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8"/>
  </p:notesMasterIdLst>
  <p:handoutMasterIdLst>
    <p:handoutMasterId r:id="rId39"/>
  </p:handoutMasterIdLst>
  <p:sldIdLst>
    <p:sldId id="256" r:id="rId2"/>
    <p:sldId id="258" r:id="rId3"/>
    <p:sldId id="260" r:id="rId4"/>
    <p:sldId id="267" r:id="rId5"/>
    <p:sldId id="271" r:id="rId6"/>
    <p:sldId id="272" r:id="rId7"/>
    <p:sldId id="273" r:id="rId8"/>
    <p:sldId id="275" r:id="rId9"/>
    <p:sldId id="276" r:id="rId10"/>
    <p:sldId id="274" r:id="rId11"/>
    <p:sldId id="277" r:id="rId12"/>
    <p:sldId id="263" r:id="rId13"/>
    <p:sldId id="279" r:id="rId14"/>
    <p:sldId id="296" r:id="rId15"/>
    <p:sldId id="264" r:id="rId16"/>
    <p:sldId id="269" r:id="rId17"/>
    <p:sldId id="282" r:id="rId18"/>
    <p:sldId id="297" r:id="rId19"/>
    <p:sldId id="284" r:id="rId20"/>
    <p:sldId id="295" r:id="rId21"/>
    <p:sldId id="299" r:id="rId22"/>
    <p:sldId id="265" r:id="rId23"/>
    <p:sldId id="270" r:id="rId24"/>
    <p:sldId id="298" r:id="rId25"/>
    <p:sldId id="300" r:id="rId26"/>
    <p:sldId id="266" r:id="rId27"/>
    <p:sldId id="262" r:id="rId28"/>
    <p:sldId id="301" r:id="rId29"/>
    <p:sldId id="290" r:id="rId30"/>
    <p:sldId id="291" r:id="rId31"/>
    <p:sldId id="292" r:id="rId32"/>
    <p:sldId id="293" r:id="rId33"/>
    <p:sldId id="294" r:id="rId34"/>
    <p:sldId id="259" r:id="rId35"/>
    <p:sldId id="261" r:id="rId36"/>
    <p:sldId id="25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A276501-C77F-41DE-9E47-4EA44DE6E53A}">
          <p14:sldIdLst>
            <p14:sldId id="256"/>
            <p14:sldId id="258"/>
          </p14:sldIdLst>
        </p14:section>
        <p14:section name="Database transcations and bundles" id="{A3CBC792-F989-4254-B1FB-9744929F5615}">
          <p14:sldIdLst>
            <p14:sldId id="260"/>
            <p14:sldId id="267"/>
            <p14:sldId id="271"/>
            <p14:sldId id="272"/>
            <p14:sldId id="273"/>
            <p14:sldId id="275"/>
            <p14:sldId id="276"/>
            <p14:sldId id="274"/>
            <p14:sldId id="277"/>
          </p14:sldIdLst>
        </p14:section>
        <p14:section name="Creating new bundles" id="{83A60321-0F2F-4C4F-9803-F4A2D26679E1}">
          <p14:sldIdLst>
            <p14:sldId id="263"/>
            <p14:sldId id="279"/>
            <p14:sldId id="296"/>
          </p14:sldIdLst>
        </p14:section>
        <p14:section name="Working with entities in the database" id="{CB34E574-A63A-45CD-88DD-1B588C90423D}">
          <p14:sldIdLst>
            <p14:sldId id="264"/>
            <p14:sldId id="269"/>
            <p14:sldId id="282"/>
            <p14:sldId id="297"/>
            <p14:sldId id="284"/>
            <p14:sldId id="295"/>
            <p14:sldId id="299"/>
          </p14:sldIdLst>
        </p14:section>
        <p14:section name="New Entities" id="{AE049682-064F-41E1-A860-E9352CDBB4BD}">
          <p14:sldIdLst>
            <p14:sldId id="265"/>
            <p14:sldId id="270"/>
            <p14:sldId id="298"/>
            <p14:sldId id="300"/>
          </p14:sldIdLst>
        </p14:section>
        <p14:section name="Additional bundle functionality" id="{CC6B627B-84AC-4731-A73B-E9075791A8E3}">
          <p14:sldIdLst>
            <p14:sldId id="266"/>
            <p14:sldId id="262"/>
            <p14:sldId id="301"/>
            <p14:sldId id="290"/>
            <p14:sldId id="291"/>
            <p14:sldId id="292"/>
            <p14:sldId id="293"/>
            <p14:sldId id="294"/>
          </p14:sldIdLst>
        </p14:section>
        <p14:section name="Review" id="{0EA8C8BD-B85D-4B62-9459-AEB5D1506F5C}">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62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84" autoAdjust="0"/>
    <p:restoredTop sz="91900" autoAdjust="0"/>
  </p:normalViewPr>
  <p:slideViewPr>
    <p:cSldViewPr showGuides="1">
      <p:cViewPr varScale="1">
        <p:scale>
          <a:sx n="115" d="100"/>
          <a:sy n="115" d="100"/>
        </p:scale>
        <p:origin x="-1440" y="-96"/>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95" d="100"/>
          <a:sy n="95" d="100"/>
        </p:scale>
        <p:origin x="-358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database-backed entities (entities of type entity.KeyableBean) can be added to a bundle. Each entity can only be in one bundle. It is possible to have multiple entities that correspond to the same row in the database.</a:t>
            </a:r>
          </a:p>
          <a:p>
            <a:endParaRPr lang="en-US" dirty="0" smtClean="0"/>
          </a:p>
          <a:p>
            <a:r>
              <a:rPr lang="en-US" dirty="0" smtClean="0"/>
              <a:t>You cannot create a custom Gosu class (which is non-database-backed) and add instances of that class to a bundle.</a:t>
            </a:r>
          </a:p>
          <a:p>
            <a:endParaRPr lang="en-US" dirty="0" smtClean="0"/>
          </a:p>
          <a:p>
            <a:r>
              <a:rPr lang="en-US" dirty="0" smtClean="0"/>
              <a:t>"Evicting" an entity from a bundle means disassociating the entity entirely from the bundle before any commit is attempted. The term "remove" is not used here because "removing an entity" is typically used to mean flagging an entity as retired or deleted so that, when the bundle is committed, the database will logically or physically remove the corresponding row from the database table. You can "remove" an entity from a bundle using Gosu.</a:t>
            </a:r>
          </a:p>
          <a:p>
            <a:endParaRPr lang="en-US" dirty="0" smtClean="0"/>
          </a:p>
          <a:p>
            <a:r>
              <a:rPr lang="en-US" dirty="0" smtClean="0"/>
              <a:t>The entity’s bundle is available in the Bundle property of the given entity.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736200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TrainingApp, ABCompanies can have an inspection date. There are</a:t>
            </a:r>
            <a:r>
              <a:rPr lang="en-US" baseline="0" dirty="0" smtClean="0"/>
              <a:t> several methods that are required to record when inspection dates are changed.</a:t>
            </a:r>
          </a:p>
          <a:p>
            <a:endParaRPr lang="en-US" baseline="0" dirty="0" smtClean="0"/>
          </a:p>
          <a:p>
            <a:r>
              <a:rPr lang="en-US" baseline="0" dirty="0" smtClean="0"/>
              <a:t>First,  you need a method to r</a:t>
            </a:r>
            <a:r>
              <a:rPr lang="en-US" dirty="0" smtClean="0"/>
              <a:t>etrieve the company from the database.</a:t>
            </a:r>
            <a:r>
              <a:rPr lang="en-US" baseline="0" dirty="0" smtClean="0"/>
              <a:t> Second, you need a method to set the inspection </a:t>
            </a:r>
            <a:r>
              <a:rPr lang="en-US" dirty="0" smtClean="0"/>
              <a:t>date </a:t>
            </a:r>
            <a:r>
              <a:rPr lang="en-US" dirty="0" smtClean="0"/>
              <a:t>to a specified date. Lastly,</a:t>
            </a:r>
            <a:r>
              <a:rPr lang="en-US" baseline="0" dirty="0" smtClean="0"/>
              <a:t> you need to create a note </a:t>
            </a:r>
            <a:r>
              <a:rPr lang="en-US" dirty="0" smtClean="0"/>
              <a:t>that captures</a:t>
            </a:r>
            <a:r>
              <a:rPr lang="en-US" baseline="0" dirty="0" smtClean="0"/>
              <a:t> the date change from the </a:t>
            </a:r>
            <a:r>
              <a:rPr lang="en-US" dirty="0" smtClean="0"/>
              <a:t>previous value to the new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97202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bundles are always writeable.</a:t>
            </a:r>
          </a:p>
          <a:p>
            <a:r>
              <a:rPr lang="en-US" dirty="0" smtClean="0"/>
              <a:t>In some situations, there is an inherent user. For example:</a:t>
            </a:r>
          </a:p>
          <a:p>
            <a:pPr marL="171450" indent="-171450">
              <a:buFont typeface="Arial" pitchFamily="34" charset="0"/>
              <a:buChar char="•"/>
            </a:pPr>
            <a:r>
              <a:rPr lang="en-US" dirty="0" smtClean="0"/>
              <a:t>If bundle code is executed from the UI, it is executed as the user who triggered the UI event that runs the code.</a:t>
            </a:r>
          </a:p>
          <a:p>
            <a:pPr marL="171450" indent="-171450">
              <a:buFont typeface="Arial" pitchFamily="34" charset="0"/>
              <a:buChar char="•"/>
            </a:pPr>
            <a:r>
              <a:rPr lang="en-US" dirty="0" smtClean="0"/>
              <a:t>If bundle code is executed from a web service, it is executed as the user specified by the web service call.</a:t>
            </a:r>
          </a:p>
          <a:p>
            <a:r>
              <a:rPr lang="en-US" dirty="0" smtClean="0"/>
              <a:t>In other situations, there is no inherent user, such as:</a:t>
            </a:r>
          </a:p>
          <a:p>
            <a:pPr marL="171450" indent="-171450">
              <a:buFont typeface="Arial" pitchFamily="34" charset="0"/>
              <a:buChar char="•"/>
            </a:pPr>
            <a:r>
              <a:rPr lang="en-US" dirty="0" smtClean="0"/>
              <a:t>A web service that requires no authentication and where there may be no user specified in the web service call.</a:t>
            </a:r>
          </a:p>
          <a:p>
            <a:pPr marL="171450" indent="-171450">
              <a:buFont typeface="Arial" pitchFamily="34" charset="0"/>
              <a:buChar char="•"/>
            </a:pPr>
            <a:r>
              <a:rPr lang="en-US" dirty="0" smtClean="0"/>
              <a:t>A batch process.</a:t>
            </a:r>
          </a:p>
          <a:p>
            <a:r>
              <a:rPr lang="en-US" dirty="0" smtClean="0"/>
              <a:t>In these situations, you must use the second signature above and specify a user to associate the bundle to.</a:t>
            </a:r>
          </a:p>
          <a:p>
            <a:r>
              <a:rPr lang="en-US" dirty="0" smtClean="0"/>
              <a:t>In either case, commits in the bundle are limited to what the associated user has permission to do. If the user lacks the needed permissions, then an InsufficientPermissionException is thrown. For example, if the bundle attempts to commit changes to admin data, but the associated user lacks permission to change admin data, then the commit will fail.</a:t>
            </a:r>
          </a:p>
          <a:p>
            <a:r>
              <a:rPr lang="en-US" dirty="0" smtClean="0"/>
              <a:t>The runWithNewBundle() method inherently commits the bundle at the end of the method. Do not need to explicitly commit data within the runWithNewBundle() block.</a:t>
            </a:r>
          </a:p>
          <a:p>
            <a:r>
              <a:rPr lang="en-US" dirty="0" smtClean="0"/>
              <a:t>If an entity exists in a modified form in more than one bundle and both bundles commit, the second one fails with a concurrent data modification exception.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08959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BundleExampes.gs class.  The example</a:t>
            </a:r>
            <a:r>
              <a:rPr lang="en-US" baseline="0" dirty="0" smtClean="0"/>
              <a:t> includes a reference to the fully qualified names of gw.api.database.Query,  gw.api.database.Relop, and gw.transaction.Transaction.</a:t>
            </a:r>
          </a:p>
          <a:p>
            <a:endParaRPr lang="en-US" baseline="0" dirty="0" smtClean="0"/>
          </a:p>
          <a:p>
            <a:r>
              <a:rPr lang="en-US" dirty="0" smtClean="0"/>
              <a:t>The slide shows snippets of the setInspectionDateByPublicID() method. The rest of the method is detailed during the remainder of this lesson.  </a:t>
            </a:r>
          </a:p>
          <a:p>
            <a:endParaRPr lang="en-US" dirty="0" smtClean="0"/>
          </a:p>
          <a:p>
            <a:r>
              <a:rPr lang="en-US" dirty="0" smtClean="0"/>
              <a:t>Line 15: Creates a new bundle called newBundle</a:t>
            </a:r>
            <a:r>
              <a:rPr lang="en-US" dirty="0"/>
              <a:t>.</a:t>
            </a:r>
            <a:endParaRPr lang="en-US" dirty="0" smtClean="0"/>
          </a:p>
          <a:p>
            <a:endParaRPr lang="en-US" dirty="0" smtClean="0"/>
          </a:p>
          <a:p>
            <a:r>
              <a:rPr lang="en-US" dirty="0" smtClean="0"/>
              <a:t>Line 18: Selects</a:t>
            </a:r>
            <a:r>
              <a:rPr lang="en-US" baseline="0" dirty="0" smtClean="0"/>
              <a:t> the query object. This entity instance is in a read-only bundle.</a:t>
            </a:r>
          </a:p>
          <a:p>
            <a:endParaRPr lang="en-US" baseline="0" dirty="0" smtClean="0"/>
          </a:p>
          <a:p>
            <a:r>
              <a:rPr lang="en-US" baseline="0" dirty="0" smtClean="0"/>
              <a:t>Line 24: Adds the read-only bundle entity to the new bundle! This is what allows the object to be edited with scope of the transaction.</a:t>
            </a:r>
          </a:p>
          <a:p>
            <a:endParaRPr lang="en-US" baseline="0" dirty="0" smtClean="0"/>
          </a:p>
          <a:p>
            <a:r>
              <a:rPr lang="en-US" baseline="0" dirty="0" smtClean="0"/>
              <a:t>Line 29: Creates a new ContactNote.  This note is editable, however, it exists in memory and is not yet a note that exists in the database.</a:t>
            </a:r>
          </a:p>
          <a:p>
            <a:endParaRPr lang="en-US" baseline="0" dirty="0" smtClean="0"/>
          </a:p>
          <a:p>
            <a:r>
              <a:rPr lang="en-US" baseline="0" dirty="0" smtClean="0"/>
              <a:t>Line 36: Adds the ContactNote to the ABCompany instance.  ContactNote is a foreign key array field for ABCompany.  Guidewire automatically creates the addToContactNotes() method for foreign key array fields. </a:t>
            </a:r>
          </a:p>
          <a:p>
            <a:endParaRPr lang="en-US" dirty="0" smtClean="0"/>
          </a:p>
          <a:p>
            <a:r>
              <a:rPr lang="en-US" dirty="0" smtClean="0"/>
              <a:t>Line 41: Ends</a:t>
            </a:r>
            <a:r>
              <a:rPr lang="en-US" baseline="0" dirty="0" smtClean="0"/>
              <a:t> the transaction block and in doing so, c</a:t>
            </a:r>
            <a:r>
              <a:rPr lang="en-US" dirty="0" smtClean="0"/>
              <a:t>ommits the bundle.  The specified</a:t>
            </a:r>
            <a:r>
              <a:rPr lang="en-US" baseline="0" dirty="0" smtClean="0"/>
              <a:t> user supplies the user context.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depicts a bundle that initially contains only the aPerson entity. Three entities are then added to the bundle:</a:t>
            </a:r>
          </a:p>
          <a:p>
            <a:pPr marL="171450" indent="-171450">
              <a:buFont typeface="Arial" pitchFamily="34" charset="0"/>
              <a:buChar char="•"/>
            </a:pPr>
            <a:r>
              <a:rPr lang="en-US" dirty="0" smtClean="0"/>
              <a:t>company1 is added by querying for an ABCompany entity from the database, which places it into a read-only bundle, and then copying it via the add() method to the writeable bundle.</a:t>
            </a:r>
          </a:p>
          <a:p>
            <a:pPr marL="171450" indent="-171450">
              <a:buFont typeface="Arial" pitchFamily="34" charset="0"/>
              <a:buChar char="•"/>
            </a:pPr>
            <a:r>
              <a:rPr lang="en-US" dirty="0" smtClean="0"/>
              <a:t>company2 is added by referencing the company from the existing aPerson entity's Employer foreign key.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94449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to retrieve an entity using a find expression. However, find expressions can have unexpected performance costs. Even though the functionality is not yet deprecated, Guidewire recommends using query builders for writing queries against the database.</a:t>
            </a:r>
          </a:p>
          <a:p>
            <a:endParaRPr lang="en-US" dirty="0" smtClean="0"/>
          </a:p>
          <a:p>
            <a:r>
              <a:rPr lang="en-US" dirty="0" smtClean="0"/>
              <a:t>The results of an entity query are read-only.  In order to modify the entity, the entity must be added to a bundle.</a:t>
            </a:r>
          </a:p>
          <a:p>
            <a:endParaRPr lang="en-US" dirty="0" smtClean="0"/>
          </a:p>
          <a:p>
            <a:r>
              <a:rPr lang="en-US" dirty="0" smtClean="0"/>
              <a:t>It is possible to assign the return value to a new variable whose name differs from the originally variable. For example:</a:t>
            </a:r>
          </a:p>
          <a:p>
            <a:r>
              <a:rPr lang="en-US" dirty="0" smtClean="0"/>
              <a:t>var myCompany = currentBundle.add(company)</a:t>
            </a:r>
          </a:p>
          <a:p>
            <a:endParaRPr lang="en-US" dirty="0" smtClean="0"/>
          </a:p>
          <a:p>
            <a:r>
              <a:rPr lang="en-US" dirty="0" smtClean="0"/>
              <a:t>The general practice, however, is to reassign the value of the existing variable.  In other words, the standard convention is to assign the return value of the bundle.add() method to the existing variable that originally referenced the read-only entity. For example:</a:t>
            </a:r>
          </a:p>
          <a:p>
            <a:r>
              <a:rPr lang="en-US" dirty="0" smtClean="0"/>
              <a:t>company = currentBundle.add(company)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879112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BundleExamples.gs class.  The example</a:t>
            </a:r>
            <a:r>
              <a:rPr lang="en-US" baseline="0" dirty="0" smtClean="0"/>
              <a:t> includes a reference to the fully qualified names of gw.api.database.Query,  gw.api.database.Relop, and gw.transaction.Transaction.</a:t>
            </a:r>
          </a:p>
          <a:p>
            <a:endParaRPr lang="en-US" dirty="0" smtClean="0"/>
          </a:p>
          <a:p>
            <a:r>
              <a:rPr lang="en-US" dirty="0" smtClean="0"/>
              <a:t>Line 45: Creates a new bundle called newBundle</a:t>
            </a:r>
            <a:r>
              <a:rPr lang="en-US" dirty="0"/>
              <a:t>.</a:t>
            </a:r>
            <a:endParaRPr lang="en-US" dirty="0" smtClean="0"/>
          </a:p>
          <a:p>
            <a:endParaRPr lang="en-US" dirty="0" smtClean="0"/>
          </a:p>
          <a:p>
            <a:r>
              <a:rPr lang="en-US" dirty="0" smtClean="0"/>
              <a:t>Lines 52-54: Selects</a:t>
            </a:r>
            <a:r>
              <a:rPr lang="en-US" baseline="0" dirty="0" smtClean="0"/>
              <a:t> the query object. This entity instance is in a read-only bundle.</a:t>
            </a:r>
          </a:p>
          <a:p>
            <a:endParaRPr lang="en-US" baseline="0" dirty="0" smtClean="0"/>
          </a:p>
          <a:p>
            <a:r>
              <a:rPr lang="en-US" baseline="0" dirty="0" smtClean="0"/>
              <a:t>Line 60: Adds the read-only bundle entity to the new bundle! This is what allows the object to be edited with scope of the transaction.</a:t>
            </a:r>
          </a:p>
          <a:p>
            <a:endParaRPr lang="en-US" dirty="0" smtClean="0"/>
          </a:p>
          <a:p>
            <a:r>
              <a:rPr lang="en-US" dirty="0" smtClean="0"/>
              <a:t>Line 75: Ends</a:t>
            </a:r>
            <a:r>
              <a:rPr lang="en-US" baseline="0" dirty="0" smtClean="0"/>
              <a:t> the transaction block and in doing so, c</a:t>
            </a:r>
            <a:r>
              <a:rPr lang="en-US" dirty="0" smtClean="0"/>
              <a:t>ommits the bundle.  The specified</a:t>
            </a:r>
            <a:r>
              <a:rPr lang="en-US" baseline="0" dirty="0" smtClean="0"/>
              <a:t> user supplies the user context.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to determine if an entity is in a read-only bundle with entity.Bundle.ReadOnly.  The ReadOnly boolean property shows whether modifications can be made to beans in the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577033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setInspectionDateByEmployee() function specifies that person is an input parameter.   As an input parameter, person can be either read-only or writeable. </a:t>
            </a:r>
            <a:r>
              <a:rPr lang="en-US" dirty="0" err="1" smtClean="0"/>
              <a:t>ssuming</a:t>
            </a:r>
            <a:r>
              <a:rPr lang="en-US" dirty="0" smtClean="0"/>
              <a:t> </a:t>
            </a:r>
            <a:r>
              <a:rPr lang="en-US" dirty="0" smtClean="0"/>
              <a:t>that person is read-only, in order to make targetCompany writeable, targetCompany must be added to the new bundle. </a:t>
            </a:r>
            <a:r>
              <a:rPr lang="en-US" dirty="0" smtClean="0"/>
              <a:t> You </a:t>
            </a:r>
            <a:r>
              <a:rPr lang="en-US" dirty="0" smtClean="0"/>
              <a:t>can determine if an</a:t>
            </a:r>
            <a:r>
              <a:rPr lang="en-US" baseline="0" dirty="0" smtClean="0"/>
              <a:t> entity is part of a read-only bundle.  Use the entity.Bundle.ReadOnly property. </a:t>
            </a:r>
            <a:r>
              <a:rPr lang="en-US" baseline="0" dirty="0" smtClean="0"/>
              <a:t> </a:t>
            </a:r>
            <a:r>
              <a:rPr lang="en-US" dirty="0" smtClean="0"/>
              <a:t>You </a:t>
            </a:r>
            <a:r>
              <a:rPr lang="en-US" dirty="0" smtClean="0"/>
              <a:t>can review the entire method in the BundleExamples.gs class.  The example</a:t>
            </a:r>
            <a:r>
              <a:rPr lang="en-US" baseline="0" dirty="0" smtClean="0"/>
              <a:t> includes a reference to the fully qualified names of gw.api.database.Query,  gw.api.database.Relop, and gw.transaction.Transaction.</a:t>
            </a:r>
          </a:p>
          <a:p>
            <a:endParaRPr lang="en-US" dirty="0" smtClean="0"/>
          </a:p>
          <a:p>
            <a:r>
              <a:rPr lang="en-US" dirty="0" smtClean="0"/>
              <a:t>Line </a:t>
            </a:r>
            <a:r>
              <a:rPr lang="en-US" dirty="0" smtClean="0"/>
              <a:t>86: </a:t>
            </a:r>
            <a:r>
              <a:rPr lang="en-US" dirty="0" smtClean="0"/>
              <a:t>Creates a new bundle called newBundle.</a:t>
            </a:r>
          </a:p>
          <a:p>
            <a:endParaRPr lang="en-US" dirty="0" smtClean="0"/>
          </a:p>
          <a:p>
            <a:r>
              <a:rPr lang="en-US" dirty="0" smtClean="0"/>
              <a:t>Line</a:t>
            </a:r>
            <a:r>
              <a:rPr lang="en-US" baseline="0" dirty="0" smtClean="0"/>
              <a:t> </a:t>
            </a:r>
            <a:r>
              <a:rPr lang="en-US" dirty="0" smtClean="0"/>
              <a:t>87: </a:t>
            </a:r>
            <a:r>
              <a:rPr lang="en-US" dirty="0" smtClean="0"/>
              <a:t>Gets</a:t>
            </a:r>
            <a:r>
              <a:rPr lang="en-US" baseline="0" dirty="0" smtClean="0"/>
              <a:t> the ABCompany from the person input parameter foreign key reference. This entity instance is in a read-only bundle.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 93: </a:t>
            </a:r>
            <a:r>
              <a:rPr lang="en-US" dirty="0" smtClean="0"/>
              <a:t>It is a good habit to add the foreign key entity to the bundle. There is no harm in re-copying an entity from the new bundle into the new bundle. In practice, it may be easier to copy all entities retrieved from foreign keys into the new bundle, as this removes the need to address whether the referencing entity is in a writeable bundle. </a:t>
            </a:r>
            <a:r>
              <a:rPr lang="en-US" baseline="0" dirty="0" smtClean="0"/>
              <a:t>Person may be already in a writeable bundle. You can Use entity.Bundle.ReadOnly to determine if the bundle is writeable or read-only. If editing person, you should add person to the new bundle either way.  </a:t>
            </a:r>
            <a:endParaRPr lang="en-US" dirty="0" smtClean="0"/>
          </a:p>
          <a:p>
            <a:endParaRPr lang="en-US" baseline="0" dirty="0" smtClean="0"/>
          </a:p>
          <a:p>
            <a:r>
              <a:rPr lang="en-US" dirty="0" smtClean="0"/>
              <a:t>Line 109: Ends</a:t>
            </a:r>
            <a:r>
              <a:rPr lang="en-US" baseline="0" dirty="0" smtClean="0"/>
              <a:t> the transaction block and </a:t>
            </a:r>
            <a:r>
              <a:rPr lang="en-US" baseline="0" dirty="0" smtClean="0"/>
              <a:t>in doing </a:t>
            </a:r>
            <a:r>
              <a:rPr lang="en-US" baseline="0" dirty="0" smtClean="0"/>
              <a:t>so, c</a:t>
            </a:r>
            <a:r>
              <a:rPr lang="en-US" dirty="0" smtClean="0"/>
              <a:t>ommits the bundle.  The specified</a:t>
            </a:r>
            <a:r>
              <a:rPr lang="en-US" baseline="0" dirty="0" smtClean="0"/>
              <a:t> user supplies the user context.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597166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third example above works only if William Andy (whose public ID is ab:5) is an employee of Albertson's. The three methods shown above all have a common block of code that creates a contact note to detail the </a:t>
            </a:r>
            <a:r>
              <a:rPr lang="en-US" dirty="0" smtClean="0"/>
              <a:t>inspection </a:t>
            </a:r>
            <a:r>
              <a:rPr lang="en-US" dirty="0" smtClean="0"/>
              <a:t>date assignment.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004761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459672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find this snippet in BundleExamples.gs.</a:t>
            </a:r>
          </a:p>
          <a:p>
            <a:endParaRPr lang="en-US" baseline="0" dirty="0" smtClean="0"/>
          </a:p>
          <a:p>
            <a:r>
              <a:rPr lang="en-US" dirty="0" smtClean="0"/>
              <a:t>When using an addToXXX() method (such as "addToContactNotes() as shown above), you do not need to set the foreign key on the child element to the parent element. Each addToXXX() method does this implicitly.</a:t>
            </a:r>
          </a:p>
          <a:p>
            <a:endParaRPr lang="en-US" dirty="0" smtClean="0"/>
          </a:p>
          <a:p>
            <a:r>
              <a:rPr lang="en-US" dirty="0" smtClean="0"/>
              <a:t>If you have a situation involving multiple bundles, then you can create a new entity in the bundle of a given entity using one the following syntaxes:</a:t>
            </a:r>
          </a:p>
          <a:p>
            <a:r>
              <a:rPr lang="en-US" dirty="0" smtClean="0"/>
              <a:t>var entity = new EntityType(givenEntity)</a:t>
            </a:r>
          </a:p>
          <a:p>
            <a:r>
              <a:rPr lang="en-US" dirty="0" smtClean="0"/>
              <a:t>var entity = new EntityType(givenEntity.bundle)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example above works only if William Andy (whose public ID is ab:5) is an employee of Albertson's.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004761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getOriginalValue method takes in a string input parameter which names the property whose value must be retrieved. It returns the value of that property. Keep in mind that the </a:t>
            </a:r>
            <a:r>
              <a:rPr lang="en-US" dirty="0" smtClean="0"/>
              <a:t>data type </a:t>
            </a:r>
            <a:r>
              <a:rPr lang="en-US" dirty="0" smtClean="0"/>
              <a:t>of the method depends on the named property. It could return an integer, string, </a:t>
            </a:r>
            <a:r>
              <a:rPr lang="en-US" dirty="0" smtClean="0"/>
              <a:t>Boolean</a:t>
            </a:r>
            <a:r>
              <a:rPr lang="en-US" dirty="0" smtClean="0"/>
              <a:t>, date, typekey (for typekey properties), or entity references (for foreign key properties).</a:t>
            </a:r>
          </a:p>
          <a:p>
            <a:endParaRPr lang="en-US" dirty="0" smtClean="0"/>
          </a:p>
          <a:p>
            <a:r>
              <a:rPr lang="en-US" dirty="0" smtClean="0"/>
              <a:t>For typekeys, getOriginalValue returns the original typekey. You may want to access the typekey's name. (For example, you might want to write a history event that says "Status changed from Pending to Closed". "Pending" is the typekey's name.) To do this, use the following syntax:</a:t>
            </a:r>
          </a:p>
          <a:p>
            <a:r>
              <a:rPr lang="en-US" dirty="0" smtClean="0"/>
              <a:t>(entity.getOriginalValue(entity#typekeyProperty) as typelistName).  </a:t>
            </a:r>
          </a:p>
          <a:p>
            <a:endParaRPr lang="en-US" dirty="0" smtClean="0"/>
          </a:p>
          <a:p>
            <a:endParaRPr lang="en-US" dirty="0" smtClean="0"/>
          </a:p>
          <a:p>
            <a:r>
              <a:rPr lang="en-US" dirty="0" smtClean="0"/>
              <a:t>For foreign keys, getOriginalValue returns the ID of the original object. You may want to access data from that object, such as an object's display name. For example, you might want to write a history event that says "Assigned user changed from Alice Applegate to Ben Baker", where "Alice Applegate" is the display name of the original assigned user object. To do this, use the following syntax:</a:t>
            </a:r>
          </a:p>
          <a:p>
            <a:r>
              <a:rPr lang="en-US" dirty="0" smtClean="0"/>
              <a:t>// This retrieves the object that the foreign key previously referenced.</a:t>
            </a:r>
          </a:p>
          <a:p>
            <a:r>
              <a:rPr lang="en-US" dirty="0" smtClean="0"/>
              <a:t>var previousForeignKey = changedObject.getOriginalValue(“foreignKeyField”)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an addToXXX() method (such as "addToContactNotes() as shown above), you do not need to set the foreign key on the child element to the parent element. Each addToXXX() method does this implicitly</a:t>
            </a:r>
            <a:r>
              <a:rPr lang="en-US" dirty="0" smtClean="0"/>
              <a:t>.</a:t>
            </a:r>
          </a:p>
          <a:p>
            <a:endParaRPr lang="en-US" dirty="0" smtClean="0"/>
          </a:p>
          <a:p>
            <a:r>
              <a:rPr lang="en-US" dirty="0" smtClean="0"/>
              <a:t>If you have a situation involving multiple bundles, then you can create a new entity in the bundle of a given entity using one the following syntaxes:</a:t>
            </a:r>
          </a:p>
          <a:p>
            <a:r>
              <a:rPr lang="en-US" dirty="0" smtClean="0"/>
              <a:t>var entity = new EntityType(givenEntity)</a:t>
            </a:r>
          </a:p>
          <a:p>
            <a:r>
              <a:rPr lang="en-US" dirty="0" smtClean="0"/>
              <a:t>var entity = new EntityType(givenEntity.bundle)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things should be done in a single bundle.  For example, if you are debiting Smith’s account and crediting it to Jones’ account with two separate bundles, you risk getting the database into an inconsistent state if one bundle commit succeeds and the other fails.  If it is one transaction, consistency will be maintained.  That said, there are several situations and common scenarios where you need to create multiple bundles. </a:t>
            </a:r>
          </a:p>
          <a:p>
            <a:endParaRPr lang="en-US" dirty="0" smtClean="0"/>
          </a:p>
          <a:p>
            <a:r>
              <a:rPr lang="en-US" dirty="0" smtClean="0"/>
              <a:t>In some cases, you may have a bundle and you want to commit some but not all of the data. For example, a bundle might contain a policy submission and 8 quotes that were created while the policy holder was exploring options. You want to commit the policy submission itself and the one quote the policy holder accepted, but you don't want to commit the 7 quotes the policy holder has decided not to accept. For a given bundle, you cannot remove data or commit only some of the data. But, you can create a second bundle, copy the data to be committed to that bundle, and then commit the second bundle.</a:t>
            </a:r>
          </a:p>
          <a:p>
            <a:endParaRPr lang="en-US" dirty="0" smtClean="0"/>
          </a:p>
          <a:p>
            <a:r>
              <a:rPr lang="en-US" dirty="0" smtClean="0"/>
              <a:t>In some cases, you may have a bundle and you want to commit all of the data in it. But you don't want to commit all of the data at once either because (1) the commit of each data set should occur whether the commit of the other data set succeeds or fails, or (2) the commit of the second data set should occur only if the first data set is committed successfully. If you attempt to commit the original bundle, then either all commits will occur or all commits will fail. The only way to subdivide the bundle into separate groups of data is to create multiple additional bundles, copy the appropriate data into the appropriate bundle, and then commit each bundle separately.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47352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copy an entity from one bundle to another only if the entity has not yet been modified.</a:t>
            </a:r>
          </a:p>
          <a:p>
            <a:endParaRPr lang="en-US" dirty="0" smtClean="0"/>
          </a:p>
          <a:p>
            <a:r>
              <a:rPr lang="en-US" dirty="0" smtClean="0"/>
              <a:t>You </a:t>
            </a:r>
            <a:r>
              <a:rPr lang="en-US" dirty="0" smtClean="0"/>
              <a:t>cannot "move" an entity from one bundle to another. "Move" implies the entity is deleted from the original bundle, and you cannot delete an entity from a bundle.</a:t>
            </a:r>
          </a:p>
          <a:p>
            <a:endParaRPr lang="en-US" dirty="0" smtClean="0"/>
          </a:p>
          <a:p>
            <a:r>
              <a:rPr lang="en-US" dirty="0" smtClean="0"/>
              <a:t>You </a:t>
            </a:r>
            <a:r>
              <a:rPr lang="en-US" dirty="0" smtClean="0"/>
              <a:t>cannot copy an entity from one bundle to another if the entity has been marked as changed. This means:</a:t>
            </a:r>
          </a:p>
          <a:p>
            <a:pPr marL="171450" indent="-171450">
              <a:buFont typeface="Arial" pitchFamily="34" charset="0"/>
              <a:buChar char="•"/>
            </a:pPr>
            <a:r>
              <a:rPr lang="en-US" dirty="0" smtClean="0"/>
              <a:t>Modified entities cannot be copied to a new bundle.</a:t>
            </a:r>
          </a:p>
          <a:p>
            <a:pPr marL="171450" indent="-171450">
              <a:buFont typeface="Arial" pitchFamily="34" charset="0"/>
              <a:buChar char="•"/>
            </a:pPr>
            <a:r>
              <a:rPr lang="en-US" dirty="0" smtClean="0"/>
              <a:t>New entities (which are inherently marked as changed upon creation) cannot be copied to a new bundle</a:t>
            </a:r>
            <a:r>
              <a:rPr lang="en-US" dirty="0" smtClean="0"/>
              <a:t>.</a:t>
            </a:r>
          </a:p>
          <a:p>
            <a:endParaRPr lang="en-US" dirty="0" smtClean="0"/>
          </a:p>
          <a:p>
            <a:r>
              <a:rPr lang="en-US" dirty="0" smtClean="0"/>
              <a:t>In other </a:t>
            </a:r>
            <a:r>
              <a:rPr lang="en-US" dirty="0" smtClean="0"/>
              <a:t>words, if </a:t>
            </a:r>
            <a:r>
              <a:rPr lang="en-US" dirty="0" smtClean="0"/>
              <a:t>you need to change and commit some but not all of the entities in a bundle, copy the relevant entities to a new bundle before you make any changes to them</a:t>
            </a:r>
            <a:r>
              <a:rPr lang="en-US" dirty="0" smtClean="0"/>
              <a:t>. If </a:t>
            </a:r>
            <a:r>
              <a:rPr lang="en-US" dirty="0" smtClean="0"/>
              <a:t>you need to create and commit new entities, always create them in the bundle from which they will be committed.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97199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add() method is always used to copy an entity into a new bundle, which includes:</a:t>
            </a:r>
          </a:p>
          <a:p>
            <a:pPr marL="171450" indent="-171450">
              <a:buFont typeface="Arial" pitchFamily="34" charset="0"/>
              <a:buChar char="•"/>
            </a:pPr>
            <a:r>
              <a:rPr lang="en-US" dirty="0" smtClean="0"/>
              <a:t>Copying entities from read-only bundles to writeable bundles</a:t>
            </a:r>
          </a:p>
          <a:p>
            <a:pPr marL="171450" indent="-171450">
              <a:buFont typeface="Arial" pitchFamily="34" charset="0"/>
              <a:buChar char="•"/>
            </a:pPr>
            <a:r>
              <a:rPr lang="en-US" dirty="0" smtClean="0"/>
              <a:t>Copying entities from one new bundle into another new bundle</a:t>
            </a:r>
          </a:p>
          <a:p>
            <a:r>
              <a:rPr lang="en-US" dirty="0" smtClean="0"/>
              <a:t>Because you must explicitly copy entity instances into the bundle, you have control over which instances get copied (and therefore which instances get committed).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4231310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web services and batch processes do not have current bundles. If either of these mechanisms needs to create or modify data, then a new bundle must be created.</a:t>
            </a:r>
          </a:p>
          <a:p>
            <a:r>
              <a:rPr lang="en-US" dirty="0" smtClean="0"/>
              <a:t>New bundles are discussed further in the "Publishing Guidewire Web Services" and "Batch Processes"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389035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entity has a "bundle" property that you can use to access the bundle containing the entity.</a:t>
            </a:r>
          </a:p>
          <a:p>
            <a:r>
              <a:rPr lang="en-US" dirty="0" smtClean="0"/>
              <a:t>Syntax: entity.bundle. </a:t>
            </a:r>
          </a:p>
          <a:p>
            <a:endParaRPr lang="en-US" dirty="0" smtClean="0"/>
          </a:p>
          <a:p>
            <a:r>
              <a:rPr lang="en-US" dirty="0" smtClean="0"/>
              <a:t>Developers should be extremely cautious when committing a current bundle.  Committing the data in the code may conflict with further activity associated to the current bundle's context. For example, imagine that there is a UI button that executes code which accesses the current bundle, modifies entities in it, and then commits the bundle. If the user clicks the button and then makes additional changes to data in the UI, the additional changes cannot be saved. When the attempt is made to commit the additional changes, Guidewire will throw an exception. Therefore, one should commit the current bundle only when one can be certain that no further changes will be made to the data in that bundle.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832369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1a. Automatic commits (possible answers): Business rules, workflows, certain plugins, code executed from the UI in edit mode</a:t>
            </a:r>
          </a:p>
          <a:p>
            <a:r>
              <a:rPr lang="en-US" dirty="0" smtClean="0"/>
              <a:t>1b.</a:t>
            </a:r>
            <a:r>
              <a:rPr lang="en-US" baseline="0" dirty="0" smtClean="0"/>
              <a:t> </a:t>
            </a:r>
            <a:r>
              <a:rPr lang="en-US" dirty="0" smtClean="0"/>
              <a:t>Manual commits (possible answers): Web services, batch processes, queried entities that must be modified, certain plugins, code executed from the UI in read-only mode</a:t>
            </a:r>
          </a:p>
          <a:p>
            <a:r>
              <a:rPr lang="en-US" dirty="0" smtClean="0"/>
              <a:t>2. A Guidewire bundle is a set of in-memory entities that are saved to the database as a unit. Each bundle corresponds to one database transaction.</a:t>
            </a:r>
          </a:p>
          <a:p>
            <a:r>
              <a:rPr lang="en-US" dirty="0" smtClean="0"/>
              <a:t>3. Entities that are the result of a query are put into read-only bundles, and entities referenced by foreign key are put into a read-only bundle if the referencing entity is also in a read-only bundle. You need to copy these entities to a writeable bundle if you need to modify them, which is done via the bundle's add() method.</a:t>
            </a:r>
          </a:p>
          <a:p>
            <a:r>
              <a:rPr lang="en-US" dirty="0" smtClean="0"/>
              <a:t>4. By a query and by foreign key from an existing entity in a bundle.</a:t>
            </a:r>
          </a:p>
          <a:p>
            <a:r>
              <a:rPr lang="en-US" dirty="0" smtClean="0"/>
              <a:t>5. A new entity is not automatically associated to any other entity. If a new entity must be associated to an existing entity (such as a new contact note being associated to an ABContact), then you must manually create the association.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includes at least three data manipulation language manipulation (DML) statements. </a:t>
            </a:r>
          </a:p>
          <a:p>
            <a:r>
              <a:rPr lang="en-US" dirty="0" smtClean="0"/>
              <a:t>INSERT (which adds one or more rows of data to a given table)</a:t>
            </a:r>
          </a:p>
          <a:p>
            <a:r>
              <a:rPr lang="en-US" dirty="0" smtClean="0"/>
              <a:t>UPDATE (which modifies one or more existing rows of data in a given table)</a:t>
            </a:r>
          </a:p>
          <a:p>
            <a:r>
              <a:rPr lang="en-US" dirty="0" smtClean="0"/>
              <a:t>DELETE (which removes on or more rows of data from a given table)</a:t>
            </a:r>
          </a:p>
          <a:p>
            <a:endParaRPr lang="en-US" dirty="0" smtClean="0"/>
          </a:p>
          <a:p>
            <a:r>
              <a:rPr lang="en-US" dirty="0" smtClean="0"/>
              <a:t>Database transactions are primarily a combination of DML statement that are typically demarcated:</a:t>
            </a:r>
          </a:p>
          <a:p>
            <a:r>
              <a:rPr lang="en-US" dirty="0" smtClean="0"/>
              <a:t>From the "begin" that starts the transaction</a:t>
            </a:r>
          </a:p>
          <a:p>
            <a:r>
              <a:rPr lang="en-US" dirty="0" smtClean="0"/>
              <a:t>Until either a "commit" (which successfully ends the transaction) or a "rollback" (which undoes the transaction if any statement fails)</a:t>
            </a:r>
          </a:p>
          <a:p>
            <a:endParaRPr lang="en-US" dirty="0" smtClean="0"/>
          </a:p>
          <a:p>
            <a:r>
              <a:rPr lang="en-US" dirty="0" smtClean="0"/>
              <a:t>An example of a database transaction involves a bank customer with multiple accounts. The customer wishes to transfer $100 from one account to another. Two separate statements are needed to do this. One statement debits the "from" account, and the other credits the "to" account. The statements must be treated as a unit. If one is allowed to succeed while the other fails, then either the customer will lose the transfer money or be double-credited for it. </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89101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 is a term that various Guidewire products define differently.  Consider the following examples: </a:t>
            </a:r>
          </a:p>
          <a:p>
            <a:pPr marL="171450" indent="-171450">
              <a:buFont typeface="Arial" pitchFamily="34" charset="0"/>
              <a:buChar char="•"/>
            </a:pPr>
            <a:r>
              <a:rPr lang="en-US" dirty="0" smtClean="0"/>
              <a:t>A "policy transaction" is job process that creates or modifies a policy such as a policy change, a cancellation, or a renewal.</a:t>
            </a:r>
          </a:p>
          <a:p>
            <a:pPr marL="171450" indent="-171450">
              <a:buFont typeface="Arial" pitchFamily="34" charset="0"/>
              <a:buChar char="•"/>
            </a:pPr>
            <a:r>
              <a:rPr lang="en-US" dirty="0" smtClean="0"/>
              <a:t>In PolicyCenter, a "financial transaction" represents the change in costs for a given quotable aspect of a policy, e.g., the decrease of a deductible in collision coverage increases the cost from $10 to $17.</a:t>
            </a:r>
          </a:p>
          <a:p>
            <a:pPr marL="171450" indent="-171450">
              <a:buFont typeface="Arial" pitchFamily="34" charset="0"/>
              <a:buChar char="•"/>
            </a:pPr>
            <a:r>
              <a:rPr lang="en-US" dirty="0" smtClean="0"/>
              <a:t>In BillingCenter, a "financial transaction" refers to the debit of money from one T-account to the credit of money to another T-account.</a:t>
            </a:r>
          </a:p>
          <a:p>
            <a:pPr marL="171450" indent="-171450">
              <a:buFont typeface="Arial" pitchFamily="34" charset="0"/>
              <a:buChar char="•"/>
            </a:pPr>
            <a:r>
              <a:rPr lang="en-US" dirty="0" smtClean="0"/>
              <a:t>In ClaimCenter, a "financial transaction" describes the movement of money either set aside for a payment into a reserve line or out of a reserve line to make a payment.</a:t>
            </a:r>
          </a:p>
          <a:p>
            <a:endParaRPr lang="en-US" dirty="0" smtClean="0"/>
          </a:p>
          <a:p>
            <a:r>
              <a:rPr lang="en-US" dirty="0" smtClean="0"/>
              <a:t>Database transactions in Guidewire product database are not, by default, distributed transactions.  A distributed transaction, sometimes referred to as a global transaction, is a set of two or more related transactions that must be managed in a coordinated way.  For Java Database Connectivity (JDBC) drivers, distributed transaction functionality is built on top of connection pooling functionality.  This distributed transaction functionality is also built upon the open Extended Architecture (XA) standard for distributed transactions.  Database transactions in Guidewire products are resource-local (non-global, non-distributed, non-XA) transactions against the Guidewire product database.</a:t>
            </a:r>
          </a:p>
          <a:p>
            <a:endParaRPr lang="en-US" dirty="0" smtClean="0"/>
          </a:p>
          <a:p>
            <a:r>
              <a:rPr lang="en-US" dirty="0" smtClean="0"/>
              <a:t>This lesson uses the term "transaction" to refer to a non-global, non-distributed, non-XA, resource-local, database transaction against the Guidewire product database.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20938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object-oriented programming, an instance of a class is an object.  In database design and modeling, an instance of an entity is a row of data in a database table.   In the Guidewire paradigm for integration and configuration, the term "entity" can express a duality of both being a class and a database table.  For example, when you create a new instance of a Contact entity using the keyword "new" in Gosu or Java, not only does the Guidewire application create unique object of the type Contact in memory, but it also allows for the possibility for the object in memory to be inserted into a new row in a database table.  </a:t>
            </a:r>
          </a:p>
          <a:p>
            <a:endParaRPr lang="en-US" dirty="0" smtClean="0"/>
          </a:p>
          <a:p>
            <a:r>
              <a:rPr lang="en-US" dirty="0" smtClean="0"/>
              <a:t>Guidewire configurators and integrators may refer to an entity in a bundle as a “database-backed entity”, an entity of type entity.KeyableBean, and/or as entity that implements the KeyableBean delegate. This simply means that the entity is to be inserted into the database when the bundle is committed.</a:t>
            </a:r>
          </a:p>
          <a:p>
            <a:endParaRPr lang="en-US" dirty="0" smtClean="0"/>
          </a:p>
          <a:p>
            <a:r>
              <a:rPr lang="en-US" dirty="0" smtClean="0"/>
              <a:t>Bundle is a Guidewire class that implements the entity BundleProvider.  The Bundle class maintains a graph of objects for the convenience of application code. Bundles can be used to group together a number of entities for transmission to the database. The add method add beans to the bundle. The remove method marks a bean for removal.  The commit method invokes a complex procedure that tries to the save the entities in the bundle to the database.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07418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implements an interface with one or more functions. Guidewire application code may invoke the interface functions. The situation in which the plugin is called determine whether the plugin needs to explicitly manipulate a bundle. </a:t>
            </a:r>
          </a:p>
          <a:p>
            <a:endParaRPr lang="en-US" dirty="0" smtClean="0"/>
          </a:p>
          <a:p>
            <a:r>
              <a:rPr lang="en-US" dirty="0" smtClean="0"/>
              <a:t>For example, in ClaimCenter, at the end of the first step of the New Claim wizard , the claim number generator plugin is called.  There is an explicit commit before the application moves on to the second step. Thus, the claim number generator plugin code does not need to explicitly manipulate any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512399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special bundle issues pertaining to web services, batch processes, and certain plugins. These issues are discussed later in the course.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020749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"current" bundle is a bundle that contains objects available to the current code context. This includes, but is not limited to, the user interface and plugins. These bundles are created automatically by the Guidewire application to create, modify, or edit data. Integration developers can reference entities in the current bundle. They can also commit current bundles, though in some situations this is not advisable. (Working with current bundles is discussed at the end of this lesson.)</a:t>
            </a:r>
          </a:p>
          <a:p>
            <a:endParaRPr lang="en-US" dirty="0" smtClean="0"/>
          </a:p>
          <a:p>
            <a:r>
              <a:rPr lang="en-US" dirty="0" smtClean="0"/>
              <a:t>A read-only bundle is a bundle that contains entities retrieved from the database. This includes both entities returned as the result of a query, and entities referenced by the foreign key of a related entity when the related entity is in a read-only bundle. The entities in a read-only bundle cannot be modified. However, you can copy entities from a read-only bundle into a writeable bundle.</a:t>
            </a:r>
          </a:p>
          <a:p>
            <a:endParaRPr lang="en-US" dirty="0" smtClean="0"/>
          </a:p>
          <a:p>
            <a:r>
              <a:rPr lang="en-US" dirty="0" smtClean="0"/>
              <a:t>A new bundle is a bundle created explicitly by integration code. Unlike a read-only bundle, you can modify and commit data in a new bundle. Unlike a current bundle, you can commit a new bundle without having to worry about later interaction occurring in the bundle.</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387259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0.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18, 2013</a:t>
            </a:r>
            <a:endParaRPr lang="en-US" dirty="0"/>
          </a:p>
        </p:txBody>
      </p:sp>
      <p:sp>
        <p:nvSpPr>
          <p:cNvPr id="3" name="Title 2"/>
          <p:cNvSpPr>
            <a:spLocks noGrp="1"/>
          </p:cNvSpPr>
          <p:nvPr>
            <p:ph type="ctrTitle"/>
          </p:nvPr>
        </p:nvSpPr>
        <p:spPr/>
        <p:txBody>
          <a:bodyPr/>
          <a:lstStyle/>
          <a:p>
            <a:r>
              <a:rPr lang="en-US" dirty="0"/>
              <a:t>Gosu </a:t>
            </a:r>
            <a:r>
              <a:rPr lang="en-US" dirty="0" smtClean="0"/>
              <a:t>Bundles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capabilities with bundles</a:t>
            </a:r>
          </a:p>
        </p:txBody>
      </p:sp>
      <p:sp>
        <p:nvSpPr>
          <p:cNvPr id="4" name="Content Placeholder 3"/>
          <p:cNvSpPr>
            <a:spLocks noGrp="1"/>
          </p:cNvSpPr>
          <p:nvPr>
            <p:ph sz="half" idx="1"/>
          </p:nvPr>
        </p:nvSpPr>
        <p:spPr/>
        <p:txBody>
          <a:bodyPr/>
          <a:lstStyle/>
          <a:p>
            <a:r>
              <a:rPr lang="en-US" dirty="0"/>
              <a:t>You can:</a:t>
            </a:r>
          </a:p>
          <a:p>
            <a:pPr lvl="1"/>
            <a:r>
              <a:rPr lang="en-US" dirty="0"/>
              <a:t>Create new bundles</a:t>
            </a:r>
          </a:p>
          <a:p>
            <a:pPr lvl="1"/>
            <a:r>
              <a:rPr lang="en-US" dirty="0"/>
              <a:t>Add entities from the database to a bundle</a:t>
            </a:r>
          </a:p>
          <a:p>
            <a:pPr lvl="1"/>
            <a:r>
              <a:rPr lang="en-US" dirty="0"/>
              <a:t>Create new entities</a:t>
            </a:r>
          </a:p>
          <a:p>
            <a:pPr lvl="1"/>
            <a:r>
              <a:rPr lang="en-US" dirty="0"/>
              <a:t>Modify entities in writeable bundles</a:t>
            </a:r>
          </a:p>
          <a:p>
            <a:pPr lvl="1"/>
            <a:r>
              <a:rPr lang="en-US" dirty="0"/>
              <a:t>Identify whether an entity in a bundle has changed</a:t>
            </a:r>
          </a:p>
          <a:p>
            <a:pPr lvl="1"/>
            <a:r>
              <a:rPr lang="en-US" dirty="0"/>
              <a:t>Commit a bundle </a:t>
            </a:r>
          </a:p>
          <a:p>
            <a:pPr lvl="1"/>
            <a:r>
              <a:rPr lang="en-US" dirty="0"/>
              <a:t>Access the "current" bundle (if one exists) </a:t>
            </a:r>
          </a:p>
          <a:p>
            <a:endParaRPr lang="en-US" dirty="0"/>
          </a:p>
        </p:txBody>
      </p:sp>
      <p:sp>
        <p:nvSpPr>
          <p:cNvPr id="5" name="Content Placeholder 4"/>
          <p:cNvSpPr>
            <a:spLocks noGrp="1"/>
          </p:cNvSpPr>
          <p:nvPr>
            <p:ph sz="half" idx="2"/>
          </p:nvPr>
        </p:nvSpPr>
        <p:spPr/>
        <p:txBody>
          <a:bodyPr/>
          <a:lstStyle/>
          <a:p>
            <a:r>
              <a:rPr lang="en-US" dirty="0"/>
              <a:t>You cannot:</a:t>
            </a:r>
          </a:p>
          <a:p>
            <a:pPr lvl="1"/>
            <a:r>
              <a:rPr lang="en-US" dirty="0"/>
              <a:t>Evict an entity from a bundle</a:t>
            </a:r>
          </a:p>
          <a:p>
            <a:pPr lvl="1"/>
            <a:r>
              <a:rPr lang="en-US" dirty="0"/>
              <a:t>Modify entities in a read-only bundle</a:t>
            </a:r>
          </a:p>
          <a:p>
            <a:endParaRPr lang="en-US" dirty="0"/>
          </a:p>
        </p:txBody>
      </p:sp>
    </p:spTree>
    <p:extLst>
      <p:ext uri="{BB962C8B-B14F-4D97-AF65-F5344CB8AC3E}">
        <p14:creationId xmlns:p14="http://schemas.microsoft.com/office/powerpoint/2010/main" val="41063604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Company </a:t>
            </a:r>
            <a:r>
              <a:rPr lang="en-US" dirty="0"/>
              <a:t>inspection dates</a:t>
            </a:r>
          </a:p>
        </p:txBody>
      </p:sp>
      <p:sp>
        <p:nvSpPr>
          <p:cNvPr id="5" name="Content Placeholder 4"/>
          <p:cNvSpPr>
            <a:spLocks noGrp="1"/>
          </p:cNvSpPr>
          <p:nvPr>
            <p:ph sz="half" idx="1"/>
          </p:nvPr>
        </p:nvSpPr>
        <p:spPr>
          <a:xfrm>
            <a:off x="519112" y="914401"/>
            <a:ext cx="3595688" cy="5475289"/>
          </a:xfrm>
        </p:spPr>
        <p:txBody>
          <a:bodyPr/>
          <a:lstStyle/>
          <a:p>
            <a:r>
              <a:rPr lang="en-US" dirty="0" smtClean="0"/>
              <a:t>Inspection date field</a:t>
            </a:r>
          </a:p>
          <a:p>
            <a:pPr lvl="1"/>
            <a:r>
              <a:rPr lang="en-US" dirty="0" smtClean="0"/>
              <a:t>In TrainingApp for ABCompany</a:t>
            </a:r>
            <a:endParaRPr lang="en-US" dirty="0"/>
          </a:p>
          <a:p>
            <a:r>
              <a:rPr lang="en-US" dirty="0" smtClean="0"/>
              <a:t>Retrieve </a:t>
            </a:r>
            <a:r>
              <a:rPr lang="en-US" dirty="0"/>
              <a:t>the </a:t>
            </a:r>
            <a:r>
              <a:rPr lang="en-US" dirty="0" smtClean="0"/>
              <a:t>company </a:t>
            </a:r>
            <a:r>
              <a:rPr lang="en-US" dirty="0"/>
              <a:t>from </a:t>
            </a:r>
            <a:r>
              <a:rPr lang="en-US" dirty="0" smtClean="0"/>
              <a:t>the database</a:t>
            </a:r>
          </a:p>
          <a:p>
            <a:r>
              <a:rPr lang="en-US" dirty="0" smtClean="0"/>
              <a:t>Set </a:t>
            </a:r>
            <a:r>
              <a:rPr lang="en-US" dirty="0"/>
              <a:t>the </a:t>
            </a:r>
            <a:r>
              <a:rPr lang="en-US" dirty="0" smtClean="0"/>
              <a:t>inspection date </a:t>
            </a:r>
            <a:r>
              <a:rPr lang="en-US" dirty="0"/>
              <a:t>to a specified date</a:t>
            </a:r>
          </a:p>
          <a:p>
            <a:r>
              <a:rPr lang="en-US" dirty="0"/>
              <a:t>Create a note that </a:t>
            </a:r>
            <a:r>
              <a:rPr lang="en-US" dirty="0" smtClean="0"/>
              <a:t>details the change </a:t>
            </a:r>
            <a:br>
              <a:rPr lang="en-US" dirty="0" smtClean="0"/>
            </a:br>
            <a:r>
              <a:rPr lang="en-US" dirty="0" smtClean="0"/>
              <a:t>in date values from previous to new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914400"/>
            <a:ext cx="4343400" cy="54500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ounded Rectangle 2"/>
          <p:cNvSpPr/>
          <p:nvPr/>
        </p:nvSpPr>
        <p:spPr bwMode="auto">
          <a:xfrm>
            <a:off x="6410325" y="5573899"/>
            <a:ext cx="2362200" cy="722126"/>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7" name="Rounded Rectangle 6"/>
          <p:cNvSpPr/>
          <p:nvPr/>
        </p:nvSpPr>
        <p:spPr bwMode="auto">
          <a:xfrm>
            <a:off x="5029200" y="2494662"/>
            <a:ext cx="3048000" cy="36106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8" name="Rounded Rectangle 7"/>
          <p:cNvSpPr/>
          <p:nvPr/>
        </p:nvSpPr>
        <p:spPr bwMode="auto">
          <a:xfrm>
            <a:off x="5029200" y="990600"/>
            <a:ext cx="1981200" cy="36106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cxnSp>
        <p:nvCxnSpPr>
          <p:cNvPr id="6" name="Elbow Connector 5"/>
          <p:cNvCxnSpPr/>
          <p:nvPr/>
        </p:nvCxnSpPr>
        <p:spPr bwMode="auto">
          <a:xfrm>
            <a:off x="3505200" y="4516624"/>
            <a:ext cx="2819400" cy="1503176"/>
          </a:xfrm>
          <a:prstGeom prst="bentConnector3">
            <a:avLst>
              <a:gd name="adj1" fmla="val 2810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flipV="1">
            <a:off x="3581400" y="2751394"/>
            <a:ext cx="1371600" cy="830006"/>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Elbow Connector 15"/>
          <p:cNvCxnSpPr/>
          <p:nvPr/>
        </p:nvCxnSpPr>
        <p:spPr bwMode="auto">
          <a:xfrm flipV="1">
            <a:off x="3505200" y="1399732"/>
            <a:ext cx="1524000" cy="1114868"/>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459994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solidFill>
                  <a:schemeClr val="bg1"/>
                </a:solidFill>
              </a:rPr>
              <a:t>Creating new bundles</a:t>
            </a:r>
          </a:p>
          <a:p>
            <a:r>
              <a:rPr lang="en-US" dirty="0"/>
              <a:t>Working with entities in the database</a:t>
            </a:r>
          </a:p>
          <a:p>
            <a:r>
              <a:rPr lang="en-US" dirty="0"/>
              <a:t>Working with new entities</a:t>
            </a:r>
          </a:p>
          <a:p>
            <a:r>
              <a:rPr lang="en-US" dirty="0"/>
              <a:t>Additional bundle functionality</a:t>
            </a:r>
          </a:p>
          <a:p>
            <a:endParaRPr lang="en-US" dirty="0"/>
          </a:p>
        </p:txBody>
      </p:sp>
    </p:spTree>
    <p:extLst>
      <p:ext uri="{BB962C8B-B14F-4D97-AF65-F5344CB8AC3E}">
        <p14:creationId xmlns:p14="http://schemas.microsoft.com/office/powerpoint/2010/main" val="11523547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bundle</a:t>
            </a:r>
          </a:p>
        </p:txBody>
      </p:sp>
      <p:sp>
        <p:nvSpPr>
          <p:cNvPr id="3" name="Content Placeholder 2"/>
          <p:cNvSpPr>
            <a:spLocks noGrp="1"/>
          </p:cNvSpPr>
          <p:nvPr>
            <p:ph idx="1"/>
          </p:nvPr>
        </p:nvSpPr>
        <p:spPr/>
        <p:txBody>
          <a:bodyPr/>
          <a:lstStyle/>
          <a:p>
            <a:r>
              <a:rPr lang="en-US" dirty="0"/>
              <a:t>Creating a new bundle (no user specified):</a:t>
            </a:r>
            <a:r>
              <a:rPr lang="en-US" dirty="0">
                <a:solidFill>
                  <a:srgbClr val="FF3300"/>
                </a:solidFill>
              </a:rPr>
              <a:t/>
            </a:r>
            <a:br>
              <a:rPr lang="en-US" dirty="0">
                <a:solidFill>
                  <a:srgbClr val="FF3300"/>
                </a:solidFill>
              </a:rPr>
            </a:br>
            <a:r>
              <a:rPr lang="en-US" b="1" dirty="0">
                <a:latin typeface="Courier New" pitchFamily="49" charset="0"/>
                <a:cs typeface="Courier New" pitchFamily="49" charset="0"/>
              </a:rPr>
              <a:t>gw.transaction.Transaction</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runWithNewBundle(\ </a:t>
            </a:r>
            <a:r>
              <a:rPr lang="en-US" b="1" i="1" dirty="0">
                <a:latin typeface="Courier New" pitchFamily="49" charset="0"/>
                <a:cs typeface="Courier New" pitchFamily="49" charset="0"/>
              </a:rPr>
              <a:t>newBundle</a:t>
            </a:r>
            <a:r>
              <a:rPr lang="en-US" b="1" dirty="0">
                <a:latin typeface="Courier New" pitchFamily="49" charset="0"/>
                <a:cs typeface="Courier New" pitchFamily="49" charset="0"/>
              </a:rPr>
              <a:t> -&gt; {</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b="1" i="1" dirty="0">
                <a:latin typeface="Courier New" pitchFamily="49" charset="0"/>
                <a:cs typeface="Courier New" pitchFamily="49" charset="0"/>
              </a:rPr>
              <a:t>CodeBlock</a:t>
            </a:r>
            <a:r>
              <a:rPr lang="en-US" b="1" dirty="0">
                <a:latin typeface="Courier New" pitchFamily="49" charset="0"/>
                <a:cs typeface="Courier New" pitchFamily="49" charset="0"/>
              </a:rPr>
              <a:t> } )</a:t>
            </a:r>
          </a:p>
          <a:p>
            <a:endParaRPr lang="en-US" dirty="0"/>
          </a:p>
          <a:p>
            <a:r>
              <a:rPr lang="en-US" dirty="0" smtClean="0"/>
              <a:t>Creating a new bundle (as specified user):</a:t>
            </a:r>
            <a:r>
              <a:rPr lang="en-US" dirty="0" smtClean="0">
                <a:solidFill>
                  <a:srgbClr val="FF3300"/>
                </a:solidFill>
              </a:rPr>
              <a:t/>
            </a:r>
            <a:br>
              <a:rPr lang="en-US" dirty="0" smtClean="0">
                <a:solidFill>
                  <a:srgbClr val="FF3300"/>
                </a:solidFill>
              </a:rPr>
            </a:br>
            <a:r>
              <a:rPr lang="en-US" b="1" dirty="0" smtClean="0">
                <a:latin typeface="Courier New" pitchFamily="49" charset="0"/>
                <a:cs typeface="Courier New" pitchFamily="49" charset="0"/>
              </a:rPr>
              <a:t>gw.transaction.Transaction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runWithNewBundle(\ </a:t>
            </a:r>
            <a:r>
              <a:rPr lang="en-US" b="1" i="1" dirty="0" smtClean="0">
                <a:latin typeface="Courier New" pitchFamily="49" charset="0"/>
                <a:cs typeface="Courier New" pitchFamily="49" charset="0"/>
              </a:rPr>
              <a:t>newBundle</a:t>
            </a:r>
            <a:r>
              <a:rPr lang="en-US" b="1" dirty="0" smtClean="0">
                <a:latin typeface="Courier New" pitchFamily="49" charset="0"/>
                <a:cs typeface="Courier New" pitchFamily="49" charset="0"/>
              </a:rPr>
              <a:t> -&gt;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i="1" dirty="0" smtClean="0">
                <a:latin typeface="Courier New" pitchFamily="49" charset="0"/>
                <a:cs typeface="Courier New" pitchFamily="49" charset="0"/>
              </a:rPr>
              <a:t>CodeBlock</a:t>
            </a:r>
            <a:r>
              <a:rPr lang="en-US" b="1" dirty="0" smtClean="0">
                <a:latin typeface="Courier New" pitchFamily="49" charset="0"/>
                <a:cs typeface="Courier New" pitchFamily="49" charset="0"/>
              </a:rPr>
              <a:t> } </a:t>
            </a:r>
            <a:r>
              <a:rPr lang="en-US" b="1" i="1" dirty="0" smtClean="0">
                <a:latin typeface="Courier New" pitchFamily="49" charset="0"/>
                <a:cs typeface="Courier New" pitchFamily="49" charset="0"/>
              </a:rPr>
              <a:t>, user </a:t>
            </a:r>
            <a:r>
              <a:rPr lang="en-US" b="1" dirty="0" smtClean="0">
                <a:latin typeface="Courier New" pitchFamily="49" charset="0"/>
                <a:cs typeface="Courier New" pitchFamily="49" charset="0"/>
              </a:rPr>
              <a:t>)</a:t>
            </a:r>
          </a:p>
          <a:p>
            <a:endParaRPr lang="en-US" dirty="0">
              <a:solidFill>
                <a:srgbClr val="FF3300"/>
              </a:solidFill>
            </a:endParaRPr>
          </a:p>
          <a:p>
            <a:r>
              <a:rPr lang="en-US" dirty="0"/>
              <a:t>The </a:t>
            </a:r>
            <a:r>
              <a:rPr lang="en-US" b="1" dirty="0">
                <a:latin typeface="Courier New" pitchFamily="49" charset="0"/>
                <a:cs typeface="Courier New" pitchFamily="49" charset="0"/>
              </a:rPr>
              <a:t>runWithNewBundle() </a:t>
            </a:r>
            <a:r>
              <a:rPr lang="en-US" dirty="0"/>
              <a:t>method inherently commits the bundle at the end of the </a:t>
            </a:r>
            <a:r>
              <a:rPr lang="en-US" dirty="0" smtClean="0"/>
              <a:t>method</a:t>
            </a:r>
          </a:p>
          <a:p>
            <a:pPr lvl="1"/>
            <a:r>
              <a:rPr lang="en-US" dirty="0" smtClean="0"/>
              <a:t>Do NOT commit the bundle, e.g., </a:t>
            </a:r>
            <a:r>
              <a:rPr lang="en-US" b="1" dirty="0" smtClean="0">
                <a:latin typeface="Courier New" pitchFamily="49" charset="0"/>
                <a:cs typeface="Courier New" pitchFamily="49" charset="0"/>
              </a:rPr>
              <a:t>bundle.Commit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762000"/>
            <a:ext cx="1639887"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4273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2071" y="914400"/>
            <a:ext cx="433754" cy="490595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Creating a new </a:t>
            </a:r>
            <a:r>
              <a:rPr lang="en-US" dirty="0" smtClean="0"/>
              <a:t>bundle</a:t>
            </a:r>
            <a:endParaRPr lang="en-US" dirty="0"/>
          </a:p>
        </p:txBody>
      </p:sp>
      <p:sp>
        <p:nvSpPr>
          <p:cNvPr id="5" name="Rectangle 4"/>
          <p:cNvSpPr/>
          <p:nvPr/>
        </p:nvSpPr>
        <p:spPr>
          <a:xfrm>
            <a:off x="404446" y="914400"/>
            <a:ext cx="8739554"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public static function </a:t>
            </a:r>
            <a:r>
              <a:rPr lang="en-US" sz="1600" b="1" dirty="0" smtClean="0">
                <a:solidFill>
                  <a:srgbClr val="000000"/>
                </a:solidFill>
                <a:latin typeface="Courier New"/>
                <a:ea typeface="Times New Roman"/>
                <a:cs typeface="Times New Roman"/>
              </a:rPr>
              <a:t>setInspectionDateByPublicID</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String, </a:t>
            </a:r>
            <a:r>
              <a:rPr lang="en-US" sz="1600" b="1" dirty="0" smtClean="0">
                <a:solidFill>
                  <a:srgbClr val="000000"/>
                </a:solidFill>
                <a:latin typeface="Courier New"/>
                <a:ea typeface="Times New Roman"/>
                <a:cs typeface="Times New Roman"/>
              </a:rPr>
              <a:t>inspectionDate</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DateTime</a:t>
            </a:r>
            <a:r>
              <a:rPr lang="en-US" sz="1600" b="1" dirty="0" smtClean="0">
                <a:solidFill>
                  <a:srgbClr val="000000"/>
                </a:solidFill>
                <a:latin typeface="Courier New"/>
                <a:ea typeface="Times New Roman"/>
                <a:cs typeface="Times New Roman"/>
              </a:rPr>
              <a:t>) : String {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…15    </a:t>
            </a:r>
            <a:r>
              <a:rPr lang="en-US" sz="1600" b="1" dirty="0" smtClean="0">
                <a:solidFill>
                  <a:srgbClr val="000000"/>
                </a:solidFill>
                <a:latin typeface="Courier New"/>
                <a:ea typeface="Times New Roman"/>
                <a:cs typeface="Times New Roman"/>
              </a:rPr>
              <a:t>Transaction.runWithNewBundle</a:t>
            </a:r>
            <a:r>
              <a:rPr lang="en-US" sz="1600" b="1" dirty="0" smtClean="0">
                <a:solidFill>
                  <a:srgbClr val="000000"/>
                </a:solidFill>
                <a:latin typeface="Courier New"/>
                <a:ea typeface="Times New Roman"/>
                <a:cs typeface="Times New Roman"/>
              </a:rPr>
              <a:t>(\ newBundle -&gt; {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i="1" dirty="0" smtClean="0">
                <a:solidFill>
                  <a:srgbClr val="969696"/>
                </a:solidFill>
                <a:latin typeface="Courier New"/>
                <a:ea typeface="Times New Roman"/>
                <a:cs typeface="Times New Roman"/>
              </a:rPr>
              <a:t>	    // Find the specific company using a query</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…18 	</a:t>
            </a:r>
            <a:r>
              <a:rPr lang="en-US" sz="1600" b="1" dirty="0" smtClean="0">
                <a:solidFill>
                  <a:srgbClr val="00008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targetCompany</a:t>
            </a:r>
            <a:r>
              <a:rPr lang="en-US" sz="1600" b="1" dirty="0" smtClean="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queryObj.select</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AtMostOneRow</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i="1" dirty="0" smtClean="0">
                <a:solidFill>
                  <a:srgbClr val="969696"/>
                </a:solidFill>
                <a:latin typeface="Courier New"/>
                <a:ea typeface="Times New Roman"/>
                <a:cs typeface="Times New Roman"/>
              </a:rPr>
              <a:t> </a:t>
            </a:r>
            <a:r>
              <a:rPr lang="en-US" sz="1600" b="1" dirty="0" smtClean="0">
                <a:solidFill>
                  <a:schemeClr val="bg1"/>
                </a:solidFill>
                <a:latin typeface="Courier New"/>
                <a:ea typeface="Times New Roman"/>
                <a:cs typeface="Times New Roman"/>
              </a:rPr>
              <a:t>23</a:t>
            </a:r>
            <a:r>
              <a:rPr lang="en-US" sz="1600" b="1" i="1" dirty="0" smtClean="0">
                <a:solidFill>
                  <a:srgbClr val="969696"/>
                </a:solidFill>
                <a:latin typeface="Courier New"/>
                <a:ea typeface="Times New Roman"/>
                <a:cs typeface="Times New Roman"/>
              </a:rPr>
              <a:t>      // </a:t>
            </a:r>
            <a:r>
              <a:rPr lang="en-US" sz="1600" b="1" i="1" dirty="0" smtClean="0">
                <a:solidFill>
                  <a:srgbClr val="969696"/>
                </a:solidFill>
                <a:latin typeface="Courier New"/>
                <a:ea typeface="Times New Roman"/>
                <a:cs typeface="Times New Roman"/>
              </a:rPr>
              <a:t>targetCompany</a:t>
            </a:r>
            <a:r>
              <a:rPr lang="en-US" sz="1600" b="1" i="1" dirty="0" smtClean="0">
                <a:solidFill>
                  <a:srgbClr val="969696"/>
                </a:solidFill>
                <a:latin typeface="Courier New"/>
                <a:ea typeface="Times New Roman"/>
                <a:cs typeface="Times New Roman"/>
              </a:rPr>
              <a:t> must be copied to new bundle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i="1" dirty="0" smtClean="0">
                <a:solidFill>
                  <a:srgbClr val="969696"/>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24 	    </a:t>
            </a:r>
            <a:r>
              <a:rPr lang="en-US" sz="1600" b="1" dirty="0" smtClean="0">
                <a:solidFill>
                  <a:srgbClr val="000000"/>
                </a:solidFill>
                <a:latin typeface="Courier New"/>
                <a:ea typeface="Times New Roman"/>
                <a:cs typeface="Times New Roman"/>
              </a:rPr>
              <a:t>targetCompany</a:t>
            </a:r>
            <a:r>
              <a:rPr lang="en-US" sz="1600" b="1" dirty="0" smtClean="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newBundle.add</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targetCompany</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25	    </a:t>
            </a:r>
            <a:r>
              <a:rPr lang="en-US" sz="1600" b="1" i="1" dirty="0" smtClean="0">
                <a:solidFill>
                  <a:srgbClr val="969696"/>
                </a:solidFill>
                <a:latin typeface="Courier New"/>
                <a:ea typeface="Times New Roman"/>
                <a:cs typeface="Times New Roman"/>
              </a:rPr>
              <a:t>// Set the Inspection fields as appropriate</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…27 	    </a:t>
            </a:r>
            <a:r>
              <a:rPr lang="en-US" sz="1600" b="1" dirty="0" smtClean="0">
                <a:solidFill>
                  <a:srgbClr val="000000"/>
                </a:solidFill>
                <a:latin typeface="Courier New"/>
                <a:ea typeface="Times New Roman"/>
                <a:cs typeface="Times New Roman"/>
              </a:rPr>
              <a:t>targetCompany.InspectionDate</a:t>
            </a:r>
            <a:r>
              <a:rPr lang="en-US" sz="1600" b="1" dirty="0" smtClean="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inspectionDate</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28	    </a:t>
            </a:r>
            <a:r>
              <a:rPr lang="en-US" sz="1600" b="1" i="1" dirty="0" smtClean="0">
                <a:solidFill>
                  <a:srgbClr val="969696"/>
                </a:solidFill>
                <a:latin typeface="Courier New"/>
                <a:ea typeface="Times New Roman"/>
                <a:cs typeface="Times New Roman"/>
              </a:rPr>
              <a:t>// Create note to record the change</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29 	    </a:t>
            </a:r>
            <a:r>
              <a:rPr lang="en-US" sz="1600" b="1" dirty="0" smtClean="0">
                <a:solidFill>
                  <a:srgbClr val="000000"/>
                </a:solidFill>
                <a:latin typeface="Courier New"/>
                <a:ea typeface="Times New Roman"/>
                <a:cs typeface="Times New Roman"/>
              </a:rPr>
              <a:t>var</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newNote</a:t>
            </a:r>
            <a:r>
              <a:rPr lang="en-US" sz="1600" b="1" dirty="0" smtClean="0">
                <a:solidFill>
                  <a:srgbClr val="000000"/>
                </a:solidFill>
                <a:latin typeface="Courier New"/>
                <a:ea typeface="Times New Roman"/>
                <a:cs typeface="Times New Roman"/>
              </a:rPr>
              <a:t> = new </a:t>
            </a:r>
            <a:r>
              <a:rPr lang="en-US" sz="1600" b="1" dirty="0" smtClean="0">
                <a:solidFill>
                  <a:srgbClr val="000000"/>
                </a:solidFill>
                <a:latin typeface="Courier New"/>
                <a:ea typeface="Times New Roman"/>
                <a:cs typeface="Times New Roman"/>
              </a:rPr>
              <a:t>ContactNote</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i="1" dirty="0" smtClean="0">
                <a:solidFill>
                  <a:srgbClr val="969696"/>
                </a:solidFill>
                <a:latin typeface="Courier New"/>
                <a:ea typeface="Times New Roman"/>
                <a:cs typeface="Times New Roman"/>
              </a:rPr>
              <a:t>// Add note to bundle entity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36 	    </a:t>
            </a:r>
            <a:r>
              <a:rPr lang="en-US" sz="1600" b="1" dirty="0" smtClean="0">
                <a:solidFill>
                  <a:srgbClr val="000000"/>
                </a:solidFill>
                <a:latin typeface="Courier New"/>
                <a:ea typeface="Times New Roman"/>
                <a:cs typeface="Times New Roman"/>
              </a:rPr>
              <a:t>targetCompany.addToContactNotes</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newNote</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…39      </a:t>
            </a:r>
            <a:r>
              <a:rPr lang="en-US" sz="1600" b="1" i="1" dirty="0" smtClean="0">
                <a:solidFill>
                  <a:srgbClr val="969696"/>
                </a:solidFill>
                <a:latin typeface="Courier New"/>
                <a:ea typeface="Times New Roman"/>
                <a:cs typeface="Times New Roman"/>
              </a:rPr>
              <a:t>// runWithNewBundle() executes an implicit commit</a:t>
            </a:r>
            <a:br>
              <a:rPr lang="en-US" sz="1600" b="1" i="1" dirty="0" smtClean="0">
                <a:solidFill>
                  <a:srgbClr val="969696"/>
                </a:solidFill>
                <a:latin typeface="Courier New"/>
                <a:ea typeface="Times New Roman"/>
                <a:cs typeface="Times New Roman"/>
              </a:rPr>
            </a:br>
            <a:r>
              <a:rPr lang="en-US" sz="1600" b="1" i="1" dirty="0" smtClean="0">
                <a:solidFill>
                  <a:srgbClr val="969696"/>
                </a:solidFill>
                <a:latin typeface="Courier New"/>
                <a:ea typeface="Times New Roman"/>
                <a:cs typeface="Times New Roman"/>
              </a:rPr>
              <a:t>	    // User context is required when none is supplied</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41    }, </a:t>
            </a:r>
            <a:r>
              <a:rPr lang="en-US" sz="1600" b="1" dirty="0" smtClean="0">
                <a:solidFill>
                  <a:schemeClr val="accent5"/>
                </a:solidFill>
                <a:latin typeface="Courier New"/>
                <a:ea typeface="Times New Roman"/>
                <a:cs typeface="Times New Roman"/>
              </a:rPr>
              <a:t>"su"</a:t>
            </a:r>
            <a:r>
              <a:rPr lang="en-US" sz="1600" b="1" dirty="0" smtClean="0">
                <a:solidFill>
                  <a:srgbClr val="000000"/>
                </a:solidFill>
                <a:latin typeface="Courier New"/>
                <a:ea typeface="Times New Roman"/>
                <a:cs typeface="Times New Roman"/>
              </a:rPr>
              <a:t>)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…43	}</a:t>
            </a:r>
            <a:endParaRPr lang="en-US" sz="1600" b="1" dirty="0">
              <a:effectLst/>
              <a:latin typeface="Calibri"/>
              <a:ea typeface="Calibri"/>
              <a:cs typeface="Times New Roman"/>
            </a:endParaRPr>
          </a:p>
        </p:txBody>
      </p:sp>
      <p:sp>
        <p:nvSpPr>
          <p:cNvPr id="7" name="Rounded Rectangle 6"/>
          <p:cNvSpPr/>
          <p:nvPr/>
        </p:nvSpPr>
        <p:spPr bwMode="auto">
          <a:xfrm>
            <a:off x="1219200" y="1526404"/>
            <a:ext cx="5943600" cy="284361"/>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8" name="Rounded Rectangle 7"/>
          <p:cNvSpPr/>
          <p:nvPr/>
        </p:nvSpPr>
        <p:spPr bwMode="auto">
          <a:xfrm>
            <a:off x="1219200" y="5152830"/>
            <a:ext cx="5943600" cy="295908"/>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Tree>
    <p:extLst>
      <p:ext uri="{BB962C8B-B14F-4D97-AF65-F5344CB8AC3E}">
        <p14:creationId xmlns:p14="http://schemas.microsoft.com/office/powerpoint/2010/main" val="33557261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Creating new bundles</a:t>
            </a:r>
          </a:p>
          <a:p>
            <a:r>
              <a:rPr lang="en-US" dirty="0">
                <a:solidFill>
                  <a:schemeClr val="bg1"/>
                </a:solidFill>
              </a:rPr>
              <a:t>Working with entities in the database</a:t>
            </a:r>
          </a:p>
          <a:p>
            <a:r>
              <a:rPr lang="en-US" dirty="0"/>
              <a:t>Working with new entities</a:t>
            </a:r>
          </a:p>
          <a:p>
            <a:r>
              <a:rPr lang="en-US" dirty="0"/>
              <a:t>Additional bundle functionality</a:t>
            </a:r>
          </a:p>
          <a:p>
            <a:endParaRPr lang="en-US" dirty="0"/>
          </a:p>
        </p:txBody>
      </p:sp>
    </p:spTree>
    <p:extLst>
      <p:ext uri="{BB962C8B-B14F-4D97-AF65-F5344CB8AC3E}">
        <p14:creationId xmlns:p14="http://schemas.microsoft.com/office/powerpoint/2010/main" val="153966594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Adding existing entities to a bundle</a:t>
            </a:r>
          </a:p>
        </p:txBody>
      </p:sp>
      <p:sp>
        <p:nvSpPr>
          <p:cNvPr id="6" name="Content Placeholder 5"/>
          <p:cNvSpPr>
            <a:spLocks noGrp="1"/>
          </p:cNvSpPr>
          <p:nvPr>
            <p:ph idx="1"/>
          </p:nvPr>
        </p:nvSpPr>
        <p:spPr>
          <a:xfrm>
            <a:off x="519113" y="4876800"/>
            <a:ext cx="8318500" cy="1524000"/>
          </a:xfrm>
        </p:spPr>
        <p:txBody>
          <a:bodyPr/>
          <a:lstStyle/>
          <a:p>
            <a:r>
              <a:rPr lang="en-US" dirty="0"/>
              <a:t>You can add an entity from the database to a bundle by:</a:t>
            </a:r>
          </a:p>
          <a:p>
            <a:pPr lvl="1"/>
            <a:r>
              <a:rPr lang="en-US" dirty="0" smtClean="0"/>
              <a:t>Querying </a:t>
            </a:r>
            <a:r>
              <a:rPr lang="en-US" dirty="0"/>
              <a:t>for it and copying it into the bundle</a:t>
            </a:r>
          </a:p>
          <a:p>
            <a:pPr lvl="1"/>
            <a:r>
              <a:rPr lang="en-US" dirty="0"/>
              <a:t>Reference it from an existing entity's foreign key</a:t>
            </a:r>
          </a:p>
          <a:p>
            <a:endParaRPr lang="en-US" dirty="0"/>
          </a:p>
        </p:txBody>
      </p:sp>
      <p:grpSp>
        <p:nvGrpSpPr>
          <p:cNvPr id="10" name="icn Play"/>
          <p:cNvGrpSpPr>
            <a:grpSpLocks/>
          </p:cNvGrpSpPr>
          <p:nvPr/>
        </p:nvGrpSpPr>
        <p:grpSpPr bwMode="auto">
          <a:xfrm>
            <a:off x="8569325" y="79370"/>
            <a:ext cx="431800" cy="461962"/>
            <a:chOff x="3777" y="1768"/>
            <a:chExt cx="467" cy="499"/>
          </a:xfrm>
        </p:grpSpPr>
        <p:sp>
          <p:nvSpPr>
            <p:cNvPr id="11" name="Rectangle 52"/>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 name="AutoShape 53"/>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7" name="icn Stop"/>
          <p:cNvGrpSpPr>
            <a:grpSpLocks/>
          </p:cNvGrpSpPr>
          <p:nvPr/>
        </p:nvGrpSpPr>
        <p:grpSpPr bwMode="auto">
          <a:xfrm>
            <a:off x="8632825" y="79375"/>
            <a:ext cx="431800" cy="461963"/>
            <a:chOff x="2967" y="1718"/>
            <a:chExt cx="467" cy="499"/>
          </a:xfrm>
        </p:grpSpPr>
        <p:sp>
          <p:nvSpPr>
            <p:cNvPr id="8" name="Rectangle 55"/>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9" name="Rectangle 56"/>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
        <p:nvSpPr>
          <p:cNvPr id="13" name="pic boundary"/>
          <p:cNvSpPr>
            <a:spLocks noChangeArrowheads="1"/>
          </p:cNvSpPr>
          <p:nvPr/>
        </p:nvSpPr>
        <p:spPr bwMode="auto">
          <a:xfrm>
            <a:off x="584201" y="1228725"/>
            <a:ext cx="2844800" cy="3532188"/>
          </a:xfrm>
          <a:prstGeom prst="roundRect">
            <a:avLst>
              <a:gd name="adj" fmla="val 9218"/>
            </a:avLst>
          </a:prstGeom>
          <a:noFill/>
          <a:ln w="1905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4" name="txt new Bundle"/>
          <p:cNvSpPr txBox="1">
            <a:spLocks noChangeArrowheads="1"/>
          </p:cNvSpPr>
          <p:nvPr/>
        </p:nvSpPr>
        <p:spPr bwMode="auto">
          <a:xfrm>
            <a:off x="1198563" y="915988"/>
            <a:ext cx="1679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2400" dirty="0">
                <a:solidFill>
                  <a:schemeClr val="bg1"/>
                </a:solidFill>
                <a:latin typeface="Courier New" pitchFamily="49" charset="0"/>
              </a:rPr>
              <a:t>newBundle</a:t>
            </a:r>
          </a:p>
        </p:txBody>
      </p:sp>
      <p:sp>
        <p:nvSpPr>
          <p:cNvPr id="20" name="pic DB"/>
          <p:cNvSpPr>
            <a:spLocks noChangeArrowheads="1"/>
          </p:cNvSpPr>
          <p:nvPr/>
        </p:nvSpPr>
        <p:spPr bwMode="auto">
          <a:xfrm>
            <a:off x="7367588" y="1355725"/>
            <a:ext cx="1265237" cy="3254375"/>
          </a:xfrm>
          <a:prstGeom prst="can">
            <a:avLst>
              <a:gd name="adj" fmla="val 29425"/>
            </a:avLst>
          </a:prstGeom>
          <a:solidFill>
            <a:schemeClr val="accent2"/>
          </a:solidFill>
          <a:ln w="19050">
            <a:solidFill>
              <a:schemeClr val="bg2"/>
            </a:solidFill>
            <a:round/>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21" name="txt Database"/>
          <p:cNvSpPr txBox="1">
            <a:spLocks noChangeArrowheads="1"/>
          </p:cNvSpPr>
          <p:nvPr/>
        </p:nvSpPr>
        <p:spPr bwMode="auto">
          <a:xfrm>
            <a:off x="7445375" y="1054100"/>
            <a:ext cx="1082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database</a:t>
            </a:r>
          </a:p>
        </p:txBody>
      </p:sp>
      <p:sp>
        <p:nvSpPr>
          <p:cNvPr id="22" name="pic Blue Box"/>
          <p:cNvSpPr>
            <a:spLocks noChangeArrowheads="1"/>
          </p:cNvSpPr>
          <p:nvPr/>
        </p:nvSpPr>
        <p:spPr bwMode="auto">
          <a:xfrm>
            <a:off x="749300" y="3478213"/>
            <a:ext cx="1081088" cy="727075"/>
          </a:xfrm>
          <a:prstGeom prst="cube">
            <a:avLst>
              <a:gd name="adj" fmla="val 18301"/>
            </a:avLst>
          </a:prstGeom>
          <a:solidFill>
            <a:schemeClr val="accent6">
              <a:lumMod val="75000"/>
            </a:schemeClr>
          </a:solidFill>
          <a:ln w="19050">
            <a:solidFill>
              <a:schemeClr val="bg1"/>
            </a:solidFill>
            <a:miter lim="800000"/>
            <a:headEnd/>
            <a:tailEnd/>
          </a:ln>
        </p:spPr>
        <p:txBody>
          <a:bodyPr lIns="0" tIns="0" rIns="0" bIns="0" anchor="ctr">
            <a:spAutoFit/>
          </a:bodyPr>
          <a:lstStyle/>
          <a:p>
            <a:endParaRPr lang="en-US" dirty="0"/>
          </a:p>
        </p:txBody>
      </p:sp>
      <p:sp>
        <p:nvSpPr>
          <p:cNvPr id="23" name="txt aPerson"/>
          <p:cNvSpPr txBox="1">
            <a:spLocks noChangeArrowheads="1"/>
          </p:cNvSpPr>
          <p:nvPr/>
        </p:nvSpPr>
        <p:spPr bwMode="auto">
          <a:xfrm>
            <a:off x="763588" y="4224338"/>
            <a:ext cx="982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latin typeface="Courier New" pitchFamily="49" charset="0"/>
              </a:rPr>
              <a:t>aPerson</a:t>
            </a:r>
            <a:endParaRPr lang="en-US" dirty="0">
              <a:solidFill>
                <a:schemeClr val="bg1"/>
              </a:solidFill>
              <a:latin typeface="Courier New" pitchFamily="49" charset="0"/>
            </a:endParaRPr>
          </a:p>
        </p:txBody>
      </p:sp>
      <p:grpSp>
        <p:nvGrpSpPr>
          <p:cNvPr id="24" name="pic comp 2"/>
          <p:cNvGrpSpPr>
            <a:grpSpLocks/>
          </p:cNvGrpSpPr>
          <p:nvPr/>
        </p:nvGrpSpPr>
        <p:grpSpPr bwMode="auto">
          <a:xfrm>
            <a:off x="1908175" y="1752600"/>
            <a:ext cx="5530850" cy="1077913"/>
            <a:chOff x="1202" y="1449"/>
            <a:chExt cx="3484" cy="679"/>
          </a:xfrm>
        </p:grpSpPr>
        <p:sp>
          <p:nvSpPr>
            <p:cNvPr id="25" name="AutoShape 12"/>
            <p:cNvSpPr>
              <a:spLocks noChangeArrowheads="1"/>
            </p:cNvSpPr>
            <p:nvPr/>
          </p:nvSpPr>
          <p:spPr bwMode="auto">
            <a:xfrm>
              <a:off x="3145" y="1524"/>
              <a:ext cx="769" cy="395"/>
            </a:xfrm>
            <a:prstGeom prst="roundRect">
              <a:avLst>
                <a:gd name="adj" fmla="val 16667"/>
              </a:avLst>
            </a:prstGeom>
            <a:solidFill>
              <a:srgbClr val="C0C0C0"/>
            </a:solidFill>
            <a:ln w="19050" algn="ctr">
              <a:solidFill>
                <a:schemeClr val="bg1"/>
              </a:solidFill>
              <a:prstDash val="sysDot"/>
              <a:round/>
              <a:headEnd/>
              <a:tailEnd/>
            </a:ln>
          </p:spPr>
          <p:txBody>
            <a:bodyPr wrap="square" lIns="0" tIns="0" rIns="0" bIns="0" anchor="ctr">
              <a:spAutoFit/>
            </a:bodyPr>
            <a:lstStyle/>
            <a:p>
              <a:endParaRPr lang="en-US" dirty="0">
                <a:solidFill>
                  <a:schemeClr val="accent6">
                    <a:lumMod val="75000"/>
                  </a:schemeClr>
                </a:solidFill>
              </a:endParaRPr>
            </a:p>
          </p:txBody>
        </p:sp>
        <p:sp>
          <p:nvSpPr>
            <p:cNvPr id="26" name="AutoShape 13"/>
            <p:cNvSpPr>
              <a:spLocks noChangeArrowheads="1"/>
            </p:cNvSpPr>
            <p:nvPr/>
          </p:nvSpPr>
          <p:spPr bwMode="auto">
            <a:xfrm>
              <a:off x="1456" y="1634"/>
              <a:ext cx="550" cy="232"/>
            </a:xfrm>
            <a:prstGeom prst="cube">
              <a:avLst>
                <a:gd name="adj" fmla="val 25000"/>
              </a:avLst>
            </a:prstGeom>
            <a:solidFill>
              <a:schemeClr val="accent2"/>
            </a:solidFill>
            <a:ln w="19050">
              <a:solidFill>
                <a:schemeClr val="bg1"/>
              </a:solidFill>
              <a:miter lim="800000"/>
              <a:headEnd/>
              <a:tailEnd/>
            </a:ln>
          </p:spPr>
          <p:txBody>
            <a:bodyPr lIns="0" tIns="0" rIns="0" bIns="0" anchor="ctr">
              <a:spAutoFit/>
            </a:bodyPr>
            <a:lstStyle/>
            <a:p>
              <a:endParaRPr lang="en-US" dirty="0">
                <a:solidFill>
                  <a:schemeClr val="accent6">
                    <a:lumMod val="75000"/>
                  </a:schemeClr>
                </a:solidFill>
              </a:endParaRPr>
            </a:p>
          </p:txBody>
        </p:sp>
        <p:sp>
          <p:nvSpPr>
            <p:cNvPr id="27" name="Text Box 14"/>
            <p:cNvSpPr txBox="1">
              <a:spLocks noChangeArrowheads="1"/>
            </p:cNvSpPr>
            <p:nvPr/>
          </p:nvSpPr>
          <p:spPr bwMode="auto">
            <a:xfrm>
              <a:off x="1202" y="1955"/>
              <a:ext cx="10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bg1"/>
                  </a:solidFill>
                  <a:latin typeface="Courier New" pitchFamily="49" charset="0"/>
                </a:rPr>
                <a:t>company1</a:t>
              </a:r>
              <a:endParaRPr lang="en-US" dirty="0">
                <a:solidFill>
                  <a:schemeClr val="bg1"/>
                </a:solidFill>
                <a:latin typeface="Courier New" pitchFamily="49" charset="0"/>
              </a:endParaRPr>
            </a:p>
          </p:txBody>
        </p:sp>
        <p:sp>
          <p:nvSpPr>
            <p:cNvPr id="28" name="AutoShape 15"/>
            <p:cNvSpPr>
              <a:spLocks noChangeArrowheads="1"/>
            </p:cNvSpPr>
            <p:nvPr/>
          </p:nvSpPr>
          <p:spPr bwMode="auto">
            <a:xfrm>
              <a:off x="3300" y="1576"/>
              <a:ext cx="468" cy="232"/>
            </a:xfrm>
            <a:prstGeom prst="cube">
              <a:avLst>
                <a:gd name="adj" fmla="val 25000"/>
              </a:avLst>
            </a:prstGeom>
            <a:solidFill>
              <a:srgbClr val="969696"/>
            </a:solidFill>
            <a:ln w="19050">
              <a:solidFill>
                <a:schemeClr val="bg1"/>
              </a:solidFill>
              <a:miter lim="800000"/>
              <a:headEnd/>
              <a:tailEnd/>
            </a:ln>
          </p:spPr>
          <p:txBody>
            <a:bodyPr lIns="0" tIns="0" rIns="0" bIns="0" anchor="ctr">
              <a:spAutoFit/>
            </a:bodyPr>
            <a:lstStyle/>
            <a:p>
              <a:endParaRPr lang="en-US" dirty="0">
                <a:solidFill>
                  <a:schemeClr val="accent6">
                    <a:lumMod val="75000"/>
                  </a:schemeClr>
                </a:solidFill>
              </a:endParaRPr>
            </a:p>
          </p:txBody>
        </p:sp>
        <p:sp>
          <p:nvSpPr>
            <p:cNvPr id="29" name="arrow Query"/>
            <p:cNvSpPr>
              <a:spLocks noChangeShapeType="1"/>
            </p:cNvSpPr>
            <p:nvPr/>
          </p:nvSpPr>
          <p:spPr bwMode="auto">
            <a:xfrm flipH="1">
              <a:off x="2029" y="1713"/>
              <a:ext cx="126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solidFill>
                  <a:schemeClr val="accent6">
                    <a:lumMod val="75000"/>
                  </a:schemeClr>
                </a:solidFill>
              </a:endParaRPr>
            </a:p>
          </p:txBody>
        </p:sp>
        <p:sp>
          <p:nvSpPr>
            <p:cNvPr id="30" name="Text Box 18"/>
            <p:cNvSpPr txBox="1">
              <a:spLocks noChangeArrowheads="1"/>
            </p:cNvSpPr>
            <p:nvPr/>
          </p:nvSpPr>
          <p:spPr bwMode="auto">
            <a:xfrm>
              <a:off x="2260" y="1528"/>
              <a:ext cx="87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a:defRPr b="1">
                  <a:solidFill>
                    <a:schemeClr val="bg1"/>
                  </a:solidFill>
                  <a:latin typeface="Courier New" pitchFamily="49" charset="0"/>
                  <a:cs typeface="Courier New" pitchFamily="49"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t>newBundle.add</a:t>
              </a:r>
              <a:r>
                <a:rPr lang="en-US" dirty="0"/>
                <a:t>()</a:t>
              </a:r>
            </a:p>
          </p:txBody>
        </p:sp>
        <p:grpSp>
          <p:nvGrpSpPr>
            <p:cNvPr id="31" name="Group 22"/>
            <p:cNvGrpSpPr>
              <a:grpSpLocks/>
            </p:cNvGrpSpPr>
            <p:nvPr/>
          </p:nvGrpSpPr>
          <p:grpSpPr bwMode="auto">
            <a:xfrm>
              <a:off x="3821" y="1707"/>
              <a:ext cx="235" cy="378"/>
              <a:chOff x="4124" y="1922"/>
              <a:chExt cx="481" cy="774"/>
            </a:xfrm>
          </p:grpSpPr>
          <p:sp>
            <p:nvSpPr>
              <p:cNvPr id="34" name="Freeform 23"/>
              <p:cNvSpPr>
                <a:spLocks/>
              </p:cNvSpPr>
              <p:nvPr/>
            </p:nvSpPr>
            <p:spPr bwMode="auto">
              <a:xfrm>
                <a:off x="4191" y="1941"/>
                <a:ext cx="357" cy="333"/>
              </a:xfrm>
              <a:custGeom>
                <a:avLst/>
                <a:gdLst>
                  <a:gd name="T0" fmla="*/ 42 w 357"/>
                  <a:gd name="T1" fmla="*/ 324 h 333"/>
                  <a:gd name="T2" fmla="*/ 0 w 357"/>
                  <a:gd name="T3" fmla="*/ 325 h 333"/>
                  <a:gd name="T4" fmla="*/ 4 w 357"/>
                  <a:gd name="T5" fmla="*/ 121 h 333"/>
                  <a:gd name="T6" fmla="*/ 33 w 357"/>
                  <a:gd name="T7" fmla="*/ 58 h 333"/>
                  <a:gd name="T8" fmla="*/ 84 w 357"/>
                  <a:gd name="T9" fmla="*/ 22 h 333"/>
                  <a:gd name="T10" fmla="*/ 141 w 357"/>
                  <a:gd name="T11" fmla="*/ 5 h 333"/>
                  <a:gd name="T12" fmla="*/ 181 w 357"/>
                  <a:gd name="T13" fmla="*/ 0 h 333"/>
                  <a:gd name="T14" fmla="*/ 267 w 357"/>
                  <a:gd name="T15" fmla="*/ 13 h 333"/>
                  <a:gd name="T16" fmla="*/ 329 w 357"/>
                  <a:gd name="T17" fmla="*/ 81 h 333"/>
                  <a:gd name="T18" fmla="*/ 357 w 357"/>
                  <a:gd name="T19" fmla="*/ 165 h 333"/>
                  <a:gd name="T20" fmla="*/ 357 w 357"/>
                  <a:gd name="T21" fmla="*/ 325 h 333"/>
                  <a:gd name="T22" fmla="*/ 293 w 357"/>
                  <a:gd name="T23" fmla="*/ 333 h 333"/>
                  <a:gd name="T24" fmla="*/ 292 w 357"/>
                  <a:gd name="T25" fmla="*/ 138 h 333"/>
                  <a:gd name="T26" fmla="*/ 231 w 357"/>
                  <a:gd name="T27" fmla="*/ 58 h 333"/>
                  <a:gd name="T28" fmla="*/ 170 w 357"/>
                  <a:gd name="T29" fmla="*/ 42 h 333"/>
                  <a:gd name="T30" fmla="*/ 98 w 357"/>
                  <a:gd name="T31" fmla="*/ 61 h 333"/>
                  <a:gd name="T32" fmla="*/ 67 w 357"/>
                  <a:gd name="T33" fmla="*/ 95 h 333"/>
                  <a:gd name="T34" fmla="*/ 45 w 357"/>
                  <a:gd name="T35" fmla="*/ 135 h 333"/>
                  <a:gd name="T36" fmla="*/ 43 w 357"/>
                  <a:gd name="T37" fmla="*/ 194 h 333"/>
                  <a:gd name="T38" fmla="*/ 42 w 357"/>
                  <a:gd name="T39" fmla="*/ 324 h 333"/>
                  <a:gd name="T40" fmla="*/ 42 w 357"/>
                  <a:gd name="T41" fmla="*/ 324 h 3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7"/>
                  <a:gd name="T64" fmla="*/ 0 h 333"/>
                  <a:gd name="T65" fmla="*/ 357 w 357"/>
                  <a:gd name="T66" fmla="*/ 333 h 3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7" h="333">
                    <a:moveTo>
                      <a:pt x="42" y="324"/>
                    </a:moveTo>
                    <a:lnTo>
                      <a:pt x="0" y="325"/>
                    </a:lnTo>
                    <a:lnTo>
                      <a:pt x="4" y="121"/>
                    </a:lnTo>
                    <a:lnTo>
                      <a:pt x="33" y="58"/>
                    </a:lnTo>
                    <a:lnTo>
                      <a:pt x="84" y="22"/>
                    </a:lnTo>
                    <a:lnTo>
                      <a:pt x="141" y="5"/>
                    </a:lnTo>
                    <a:lnTo>
                      <a:pt x="181" y="0"/>
                    </a:lnTo>
                    <a:lnTo>
                      <a:pt x="267" y="13"/>
                    </a:lnTo>
                    <a:lnTo>
                      <a:pt x="329" y="81"/>
                    </a:lnTo>
                    <a:lnTo>
                      <a:pt x="357" y="165"/>
                    </a:lnTo>
                    <a:lnTo>
                      <a:pt x="357" y="325"/>
                    </a:lnTo>
                    <a:lnTo>
                      <a:pt x="293" y="333"/>
                    </a:lnTo>
                    <a:lnTo>
                      <a:pt x="292" y="138"/>
                    </a:lnTo>
                    <a:lnTo>
                      <a:pt x="231" y="58"/>
                    </a:lnTo>
                    <a:lnTo>
                      <a:pt x="170" y="42"/>
                    </a:lnTo>
                    <a:lnTo>
                      <a:pt x="98" y="61"/>
                    </a:lnTo>
                    <a:lnTo>
                      <a:pt x="67" y="95"/>
                    </a:lnTo>
                    <a:lnTo>
                      <a:pt x="45" y="135"/>
                    </a:lnTo>
                    <a:lnTo>
                      <a:pt x="43" y="194"/>
                    </a:lnTo>
                    <a:lnTo>
                      <a:pt x="42" y="324"/>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chemeClr val="accent6">
                      <a:lumMod val="75000"/>
                    </a:schemeClr>
                  </a:solidFill>
                </a:endParaRPr>
              </a:p>
            </p:txBody>
          </p:sp>
          <p:sp>
            <p:nvSpPr>
              <p:cNvPr id="35" name="Freeform 24"/>
              <p:cNvSpPr>
                <a:spLocks/>
              </p:cNvSpPr>
              <p:nvPr/>
            </p:nvSpPr>
            <p:spPr bwMode="auto">
              <a:xfrm>
                <a:off x="4147" y="2278"/>
                <a:ext cx="432" cy="395"/>
              </a:xfrm>
              <a:custGeom>
                <a:avLst/>
                <a:gdLst>
                  <a:gd name="T0" fmla="*/ 0 w 2393"/>
                  <a:gd name="T1" fmla="*/ 0 h 2189"/>
                  <a:gd name="T2" fmla="*/ 0 w 2393"/>
                  <a:gd name="T3" fmla="*/ 0 h 2189"/>
                  <a:gd name="T4" fmla="*/ 0 w 2393"/>
                  <a:gd name="T5" fmla="*/ 0 h 2189"/>
                  <a:gd name="T6" fmla="*/ 0 w 2393"/>
                  <a:gd name="T7" fmla="*/ 0 h 2189"/>
                  <a:gd name="T8" fmla="*/ 0 w 2393"/>
                  <a:gd name="T9" fmla="*/ 0 h 2189"/>
                  <a:gd name="T10" fmla="*/ 0 w 2393"/>
                  <a:gd name="T11" fmla="*/ 0 h 2189"/>
                  <a:gd name="T12" fmla="*/ 0 w 2393"/>
                  <a:gd name="T13" fmla="*/ 0 h 2189"/>
                  <a:gd name="T14" fmla="*/ 0 w 2393"/>
                  <a:gd name="T15" fmla="*/ 0 h 2189"/>
                  <a:gd name="T16" fmla="*/ 0 w 2393"/>
                  <a:gd name="T17" fmla="*/ 0 h 2189"/>
                  <a:gd name="T18" fmla="*/ 0 w 2393"/>
                  <a:gd name="T19" fmla="*/ 0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chemeClr val="accent6">
                      <a:lumMod val="75000"/>
                    </a:schemeClr>
                  </a:solidFill>
                </a:endParaRPr>
              </a:p>
            </p:txBody>
          </p:sp>
          <p:sp>
            <p:nvSpPr>
              <p:cNvPr id="36" name="Freeform 25"/>
              <p:cNvSpPr>
                <a:spLocks/>
              </p:cNvSpPr>
              <p:nvPr/>
            </p:nvSpPr>
            <p:spPr bwMode="auto">
              <a:xfrm>
                <a:off x="4319" y="2399"/>
                <a:ext cx="96" cy="177"/>
              </a:xfrm>
              <a:custGeom>
                <a:avLst/>
                <a:gdLst>
                  <a:gd name="T0" fmla="*/ 0 w 534"/>
                  <a:gd name="T1" fmla="*/ 0 h 978"/>
                  <a:gd name="T2" fmla="*/ 0 w 534"/>
                  <a:gd name="T3" fmla="*/ 0 h 978"/>
                  <a:gd name="T4" fmla="*/ 0 w 534"/>
                  <a:gd name="T5" fmla="*/ 0 h 978"/>
                  <a:gd name="T6" fmla="*/ 0 w 534"/>
                  <a:gd name="T7" fmla="*/ 0 h 978"/>
                  <a:gd name="T8" fmla="*/ 0 w 534"/>
                  <a:gd name="T9" fmla="*/ 0 h 978"/>
                  <a:gd name="T10" fmla="*/ 0 w 534"/>
                  <a:gd name="T11" fmla="*/ 0 h 978"/>
                  <a:gd name="T12" fmla="*/ 0 w 534"/>
                  <a:gd name="T13" fmla="*/ 0 h 978"/>
                  <a:gd name="T14" fmla="*/ 0 w 534"/>
                  <a:gd name="T15" fmla="*/ 0 h 978"/>
                  <a:gd name="T16" fmla="*/ 0 w 534"/>
                  <a:gd name="T17" fmla="*/ 0 h 978"/>
                  <a:gd name="T18" fmla="*/ 0 w 534"/>
                  <a:gd name="T19" fmla="*/ 0 h 978"/>
                  <a:gd name="T20" fmla="*/ 0 w 534"/>
                  <a:gd name="T21" fmla="*/ 0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chemeClr val="accent6">
                      <a:lumMod val="75000"/>
                    </a:schemeClr>
                  </a:solidFill>
                </a:endParaRPr>
              </a:p>
            </p:txBody>
          </p:sp>
          <p:sp>
            <p:nvSpPr>
              <p:cNvPr id="37" name="Freeform 26"/>
              <p:cNvSpPr>
                <a:spLocks/>
              </p:cNvSpPr>
              <p:nvPr/>
            </p:nvSpPr>
            <p:spPr bwMode="auto">
              <a:xfrm>
                <a:off x="4168" y="2124"/>
                <a:ext cx="29"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dirty="0">
                  <a:solidFill>
                    <a:schemeClr val="accent6">
                      <a:lumMod val="75000"/>
                    </a:schemeClr>
                  </a:solidFill>
                </a:endParaRPr>
              </a:p>
            </p:txBody>
          </p:sp>
          <p:sp>
            <p:nvSpPr>
              <p:cNvPr id="38" name="Freeform 27"/>
              <p:cNvSpPr>
                <a:spLocks/>
              </p:cNvSpPr>
              <p:nvPr/>
            </p:nvSpPr>
            <p:spPr bwMode="auto">
              <a:xfrm>
                <a:off x="4225" y="2124"/>
                <a:ext cx="30"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dirty="0">
                  <a:solidFill>
                    <a:schemeClr val="accent6">
                      <a:lumMod val="75000"/>
                    </a:schemeClr>
                  </a:solidFill>
                </a:endParaRPr>
              </a:p>
            </p:txBody>
          </p:sp>
          <p:sp>
            <p:nvSpPr>
              <p:cNvPr id="39" name="Freeform 28"/>
              <p:cNvSpPr>
                <a:spLocks/>
              </p:cNvSpPr>
              <p:nvPr/>
            </p:nvSpPr>
            <p:spPr bwMode="auto">
              <a:xfrm>
                <a:off x="4532" y="2124"/>
                <a:ext cx="29" cy="175"/>
              </a:xfrm>
              <a:custGeom>
                <a:avLst/>
                <a:gdLst>
                  <a:gd name="T0" fmla="*/ 0 w 166"/>
                  <a:gd name="T1" fmla="*/ 0 h 972"/>
                  <a:gd name="T2" fmla="*/ 0 w 166"/>
                  <a:gd name="T3" fmla="*/ 0 h 972"/>
                  <a:gd name="T4" fmla="*/ 0 w 166"/>
                  <a:gd name="T5" fmla="*/ 0 h 972"/>
                  <a:gd name="T6" fmla="*/ 0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dirty="0">
                  <a:solidFill>
                    <a:schemeClr val="accent6">
                      <a:lumMod val="75000"/>
                    </a:schemeClr>
                  </a:solidFill>
                </a:endParaRPr>
              </a:p>
            </p:txBody>
          </p:sp>
          <p:sp>
            <p:nvSpPr>
              <p:cNvPr id="40" name="Freeform 29"/>
              <p:cNvSpPr>
                <a:spLocks/>
              </p:cNvSpPr>
              <p:nvPr/>
            </p:nvSpPr>
            <p:spPr bwMode="auto">
              <a:xfrm>
                <a:off x="4474" y="2124"/>
                <a:ext cx="30"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dirty="0">
                  <a:solidFill>
                    <a:schemeClr val="accent6">
                      <a:lumMod val="75000"/>
                    </a:schemeClr>
                  </a:solidFill>
                </a:endParaRPr>
              </a:p>
            </p:txBody>
          </p:sp>
          <p:sp>
            <p:nvSpPr>
              <p:cNvPr id="41" name="Freeform 30"/>
              <p:cNvSpPr>
                <a:spLocks/>
              </p:cNvSpPr>
              <p:nvPr/>
            </p:nvSpPr>
            <p:spPr bwMode="auto">
              <a:xfrm>
                <a:off x="4124" y="2256"/>
                <a:ext cx="481" cy="198"/>
              </a:xfrm>
              <a:custGeom>
                <a:avLst/>
                <a:gdLst>
                  <a:gd name="T0" fmla="*/ 0 w 2668"/>
                  <a:gd name="T1" fmla="*/ 0 h 1093"/>
                  <a:gd name="T2" fmla="*/ 0 w 2668"/>
                  <a:gd name="T3" fmla="*/ 0 h 1093"/>
                  <a:gd name="T4" fmla="*/ 0 w 2668"/>
                  <a:gd name="T5" fmla="*/ 0 h 1093"/>
                  <a:gd name="T6" fmla="*/ 0 w 2668"/>
                  <a:gd name="T7" fmla="*/ 0 h 1093"/>
                  <a:gd name="T8" fmla="*/ 0 w 2668"/>
                  <a:gd name="T9" fmla="*/ 0 h 1093"/>
                  <a:gd name="T10" fmla="*/ 0 w 2668"/>
                  <a:gd name="T11" fmla="*/ 0 h 1093"/>
                  <a:gd name="T12" fmla="*/ 0 w 2668"/>
                  <a:gd name="T13" fmla="*/ 0 h 1093"/>
                  <a:gd name="T14" fmla="*/ 0 w 2668"/>
                  <a:gd name="T15" fmla="*/ 0 h 1093"/>
                  <a:gd name="T16" fmla="*/ 0 w 2668"/>
                  <a:gd name="T17" fmla="*/ 0 h 1093"/>
                  <a:gd name="T18" fmla="*/ 0 w 2668"/>
                  <a:gd name="T19" fmla="*/ 0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dirty="0">
                  <a:solidFill>
                    <a:schemeClr val="accent6">
                      <a:lumMod val="75000"/>
                    </a:schemeClr>
                  </a:solidFill>
                </a:endParaRPr>
              </a:p>
            </p:txBody>
          </p:sp>
          <p:sp>
            <p:nvSpPr>
              <p:cNvPr id="42" name="Freeform 31"/>
              <p:cNvSpPr>
                <a:spLocks/>
              </p:cNvSpPr>
              <p:nvPr/>
            </p:nvSpPr>
            <p:spPr bwMode="auto">
              <a:xfrm>
                <a:off x="4124" y="2456"/>
                <a:ext cx="481" cy="240"/>
              </a:xfrm>
              <a:custGeom>
                <a:avLst/>
                <a:gdLst>
                  <a:gd name="T0" fmla="*/ 0 w 2668"/>
                  <a:gd name="T1" fmla="*/ 0 h 1334"/>
                  <a:gd name="T2" fmla="*/ 0 w 2668"/>
                  <a:gd name="T3" fmla="*/ 0 h 1334"/>
                  <a:gd name="T4" fmla="*/ 0 w 2668"/>
                  <a:gd name="T5" fmla="*/ 0 h 1334"/>
                  <a:gd name="T6" fmla="*/ 0 w 2668"/>
                  <a:gd name="T7" fmla="*/ 0 h 1334"/>
                  <a:gd name="T8" fmla="*/ 0 w 2668"/>
                  <a:gd name="T9" fmla="*/ 0 h 1334"/>
                  <a:gd name="T10" fmla="*/ 0 w 2668"/>
                  <a:gd name="T11" fmla="*/ 0 h 1334"/>
                  <a:gd name="T12" fmla="*/ 0 w 2668"/>
                  <a:gd name="T13" fmla="*/ 0 h 1334"/>
                  <a:gd name="T14" fmla="*/ 0 w 2668"/>
                  <a:gd name="T15" fmla="*/ 0 h 1334"/>
                  <a:gd name="T16" fmla="*/ 0 w 2668"/>
                  <a:gd name="T17" fmla="*/ 0 h 1334"/>
                  <a:gd name="T18" fmla="*/ 0 w 2668"/>
                  <a:gd name="T19" fmla="*/ 0 h 1334"/>
                  <a:gd name="T20" fmla="*/ 0 w 2668"/>
                  <a:gd name="T21" fmla="*/ 0 h 1334"/>
                  <a:gd name="T22" fmla="*/ 0 w 2668"/>
                  <a:gd name="T23" fmla="*/ 0 h 1334"/>
                  <a:gd name="T24" fmla="*/ 0 w 2668"/>
                  <a:gd name="T25" fmla="*/ 0 h 1334"/>
                  <a:gd name="T26" fmla="*/ 0 w 2668"/>
                  <a:gd name="T27" fmla="*/ 0 h 1334"/>
                  <a:gd name="T28" fmla="*/ 0 w 2668"/>
                  <a:gd name="T29" fmla="*/ 0 h 1334"/>
                  <a:gd name="T30" fmla="*/ 0 w 2668"/>
                  <a:gd name="T31" fmla="*/ 0 h 1334"/>
                  <a:gd name="T32" fmla="*/ 0 w 2668"/>
                  <a:gd name="T33" fmla="*/ 0 h 1334"/>
                  <a:gd name="T34" fmla="*/ 0 w 2668"/>
                  <a:gd name="T35" fmla="*/ 0 h 1334"/>
                  <a:gd name="T36" fmla="*/ 0 w 2668"/>
                  <a:gd name="T37" fmla="*/ 0 h 1334"/>
                  <a:gd name="T38" fmla="*/ 0 w 2668"/>
                  <a:gd name="T39" fmla="*/ 0 h 1334"/>
                  <a:gd name="T40" fmla="*/ 0 w 2668"/>
                  <a:gd name="T41" fmla="*/ 0 h 1334"/>
                  <a:gd name="T42" fmla="*/ 0 w 2668"/>
                  <a:gd name="T43" fmla="*/ 0 h 1334"/>
                  <a:gd name="T44" fmla="*/ 0 w 2668"/>
                  <a:gd name="T45" fmla="*/ 0 h 1334"/>
                  <a:gd name="T46" fmla="*/ 0 w 2668"/>
                  <a:gd name="T47" fmla="*/ 0 h 1334"/>
                  <a:gd name="T48" fmla="*/ 0 w 2668"/>
                  <a:gd name="T49" fmla="*/ 0 h 1334"/>
                  <a:gd name="T50" fmla="*/ 0 w 2668"/>
                  <a:gd name="T51" fmla="*/ 0 h 1334"/>
                  <a:gd name="T52" fmla="*/ 0 w 2668"/>
                  <a:gd name="T53" fmla="*/ 0 h 1334"/>
                  <a:gd name="T54" fmla="*/ 0 w 2668"/>
                  <a:gd name="T55" fmla="*/ 0 h 1334"/>
                  <a:gd name="T56" fmla="*/ 0 w 2668"/>
                  <a:gd name="T57" fmla="*/ 0 h 1334"/>
                  <a:gd name="T58" fmla="*/ 0 w 2668"/>
                  <a:gd name="T59" fmla="*/ 0 h 1334"/>
                  <a:gd name="T60" fmla="*/ 0 w 2668"/>
                  <a:gd name="T61" fmla="*/ 0 h 1334"/>
                  <a:gd name="T62" fmla="*/ 0 w 2668"/>
                  <a:gd name="T63" fmla="*/ 0 h 1334"/>
                  <a:gd name="T64" fmla="*/ 0 w 2668"/>
                  <a:gd name="T65" fmla="*/ 0 h 1334"/>
                  <a:gd name="T66" fmla="*/ 0 w 2668"/>
                  <a:gd name="T67" fmla="*/ 0 h 1334"/>
                  <a:gd name="T68" fmla="*/ 0 w 2668"/>
                  <a:gd name="T69" fmla="*/ 0 h 1334"/>
                  <a:gd name="T70" fmla="*/ 0 w 2668"/>
                  <a:gd name="T71" fmla="*/ 0 h 1334"/>
                  <a:gd name="T72" fmla="*/ 0 w 2668"/>
                  <a:gd name="T73" fmla="*/ 0 h 1334"/>
                  <a:gd name="T74" fmla="*/ 0 w 2668"/>
                  <a:gd name="T75" fmla="*/ 0 h 1334"/>
                  <a:gd name="T76" fmla="*/ 0 w 2668"/>
                  <a:gd name="T77" fmla="*/ 0 h 1334"/>
                  <a:gd name="T78" fmla="*/ 0 w 2668"/>
                  <a:gd name="T79" fmla="*/ 0 h 1334"/>
                  <a:gd name="T80" fmla="*/ 0 w 2668"/>
                  <a:gd name="T81" fmla="*/ 0 h 1334"/>
                  <a:gd name="T82" fmla="*/ 0 w 2668"/>
                  <a:gd name="T83" fmla="*/ 0 h 1334"/>
                  <a:gd name="T84" fmla="*/ 0 w 2668"/>
                  <a:gd name="T85" fmla="*/ 0 h 1334"/>
                  <a:gd name="T86" fmla="*/ 0 w 2668"/>
                  <a:gd name="T87" fmla="*/ 0 h 1334"/>
                  <a:gd name="T88" fmla="*/ 0 w 2668"/>
                  <a:gd name="T89" fmla="*/ 0 h 1334"/>
                  <a:gd name="T90" fmla="*/ 0 w 2668"/>
                  <a:gd name="T91" fmla="*/ 0 h 1334"/>
                  <a:gd name="T92" fmla="*/ 0 w 2668"/>
                  <a:gd name="T93" fmla="*/ 0 h 1334"/>
                  <a:gd name="T94" fmla="*/ 0 w 2668"/>
                  <a:gd name="T95" fmla="*/ 0 h 1334"/>
                  <a:gd name="T96" fmla="*/ 0 w 2668"/>
                  <a:gd name="T97" fmla="*/ 0 h 1334"/>
                  <a:gd name="T98" fmla="*/ 0 w 2668"/>
                  <a:gd name="T99" fmla="*/ 0 h 1334"/>
                  <a:gd name="T100" fmla="*/ 0 w 2668"/>
                  <a:gd name="T101" fmla="*/ 0 h 1334"/>
                  <a:gd name="T102" fmla="*/ 0 w 2668"/>
                  <a:gd name="T103" fmla="*/ 0 h 1334"/>
                  <a:gd name="T104" fmla="*/ 0 w 2668"/>
                  <a:gd name="T105" fmla="*/ 0 h 1334"/>
                  <a:gd name="T106" fmla="*/ 0 w 2668"/>
                  <a:gd name="T107" fmla="*/ 0 h 1334"/>
                  <a:gd name="T108" fmla="*/ 0 w 2668"/>
                  <a:gd name="T109" fmla="*/ 0 h 1334"/>
                  <a:gd name="T110" fmla="*/ 0 w 2668"/>
                  <a:gd name="T111" fmla="*/ 0 h 1334"/>
                  <a:gd name="T112" fmla="*/ 0 w 2668"/>
                  <a:gd name="T113" fmla="*/ 0 h 1334"/>
                  <a:gd name="T114" fmla="*/ 0 w 2668"/>
                  <a:gd name="T115" fmla="*/ 0 h 1334"/>
                  <a:gd name="T116" fmla="*/ 0 w 2668"/>
                  <a:gd name="T117" fmla="*/ 0 h 1334"/>
                  <a:gd name="T118" fmla="*/ 0 w 2668"/>
                  <a:gd name="T119" fmla="*/ 0 h 1334"/>
                  <a:gd name="T120" fmla="*/ 0 w 2668"/>
                  <a:gd name="T121" fmla="*/ 0 h 1334"/>
                  <a:gd name="T122" fmla="*/ 0 w 2668"/>
                  <a:gd name="T123" fmla="*/ 0 h 1334"/>
                  <a:gd name="T124" fmla="*/ 0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dirty="0">
                  <a:solidFill>
                    <a:schemeClr val="accent6">
                      <a:lumMod val="75000"/>
                    </a:schemeClr>
                  </a:solidFill>
                </a:endParaRPr>
              </a:p>
            </p:txBody>
          </p:sp>
          <p:sp>
            <p:nvSpPr>
              <p:cNvPr id="43" name="Freeform 32"/>
              <p:cNvSpPr>
                <a:spLocks/>
              </p:cNvSpPr>
              <p:nvPr/>
            </p:nvSpPr>
            <p:spPr bwMode="auto">
              <a:xfrm>
                <a:off x="4315" y="2475"/>
                <a:ext cx="95" cy="109"/>
              </a:xfrm>
              <a:custGeom>
                <a:avLst/>
                <a:gdLst>
                  <a:gd name="T0" fmla="*/ 0 w 529"/>
                  <a:gd name="T1" fmla="*/ 0 h 606"/>
                  <a:gd name="T2" fmla="*/ 0 w 529"/>
                  <a:gd name="T3" fmla="*/ 0 h 606"/>
                  <a:gd name="T4" fmla="*/ 0 w 529"/>
                  <a:gd name="T5" fmla="*/ 0 h 606"/>
                  <a:gd name="T6" fmla="*/ 0 w 529"/>
                  <a:gd name="T7" fmla="*/ 0 h 606"/>
                  <a:gd name="T8" fmla="*/ 0 w 529"/>
                  <a:gd name="T9" fmla="*/ 0 h 606"/>
                  <a:gd name="T10" fmla="*/ 0 w 529"/>
                  <a:gd name="T11" fmla="*/ 0 h 606"/>
                  <a:gd name="T12" fmla="*/ 0 w 529"/>
                  <a:gd name="T13" fmla="*/ 0 h 606"/>
                  <a:gd name="T14" fmla="*/ 0 w 529"/>
                  <a:gd name="T15" fmla="*/ 0 h 606"/>
                  <a:gd name="T16" fmla="*/ 0 w 529"/>
                  <a:gd name="T17" fmla="*/ 0 h 606"/>
                  <a:gd name="T18" fmla="*/ 0 w 529"/>
                  <a:gd name="T19" fmla="*/ 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dirty="0">
                  <a:solidFill>
                    <a:schemeClr val="accent6">
                      <a:lumMod val="75000"/>
                    </a:schemeClr>
                  </a:solidFill>
                </a:endParaRPr>
              </a:p>
            </p:txBody>
          </p:sp>
          <p:sp>
            <p:nvSpPr>
              <p:cNvPr id="44" name="Freeform 33"/>
              <p:cNvSpPr>
                <a:spLocks/>
              </p:cNvSpPr>
              <p:nvPr/>
            </p:nvSpPr>
            <p:spPr bwMode="auto">
              <a:xfrm>
                <a:off x="4311" y="2387"/>
                <a:ext cx="110" cy="100"/>
              </a:xfrm>
              <a:custGeom>
                <a:avLst/>
                <a:gdLst>
                  <a:gd name="T0" fmla="*/ 0 w 613"/>
                  <a:gd name="T1" fmla="*/ 0 h 551"/>
                  <a:gd name="T2" fmla="*/ 0 w 613"/>
                  <a:gd name="T3" fmla="*/ 0 h 551"/>
                  <a:gd name="T4" fmla="*/ 0 w 613"/>
                  <a:gd name="T5" fmla="*/ 0 h 551"/>
                  <a:gd name="T6" fmla="*/ 0 w 613"/>
                  <a:gd name="T7" fmla="*/ 0 h 551"/>
                  <a:gd name="T8" fmla="*/ 0 w 613"/>
                  <a:gd name="T9" fmla="*/ 0 h 551"/>
                  <a:gd name="T10" fmla="*/ 0 w 613"/>
                  <a:gd name="T11" fmla="*/ 0 h 551"/>
                  <a:gd name="T12" fmla="*/ 0 w 613"/>
                  <a:gd name="T13" fmla="*/ 0 h 551"/>
                  <a:gd name="T14" fmla="*/ 0 w 613"/>
                  <a:gd name="T15" fmla="*/ 0 h 551"/>
                  <a:gd name="T16" fmla="*/ 0 w 613"/>
                  <a:gd name="T17" fmla="*/ 0 h 551"/>
                  <a:gd name="T18" fmla="*/ 0 w 613"/>
                  <a:gd name="T19" fmla="*/ 0 h 551"/>
                  <a:gd name="T20" fmla="*/ 0 w 613"/>
                  <a:gd name="T21" fmla="*/ 0 h 551"/>
                  <a:gd name="T22" fmla="*/ 0 w 613"/>
                  <a:gd name="T23" fmla="*/ 0 h 551"/>
                  <a:gd name="T24" fmla="*/ 0 w 613"/>
                  <a:gd name="T25" fmla="*/ 0 h 551"/>
                  <a:gd name="T26" fmla="*/ 0 w 613"/>
                  <a:gd name="T27" fmla="*/ 0 h 551"/>
                  <a:gd name="T28" fmla="*/ 0 w 613"/>
                  <a:gd name="T29" fmla="*/ 0 h 551"/>
                  <a:gd name="T30" fmla="*/ 0 w 613"/>
                  <a:gd name="T31" fmla="*/ 0 h 551"/>
                  <a:gd name="T32" fmla="*/ 0 w 613"/>
                  <a:gd name="T33" fmla="*/ 0 h 551"/>
                  <a:gd name="T34" fmla="*/ 0 w 613"/>
                  <a:gd name="T35" fmla="*/ 0 h 551"/>
                  <a:gd name="T36" fmla="*/ 0 w 613"/>
                  <a:gd name="T37" fmla="*/ 0 h 551"/>
                  <a:gd name="T38" fmla="*/ 0 w 613"/>
                  <a:gd name="T39" fmla="*/ 0 h 551"/>
                  <a:gd name="T40" fmla="*/ 0 w 613"/>
                  <a:gd name="T41" fmla="*/ 0 h 551"/>
                  <a:gd name="T42" fmla="*/ 0 w 613"/>
                  <a:gd name="T43" fmla="*/ 0 h 551"/>
                  <a:gd name="T44" fmla="*/ 0 w 613"/>
                  <a:gd name="T45" fmla="*/ 0 h 551"/>
                  <a:gd name="T46" fmla="*/ 0 w 613"/>
                  <a:gd name="T47" fmla="*/ 0 h 551"/>
                  <a:gd name="T48" fmla="*/ 0 w 613"/>
                  <a:gd name="T49" fmla="*/ 0 h 551"/>
                  <a:gd name="T50" fmla="*/ 0 w 613"/>
                  <a:gd name="T51" fmla="*/ 0 h 551"/>
                  <a:gd name="T52" fmla="*/ 0 w 613"/>
                  <a:gd name="T53" fmla="*/ 0 h 551"/>
                  <a:gd name="T54" fmla="*/ 0 w 613"/>
                  <a:gd name="T55" fmla="*/ 0 h 551"/>
                  <a:gd name="T56" fmla="*/ 0 w 613"/>
                  <a:gd name="T57" fmla="*/ 0 h 551"/>
                  <a:gd name="T58" fmla="*/ 0 w 613"/>
                  <a:gd name="T59" fmla="*/ 0 h 551"/>
                  <a:gd name="T60" fmla="*/ 0 w 613"/>
                  <a:gd name="T61" fmla="*/ 0 h 551"/>
                  <a:gd name="T62" fmla="*/ 0 w 613"/>
                  <a:gd name="T63" fmla="*/ 0 h 551"/>
                  <a:gd name="T64" fmla="*/ 0 w 613"/>
                  <a:gd name="T65" fmla="*/ 0 h 551"/>
                  <a:gd name="T66" fmla="*/ 0 w 613"/>
                  <a:gd name="T67" fmla="*/ 0 h 551"/>
                  <a:gd name="T68" fmla="*/ 0 w 613"/>
                  <a:gd name="T69" fmla="*/ 0 h 551"/>
                  <a:gd name="T70" fmla="*/ 0 w 613"/>
                  <a:gd name="T71" fmla="*/ 0 h 551"/>
                  <a:gd name="T72" fmla="*/ 0 w 613"/>
                  <a:gd name="T73" fmla="*/ 0 h 551"/>
                  <a:gd name="T74" fmla="*/ 0 w 613"/>
                  <a:gd name="T75" fmla="*/ 0 h 551"/>
                  <a:gd name="T76" fmla="*/ 0 w 613"/>
                  <a:gd name="T77" fmla="*/ 0 h 551"/>
                  <a:gd name="T78" fmla="*/ 0 w 613"/>
                  <a:gd name="T79" fmla="*/ 0 h 551"/>
                  <a:gd name="T80" fmla="*/ 0 w 613"/>
                  <a:gd name="T81" fmla="*/ 0 h 551"/>
                  <a:gd name="T82" fmla="*/ 0 w 613"/>
                  <a:gd name="T83" fmla="*/ 0 h 551"/>
                  <a:gd name="T84" fmla="*/ 0 w 613"/>
                  <a:gd name="T85" fmla="*/ 0 h 551"/>
                  <a:gd name="T86" fmla="*/ 0 w 613"/>
                  <a:gd name="T87" fmla="*/ 0 h 551"/>
                  <a:gd name="T88" fmla="*/ 0 w 613"/>
                  <a:gd name="T89" fmla="*/ 0 h 551"/>
                  <a:gd name="T90" fmla="*/ 0 w 613"/>
                  <a:gd name="T91" fmla="*/ 0 h 551"/>
                  <a:gd name="T92" fmla="*/ 0 w 613"/>
                  <a:gd name="T93" fmla="*/ 0 h 551"/>
                  <a:gd name="T94" fmla="*/ 0 w 613"/>
                  <a:gd name="T95" fmla="*/ 0 h 551"/>
                  <a:gd name="T96" fmla="*/ 0 w 613"/>
                  <a:gd name="T97" fmla="*/ 0 h 551"/>
                  <a:gd name="T98" fmla="*/ 0 w 613"/>
                  <a:gd name="T99" fmla="*/ 0 h 551"/>
                  <a:gd name="T100" fmla="*/ 0 w 613"/>
                  <a:gd name="T101" fmla="*/ 0 h 551"/>
                  <a:gd name="T102" fmla="*/ 0 w 613"/>
                  <a:gd name="T103" fmla="*/ 0 h 551"/>
                  <a:gd name="T104" fmla="*/ 0 w 613"/>
                  <a:gd name="T105" fmla="*/ 0 h 551"/>
                  <a:gd name="T106" fmla="*/ 0 w 613"/>
                  <a:gd name="T107" fmla="*/ 0 h 551"/>
                  <a:gd name="T108" fmla="*/ 0 w 613"/>
                  <a:gd name="T109" fmla="*/ 0 h 551"/>
                  <a:gd name="T110" fmla="*/ 0 w 613"/>
                  <a:gd name="T111" fmla="*/ 0 h 551"/>
                  <a:gd name="T112" fmla="*/ 0 w 613"/>
                  <a:gd name="T113" fmla="*/ 0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dirty="0">
                  <a:solidFill>
                    <a:schemeClr val="accent6">
                      <a:lumMod val="75000"/>
                    </a:schemeClr>
                  </a:solidFill>
                </a:endParaRPr>
              </a:p>
            </p:txBody>
          </p:sp>
          <p:sp>
            <p:nvSpPr>
              <p:cNvPr id="45" name="Freeform 34"/>
              <p:cNvSpPr>
                <a:spLocks/>
              </p:cNvSpPr>
              <p:nvPr/>
            </p:nvSpPr>
            <p:spPr bwMode="auto">
              <a:xfrm>
                <a:off x="4168" y="1922"/>
                <a:ext cx="393" cy="202"/>
              </a:xfrm>
              <a:custGeom>
                <a:avLst/>
                <a:gdLst>
                  <a:gd name="T0" fmla="*/ 0 w 2183"/>
                  <a:gd name="T1" fmla="*/ 0 h 1119"/>
                  <a:gd name="T2" fmla="*/ 0 w 2183"/>
                  <a:gd name="T3" fmla="*/ 0 h 1119"/>
                  <a:gd name="T4" fmla="*/ 0 w 2183"/>
                  <a:gd name="T5" fmla="*/ 0 h 1119"/>
                  <a:gd name="T6" fmla="*/ 0 w 2183"/>
                  <a:gd name="T7" fmla="*/ 0 h 1119"/>
                  <a:gd name="T8" fmla="*/ 0 w 2183"/>
                  <a:gd name="T9" fmla="*/ 0 h 1119"/>
                  <a:gd name="T10" fmla="*/ 0 w 2183"/>
                  <a:gd name="T11" fmla="*/ 0 h 1119"/>
                  <a:gd name="T12" fmla="*/ 0 w 2183"/>
                  <a:gd name="T13" fmla="*/ 0 h 1119"/>
                  <a:gd name="T14" fmla="*/ 0 w 2183"/>
                  <a:gd name="T15" fmla="*/ 0 h 1119"/>
                  <a:gd name="T16" fmla="*/ 0 w 2183"/>
                  <a:gd name="T17" fmla="*/ 0 h 1119"/>
                  <a:gd name="T18" fmla="*/ 0 w 2183"/>
                  <a:gd name="T19" fmla="*/ 0 h 1119"/>
                  <a:gd name="T20" fmla="*/ 0 w 2183"/>
                  <a:gd name="T21" fmla="*/ 0 h 1119"/>
                  <a:gd name="T22" fmla="*/ 0 w 2183"/>
                  <a:gd name="T23" fmla="*/ 0 h 1119"/>
                  <a:gd name="T24" fmla="*/ 0 w 2183"/>
                  <a:gd name="T25" fmla="*/ 0 h 1119"/>
                  <a:gd name="T26" fmla="*/ 0 w 2183"/>
                  <a:gd name="T27" fmla="*/ 0 h 1119"/>
                  <a:gd name="T28" fmla="*/ 0 w 2183"/>
                  <a:gd name="T29" fmla="*/ 0 h 1119"/>
                  <a:gd name="T30" fmla="*/ 0 w 2183"/>
                  <a:gd name="T31" fmla="*/ 0 h 1119"/>
                  <a:gd name="T32" fmla="*/ 0 w 2183"/>
                  <a:gd name="T33" fmla="*/ 0 h 1119"/>
                  <a:gd name="T34" fmla="*/ 0 w 2183"/>
                  <a:gd name="T35" fmla="*/ 0 h 1119"/>
                  <a:gd name="T36" fmla="*/ 0 w 2183"/>
                  <a:gd name="T37" fmla="*/ 0 h 1119"/>
                  <a:gd name="T38" fmla="*/ 0 w 2183"/>
                  <a:gd name="T39" fmla="*/ 0 h 1119"/>
                  <a:gd name="T40" fmla="*/ 0 w 2183"/>
                  <a:gd name="T41" fmla="*/ 0 h 1119"/>
                  <a:gd name="T42" fmla="*/ 0 w 2183"/>
                  <a:gd name="T43" fmla="*/ 0 h 1119"/>
                  <a:gd name="T44" fmla="*/ 0 w 2183"/>
                  <a:gd name="T45" fmla="*/ 0 h 1119"/>
                  <a:gd name="T46" fmla="*/ 0 w 2183"/>
                  <a:gd name="T47" fmla="*/ 0 h 1119"/>
                  <a:gd name="T48" fmla="*/ 0 w 2183"/>
                  <a:gd name="T49" fmla="*/ 0 h 1119"/>
                  <a:gd name="T50" fmla="*/ 0 w 2183"/>
                  <a:gd name="T51" fmla="*/ 0 h 1119"/>
                  <a:gd name="T52" fmla="*/ 0 w 2183"/>
                  <a:gd name="T53" fmla="*/ 0 h 1119"/>
                  <a:gd name="T54" fmla="*/ 0 w 2183"/>
                  <a:gd name="T55" fmla="*/ 0 h 1119"/>
                  <a:gd name="T56" fmla="*/ 0 w 2183"/>
                  <a:gd name="T57" fmla="*/ 0 h 1119"/>
                  <a:gd name="T58" fmla="*/ 0 w 2183"/>
                  <a:gd name="T59" fmla="*/ 0 h 1119"/>
                  <a:gd name="T60" fmla="*/ 0 w 2183"/>
                  <a:gd name="T61" fmla="*/ 0 h 1119"/>
                  <a:gd name="T62" fmla="*/ 0 w 2183"/>
                  <a:gd name="T63" fmla="*/ 0 h 1119"/>
                  <a:gd name="T64" fmla="*/ 0 w 2183"/>
                  <a:gd name="T65" fmla="*/ 0 h 1119"/>
                  <a:gd name="T66" fmla="*/ 0 w 2183"/>
                  <a:gd name="T67" fmla="*/ 0 h 1119"/>
                  <a:gd name="T68" fmla="*/ 0 w 2183"/>
                  <a:gd name="T69" fmla="*/ 0 h 1119"/>
                  <a:gd name="T70" fmla="*/ 0 w 2183"/>
                  <a:gd name="T71" fmla="*/ 0 h 1119"/>
                  <a:gd name="T72" fmla="*/ 0 w 2183"/>
                  <a:gd name="T73" fmla="*/ 0 h 1119"/>
                  <a:gd name="T74" fmla="*/ 0 w 2183"/>
                  <a:gd name="T75" fmla="*/ 0 h 1119"/>
                  <a:gd name="T76" fmla="*/ 0 w 2183"/>
                  <a:gd name="T77" fmla="*/ 0 h 1119"/>
                  <a:gd name="T78" fmla="*/ 0 w 2183"/>
                  <a:gd name="T79" fmla="*/ 0 h 1119"/>
                  <a:gd name="T80" fmla="*/ 0 w 2183"/>
                  <a:gd name="T81" fmla="*/ 0 h 1119"/>
                  <a:gd name="T82" fmla="*/ 0 w 2183"/>
                  <a:gd name="T83" fmla="*/ 0 h 1119"/>
                  <a:gd name="T84" fmla="*/ 0 w 2183"/>
                  <a:gd name="T85" fmla="*/ 0 h 1119"/>
                  <a:gd name="T86" fmla="*/ 0 w 2183"/>
                  <a:gd name="T87" fmla="*/ 0 h 1119"/>
                  <a:gd name="T88" fmla="*/ 0 w 2183"/>
                  <a:gd name="T89" fmla="*/ 0 h 1119"/>
                  <a:gd name="T90" fmla="*/ 0 w 2183"/>
                  <a:gd name="T91" fmla="*/ 0 h 1119"/>
                  <a:gd name="T92" fmla="*/ 0 w 2183"/>
                  <a:gd name="T93" fmla="*/ 0 h 1119"/>
                  <a:gd name="T94" fmla="*/ 0 w 2183"/>
                  <a:gd name="T95" fmla="*/ 0 h 1119"/>
                  <a:gd name="T96" fmla="*/ 0 w 2183"/>
                  <a:gd name="T97" fmla="*/ 0 h 1119"/>
                  <a:gd name="T98" fmla="*/ 0 w 2183"/>
                  <a:gd name="T99" fmla="*/ 0 h 1119"/>
                  <a:gd name="T100" fmla="*/ 0 w 2183"/>
                  <a:gd name="T101" fmla="*/ 0 h 1119"/>
                  <a:gd name="T102" fmla="*/ 0 w 2183"/>
                  <a:gd name="T103" fmla="*/ 0 h 1119"/>
                  <a:gd name="T104" fmla="*/ 0 w 2183"/>
                  <a:gd name="T105" fmla="*/ 0 h 1119"/>
                  <a:gd name="T106" fmla="*/ 0 w 2183"/>
                  <a:gd name="T107" fmla="*/ 0 h 1119"/>
                  <a:gd name="T108" fmla="*/ 0 w 2183"/>
                  <a:gd name="T109" fmla="*/ 0 h 1119"/>
                  <a:gd name="T110" fmla="*/ 0 w 2183"/>
                  <a:gd name="T111" fmla="*/ 0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dirty="0">
                  <a:solidFill>
                    <a:schemeClr val="accent6">
                      <a:lumMod val="75000"/>
                    </a:schemeClr>
                  </a:solidFill>
                </a:endParaRPr>
              </a:p>
            </p:txBody>
          </p:sp>
          <p:sp>
            <p:nvSpPr>
              <p:cNvPr id="46" name="Freeform 35"/>
              <p:cNvSpPr>
                <a:spLocks/>
              </p:cNvSpPr>
              <p:nvPr/>
            </p:nvSpPr>
            <p:spPr bwMode="auto">
              <a:xfrm>
                <a:off x="4225" y="1974"/>
                <a:ext cx="278" cy="150"/>
              </a:xfrm>
              <a:custGeom>
                <a:avLst/>
                <a:gdLst>
                  <a:gd name="T0" fmla="*/ 0 w 1540"/>
                  <a:gd name="T1" fmla="*/ 0 h 830"/>
                  <a:gd name="T2" fmla="*/ 0 w 1540"/>
                  <a:gd name="T3" fmla="*/ 0 h 830"/>
                  <a:gd name="T4" fmla="*/ 0 w 1540"/>
                  <a:gd name="T5" fmla="*/ 0 h 830"/>
                  <a:gd name="T6" fmla="*/ 0 w 1540"/>
                  <a:gd name="T7" fmla="*/ 0 h 830"/>
                  <a:gd name="T8" fmla="*/ 0 w 1540"/>
                  <a:gd name="T9" fmla="*/ 0 h 830"/>
                  <a:gd name="T10" fmla="*/ 0 w 1540"/>
                  <a:gd name="T11" fmla="*/ 0 h 830"/>
                  <a:gd name="T12" fmla="*/ 0 w 1540"/>
                  <a:gd name="T13" fmla="*/ 0 h 830"/>
                  <a:gd name="T14" fmla="*/ 0 w 1540"/>
                  <a:gd name="T15" fmla="*/ 0 h 830"/>
                  <a:gd name="T16" fmla="*/ 0 w 1540"/>
                  <a:gd name="T17" fmla="*/ 0 h 830"/>
                  <a:gd name="T18" fmla="*/ 0 w 1540"/>
                  <a:gd name="T19" fmla="*/ 0 h 830"/>
                  <a:gd name="T20" fmla="*/ 0 w 1540"/>
                  <a:gd name="T21" fmla="*/ 0 h 830"/>
                  <a:gd name="T22" fmla="*/ 0 w 1540"/>
                  <a:gd name="T23" fmla="*/ 0 h 830"/>
                  <a:gd name="T24" fmla="*/ 0 w 1540"/>
                  <a:gd name="T25" fmla="*/ 0 h 830"/>
                  <a:gd name="T26" fmla="*/ 0 w 1540"/>
                  <a:gd name="T27" fmla="*/ 0 h 830"/>
                  <a:gd name="T28" fmla="*/ 0 w 1540"/>
                  <a:gd name="T29" fmla="*/ 0 h 830"/>
                  <a:gd name="T30" fmla="*/ 0 w 1540"/>
                  <a:gd name="T31" fmla="*/ 0 h 830"/>
                  <a:gd name="T32" fmla="*/ 0 w 1540"/>
                  <a:gd name="T33" fmla="*/ 0 h 830"/>
                  <a:gd name="T34" fmla="*/ 0 w 1540"/>
                  <a:gd name="T35" fmla="*/ 0 h 830"/>
                  <a:gd name="T36" fmla="*/ 0 w 1540"/>
                  <a:gd name="T37" fmla="*/ 0 h 830"/>
                  <a:gd name="T38" fmla="*/ 0 w 1540"/>
                  <a:gd name="T39" fmla="*/ 0 h 830"/>
                  <a:gd name="T40" fmla="*/ 0 w 1540"/>
                  <a:gd name="T41" fmla="*/ 0 h 830"/>
                  <a:gd name="T42" fmla="*/ 0 w 1540"/>
                  <a:gd name="T43" fmla="*/ 0 h 830"/>
                  <a:gd name="T44" fmla="*/ 0 w 1540"/>
                  <a:gd name="T45" fmla="*/ 0 h 830"/>
                  <a:gd name="T46" fmla="*/ 0 w 1540"/>
                  <a:gd name="T47" fmla="*/ 0 h 830"/>
                  <a:gd name="T48" fmla="*/ 0 w 1540"/>
                  <a:gd name="T49" fmla="*/ 0 h 830"/>
                  <a:gd name="T50" fmla="*/ 0 w 1540"/>
                  <a:gd name="T51" fmla="*/ 0 h 830"/>
                  <a:gd name="T52" fmla="*/ 0 w 1540"/>
                  <a:gd name="T53" fmla="*/ 0 h 830"/>
                  <a:gd name="T54" fmla="*/ 0 w 1540"/>
                  <a:gd name="T55" fmla="*/ 0 h 830"/>
                  <a:gd name="T56" fmla="*/ 0 w 1540"/>
                  <a:gd name="T57" fmla="*/ 0 h 830"/>
                  <a:gd name="T58" fmla="*/ 0 w 1540"/>
                  <a:gd name="T59" fmla="*/ 0 h 830"/>
                  <a:gd name="T60" fmla="*/ 0 w 1540"/>
                  <a:gd name="T61" fmla="*/ 0 h 830"/>
                  <a:gd name="T62" fmla="*/ 0 w 1540"/>
                  <a:gd name="T63" fmla="*/ 0 h 830"/>
                  <a:gd name="T64" fmla="*/ 0 w 1540"/>
                  <a:gd name="T65" fmla="*/ 0 h 830"/>
                  <a:gd name="T66" fmla="*/ 0 w 1540"/>
                  <a:gd name="T67" fmla="*/ 0 h 830"/>
                  <a:gd name="T68" fmla="*/ 0 w 1540"/>
                  <a:gd name="T69" fmla="*/ 0 h 830"/>
                  <a:gd name="T70" fmla="*/ 0 w 1540"/>
                  <a:gd name="T71" fmla="*/ 0 h 830"/>
                  <a:gd name="T72" fmla="*/ 0 w 1540"/>
                  <a:gd name="T73" fmla="*/ 0 h 830"/>
                  <a:gd name="T74" fmla="*/ 0 w 1540"/>
                  <a:gd name="T75" fmla="*/ 0 h 830"/>
                  <a:gd name="T76" fmla="*/ 0 w 1540"/>
                  <a:gd name="T77" fmla="*/ 0 h 830"/>
                  <a:gd name="T78" fmla="*/ 0 w 1540"/>
                  <a:gd name="T79" fmla="*/ 0 h 830"/>
                  <a:gd name="T80" fmla="*/ 0 w 1540"/>
                  <a:gd name="T81" fmla="*/ 0 h 830"/>
                  <a:gd name="T82" fmla="*/ 0 w 1540"/>
                  <a:gd name="T83" fmla="*/ 0 h 830"/>
                  <a:gd name="T84" fmla="*/ 0 w 1540"/>
                  <a:gd name="T85" fmla="*/ 0 h 830"/>
                  <a:gd name="T86" fmla="*/ 0 w 1540"/>
                  <a:gd name="T87" fmla="*/ 0 h 830"/>
                  <a:gd name="T88" fmla="*/ 0 w 1540"/>
                  <a:gd name="T89" fmla="*/ 0 h 830"/>
                  <a:gd name="T90" fmla="*/ 0 w 1540"/>
                  <a:gd name="T91" fmla="*/ 0 h 830"/>
                  <a:gd name="T92" fmla="*/ 0 w 1540"/>
                  <a:gd name="T93" fmla="*/ 0 h 830"/>
                  <a:gd name="T94" fmla="*/ 0 w 1540"/>
                  <a:gd name="T95" fmla="*/ 0 h 830"/>
                  <a:gd name="T96" fmla="*/ 0 w 1540"/>
                  <a:gd name="T97" fmla="*/ 0 h 830"/>
                  <a:gd name="T98" fmla="*/ 0 w 1540"/>
                  <a:gd name="T99" fmla="*/ 0 h 830"/>
                  <a:gd name="T100" fmla="*/ 0 w 1540"/>
                  <a:gd name="T101" fmla="*/ 0 h 830"/>
                  <a:gd name="T102" fmla="*/ 0 w 1540"/>
                  <a:gd name="T103" fmla="*/ 0 h 830"/>
                  <a:gd name="T104" fmla="*/ 0 w 1540"/>
                  <a:gd name="T105" fmla="*/ 0 h 830"/>
                  <a:gd name="T106" fmla="*/ 0 w 1540"/>
                  <a:gd name="T107" fmla="*/ 0 h 830"/>
                  <a:gd name="T108" fmla="*/ 0 w 1540"/>
                  <a:gd name="T109" fmla="*/ 0 h 830"/>
                  <a:gd name="T110" fmla="*/ 0 w 1540"/>
                  <a:gd name="T111" fmla="*/ 0 h 830"/>
                  <a:gd name="T112" fmla="*/ 0 w 1540"/>
                  <a:gd name="T113" fmla="*/ 0 h 830"/>
                  <a:gd name="T114" fmla="*/ 0 w 1540"/>
                  <a:gd name="T115" fmla="*/ 0 h 830"/>
                  <a:gd name="T116" fmla="*/ 0 w 1540"/>
                  <a:gd name="T117" fmla="*/ 0 h 830"/>
                  <a:gd name="T118" fmla="*/ 0 w 1540"/>
                  <a:gd name="T119" fmla="*/ 0 h 830"/>
                  <a:gd name="T120" fmla="*/ 0 w 1540"/>
                  <a:gd name="T121" fmla="*/ 0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dirty="0">
                  <a:solidFill>
                    <a:schemeClr val="accent6">
                      <a:lumMod val="75000"/>
                    </a:schemeClr>
                  </a:solidFill>
                </a:endParaRPr>
              </a:p>
            </p:txBody>
          </p:sp>
        </p:grpSp>
        <p:sp>
          <p:nvSpPr>
            <p:cNvPr id="32" name="AutoShape 36"/>
            <p:cNvSpPr>
              <a:spLocks noChangeArrowheads="1"/>
            </p:cNvSpPr>
            <p:nvPr/>
          </p:nvSpPr>
          <p:spPr bwMode="auto">
            <a:xfrm>
              <a:off x="3933" y="1449"/>
              <a:ext cx="753" cy="274"/>
            </a:xfrm>
            <a:prstGeom prst="leftArrow">
              <a:avLst>
                <a:gd name="adj1" fmla="val 63315"/>
                <a:gd name="adj2" fmla="val 92133"/>
              </a:avLst>
            </a:prstGeom>
            <a:solidFill>
              <a:schemeClr val="accent2"/>
            </a:solidFill>
            <a:ln w="19050" algn="ctr">
              <a:solidFill>
                <a:schemeClr val="bg1"/>
              </a:solidFill>
              <a:miter lim="800000"/>
              <a:headEnd/>
              <a:tailEnd/>
            </a:ln>
          </p:spPr>
          <p:txBody>
            <a:bodyPr lIns="0" tIns="0" rIns="0" bIns="0" anchor="ctr">
              <a:spAutoFit/>
            </a:bodyPr>
            <a:lstStyle/>
            <a:p>
              <a:endParaRPr lang="en-US" dirty="0">
                <a:solidFill>
                  <a:schemeClr val="accent6">
                    <a:lumMod val="75000"/>
                  </a:schemeClr>
                </a:solidFill>
              </a:endParaRPr>
            </a:p>
          </p:txBody>
        </p:sp>
        <p:sp>
          <p:nvSpPr>
            <p:cNvPr id="33" name="Text Box 21"/>
            <p:cNvSpPr txBox="1">
              <a:spLocks noChangeArrowheads="1"/>
            </p:cNvSpPr>
            <p:nvPr/>
          </p:nvSpPr>
          <p:spPr bwMode="auto">
            <a:xfrm>
              <a:off x="4189" y="1478"/>
              <a:ext cx="4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query</a:t>
              </a:r>
            </a:p>
          </p:txBody>
        </p:sp>
      </p:grpSp>
      <p:sp>
        <p:nvSpPr>
          <p:cNvPr id="48" name="AutoShape 42"/>
          <p:cNvSpPr>
            <a:spLocks noChangeArrowheads="1"/>
          </p:cNvSpPr>
          <p:nvPr/>
        </p:nvSpPr>
        <p:spPr bwMode="auto">
          <a:xfrm>
            <a:off x="2311400" y="3706813"/>
            <a:ext cx="873125" cy="636587"/>
          </a:xfrm>
          <a:prstGeom prst="cube">
            <a:avLst>
              <a:gd name="adj" fmla="val 25000"/>
            </a:avLst>
          </a:prstGeom>
          <a:solidFill>
            <a:schemeClr val="accent2"/>
          </a:solidFill>
          <a:ln w="19050">
            <a:solidFill>
              <a:schemeClr val="bg1"/>
            </a:solidFill>
            <a:miter lim="800000"/>
            <a:headEnd/>
            <a:tailEnd/>
          </a:ln>
        </p:spPr>
        <p:txBody>
          <a:bodyPr lIns="0" tIns="0" rIns="0" bIns="0" anchor="ctr">
            <a:spAutoFit/>
          </a:bodyPr>
          <a:lstStyle/>
          <a:p>
            <a:endParaRPr lang="en-US" dirty="0"/>
          </a:p>
        </p:txBody>
      </p:sp>
      <p:sp>
        <p:nvSpPr>
          <p:cNvPr id="49" name="txt Company 3"/>
          <p:cNvSpPr txBox="1">
            <a:spLocks noChangeArrowheads="1"/>
          </p:cNvSpPr>
          <p:nvPr/>
        </p:nvSpPr>
        <p:spPr bwMode="auto">
          <a:xfrm>
            <a:off x="1908175" y="4351338"/>
            <a:ext cx="1679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bg1"/>
                </a:solidFill>
                <a:latin typeface="Courier New" pitchFamily="49" charset="0"/>
              </a:rPr>
              <a:t>company2</a:t>
            </a:r>
            <a:endParaRPr lang="en-US" dirty="0">
              <a:solidFill>
                <a:schemeClr val="bg1"/>
              </a:solidFill>
              <a:latin typeface="Courier New" pitchFamily="49" charset="0"/>
            </a:endParaRPr>
          </a:p>
        </p:txBody>
      </p:sp>
      <p:sp>
        <p:nvSpPr>
          <p:cNvPr id="51" name="txt aPerson.Employer"/>
          <p:cNvSpPr txBox="1">
            <a:spLocks noChangeArrowheads="1"/>
          </p:cNvSpPr>
          <p:nvPr/>
        </p:nvSpPr>
        <p:spPr bwMode="auto">
          <a:xfrm>
            <a:off x="4532313" y="3367088"/>
            <a:ext cx="22494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latin typeface="Courier New" pitchFamily="49" charset="0"/>
                <a:cs typeface="Courier New" pitchFamily="49" charset="0"/>
              </a:rPr>
              <a:t>aPerson.Employer</a:t>
            </a:r>
            <a:endParaRPr lang="en-US" dirty="0">
              <a:solidFill>
                <a:schemeClr val="bg1"/>
              </a:solidFill>
              <a:latin typeface="Courier New" pitchFamily="49" charset="0"/>
              <a:cs typeface="Courier New" pitchFamily="49" charset="0"/>
            </a:endParaRPr>
          </a:p>
        </p:txBody>
      </p:sp>
      <p:cxnSp>
        <p:nvCxnSpPr>
          <p:cNvPr id="53" name="arrow aPerson2Db"/>
          <p:cNvCxnSpPr>
            <a:endCxn id="54" idx="0"/>
          </p:cNvCxnSpPr>
          <p:nvPr/>
        </p:nvCxnSpPr>
        <p:spPr bwMode="auto">
          <a:xfrm flipV="1">
            <a:off x="1830388" y="3641068"/>
            <a:ext cx="5157493" cy="657"/>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4" name="arc return"/>
          <p:cNvSpPr/>
          <p:nvPr/>
        </p:nvSpPr>
        <p:spPr bwMode="auto">
          <a:xfrm rot="5400000">
            <a:off x="6670581" y="3508281"/>
            <a:ext cx="565212" cy="828802"/>
          </a:xfrm>
          <a:prstGeom prst="arc">
            <a:avLst>
              <a:gd name="adj1" fmla="val 11221395"/>
              <a:gd name="adj2" fmla="val 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cxnSp>
        <p:nvCxnSpPr>
          <p:cNvPr id="57" name="arrow db2company3"/>
          <p:cNvCxnSpPr>
            <a:stCxn id="54" idx="2"/>
          </p:cNvCxnSpPr>
          <p:nvPr/>
        </p:nvCxnSpPr>
        <p:spPr bwMode="auto">
          <a:xfrm flipH="1">
            <a:off x="3192463" y="4205288"/>
            <a:ext cx="3760724"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49364745"/>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10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left)">
                                      <p:cBhvr>
                                        <p:cTn id="18" dur="1000"/>
                                        <p:tgtEl>
                                          <p:spTgt spid="53"/>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51"/>
                                        </p:tgtEl>
                                        <p:attrNameLst>
                                          <p:attrName>style.visibility</p:attrName>
                                        </p:attrNameLst>
                                      </p:cBhvr>
                                      <p:to>
                                        <p:strVal val="visible"/>
                                      </p:to>
                                    </p:set>
                                    <p:animEffect transition="in" filter="wipe(left)">
                                      <p:cBhvr>
                                        <p:cTn id="21" dur="500"/>
                                        <p:tgtEl>
                                          <p:spTgt spid="51"/>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up)">
                                      <p:cBhvr>
                                        <p:cTn id="25" dur="500"/>
                                        <p:tgtEl>
                                          <p:spTgt spid="54"/>
                                        </p:tgtEl>
                                      </p:cBhvr>
                                    </p:animEffect>
                                  </p:childTnLst>
                                </p:cTn>
                              </p:par>
                            </p:childTnLst>
                          </p:cTn>
                        </p:par>
                        <p:par>
                          <p:cTn id="26" fill="hold">
                            <p:stCondLst>
                              <p:cond delay="1500"/>
                            </p:stCondLst>
                            <p:childTnLst>
                              <p:par>
                                <p:cTn id="27" presetID="22" presetClass="entr" presetSubtype="2"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right)">
                                      <p:cBhvr>
                                        <p:cTn id="29" dur="500"/>
                                        <p:tgtEl>
                                          <p:spTgt spid="57"/>
                                        </p:tgtEl>
                                      </p:cBhvr>
                                    </p:animEffect>
                                  </p:childTnLst>
                                </p:cTn>
                              </p:par>
                            </p:childTnLst>
                          </p:cTn>
                        </p:par>
                        <p:par>
                          <p:cTn id="30" fill="hold">
                            <p:stCondLst>
                              <p:cond delay="2000"/>
                            </p:stCondLst>
                            <p:childTnLst>
                              <p:par>
                                <p:cTn id="31" presetID="22" presetClass="entr" presetSubtype="2"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right)">
                                      <p:cBhvr>
                                        <p:cTn id="33" dur="500"/>
                                        <p:tgtEl>
                                          <p:spTgt spid="48"/>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right)">
                                      <p:cBhvr>
                                        <p:cTn id="3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1" grpId="0"/>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a:t>
            </a:r>
            <a:endParaRPr lang="en-US" dirty="0"/>
          </a:p>
        </p:txBody>
      </p:sp>
      <p:sp>
        <p:nvSpPr>
          <p:cNvPr id="3" name="Content Placeholder 2"/>
          <p:cNvSpPr>
            <a:spLocks noGrp="1"/>
          </p:cNvSpPr>
          <p:nvPr>
            <p:ph idx="1"/>
          </p:nvPr>
        </p:nvSpPr>
        <p:spPr>
          <a:xfrm>
            <a:off x="519113" y="3276600"/>
            <a:ext cx="8318500" cy="3124200"/>
          </a:xfrm>
        </p:spPr>
        <p:txBody>
          <a:bodyPr/>
          <a:lstStyle/>
          <a:p>
            <a:r>
              <a:rPr lang="en-US" dirty="0" smtClean="0"/>
              <a:t>Use a Gosu query builder to query for entities</a:t>
            </a:r>
          </a:p>
          <a:p>
            <a:pPr lvl="1"/>
            <a:r>
              <a:rPr lang="en-US" dirty="0" smtClean="0"/>
              <a:t>Queried entities are returned in a read-only bundle</a:t>
            </a:r>
          </a:p>
          <a:p>
            <a:pPr lvl="1"/>
            <a:r>
              <a:rPr lang="en-US" b="1" dirty="0" smtClean="0">
                <a:latin typeface="Courier New" pitchFamily="49" charset="0"/>
                <a:cs typeface="Courier New" pitchFamily="49" charset="0"/>
              </a:rPr>
              <a:t>entity.Bundle.ReadOnly</a:t>
            </a:r>
            <a:endParaRPr lang="en-US" b="1" dirty="0" smtClean="0">
              <a:latin typeface="Courier New" pitchFamily="49" charset="0"/>
              <a:cs typeface="Courier New" pitchFamily="49" charset="0"/>
            </a:endParaRPr>
          </a:p>
          <a:p>
            <a:r>
              <a:rPr lang="en-US" dirty="0" smtClean="0"/>
              <a:t>To modify, copy into a writeable bundle</a:t>
            </a:r>
          </a:p>
          <a:p>
            <a:r>
              <a:rPr lang="en-US" dirty="0" smtClean="0"/>
              <a:t>Syntax: </a:t>
            </a:r>
            <a:br>
              <a:rPr lang="en-US" dirty="0" smtClean="0"/>
            </a:br>
            <a:r>
              <a:rPr lang="en-US" b="1" dirty="0" smtClean="0">
                <a:latin typeface="Courier New" pitchFamily="49" charset="0"/>
                <a:cs typeface="Courier New" pitchFamily="49" charset="0"/>
              </a:rPr>
              <a:t>origEntity</a:t>
            </a:r>
            <a:r>
              <a:rPr lang="en-US" b="1" dirty="0" smtClean="0">
                <a:latin typeface="Courier New" pitchFamily="49" charset="0"/>
                <a:cs typeface="Courier New" pitchFamily="49" charset="0"/>
              </a:rPr>
              <a:t> = </a:t>
            </a:r>
            <a:r>
              <a:rPr lang="en-US" b="1" dirty="0" smtClean="0">
                <a:latin typeface="Courier New" pitchFamily="49" charset="0"/>
                <a:cs typeface="Courier New" pitchFamily="49" charset="0"/>
              </a:rPr>
              <a:t>bundleToCopyTo.add</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origEntity</a:t>
            </a:r>
            <a:r>
              <a:rPr lang="en-US" b="1" dirty="0" smtClean="0">
                <a:latin typeface="Courier New" pitchFamily="49" charset="0"/>
                <a:cs typeface="Courier New" pitchFamily="49" charset="0"/>
              </a:rPr>
              <a:t>)</a:t>
            </a:r>
          </a:p>
          <a:p>
            <a:pPr lvl="1"/>
            <a:r>
              <a:rPr lang="en-US" dirty="0" smtClean="0"/>
              <a:t>Reassign the value of the existing variable</a:t>
            </a:r>
          </a:p>
          <a:p>
            <a:pPr lvl="1"/>
            <a:r>
              <a:rPr lang="en-US" dirty="0" smtClean="0"/>
              <a:t>It is possible to assign to new variable object</a:t>
            </a:r>
            <a:endParaRPr lang="en-US" dirty="0"/>
          </a:p>
        </p:txBody>
      </p:sp>
      <p:sp>
        <p:nvSpPr>
          <p:cNvPr id="31" name="AutoShape 33"/>
          <p:cNvSpPr>
            <a:spLocks noChangeArrowheads="1"/>
          </p:cNvSpPr>
          <p:nvPr/>
        </p:nvSpPr>
        <p:spPr bwMode="auto">
          <a:xfrm>
            <a:off x="584200" y="1593850"/>
            <a:ext cx="3065463" cy="1222375"/>
          </a:xfrm>
          <a:prstGeom prst="roundRect">
            <a:avLst>
              <a:gd name="adj" fmla="val 9218"/>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32" name="Text Box 34"/>
          <p:cNvSpPr txBox="1">
            <a:spLocks noChangeArrowheads="1"/>
          </p:cNvSpPr>
          <p:nvPr/>
        </p:nvSpPr>
        <p:spPr bwMode="auto">
          <a:xfrm>
            <a:off x="1198563" y="1281113"/>
            <a:ext cx="1679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algn="ctr" eaLnBrk="0" fontAlgn="base" hangingPunct="0">
              <a:spcBef>
                <a:spcPct val="50000"/>
              </a:spcBef>
              <a:spcAft>
                <a:spcPct val="0"/>
              </a:spcAft>
              <a:buClr>
                <a:srgbClr val="0146AD"/>
              </a:buClr>
              <a:buFont typeface="Wingdings 3" pitchFamily="18" charset="2"/>
              <a:buNone/>
            </a:pPr>
            <a:r>
              <a:rPr lang="en-US" sz="2400" dirty="0" smtClean="0">
                <a:solidFill>
                  <a:srgbClr val="003399"/>
                </a:solidFill>
                <a:latin typeface="Courier New" pitchFamily="49" charset="0"/>
              </a:rPr>
              <a:t>bundle</a:t>
            </a:r>
          </a:p>
        </p:txBody>
      </p:sp>
      <p:sp>
        <p:nvSpPr>
          <p:cNvPr id="33" name="AutoShape 35"/>
          <p:cNvSpPr>
            <a:spLocks noChangeArrowheads="1"/>
          </p:cNvSpPr>
          <p:nvPr/>
        </p:nvSpPr>
        <p:spPr bwMode="auto">
          <a:xfrm>
            <a:off x="7367588" y="1514475"/>
            <a:ext cx="1265237" cy="1265238"/>
          </a:xfrm>
          <a:prstGeom prst="can">
            <a:avLst>
              <a:gd name="adj" fmla="val 17815"/>
            </a:avLst>
          </a:prstGeom>
          <a:solidFill>
            <a:srgbClr val="FFCC00"/>
          </a:solidFill>
          <a:ln w="19050">
            <a:solidFill>
              <a:srgbClr val="000000"/>
            </a:solidFill>
            <a:round/>
            <a:headEnd/>
            <a:tailEnd/>
          </a:ln>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34" name="Text Box 36"/>
          <p:cNvSpPr txBox="1">
            <a:spLocks noChangeArrowheads="1"/>
          </p:cNvSpPr>
          <p:nvPr/>
        </p:nvSpPr>
        <p:spPr bwMode="auto">
          <a:xfrm>
            <a:off x="7445375" y="2093913"/>
            <a:ext cx="1082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800" b="1" i="0" u="none" strike="noStrike" kern="0" cap="none" spc="0" normalizeH="0" baseline="0" noProof="0" dirty="0" smtClean="0">
                <a:ln>
                  <a:noFill/>
                </a:ln>
                <a:solidFill>
                  <a:srgbClr val="000000"/>
                </a:solidFill>
                <a:effectLst/>
                <a:uLnTx/>
                <a:uFillTx/>
                <a:latin typeface="Arial" pitchFamily="34" charset="0"/>
              </a:rPr>
              <a:t>database</a:t>
            </a:r>
          </a:p>
        </p:txBody>
      </p:sp>
      <p:sp>
        <p:nvSpPr>
          <p:cNvPr id="35" name="AutoShape 38"/>
          <p:cNvSpPr>
            <a:spLocks noChangeArrowheads="1"/>
          </p:cNvSpPr>
          <p:nvPr/>
        </p:nvSpPr>
        <p:spPr bwMode="auto">
          <a:xfrm>
            <a:off x="4992688" y="1616075"/>
            <a:ext cx="1254125" cy="1006475"/>
          </a:xfrm>
          <a:prstGeom prst="roundRect">
            <a:avLst>
              <a:gd name="adj" fmla="val 16667"/>
            </a:avLst>
          </a:prstGeom>
          <a:solidFill>
            <a:srgbClr val="C0C0C0"/>
          </a:solidFill>
          <a:ln w="19050" algn="ctr">
            <a:solidFill>
              <a:srgbClr val="000000"/>
            </a:solidFill>
            <a:prstDash val="sysDot"/>
            <a:round/>
            <a:headEnd/>
            <a:tailEnd/>
          </a:ln>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36" name="AutoShape 39"/>
          <p:cNvSpPr>
            <a:spLocks noChangeArrowheads="1"/>
          </p:cNvSpPr>
          <p:nvPr/>
        </p:nvSpPr>
        <p:spPr bwMode="auto">
          <a:xfrm>
            <a:off x="2311400" y="1839913"/>
            <a:ext cx="873125" cy="636587"/>
          </a:xfrm>
          <a:prstGeom prst="cube">
            <a:avLst>
              <a:gd name="adj" fmla="val 25000"/>
            </a:avLst>
          </a:prstGeom>
          <a:solidFill>
            <a:srgbClr val="FFCC00"/>
          </a:solidFill>
          <a:ln w="19050">
            <a:solidFill>
              <a:srgbClr val="000000"/>
            </a:solidFill>
            <a:miter lim="800000"/>
            <a:headEnd/>
            <a:tailEnd/>
          </a:ln>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37" name="Text Box 40"/>
          <p:cNvSpPr txBox="1">
            <a:spLocks noChangeArrowheads="1"/>
          </p:cNvSpPr>
          <p:nvPr/>
        </p:nvSpPr>
        <p:spPr bwMode="auto">
          <a:xfrm>
            <a:off x="1908175" y="2484438"/>
            <a:ext cx="1679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algn="ctr" eaLnBrk="0" fontAlgn="base" hangingPunct="0">
              <a:spcBef>
                <a:spcPct val="50000"/>
              </a:spcBef>
              <a:spcAft>
                <a:spcPct val="0"/>
              </a:spcAft>
              <a:buClr>
                <a:srgbClr val="0146AD"/>
              </a:buClr>
              <a:buFont typeface="Wingdings 3" pitchFamily="18" charset="2"/>
              <a:buNone/>
            </a:pPr>
            <a:r>
              <a:rPr lang="en-US" dirty="0" smtClean="0">
                <a:solidFill>
                  <a:srgbClr val="003399"/>
                </a:solidFill>
                <a:latin typeface="Courier New" pitchFamily="49" charset="0"/>
              </a:rPr>
              <a:t>company1</a:t>
            </a:r>
          </a:p>
        </p:txBody>
      </p:sp>
      <p:sp>
        <p:nvSpPr>
          <p:cNvPr id="38" name="AutoShape 41"/>
          <p:cNvSpPr>
            <a:spLocks noChangeArrowheads="1"/>
          </p:cNvSpPr>
          <p:nvPr/>
        </p:nvSpPr>
        <p:spPr bwMode="auto">
          <a:xfrm>
            <a:off x="5238750" y="1716088"/>
            <a:ext cx="742950" cy="541337"/>
          </a:xfrm>
          <a:prstGeom prst="cube">
            <a:avLst>
              <a:gd name="adj" fmla="val 25000"/>
            </a:avLst>
          </a:prstGeom>
          <a:solidFill>
            <a:srgbClr val="969696"/>
          </a:solidFill>
          <a:ln w="19050">
            <a:solidFill>
              <a:srgbClr val="000000"/>
            </a:solidFill>
            <a:miter lim="800000"/>
            <a:headEnd/>
            <a:tailEnd/>
          </a:ln>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39" name="Line 42"/>
          <p:cNvSpPr>
            <a:spLocks noChangeShapeType="1"/>
          </p:cNvSpPr>
          <p:nvPr/>
        </p:nvSpPr>
        <p:spPr bwMode="auto">
          <a:xfrm flipH="1">
            <a:off x="3221038" y="2101850"/>
            <a:ext cx="200818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40" name="Text Box 43"/>
          <p:cNvSpPr txBox="1">
            <a:spLocks noChangeArrowheads="1"/>
          </p:cNvSpPr>
          <p:nvPr/>
        </p:nvSpPr>
        <p:spPr bwMode="auto">
          <a:xfrm>
            <a:off x="3851275" y="1552575"/>
            <a:ext cx="9001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800" b="1" i="0" u="none" strike="noStrike" kern="0" cap="none" spc="0" normalizeH="0" baseline="0" noProof="0" dirty="0" smtClean="0">
                <a:ln>
                  <a:noFill/>
                </a:ln>
                <a:solidFill>
                  <a:srgbClr val="FF0000"/>
                </a:solidFill>
                <a:effectLst/>
                <a:uLnTx/>
                <a:uFillTx/>
                <a:latin typeface="Arial" pitchFamily="34" charset="0"/>
              </a:rPr>
              <a:t>bundle.</a:t>
            </a:r>
            <a:br>
              <a:rPr kumimoji="0" lang="en-US" sz="1800" b="1" i="0" u="none" strike="noStrike" kern="0" cap="none" spc="0" normalizeH="0" baseline="0" noProof="0" dirty="0" smtClean="0">
                <a:ln>
                  <a:noFill/>
                </a:ln>
                <a:solidFill>
                  <a:srgbClr val="FF0000"/>
                </a:solidFill>
                <a:effectLst/>
                <a:uLnTx/>
                <a:uFillTx/>
                <a:latin typeface="Arial" pitchFamily="34" charset="0"/>
              </a:rPr>
            </a:br>
            <a:r>
              <a:rPr kumimoji="0" lang="en-US" sz="1800" b="1" i="0" u="none" strike="noStrike" kern="0" cap="none" spc="0" normalizeH="0" baseline="0" noProof="0" dirty="0" smtClean="0">
                <a:ln>
                  <a:noFill/>
                </a:ln>
                <a:solidFill>
                  <a:srgbClr val="FF0000"/>
                </a:solidFill>
                <a:effectLst/>
                <a:uLnTx/>
                <a:uFillTx/>
                <a:latin typeface="Arial" pitchFamily="34" charset="0"/>
              </a:rPr>
              <a:t>add()</a:t>
            </a:r>
          </a:p>
        </p:txBody>
      </p:sp>
      <p:grpSp>
        <p:nvGrpSpPr>
          <p:cNvPr id="41" name="Group 44"/>
          <p:cNvGrpSpPr>
            <a:grpSpLocks/>
          </p:cNvGrpSpPr>
          <p:nvPr/>
        </p:nvGrpSpPr>
        <p:grpSpPr bwMode="auto">
          <a:xfrm>
            <a:off x="6049963" y="2503488"/>
            <a:ext cx="373062" cy="598487"/>
            <a:chOff x="4124" y="1922"/>
            <a:chExt cx="481" cy="772"/>
          </a:xfrm>
        </p:grpSpPr>
        <p:sp>
          <p:nvSpPr>
            <p:cNvPr id="42" name="Freeform 45"/>
            <p:cNvSpPr>
              <a:spLocks/>
            </p:cNvSpPr>
            <p:nvPr/>
          </p:nvSpPr>
          <p:spPr bwMode="auto">
            <a:xfrm>
              <a:off x="4191" y="1941"/>
              <a:ext cx="357" cy="333"/>
            </a:xfrm>
            <a:custGeom>
              <a:avLst/>
              <a:gdLst>
                <a:gd name="T0" fmla="*/ 42 w 357"/>
                <a:gd name="T1" fmla="*/ 324 h 333"/>
                <a:gd name="T2" fmla="*/ 0 w 357"/>
                <a:gd name="T3" fmla="*/ 325 h 333"/>
                <a:gd name="T4" fmla="*/ 4 w 357"/>
                <a:gd name="T5" fmla="*/ 121 h 333"/>
                <a:gd name="T6" fmla="*/ 33 w 357"/>
                <a:gd name="T7" fmla="*/ 58 h 333"/>
                <a:gd name="T8" fmla="*/ 84 w 357"/>
                <a:gd name="T9" fmla="*/ 22 h 333"/>
                <a:gd name="T10" fmla="*/ 141 w 357"/>
                <a:gd name="T11" fmla="*/ 5 h 333"/>
                <a:gd name="T12" fmla="*/ 181 w 357"/>
                <a:gd name="T13" fmla="*/ 0 h 333"/>
                <a:gd name="T14" fmla="*/ 267 w 357"/>
                <a:gd name="T15" fmla="*/ 13 h 333"/>
                <a:gd name="T16" fmla="*/ 329 w 357"/>
                <a:gd name="T17" fmla="*/ 81 h 333"/>
                <a:gd name="T18" fmla="*/ 357 w 357"/>
                <a:gd name="T19" fmla="*/ 165 h 333"/>
                <a:gd name="T20" fmla="*/ 357 w 357"/>
                <a:gd name="T21" fmla="*/ 325 h 333"/>
                <a:gd name="T22" fmla="*/ 293 w 357"/>
                <a:gd name="T23" fmla="*/ 333 h 333"/>
                <a:gd name="T24" fmla="*/ 292 w 357"/>
                <a:gd name="T25" fmla="*/ 138 h 333"/>
                <a:gd name="T26" fmla="*/ 231 w 357"/>
                <a:gd name="T27" fmla="*/ 58 h 333"/>
                <a:gd name="T28" fmla="*/ 170 w 357"/>
                <a:gd name="T29" fmla="*/ 42 h 333"/>
                <a:gd name="T30" fmla="*/ 98 w 357"/>
                <a:gd name="T31" fmla="*/ 61 h 333"/>
                <a:gd name="T32" fmla="*/ 67 w 357"/>
                <a:gd name="T33" fmla="*/ 95 h 333"/>
                <a:gd name="T34" fmla="*/ 45 w 357"/>
                <a:gd name="T35" fmla="*/ 135 h 333"/>
                <a:gd name="T36" fmla="*/ 43 w 357"/>
                <a:gd name="T37" fmla="*/ 194 h 333"/>
                <a:gd name="T38" fmla="*/ 42 w 357"/>
                <a:gd name="T39" fmla="*/ 324 h 333"/>
                <a:gd name="T40" fmla="*/ 42 w 357"/>
                <a:gd name="T41" fmla="*/ 324 h 3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7"/>
                <a:gd name="T64" fmla="*/ 0 h 333"/>
                <a:gd name="T65" fmla="*/ 357 w 357"/>
                <a:gd name="T66" fmla="*/ 333 h 3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7" h="333">
                  <a:moveTo>
                    <a:pt x="42" y="324"/>
                  </a:moveTo>
                  <a:lnTo>
                    <a:pt x="0" y="325"/>
                  </a:lnTo>
                  <a:lnTo>
                    <a:pt x="4" y="121"/>
                  </a:lnTo>
                  <a:lnTo>
                    <a:pt x="33" y="58"/>
                  </a:lnTo>
                  <a:lnTo>
                    <a:pt x="84" y="22"/>
                  </a:lnTo>
                  <a:lnTo>
                    <a:pt x="141" y="5"/>
                  </a:lnTo>
                  <a:lnTo>
                    <a:pt x="181" y="0"/>
                  </a:lnTo>
                  <a:lnTo>
                    <a:pt x="267" y="13"/>
                  </a:lnTo>
                  <a:lnTo>
                    <a:pt x="329" y="81"/>
                  </a:lnTo>
                  <a:lnTo>
                    <a:pt x="357" y="165"/>
                  </a:lnTo>
                  <a:lnTo>
                    <a:pt x="357" y="325"/>
                  </a:lnTo>
                  <a:lnTo>
                    <a:pt x="293" y="333"/>
                  </a:lnTo>
                  <a:lnTo>
                    <a:pt x="292" y="138"/>
                  </a:lnTo>
                  <a:lnTo>
                    <a:pt x="231" y="58"/>
                  </a:lnTo>
                  <a:lnTo>
                    <a:pt x="170" y="42"/>
                  </a:lnTo>
                  <a:lnTo>
                    <a:pt x="98" y="61"/>
                  </a:lnTo>
                  <a:lnTo>
                    <a:pt x="67" y="95"/>
                  </a:lnTo>
                  <a:lnTo>
                    <a:pt x="45" y="135"/>
                  </a:lnTo>
                  <a:lnTo>
                    <a:pt x="43" y="194"/>
                  </a:lnTo>
                  <a:lnTo>
                    <a:pt x="42" y="324"/>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43" name="Freeform 46"/>
            <p:cNvSpPr>
              <a:spLocks/>
            </p:cNvSpPr>
            <p:nvPr/>
          </p:nvSpPr>
          <p:spPr bwMode="auto">
            <a:xfrm>
              <a:off x="4147" y="2278"/>
              <a:ext cx="432" cy="395"/>
            </a:xfrm>
            <a:custGeom>
              <a:avLst/>
              <a:gdLst>
                <a:gd name="T0" fmla="*/ 0 w 2393"/>
                <a:gd name="T1" fmla="*/ 0 h 2189"/>
                <a:gd name="T2" fmla="*/ 0 w 2393"/>
                <a:gd name="T3" fmla="*/ 0 h 2189"/>
                <a:gd name="T4" fmla="*/ 0 w 2393"/>
                <a:gd name="T5" fmla="*/ 0 h 2189"/>
                <a:gd name="T6" fmla="*/ 0 w 2393"/>
                <a:gd name="T7" fmla="*/ 0 h 2189"/>
                <a:gd name="T8" fmla="*/ 0 w 2393"/>
                <a:gd name="T9" fmla="*/ 0 h 2189"/>
                <a:gd name="T10" fmla="*/ 0 w 2393"/>
                <a:gd name="T11" fmla="*/ 0 h 2189"/>
                <a:gd name="T12" fmla="*/ 0 w 2393"/>
                <a:gd name="T13" fmla="*/ 0 h 2189"/>
                <a:gd name="T14" fmla="*/ 0 w 2393"/>
                <a:gd name="T15" fmla="*/ 0 h 2189"/>
                <a:gd name="T16" fmla="*/ 0 w 2393"/>
                <a:gd name="T17" fmla="*/ 0 h 2189"/>
                <a:gd name="T18" fmla="*/ 0 w 2393"/>
                <a:gd name="T19" fmla="*/ 0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44" name="Freeform 47"/>
            <p:cNvSpPr>
              <a:spLocks/>
            </p:cNvSpPr>
            <p:nvPr/>
          </p:nvSpPr>
          <p:spPr bwMode="auto">
            <a:xfrm>
              <a:off x="4319" y="2399"/>
              <a:ext cx="96" cy="177"/>
            </a:xfrm>
            <a:custGeom>
              <a:avLst/>
              <a:gdLst>
                <a:gd name="T0" fmla="*/ 0 w 534"/>
                <a:gd name="T1" fmla="*/ 0 h 978"/>
                <a:gd name="T2" fmla="*/ 0 w 534"/>
                <a:gd name="T3" fmla="*/ 0 h 978"/>
                <a:gd name="T4" fmla="*/ 0 w 534"/>
                <a:gd name="T5" fmla="*/ 0 h 978"/>
                <a:gd name="T6" fmla="*/ 0 w 534"/>
                <a:gd name="T7" fmla="*/ 0 h 978"/>
                <a:gd name="T8" fmla="*/ 0 w 534"/>
                <a:gd name="T9" fmla="*/ 0 h 978"/>
                <a:gd name="T10" fmla="*/ 0 w 534"/>
                <a:gd name="T11" fmla="*/ 0 h 978"/>
                <a:gd name="T12" fmla="*/ 0 w 534"/>
                <a:gd name="T13" fmla="*/ 0 h 978"/>
                <a:gd name="T14" fmla="*/ 0 w 534"/>
                <a:gd name="T15" fmla="*/ 0 h 978"/>
                <a:gd name="T16" fmla="*/ 0 w 534"/>
                <a:gd name="T17" fmla="*/ 0 h 978"/>
                <a:gd name="T18" fmla="*/ 0 w 534"/>
                <a:gd name="T19" fmla="*/ 0 h 978"/>
                <a:gd name="T20" fmla="*/ 0 w 534"/>
                <a:gd name="T21" fmla="*/ 0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45" name="Freeform 48"/>
            <p:cNvSpPr>
              <a:spLocks/>
            </p:cNvSpPr>
            <p:nvPr/>
          </p:nvSpPr>
          <p:spPr bwMode="auto">
            <a:xfrm>
              <a:off x="4168" y="2124"/>
              <a:ext cx="29"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46" name="Freeform 49"/>
            <p:cNvSpPr>
              <a:spLocks/>
            </p:cNvSpPr>
            <p:nvPr/>
          </p:nvSpPr>
          <p:spPr bwMode="auto">
            <a:xfrm>
              <a:off x="4225" y="2124"/>
              <a:ext cx="30"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47" name="Freeform 50"/>
            <p:cNvSpPr>
              <a:spLocks/>
            </p:cNvSpPr>
            <p:nvPr/>
          </p:nvSpPr>
          <p:spPr bwMode="auto">
            <a:xfrm>
              <a:off x="4532" y="2124"/>
              <a:ext cx="29" cy="175"/>
            </a:xfrm>
            <a:custGeom>
              <a:avLst/>
              <a:gdLst>
                <a:gd name="T0" fmla="*/ 0 w 166"/>
                <a:gd name="T1" fmla="*/ 0 h 972"/>
                <a:gd name="T2" fmla="*/ 0 w 166"/>
                <a:gd name="T3" fmla="*/ 0 h 972"/>
                <a:gd name="T4" fmla="*/ 0 w 166"/>
                <a:gd name="T5" fmla="*/ 0 h 972"/>
                <a:gd name="T6" fmla="*/ 0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48" name="Freeform 51"/>
            <p:cNvSpPr>
              <a:spLocks/>
            </p:cNvSpPr>
            <p:nvPr/>
          </p:nvSpPr>
          <p:spPr bwMode="auto">
            <a:xfrm>
              <a:off x="4474" y="2124"/>
              <a:ext cx="30"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49" name="Freeform 52"/>
            <p:cNvSpPr>
              <a:spLocks/>
            </p:cNvSpPr>
            <p:nvPr/>
          </p:nvSpPr>
          <p:spPr bwMode="auto">
            <a:xfrm>
              <a:off x="4124" y="2256"/>
              <a:ext cx="481" cy="198"/>
            </a:xfrm>
            <a:custGeom>
              <a:avLst/>
              <a:gdLst>
                <a:gd name="T0" fmla="*/ 0 w 2668"/>
                <a:gd name="T1" fmla="*/ 0 h 1093"/>
                <a:gd name="T2" fmla="*/ 0 w 2668"/>
                <a:gd name="T3" fmla="*/ 0 h 1093"/>
                <a:gd name="T4" fmla="*/ 0 w 2668"/>
                <a:gd name="T5" fmla="*/ 0 h 1093"/>
                <a:gd name="T6" fmla="*/ 0 w 2668"/>
                <a:gd name="T7" fmla="*/ 0 h 1093"/>
                <a:gd name="T8" fmla="*/ 0 w 2668"/>
                <a:gd name="T9" fmla="*/ 0 h 1093"/>
                <a:gd name="T10" fmla="*/ 0 w 2668"/>
                <a:gd name="T11" fmla="*/ 0 h 1093"/>
                <a:gd name="T12" fmla="*/ 0 w 2668"/>
                <a:gd name="T13" fmla="*/ 0 h 1093"/>
                <a:gd name="T14" fmla="*/ 0 w 2668"/>
                <a:gd name="T15" fmla="*/ 0 h 1093"/>
                <a:gd name="T16" fmla="*/ 0 w 2668"/>
                <a:gd name="T17" fmla="*/ 0 h 1093"/>
                <a:gd name="T18" fmla="*/ 0 w 2668"/>
                <a:gd name="T19" fmla="*/ 0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50" name="Freeform 53"/>
            <p:cNvSpPr>
              <a:spLocks/>
            </p:cNvSpPr>
            <p:nvPr/>
          </p:nvSpPr>
          <p:spPr bwMode="auto">
            <a:xfrm>
              <a:off x="4124" y="2454"/>
              <a:ext cx="481" cy="240"/>
            </a:xfrm>
            <a:custGeom>
              <a:avLst/>
              <a:gdLst>
                <a:gd name="T0" fmla="*/ 0 w 2668"/>
                <a:gd name="T1" fmla="*/ 0 h 1334"/>
                <a:gd name="T2" fmla="*/ 0 w 2668"/>
                <a:gd name="T3" fmla="*/ 0 h 1334"/>
                <a:gd name="T4" fmla="*/ 0 w 2668"/>
                <a:gd name="T5" fmla="*/ 0 h 1334"/>
                <a:gd name="T6" fmla="*/ 0 w 2668"/>
                <a:gd name="T7" fmla="*/ 0 h 1334"/>
                <a:gd name="T8" fmla="*/ 0 w 2668"/>
                <a:gd name="T9" fmla="*/ 0 h 1334"/>
                <a:gd name="T10" fmla="*/ 0 w 2668"/>
                <a:gd name="T11" fmla="*/ 0 h 1334"/>
                <a:gd name="T12" fmla="*/ 0 w 2668"/>
                <a:gd name="T13" fmla="*/ 0 h 1334"/>
                <a:gd name="T14" fmla="*/ 0 w 2668"/>
                <a:gd name="T15" fmla="*/ 0 h 1334"/>
                <a:gd name="T16" fmla="*/ 0 w 2668"/>
                <a:gd name="T17" fmla="*/ 0 h 1334"/>
                <a:gd name="T18" fmla="*/ 0 w 2668"/>
                <a:gd name="T19" fmla="*/ 0 h 1334"/>
                <a:gd name="T20" fmla="*/ 0 w 2668"/>
                <a:gd name="T21" fmla="*/ 0 h 1334"/>
                <a:gd name="T22" fmla="*/ 0 w 2668"/>
                <a:gd name="T23" fmla="*/ 0 h 1334"/>
                <a:gd name="T24" fmla="*/ 0 w 2668"/>
                <a:gd name="T25" fmla="*/ 0 h 1334"/>
                <a:gd name="T26" fmla="*/ 0 w 2668"/>
                <a:gd name="T27" fmla="*/ 0 h 1334"/>
                <a:gd name="T28" fmla="*/ 0 w 2668"/>
                <a:gd name="T29" fmla="*/ 0 h 1334"/>
                <a:gd name="T30" fmla="*/ 0 w 2668"/>
                <a:gd name="T31" fmla="*/ 0 h 1334"/>
                <a:gd name="T32" fmla="*/ 0 w 2668"/>
                <a:gd name="T33" fmla="*/ 0 h 1334"/>
                <a:gd name="T34" fmla="*/ 0 w 2668"/>
                <a:gd name="T35" fmla="*/ 0 h 1334"/>
                <a:gd name="T36" fmla="*/ 0 w 2668"/>
                <a:gd name="T37" fmla="*/ 0 h 1334"/>
                <a:gd name="T38" fmla="*/ 0 w 2668"/>
                <a:gd name="T39" fmla="*/ 0 h 1334"/>
                <a:gd name="T40" fmla="*/ 0 w 2668"/>
                <a:gd name="T41" fmla="*/ 0 h 1334"/>
                <a:gd name="T42" fmla="*/ 0 w 2668"/>
                <a:gd name="T43" fmla="*/ 0 h 1334"/>
                <a:gd name="T44" fmla="*/ 0 w 2668"/>
                <a:gd name="T45" fmla="*/ 0 h 1334"/>
                <a:gd name="T46" fmla="*/ 0 w 2668"/>
                <a:gd name="T47" fmla="*/ 0 h 1334"/>
                <a:gd name="T48" fmla="*/ 0 w 2668"/>
                <a:gd name="T49" fmla="*/ 0 h 1334"/>
                <a:gd name="T50" fmla="*/ 0 w 2668"/>
                <a:gd name="T51" fmla="*/ 0 h 1334"/>
                <a:gd name="T52" fmla="*/ 0 w 2668"/>
                <a:gd name="T53" fmla="*/ 0 h 1334"/>
                <a:gd name="T54" fmla="*/ 0 w 2668"/>
                <a:gd name="T55" fmla="*/ 0 h 1334"/>
                <a:gd name="T56" fmla="*/ 0 w 2668"/>
                <a:gd name="T57" fmla="*/ 0 h 1334"/>
                <a:gd name="T58" fmla="*/ 0 w 2668"/>
                <a:gd name="T59" fmla="*/ 0 h 1334"/>
                <a:gd name="T60" fmla="*/ 0 w 2668"/>
                <a:gd name="T61" fmla="*/ 0 h 1334"/>
                <a:gd name="T62" fmla="*/ 0 w 2668"/>
                <a:gd name="T63" fmla="*/ 0 h 1334"/>
                <a:gd name="T64" fmla="*/ 0 w 2668"/>
                <a:gd name="T65" fmla="*/ 0 h 1334"/>
                <a:gd name="T66" fmla="*/ 0 w 2668"/>
                <a:gd name="T67" fmla="*/ 0 h 1334"/>
                <a:gd name="T68" fmla="*/ 0 w 2668"/>
                <a:gd name="T69" fmla="*/ 0 h 1334"/>
                <a:gd name="T70" fmla="*/ 0 w 2668"/>
                <a:gd name="T71" fmla="*/ 0 h 1334"/>
                <a:gd name="T72" fmla="*/ 0 w 2668"/>
                <a:gd name="T73" fmla="*/ 0 h 1334"/>
                <a:gd name="T74" fmla="*/ 0 w 2668"/>
                <a:gd name="T75" fmla="*/ 0 h 1334"/>
                <a:gd name="T76" fmla="*/ 0 w 2668"/>
                <a:gd name="T77" fmla="*/ 0 h 1334"/>
                <a:gd name="T78" fmla="*/ 0 w 2668"/>
                <a:gd name="T79" fmla="*/ 0 h 1334"/>
                <a:gd name="T80" fmla="*/ 0 w 2668"/>
                <a:gd name="T81" fmla="*/ 0 h 1334"/>
                <a:gd name="T82" fmla="*/ 0 w 2668"/>
                <a:gd name="T83" fmla="*/ 0 h 1334"/>
                <a:gd name="T84" fmla="*/ 0 w 2668"/>
                <a:gd name="T85" fmla="*/ 0 h 1334"/>
                <a:gd name="T86" fmla="*/ 0 w 2668"/>
                <a:gd name="T87" fmla="*/ 0 h 1334"/>
                <a:gd name="T88" fmla="*/ 0 w 2668"/>
                <a:gd name="T89" fmla="*/ 0 h 1334"/>
                <a:gd name="T90" fmla="*/ 0 w 2668"/>
                <a:gd name="T91" fmla="*/ 0 h 1334"/>
                <a:gd name="T92" fmla="*/ 0 w 2668"/>
                <a:gd name="T93" fmla="*/ 0 h 1334"/>
                <a:gd name="T94" fmla="*/ 0 w 2668"/>
                <a:gd name="T95" fmla="*/ 0 h 1334"/>
                <a:gd name="T96" fmla="*/ 0 w 2668"/>
                <a:gd name="T97" fmla="*/ 0 h 1334"/>
                <a:gd name="T98" fmla="*/ 0 w 2668"/>
                <a:gd name="T99" fmla="*/ 0 h 1334"/>
                <a:gd name="T100" fmla="*/ 0 w 2668"/>
                <a:gd name="T101" fmla="*/ 0 h 1334"/>
                <a:gd name="T102" fmla="*/ 0 w 2668"/>
                <a:gd name="T103" fmla="*/ 0 h 1334"/>
                <a:gd name="T104" fmla="*/ 0 w 2668"/>
                <a:gd name="T105" fmla="*/ 0 h 1334"/>
                <a:gd name="T106" fmla="*/ 0 w 2668"/>
                <a:gd name="T107" fmla="*/ 0 h 1334"/>
                <a:gd name="T108" fmla="*/ 0 w 2668"/>
                <a:gd name="T109" fmla="*/ 0 h 1334"/>
                <a:gd name="T110" fmla="*/ 0 w 2668"/>
                <a:gd name="T111" fmla="*/ 0 h 1334"/>
                <a:gd name="T112" fmla="*/ 0 w 2668"/>
                <a:gd name="T113" fmla="*/ 0 h 1334"/>
                <a:gd name="T114" fmla="*/ 0 w 2668"/>
                <a:gd name="T115" fmla="*/ 0 h 1334"/>
                <a:gd name="T116" fmla="*/ 0 w 2668"/>
                <a:gd name="T117" fmla="*/ 0 h 1334"/>
                <a:gd name="T118" fmla="*/ 0 w 2668"/>
                <a:gd name="T119" fmla="*/ 0 h 1334"/>
                <a:gd name="T120" fmla="*/ 0 w 2668"/>
                <a:gd name="T121" fmla="*/ 0 h 1334"/>
                <a:gd name="T122" fmla="*/ 0 w 2668"/>
                <a:gd name="T123" fmla="*/ 0 h 1334"/>
                <a:gd name="T124" fmla="*/ 0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51" name="Freeform 54"/>
            <p:cNvSpPr>
              <a:spLocks/>
            </p:cNvSpPr>
            <p:nvPr/>
          </p:nvSpPr>
          <p:spPr bwMode="auto">
            <a:xfrm>
              <a:off x="4315" y="2475"/>
              <a:ext cx="95" cy="109"/>
            </a:xfrm>
            <a:custGeom>
              <a:avLst/>
              <a:gdLst>
                <a:gd name="T0" fmla="*/ 0 w 529"/>
                <a:gd name="T1" fmla="*/ 0 h 606"/>
                <a:gd name="T2" fmla="*/ 0 w 529"/>
                <a:gd name="T3" fmla="*/ 0 h 606"/>
                <a:gd name="T4" fmla="*/ 0 w 529"/>
                <a:gd name="T5" fmla="*/ 0 h 606"/>
                <a:gd name="T6" fmla="*/ 0 w 529"/>
                <a:gd name="T7" fmla="*/ 0 h 606"/>
                <a:gd name="T8" fmla="*/ 0 w 529"/>
                <a:gd name="T9" fmla="*/ 0 h 606"/>
                <a:gd name="T10" fmla="*/ 0 w 529"/>
                <a:gd name="T11" fmla="*/ 0 h 606"/>
                <a:gd name="T12" fmla="*/ 0 w 529"/>
                <a:gd name="T13" fmla="*/ 0 h 606"/>
                <a:gd name="T14" fmla="*/ 0 w 529"/>
                <a:gd name="T15" fmla="*/ 0 h 606"/>
                <a:gd name="T16" fmla="*/ 0 w 529"/>
                <a:gd name="T17" fmla="*/ 0 h 606"/>
                <a:gd name="T18" fmla="*/ 0 w 529"/>
                <a:gd name="T19" fmla="*/ 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52" name="Freeform 55"/>
            <p:cNvSpPr>
              <a:spLocks/>
            </p:cNvSpPr>
            <p:nvPr/>
          </p:nvSpPr>
          <p:spPr bwMode="auto">
            <a:xfrm>
              <a:off x="4311" y="2387"/>
              <a:ext cx="110" cy="100"/>
            </a:xfrm>
            <a:custGeom>
              <a:avLst/>
              <a:gdLst>
                <a:gd name="T0" fmla="*/ 0 w 613"/>
                <a:gd name="T1" fmla="*/ 0 h 551"/>
                <a:gd name="T2" fmla="*/ 0 w 613"/>
                <a:gd name="T3" fmla="*/ 0 h 551"/>
                <a:gd name="T4" fmla="*/ 0 w 613"/>
                <a:gd name="T5" fmla="*/ 0 h 551"/>
                <a:gd name="T6" fmla="*/ 0 w 613"/>
                <a:gd name="T7" fmla="*/ 0 h 551"/>
                <a:gd name="T8" fmla="*/ 0 w 613"/>
                <a:gd name="T9" fmla="*/ 0 h 551"/>
                <a:gd name="T10" fmla="*/ 0 w 613"/>
                <a:gd name="T11" fmla="*/ 0 h 551"/>
                <a:gd name="T12" fmla="*/ 0 w 613"/>
                <a:gd name="T13" fmla="*/ 0 h 551"/>
                <a:gd name="T14" fmla="*/ 0 w 613"/>
                <a:gd name="T15" fmla="*/ 0 h 551"/>
                <a:gd name="T16" fmla="*/ 0 w 613"/>
                <a:gd name="T17" fmla="*/ 0 h 551"/>
                <a:gd name="T18" fmla="*/ 0 w 613"/>
                <a:gd name="T19" fmla="*/ 0 h 551"/>
                <a:gd name="T20" fmla="*/ 0 w 613"/>
                <a:gd name="T21" fmla="*/ 0 h 551"/>
                <a:gd name="T22" fmla="*/ 0 w 613"/>
                <a:gd name="T23" fmla="*/ 0 h 551"/>
                <a:gd name="T24" fmla="*/ 0 w 613"/>
                <a:gd name="T25" fmla="*/ 0 h 551"/>
                <a:gd name="T26" fmla="*/ 0 w 613"/>
                <a:gd name="T27" fmla="*/ 0 h 551"/>
                <a:gd name="T28" fmla="*/ 0 w 613"/>
                <a:gd name="T29" fmla="*/ 0 h 551"/>
                <a:gd name="T30" fmla="*/ 0 w 613"/>
                <a:gd name="T31" fmla="*/ 0 h 551"/>
                <a:gd name="T32" fmla="*/ 0 w 613"/>
                <a:gd name="T33" fmla="*/ 0 h 551"/>
                <a:gd name="T34" fmla="*/ 0 w 613"/>
                <a:gd name="T35" fmla="*/ 0 h 551"/>
                <a:gd name="T36" fmla="*/ 0 w 613"/>
                <a:gd name="T37" fmla="*/ 0 h 551"/>
                <a:gd name="T38" fmla="*/ 0 w 613"/>
                <a:gd name="T39" fmla="*/ 0 h 551"/>
                <a:gd name="T40" fmla="*/ 0 w 613"/>
                <a:gd name="T41" fmla="*/ 0 h 551"/>
                <a:gd name="T42" fmla="*/ 0 w 613"/>
                <a:gd name="T43" fmla="*/ 0 h 551"/>
                <a:gd name="T44" fmla="*/ 0 w 613"/>
                <a:gd name="T45" fmla="*/ 0 h 551"/>
                <a:gd name="T46" fmla="*/ 0 w 613"/>
                <a:gd name="T47" fmla="*/ 0 h 551"/>
                <a:gd name="T48" fmla="*/ 0 w 613"/>
                <a:gd name="T49" fmla="*/ 0 h 551"/>
                <a:gd name="T50" fmla="*/ 0 w 613"/>
                <a:gd name="T51" fmla="*/ 0 h 551"/>
                <a:gd name="T52" fmla="*/ 0 w 613"/>
                <a:gd name="T53" fmla="*/ 0 h 551"/>
                <a:gd name="T54" fmla="*/ 0 w 613"/>
                <a:gd name="T55" fmla="*/ 0 h 551"/>
                <a:gd name="T56" fmla="*/ 0 w 613"/>
                <a:gd name="T57" fmla="*/ 0 h 551"/>
                <a:gd name="T58" fmla="*/ 0 w 613"/>
                <a:gd name="T59" fmla="*/ 0 h 551"/>
                <a:gd name="T60" fmla="*/ 0 w 613"/>
                <a:gd name="T61" fmla="*/ 0 h 551"/>
                <a:gd name="T62" fmla="*/ 0 w 613"/>
                <a:gd name="T63" fmla="*/ 0 h 551"/>
                <a:gd name="T64" fmla="*/ 0 w 613"/>
                <a:gd name="T65" fmla="*/ 0 h 551"/>
                <a:gd name="T66" fmla="*/ 0 w 613"/>
                <a:gd name="T67" fmla="*/ 0 h 551"/>
                <a:gd name="T68" fmla="*/ 0 w 613"/>
                <a:gd name="T69" fmla="*/ 0 h 551"/>
                <a:gd name="T70" fmla="*/ 0 w 613"/>
                <a:gd name="T71" fmla="*/ 0 h 551"/>
                <a:gd name="T72" fmla="*/ 0 w 613"/>
                <a:gd name="T73" fmla="*/ 0 h 551"/>
                <a:gd name="T74" fmla="*/ 0 w 613"/>
                <a:gd name="T75" fmla="*/ 0 h 551"/>
                <a:gd name="T76" fmla="*/ 0 w 613"/>
                <a:gd name="T77" fmla="*/ 0 h 551"/>
                <a:gd name="T78" fmla="*/ 0 w 613"/>
                <a:gd name="T79" fmla="*/ 0 h 551"/>
                <a:gd name="T80" fmla="*/ 0 w 613"/>
                <a:gd name="T81" fmla="*/ 0 h 551"/>
                <a:gd name="T82" fmla="*/ 0 w 613"/>
                <a:gd name="T83" fmla="*/ 0 h 551"/>
                <a:gd name="T84" fmla="*/ 0 w 613"/>
                <a:gd name="T85" fmla="*/ 0 h 551"/>
                <a:gd name="T86" fmla="*/ 0 w 613"/>
                <a:gd name="T87" fmla="*/ 0 h 551"/>
                <a:gd name="T88" fmla="*/ 0 w 613"/>
                <a:gd name="T89" fmla="*/ 0 h 551"/>
                <a:gd name="T90" fmla="*/ 0 w 613"/>
                <a:gd name="T91" fmla="*/ 0 h 551"/>
                <a:gd name="T92" fmla="*/ 0 w 613"/>
                <a:gd name="T93" fmla="*/ 0 h 551"/>
                <a:gd name="T94" fmla="*/ 0 w 613"/>
                <a:gd name="T95" fmla="*/ 0 h 551"/>
                <a:gd name="T96" fmla="*/ 0 w 613"/>
                <a:gd name="T97" fmla="*/ 0 h 551"/>
                <a:gd name="T98" fmla="*/ 0 w 613"/>
                <a:gd name="T99" fmla="*/ 0 h 551"/>
                <a:gd name="T100" fmla="*/ 0 w 613"/>
                <a:gd name="T101" fmla="*/ 0 h 551"/>
                <a:gd name="T102" fmla="*/ 0 w 613"/>
                <a:gd name="T103" fmla="*/ 0 h 551"/>
                <a:gd name="T104" fmla="*/ 0 w 613"/>
                <a:gd name="T105" fmla="*/ 0 h 551"/>
                <a:gd name="T106" fmla="*/ 0 w 613"/>
                <a:gd name="T107" fmla="*/ 0 h 551"/>
                <a:gd name="T108" fmla="*/ 0 w 613"/>
                <a:gd name="T109" fmla="*/ 0 h 551"/>
                <a:gd name="T110" fmla="*/ 0 w 613"/>
                <a:gd name="T111" fmla="*/ 0 h 551"/>
                <a:gd name="T112" fmla="*/ 0 w 613"/>
                <a:gd name="T113" fmla="*/ 0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53" name="Freeform 56"/>
            <p:cNvSpPr>
              <a:spLocks/>
            </p:cNvSpPr>
            <p:nvPr/>
          </p:nvSpPr>
          <p:spPr bwMode="auto">
            <a:xfrm>
              <a:off x="4168" y="1922"/>
              <a:ext cx="393" cy="202"/>
            </a:xfrm>
            <a:custGeom>
              <a:avLst/>
              <a:gdLst>
                <a:gd name="T0" fmla="*/ 0 w 2183"/>
                <a:gd name="T1" fmla="*/ 0 h 1119"/>
                <a:gd name="T2" fmla="*/ 0 w 2183"/>
                <a:gd name="T3" fmla="*/ 0 h 1119"/>
                <a:gd name="T4" fmla="*/ 0 w 2183"/>
                <a:gd name="T5" fmla="*/ 0 h 1119"/>
                <a:gd name="T6" fmla="*/ 0 w 2183"/>
                <a:gd name="T7" fmla="*/ 0 h 1119"/>
                <a:gd name="T8" fmla="*/ 0 w 2183"/>
                <a:gd name="T9" fmla="*/ 0 h 1119"/>
                <a:gd name="T10" fmla="*/ 0 w 2183"/>
                <a:gd name="T11" fmla="*/ 0 h 1119"/>
                <a:gd name="T12" fmla="*/ 0 w 2183"/>
                <a:gd name="T13" fmla="*/ 0 h 1119"/>
                <a:gd name="T14" fmla="*/ 0 w 2183"/>
                <a:gd name="T15" fmla="*/ 0 h 1119"/>
                <a:gd name="T16" fmla="*/ 0 w 2183"/>
                <a:gd name="T17" fmla="*/ 0 h 1119"/>
                <a:gd name="T18" fmla="*/ 0 w 2183"/>
                <a:gd name="T19" fmla="*/ 0 h 1119"/>
                <a:gd name="T20" fmla="*/ 0 w 2183"/>
                <a:gd name="T21" fmla="*/ 0 h 1119"/>
                <a:gd name="T22" fmla="*/ 0 w 2183"/>
                <a:gd name="T23" fmla="*/ 0 h 1119"/>
                <a:gd name="T24" fmla="*/ 0 w 2183"/>
                <a:gd name="T25" fmla="*/ 0 h 1119"/>
                <a:gd name="T26" fmla="*/ 0 w 2183"/>
                <a:gd name="T27" fmla="*/ 0 h 1119"/>
                <a:gd name="T28" fmla="*/ 0 w 2183"/>
                <a:gd name="T29" fmla="*/ 0 h 1119"/>
                <a:gd name="T30" fmla="*/ 0 w 2183"/>
                <a:gd name="T31" fmla="*/ 0 h 1119"/>
                <a:gd name="T32" fmla="*/ 0 w 2183"/>
                <a:gd name="T33" fmla="*/ 0 h 1119"/>
                <a:gd name="T34" fmla="*/ 0 w 2183"/>
                <a:gd name="T35" fmla="*/ 0 h 1119"/>
                <a:gd name="T36" fmla="*/ 0 w 2183"/>
                <a:gd name="T37" fmla="*/ 0 h 1119"/>
                <a:gd name="T38" fmla="*/ 0 w 2183"/>
                <a:gd name="T39" fmla="*/ 0 h 1119"/>
                <a:gd name="T40" fmla="*/ 0 w 2183"/>
                <a:gd name="T41" fmla="*/ 0 h 1119"/>
                <a:gd name="T42" fmla="*/ 0 w 2183"/>
                <a:gd name="T43" fmla="*/ 0 h 1119"/>
                <a:gd name="T44" fmla="*/ 0 w 2183"/>
                <a:gd name="T45" fmla="*/ 0 h 1119"/>
                <a:gd name="T46" fmla="*/ 0 w 2183"/>
                <a:gd name="T47" fmla="*/ 0 h 1119"/>
                <a:gd name="T48" fmla="*/ 0 w 2183"/>
                <a:gd name="T49" fmla="*/ 0 h 1119"/>
                <a:gd name="T50" fmla="*/ 0 w 2183"/>
                <a:gd name="T51" fmla="*/ 0 h 1119"/>
                <a:gd name="T52" fmla="*/ 0 w 2183"/>
                <a:gd name="T53" fmla="*/ 0 h 1119"/>
                <a:gd name="T54" fmla="*/ 0 w 2183"/>
                <a:gd name="T55" fmla="*/ 0 h 1119"/>
                <a:gd name="T56" fmla="*/ 0 w 2183"/>
                <a:gd name="T57" fmla="*/ 0 h 1119"/>
                <a:gd name="T58" fmla="*/ 0 w 2183"/>
                <a:gd name="T59" fmla="*/ 0 h 1119"/>
                <a:gd name="T60" fmla="*/ 0 w 2183"/>
                <a:gd name="T61" fmla="*/ 0 h 1119"/>
                <a:gd name="T62" fmla="*/ 0 w 2183"/>
                <a:gd name="T63" fmla="*/ 0 h 1119"/>
                <a:gd name="T64" fmla="*/ 0 w 2183"/>
                <a:gd name="T65" fmla="*/ 0 h 1119"/>
                <a:gd name="T66" fmla="*/ 0 w 2183"/>
                <a:gd name="T67" fmla="*/ 0 h 1119"/>
                <a:gd name="T68" fmla="*/ 0 w 2183"/>
                <a:gd name="T69" fmla="*/ 0 h 1119"/>
                <a:gd name="T70" fmla="*/ 0 w 2183"/>
                <a:gd name="T71" fmla="*/ 0 h 1119"/>
                <a:gd name="T72" fmla="*/ 0 w 2183"/>
                <a:gd name="T73" fmla="*/ 0 h 1119"/>
                <a:gd name="T74" fmla="*/ 0 w 2183"/>
                <a:gd name="T75" fmla="*/ 0 h 1119"/>
                <a:gd name="T76" fmla="*/ 0 w 2183"/>
                <a:gd name="T77" fmla="*/ 0 h 1119"/>
                <a:gd name="T78" fmla="*/ 0 w 2183"/>
                <a:gd name="T79" fmla="*/ 0 h 1119"/>
                <a:gd name="T80" fmla="*/ 0 w 2183"/>
                <a:gd name="T81" fmla="*/ 0 h 1119"/>
                <a:gd name="T82" fmla="*/ 0 w 2183"/>
                <a:gd name="T83" fmla="*/ 0 h 1119"/>
                <a:gd name="T84" fmla="*/ 0 w 2183"/>
                <a:gd name="T85" fmla="*/ 0 h 1119"/>
                <a:gd name="T86" fmla="*/ 0 w 2183"/>
                <a:gd name="T87" fmla="*/ 0 h 1119"/>
                <a:gd name="T88" fmla="*/ 0 w 2183"/>
                <a:gd name="T89" fmla="*/ 0 h 1119"/>
                <a:gd name="T90" fmla="*/ 0 w 2183"/>
                <a:gd name="T91" fmla="*/ 0 h 1119"/>
                <a:gd name="T92" fmla="*/ 0 w 2183"/>
                <a:gd name="T93" fmla="*/ 0 h 1119"/>
                <a:gd name="T94" fmla="*/ 0 w 2183"/>
                <a:gd name="T95" fmla="*/ 0 h 1119"/>
                <a:gd name="T96" fmla="*/ 0 w 2183"/>
                <a:gd name="T97" fmla="*/ 0 h 1119"/>
                <a:gd name="T98" fmla="*/ 0 w 2183"/>
                <a:gd name="T99" fmla="*/ 0 h 1119"/>
                <a:gd name="T100" fmla="*/ 0 w 2183"/>
                <a:gd name="T101" fmla="*/ 0 h 1119"/>
                <a:gd name="T102" fmla="*/ 0 w 2183"/>
                <a:gd name="T103" fmla="*/ 0 h 1119"/>
                <a:gd name="T104" fmla="*/ 0 w 2183"/>
                <a:gd name="T105" fmla="*/ 0 h 1119"/>
                <a:gd name="T106" fmla="*/ 0 w 2183"/>
                <a:gd name="T107" fmla="*/ 0 h 1119"/>
                <a:gd name="T108" fmla="*/ 0 w 2183"/>
                <a:gd name="T109" fmla="*/ 0 h 1119"/>
                <a:gd name="T110" fmla="*/ 0 w 2183"/>
                <a:gd name="T111" fmla="*/ 0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54" name="Freeform 57"/>
            <p:cNvSpPr>
              <a:spLocks/>
            </p:cNvSpPr>
            <p:nvPr/>
          </p:nvSpPr>
          <p:spPr bwMode="auto">
            <a:xfrm>
              <a:off x="4225" y="1974"/>
              <a:ext cx="278" cy="150"/>
            </a:xfrm>
            <a:custGeom>
              <a:avLst/>
              <a:gdLst>
                <a:gd name="T0" fmla="*/ 0 w 1540"/>
                <a:gd name="T1" fmla="*/ 0 h 830"/>
                <a:gd name="T2" fmla="*/ 0 w 1540"/>
                <a:gd name="T3" fmla="*/ 0 h 830"/>
                <a:gd name="T4" fmla="*/ 0 w 1540"/>
                <a:gd name="T5" fmla="*/ 0 h 830"/>
                <a:gd name="T6" fmla="*/ 0 w 1540"/>
                <a:gd name="T7" fmla="*/ 0 h 830"/>
                <a:gd name="T8" fmla="*/ 0 w 1540"/>
                <a:gd name="T9" fmla="*/ 0 h 830"/>
                <a:gd name="T10" fmla="*/ 0 w 1540"/>
                <a:gd name="T11" fmla="*/ 0 h 830"/>
                <a:gd name="T12" fmla="*/ 0 w 1540"/>
                <a:gd name="T13" fmla="*/ 0 h 830"/>
                <a:gd name="T14" fmla="*/ 0 w 1540"/>
                <a:gd name="T15" fmla="*/ 0 h 830"/>
                <a:gd name="T16" fmla="*/ 0 w 1540"/>
                <a:gd name="T17" fmla="*/ 0 h 830"/>
                <a:gd name="T18" fmla="*/ 0 w 1540"/>
                <a:gd name="T19" fmla="*/ 0 h 830"/>
                <a:gd name="T20" fmla="*/ 0 w 1540"/>
                <a:gd name="T21" fmla="*/ 0 h 830"/>
                <a:gd name="T22" fmla="*/ 0 w 1540"/>
                <a:gd name="T23" fmla="*/ 0 h 830"/>
                <a:gd name="T24" fmla="*/ 0 w 1540"/>
                <a:gd name="T25" fmla="*/ 0 h 830"/>
                <a:gd name="T26" fmla="*/ 0 w 1540"/>
                <a:gd name="T27" fmla="*/ 0 h 830"/>
                <a:gd name="T28" fmla="*/ 0 w 1540"/>
                <a:gd name="T29" fmla="*/ 0 h 830"/>
                <a:gd name="T30" fmla="*/ 0 w 1540"/>
                <a:gd name="T31" fmla="*/ 0 h 830"/>
                <a:gd name="T32" fmla="*/ 0 w 1540"/>
                <a:gd name="T33" fmla="*/ 0 h 830"/>
                <a:gd name="T34" fmla="*/ 0 w 1540"/>
                <a:gd name="T35" fmla="*/ 0 h 830"/>
                <a:gd name="T36" fmla="*/ 0 w 1540"/>
                <a:gd name="T37" fmla="*/ 0 h 830"/>
                <a:gd name="T38" fmla="*/ 0 w 1540"/>
                <a:gd name="T39" fmla="*/ 0 h 830"/>
                <a:gd name="T40" fmla="*/ 0 w 1540"/>
                <a:gd name="T41" fmla="*/ 0 h 830"/>
                <a:gd name="T42" fmla="*/ 0 w 1540"/>
                <a:gd name="T43" fmla="*/ 0 h 830"/>
                <a:gd name="T44" fmla="*/ 0 w 1540"/>
                <a:gd name="T45" fmla="*/ 0 h 830"/>
                <a:gd name="T46" fmla="*/ 0 w 1540"/>
                <a:gd name="T47" fmla="*/ 0 h 830"/>
                <a:gd name="T48" fmla="*/ 0 w 1540"/>
                <a:gd name="T49" fmla="*/ 0 h 830"/>
                <a:gd name="T50" fmla="*/ 0 w 1540"/>
                <a:gd name="T51" fmla="*/ 0 h 830"/>
                <a:gd name="T52" fmla="*/ 0 w 1540"/>
                <a:gd name="T53" fmla="*/ 0 h 830"/>
                <a:gd name="T54" fmla="*/ 0 w 1540"/>
                <a:gd name="T55" fmla="*/ 0 h 830"/>
                <a:gd name="T56" fmla="*/ 0 w 1540"/>
                <a:gd name="T57" fmla="*/ 0 h 830"/>
                <a:gd name="T58" fmla="*/ 0 w 1540"/>
                <a:gd name="T59" fmla="*/ 0 h 830"/>
                <a:gd name="T60" fmla="*/ 0 w 1540"/>
                <a:gd name="T61" fmla="*/ 0 h 830"/>
                <a:gd name="T62" fmla="*/ 0 w 1540"/>
                <a:gd name="T63" fmla="*/ 0 h 830"/>
                <a:gd name="T64" fmla="*/ 0 w 1540"/>
                <a:gd name="T65" fmla="*/ 0 h 830"/>
                <a:gd name="T66" fmla="*/ 0 w 1540"/>
                <a:gd name="T67" fmla="*/ 0 h 830"/>
                <a:gd name="T68" fmla="*/ 0 w 1540"/>
                <a:gd name="T69" fmla="*/ 0 h 830"/>
                <a:gd name="T70" fmla="*/ 0 w 1540"/>
                <a:gd name="T71" fmla="*/ 0 h 830"/>
                <a:gd name="T72" fmla="*/ 0 w 1540"/>
                <a:gd name="T73" fmla="*/ 0 h 830"/>
                <a:gd name="T74" fmla="*/ 0 w 1540"/>
                <a:gd name="T75" fmla="*/ 0 h 830"/>
                <a:gd name="T76" fmla="*/ 0 w 1540"/>
                <a:gd name="T77" fmla="*/ 0 h 830"/>
                <a:gd name="T78" fmla="*/ 0 w 1540"/>
                <a:gd name="T79" fmla="*/ 0 h 830"/>
                <a:gd name="T80" fmla="*/ 0 w 1540"/>
                <a:gd name="T81" fmla="*/ 0 h 830"/>
                <a:gd name="T82" fmla="*/ 0 w 1540"/>
                <a:gd name="T83" fmla="*/ 0 h 830"/>
                <a:gd name="T84" fmla="*/ 0 w 1540"/>
                <a:gd name="T85" fmla="*/ 0 h 830"/>
                <a:gd name="T86" fmla="*/ 0 w 1540"/>
                <a:gd name="T87" fmla="*/ 0 h 830"/>
                <a:gd name="T88" fmla="*/ 0 w 1540"/>
                <a:gd name="T89" fmla="*/ 0 h 830"/>
                <a:gd name="T90" fmla="*/ 0 w 1540"/>
                <a:gd name="T91" fmla="*/ 0 h 830"/>
                <a:gd name="T92" fmla="*/ 0 w 1540"/>
                <a:gd name="T93" fmla="*/ 0 h 830"/>
                <a:gd name="T94" fmla="*/ 0 w 1540"/>
                <a:gd name="T95" fmla="*/ 0 h 830"/>
                <a:gd name="T96" fmla="*/ 0 w 1540"/>
                <a:gd name="T97" fmla="*/ 0 h 830"/>
                <a:gd name="T98" fmla="*/ 0 w 1540"/>
                <a:gd name="T99" fmla="*/ 0 h 830"/>
                <a:gd name="T100" fmla="*/ 0 w 1540"/>
                <a:gd name="T101" fmla="*/ 0 h 830"/>
                <a:gd name="T102" fmla="*/ 0 w 1540"/>
                <a:gd name="T103" fmla="*/ 0 h 830"/>
                <a:gd name="T104" fmla="*/ 0 w 1540"/>
                <a:gd name="T105" fmla="*/ 0 h 830"/>
                <a:gd name="T106" fmla="*/ 0 w 1540"/>
                <a:gd name="T107" fmla="*/ 0 h 830"/>
                <a:gd name="T108" fmla="*/ 0 w 1540"/>
                <a:gd name="T109" fmla="*/ 0 h 830"/>
                <a:gd name="T110" fmla="*/ 0 w 1540"/>
                <a:gd name="T111" fmla="*/ 0 h 830"/>
                <a:gd name="T112" fmla="*/ 0 w 1540"/>
                <a:gd name="T113" fmla="*/ 0 h 830"/>
                <a:gd name="T114" fmla="*/ 0 w 1540"/>
                <a:gd name="T115" fmla="*/ 0 h 830"/>
                <a:gd name="T116" fmla="*/ 0 w 1540"/>
                <a:gd name="T117" fmla="*/ 0 h 830"/>
                <a:gd name="T118" fmla="*/ 0 w 1540"/>
                <a:gd name="T119" fmla="*/ 0 h 830"/>
                <a:gd name="T120" fmla="*/ 0 w 1540"/>
                <a:gd name="T121" fmla="*/ 0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grpSp>
      <p:sp>
        <p:nvSpPr>
          <p:cNvPr id="55" name="AutoShape 58"/>
          <p:cNvSpPr>
            <a:spLocks noChangeArrowheads="1"/>
          </p:cNvSpPr>
          <p:nvPr/>
        </p:nvSpPr>
        <p:spPr bwMode="auto">
          <a:xfrm>
            <a:off x="6243638" y="1687513"/>
            <a:ext cx="1195387" cy="422275"/>
          </a:xfrm>
          <a:prstGeom prst="leftArrow">
            <a:avLst>
              <a:gd name="adj1" fmla="val 63315"/>
              <a:gd name="adj2" fmla="val 92133"/>
            </a:avLst>
          </a:prstGeom>
          <a:solidFill>
            <a:srgbClr val="FFCC00"/>
          </a:solidFill>
          <a:ln w="19050" algn="ctr">
            <a:solidFill>
              <a:srgbClr val="000000"/>
            </a:solidFill>
            <a:miter lim="800000"/>
            <a:headEnd/>
            <a:tailEnd/>
          </a:ln>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56" name="Text Box 59"/>
          <p:cNvSpPr txBox="1">
            <a:spLocks noChangeArrowheads="1"/>
          </p:cNvSpPr>
          <p:nvPr/>
        </p:nvSpPr>
        <p:spPr bwMode="auto">
          <a:xfrm>
            <a:off x="6650038" y="1727200"/>
            <a:ext cx="682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800" b="1" i="0" u="none" strike="noStrike" kern="0" cap="none" spc="0" normalizeH="0" baseline="0" noProof="0" dirty="0" smtClean="0">
                <a:ln>
                  <a:noFill/>
                </a:ln>
                <a:solidFill>
                  <a:srgbClr val="FF0000"/>
                </a:solidFill>
                <a:effectLst/>
                <a:uLnTx/>
                <a:uFillTx/>
                <a:latin typeface="Arial" pitchFamily="34" charset="0"/>
              </a:rPr>
              <a:t>query</a:t>
            </a:r>
          </a:p>
        </p:txBody>
      </p:sp>
      <p:sp>
        <p:nvSpPr>
          <p:cNvPr id="57" name="Text Box 60"/>
          <p:cNvSpPr txBox="1">
            <a:spLocks noChangeArrowheads="1"/>
          </p:cNvSpPr>
          <p:nvPr/>
        </p:nvSpPr>
        <p:spPr bwMode="auto">
          <a:xfrm>
            <a:off x="4779963" y="2292350"/>
            <a:ext cx="1679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algn="ctr" eaLnBrk="0" fontAlgn="base" hangingPunct="0">
              <a:spcBef>
                <a:spcPct val="50000"/>
              </a:spcBef>
              <a:spcAft>
                <a:spcPct val="0"/>
              </a:spcAft>
              <a:buClr>
                <a:srgbClr val="0146AD"/>
              </a:buClr>
              <a:buFont typeface="Wingdings 3" pitchFamily="18" charset="2"/>
              <a:buNone/>
            </a:pPr>
            <a:r>
              <a:rPr lang="en-US" dirty="0" smtClean="0">
                <a:solidFill>
                  <a:srgbClr val="003399"/>
                </a:solidFill>
                <a:latin typeface="Courier New" pitchFamily="49" charset="0"/>
              </a:rPr>
              <a:t>company1</a:t>
            </a:r>
          </a:p>
        </p:txBody>
      </p:sp>
    </p:spTree>
    <p:extLst>
      <p:ext uri="{BB962C8B-B14F-4D97-AF65-F5344CB8AC3E}">
        <p14:creationId xmlns:p14="http://schemas.microsoft.com/office/powerpoint/2010/main" val="334326185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2071" y="914400"/>
            <a:ext cx="433754" cy="29238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Queryin</a:t>
            </a:r>
            <a:r>
              <a:rPr lang="en-US" dirty="0"/>
              <a:t>g</a:t>
            </a:r>
          </a:p>
        </p:txBody>
      </p:sp>
      <p:sp>
        <p:nvSpPr>
          <p:cNvPr id="3" name="Content Placeholder 2"/>
          <p:cNvSpPr>
            <a:spLocks noGrp="1"/>
          </p:cNvSpPr>
          <p:nvPr>
            <p:ph idx="1"/>
          </p:nvPr>
        </p:nvSpPr>
        <p:spPr>
          <a:xfrm>
            <a:off x="519113" y="3838277"/>
            <a:ext cx="8318500" cy="2562523"/>
          </a:xfrm>
        </p:spPr>
        <p:txBody>
          <a:bodyPr/>
          <a:lstStyle/>
          <a:p>
            <a:r>
              <a:rPr lang="en-US" dirty="0" smtClean="0"/>
              <a:t>References include:</a:t>
            </a:r>
          </a:p>
          <a:p>
            <a:pPr lvl="1"/>
            <a:r>
              <a:rPr lang="en-US" b="1" dirty="0" smtClean="0">
                <a:latin typeface="Courier New" pitchFamily="49" charset="0"/>
                <a:cs typeface="Courier New" pitchFamily="49" charset="0"/>
              </a:rPr>
              <a:t>gw.api.database.Query</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gw.api.database.Relop</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gw.transaction.Transaction</a:t>
            </a:r>
            <a:endParaRPr lang="en-US" b="1" dirty="0" smtClean="0">
              <a:latin typeface="Courier New" pitchFamily="49" charset="0"/>
              <a:cs typeface="Courier New" pitchFamily="49" charset="0"/>
            </a:endParaRPr>
          </a:p>
          <a:p>
            <a:r>
              <a:rPr lang="en-US" dirty="0"/>
              <a:t>Line </a:t>
            </a:r>
            <a:r>
              <a:rPr lang="en-US" dirty="0" smtClean="0"/>
              <a:t>52: query for entity</a:t>
            </a:r>
            <a:endParaRPr lang="en-US" dirty="0"/>
          </a:p>
          <a:p>
            <a:r>
              <a:rPr lang="en-US" dirty="0"/>
              <a:t>Line </a:t>
            </a:r>
            <a:r>
              <a:rPr lang="en-US" dirty="0" smtClean="0"/>
              <a:t>61: </a:t>
            </a:r>
            <a:r>
              <a:rPr lang="en-US" dirty="0"/>
              <a:t>added to bundle</a:t>
            </a:r>
          </a:p>
          <a:p>
            <a:pPr lvl="1"/>
            <a:endParaRPr lang="en-US" b="1" dirty="0">
              <a:latin typeface="Courier New" pitchFamily="49" charset="0"/>
              <a:cs typeface="Courier New" pitchFamily="49" charset="0"/>
            </a:endParaRPr>
          </a:p>
        </p:txBody>
      </p:sp>
      <p:sp>
        <p:nvSpPr>
          <p:cNvPr id="5" name="Rectangle 4"/>
          <p:cNvSpPr/>
          <p:nvPr/>
        </p:nvSpPr>
        <p:spPr>
          <a:xfrm>
            <a:off x="404446" y="914400"/>
            <a:ext cx="8739554"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46  </a:t>
            </a:r>
            <a:r>
              <a:rPr lang="en-US" sz="1600" b="1" dirty="0" smtClean="0">
                <a:solidFill>
                  <a:srgbClr val="000080"/>
                </a:solidFill>
                <a:latin typeface="Courier New" pitchFamily="49" charset="0"/>
                <a:ea typeface="Times New Roman"/>
                <a:cs typeface="Courier New" pitchFamily="49" charset="0"/>
              </a:rPr>
              <a:t>public static function </a:t>
            </a:r>
            <a:r>
              <a:rPr lang="en-US" sz="1600" b="1" dirty="0" smtClean="0">
                <a:solidFill>
                  <a:srgbClr val="000000"/>
                </a:solidFill>
                <a:latin typeface="Courier New" pitchFamily="49" charset="0"/>
                <a:ea typeface="Times New Roman"/>
                <a:cs typeface="Courier New" pitchFamily="49" charset="0"/>
              </a:rPr>
              <a:t>setInspectionDateByName</a:t>
            </a:r>
            <a:r>
              <a:rPr lang="en-US" sz="1600" b="1" dirty="0" smtClean="0">
                <a:solidFill>
                  <a:srgbClr val="000000"/>
                </a:solidFill>
                <a:latin typeface="Courier New" pitchFamily="49" charset="0"/>
                <a:ea typeface="Times New Roman"/>
                <a:cs typeface="Courier New" pitchFamily="49" charset="0"/>
              </a:rPr>
              <a:t>(name: String,</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inspectionDate</a:t>
            </a: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DateTime</a:t>
            </a:r>
            <a:r>
              <a:rPr lang="en-US" sz="1600" b="1" dirty="0" smtClean="0">
                <a:solidFill>
                  <a:srgbClr val="000000"/>
                </a:solidFill>
                <a:latin typeface="Courier New" pitchFamily="49" charset="0"/>
                <a:ea typeface="Times New Roman"/>
                <a:cs typeface="Courier New" pitchFamily="49" charset="0"/>
              </a:rPr>
              <a:t>) : String {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…52    </a:t>
            </a:r>
            <a:r>
              <a:rPr lang="en-US" sz="1600" b="1" dirty="0" smtClean="0">
                <a:solidFill>
                  <a:srgbClr val="000000"/>
                </a:solidFill>
                <a:latin typeface="Courier New" pitchFamily="49" charset="0"/>
                <a:ea typeface="Times New Roman"/>
                <a:cs typeface="Courier New" pitchFamily="49" charset="0"/>
              </a:rPr>
              <a:t>Transaction.runWithNewBundle</a:t>
            </a:r>
            <a:r>
              <a:rPr lang="en-US" sz="1600" b="1" dirty="0" smtClean="0">
                <a:solidFill>
                  <a:srgbClr val="000000"/>
                </a:solidFill>
                <a:latin typeface="Courier New" pitchFamily="49" charset="0"/>
                <a:ea typeface="Times New Roman"/>
                <a:cs typeface="Courier New" pitchFamily="49" charset="0"/>
              </a:rPr>
              <a:t>(\ newBundle -&gt; {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i="1" dirty="0" smtClean="0">
                <a:solidFill>
                  <a:srgbClr val="969696"/>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52</a:t>
            </a: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queryObj</a:t>
            </a:r>
            <a:r>
              <a:rPr lang="en-US" sz="1600" b="1" dirty="0">
                <a:solidFill>
                  <a:srgbClr val="000000"/>
                </a:solidFill>
                <a:latin typeface="Courier New" pitchFamily="49" charset="0"/>
                <a:ea typeface="Times New Roman"/>
                <a:cs typeface="Courier New" pitchFamily="49" charset="0"/>
              </a:rPr>
              <a:t> = </a:t>
            </a:r>
            <a:r>
              <a:rPr lang="en-US" sz="1600" b="1" dirty="0">
                <a:solidFill>
                  <a:srgbClr val="000000"/>
                </a:solidFill>
                <a:latin typeface="Courier New" pitchFamily="49" charset="0"/>
                <a:ea typeface="Times New Roman"/>
                <a:cs typeface="Courier New" pitchFamily="49" charset="0"/>
              </a:rPr>
              <a:t>gw.api.database.Query.make</a:t>
            </a:r>
            <a:r>
              <a:rPr lang="en-US" sz="1600" b="1" dirty="0">
                <a:solidFill>
                  <a:srgbClr val="000000"/>
                </a:solidFill>
                <a:latin typeface="Courier New" pitchFamily="49" charset="0"/>
                <a:ea typeface="Times New Roman"/>
                <a:cs typeface="Courier New" pitchFamily="49" charset="0"/>
              </a:rPr>
              <a:t>(ABCompany)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53      </a:t>
            </a:r>
            <a:r>
              <a:rPr lang="en-US" sz="1600" b="1" dirty="0" smtClean="0">
                <a:solidFill>
                  <a:srgbClr val="000000"/>
                </a:solidFill>
                <a:latin typeface="Courier New" pitchFamily="49" charset="0"/>
                <a:ea typeface="Times New Roman"/>
                <a:cs typeface="Courier New" pitchFamily="49" charset="0"/>
              </a:rPr>
              <a:t>queryObj.compare</a:t>
            </a:r>
            <a:r>
              <a:rPr lang="en-US" sz="1600" b="1" dirty="0" smtClean="0">
                <a:solidFill>
                  <a:srgbClr val="000000"/>
                </a:solidFill>
                <a:latin typeface="Courier New" pitchFamily="49" charset="0"/>
                <a:ea typeface="Times New Roman"/>
                <a:cs typeface="Courier New" pitchFamily="49" charset="0"/>
              </a:rPr>
              <a:t>("Name", </a:t>
            </a:r>
            <a:r>
              <a:rPr lang="en-US" sz="1600" b="1" dirty="0">
                <a:solidFill>
                  <a:srgbClr val="000000"/>
                </a:solidFill>
                <a:latin typeface="Courier New" pitchFamily="49" charset="0"/>
                <a:ea typeface="Times New Roman"/>
                <a:cs typeface="Courier New" pitchFamily="49" charset="0"/>
              </a:rPr>
              <a:t>Relop.</a:t>
            </a:r>
            <a:r>
              <a:rPr lang="en-US" sz="1600" b="1" i="1" dirty="0">
                <a:solidFill>
                  <a:srgbClr val="7030A0"/>
                </a:solidFill>
                <a:latin typeface="Courier New" pitchFamily="49" charset="0"/>
                <a:ea typeface="Times New Roman"/>
                <a:cs typeface="Courier New" pitchFamily="49" charset="0"/>
              </a:rPr>
              <a:t>Equals</a:t>
            </a:r>
            <a:r>
              <a:rPr lang="en-US" sz="1600" b="1" dirty="0">
                <a:solidFill>
                  <a:srgbClr val="000000"/>
                </a:solidFill>
                <a:latin typeface="Courier New" pitchFamily="49" charset="0"/>
                <a:ea typeface="Times New Roman"/>
                <a:cs typeface="Courier New" pitchFamily="49" charset="0"/>
              </a:rPr>
              <a:t>, name</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55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targetCompany</a:t>
            </a:r>
            <a:r>
              <a:rPr lang="en-US" sz="1600" b="1" dirty="0" smtClean="0">
                <a:solidFill>
                  <a:srgbClr val="000000"/>
                </a:solidFill>
                <a:latin typeface="Courier New" pitchFamily="49" charset="0"/>
                <a:ea typeface="Times New Roman"/>
                <a:cs typeface="Courier New" pitchFamily="49" charset="0"/>
              </a:rPr>
              <a:t> = </a:t>
            </a:r>
            <a:r>
              <a:rPr lang="en-US" sz="1600" b="1" dirty="0" smtClean="0">
                <a:solidFill>
                  <a:srgbClr val="000000"/>
                </a:solidFill>
                <a:latin typeface="Courier New" pitchFamily="49" charset="0"/>
                <a:ea typeface="Times New Roman"/>
                <a:cs typeface="Courier New" pitchFamily="49" charset="0"/>
              </a:rPr>
              <a:t>queryObj.select</a:t>
            </a:r>
            <a:r>
              <a:rPr lang="en-US" sz="1600" b="1" dirty="0" smtClean="0">
                <a:solidFill>
                  <a:srgbClr val="000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AtMostOneRow</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59      </a:t>
            </a:r>
            <a:r>
              <a:rPr lang="en-US" sz="1600" b="1" i="1" dirty="0" smtClean="0">
                <a:solidFill>
                  <a:srgbClr val="969696"/>
                </a:solidFill>
                <a:latin typeface="Courier New" pitchFamily="49" charset="0"/>
                <a:ea typeface="Times New Roman"/>
                <a:cs typeface="Courier New" pitchFamily="49" charset="0"/>
              </a:rPr>
              <a:t>// </a:t>
            </a:r>
            <a:r>
              <a:rPr lang="en-US" sz="1600" b="1" i="1" dirty="0">
                <a:solidFill>
                  <a:srgbClr val="969696"/>
                </a:solidFill>
                <a:latin typeface="Courier New" pitchFamily="49" charset="0"/>
                <a:ea typeface="Times New Roman"/>
                <a:cs typeface="Courier New" pitchFamily="49" charset="0"/>
              </a:rPr>
              <a:t>targetCompany</a:t>
            </a:r>
            <a:r>
              <a:rPr lang="en-US" sz="1600" b="1" i="1" dirty="0">
                <a:solidFill>
                  <a:srgbClr val="969696"/>
                </a:solidFill>
                <a:latin typeface="Courier New" pitchFamily="49" charset="0"/>
                <a:ea typeface="Times New Roman"/>
                <a:cs typeface="Courier New" pitchFamily="49" charset="0"/>
              </a:rPr>
              <a:t> must be copied to new </a:t>
            </a:r>
            <a:r>
              <a:rPr lang="en-US" sz="1600" b="1" i="1" dirty="0" smtClean="0">
                <a:solidFill>
                  <a:srgbClr val="969696"/>
                </a:solidFill>
                <a:latin typeface="Courier New" pitchFamily="49" charset="0"/>
                <a:ea typeface="Times New Roman"/>
                <a:cs typeface="Courier New" pitchFamily="49" charset="0"/>
              </a:rPr>
              <a:t>bundle</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…61      </a:t>
            </a:r>
            <a:r>
              <a:rPr lang="en-US" sz="1600" b="1" dirty="0" smtClean="0">
                <a:solidFill>
                  <a:srgbClr val="000000"/>
                </a:solidFill>
                <a:latin typeface="Courier New" pitchFamily="49" charset="0"/>
                <a:ea typeface="Times New Roman"/>
                <a:cs typeface="Courier New" pitchFamily="49" charset="0"/>
              </a:rPr>
              <a:t>targetCompany</a:t>
            </a:r>
            <a:r>
              <a:rPr lang="en-US" sz="1600" b="1" dirty="0" smtClean="0">
                <a:solidFill>
                  <a:srgbClr val="000000"/>
                </a:solidFill>
                <a:latin typeface="Courier New" pitchFamily="49" charset="0"/>
                <a:ea typeface="Times New Roman"/>
                <a:cs typeface="Courier New" pitchFamily="49" charset="0"/>
              </a:rPr>
              <a:t> = </a:t>
            </a:r>
            <a:r>
              <a:rPr lang="en-US" sz="1600" b="1" dirty="0" smtClean="0">
                <a:solidFill>
                  <a:srgbClr val="000000"/>
                </a:solidFill>
                <a:latin typeface="Courier New" pitchFamily="49" charset="0"/>
                <a:ea typeface="Times New Roman"/>
                <a:cs typeface="Courier New" pitchFamily="49" charset="0"/>
              </a:rPr>
              <a:t>newBundle.add</a:t>
            </a:r>
            <a:r>
              <a:rPr lang="en-US" sz="1600" b="1" dirty="0" smtClean="0">
                <a:solidFill>
                  <a:srgbClr val="000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targetCompany</a:t>
            </a:r>
            <a:r>
              <a:rPr lang="en-US" sz="1600" b="1" dirty="0" smtClean="0">
                <a:solidFill>
                  <a:srgbClr val="000000"/>
                </a:solidFill>
                <a:latin typeface="Courier New" pitchFamily="49" charset="0"/>
                <a:ea typeface="Times New Roman"/>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76     }, </a:t>
            </a:r>
            <a:r>
              <a:rPr lang="en-US" sz="1600" b="1" dirty="0" smtClean="0">
                <a:solidFill>
                  <a:schemeClr val="accent5"/>
                </a:solidFill>
                <a:latin typeface="Courier New" pitchFamily="49" charset="0"/>
                <a:ea typeface="Times New Roman"/>
                <a:cs typeface="Courier New" pitchFamily="49" charset="0"/>
              </a:rPr>
              <a:t>"su"</a:t>
            </a:r>
            <a:r>
              <a:rPr lang="en-US" sz="1600" b="1" dirty="0" smtClean="0">
                <a:solidFill>
                  <a:srgbClr val="000000"/>
                </a:solidFill>
                <a:latin typeface="Courier New" pitchFamily="49" charset="0"/>
                <a:ea typeface="Times New Roman"/>
                <a:cs typeface="Courier New" pitchFamily="49" charset="0"/>
              </a:rPr>
              <a:t>)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…78	}</a:t>
            </a:r>
            <a:endParaRPr lang="en-US" sz="1600" b="1" dirty="0">
              <a:effectLst/>
              <a:latin typeface="Courier New" pitchFamily="49" charset="0"/>
              <a:ea typeface="Calibri"/>
              <a:cs typeface="Courier New" pitchFamily="49" charset="0"/>
            </a:endParaRPr>
          </a:p>
        </p:txBody>
      </p:sp>
      <p:sp>
        <p:nvSpPr>
          <p:cNvPr id="7" name="Rounded Rectangle 6"/>
          <p:cNvSpPr/>
          <p:nvPr/>
        </p:nvSpPr>
        <p:spPr bwMode="auto">
          <a:xfrm>
            <a:off x="1219200" y="1807800"/>
            <a:ext cx="6934200" cy="1400836"/>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Tree>
    <p:extLst>
      <p:ext uri="{BB962C8B-B14F-4D97-AF65-F5344CB8AC3E}">
        <p14:creationId xmlns:p14="http://schemas.microsoft.com/office/powerpoint/2010/main" val="179895622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by foreign key</a:t>
            </a:r>
          </a:p>
        </p:txBody>
      </p:sp>
      <p:sp>
        <p:nvSpPr>
          <p:cNvPr id="3" name="Content Placeholder 2"/>
          <p:cNvSpPr>
            <a:spLocks noGrp="1"/>
          </p:cNvSpPr>
          <p:nvPr>
            <p:ph idx="1"/>
          </p:nvPr>
        </p:nvSpPr>
        <p:spPr/>
        <p:txBody>
          <a:bodyPr/>
          <a:lstStyle/>
          <a:p>
            <a:r>
              <a:rPr lang="en-US" dirty="0"/>
              <a:t>Add an entity to a bundle by referencing it through the foreign key of some existing entity</a:t>
            </a:r>
          </a:p>
          <a:p>
            <a:r>
              <a:rPr lang="en-US" dirty="0"/>
              <a:t>Syntax: </a:t>
            </a:r>
            <a:r>
              <a:rPr lang="en-US" dirty="0"/>
              <a:t>existingEntity.ForeignKeyToNewEntity</a:t>
            </a:r>
            <a:endParaRPr lang="en-US" dirty="0"/>
          </a:p>
          <a:p>
            <a:pPr lvl="1"/>
            <a:r>
              <a:rPr lang="en-US" dirty="0"/>
              <a:t>If the primary entity is already in a writeable bundle, then the foreign key entity is also writeable</a:t>
            </a:r>
          </a:p>
          <a:p>
            <a:pPr lvl="1"/>
            <a:r>
              <a:rPr lang="en-US" dirty="0"/>
              <a:t>If the existing entity is in a read-only bundle, then the foreign key entity is read-only and must be copied to a writeable bundle</a:t>
            </a:r>
          </a:p>
          <a:p>
            <a:endParaRPr lang="en-US" dirty="0"/>
          </a:p>
        </p:txBody>
      </p:sp>
      <p:sp>
        <p:nvSpPr>
          <p:cNvPr id="6" name="AutoShape 4"/>
          <p:cNvSpPr>
            <a:spLocks noChangeArrowheads="1"/>
          </p:cNvSpPr>
          <p:nvPr/>
        </p:nvSpPr>
        <p:spPr bwMode="auto">
          <a:xfrm>
            <a:off x="584200" y="1593850"/>
            <a:ext cx="3065463" cy="1222375"/>
          </a:xfrm>
          <a:prstGeom prst="roundRect">
            <a:avLst>
              <a:gd name="adj" fmla="val 9218"/>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7" name="AutoShape 6"/>
          <p:cNvSpPr>
            <a:spLocks noChangeArrowheads="1"/>
          </p:cNvSpPr>
          <p:nvPr/>
        </p:nvSpPr>
        <p:spPr bwMode="auto">
          <a:xfrm>
            <a:off x="7367588" y="1514475"/>
            <a:ext cx="1265237" cy="1265238"/>
          </a:xfrm>
          <a:prstGeom prst="can">
            <a:avLst>
              <a:gd name="adj" fmla="val 17815"/>
            </a:avLst>
          </a:prstGeom>
          <a:solidFill>
            <a:srgbClr val="FFCC00"/>
          </a:solidFill>
          <a:ln w="19050">
            <a:solidFill>
              <a:srgbClr val="000000"/>
            </a:solidFill>
            <a:round/>
            <a:headEnd/>
            <a:tailEnd/>
          </a:ln>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8" name="pic Blue Box"/>
          <p:cNvSpPr>
            <a:spLocks noChangeArrowheads="1"/>
          </p:cNvSpPr>
          <p:nvPr/>
        </p:nvSpPr>
        <p:spPr bwMode="auto">
          <a:xfrm>
            <a:off x="749300" y="1671638"/>
            <a:ext cx="1081088" cy="727075"/>
          </a:xfrm>
          <a:prstGeom prst="cube">
            <a:avLst>
              <a:gd name="adj" fmla="val 18301"/>
            </a:avLst>
          </a:prstGeom>
          <a:solidFill>
            <a:schemeClr val="accent6">
              <a:lumMod val="75000"/>
            </a:schemeClr>
          </a:solidFill>
          <a:ln w="19050">
            <a:solidFill>
              <a:schemeClr val="bg1"/>
            </a:solidFill>
            <a:miter lim="800000"/>
            <a:headEnd/>
            <a:tailEnd/>
          </a:ln>
        </p:spPr>
        <p:txBody>
          <a:bodyPr lIns="0" tIns="0" rIns="0" bIns="0" anchor="ctr">
            <a:spAutoFit/>
          </a:bodyPr>
          <a:lstStyle/>
          <a:p>
            <a:endParaRPr lang="en-US" dirty="0"/>
          </a:p>
        </p:txBody>
      </p:sp>
      <p:sp>
        <p:nvSpPr>
          <p:cNvPr id="9" name="txt aPerson"/>
          <p:cNvSpPr txBox="1">
            <a:spLocks noChangeArrowheads="1"/>
          </p:cNvSpPr>
          <p:nvPr/>
        </p:nvSpPr>
        <p:spPr bwMode="auto">
          <a:xfrm>
            <a:off x="763588" y="2417763"/>
            <a:ext cx="982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latin typeface="Courier New" pitchFamily="49" charset="0"/>
              </a:rPr>
              <a:t>aPerson</a:t>
            </a:r>
            <a:endParaRPr lang="en-US" dirty="0">
              <a:solidFill>
                <a:schemeClr val="bg1"/>
              </a:solidFill>
              <a:latin typeface="Courier New" pitchFamily="49" charset="0"/>
            </a:endParaRPr>
          </a:p>
        </p:txBody>
      </p:sp>
      <p:sp>
        <p:nvSpPr>
          <p:cNvPr id="10" name="AutoShape 42"/>
          <p:cNvSpPr>
            <a:spLocks noChangeArrowheads="1"/>
          </p:cNvSpPr>
          <p:nvPr/>
        </p:nvSpPr>
        <p:spPr bwMode="auto">
          <a:xfrm>
            <a:off x="2311400" y="1900238"/>
            <a:ext cx="873125" cy="636587"/>
          </a:xfrm>
          <a:prstGeom prst="cube">
            <a:avLst>
              <a:gd name="adj" fmla="val 25000"/>
            </a:avLst>
          </a:prstGeom>
          <a:solidFill>
            <a:schemeClr val="accent2"/>
          </a:solidFill>
          <a:ln w="19050">
            <a:solidFill>
              <a:schemeClr val="bg1"/>
            </a:solidFill>
            <a:miter lim="800000"/>
            <a:headEnd/>
            <a:tailEnd/>
          </a:ln>
        </p:spPr>
        <p:txBody>
          <a:bodyPr lIns="0" tIns="0" rIns="0" bIns="0" anchor="ctr">
            <a:spAutoFit/>
          </a:bodyPr>
          <a:lstStyle/>
          <a:p>
            <a:endParaRPr lang="en-US" dirty="0"/>
          </a:p>
        </p:txBody>
      </p:sp>
      <p:sp>
        <p:nvSpPr>
          <p:cNvPr id="11" name="txt Company 3"/>
          <p:cNvSpPr txBox="1">
            <a:spLocks noChangeArrowheads="1"/>
          </p:cNvSpPr>
          <p:nvPr/>
        </p:nvSpPr>
        <p:spPr bwMode="auto">
          <a:xfrm>
            <a:off x="1908175" y="2544763"/>
            <a:ext cx="1679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bg1"/>
                </a:solidFill>
                <a:latin typeface="Courier New" pitchFamily="49" charset="0"/>
              </a:rPr>
              <a:t>company2</a:t>
            </a:r>
            <a:endParaRPr lang="en-US" dirty="0">
              <a:solidFill>
                <a:schemeClr val="bg1"/>
              </a:solidFill>
              <a:latin typeface="Courier New" pitchFamily="49" charset="0"/>
            </a:endParaRPr>
          </a:p>
        </p:txBody>
      </p:sp>
      <p:cxnSp>
        <p:nvCxnSpPr>
          <p:cNvPr id="12" name="arrow aPerson2Db"/>
          <p:cNvCxnSpPr>
            <a:endCxn id="13" idx="0"/>
          </p:cNvCxnSpPr>
          <p:nvPr/>
        </p:nvCxnSpPr>
        <p:spPr bwMode="auto">
          <a:xfrm flipV="1">
            <a:off x="1830388" y="1834493"/>
            <a:ext cx="5157493" cy="657"/>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3" name="arc return"/>
          <p:cNvSpPr/>
          <p:nvPr/>
        </p:nvSpPr>
        <p:spPr bwMode="auto">
          <a:xfrm rot="5400000">
            <a:off x="6670581" y="1701706"/>
            <a:ext cx="565212" cy="828802"/>
          </a:xfrm>
          <a:prstGeom prst="arc">
            <a:avLst>
              <a:gd name="adj1" fmla="val 11221395"/>
              <a:gd name="adj2" fmla="val 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cxnSp>
        <p:nvCxnSpPr>
          <p:cNvPr id="14" name="arrow db2company3"/>
          <p:cNvCxnSpPr>
            <a:stCxn id="13" idx="2"/>
          </p:cNvCxnSpPr>
          <p:nvPr/>
        </p:nvCxnSpPr>
        <p:spPr bwMode="auto">
          <a:xfrm flipH="1">
            <a:off x="3192463" y="2398713"/>
            <a:ext cx="3760724"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Text Box 34"/>
          <p:cNvSpPr txBox="1">
            <a:spLocks noChangeArrowheads="1"/>
          </p:cNvSpPr>
          <p:nvPr/>
        </p:nvSpPr>
        <p:spPr bwMode="auto">
          <a:xfrm>
            <a:off x="1198563" y="1281113"/>
            <a:ext cx="1679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algn="ctr" eaLnBrk="0" fontAlgn="base" hangingPunct="0">
              <a:spcBef>
                <a:spcPct val="50000"/>
              </a:spcBef>
              <a:spcAft>
                <a:spcPct val="0"/>
              </a:spcAft>
              <a:buClr>
                <a:srgbClr val="0146AD"/>
              </a:buClr>
              <a:buFont typeface="Wingdings 3" pitchFamily="18" charset="2"/>
              <a:buNone/>
            </a:pPr>
            <a:r>
              <a:rPr lang="en-US" sz="2400" dirty="0" smtClean="0">
                <a:solidFill>
                  <a:srgbClr val="003399"/>
                </a:solidFill>
                <a:latin typeface="Courier New" pitchFamily="49" charset="0"/>
              </a:rPr>
              <a:t>bundle</a:t>
            </a:r>
          </a:p>
        </p:txBody>
      </p:sp>
      <p:sp>
        <p:nvSpPr>
          <p:cNvPr id="23" name="Text Box 36"/>
          <p:cNvSpPr txBox="1">
            <a:spLocks noChangeArrowheads="1"/>
          </p:cNvSpPr>
          <p:nvPr/>
        </p:nvSpPr>
        <p:spPr bwMode="auto">
          <a:xfrm>
            <a:off x="7445375" y="2093913"/>
            <a:ext cx="1082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800" b="1" i="0" u="none" strike="noStrike" kern="0" cap="none" spc="0" normalizeH="0" baseline="0" noProof="0" dirty="0" smtClean="0">
                <a:ln>
                  <a:noFill/>
                </a:ln>
                <a:solidFill>
                  <a:srgbClr val="000000"/>
                </a:solidFill>
                <a:effectLst/>
                <a:uLnTx/>
                <a:uFillTx/>
                <a:latin typeface="Arial" pitchFamily="34" charset="0"/>
              </a:rPr>
              <a:t>database</a:t>
            </a:r>
          </a:p>
        </p:txBody>
      </p:sp>
      <p:sp>
        <p:nvSpPr>
          <p:cNvPr id="25" name="txt aPerson.Employer"/>
          <p:cNvSpPr txBox="1">
            <a:spLocks noChangeArrowheads="1"/>
          </p:cNvSpPr>
          <p:nvPr/>
        </p:nvSpPr>
        <p:spPr bwMode="auto">
          <a:xfrm>
            <a:off x="4532313" y="1554163"/>
            <a:ext cx="22494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latin typeface="Courier New" pitchFamily="49" charset="0"/>
                <a:cs typeface="Courier New" pitchFamily="49" charset="0"/>
              </a:rPr>
              <a:t>aPerson.Employer</a:t>
            </a:r>
            <a:endParaRPr lang="en-US"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8189830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when Gosu code must manually commit data</a:t>
            </a:r>
          </a:p>
          <a:p>
            <a:pPr lvl="1"/>
            <a:r>
              <a:rPr lang="en-US" dirty="0"/>
              <a:t>Create new bundles and commit data in them</a:t>
            </a:r>
          </a:p>
          <a:p>
            <a:pPr lvl="1"/>
            <a:r>
              <a:rPr lang="en-US" dirty="0"/>
              <a:t>Add entities from the database to a bundle</a:t>
            </a:r>
          </a:p>
          <a:p>
            <a:pPr lvl="1"/>
            <a:r>
              <a:rPr lang="en-US" dirty="0"/>
              <a:t>Create new entities in a bundle</a:t>
            </a:r>
          </a:p>
          <a:p>
            <a:pPr lvl="1"/>
            <a:r>
              <a:rPr lang="en-US" dirty="0"/>
              <a:t>Work with properties whose values have changed since the data was read</a:t>
            </a:r>
          </a:p>
          <a:p>
            <a:pPr lvl="1"/>
            <a:r>
              <a:rPr lang="en-US" dirty="0"/>
              <a:t>Copy entities from one bundle to another</a:t>
            </a:r>
          </a:p>
          <a:p>
            <a:pPr lvl="1"/>
            <a:r>
              <a:rPr lang="en-US" dirty="0"/>
              <a:t>Access the "current" bundle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914400"/>
            <a:ext cx="586740" cy="28007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a:t>
            </a:r>
            <a:r>
              <a:rPr lang="en-US" dirty="0" smtClean="0"/>
              <a:t>ForeignKey</a:t>
            </a:r>
            <a:r>
              <a:rPr lang="en-US" dirty="0" smtClean="0"/>
              <a:t> array</a:t>
            </a:r>
            <a:endParaRPr lang="en-US" dirty="0"/>
          </a:p>
        </p:txBody>
      </p:sp>
      <p:sp>
        <p:nvSpPr>
          <p:cNvPr id="9" name="Content Placeholder 2"/>
          <p:cNvSpPr>
            <a:spLocks noGrp="1"/>
          </p:cNvSpPr>
          <p:nvPr>
            <p:ph idx="1"/>
          </p:nvPr>
        </p:nvSpPr>
        <p:spPr>
          <a:xfrm>
            <a:off x="519113" y="3810000"/>
            <a:ext cx="8318500" cy="2590800"/>
          </a:xfrm>
        </p:spPr>
        <p:txBody>
          <a:bodyPr/>
          <a:lstStyle/>
          <a:p>
            <a:r>
              <a:rPr lang="en-US" dirty="0" smtClean="0"/>
              <a:t>Example uses:</a:t>
            </a:r>
          </a:p>
          <a:p>
            <a:pPr lvl="1"/>
            <a:r>
              <a:rPr lang="en-US" b="1" dirty="0" smtClean="0">
                <a:latin typeface="Courier New" pitchFamily="49" charset="0"/>
                <a:cs typeface="Courier New" pitchFamily="49" charset="0"/>
              </a:rPr>
              <a:t>gw.api.database.Query</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gw.api.database.Relop</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gw.transaction.Transaction</a:t>
            </a:r>
            <a:endParaRPr lang="en-US" b="1" dirty="0" smtClean="0">
              <a:latin typeface="Courier New" pitchFamily="49" charset="0"/>
              <a:cs typeface="Courier New" pitchFamily="49" charset="0"/>
            </a:endParaRPr>
          </a:p>
          <a:p>
            <a:r>
              <a:rPr lang="en-US" dirty="0"/>
              <a:t>Line 86: foreign key reference</a:t>
            </a:r>
          </a:p>
          <a:p>
            <a:r>
              <a:rPr lang="en-US" dirty="0"/>
              <a:t>Line 93: added to bundle</a:t>
            </a:r>
          </a:p>
          <a:p>
            <a:pPr lvl="1"/>
            <a:endParaRPr lang="en-US" b="1" dirty="0">
              <a:latin typeface="Courier New" pitchFamily="49" charset="0"/>
              <a:cs typeface="Courier New" pitchFamily="49" charset="0"/>
            </a:endParaRPr>
          </a:p>
        </p:txBody>
      </p:sp>
      <p:sp>
        <p:nvSpPr>
          <p:cNvPr id="3" name="Rectangle 2"/>
          <p:cNvSpPr/>
          <p:nvPr/>
        </p:nvSpPr>
        <p:spPr>
          <a:xfrm>
            <a:off x="276225" y="942975"/>
            <a:ext cx="10411460" cy="2308324"/>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80  </a:t>
            </a:r>
            <a:r>
              <a:rPr lang="en-US" sz="1600" b="1" dirty="0" smtClean="0">
                <a:solidFill>
                  <a:srgbClr val="000080"/>
                </a:solidFill>
                <a:latin typeface="Courier New" pitchFamily="49" charset="0"/>
                <a:cs typeface="Courier New" pitchFamily="49" charset="0"/>
              </a:rPr>
              <a:t>public </a:t>
            </a:r>
            <a:r>
              <a:rPr lang="en-US" sz="1600" b="1" dirty="0">
                <a:solidFill>
                  <a:srgbClr val="000080"/>
                </a:solidFill>
                <a:latin typeface="Courier New" pitchFamily="49" charset="0"/>
                <a:cs typeface="Courier New" pitchFamily="49" charset="0"/>
              </a:rPr>
              <a:t>static function </a:t>
            </a:r>
            <a:r>
              <a:rPr lang="en-US" sz="1600" b="1" dirty="0">
                <a:solidFill>
                  <a:srgbClr val="000000"/>
                </a:solidFill>
                <a:latin typeface="Courier New" pitchFamily="49" charset="0"/>
                <a:cs typeface="Courier New" pitchFamily="49" charset="0"/>
              </a:rPr>
              <a:t>setInspectionDateByEmployee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person</a:t>
            </a:r>
            <a:r>
              <a:rPr lang="en-US" sz="1600" b="1" dirty="0">
                <a:solidFill>
                  <a:srgbClr val="000000"/>
                </a:solidFill>
                <a:latin typeface="Courier New" pitchFamily="49" charset="0"/>
                <a:cs typeface="Courier New" pitchFamily="49" charset="0"/>
              </a:rPr>
              <a:t>: ABPerson, </a:t>
            </a:r>
            <a:r>
              <a:rPr lang="en-US" sz="1600" b="1" dirty="0">
                <a:solidFill>
                  <a:srgbClr val="000000"/>
                </a:solidFill>
                <a:latin typeface="Courier New" pitchFamily="49" charset="0"/>
                <a:cs typeface="Courier New" pitchFamily="49" charset="0"/>
              </a:rPr>
              <a:t>inspectionDate</a:t>
            </a:r>
            <a:r>
              <a:rPr lang="en-US" sz="1600" b="1" dirty="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DateTime</a:t>
            </a:r>
            <a:r>
              <a:rPr lang="en-US" sz="1600" b="1" dirty="0">
                <a:solidFill>
                  <a:srgbClr val="000000"/>
                </a:solidFill>
                <a:latin typeface="Courier New" pitchFamily="49" charset="0"/>
                <a:cs typeface="Courier New" pitchFamily="49" charset="0"/>
              </a:rPr>
              <a:t>): String {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…86    </a:t>
            </a:r>
            <a:r>
              <a:rPr lang="en-US" sz="1600" b="1" dirty="0" smtClean="0">
                <a:solidFill>
                  <a:srgbClr val="000000"/>
                </a:solidFill>
                <a:latin typeface="Courier New" pitchFamily="49" charset="0"/>
                <a:ea typeface="Times New Roman"/>
                <a:cs typeface="Courier New" pitchFamily="49" charset="0"/>
              </a:rPr>
              <a:t>Trans</a:t>
            </a:r>
            <a:r>
              <a:rPr lang="en-US" sz="1600" b="1" dirty="0" smtClean="0">
                <a:solidFill>
                  <a:srgbClr val="000000"/>
                </a:solidFill>
                <a:latin typeface="Courier New" pitchFamily="49" charset="0"/>
                <a:cs typeface="Courier New" pitchFamily="49" charset="0"/>
              </a:rPr>
              <a:t>action.runWithNewBundle</a:t>
            </a:r>
            <a:r>
              <a:rPr lang="en-US" sz="1600" b="1" dirty="0">
                <a:solidFill>
                  <a:srgbClr val="000000"/>
                </a:solidFill>
                <a:latin typeface="Courier New" pitchFamily="49" charset="0"/>
                <a:cs typeface="Courier New" pitchFamily="49" charset="0"/>
              </a:rPr>
              <a:t>(\newBundle -&gt;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87      </a:t>
            </a:r>
            <a:r>
              <a:rPr lang="en-US" sz="1600" b="1" dirty="0"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targetCompany</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person.Employer</a:t>
            </a: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92      </a:t>
            </a:r>
            <a:r>
              <a:rPr lang="en-US" sz="1600" b="1" i="1" dirty="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targetCompany</a:t>
            </a:r>
            <a:r>
              <a:rPr lang="en-US" sz="1600" b="1" i="1" dirty="0">
                <a:solidFill>
                  <a:srgbClr val="969696"/>
                </a:solidFill>
                <a:latin typeface="Courier New" pitchFamily="49" charset="0"/>
                <a:cs typeface="Courier New" pitchFamily="49" charset="0"/>
              </a:rPr>
              <a:t> must be copied from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read-only bundle to new bundle</a:t>
            </a:r>
          </a:p>
          <a:p>
            <a:r>
              <a:rPr lang="en-US" sz="1600" b="1" dirty="0" smtClean="0">
                <a:solidFill>
                  <a:srgbClr val="000000"/>
                </a:solidFill>
                <a:latin typeface="Courier New" pitchFamily="49" charset="0"/>
                <a:cs typeface="Courier New" pitchFamily="49" charset="0"/>
              </a:rPr>
              <a:t>  93 	  </a:t>
            </a:r>
            <a:r>
              <a:rPr lang="en-US" sz="1600" b="1" dirty="0" smtClean="0">
                <a:solidFill>
                  <a:srgbClr val="000000"/>
                </a:solidFill>
                <a:latin typeface="Courier New" pitchFamily="49" charset="0"/>
                <a:cs typeface="Courier New" pitchFamily="49" charset="0"/>
              </a:rPr>
              <a:t>targetCompany</a:t>
            </a:r>
            <a:r>
              <a:rPr lang="en-US" sz="1600" b="1" dirty="0" smtClean="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newBundle.add</a:t>
            </a:r>
            <a:r>
              <a:rPr lang="en-US" sz="1600" b="1" dirty="0" smtClean="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targetCompany</a:t>
            </a:r>
            <a:r>
              <a:rPr lang="en-US" sz="1600" b="1" dirty="0" smtClean="0">
                <a:solidFill>
                  <a:srgbClr val="000000"/>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…109 	 }, </a:t>
            </a:r>
            <a:r>
              <a:rPr lang="en-US" sz="1600" b="1" dirty="0">
                <a:solidFill>
                  <a:srgbClr val="008000"/>
                </a:solidFill>
                <a:latin typeface="Courier New" pitchFamily="49" charset="0"/>
                <a:cs typeface="Courier New" pitchFamily="49" charset="0"/>
              </a:rPr>
              <a:t>"su</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…111  }</a:t>
            </a:r>
            <a:endParaRPr lang="en-US" sz="1600" b="1" dirty="0">
              <a:latin typeface="Courier New" pitchFamily="49" charset="0"/>
              <a:cs typeface="Courier New" pitchFamily="49" charset="0"/>
            </a:endParaRPr>
          </a:p>
        </p:txBody>
      </p:sp>
      <p:sp>
        <p:nvSpPr>
          <p:cNvPr id="6" name="Rounded Rectangle 5"/>
          <p:cNvSpPr/>
          <p:nvPr/>
        </p:nvSpPr>
        <p:spPr bwMode="auto">
          <a:xfrm>
            <a:off x="1219200" y="1721396"/>
            <a:ext cx="5943600" cy="24493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8" name="Rounded Rectangle 7"/>
          <p:cNvSpPr/>
          <p:nvPr/>
        </p:nvSpPr>
        <p:spPr bwMode="auto">
          <a:xfrm>
            <a:off x="1219200" y="2430900"/>
            <a:ext cx="5943600" cy="275998"/>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Tree>
    <p:extLst>
      <p:ext uri="{BB962C8B-B14F-4D97-AF65-F5344CB8AC3E}">
        <p14:creationId xmlns:p14="http://schemas.microsoft.com/office/powerpoint/2010/main" val="4680923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lbow Connector 3"/>
          <p:cNvCxnSpPr>
            <a:stCxn id="2062" idx="1"/>
          </p:cNvCxnSpPr>
          <p:nvPr/>
        </p:nvCxnSpPr>
        <p:spPr bwMode="auto">
          <a:xfrm rot="10800000" flipH="1" flipV="1">
            <a:off x="304801" y="1680211"/>
            <a:ext cx="1519238" cy="3044185"/>
          </a:xfrm>
          <a:prstGeom prst="bentConnector4">
            <a:avLst>
              <a:gd name="adj1" fmla="val -11035"/>
              <a:gd name="adj2" fmla="val 82102"/>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sp>
        <p:nvSpPr>
          <p:cNvPr id="14" name="Rectangle 13"/>
          <p:cNvSpPr/>
          <p:nvPr/>
        </p:nvSpPr>
        <p:spPr bwMode="auto">
          <a:xfrm>
            <a:off x="452071" y="914400"/>
            <a:ext cx="433754" cy="278841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Examples in action</a:t>
            </a:r>
            <a:endParaRPr lang="en-US" dirty="0"/>
          </a:p>
        </p:txBody>
      </p:sp>
      <p:sp>
        <p:nvSpPr>
          <p:cNvPr id="13" name="Rectangle 12"/>
          <p:cNvSpPr/>
          <p:nvPr/>
        </p:nvSpPr>
        <p:spPr>
          <a:xfrm>
            <a:off x="401638" y="902048"/>
            <a:ext cx="8085137" cy="2800767"/>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smtClean="0">
                <a:solidFill>
                  <a:srgbClr val="000080"/>
                </a:solidFill>
                <a:latin typeface="Courier New" pitchFamily="49" charset="0"/>
                <a:cs typeface="Courier New" pitchFamily="49" charset="0"/>
              </a:rPr>
              <a:t>uses </a:t>
            </a:r>
            <a:r>
              <a:rPr lang="en-US" sz="1600" b="1" dirty="0">
                <a:solidFill>
                  <a:srgbClr val="000000"/>
                </a:solidFill>
                <a:latin typeface="Courier New" pitchFamily="49" charset="0"/>
                <a:cs typeface="Courier New" pitchFamily="49" charset="0"/>
              </a:rPr>
              <a:t>trainingapp.demo.gosu.BundleExamples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3  </a:t>
            </a:r>
            <a:r>
              <a:rPr lang="en-US" sz="1600" b="1" dirty="0" smtClean="0">
                <a:solidFill>
                  <a:srgbClr val="000000"/>
                </a:solidFill>
                <a:latin typeface="Courier New" pitchFamily="49" charset="0"/>
                <a:cs typeface="Courier New" pitchFamily="49" charset="0"/>
              </a:rPr>
              <a:t>BundleExamples.setInspectionDateByPublicID</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"ab:61</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4     </a:t>
            </a:r>
            <a:r>
              <a:rPr lang="en-US" sz="1600" b="1" dirty="0" smtClean="0">
                <a:solidFill>
                  <a:srgbClr val="008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2014-12-12" </a:t>
            </a:r>
            <a:r>
              <a:rPr lang="en-US" sz="1600" b="1" dirty="0">
                <a:solidFill>
                  <a:srgbClr val="000080"/>
                </a:solidFill>
                <a:latin typeface="Courier New" pitchFamily="49" charset="0"/>
                <a:cs typeface="Courier New" pitchFamily="49" charset="0"/>
              </a:rPr>
              <a:t>as </a:t>
            </a:r>
            <a:r>
              <a:rPr lang="en-US" sz="1600" b="1" dirty="0">
                <a:solidFill>
                  <a:srgbClr val="000000"/>
                </a:solidFill>
                <a:latin typeface="Courier New" pitchFamily="49" charset="0"/>
                <a:cs typeface="Courier New" pitchFamily="49" charset="0"/>
              </a:rPr>
              <a:t>java.util.Date</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5  </a:t>
            </a:r>
            <a:r>
              <a:rPr lang="en-US" sz="1600" b="1" dirty="0" smtClean="0">
                <a:solidFill>
                  <a:srgbClr val="000000"/>
                </a:solidFill>
                <a:latin typeface="Courier New" pitchFamily="49" charset="0"/>
                <a:cs typeface="Courier New" pitchFamily="49" charset="0"/>
              </a:rPr>
              <a:t>BundleExamples.setInspectionDateByName</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"Albertson's</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6     </a:t>
            </a:r>
            <a:r>
              <a:rPr lang="en-US" sz="1600" b="1" dirty="0" smtClean="0">
                <a:solidFill>
                  <a:srgbClr val="008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2015-01-01" </a:t>
            </a:r>
            <a:r>
              <a:rPr lang="en-US" sz="1600" b="1" dirty="0">
                <a:solidFill>
                  <a:srgbClr val="000080"/>
                </a:solidFill>
                <a:latin typeface="Courier New" pitchFamily="49" charset="0"/>
                <a:cs typeface="Courier New" pitchFamily="49" charset="0"/>
              </a:rPr>
              <a:t>as </a:t>
            </a:r>
            <a:r>
              <a:rPr lang="en-US" sz="1600" b="1" dirty="0">
                <a:solidFill>
                  <a:srgbClr val="000000"/>
                </a:solidFill>
                <a:latin typeface="Courier New" pitchFamily="49" charset="0"/>
                <a:cs typeface="Courier New" pitchFamily="49" charset="0"/>
              </a:rPr>
              <a:t>java.util.Date</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endParaRPr lang="en-US" sz="1600" b="1" dirty="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7  </a:t>
            </a:r>
            <a:r>
              <a:rPr lang="en-US" sz="1600" b="1" dirty="0"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employee = </a:t>
            </a:r>
            <a:r>
              <a:rPr lang="en-US" sz="1600" b="1" dirty="0">
                <a:solidFill>
                  <a:srgbClr val="000000"/>
                </a:solidFill>
                <a:latin typeface="Courier New" pitchFamily="49" charset="0"/>
                <a:cs typeface="Courier New" pitchFamily="49" charset="0"/>
              </a:rPr>
              <a:t>ta.QueryUtil.findPerson</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"ab:5"</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  </a:t>
            </a:r>
            <a:r>
              <a:rPr lang="en-US" sz="1600" b="1" dirty="0" smtClean="0">
                <a:solidFill>
                  <a:srgbClr val="000000"/>
                </a:solidFill>
                <a:latin typeface="Courier New" pitchFamily="49" charset="0"/>
                <a:cs typeface="Courier New" pitchFamily="49" charset="0"/>
              </a:rPr>
              <a:t>BundleExamples.setInspectionDateByEmployee</a:t>
            </a:r>
            <a:r>
              <a:rPr lang="en-US" sz="1600" b="1" dirty="0" smtClean="0">
                <a:solidFill>
                  <a:srgbClr val="000000"/>
                </a:solidFill>
                <a:latin typeface="Courier New" pitchFamily="49" charset="0"/>
                <a:cs typeface="Courier New" pitchFamily="49" charset="0"/>
              </a:rPr>
              <a:t>(employee</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9      </a:t>
            </a:r>
            <a:r>
              <a:rPr lang="en-US" sz="1600" b="1" dirty="0" smtClean="0">
                <a:solidFill>
                  <a:srgbClr val="008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2015-02-02" </a:t>
            </a:r>
            <a:r>
              <a:rPr lang="en-US" sz="1600" b="1" dirty="0">
                <a:solidFill>
                  <a:srgbClr val="000080"/>
                </a:solidFill>
                <a:latin typeface="Courier New" pitchFamily="49" charset="0"/>
                <a:cs typeface="Courier New" pitchFamily="49" charset="0"/>
              </a:rPr>
              <a:t>as </a:t>
            </a:r>
            <a:r>
              <a:rPr lang="en-US" sz="1600" b="1" dirty="0">
                <a:solidFill>
                  <a:srgbClr val="000000"/>
                </a:solidFill>
                <a:latin typeface="Courier New" pitchFamily="49" charset="0"/>
                <a:cs typeface="Courier New" pitchFamily="49" charset="0"/>
              </a:rPr>
              <a:t>java.util.Date</a:t>
            </a:r>
            <a:r>
              <a:rPr lang="en-US" sz="1600" b="1" dirty="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2062" name="Left Brace 2061"/>
          <p:cNvSpPr/>
          <p:nvPr/>
        </p:nvSpPr>
        <p:spPr bwMode="auto">
          <a:xfrm>
            <a:off x="304801" y="1524000"/>
            <a:ext cx="428258" cy="342900"/>
          </a:xfrm>
          <a:prstGeom prst="leftBrace">
            <a:avLst>
              <a:gd name="adj1" fmla="val 8333"/>
              <a:gd name="adj2" fmla="val 45556"/>
            </a:avLst>
          </a:prstGeom>
          <a:noFill/>
          <a:ln w="28575" cap="flat" cmpd="sng" algn="ctr">
            <a:solidFill>
              <a:schemeClr val="accent5"/>
            </a:solidFill>
            <a:prstDash val="solid"/>
            <a:round/>
            <a:headEnd type="none" w="med" len="med"/>
            <a:tailEnd type="none"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53" name="Left Brace 52"/>
          <p:cNvSpPr/>
          <p:nvPr/>
        </p:nvSpPr>
        <p:spPr bwMode="auto">
          <a:xfrm>
            <a:off x="304801" y="2247900"/>
            <a:ext cx="438149" cy="342900"/>
          </a:xfrm>
          <a:prstGeom prst="leftBrace">
            <a:avLst>
              <a:gd name="adj1" fmla="val 8333"/>
              <a:gd name="adj2" fmla="val 54444"/>
            </a:avLst>
          </a:prstGeom>
          <a:noFill/>
          <a:ln w="28575" cap="flat" cmpd="sng" algn="ctr">
            <a:solidFill>
              <a:schemeClr val="accent3"/>
            </a:solidFill>
            <a:prstDash val="solid"/>
            <a:round/>
            <a:headEnd type="none" w="med" len="med"/>
            <a:tailEnd type="none"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54" name="Left Brace 53"/>
          <p:cNvSpPr/>
          <p:nvPr/>
        </p:nvSpPr>
        <p:spPr bwMode="auto">
          <a:xfrm>
            <a:off x="304800" y="2971800"/>
            <a:ext cx="413677" cy="581025"/>
          </a:xfrm>
          <a:prstGeom prst="leftBrace">
            <a:avLst>
              <a:gd name="adj1" fmla="val 8333"/>
              <a:gd name="adj2" fmla="val 55247"/>
            </a:avLst>
          </a:prstGeom>
          <a:noFill/>
          <a:ln w="28575" cap="flat" cmpd="sng" algn="ctr">
            <a:solidFill>
              <a:schemeClr val="accent6"/>
            </a:solidFill>
            <a:prstDash val="solid"/>
            <a:round/>
            <a:headEnd type="none" w="med" len="med"/>
            <a:tailEnd type="none"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4724400"/>
            <a:ext cx="2581275" cy="15906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724398"/>
            <a:ext cx="2581275" cy="15906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724397"/>
            <a:ext cx="2581275" cy="15906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0" name="Elbow Connector 19"/>
          <p:cNvCxnSpPr>
            <a:stCxn id="53" idx="1"/>
            <a:endCxn id="3075" idx="0"/>
          </p:cNvCxnSpPr>
          <p:nvPr/>
        </p:nvCxnSpPr>
        <p:spPr bwMode="auto">
          <a:xfrm rot="10800000" flipH="1" flipV="1">
            <a:off x="304800" y="2434588"/>
            <a:ext cx="4414837" cy="2289810"/>
          </a:xfrm>
          <a:prstGeom prst="bentConnector4">
            <a:avLst>
              <a:gd name="adj1" fmla="val -1899"/>
              <a:gd name="adj2" fmla="val 71381"/>
            </a:avLst>
          </a:prstGeom>
          <a:noFill/>
          <a:ln w="28575" cap="flat" cmpd="sng" algn="ctr">
            <a:solidFill>
              <a:schemeClr val="accent3"/>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3" name="Elbow Connector 22"/>
          <p:cNvCxnSpPr>
            <a:stCxn id="54" idx="1"/>
            <a:endCxn id="3076" idx="0"/>
          </p:cNvCxnSpPr>
          <p:nvPr/>
        </p:nvCxnSpPr>
        <p:spPr bwMode="auto">
          <a:xfrm rot="10800000" flipH="1" flipV="1">
            <a:off x="304800" y="3292799"/>
            <a:ext cx="7310438" cy="1431598"/>
          </a:xfrm>
          <a:prstGeom prst="bentConnector4">
            <a:avLst>
              <a:gd name="adj1" fmla="val -16"/>
              <a:gd name="adj2" fmla="val 46146"/>
            </a:avLst>
          </a:prstGeom>
          <a:noFill/>
          <a:ln w="28575" cap="flat" cmpd="sng" algn="ctr">
            <a:solidFill>
              <a:schemeClr val="accent6"/>
            </a:solidFill>
            <a:prstDash val="solid"/>
            <a:round/>
            <a:headEnd type="none" w="med" len="med"/>
            <a:tailEnd type="arrow" w="lg" len="med"/>
          </a:ln>
          <a:effectLst>
            <a:outerShdw blurRad="50800" dist="38100" dir="2700000" algn="tl" rotWithShape="0">
              <a:prstClr val="black">
                <a:alpha val="40000"/>
              </a:prstClr>
            </a:outerShdw>
          </a:effectLst>
        </p:spPr>
      </p:cxnSp>
      <p:sp>
        <p:nvSpPr>
          <p:cNvPr id="35" name="Rounded Rectangle 34"/>
          <p:cNvSpPr/>
          <p:nvPr/>
        </p:nvSpPr>
        <p:spPr bwMode="auto">
          <a:xfrm>
            <a:off x="1897380" y="6035040"/>
            <a:ext cx="762000" cy="228600"/>
          </a:xfrm>
          <a:prstGeom prst="roundRect">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5" name="Rounded Rectangle 74"/>
          <p:cNvSpPr/>
          <p:nvPr/>
        </p:nvSpPr>
        <p:spPr bwMode="auto">
          <a:xfrm>
            <a:off x="4937760" y="6042660"/>
            <a:ext cx="762000" cy="228600"/>
          </a:xfrm>
          <a:prstGeom prst="roundRect">
            <a:avLst/>
          </a:prstGeom>
          <a:noFill/>
          <a:ln w="28575" cap="flat" cmpd="sng" algn="ctr">
            <a:solidFill>
              <a:schemeClr val="accent3"/>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6" name="Rounded Rectangle 75"/>
          <p:cNvSpPr/>
          <p:nvPr/>
        </p:nvSpPr>
        <p:spPr bwMode="auto">
          <a:xfrm>
            <a:off x="7840980" y="6035040"/>
            <a:ext cx="762000" cy="228600"/>
          </a:xfrm>
          <a:prstGeom prst="roundRect">
            <a:avLst/>
          </a:prstGeom>
          <a:noFill/>
          <a:ln w="28575" cap="flat" cmpd="sng" algn="ctr">
            <a:solidFill>
              <a:schemeClr val="accent6"/>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3524228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Creating new bundles</a:t>
            </a:r>
          </a:p>
          <a:p>
            <a:r>
              <a:rPr lang="en-US" dirty="0"/>
              <a:t>Working with entities in the database</a:t>
            </a:r>
          </a:p>
          <a:p>
            <a:r>
              <a:rPr lang="en-US" dirty="0">
                <a:solidFill>
                  <a:schemeClr val="bg1"/>
                </a:solidFill>
              </a:rPr>
              <a:t>Working with new entities</a:t>
            </a:r>
          </a:p>
          <a:p>
            <a:r>
              <a:rPr lang="en-US" dirty="0"/>
              <a:t>Additional bundle functionality</a:t>
            </a:r>
          </a:p>
          <a:p>
            <a:endParaRPr lang="en-US" dirty="0"/>
          </a:p>
        </p:txBody>
      </p:sp>
    </p:spTree>
    <p:extLst>
      <p:ext uri="{BB962C8B-B14F-4D97-AF65-F5344CB8AC3E}">
        <p14:creationId xmlns:p14="http://schemas.microsoft.com/office/powerpoint/2010/main" val="7953984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Elbow Connector 15"/>
          <p:cNvCxnSpPr>
            <a:stCxn id="4" idx="2"/>
            <a:endCxn id="10" idx="2"/>
          </p:cNvCxnSpPr>
          <p:nvPr/>
        </p:nvCxnSpPr>
        <p:spPr bwMode="auto">
          <a:xfrm rot="10800000">
            <a:off x="1378744" y="2717801"/>
            <a:ext cx="424656" cy="640755"/>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3" name="Title 2"/>
          <p:cNvSpPr>
            <a:spLocks noGrp="1"/>
          </p:cNvSpPr>
          <p:nvPr>
            <p:ph type="title"/>
          </p:nvPr>
        </p:nvSpPr>
        <p:spPr/>
        <p:txBody>
          <a:bodyPr/>
          <a:lstStyle/>
          <a:p>
            <a:r>
              <a:rPr lang="en-US" dirty="0"/>
              <a:t>Creating </a:t>
            </a:r>
            <a:r>
              <a:rPr lang="en-US" dirty="0" smtClean="0"/>
              <a:t>a new entity</a:t>
            </a:r>
            <a:endParaRPr lang="en-US" dirty="0"/>
          </a:p>
        </p:txBody>
      </p:sp>
      <p:sp>
        <p:nvSpPr>
          <p:cNvPr id="5" name="Content Placeholder 4"/>
          <p:cNvSpPr>
            <a:spLocks noGrp="1"/>
          </p:cNvSpPr>
          <p:nvPr>
            <p:ph idx="1"/>
          </p:nvPr>
        </p:nvSpPr>
        <p:spPr/>
        <p:txBody>
          <a:bodyPr/>
          <a:lstStyle/>
          <a:p>
            <a:pPr marL="285750" lvl="1" indent="-285750">
              <a:spcBef>
                <a:spcPct val="40000"/>
              </a:spcBef>
              <a:buFont typeface="Arial" pitchFamily="34" charset="0"/>
              <a:buChar char="•"/>
            </a:pPr>
            <a:r>
              <a:rPr lang="en-US" sz="2400" dirty="0" smtClean="0"/>
              <a:t>Create </a:t>
            </a:r>
            <a:r>
              <a:rPr lang="en-US" sz="2400" dirty="0"/>
              <a:t>new entities and associate them with existing entities</a:t>
            </a:r>
          </a:p>
          <a:p>
            <a:pPr lvl="1"/>
            <a:r>
              <a:rPr lang="en-US" dirty="0" smtClean="0"/>
              <a:t>Bundle </a:t>
            </a:r>
            <a:r>
              <a:rPr lang="en-US" dirty="0"/>
              <a:t>code can do more than merely retrieve entities from the database and modify </a:t>
            </a:r>
            <a:r>
              <a:rPr lang="en-US" dirty="0" smtClean="0"/>
              <a:t>them</a:t>
            </a:r>
            <a:endParaRPr lang="en-US" dirty="0"/>
          </a:p>
        </p:txBody>
      </p:sp>
      <p:sp>
        <p:nvSpPr>
          <p:cNvPr id="4" name="AutoShape 19"/>
          <p:cNvSpPr>
            <a:spLocks noChangeArrowheads="1"/>
          </p:cNvSpPr>
          <p:nvPr/>
        </p:nvSpPr>
        <p:spPr bwMode="auto">
          <a:xfrm>
            <a:off x="1803400" y="2960688"/>
            <a:ext cx="873125" cy="636587"/>
          </a:xfrm>
          <a:prstGeom prst="cube">
            <a:avLst>
              <a:gd name="adj" fmla="val 25000"/>
            </a:avLst>
          </a:prstGeom>
          <a:gradFill rotWithShape="1">
            <a:gsLst>
              <a:gs pos="0">
                <a:srgbClr val="FFFFFF"/>
              </a:gs>
              <a:gs pos="100000">
                <a:srgbClr val="003399"/>
              </a:gs>
            </a:gsLst>
            <a:lin ang="18900000" scaled="1"/>
          </a:gradFill>
          <a:ln w="19050">
            <a:solidFill>
              <a:srgbClr val="000000"/>
            </a:solidFill>
            <a:prstDash val="dash"/>
            <a:miter lim="800000"/>
            <a:headEnd/>
            <a:tailEnd/>
          </a:ln>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6" name="AutoShape 4"/>
          <p:cNvSpPr>
            <a:spLocks noChangeArrowheads="1"/>
          </p:cNvSpPr>
          <p:nvPr/>
        </p:nvSpPr>
        <p:spPr bwMode="auto">
          <a:xfrm>
            <a:off x="749300" y="1593850"/>
            <a:ext cx="2549525" cy="2376488"/>
          </a:xfrm>
          <a:prstGeom prst="roundRect">
            <a:avLst>
              <a:gd name="adj" fmla="val 9218"/>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7" name="Text Box 5"/>
          <p:cNvSpPr txBox="1">
            <a:spLocks noChangeArrowheads="1"/>
          </p:cNvSpPr>
          <p:nvPr/>
        </p:nvSpPr>
        <p:spPr bwMode="auto">
          <a:xfrm>
            <a:off x="1198563" y="1281113"/>
            <a:ext cx="1679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algn="ctr" eaLnBrk="0" fontAlgn="base" hangingPunct="0">
              <a:spcBef>
                <a:spcPct val="50000"/>
              </a:spcBef>
              <a:spcAft>
                <a:spcPct val="0"/>
              </a:spcAft>
              <a:buClr>
                <a:srgbClr val="0146AD"/>
              </a:buClr>
              <a:buFont typeface="Wingdings 3" pitchFamily="18" charset="2"/>
              <a:buNone/>
            </a:pPr>
            <a:r>
              <a:rPr lang="en-US" sz="2400" dirty="0" smtClean="0">
                <a:solidFill>
                  <a:srgbClr val="003399"/>
                </a:solidFill>
                <a:latin typeface="Courier New" pitchFamily="49" charset="0"/>
              </a:rPr>
              <a:t>newBundle</a:t>
            </a:r>
          </a:p>
        </p:txBody>
      </p:sp>
      <p:sp>
        <p:nvSpPr>
          <p:cNvPr id="8" name="AutoShape 6"/>
          <p:cNvSpPr>
            <a:spLocks noChangeArrowheads="1"/>
          </p:cNvSpPr>
          <p:nvPr/>
        </p:nvSpPr>
        <p:spPr bwMode="auto">
          <a:xfrm>
            <a:off x="7367588" y="1514475"/>
            <a:ext cx="1265237" cy="1265238"/>
          </a:xfrm>
          <a:prstGeom prst="can">
            <a:avLst>
              <a:gd name="adj" fmla="val 17815"/>
            </a:avLst>
          </a:prstGeom>
          <a:solidFill>
            <a:srgbClr val="FFCC00"/>
          </a:solidFill>
          <a:ln w="19050">
            <a:solidFill>
              <a:srgbClr val="000000"/>
            </a:solidFill>
            <a:round/>
            <a:headEnd/>
            <a:tailEnd/>
          </a:ln>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9" name="Text Box 7"/>
          <p:cNvSpPr txBox="1">
            <a:spLocks noChangeArrowheads="1"/>
          </p:cNvSpPr>
          <p:nvPr/>
        </p:nvSpPr>
        <p:spPr bwMode="auto">
          <a:xfrm>
            <a:off x="7445375" y="2093913"/>
            <a:ext cx="1082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800" b="1" i="0" u="none" strike="noStrike" kern="0" cap="none" spc="0" normalizeH="0" baseline="0" noProof="0" dirty="0" smtClean="0">
                <a:ln>
                  <a:noFill/>
                </a:ln>
                <a:solidFill>
                  <a:srgbClr val="000000"/>
                </a:solidFill>
                <a:effectLst/>
                <a:uLnTx/>
                <a:uFillTx/>
                <a:latin typeface="Arial" pitchFamily="34" charset="0"/>
              </a:rPr>
              <a:t>database</a:t>
            </a:r>
          </a:p>
        </p:txBody>
      </p:sp>
      <p:sp>
        <p:nvSpPr>
          <p:cNvPr id="10" name="Text Box 9"/>
          <p:cNvSpPr txBox="1">
            <a:spLocks noChangeArrowheads="1"/>
          </p:cNvSpPr>
          <p:nvPr/>
        </p:nvSpPr>
        <p:spPr bwMode="auto">
          <a:xfrm>
            <a:off x="803275" y="2443163"/>
            <a:ext cx="11509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algn="ctr" eaLnBrk="0" fontAlgn="base" hangingPunct="0">
              <a:spcBef>
                <a:spcPct val="50000"/>
              </a:spcBef>
              <a:spcAft>
                <a:spcPct val="0"/>
              </a:spcAft>
              <a:buClr>
                <a:srgbClr val="0146AD"/>
              </a:buClr>
              <a:buFont typeface="Wingdings 3" pitchFamily="18" charset="2"/>
              <a:buNone/>
            </a:pPr>
            <a:r>
              <a:rPr lang="en-US" dirty="0" smtClean="0">
                <a:solidFill>
                  <a:srgbClr val="003399"/>
                </a:solidFill>
                <a:latin typeface="Courier New" pitchFamily="49" charset="0"/>
              </a:rPr>
              <a:t>company1</a:t>
            </a:r>
          </a:p>
        </p:txBody>
      </p:sp>
      <p:sp>
        <p:nvSpPr>
          <p:cNvPr id="11" name="Line 10"/>
          <p:cNvSpPr>
            <a:spLocks noChangeShapeType="1"/>
          </p:cNvSpPr>
          <p:nvPr/>
        </p:nvSpPr>
        <p:spPr bwMode="auto">
          <a:xfrm flipH="1">
            <a:off x="1735138" y="2138363"/>
            <a:ext cx="5624512" cy="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a:extLst/>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12" name="Text Box 13"/>
          <p:cNvSpPr txBox="1">
            <a:spLocks noChangeArrowheads="1"/>
          </p:cNvSpPr>
          <p:nvPr/>
        </p:nvSpPr>
        <p:spPr bwMode="auto">
          <a:xfrm>
            <a:off x="1662113" y="3579813"/>
            <a:ext cx="1114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algn="ctr" eaLnBrk="0" fontAlgn="base" hangingPunct="0">
              <a:spcBef>
                <a:spcPct val="50000"/>
              </a:spcBef>
              <a:spcAft>
                <a:spcPct val="0"/>
              </a:spcAft>
              <a:buClr>
                <a:srgbClr val="0146AD"/>
              </a:buClr>
              <a:buFont typeface="Wingdings 3" pitchFamily="18" charset="2"/>
              <a:buNone/>
            </a:pPr>
            <a:r>
              <a:rPr lang="en-US" dirty="0" smtClean="0">
                <a:solidFill>
                  <a:srgbClr val="003399"/>
                </a:solidFill>
                <a:latin typeface="Courier New" pitchFamily="49" charset="0"/>
              </a:rPr>
              <a:t>newNote</a:t>
            </a:r>
            <a:endParaRPr lang="en-US" dirty="0" smtClean="0">
              <a:solidFill>
                <a:srgbClr val="003399"/>
              </a:solidFill>
              <a:latin typeface="Courier New" pitchFamily="49" charset="0"/>
            </a:endParaRPr>
          </a:p>
        </p:txBody>
      </p:sp>
      <p:sp>
        <p:nvSpPr>
          <p:cNvPr id="13" name="AutoShape 16"/>
          <p:cNvSpPr>
            <a:spLocks noChangeArrowheads="1"/>
          </p:cNvSpPr>
          <p:nvPr/>
        </p:nvSpPr>
        <p:spPr bwMode="auto">
          <a:xfrm rot="2186541">
            <a:off x="2419350" y="2667000"/>
            <a:ext cx="593725" cy="595313"/>
          </a:xfrm>
          <a:prstGeom prst="star4">
            <a:avLst>
              <a:gd name="adj" fmla="val 14102"/>
            </a:avLst>
          </a:prstGeom>
          <a:solidFill>
            <a:srgbClr val="FFCC00"/>
          </a:solidFill>
          <a:ln w="12700" algn="ctr">
            <a:solidFill>
              <a:srgbClr val="000000"/>
            </a:solidFill>
            <a:miter lim="800000"/>
            <a:headEnd/>
            <a:tailEnd/>
          </a:ln>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
        <p:nvSpPr>
          <p:cNvPr id="14" name="AutoShape 17"/>
          <p:cNvSpPr>
            <a:spLocks noChangeArrowheads="1"/>
          </p:cNvSpPr>
          <p:nvPr/>
        </p:nvSpPr>
        <p:spPr bwMode="auto">
          <a:xfrm>
            <a:off x="977900" y="1798638"/>
            <a:ext cx="873125" cy="636587"/>
          </a:xfrm>
          <a:prstGeom prst="cube">
            <a:avLst>
              <a:gd name="adj" fmla="val 25000"/>
            </a:avLst>
          </a:prstGeom>
          <a:solidFill>
            <a:srgbClr val="FFCC00"/>
          </a:solidFill>
          <a:ln w="19050">
            <a:solidFill>
              <a:srgbClr val="000000"/>
            </a:solidFill>
            <a:miter lim="800000"/>
            <a:headEnd/>
            <a:tailEnd/>
          </a:ln>
        </p:spPr>
        <p:txBody>
          <a:bodyPr lIns="0" tIns="0" rIns="0" bIns="0" anchor="ctr">
            <a:spAutoFit/>
          </a:body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endParaRPr kumimoji="0" lang="en-US" sz="1800" b="1" i="0" u="none" strike="noStrike" kern="0" cap="none" spc="0" normalizeH="0" baseline="0" noProof="0" dirty="0" smtClean="0">
              <a:ln>
                <a:noFill/>
              </a:ln>
              <a:solidFill>
                <a:srgbClr val="FF0000"/>
              </a:solidFill>
              <a:effectLst/>
              <a:uLnTx/>
              <a:uFillTx/>
            </a:endParaRPr>
          </a:p>
        </p:txBody>
      </p:sp>
    </p:spTree>
    <p:extLst>
      <p:ext uri="{BB962C8B-B14F-4D97-AF65-F5344CB8AC3E}">
        <p14:creationId xmlns:p14="http://schemas.microsoft.com/office/powerpoint/2010/main" val="19985803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2071" y="914400"/>
            <a:ext cx="433754" cy="320703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Creating </a:t>
            </a:r>
            <a:r>
              <a:rPr lang="en-US" dirty="0"/>
              <a:t>a new entity</a:t>
            </a:r>
          </a:p>
        </p:txBody>
      </p:sp>
      <p:sp>
        <p:nvSpPr>
          <p:cNvPr id="4" name="Content Placeholder 3"/>
          <p:cNvSpPr>
            <a:spLocks noGrp="1"/>
          </p:cNvSpPr>
          <p:nvPr>
            <p:ph idx="1"/>
          </p:nvPr>
        </p:nvSpPr>
        <p:spPr>
          <a:xfrm>
            <a:off x="519112" y="4267200"/>
            <a:ext cx="8777287" cy="2133600"/>
          </a:xfrm>
        </p:spPr>
        <p:txBody>
          <a:bodyPr/>
          <a:lstStyle/>
          <a:p>
            <a:r>
              <a:rPr lang="en-US" b="1" dirty="0">
                <a:latin typeface="Courier New" pitchFamily="49" charset="0"/>
                <a:cs typeface="Courier New" pitchFamily="49" charset="0"/>
              </a:rPr>
              <a:t>var</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newEntity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new </a:t>
            </a:r>
            <a:r>
              <a:rPr lang="en-US" b="1" dirty="0">
                <a:latin typeface="Courier New" pitchFamily="49" charset="0"/>
                <a:cs typeface="Courier New" pitchFamily="49" charset="0"/>
              </a:rPr>
              <a:t>EntityType</a:t>
            </a:r>
            <a:r>
              <a:rPr lang="en-US" b="1" dirty="0">
                <a:latin typeface="Courier New" pitchFamily="49" charset="0"/>
                <a:cs typeface="Courier New" pitchFamily="49" charset="0"/>
              </a:rPr>
              <a:t>()</a:t>
            </a:r>
          </a:p>
          <a:p>
            <a:pPr lvl="1"/>
            <a:r>
              <a:rPr lang="en-US" dirty="0" smtClean="0"/>
              <a:t>Not </a:t>
            </a:r>
            <a:r>
              <a:rPr lang="en-US" dirty="0"/>
              <a:t>associated to any existing </a:t>
            </a:r>
            <a:r>
              <a:rPr lang="en-US" dirty="0" smtClean="0"/>
              <a:t>entity, but is inherently </a:t>
            </a:r>
            <a:r>
              <a:rPr lang="en-US" dirty="0"/>
              <a:t>part of the new bundle </a:t>
            </a:r>
            <a:endParaRPr lang="en-US" dirty="0" smtClean="0"/>
          </a:p>
          <a:p>
            <a:r>
              <a:rPr lang="en-US" b="1" dirty="0" smtClean="0">
                <a:solidFill>
                  <a:srgbClr val="000000"/>
                </a:solidFill>
                <a:latin typeface="Courier New"/>
                <a:ea typeface="Times New Roman"/>
                <a:cs typeface="Times New Roman"/>
              </a:rPr>
              <a:t>entityInBundle.addToXXX</a:t>
            </a:r>
            <a:r>
              <a:rPr lang="en-US" b="1" dirty="0" smtClean="0">
                <a:solidFill>
                  <a:srgbClr val="000000"/>
                </a:solidFill>
                <a:latin typeface="Courier New"/>
                <a:ea typeface="Times New Roman"/>
                <a:cs typeface="Times New Roman"/>
              </a:rPr>
              <a:t>(</a:t>
            </a:r>
            <a:r>
              <a:rPr lang="en-US" b="1" dirty="0" smtClean="0">
                <a:solidFill>
                  <a:srgbClr val="000000"/>
                </a:solidFill>
                <a:latin typeface="Courier New"/>
                <a:ea typeface="Times New Roman"/>
                <a:cs typeface="Times New Roman"/>
              </a:rPr>
              <a:t>newEntity</a:t>
            </a:r>
            <a:r>
              <a:rPr lang="en-US" b="1" dirty="0" smtClean="0">
                <a:solidFill>
                  <a:srgbClr val="000000"/>
                </a:solidFill>
                <a:latin typeface="Courier New"/>
                <a:ea typeface="Times New Roman"/>
                <a:cs typeface="Times New Roman"/>
              </a:rPr>
              <a:t>)</a:t>
            </a:r>
            <a:endParaRPr lang="en-US" dirty="0" smtClean="0"/>
          </a:p>
          <a:p>
            <a:pPr lvl="1"/>
            <a:r>
              <a:rPr lang="en-US" dirty="0"/>
              <a:t>Set any required foreign keys manually to </a:t>
            </a:r>
            <a:r>
              <a:rPr lang="en-US" dirty="0" smtClean="0"/>
              <a:t>commit</a:t>
            </a:r>
            <a:endParaRPr lang="en-US" dirty="0"/>
          </a:p>
          <a:p>
            <a:pPr lvl="1"/>
            <a:endParaRPr lang="en-US" dirty="0"/>
          </a:p>
        </p:txBody>
      </p:sp>
      <p:sp>
        <p:nvSpPr>
          <p:cNvPr id="5" name="Rectangle 4"/>
          <p:cNvSpPr/>
          <p:nvPr/>
        </p:nvSpPr>
        <p:spPr>
          <a:xfrm>
            <a:off x="404446" y="914400"/>
            <a:ext cx="8739554"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chemeClr val="bg1"/>
                </a:solidFill>
                <a:latin typeface="Courier New"/>
                <a:ea typeface="Times New Roman"/>
                <a:cs typeface="Times New Roman"/>
              </a:rPr>
              <a:t> 24</a:t>
            </a:r>
            <a:r>
              <a:rPr lang="en-US" sz="1600" b="1" i="1" dirty="0" smtClean="0">
                <a:solidFill>
                  <a:srgbClr val="969696"/>
                </a:solidFill>
                <a:latin typeface="Courier New"/>
                <a:ea typeface="Times New Roman"/>
                <a:cs typeface="Times New Roman"/>
              </a:rPr>
              <a:t>   // </a:t>
            </a:r>
            <a:r>
              <a:rPr lang="en-US" sz="1600" b="1" i="1" dirty="0" smtClean="0">
                <a:solidFill>
                  <a:srgbClr val="969696"/>
                </a:solidFill>
                <a:latin typeface="Courier New"/>
                <a:ea typeface="Times New Roman"/>
                <a:cs typeface="Times New Roman"/>
              </a:rPr>
              <a:t>targetCompany</a:t>
            </a:r>
            <a:r>
              <a:rPr lang="en-US" sz="1600" b="1" i="1" dirty="0" smtClean="0">
                <a:solidFill>
                  <a:srgbClr val="969696"/>
                </a:solidFill>
                <a:latin typeface="Courier New"/>
                <a:ea typeface="Times New Roman"/>
                <a:cs typeface="Times New Roman"/>
              </a:rPr>
              <a:t> must be copied to new bundle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i="1" dirty="0" smtClean="0">
                <a:solidFill>
                  <a:srgbClr val="969696"/>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25 	 </a:t>
            </a:r>
            <a:r>
              <a:rPr lang="en-US" sz="1600" b="1" dirty="0" smtClean="0">
                <a:solidFill>
                  <a:srgbClr val="000000"/>
                </a:solidFill>
                <a:latin typeface="Courier New"/>
                <a:ea typeface="Times New Roman"/>
                <a:cs typeface="Times New Roman"/>
              </a:rPr>
              <a:t>targetCompany</a:t>
            </a:r>
            <a:r>
              <a:rPr lang="en-US" sz="1600" b="1" dirty="0" smtClean="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newBundle.add</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targetCompany</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29	 </a:t>
            </a:r>
            <a:r>
              <a:rPr lang="en-US" sz="1600" b="1" i="1" dirty="0" smtClean="0">
                <a:solidFill>
                  <a:srgbClr val="969696"/>
                </a:solidFill>
                <a:latin typeface="Courier New"/>
                <a:ea typeface="Times New Roman"/>
                <a:cs typeface="Times New Roman"/>
              </a:rPr>
              <a:t>// Create note to record the change</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30   </a:t>
            </a:r>
            <a:r>
              <a:rPr lang="en-US" sz="1600" b="1" dirty="0"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newNote</a:t>
            </a:r>
            <a:r>
              <a:rPr lang="en-US" sz="1600" b="1" dirty="0" smtClean="0">
                <a:solidFill>
                  <a:srgbClr val="000000"/>
                </a:solidFill>
                <a:latin typeface="Courier New"/>
                <a:ea typeface="Times New Roman"/>
                <a:cs typeface="Times New Roman"/>
              </a:rPr>
              <a:t> = new </a:t>
            </a:r>
            <a:r>
              <a:rPr lang="en-US" sz="1600" b="1" dirty="0" smtClean="0">
                <a:solidFill>
                  <a:srgbClr val="000000"/>
                </a:solidFill>
                <a:latin typeface="Courier New"/>
                <a:ea typeface="Times New Roman"/>
                <a:cs typeface="Times New Roman"/>
              </a:rPr>
              <a:t>ContactNote</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cs typeface="Courier New" pitchFamily="49" charset="0"/>
              </a:rPr>
              <a:t> 31   </a:t>
            </a:r>
            <a:r>
              <a:rPr lang="en-US" sz="1600" b="1" dirty="0" smtClean="0">
                <a:solidFill>
                  <a:srgbClr val="000000"/>
                </a:solidFill>
                <a:latin typeface="Courier New" pitchFamily="49" charset="0"/>
                <a:cs typeface="Courier New" pitchFamily="49" charset="0"/>
              </a:rPr>
              <a:t>newNote.Subject</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"Change to inspection </a:t>
            </a:r>
            <a:r>
              <a:rPr lang="en-US" sz="1600" b="1" dirty="0" smtClean="0">
                <a:solidFill>
                  <a:srgbClr val="008000"/>
                </a:solidFill>
                <a:latin typeface="Courier New" pitchFamily="49" charset="0"/>
                <a:cs typeface="Courier New" pitchFamily="49" charset="0"/>
              </a:rPr>
              <a:t>date"</a:t>
            </a:r>
            <a:br>
              <a:rPr lang="en-US" sz="1600" b="1" dirty="0" smtClean="0">
                <a:solidFill>
                  <a:srgbClr val="008000"/>
                </a:solidFill>
                <a:latin typeface="Courier New" pitchFamily="49" charset="0"/>
                <a:cs typeface="Courier New" pitchFamily="49" charset="0"/>
              </a:rPr>
            </a:b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32 </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newNote.ContactNoteType</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data_update</a:t>
            </a:r>
            <a:r>
              <a:rPr lang="en-US" sz="1600" b="1" dirty="0" smtClean="0">
                <a:solidFill>
                  <a:srgbClr val="008000"/>
                </a:solidFill>
                <a:latin typeface="Courier New" pitchFamily="49" charset="0"/>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34   </a:t>
            </a:r>
            <a:r>
              <a:rPr lang="en-US" sz="1600" b="1" dirty="0" smtClean="0">
                <a:solidFill>
                  <a:srgbClr val="000000"/>
                </a:solidFill>
                <a:latin typeface="Courier New" pitchFamily="49" charset="0"/>
                <a:ea typeface="Times New Roman"/>
                <a:cs typeface="Courier New" pitchFamily="49" charset="0"/>
              </a:rPr>
              <a:t>newNote.Body</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 </a:t>
            </a:r>
            <a:r>
              <a:rPr lang="en-US" sz="1600" b="1" dirty="0">
                <a:solidFill>
                  <a:srgbClr val="008000"/>
                </a:solidFill>
                <a:latin typeface="Courier New" pitchFamily="49" charset="0"/>
                <a:cs typeface="Courier New" pitchFamily="49" charset="0"/>
              </a:rPr>
              <a:t>"Inspection date updated from "</a:t>
            </a:r>
            <a:r>
              <a:rPr lang="en-US" sz="1600" b="1" dirty="0">
                <a:solidFill>
                  <a:srgbClr val="000000"/>
                </a:solidFill>
                <a:latin typeface="Courier New" pitchFamily="49" charset="0"/>
                <a:ea typeface="Times New Roman"/>
                <a:cs typeface="Courier New" pitchFamily="49" charset="0"/>
              </a:rPr>
              <a:t> + </a:t>
            </a:r>
            <a:r>
              <a:rPr lang="en-US" sz="1600" b="1" dirty="0" smtClean="0">
                <a:solidFill>
                  <a:srgbClr val="000000"/>
                </a:solidFill>
                <a:latin typeface="Courier New" pitchFamily="49" charset="0"/>
                <a:ea typeface="Times New Roman"/>
                <a:cs typeface="Courier New" pitchFamily="49" charset="0"/>
              </a:rPr>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originalInspectionDate</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 </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35               </a:t>
            </a:r>
            <a:r>
              <a:rPr lang="en-US" sz="1600" b="1" dirty="0">
                <a:solidFill>
                  <a:srgbClr val="008000"/>
                </a:solidFill>
                <a:latin typeface="Courier New" pitchFamily="49" charset="0"/>
                <a:cs typeface="Courier New" pitchFamily="49" charset="0"/>
              </a:rPr>
              <a:t>" to " </a:t>
            </a:r>
            <a:r>
              <a:rPr lang="en-US" sz="1600" b="1" dirty="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targetCompany.InspectionDate</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36 	 </a:t>
            </a:r>
            <a:r>
              <a:rPr lang="en-US" sz="1600" b="1" i="1" dirty="0" smtClean="0">
                <a:solidFill>
                  <a:srgbClr val="969696"/>
                </a:solidFill>
                <a:latin typeface="Courier New"/>
                <a:ea typeface="Times New Roman"/>
                <a:cs typeface="Times New Roman"/>
              </a:rPr>
              <a:t>// Add note to bundle entity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37 	 </a:t>
            </a:r>
            <a:r>
              <a:rPr lang="en-US" sz="1600" b="1" dirty="0" smtClean="0">
                <a:solidFill>
                  <a:srgbClr val="000000"/>
                </a:solidFill>
                <a:latin typeface="Courier New"/>
                <a:ea typeface="Times New Roman"/>
                <a:cs typeface="Times New Roman"/>
              </a:rPr>
              <a:t>targetCompany.addToContactNotes</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newNote</a:t>
            </a:r>
            <a:r>
              <a:rPr lang="en-US" sz="1600" b="1" dirty="0" smtClean="0">
                <a:solidFill>
                  <a:srgbClr val="000000"/>
                </a:solidFill>
                <a:latin typeface="Courier New"/>
                <a:ea typeface="Times New Roman"/>
                <a:cs typeface="Times New Roman"/>
              </a:rPr>
              <a:t>)</a:t>
            </a:r>
          </a:p>
        </p:txBody>
      </p:sp>
      <p:sp>
        <p:nvSpPr>
          <p:cNvPr id="7" name="Rounded Rectangle 6"/>
          <p:cNvSpPr/>
          <p:nvPr/>
        </p:nvSpPr>
        <p:spPr bwMode="auto">
          <a:xfrm>
            <a:off x="1066800" y="1803343"/>
            <a:ext cx="5943600" cy="290077"/>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9" name="Rounded Rectangle 8"/>
          <p:cNvSpPr/>
          <p:nvPr/>
        </p:nvSpPr>
        <p:spPr bwMode="auto">
          <a:xfrm>
            <a:off x="1066801" y="3766460"/>
            <a:ext cx="5943600" cy="298867"/>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Tree>
    <p:extLst>
      <p:ext uri="{BB962C8B-B14F-4D97-AF65-F5344CB8AC3E}">
        <p14:creationId xmlns:p14="http://schemas.microsoft.com/office/powerpoint/2010/main" val="246461763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2071" y="914400"/>
            <a:ext cx="433754" cy="278841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Examples in action</a:t>
            </a:r>
            <a:endParaRPr lang="en-US" dirty="0"/>
          </a:p>
        </p:txBody>
      </p:sp>
      <p:sp>
        <p:nvSpPr>
          <p:cNvPr id="13" name="Rectangle 12"/>
          <p:cNvSpPr/>
          <p:nvPr/>
        </p:nvSpPr>
        <p:spPr>
          <a:xfrm>
            <a:off x="401638" y="902048"/>
            <a:ext cx="8085137" cy="2800767"/>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smtClean="0">
                <a:solidFill>
                  <a:srgbClr val="000080"/>
                </a:solidFill>
                <a:latin typeface="Courier New" pitchFamily="49" charset="0"/>
                <a:cs typeface="Courier New" pitchFamily="49" charset="0"/>
              </a:rPr>
              <a:t>uses </a:t>
            </a:r>
            <a:r>
              <a:rPr lang="en-US" sz="1600" b="1" dirty="0">
                <a:solidFill>
                  <a:srgbClr val="000000"/>
                </a:solidFill>
                <a:latin typeface="Courier New" pitchFamily="49" charset="0"/>
                <a:cs typeface="Courier New" pitchFamily="49" charset="0"/>
              </a:rPr>
              <a:t>trainingapp.demo.gosu.BundleExamples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3  </a:t>
            </a:r>
            <a:r>
              <a:rPr lang="en-US" sz="1600" b="1" dirty="0" smtClean="0">
                <a:solidFill>
                  <a:srgbClr val="000000"/>
                </a:solidFill>
                <a:latin typeface="Courier New" pitchFamily="49" charset="0"/>
                <a:cs typeface="Courier New" pitchFamily="49" charset="0"/>
              </a:rPr>
              <a:t>BundleExamples.setInspectionDateByPublicID</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"ab:61</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4     </a:t>
            </a:r>
            <a:r>
              <a:rPr lang="en-US" sz="1600" b="1" dirty="0" smtClean="0">
                <a:solidFill>
                  <a:srgbClr val="008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2014-12-12" </a:t>
            </a:r>
            <a:r>
              <a:rPr lang="en-US" sz="1600" b="1" dirty="0">
                <a:solidFill>
                  <a:srgbClr val="000080"/>
                </a:solidFill>
                <a:latin typeface="Courier New" pitchFamily="49" charset="0"/>
                <a:cs typeface="Courier New" pitchFamily="49" charset="0"/>
              </a:rPr>
              <a:t>as </a:t>
            </a:r>
            <a:r>
              <a:rPr lang="en-US" sz="1600" b="1" dirty="0">
                <a:solidFill>
                  <a:srgbClr val="000000"/>
                </a:solidFill>
                <a:latin typeface="Courier New" pitchFamily="49" charset="0"/>
                <a:cs typeface="Courier New" pitchFamily="49" charset="0"/>
              </a:rPr>
              <a:t>java.util.Date</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5  </a:t>
            </a:r>
            <a:r>
              <a:rPr lang="en-US" sz="1600" b="1" dirty="0" smtClean="0">
                <a:solidFill>
                  <a:srgbClr val="000000"/>
                </a:solidFill>
                <a:latin typeface="Courier New" pitchFamily="49" charset="0"/>
                <a:cs typeface="Courier New" pitchFamily="49" charset="0"/>
              </a:rPr>
              <a:t>BundleExamples.setInspectionDateByName</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"Albertson's</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6     </a:t>
            </a:r>
            <a:r>
              <a:rPr lang="en-US" sz="1600" b="1" dirty="0" smtClean="0">
                <a:solidFill>
                  <a:srgbClr val="008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2015-01-01" </a:t>
            </a:r>
            <a:r>
              <a:rPr lang="en-US" sz="1600" b="1" dirty="0">
                <a:solidFill>
                  <a:srgbClr val="000080"/>
                </a:solidFill>
                <a:latin typeface="Courier New" pitchFamily="49" charset="0"/>
                <a:cs typeface="Courier New" pitchFamily="49" charset="0"/>
              </a:rPr>
              <a:t>as </a:t>
            </a:r>
            <a:r>
              <a:rPr lang="en-US" sz="1600" b="1" dirty="0">
                <a:solidFill>
                  <a:srgbClr val="000000"/>
                </a:solidFill>
                <a:latin typeface="Courier New" pitchFamily="49" charset="0"/>
                <a:cs typeface="Courier New" pitchFamily="49" charset="0"/>
              </a:rPr>
              <a:t>java.util.Date</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endParaRPr lang="en-US" sz="1600" b="1" dirty="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7  </a:t>
            </a:r>
            <a:r>
              <a:rPr lang="en-US" sz="1600" b="1" dirty="0"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employee = </a:t>
            </a:r>
            <a:r>
              <a:rPr lang="en-US" sz="1600" b="1" dirty="0">
                <a:solidFill>
                  <a:srgbClr val="000000"/>
                </a:solidFill>
                <a:latin typeface="Courier New" pitchFamily="49" charset="0"/>
                <a:cs typeface="Courier New" pitchFamily="49" charset="0"/>
              </a:rPr>
              <a:t>ta.QueryUtil.findPerson</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"ab:5"</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  </a:t>
            </a:r>
            <a:r>
              <a:rPr lang="en-US" sz="1600" b="1" dirty="0" smtClean="0">
                <a:solidFill>
                  <a:srgbClr val="000000"/>
                </a:solidFill>
                <a:latin typeface="Courier New" pitchFamily="49" charset="0"/>
                <a:cs typeface="Courier New" pitchFamily="49" charset="0"/>
              </a:rPr>
              <a:t>BundleExamples.setInspectionDateByEmployee</a:t>
            </a:r>
            <a:r>
              <a:rPr lang="en-US" sz="1600" b="1" dirty="0" smtClean="0">
                <a:solidFill>
                  <a:srgbClr val="000000"/>
                </a:solidFill>
                <a:latin typeface="Courier New" pitchFamily="49" charset="0"/>
                <a:cs typeface="Courier New" pitchFamily="49" charset="0"/>
              </a:rPr>
              <a:t>(employee</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9      </a:t>
            </a:r>
            <a:r>
              <a:rPr lang="en-US" sz="1600" b="1" dirty="0" smtClean="0">
                <a:solidFill>
                  <a:srgbClr val="008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2015-02-02" </a:t>
            </a:r>
            <a:r>
              <a:rPr lang="en-US" sz="1600" b="1" dirty="0">
                <a:solidFill>
                  <a:srgbClr val="000080"/>
                </a:solidFill>
                <a:latin typeface="Courier New" pitchFamily="49" charset="0"/>
                <a:cs typeface="Courier New" pitchFamily="49" charset="0"/>
              </a:rPr>
              <a:t>as </a:t>
            </a:r>
            <a:r>
              <a:rPr lang="en-US" sz="1600" b="1" dirty="0">
                <a:solidFill>
                  <a:srgbClr val="000000"/>
                </a:solidFill>
                <a:latin typeface="Courier New" pitchFamily="49" charset="0"/>
                <a:cs typeface="Courier New" pitchFamily="49" charset="0"/>
              </a:rPr>
              <a:t>java.util.Date</a:t>
            </a:r>
            <a:r>
              <a:rPr lang="en-US" sz="1600" b="1" dirty="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4419600"/>
            <a:ext cx="8034704" cy="11465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Arrow Connector 28"/>
          <p:cNvCxnSpPr/>
          <p:nvPr/>
        </p:nvCxnSpPr>
        <p:spPr bwMode="auto">
          <a:xfrm>
            <a:off x="304800" y="5410200"/>
            <a:ext cx="546226" cy="0"/>
          </a:xfrm>
          <a:prstGeom prst="straightConnector1">
            <a:avLst/>
          </a:prstGeom>
          <a:noFill/>
          <a:ln w="28575" cap="flat" cmpd="sng" algn="ctr">
            <a:solidFill>
              <a:schemeClr val="accent6"/>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6" name="Straight Arrow Connector 45"/>
          <p:cNvCxnSpPr/>
          <p:nvPr/>
        </p:nvCxnSpPr>
        <p:spPr bwMode="auto">
          <a:xfrm>
            <a:off x="304801" y="5128260"/>
            <a:ext cx="546225" cy="0"/>
          </a:xfrm>
          <a:prstGeom prst="straightConnector1">
            <a:avLst/>
          </a:prstGeom>
          <a:noFill/>
          <a:ln w="28575" cap="flat" cmpd="sng" algn="ctr">
            <a:solidFill>
              <a:schemeClr val="accent3"/>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7" name="Straight Arrow Connector 46"/>
          <p:cNvCxnSpPr/>
          <p:nvPr/>
        </p:nvCxnSpPr>
        <p:spPr bwMode="auto">
          <a:xfrm>
            <a:off x="304800" y="4876800"/>
            <a:ext cx="569795" cy="0"/>
          </a:xfrm>
          <a:prstGeom prst="straightConnector1">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62" name="Left Brace 2061"/>
          <p:cNvSpPr/>
          <p:nvPr/>
        </p:nvSpPr>
        <p:spPr bwMode="auto">
          <a:xfrm>
            <a:off x="304801" y="1524000"/>
            <a:ext cx="428258" cy="342900"/>
          </a:xfrm>
          <a:prstGeom prst="leftBrace">
            <a:avLst>
              <a:gd name="adj1" fmla="val 8333"/>
              <a:gd name="adj2" fmla="val 47778"/>
            </a:avLst>
          </a:prstGeom>
          <a:noFill/>
          <a:ln w="28575" cap="flat" cmpd="sng" algn="ctr">
            <a:solidFill>
              <a:schemeClr val="accent5"/>
            </a:solidFill>
            <a:prstDash val="solid"/>
            <a:round/>
            <a:headEnd type="none" w="med" len="med"/>
            <a:tailEnd type="none"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53" name="Left Brace 52"/>
          <p:cNvSpPr/>
          <p:nvPr/>
        </p:nvSpPr>
        <p:spPr bwMode="auto">
          <a:xfrm>
            <a:off x="304801" y="2247900"/>
            <a:ext cx="438149" cy="342900"/>
          </a:xfrm>
          <a:prstGeom prst="leftBrace">
            <a:avLst>
              <a:gd name="adj1" fmla="val 8333"/>
              <a:gd name="adj2" fmla="val 54444"/>
            </a:avLst>
          </a:prstGeom>
          <a:noFill/>
          <a:ln w="28575" cap="flat" cmpd="sng" algn="ctr">
            <a:solidFill>
              <a:schemeClr val="accent3"/>
            </a:solidFill>
            <a:prstDash val="solid"/>
            <a:round/>
            <a:headEnd type="none" w="med" len="med"/>
            <a:tailEnd type="none"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54" name="Left Brace 53"/>
          <p:cNvSpPr/>
          <p:nvPr/>
        </p:nvSpPr>
        <p:spPr bwMode="auto">
          <a:xfrm>
            <a:off x="304800" y="2971800"/>
            <a:ext cx="413677" cy="581025"/>
          </a:xfrm>
          <a:prstGeom prst="leftBrace">
            <a:avLst>
              <a:gd name="adj1" fmla="val 8333"/>
              <a:gd name="adj2" fmla="val 55247"/>
            </a:avLst>
          </a:prstGeom>
          <a:noFill/>
          <a:ln w="28575" cap="flat" cmpd="sng" algn="ctr">
            <a:solidFill>
              <a:schemeClr val="accent6"/>
            </a:solidFill>
            <a:prstDash val="solid"/>
            <a:round/>
            <a:headEnd type="none" w="med" len="med"/>
            <a:tailEnd type="none"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cxnSp>
        <p:nvCxnSpPr>
          <p:cNvPr id="2061" name="Straight Connector 2060"/>
          <p:cNvCxnSpPr/>
          <p:nvPr/>
        </p:nvCxnSpPr>
        <p:spPr bwMode="auto">
          <a:xfrm flipV="1">
            <a:off x="304800" y="1695450"/>
            <a:ext cx="0" cy="3714750"/>
          </a:xfrm>
          <a:prstGeom prst="line">
            <a:avLst/>
          </a:prstGeom>
          <a:noFill/>
          <a:ln w="28575" cap="flat" cmpd="sng" algn="ctr">
            <a:solidFill>
              <a:schemeClr val="accent2"/>
            </a:solidFill>
            <a:prstDash val="solid"/>
            <a:round/>
            <a:headEnd type="none" w="med" len="med"/>
            <a:tailEnd type="none"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8106712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Creating new bundles</a:t>
            </a:r>
          </a:p>
          <a:p>
            <a:r>
              <a:rPr lang="en-US" dirty="0"/>
              <a:t>Working with entities in the database</a:t>
            </a:r>
          </a:p>
          <a:p>
            <a:r>
              <a:rPr lang="en-US" dirty="0"/>
              <a:t>Working with new entities</a:t>
            </a:r>
          </a:p>
          <a:p>
            <a:r>
              <a:rPr lang="en-US" dirty="0">
                <a:solidFill>
                  <a:schemeClr val="bg1"/>
                </a:solidFill>
              </a:rPr>
              <a:t>Additional bundle functionality</a:t>
            </a:r>
          </a:p>
          <a:p>
            <a:endParaRPr lang="en-US" dirty="0"/>
          </a:p>
        </p:txBody>
      </p:sp>
    </p:spTree>
    <p:extLst>
      <p:ext uri="{BB962C8B-B14F-4D97-AF65-F5344CB8AC3E}">
        <p14:creationId xmlns:p14="http://schemas.microsoft.com/office/powerpoint/2010/main" val="404045610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Original values</a:t>
            </a:r>
          </a:p>
        </p:txBody>
      </p:sp>
      <p:sp>
        <p:nvSpPr>
          <p:cNvPr id="4" name="Content Placeholder 3"/>
          <p:cNvSpPr>
            <a:spLocks noGrp="1"/>
          </p:cNvSpPr>
          <p:nvPr>
            <p:ph idx="1"/>
          </p:nvPr>
        </p:nvSpPr>
        <p:spPr/>
        <p:txBody>
          <a:bodyPr/>
          <a:lstStyle/>
          <a:p>
            <a:r>
              <a:rPr lang="en-US" dirty="0"/>
              <a:t>Prior to the commit, Gosu retains a copy of each entity read from the database</a:t>
            </a:r>
          </a:p>
          <a:p>
            <a:r>
              <a:rPr lang="en-US" dirty="0"/>
              <a:t>Several properties and methods let you work with the </a:t>
            </a:r>
            <a:r>
              <a:rPr lang="en-US" dirty="0" smtClean="0"/>
              <a:t>original </a:t>
            </a:r>
            <a:r>
              <a:rPr lang="en-US" dirty="0"/>
              <a:t>data in the entity </a:t>
            </a:r>
          </a:p>
          <a:p>
            <a:r>
              <a:rPr lang="en-US" b="1" dirty="0">
                <a:latin typeface="Courier New" pitchFamily="49" charset="0"/>
                <a:cs typeface="Courier New" pitchFamily="49" charset="0"/>
              </a:rPr>
              <a:t>entityName.Changed</a:t>
            </a:r>
            <a:r>
              <a:rPr lang="en-US" dirty="0"/>
              <a:t> </a:t>
            </a:r>
          </a:p>
          <a:p>
            <a:pPr lvl="1"/>
            <a:r>
              <a:rPr lang="en-US" dirty="0"/>
              <a:t>Returns true if any property on entity has changed</a:t>
            </a:r>
          </a:p>
          <a:p>
            <a:r>
              <a:rPr lang="en-US" b="1" dirty="0" smtClean="0">
                <a:latin typeface="Courier New" pitchFamily="49" charset="0"/>
                <a:cs typeface="Courier New" pitchFamily="49" charset="0"/>
              </a:rPr>
              <a:t>entityName.isFieldChanged</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FieldName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a:t>Returns true if property </a:t>
            </a:r>
            <a:r>
              <a:rPr lang="en-US" dirty="0" smtClean="0"/>
              <a:t>has </a:t>
            </a:r>
            <a:r>
              <a:rPr lang="en-US" dirty="0"/>
              <a:t>changed since it was read from database</a:t>
            </a:r>
          </a:p>
          <a:p>
            <a:r>
              <a:rPr lang="en-US" b="1" dirty="0">
                <a:latin typeface="Courier New" pitchFamily="49" charset="0"/>
                <a:cs typeface="Courier New" pitchFamily="49" charset="0"/>
              </a:rPr>
              <a:t>entityName.getOriginalValue</a:t>
            </a:r>
            <a:r>
              <a:rPr lang="en-US" b="1" dirty="0">
                <a:latin typeface="Courier New" pitchFamily="49" charset="0"/>
                <a:cs typeface="Courier New" pitchFamily="49" charset="0"/>
              </a:rPr>
              <a:t>("</a:t>
            </a:r>
            <a:r>
              <a:rPr lang="en-US" b="1" dirty="0">
                <a:latin typeface="Courier New" pitchFamily="49" charset="0"/>
                <a:cs typeface="Courier New" pitchFamily="49" charset="0"/>
              </a:rPr>
              <a:t>FieldName</a:t>
            </a:r>
            <a:r>
              <a:rPr lang="en-US" b="1" dirty="0">
                <a:latin typeface="Courier New" pitchFamily="49" charset="0"/>
                <a:cs typeface="Courier New" pitchFamily="49" charset="0"/>
              </a:rPr>
              <a:t>")</a:t>
            </a:r>
          </a:p>
          <a:p>
            <a:pPr lvl="1"/>
            <a:r>
              <a:rPr lang="en-US" dirty="0"/>
              <a:t>Returns value read from database</a:t>
            </a:r>
          </a:p>
          <a:p>
            <a:endParaRPr lang="en-US" dirty="0"/>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2071" y="914400"/>
            <a:ext cx="433754" cy="320703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Using </a:t>
            </a:r>
            <a:r>
              <a:rPr lang="en-US" dirty="0" smtClean="0"/>
              <a:t>original </a:t>
            </a:r>
            <a:r>
              <a:rPr lang="en-US" dirty="0" smtClean="0"/>
              <a:t>values</a:t>
            </a:r>
            <a:endParaRPr lang="en-US" dirty="0"/>
          </a:p>
        </p:txBody>
      </p:sp>
      <p:sp>
        <p:nvSpPr>
          <p:cNvPr id="5" name="Rectangle 4"/>
          <p:cNvSpPr/>
          <p:nvPr/>
        </p:nvSpPr>
        <p:spPr>
          <a:xfrm>
            <a:off x="404446" y="914400"/>
            <a:ext cx="8739554"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28	 </a:t>
            </a:r>
            <a:r>
              <a:rPr lang="en-US" sz="1600" b="1" i="1" dirty="0" smtClean="0">
                <a:solidFill>
                  <a:srgbClr val="969696"/>
                </a:solidFill>
                <a:latin typeface="Courier New"/>
                <a:ea typeface="Times New Roman"/>
                <a:cs typeface="Times New Roman"/>
              </a:rPr>
              <a:t>// Create note to record the change</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29 	 </a:t>
            </a:r>
            <a:r>
              <a:rPr lang="en-US" sz="1600" b="1" dirty="0">
                <a:solidFill>
                  <a:srgbClr val="000080"/>
                </a:solidFill>
                <a:latin typeface="Courier New"/>
                <a:ea typeface="Times New Roman"/>
                <a:cs typeface="Times New Roman"/>
              </a:rPr>
              <a:t>var</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newNote</a:t>
            </a:r>
            <a:r>
              <a:rPr lang="en-US" sz="1600" b="1" dirty="0" smtClean="0">
                <a:solidFill>
                  <a:srgbClr val="000000"/>
                </a:solidFill>
                <a:latin typeface="Courier New"/>
                <a:ea typeface="Times New Roman"/>
                <a:cs typeface="Times New Roman"/>
              </a:rPr>
              <a:t> = new </a:t>
            </a:r>
            <a:r>
              <a:rPr lang="en-US" sz="1600" b="1" dirty="0" smtClean="0">
                <a:solidFill>
                  <a:srgbClr val="000000"/>
                </a:solidFill>
                <a:latin typeface="Courier New"/>
                <a:ea typeface="Times New Roman"/>
                <a:cs typeface="Times New Roman"/>
              </a:rPr>
              <a:t>ContactNote</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cs typeface="Courier New" pitchFamily="49" charset="0"/>
              </a:rPr>
              <a:t> 30   </a:t>
            </a:r>
            <a:r>
              <a:rPr lang="en-US" sz="1600" b="1" dirty="0" smtClean="0">
                <a:solidFill>
                  <a:srgbClr val="000000"/>
                </a:solidFill>
                <a:latin typeface="Courier New" pitchFamily="49" charset="0"/>
                <a:cs typeface="Courier New" pitchFamily="49" charset="0"/>
              </a:rPr>
              <a:t>newNote.Subject</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"Change to inspection </a:t>
            </a:r>
            <a:r>
              <a:rPr lang="en-US" sz="1600" b="1" dirty="0" smtClean="0">
                <a:solidFill>
                  <a:srgbClr val="008000"/>
                </a:solidFill>
                <a:latin typeface="Courier New" pitchFamily="49" charset="0"/>
                <a:cs typeface="Courier New" pitchFamily="49" charset="0"/>
              </a:rPr>
              <a:t>date"</a:t>
            </a:r>
            <a:br>
              <a:rPr lang="en-US" sz="1600" b="1" dirty="0" smtClean="0">
                <a:solidFill>
                  <a:srgbClr val="008000"/>
                </a:solidFill>
                <a:latin typeface="Courier New" pitchFamily="49" charset="0"/>
                <a:cs typeface="Courier New" pitchFamily="49" charset="0"/>
              </a:rPr>
            </a:br>
            <a:r>
              <a:rPr lang="en-US" sz="1600" b="1" dirty="0" smtClean="0">
                <a:solidFill>
                  <a:srgbClr val="008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31 </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newNote.ContactNoteType</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data_update</a:t>
            </a:r>
            <a:r>
              <a:rPr lang="en-US" sz="1600" b="1" dirty="0" smtClean="0">
                <a:solidFill>
                  <a:srgbClr val="008000"/>
                </a:solidFill>
                <a:latin typeface="Courier New" pitchFamily="49" charset="0"/>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32   </a:t>
            </a:r>
            <a:r>
              <a:rPr lang="en-US" sz="1600" b="1" dirty="0" smtClean="0">
                <a:solidFill>
                  <a:srgbClr val="000080"/>
                </a:solidFill>
                <a:latin typeface="Courier New"/>
                <a:ea typeface="Times New Roman"/>
                <a:cs typeface="Times New Roman"/>
              </a:rPr>
              <a:t>var</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originalInspectionDate</a:t>
            </a:r>
            <a:r>
              <a:rPr lang="en-US" sz="1600" b="1" dirty="0" smtClean="0">
                <a:solidFill>
                  <a:srgbClr val="000000"/>
                </a:solidFill>
                <a:latin typeface="Courier New" pitchFamily="49" charset="0"/>
                <a:cs typeface="Courier New" pitchFamily="49" charset="0"/>
              </a:rPr>
              <a:t>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targetCompany.getOriginalValue</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InspectionDate</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a:ea typeface="Times New Roman"/>
                <a:cs typeface="Times New Roman"/>
              </a:rPr>
              <a:t>) </a:t>
            </a:r>
            <a:endParaRPr lang="en-US" sz="1600" b="1" dirty="0" smtClean="0">
              <a:solidFill>
                <a:srgbClr val="008000"/>
              </a:solidFill>
              <a:latin typeface="Courier New" pitchFamily="49" charset="0"/>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cs typeface="Courier New" pitchFamily="49" charset="0"/>
              </a:rPr>
              <a:t> 33   </a:t>
            </a:r>
            <a:r>
              <a:rPr lang="en-US" sz="1600" b="1" dirty="0" smtClean="0">
                <a:solidFill>
                  <a:srgbClr val="000000"/>
                </a:solidFill>
                <a:latin typeface="Courier New" pitchFamily="49" charset="0"/>
                <a:ea typeface="Times New Roman"/>
                <a:cs typeface="Courier New" pitchFamily="49" charset="0"/>
              </a:rPr>
              <a:t>newNote.Body</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 </a:t>
            </a:r>
            <a:r>
              <a:rPr lang="en-US" sz="1600" b="1" dirty="0">
                <a:solidFill>
                  <a:srgbClr val="008000"/>
                </a:solidFill>
                <a:latin typeface="Courier New" pitchFamily="49" charset="0"/>
                <a:cs typeface="Courier New" pitchFamily="49" charset="0"/>
              </a:rPr>
              <a:t>"Inspection date updated from "</a:t>
            </a:r>
            <a:r>
              <a:rPr lang="en-US" sz="1600" b="1" dirty="0">
                <a:solidFill>
                  <a:srgbClr val="000000"/>
                </a:solidFill>
                <a:latin typeface="Courier New" pitchFamily="49" charset="0"/>
                <a:ea typeface="Times New Roman"/>
                <a:cs typeface="Courier New" pitchFamily="49" charset="0"/>
              </a:rPr>
              <a:t> + </a:t>
            </a:r>
            <a:r>
              <a:rPr lang="en-US" sz="1600" b="1" dirty="0" smtClean="0">
                <a:solidFill>
                  <a:srgbClr val="000000"/>
                </a:solidFill>
                <a:latin typeface="Courier New" pitchFamily="49" charset="0"/>
                <a:ea typeface="Times New Roman"/>
                <a:cs typeface="Courier New" pitchFamily="49" charset="0"/>
              </a:rPr>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originalInspectionDate</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 </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34               </a:t>
            </a:r>
            <a:r>
              <a:rPr lang="en-US" sz="1600" b="1" dirty="0">
                <a:solidFill>
                  <a:srgbClr val="008000"/>
                </a:solidFill>
                <a:latin typeface="Courier New" pitchFamily="49" charset="0"/>
                <a:cs typeface="Courier New" pitchFamily="49" charset="0"/>
              </a:rPr>
              <a:t>" to " </a:t>
            </a:r>
            <a:r>
              <a:rPr lang="en-US" sz="1600" b="1" dirty="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targetCompany.InspectionDate</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i="1" dirty="0" smtClean="0">
                <a:solidFill>
                  <a:srgbClr val="969696"/>
                </a:solidFill>
                <a:latin typeface="Courier New"/>
                <a:ea typeface="Times New Roman"/>
                <a:cs typeface="Times New Roman"/>
              </a:rPr>
              <a:t>// Add note to bundle entity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36 	 </a:t>
            </a:r>
            <a:r>
              <a:rPr lang="en-US" sz="1600" b="1" dirty="0" smtClean="0">
                <a:solidFill>
                  <a:srgbClr val="000000"/>
                </a:solidFill>
                <a:latin typeface="Courier New"/>
                <a:ea typeface="Times New Roman"/>
                <a:cs typeface="Times New Roman"/>
              </a:rPr>
              <a:t>targetCompany.addToContactNotes</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newNote</a:t>
            </a:r>
            <a:r>
              <a:rPr lang="en-US" sz="1600" b="1" dirty="0" smtClean="0">
                <a:solidFill>
                  <a:srgbClr val="000000"/>
                </a:solidFill>
                <a:latin typeface="Courier New"/>
                <a:ea typeface="Times New Roman"/>
                <a:cs typeface="Times New Roman"/>
              </a:rPr>
              <a:t>)</a:t>
            </a:r>
          </a:p>
        </p:txBody>
      </p:sp>
      <p:sp>
        <p:nvSpPr>
          <p:cNvPr id="9" name="Rounded Rectangle 8"/>
          <p:cNvSpPr/>
          <p:nvPr/>
        </p:nvSpPr>
        <p:spPr bwMode="auto">
          <a:xfrm>
            <a:off x="1097280" y="2095500"/>
            <a:ext cx="7513319" cy="1409700"/>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267200"/>
            <a:ext cx="3662729" cy="218760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8" name="Elbow Connector 7"/>
          <p:cNvCxnSpPr>
            <a:stCxn id="9" idx="3"/>
          </p:cNvCxnSpPr>
          <p:nvPr/>
        </p:nvCxnSpPr>
        <p:spPr bwMode="auto">
          <a:xfrm flipH="1">
            <a:off x="4953000" y="2800350"/>
            <a:ext cx="3657599" cy="3371850"/>
          </a:xfrm>
          <a:prstGeom prst="bentConnector3">
            <a:avLst>
              <a:gd name="adj1" fmla="val -625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1210746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multiple bundles</a:t>
            </a:r>
          </a:p>
        </p:txBody>
      </p:sp>
      <p:sp>
        <p:nvSpPr>
          <p:cNvPr id="4" name="Content Placeholder 3"/>
          <p:cNvSpPr>
            <a:spLocks noGrp="1"/>
          </p:cNvSpPr>
          <p:nvPr>
            <p:ph sz="half" idx="1"/>
          </p:nvPr>
        </p:nvSpPr>
        <p:spPr>
          <a:xfrm>
            <a:off x="519112" y="1905000"/>
            <a:ext cx="2651760" cy="4495800"/>
          </a:xfrm>
        </p:spPr>
        <p:txBody>
          <a:bodyPr/>
          <a:lstStyle/>
          <a:p>
            <a:pPr lvl="1"/>
            <a:r>
              <a:rPr lang="en-US" dirty="0"/>
              <a:t>Commit some</a:t>
            </a:r>
            <a:br>
              <a:rPr lang="en-US" dirty="0"/>
            </a:br>
            <a:r>
              <a:rPr lang="en-US" dirty="0"/>
              <a:t>entities in a bundle,</a:t>
            </a:r>
            <a:br>
              <a:rPr lang="en-US" dirty="0"/>
            </a:br>
            <a:r>
              <a:rPr lang="en-US" dirty="0"/>
              <a:t>but not all of </a:t>
            </a:r>
            <a:r>
              <a:rPr lang="en-US" dirty="0" smtClean="0"/>
              <a:t>them</a:t>
            </a:r>
          </a:p>
          <a:p>
            <a:pPr lvl="1"/>
            <a:endParaRPr lang="en-US" dirty="0" smtClean="0"/>
          </a:p>
          <a:p>
            <a:pPr lvl="1"/>
            <a:r>
              <a:rPr lang="en-US" dirty="0" smtClean="0"/>
              <a:t>Execute </a:t>
            </a:r>
            <a:r>
              <a:rPr lang="en-US" dirty="0"/>
              <a:t>multiple</a:t>
            </a:r>
            <a:br>
              <a:rPr lang="en-US" dirty="0"/>
            </a:br>
            <a:r>
              <a:rPr lang="en-US" dirty="0"/>
              <a:t>commits that</a:t>
            </a:r>
            <a:br>
              <a:rPr lang="en-US" dirty="0"/>
            </a:br>
            <a:r>
              <a:rPr lang="en-US" dirty="0"/>
              <a:t>should each</a:t>
            </a:r>
            <a:br>
              <a:rPr lang="en-US" dirty="0"/>
            </a:br>
            <a:r>
              <a:rPr lang="en-US" dirty="0"/>
              <a:t>succeed or fail</a:t>
            </a:r>
            <a:br>
              <a:rPr lang="en-US" dirty="0"/>
            </a:br>
            <a:r>
              <a:rPr lang="en-US" dirty="0"/>
              <a:t>on their own</a:t>
            </a:r>
            <a:br>
              <a:rPr lang="en-US" dirty="0"/>
            </a:br>
            <a:endParaRPr lang="en-US" dirty="0"/>
          </a:p>
          <a:p>
            <a:pPr lvl="1"/>
            <a:r>
              <a:rPr lang="en-US" dirty="0"/>
              <a:t>Execute a chain</a:t>
            </a:r>
            <a:br>
              <a:rPr lang="en-US" dirty="0"/>
            </a:br>
            <a:r>
              <a:rPr lang="en-US" dirty="0"/>
              <a:t>of dependent</a:t>
            </a:r>
            <a:br>
              <a:rPr lang="en-US" dirty="0"/>
            </a:br>
            <a:r>
              <a:rPr lang="en-US" dirty="0"/>
              <a:t>commit </a:t>
            </a:r>
          </a:p>
          <a:p>
            <a:endParaRPr lang="en-US" dirty="0"/>
          </a:p>
        </p:txBody>
      </p:sp>
      <p:sp>
        <p:nvSpPr>
          <p:cNvPr id="5" name="Content Placeholder 4"/>
          <p:cNvSpPr>
            <a:spLocks noGrp="1"/>
          </p:cNvSpPr>
          <p:nvPr>
            <p:ph idx="10"/>
          </p:nvPr>
        </p:nvSpPr>
        <p:spPr/>
        <p:txBody>
          <a:bodyPr/>
          <a:lstStyle/>
          <a:p>
            <a:r>
              <a:rPr lang="en-US" dirty="0"/>
              <a:t>Multiple bundles are required when you need to: </a:t>
            </a:r>
          </a:p>
        </p:txBody>
      </p:sp>
      <p:grpSp>
        <p:nvGrpSpPr>
          <p:cNvPr id="334" name="Group 192"/>
          <p:cNvGrpSpPr>
            <a:grpSpLocks/>
          </p:cNvGrpSpPr>
          <p:nvPr/>
        </p:nvGrpSpPr>
        <p:grpSpPr bwMode="auto">
          <a:xfrm>
            <a:off x="3675063" y="2079625"/>
            <a:ext cx="5245101" cy="820738"/>
            <a:chOff x="2315" y="1310"/>
            <a:chExt cx="3304" cy="517"/>
          </a:xfrm>
        </p:grpSpPr>
        <p:grpSp>
          <p:nvGrpSpPr>
            <p:cNvPr id="335" name="Group 5"/>
            <p:cNvGrpSpPr>
              <a:grpSpLocks/>
            </p:cNvGrpSpPr>
            <p:nvPr/>
          </p:nvGrpSpPr>
          <p:grpSpPr bwMode="auto">
            <a:xfrm>
              <a:off x="2315" y="1310"/>
              <a:ext cx="485" cy="517"/>
              <a:chOff x="3403" y="1660"/>
              <a:chExt cx="2203" cy="2349"/>
            </a:xfrm>
          </p:grpSpPr>
          <p:grpSp>
            <p:nvGrpSpPr>
              <p:cNvPr id="366" name="Group 6"/>
              <p:cNvGrpSpPr>
                <a:grpSpLocks/>
              </p:cNvGrpSpPr>
              <p:nvPr/>
            </p:nvGrpSpPr>
            <p:grpSpPr bwMode="auto">
              <a:xfrm>
                <a:off x="3708" y="1660"/>
                <a:ext cx="1898" cy="2349"/>
                <a:chOff x="1936" y="1734"/>
                <a:chExt cx="1466" cy="1814"/>
              </a:xfrm>
            </p:grpSpPr>
            <p:sp>
              <p:nvSpPr>
                <p:cNvPr id="368" name="Freeform 7"/>
                <p:cNvSpPr>
                  <a:spLocks/>
                </p:cNvSpPr>
                <p:nvPr/>
              </p:nvSpPr>
              <p:spPr bwMode="auto">
                <a:xfrm>
                  <a:off x="1942" y="1734"/>
                  <a:ext cx="1451" cy="1814"/>
                </a:xfrm>
                <a:custGeom>
                  <a:avLst/>
                  <a:gdLst>
                    <a:gd name="T0" fmla="*/ 0 w 1887"/>
                    <a:gd name="T1" fmla="*/ 285 h 2365"/>
                    <a:gd name="T2" fmla="*/ 0 w 1887"/>
                    <a:gd name="T3" fmla="*/ 0 h 2365"/>
                    <a:gd name="T4" fmla="*/ 165 w 1887"/>
                    <a:gd name="T5" fmla="*/ 0 h 2365"/>
                    <a:gd name="T6" fmla="*/ 231 w 1887"/>
                    <a:gd name="T7" fmla="*/ 67 h 2365"/>
                    <a:gd name="T8" fmla="*/ 231 w 1887"/>
                    <a:gd name="T9" fmla="*/ 286 h 2365"/>
                    <a:gd name="T10" fmla="*/ 0 w 1887"/>
                    <a:gd name="T11" fmla="*/ 28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369" name="Line 8"/>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70" name="Line 9"/>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71" name="Freeform 10"/>
                <p:cNvSpPr>
                  <a:spLocks/>
                </p:cNvSpPr>
                <p:nvPr/>
              </p:nvSpPr>
              <p:spPr bwMode="auto">
                <a:xfrm>
                  <a:off x="2971" y="1734"/>
                  <a:ext cx="425" cy="425"/>
                </a:xfrm>
                <a:custGeom>
                  <a:avLst/>
                  <a:gdLst>
                    <a:gd name="T0" fmla="*/ 0 w 553"/>
                    <a:gd name="T1" fmla="*/ 0 h 554"/>
                    <a:gd name="T2" fmla="*/ 0 w 553"/>
                    <a:gd name="T3" fmla="*/ 67 h 554"/>
                    <a:gd name="T4" fmla="*/ 68 w 553"/>
                    <a:gd name="T5" fmla="*/ 67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grpSp>
              <p:nvGrpSpPr>
                <p:cNvPr id="372" name="Group 11"/>
                <p:cNvGrpSpPr>
                  <a:grpSpLocks/>
                </p:cNvGrpSpPr>
                <p:nvPr/>
              </p:nvGrpSpPr>
              <p:grpSpPr bwMode="auto">
                <a:xfrm>
                  <a:off x="2176" y="2569"/>
                  <a:ext cx="855" cy="600"/>
                  <a:chOff x="443" y="1548"/>
                  <a:chExt cx="855" cy="600"/>
                </a:xfrm>
              </p:grpSpPr>
              <p:sp>
                <p:nvSpPr>
                  <p:cNvPr id="373" name="Rectangle 12"/>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74" name="Rectangle 13"/>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375" name="Rectangle 14"/>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sp>
            <p:nvSpPr>
              <p:cNvPr id="367" name="Freeform 15"/>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12700">
                <a:solidFill>
                  <a:srgbClr val="257942"/>
                </a:solidFill>
                <a:round/>
                <a:headEnd/>
                <a:tailEnd/>
              </a:ln>
            </p:spPr>
            <p:txBody>
              <a:bodyPr wrap="none" lIns="0" tIns="0" rIns="0" bIns="0" anchor="ctr">
                <a:spAutoFit/>
              </a:bodyPr>
              <a:lstStyle/>
              <a:p>
                <a:endParaRPr lang="en-US" dirty="0"/>
              </a:p>
            </p:txBody>
          </p:sp>
        </p:grpSp>
        <p:grpSp>
          <p:nvGrpSpPr>
            <p:cNvPr id="336" name="Group 27"/>
            <p:cNvGrpSpPr>
              <a:grpSpLocks/>
            </p:cNvGrpSpPr>
            <p:nvPr/>
          </p:nvGrpSpPr>
          <p:grpSpPr bwMode="auto">
            <a:xfrm>
              <a:off x="3066" y="1361"/>
              <a:ext cx="531" cy="416"/>
              <a:chOff x="3069" y="2615"/>
              <a:chExt cx="531" cy="416"/>
            </a:xfrm>
          </p:grpSpPr>
          <p:sp>
            <p:nvSpPr>
              <p:cNvPr id="360" name="AutoShape 28"/>
              <p:cNvSpPr>
                <a:spLocks noChangeArrowheads="1"/>
              </p:cNvSpPr>
              <p:nvPr/>
            </p:nvSpPr>
            <p:spPr bwMode="auto">
              <a:xfrm>
                <a:off x="3218" y="2643"/>
                <a:ext cx="245" cy="179"/>
              </a:xfrm>
              <a:prstGeom prst="cube">
                <a:avLst>
                  <a:gd name="adj" fmla="val 18301"/>
                </a:avLst>
              </a:prstGeom>
              <a:solidFill>
                <a:schemeClr val="hlink"/>
              </a:solidFill>
              <a:ln w="19050">
                <a:solidFill>
                  <a:schemeClr val="bg1"/>
                </a:solidFill>
                <a:miter lim="800000"/>
                <a:headEnd/>
                <a:tailEnd/>
              </a:ln>
            </p:spPr>
            <p:txBody>
              <a:bodyPr lIns="0" tIns="0" rIns="0" bIns="0" anchor="ctr">
                <a:spAutoFit/>
              </a:bodyPr>
              <a:lstStyle/>
              <a:p>
                <a:endParaRPr lang="en-US" dirty="0"/>
              </a:p>
            </p:txBody>
          </p:sp>
          <p:sp>
            <p:nvSpPr>
              <p:cNvPr id="361" name="AutoShape 29"/>
              <p:cNvSpPr>
                <a:spLocks noChangeArrowheads="1"/>
              </p:cNvSpPr>
              <p:nvPr/>
            </p:nvSpPr>
            <p:spPr bwMode="auto">
              <a:xfrm>
                <a:off x="3069" y="2615"/>
                <a:ext cx="531" cy="416"/>
              </a:xfrm>
              <a:prstGeom prst="roundRect">
                <a:avLst>
                  <a:gd name="adj" fmla="val 13926"/>
                </a:avLst>
              </a:prstGeom>
              <a:noFill/>
              <a:ln w="1905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362" name="AutoShape 30"/>
              <p:cNvSpPr>
                <a:spLocks noChangeArrowheads="1"/>
              </p:cNvSpPr>
              <p:nvPr/>
            </p:nvSpPr>
            <p:spPr bwMode="auto">
              <a:xfrm>
                <a:off x="3127" y="2856"/>
                <a:ext cx="194" cy="141"/>
              </a:xfrm>
              <a:prstGeom prst="cube">
                <a:avLst>
                  <a:gd name="adj" fmla="val 25000"/>
                </a:avLst>
              </a:prstGeom>
              <a:solidFill>
                <a:schemeClr val="hlink"/>
              </a:solidFill>
              <a:ln w="19050">
                <a:solidFill>
                  <a:schemeClr val="bg1"/>
                </a:solidFill>
                <a:miter lim="800000"/>
                <a:headEnd/>
                <a:tailEnd/>
              </a:ln>
            </p:spPr>
            <p:txBody>
              <a:bodyPr lIns="0" tIns="0" rIns="0" bIns="0" anchor="ctr">
                <a:spAutoFit/>
              </a:bodyPr>
              <a:lstStyle/>
              <a:p>
                <a:endParaRPr lang="en-US" dirty="0"/>
              </a:p>
            </p:txBody>
          </p:sp>
          <p:sp>
            <p:nvSpPr>
              <p:cNvPr id="363" name="AutoShape 31"/>
              <p:cNvSpPr>
                <a:spLocks noChangeArrowheads="1"/>
              </p:cNvSpPr>
              <p:nvPr/>
            </p:nvSpPr>
            <p:spPr bwMode="auto">
              <a:xfrm>
                <a:off x="3366" y="2853"/>
                <a:ext cx="194" cy="142"/>
              </a:xfrm>
              <a:prstGeom prst="cube">
                <a:avLst>
                  <a:gd name="adj" fmla="val 25000"/>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364" name="Line 32"/>
              <p:cNvSpPr>
                <a:spLocks noChangeShapeType="1"/>
              </p:cNvSpPr>
              <p:nvPr/>
            </p:nvSpPr>
            <p:spPr bwMode="auto">
              <a:xfrm flipV="1">
                <a:off x="3212" y="2819"/>
                <a:ext cx="74" cy="5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65" name="Line 33"/>
              <p:cNvSpPr>
                <a:spLocks noChangeShapeType="1"/>
              </p:cNvSpPr>
              <p:nvPr/>
            </p:nvSpPr>
            <p:spPr bwMode="auto">
              <a:xfrm flipH="1" flipV="1">
                <a:off x="3369" y="2819"/>
                <a:ext cx="90" cy="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337" name="Group 34"/>
            <p:cNvGrpSpPr>
              <a:grpSpLocks/>
            </p:cNvGrpSpPr>
            <p:nvPr/>
          </p:nvGrpSpPr>
          <p:grpSpPr bwMode="auto">
            <a:xfrm>
              <a:off x="4439" y="1340"/>
              <a:ext cx="1180" cy="456"/>
              <a:chOff x="4442" y="2594"/>
              <a:chExt cx="1180" cy="456"/>
            </a:xfrm>
          </p:grpSpPr>
          <p:sp>
            <p:nvSpPr>
              <p:cNvPr id="343" name="Rectangle 35"/>
              <p:cNvSpPr>
                <a:spLocks noChangeArrowheads="1"/>
              </p:cNvSpPr>
              <p:nvPr/>
            </p:nvSpPr>
            <p:spPr bwMode="auto">
              <a:xfrm>
                <a:off x="4442" y="2768"/>
                <a:ext cx="439" cy="56"/>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dirty="0"/>
              </a:p>
            </p:txBody>
          </p:sp>
          <p:sp>
            <p:nvSpPr>
              <p:cNvPr id="344" name="AutoShape 36"/>
              <p:cNvSpPr>
                <a:spLocks noChangeArrowheads="1"/>
              </p:cNvSpPr>
              <p:nvPr/>
            </p:nvSpPr>
            <p:spPr bwMode="auto">
              <a:xfrm>
                <a:off x="5227" y="2633"/>
                <a:ext cx="395" cy="417"/>
              </a:xfrm>
              <a:prstGeom prst="can">
                <a:avLst>
                  <a:gd name="adj" fmla="val 26392"/>
                </a:avLst>
              </a:prstGeom>
              <a:solidFill>
                <a:schemeClr val="folHlink"/>
              </a:solidFill>
              <a:ln w="19050">
                <a:solidFill>
                  <a:schemeClr val="bg1"/>
                </a:solidFill>
                <a:round/>
                <a:headEnd/>
                <a:tailEnd/>
              </a:ln>
            </p:spPr>
            <p:txBody>
              <a:bodyPr lIns="0" tIns="0" rIns="0" bIns="0" anchor="ctr">
                <a:spAutoFit/>
              </a:bodyPr>
              <a:lstStyle/>
              <a:p>
                <a:endParaRPr lang="en-US" dirty="0"/>
              </a:p>
            </p:txBody>
          </p:sp>
          <p:grpSp>
            <p:nvGrpSpPr>
              <p:cNvPr id="345" name="Group 37"/>
              <p:cNvGrpSpPr>
                <a:grpSpLocks/>
              </p:cNvGrpSpPr>
              <p:nvPr/>
            </p:nvGrpSpPr>
            <p:grpSpPr bwMode="auto">
              <a:xfrm>
                <a:off x="4834" y="2594"/>
                <a:ext cx="384" cy="317"/>
                <a:chOff x="727" y="3089"/>
                <a:chExt cx="609" cy="509"/>
              </a:xfrm>
            </p:grpSpPr>
            <p:grpSp>
              <p:nvGrpSpPr>
                <p:cNvPr id="346" name="Group 38"/>
                <p:cNvGrpSpPr>
                  <a:grpSpLocks/>
                </p:cNvGrpSpPr>
                <p:nvPr/>
              </p:nvGrpSpPr>
              <p:grpSpPr bwMode="auto">
                <a:xfrm>
                  <a:off x="836" y="3089"/>
                  <a:ext cx="500" cy="509"/>
                  <a:chOff x="2064" y="3308"/>
                  <a:chExt cx="500" cy="509"/>
                </a:xfrm>
              </p:grpSpPr>
              <p:sp>
                <p:nvSpPr>
                  <p:cNvPr id="357" name="Rectangle 39"/>
                  <p:cNvSpPr>
                    <a:spLocks noChangeArrowheads="1"/>
                  </p:cNvSpPr>
                  <p:nvPr/>
                </p:nvSpPr>
                <p:spPr bwMode="auto">
                  <a:xfrm rot="18636272">
                    <a:off x="2239" y="3303"/>
                    <a:ext cx="145"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358" name="Rectangle 40"/>
                  <p:cNvSpPr>
                    <a:spLocks noChangeArrowheads="1"/>
                  </p:cNvSpPr>
                  <p:nvPr/>
                </p:nvSpPr>
                <p:spPr bwMode="auto">
                  <a:xfrm rot="18636272">
                    <a:off x="2049" y="3344"/>
                    <a:ext cx="145"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359" name="AutoShape 41"/>
                  <p:cNvSpPr>
                    <a:spLocks noChangeArrowheads="1"/>
                  </p:cNvSpPr>
                  <p:nvPr/>
                </p:nvSpPr>
                <p:spPr bwMode="auto">
                  <a:xfrm rot="18636272" flipV="1">
                    <a:off x="2455" y="3707"/>
                    <a:ext cx="146"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347" name="Group 42"/>
                <p:cNvGrpSpPr>
                  <a:grpSpLocks/>
                </p:cNvGrpSpPr>
                <p:nvPr/>
              </p:nvGrpSpPr>
              <p:grpSpPr bwMode="auto">
                <a:xfrm>
                  <a:off x="727" y="3115"/>
                  <a:ext cx="518" cy="374"/>
                  <a:chOff x="4247" y="2075"/>
                  <a:chExt cx="443" cy="323"/>
                </a:xfrm>
              </p:grpSpPr>
              <p:sp>
                <p:nvSpPr>
                  <p:cNvPr id="348" name="Freeform 43"/>
                  <p:cNvSpPr>
                    <a:spLocks/>
                  </p:cNvSpPr>
                  <p:nvPr/>
                </p:nvSpPr>
                <p:spPr bwMode="auto">
                  <a:xfrm rot="3766183" flipH="1">
                    <a:off x="4230" y="2258"/>
                    <a:ext cx="157"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49" name="Freeform 44"/>
                  <p:cNvSpPr>
                    <a:spLocks/>
                  </p:cNvSpPr>
                  <p:nvPr/>
                </p:nvSpPr>
                <p:spPr bwMode="auto">
                  <a:xfrm rot="3766183" flipH="1">
                    <a:off x="4245" y="2259"/>
                    <a:ext cx="135"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0" name="Freeform 45"/>
                  <p:cNvSpPr>
                    <a:spLocks/>
                  </p:cNvSpPr>
                  <p:nvPr/>
                </p:nvSpPr>
                <p:spPr bwMode="auto">
                  <a:xfrm rot="3766183" flipH="1">
                    <a:off x="4376" y="2136"/>
                    <a:ext cx="152"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1" name="Freeform 46"/>
                  <p:cNvSpPr>
                    <a:spLocks/>
                  </p:cNvSpPr>
                  <p:nvPr/>
                </p:nvSpPr>
                <p:spPr bwMode="auto">
                  <a:xfrm rot="3766183" flipH="1">
                    <a:off x="4373" y="2133"/>
                    <a:ext cx="147"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2" name="Freeform 47"/>
                  <p:cNvSpPr>
                    <a:spLocks/>
                  </p:cNvSpPr>
                  <p:nvPr/>
                </p:nvSpPr>
                <p:spPr bwMode="auto">
                  <a:xfrm rot="3766183" flipH="1">
                    <a:off x="4378" y="1976"/>
                    <a:ext cx="207"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3" name="Freeform 48"/>
                  <p:cNvSpPr>
                    <a:spLocks/>
                  </p:cNvSpPr>
                  <p:nvPr/>
                </p:nvSpPr>
                <p:spPr bwMode="auto">
                  <a:xfrm rot="3766183" flipH="1">
                    <a:off x="4386" y="1974"/>
                    <a:ext cx="191"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4" name="Freeform 49"/>
                  <p:cNvSpPr>
                    <a:spLocks/>
                  </p:cNvSpPr>
                  <p:nvPr/>
                </p:nvSpPr>
                <p:spPr bwMode="auto">
                  <a:xfrm rot="3766183" flipH="1">
                    <a:off x="4498" y="2147"/>
                    <a:ext cx="123"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5" name="Freeform 50"/>
                  <p:cNvSpPr>
                    <a:spLocks/>
                  </p:cNvSpPr>
                  <p:nvPr/>
                </p:nvSpPr>
                <p:spPr bwMode="auto">
                  <a:xfrm rot="3766183" flipH="1">
                    <a:off x="4531" y="2115"/>
                    <a:ext cx="121"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6" name="Freeform 51"/>
                  <p:cNvSpPr>
                    <a:spLocks/>
                  </p:cNvSpPr>
                  <p:nvPr/>
                </p:nvSpPr>
                <p:spPr bwMode="auto">
                  <a:xfrm rot="3766183" flipH="1">
                    <a:off x="4504" y="2047"/>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338" name="Group 87"/>
            <p:cNvGrpSpPr>
              <a:grpSpLocks/>
            </p:cNvGrpSpPr>
            <p:nvPr/>
          </p:nvGrpSpPr>
          <p:grpSpPr bwMode="auto">
            <a:xfrm>
              <a:off x="3911" y="1361"/>
              <a:ext cx="531" cy="416"/>
              <a:chOff x="3914" y="2453"/>
              <a:chExt cx="531" cy="416"/>
            </a:xfrm>
          </p:grpSpPr>
          <p:sp>
            <p:nvSpPr>
              <p:cNvPr id="341" name="AutoShape 88"/>
              <p:cNvSpPr>
                <a:spLocks noChangeArrowheads="1"/>
              </p:cNvSpPr>
              <p:nvPr/>
            </p:nvSpPr>
            <p:spPr bwMode="auto">
              <a:xfrm>
                <a:off x="3914" y="2453"/>
                <a:ext cx="531" cy="416"/>
              </a:xfrm>
              <a:prstGeom prst="roundRect">
                <a:avLst>
                  <a:gd name="adj" fmla="val 13926"/>
                </a:avLst>
              </a:prstGeom>
              <a:noFill/>
              <a:ln w="1905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342" name="AutoShape 89"/>
              <p:cNvSpPr>
                <a:spLocks noChangeArrowheads="1"/>
              </p:cNvSpPr>
              <p:nvPr/>
            </p:nvSpPr>
            <p:spPr bwMode="auto">
              <a:xfrm>
                <a:off x="4191" y="2679"/>
                <a:ext cx="194" cy="141"/>
              </a:xfrm>
              <a:prstGeom prst="cube">
                <a:avLst>
                  <a:gd name="adj" fmla="val 25000"/>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grpSp>
        <p:sp>
          <p:nvSpPr>
            <p:cNvPr id="339" name="Line 91"/>
            <p:cNvSpPr>
              <a:spLocks noChangeShapeType="1"/>
            </p:cNvSpPr>
            <p:nvPr/>
          </p:nvSpPr>
          <p:spPr bwMode="auto">
            <a:xfrm>
              <a:off x="2820" y="1568"/>
              <a:ext cx="246"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40" name="Line 92"/>
            <p:cNvSpPr>
              <a:spLocks noChangeShapeType="1"/>
            </p:cNvSpPr>
            <p:nvPr/>
          </p:nvSpPr>
          <p:spPr bwMode="auto">
            <a:xfrm>
              <a:off x="3577" y="1667"/>
              <a:ext cx="55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376" name="Group 193"/>
          <p:cNvGrpSpPr>
            <a:grpSpLocks/>
          </p:cNvGrpSpPr>
          <p:nvPr/>
        </p:nvGrpSpPr>
        <p:grpSpPr bwMode="auto">
          <a:xfrm>
            <a:off x="3675063" y="3424238"/>
            <a:ext cx="5251451" cy="1377950"/>
            <a:chOff x="2410" y="2184"/>
            <a:chExt cx="3308" cy="868"/>
          </a:xfrm>
        </p:grpSpPr>
        <p:grpSp>
          <p:nvGrpSpPr>
            <p:cNvPr id="377" name="Group 16"/>
            <p:cNvGrpSpPr>
              <a:grpSpLocks/>
            </p:cNvGrpSpPr>
            <p:nvPr/>
          </p:nvGrpSpPr>
          <p:grpSpPr bwMode="auto">
            <a:xfrm>
              <a:off x="2410" y="2357"/>
              <a:ext cx="485" cy="517"/>
              <a:chOff x="3403" y="1660"/>
              <a:chExt cx="2203" cy="2349"/>
            </a:xfrm>
          </p:grpSpPr>
          <p:grpSp>
            <p:nvGrpSpPr>
              <p:cNvPr id="433" name="Group 17"/>
              <p:cNvGrpSpPr>
                <a:grpSpLocks/>
              </p:cNvGrpSpPr>
              <p:nvPr/>
            </p:nvGrpSpPr>
            <p:grpSpPr bwMode="auto">
              <a:xfrm>
                <a:off x="3708" y="1660"/>
                <a:ext cx="1898" cy="2349"/>
                <a:chOff x="1936" y="1734"/>
                <a:chExt cx="1466" cy="1814"/>
              </a:xfrm>
            </p:grpSpPr>
            <p:sp>
              <p:nvSpPr>
                <p:cNvPr id="435" name="Freeform 18"/>
                <p:cNvSpPr>
                  <a:spLocks/>
                </p:cNvSpPr>
                <p:nvPr/>
              </p:nvSpPr>
              <p:spPr bwMode="auto">
                <a:xfrm>
                  <a:off x="1942" y="1734"/>
                  <a:ext cx="1451" cy="1814"/>
                </a:xfrm>
                <a:custGeom>
                  <a:avLst/>
                  <a:gdLst>
                    <a:gd name="T0" fmla="*/ 0 w 1887"/>
                    <a:gd name="T1" fmla="*/ 285 h 2365"/>
                    <a:gd name="T2" fmla="*/ 0 w 1887"/>
                    <a:gd name="T3" fmla="*/ 0 h 2365"/>
                    <a:gd name="T4" fmla="*/ 165 w 1887"/>
                    <a:gd name="T5" fmla="*/ 0 h 2365"/>
                    <a:gd name="T6" fmla="*/ 231 w 1887"/>
                    <a:gd name="T7" fmla="*/ 67 h 2365"/>
                    <a:gd name="T8" fmla="*/ 231 w 1887"/>
                    <a:gd name="T9" fmla="*/ 286 h 2365"/>
                    <a:gd name="T10" fmla="*/ 0 w 1887"/>
                    <a:gd name="T11" fmla="*/ 28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436" name="Line 19"/>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37" name="Line 20"/>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38" name="Freeform 21"/>
                <p:cNvSpPr>
                  <a:spLocks/>
                </p:cNvSpPr>
                <p:nvPr/>
              </p:nvSpPr>
              <p:spPr bwMode="auto">
                <a:xfrm>
                  <a:off x="2971" y="1734"/>
                  <a:ext cx="425" cy="425"/>
                </a:xfrm>
                <a:custGeom>
                  <a:avLst/>
                  <a:gdLst>
                    <a:gd name="T0" fmla="*/ 0 w 553"/>
                    <a:gd name="T1" fmla="*/ 0 h 554"/>
                    <a:gd name="T2" fmla="*/ 0 w 553"/>
                    <a:gd name="T3" fmla="*/ 67 h 554"/>
                    <a:gd name="T4" fmla="*/ 68 w 553"/>
                    <a:gd name="T5" fmla="*/ 67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grpSp>
              <p:nvGrpSpPr>
                <p:cNvPr id="439" name="Group 22"/>
                <p:cNvGrpSpPr>
                  <a:grpSpLocks/>
                </p:cNvGrpSpPr>
                <p:nvPr/>
              </p:nvGrpSpPr>
              <p:grpSpPr bwMode="auto">
                <a:xfrm>
                  <a:off x="2176" y="2569"/>
                  <a:ext cx="855" cy="600"/>
                  <a:chOff x="443" y="1548"/>
                  <a:chExt cx="855" cy="600"/>
                </a:xfrm>
              </p:grpSpPr>
              <p:sp>
                <p:nvSpPr>
                  <p:cNvPr id="440" name="Rectangle 23"/>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41" name="Rectangle 24"/>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42" name="Rectangle 25"/>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sp>
            <p:nvSpPr>
              <p:cNvPr id="434" name="Freeform 26"/>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12700">
                <a:solidFill>
                  <a:srgbClr val="257942"/>
                </a:solidFill>
                <a:round/>
                <a:headEnd/>
                <a:tailEnd/>
              </a:ln>
            </p:spPr>
            <p:txBody>
              <a:bodyPr wrap="none" lIns="0" tIns="0" rIns="0" bIns="0" anchor="ctr">
                <a:spAutoFit/>
              </a:bodyPr>
              <a:lstStyle/>
              <a:p>
                <a:endParaRPr lang="en-US" dirty="0"/>
              </a:p>
            </p:txBody>
          </p:sp>
        </p:grpSp>
        <p:grpSp>
          <p:nvGrpSpPr>
            <p:cNvPr id="378" name="Group 52"/>
            <p:cNvGrpSpPr>
              <a:grpSpLocks/>
            </p:cNvGrpSpPr>
            <p:nvPr/>
          </p:nvGrpSpPr>
          <p:grpSpPr bwMode="auto">
            <a:xfrm>
              <a:off x="3165" y="2427"/>
              <a:ext cx="531" cy="416"/>
              <a:chOff x="368" y="773"/>
              <a:chExt cx="1504" cy="1176"/>
            </a:xfrm>
          </p:grpSpPr>
          <p:sp>
            <p:nvSpPr>
              <p:cNvPr id="427" name="AutoShape 53"/>
              <p:cNvSpPr>
                <a:spLocks noChangeArrowheads="1"/>
              </p:cNvSpPr>
              <p:nvPr/>
            </p:nvSpPr>
            <p:spPr bwMode="auto">
              <a:xfrm>
                <a:off x="789" y="853"/>
                <a:ext cx="695" cy="504"/>
              </a:xfrm>
              <a:prstGeom prst="cube">
                <a:avLst>
                  <a:gd name="adj" fmla="val 18301"/>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28" name="AutoShape 54"/>
              <p:cNvSpPr>
                <a:spLocks noChangeArrowheads="1"/>
              </p:cNvSpPr>
              <p:nvPr/>
            </p:nvSpPr>
            <p:spPr bwMode="auto">
              <a:xfrm>
                <a:off x="368" y="773"/>
                <a:ext cx="1504" cy="1176"/>
              </a:xfrm>
              <a:prstGeom prst="roundRect">
                <a:avLst>
                  <a:gd name="adj" fmla="val 13926"/>
                </a:avLst>
              </a:prstGeom>
              <a:noFill/>
              <a:ln w="1905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429" name="AutoShape 55"/>
              <p:cNvSpPr>
                <a:spLocks noChangeArrowheads="1"/>
              </p:cNvSpPr>
              <p:nvPr/>
            </p:nvSpPr>
            <p:spPr bwMode="auto">
              <a:xfrm>
                <a:off x="531" y="1455"/>
                <a:ext cx="550" cy="401"/>
              </a:xfrm>
              <a:prstGeom prst="cube">
                <a:avLst>
                  <a:gd name="adj" fmla="val 25000"/>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30" name="AutoShape 56"/>
              <p:cNvSpPr>
                <a:spLocks noChangeArrowheads="1"/>
              </p:cNvSpPr>
              <p:nvPr/>
            </p:nvSpPr>
            <p:spPr bwMode="auto">
              <a:xfrm>
                <a:off x="1209" y="1447"/>
                <a:ext cx="550" cy="401"/>
              </a:xfrm>
              <a:prstGeom prst="cube">
                <a:avLst>
                  <a:gd name="adj" fmla="val 25000"/>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31" name="Line 57"/>
              <p:cNvSpPr>
                <a:spLocks noChangeShapeType="1"/>
              </p:cNvSpPr>
              <p:nvPr/>
            </p:nvSpPr>
            <p:spPr bwMode="auto">
              <a:xfrm flipV="1">
                <a:off x="774" y="1350"/>
                <a:ext cx="208" cy="15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32" name="Line 58"/>
              <p:cNvSpPr>
                <a:spLocks noChangeShapeType="1"/>
              </p:cNvSpPr>
              <p:nvPr/>
            </p:nvSpPr>
            <p:spPr bwMode="auto">
              <a:xfrm flipH="1" flipV="1">
                <a:off x="1218" y="1350"/>
                <a:ext cx="255"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379" name="Group 59"/>
            <p:cNvGrpSpPr>
              <a:grpSpLocks/>
            </p:cNvGrpSpPr>
            <p:nvPr/>
          </p:nvGrpSpPr>
          <p:grpSpPr bwMode="auto">
            <a:xfrm>
              <a:off x="3994" y="2184"/>
              <a:ext cx="531" cy="416"/>
              <a:chOff x="3601" y="3258"/>
              <a:chExt cx="531" cy="416"/>
            </a:xfrm>
          </p:grpSpPr>
          <p:sp>
            <p:nvSpPr>
              <p:cNvPr id="423" name="AutoShape 60"/>
              <p:cNvSpPr>
                <a:spLocks noChangeArrowheads="1"/>
              </p:cNvSpPr>
              <p:nvPr/>
            </p:nvSpPr>
            <p:spPr bwMode="auto">
              <a:xfrm>
                <a:off x="3750" y="3286"/>
                <a:ext cx="245" cy="179"/>
              </a:xfrm>
              <a:prstGeom prst="cube">
                <a:avLst>
                  <a:gd name="adj" fmla="val 18301"/>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24" name="AutoShape 61"/>
              <p:cNvSpPr>
                <a:spLocks noChangeArrowheads="1"/>
              </p:cNvSpPr>
              <p:nvPr/>
            </p:nvSpPr>
            <p:spPr bwMode="auto">
              <a:xfrm>
                <a:off x="3601" y="3258"/>
                <a:ext cx="531" cy="416"/>
              </a:xfrm>
              <a:prstGeom prst="roundRect">
                <a:avLst>
                  <a:gd name="adj" fmla="val 13926"/>
                </a:avLst>
              </a:prstGeom>
              <a:noFill/>
              <a:ln w="1905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425" name="AutoShape 62"/>
              <p:cNvSpPr>
                <a:spLocks noChangeArrowheads="1"/>
              </p:cNvSpPr>
              <p:nvPr/>
            </p:nvSpPr>
            <p:spPr bwMode="auto">
              <a:xfrm>
                <a:off x="3659" y="3499"/>
                <a:ext cx="194" cy="141"/>
              </a:xfrm>
              <a:prstGeom prst="cube">
                <a:avLst>
                  <a:gd name="adj" fmla="val 25000"/>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26" name="Line 63"/>
              <p:cNvSpPr>
                <a:spLocks noChangeShapeType="1"/>
              </p:cNvSpPr>
              <p:nvPr/>
            </p:nvSpPr>
            <p:spPr bwMode="auto">
              <a:xfrm flipV="1">
                <a:off x="3744" y="3462"/>
                <a:ext cx="74" cy="5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380" name="AutoShape 64"/>
            <p:cNvSpPr>
              <a:spLocks noChangeArrowheads="1"/>
            </p:cNvSpPr>
            <p:nvPr/>
          </p:nvSpPr>
          <p:spPr bwMode="auto">
            <a:xfrm>
              <a:off x="5323" y="2441"/>
              <a:ext cx="395" cy="417"/>
            </a:xfrm>
            <a:prstGeom prst="can">
              <a:avLst>
                <a:gd name="adj" fmla="val 26392"/>
              </a:avLst>
            </a:prstGeom>
            <a:solidFill>
              <a:schemeClr val="folHlink"/>
            </a:solidFill>
            <a:ln w="19050">
              <a:solidFill>
                <a:schemeClr val="bg1"/>
              </a:solidFill>
              <a:round/>
              <a:headEnd/>
              <a:tailEnd/>
            </a:ln>
          </p:spPr>
          <p:txBody>
            <a:bodyPr lIns="0" tIns="0" rIns="0" bIns="0" anchor="ctr">
              <a:spAutoFit/>
            </a:bodyPr>
            <a:lstStyle/>
            <a:p>
              <a:endParaRPr lang="en-US" dirty="0"/>
            </a:p>
          </p:txBody>
        </p:sp>
        <p:grpSp>
          <p:nvGrpSpPr>
            <p:cNvPr id="381" name="Group 65"/>
            <p:cNvGrpSpPr>
              <a:grpSpLocks/>
            </p:cNvGrpSpPr>
            <p:nvPr/>
          </p:nvGrpSpPr>
          <p:grpSpPr bwMode="auto">
            <a:xfrm>
              <a:off x="4522" y="2258"/>
              <a:ext cx="792" cy="317"/>
              <a:chOff x="4426" y="3332"/>
              <a:chExt cx="792" cy="317"/>
            </a:xfrm>
          </p:grpSpPr>
          <p:sp>
            <p:nvSpPr>
              <p:cNvPr id="407" name="Rectangle 66"/>
              <p:cNvSpPr>
                <a:spLocks noChangeArrowheads="1"/>
              </p:cNvSpPr>
              <p:nvPr/>
            </p:nvSpPr>
            <p:spPr bwMode="auto">
              <a:xfrm>
                <a:off x="4426" y="3506"/>
                <a:ext cx="455" cy="56"/>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dirty="0"/>
              </a:p>
            </p:txBody>
          </p:sp>
          <p:grpSp>
            <p:nvGrpSpPr>
              <p:cNvPr id="408" name="Group 67"/>
              <p:cNvGrpSpPr>
                <a:grpSpLocks/>
              </p:cNvGrpSpPr>
              <p:nvPr/>
            </p:nvGrpSpPr>
            <p:grpSpPr bwMode="auto">
              <a:xfrm>
                <a:off x="4834" y="3332"/>
                <a:ext cx="384" cy="317"/>
                <a:chOff x="727" y="3089"/>
                <a:chExt cx="609" cy="509"/>
              </a:xfrm>
            </p:grpSpPr>
            <p:grpSp>
              <p:nvGrpSpPr>
                <p:cNvPr id="409" name="Group 68"/>
                <p:cNvGrpSpPr>
                  <a:grpSpLocks/>
                </p:cNvGrpSpPr>
                <p:nvPr/>
              </p:nvGrpSpPr>
              <p:grpSpPr bwMode="auto">
                <a:xfrm>
                  <a:off x="836" y="3089"/>
                  <a:ext cx="500" cy="509"/>
                  <a:chOff x="2064" y="3308"/>
                  <a:chExt cx="500" cy="509"/>
                </a:xfrm>
              </p:grpSpPr>
              <p:sp>
                <p:nvSpPr>
                  <p:cNvPr id="420" name="Rectangle 69"/>
                  <p:cNvSpPr>
                    <a:spLocks noChangeArrowheads="1"/>
                  </p:cNvSpPr>
                  <p:nvPr/>
                </p:nvSpPr>
                <p:spPr bwMode="auto">
                  <a:xfrm rot="18636272">
                    <a:off x="2239" y="3303"/>
                    <a:ext cx="145"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421" name="Rectangle 70"/>
                  <p:cNvSpPr>
                    <a:spLocks noChangeArrowheads="1"/>
                  </p:cNvSpPr>
                  <p:nvPr/>
                </p:nvSpPr>
                <p:spPr bwMode="auto">
                  <a:xfrm rot="18636272">
                    <a:off x="2049" y="3344"/>
                    <a:ext cx="145"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422" name="AutoShape 71"/>
                  <p:cNvSpPr>
                    <a:spLocks noChangeArrowheads="1"/>
                  </p:cNvSpPr>
                  <p:nvPr/>
                </p:nvSpPr>
                <p:spPr bwMode="auto">
                  <a:xfrm rot="18636272" flipV="1">
                    <a:off x="2455" y="3707"/>
                    <a:ext cx="146"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410" name="Group 72"/>
                <p:cNvGrpSpPr>
                  <a:grpSpLocks/>
                </p:cNvGrpSpPr>
                <p:nvPr/>
              </p:nvGrpSpPr>
              <p:grpSpPr bwMode="auto">
                <a:xfrm>
                  <a:off x="727" y="3115"/>
                  <a:ext cx="518" cy="374"/>
                  <a:chOff x="4247" y="2075"/>
                  <a:chExt cx="443" cy="323"/>
                </a:xfrm>
              </p:grpSpPr>
              <p:sp>
                <p:nvSpPr>
                  <p:cNvPr id="411" name="Freeform 73"/>
                  <p:cNvSpPr>
                    <a:spLocks/>
                  </p:cNvSpPr>
                  <p:nvPr/>
                </p:nvSpPr>
                <p:spPr bwMode="auto">
                  <a:xfrm rot="3766183" flipH="1">
                    <a:off x="4230" y="2258"/>
                    <a:ext cx="157"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2" name="Freeform 74"/>
                  <p:cNvSpPr>
                    <a:spLocks/>
                  </p:cNvSpPr>
                  <p:nvPr/>
                </p:nvSpPr>
                <p:spPr bwMode="auto">
                  <a:xfrm rot="3766183" flipH="1">
                    <a:off x="4245" y="2259"/>
                    <a:ext cx="135"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3" name="Freeform 75"/>
                  <p:cNvSpPr>
                    <a:spLocks/>
                  </p:cNvSpPr>
                  <p:nvPr/>
                </p:nvSpPr>
                <p:spPr bwMode="auto">
                  <a:xfrm rot="3766183" flipH="1">
                    <a:off x="4376" y="2136"/>
                    <a:ext cx="152"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4" name="Freeform 76"/>
                  <p:cNvSpPr>
                    <a:spLocks/>
                  </p:cNvSpPr>
                  <p:nvPr/>
                </p:nvSpPr>
                <p:spPr bwMode="auto">
                  <a:xfrm rot="3766183" flipH="1">
                    <a:off x="4373" y="2133"/>
                    <a:ext cx="147"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5" name="Freeform 77"/>
                  <p:cNvSpPr>
                    <a:spLocks/>
                  </p:cNvSpPr>
                  <p:nvPr/>
                </p:nvSpPr>
                <p:spPr bwMode="auto">
                  <a:xfrm rot="3766183" flipH="1">
                    <a:off x="4378" y="1976"/>
                    <a:ext cx="207"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6" name="Freeform 78"/>
                  <p:cNvSpPr>
                    <a:spLocks/>
                  </p:cNvSpPr>
                  <p:nvPr/>
                </p:nvSpPr>
                <p:spPr bwMode="auto">
                  <a:xfrm rot="3766183" flipH="1">
                    <a:off x="4386" y="1974"/>
                    <a:ext cx="191"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7" name="Freeform 79"/>
                  <p:cNvSpPr>
                    <a:spLocks/>
                  </p:cNvSpPr>
                  <p:nvPr/>
                </p:nvSpPr>
                <p:spPr bwMode="auto">
                  <a:xfrm rot="3766183" flipH="1">
                    <a:off x="4498" y="2147"/>
                    <a:ext cx="123"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8" name="Freeform 80"/>
                  <p:cNvSpPr>
                    <a:spLocks/>
                  </p:cNvSpPr>
                  <p:nvPr/>
                </p:nvSpPr>
                <p:spPr bwMode="auto">
                  <a:xfrm rot="3766183" flipH="1">
                    <a:off x="4531" y="2115"/>
                    <a:ext cx="121"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9" name="Freeform 81"/>
                  <p:cNvSpPr>
                    <a:spLocks/>
                  </p:cNvSpPr>
                  <p:nvPr/>
                </p:nvSpPr>
                <p:spPr bwMode="auto">
                  <a:xfrm rot="3766183" flipH="1">
                    <a:off x="4504" y="2047"/>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382" name="Group 82"/>
            <p:cNvGrpSpPr>
              <a:grpSpLocks/>
            </p:cNvGrpSpPr>
            <p:nvPr/>
          </p:nvGrpSpPr>
          <p:grpSpPr bwMode="auto">
            <a:xfrm>
              <a:off x="4085" y="2636"/>
              <a:ext cx="531" cy="416"/>
              <a:chOff x="3697" y="3795"/>
              <a:chExt cx="531" cy="416"/>
            </a:xfrm>
          </p:grpSpPr>
          <p:sp>
            <p:nvSpPr>
              <p:cNvPr id="403" name="AutoShape 83"/>
              <p:cNvSpPr>
                <a:spLocks noChangeArrowheads="1"/>
              </p:cNvSpPr>
              <p:nvPr/>
            </p:nvSpPr>
            <p:spPr bwMode="auto">
              <a:xfrm>
                <a:off x="3846" y="3823"/>
                <a:ext cx="245" cy="179"/>
              </a:xfrm>
              <a:prstGeom prst="cube">
                <a:avLst>
                  <a:gd name="adj" fmla="val 18301"/>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04" name="AutoShape 84"/>
              <p:cNvSpPr>
                <a:spLocks noChangeArrowheads="1"/>
              </p:cNvSpPr>
              <p:nvPr/>
            </p:nvSpPr>
            <p:spPr bwMode="auto">
              <a:xfrm>
                <a:off x="3697" y="3795"/>
                <a:ext cx="531" cy="416"/>
              </a:xfrm>
              <a:prstGeom prst="roundRect">
                <a:avLst>
                  <a:gd name="adj" fmla="val 13926"/>
                </a:avLst>
              </a:prstGeom>
              <a:noFill/>
              <a:ln w="1905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405" name="AutoShape 85"/>
              <p:cNvSpPr>
                <a:spLocks noChangeArrowheads="1"/>
              </p:cNvSpPr>
              <p:nvPr/>
            </p:nvSpPr>
            <p:spPr bwMode="auto">
              <a:xfrm>
                <a:off x="3994" y="4033"/>
                <a:ext cx="194" cy="142"/>
              </a:xfrm>
              <a:prstGeom prst="cube">
                <a:avLst>
                  <a:gd name="adj" fmla="val 25000"/>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06" name="Line 86"/>
              <p:cNvSpPr>
                <a:spLocks noChangeShapeType="1"/>
              </p:cNvSpPr>
              <p:nvPr/>
            </p:nvSpPr>
            <p:spPr bwMode="auto">
              <a:xfrm flipH="1" flipV="1">
                <a:off x="3997" y="3999"/>
                <a:ext cx="90" cy="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383" name="Line 93"/>
            <p:cNvSpPr>
              <a:spLocks noChangeShapeType="1"/>
            </p:cNvSpPr>
            <p:nvPr/>
          </p:nvSpPr>
          <p:spPr bwMode="auto">
            <a:xfrm>
              <a:off x="2911" y="2647"/>
              <a:ext cx="246"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nvGrpSpPr>
            <p:cNvPr id="384" name="Group 96"/>
            <p:cNvGrpSpPr>
              <a:grpSpLocks/>
            </p:cNvGrpSpPr>
            <p:nvPr/>
          </p:nvGrpSpPr>
          <p:grpSpPr bwMode="auto">
            <a:xfrm>
              <a:off x="4613" y="2538"/>
              <a:ext cx="712" cy="317"/>
              <a:chOff x="4517" y="3612"/>
              <a:chExt cx="712" cy="317"/>
            </a:xfrm>
          </p:grpSpPr>
          <p:sp>
            <p:nvSpPr>
              <p:cNvPr id="387" name="Rectangle 97"/>
              <p:cNvSpPr>
                <a:spLocks noChangeArrowheads="1"/>
              </p:cNvSpPr>
              <p:nvPr/>
            </p:nvSpPr>
            <p:spPr bwMode="auto">
              <a:xfrm>
                <a:off x="4517" y="3786"/>
                <a:ext cx="375" cy="56"/>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dirty="0"/>
              </a:p>
            </p:txBody>
          </p:sp>
          <p:grpSp>
            <p:nvGrpSpPr>
              <p:cNvPr id="388" name="Group 98"/>
              <p:cNvGrpSpPr>
                <a:grpSpLocks/>
              </p:cNvGrpSpPr>
              <p:nvPr/>
            </p:nvGrpSpPr>
            <p:grpSpPr bwMode="auto">
              <a:xfrm>
                <a:off x="4845" y="3612"/>
                <a:ext cx="384" cy="317"/>
                <a:chOff x="727" y="3089"/>
                <a:chExt cx="609" cy="509"/>
              </a:xfrm>
            </p:grpSpPr>
            <p:grpSp>
              <p:nvGrpSpPr>
                <p:cNvPr id="389" name="Group 99"/>
                <p:cNvGrpSpPr>
                  <a:grpSpLocks/>
                </p:cNvGrpSpPr>
                <p:nvPr/>
              </p:nvGrpSpPr>
              <p:grpSpPr bwMode="auto">
                <a:xfrm>
                  <a:off x="836" y="3089"/>
                  <a:ext cx="500" cy="509"/>
                  <a:chOff x="2064" y="3308"/>
                  <a:chExt cx="500" cy="509"/>
                </a:xfrm>
              </p:grpSpPr>
              <p:sp>
                <p:nvSpPr>
                  <p:cNvPr id="400" name="Rectangle 100"/>
                  <p:cNvSpPr>
                    <a:spLocks noChangeArrowheads="1"/>
                  </p:cNvSpPr>
                  <p:nvPr/>
                </p:nvSpPr>
                <p:spPr bwMode="auto">
                  <a:xfrm rot="18636272">
                    <a:off x="2239" y="3303"/>
                    <a:ext cx="145"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401" name="Rectangle 101"/>
                  <p:cNvSpPr>
                    <a:spLocks noChangeArrowheads="1"/>
                  </p:cNvSpPr>
                  <p:nvPr/>
                </p:nvSpPr>
                <p:spPr bwMode="auto">
                  <a:xfrm rot="18636272">
                    <a:off x="2049" y="3344"/>
                    <a:ext cx="145"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402" name="AutoShape 102"/>
                  <p:cNvSpPr>
                    <a:spLocks noChangeArrowheads="1"/>
                  </p:cNvSpPr>
                  <p:nvPr/>
                </p:nvSpPr>
                <p:spPr bwMode="auto">
                  <a:xfrm rot="18636272" flipV="1">
                    <a:off x="2455" y="3707"/>
                    <a:ext cx="146"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390" name="Group 103"/>
                <p:cNvGrpSpPr>
                  <a:grpSpLocks/>
                </p:cNvGrpSpPr>
                <p:nvPr/>
              </p:nvGrpSpPr>
              <p:grpSpPr bwMode="auto">
                <a:xfrm>
                  <a:off x="727" y="3115"/>
                  <a:ext cx="518" cy="374"/>
                  <a:chOff x="4247" y="2075"/>
                  <a:chExt cx="443" cy="323"/>
                </a:xfrm>
              </p:grpSpPr>
              <p:sp>
                <p:nvSpPr>
                  <p:cNvPr id="391" name="Freeform 104"/>
                  <p:cNvSpPr>
                    <a:spLocks/>
                  </p:cNvSpPr>
                  <p:nvPr/>
                </p:nvSpPr>
                <p:spPr bwMode="auto">
                  <a:xfrm rot="3766183" flipH="1">
                    <a:off x="4230" y="2258"/>
                    <a:ext cx="157"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2" name="Freeform 105"/>
                  <p:cNvSpPr>
                    <a:spLocks/>
                  </p:cNvSpPr>
                  <p:nvPr/>
                </p:nvSpPr>
                <p:spPr bwMode="auto">
                  <a:xfrm rot="3766183" flipH="1">
                    <a:off x="4245" y="2259"/>
                    <a:ext cx="135"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3" name="Freeform 106"/>
                  <p:cNvSpPr>
                    <a:spLocks/>
                  </p:cNvSpPr>
                  <p:nvPr/>
                </p:nvSpPr>
                <p:spPr bwMode="auto">
                  <a:xfrm rot="3766183" flipH="1">
                    <a:off x="4376" y="2136"/>
                    <a:ext cx="152"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4" name="Freeform 107"/>
                  <p:cNvSpPr>
                    <a:spLocks/>
                  </p:cNvSpPr>
                  <p:nvPr/>
                </p:nvSpPr>
                <p:spPr bwMode="auto">
                  <a:xfrm rot="3766183" flipH="1">
                    <a:off x="4373" y="2133"/>
                    <a:ext cx="147"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5" name="Freeform 108"/>
                  <p:cNvSpPr>
                    <a:spLocks/>
                  </p:cNvSpPr>
                  <p:nvPr/>
                </p:nvSpPr>
                <p:spPr bwMode="auto">
                  <a:xfrm rot="3766183" flipH="1">
                    <a:off x="4378" y="1976"/>
                    <a:ext cx="207"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6" name="Freeform 109"/>
                  <p:cNvSpPr>
                    <a:spLocks/>
                  </p:cNvSpPr>
                  <p:nvPr/>
                </p:nvSpPr>
                <p:spPr bwMode="auto">
                  <a:xfrm rot="3766183" flipH="1">
                    <a:off x="4386" y="1974"/>
                    <a:ext cx="191"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7" name="Freeform 110"/>
                  <p:cNvSpPr>
                    <a:spLocks/>
                  </p:cNvSpPr>
                  <p:nvPr/>
                </p:nvSpPr>
                <p:spPr bwMode="auto">
                  <a:xfrm rot="3766183" flipH="1">
                    <a:off x="4498" y="2147"/>
                    <a:ext cx="123"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8" name="Freeform 111"/>
                  <p:cNvSpPr>
                    <a:spLocks/>
                  </p:cNvSpPr>
                  <p:nvPr/>
                </p:nvSpPr>
                <p:spPr bwMode="auto">
                  <a:xfrm rot="3766183" flipH="1">
                    <a:off x="4531" y="2115"/>
                    <a:ext cx="121"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 name="Freeform 112"/>
                  <p:cNvSpPr>
                    <a:spLocks/>
                  </p:cNvSpPr>
                  <p:nvPr/>
                </p:nvSpPr>
                <p:spPr bwMode="auto">
                  <a:xfrm rot="3766183" flipH="1">
                    <a:off x="4504" y="2047"/>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sp>
          <p:nvSpPr>
            <p:cNvPr id="385" name="Line 113"/>
            <p:cNvSpPr>
              <a:spLocks noChangeShapeType="1"/>
            </p:cNvSpPr>
            <p:nvPr/>
          </p:nvSpPr>
          <p:spPr bwMode="auto">
            <a:xfrm flipV="1">
              <a:off x="3664" y="2388"/>
              <a:ext cx="284" cy="227"/>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86" name="Line 114"/>
            <p:cNvSpPr>
              <a:spLocks noChangeShapeType="1"/>
            </p:cNvSpPr>
            <p:nvPr/>
          </p:nvSpPr>
          <p:spPr bwMode="auto">
            <a:xfrm>
              <a:off x="3692" y="2688"/>
              <a:ext cx="360" cy="20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grpSp>
        <p:nvGrpSpPr>
          <p:cNvPr id="443" name="Group 194"/>
          <p:cNvGrpSpPr>
            <a:grpSpLocks/>
          </p:cNvGrpSpPr>
          <p:nvPr/>
        </p:nvGrpSpPr>
        <p:grpSpPr bwMode="auto">
          <a:xfrm>
            <a:off x="3675063" y="5291138"/>
            <a:ext cx="5251450" cy="1333500"/>
            <a:chOff x="2440" y="3252"/>
            <a:chExt cx="3308" cy="840"/>
          </a:xfrm>
        </p:grpSpPr>
        <p:sp>
          <p:nvSpPr>
            <p:cNvPr id="444" name="Rectangle 168"/>
            <p:cNvSpPr>
              <a:spLocks noChangeArrowheads="1"/>
            </p:cNvSpPr>
            <p:nvPr/>
          </p:nvSpPr>
          <p:spPr bwMode="auto">
            <a:xfrm>
              <a:off x="4369" y="3704"/>
              <a:ext cx="649" cy="56"/>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dirty="0"/>
            </a:p>
          </p:txBody>
        </p:sp>
        <p:sp>
          <p:nvSpPr>
            <p:cNvPr id="445" name="Rectangle 143"/>
            <p:cNvSpPr>
              <a:spLocks noChangeArrowheads="1"/>
            </p:cNvSpPr>
            <p:nvPr/>
          </p:nvSpPr>
          <p:spPr bwMode="auto">
            <a:xfrm>
              <a:off x="3618" y="3424"/>
              <a:ext cx="1389" cy="56"/>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dirty="0"/>
            </a:p>
          </p:txBody>
        </p:sp>
        <p:sp>
          <p:nvSpPr>
            <p:cNvPr id="446" name="AutoShape 161"/>
            <p:cNvSpPr>
              <a:spLocks noChangeArrowheads="1"/>
            </p:cNvSpPr>
            <p:nvPr/>
          </p:nvSpPr>
          <p:spPr bwMode="auto">
            <a:xfrm>
              <a:off x="3863" y="3676"/>
              <a:ext cx="531" cy="416"/>
            </a:xfrm>
            <a:prstGeom prst="roundRect">
              <a:avLst>
                <a:gd name="adj" fmla="val 13926"/>
              </a:avLst>
            </a:prstGeom>
            <a:solidFill>
              <a:schemeClr val="tx1"/>
            </a:solidFill>
            <a:ln w="19050" algn="ctr">
              <a:solidFill>
                <a:schemeClr val="bg1"/>
              </a:solidFill>
              <a:prstDash val="sysDot"/>
              <a:round/>
              <a:headEnd/>
              <a:tailEnd/>
            </a:ln>
          </p:spPr>
          <p:txBody>
            <a:bodyPr lIns="0" tIns="0" rIns="0" bIns="0" anchor="ctr">
              <a:spAutoFit/>
            </a:bodyPr>
            <a:lstStyle/>
            <a:p>
              <a:endParaRPr lang="en-US" dirty="0"/>
            </a:p>
          </p:txBody>
        </p:sp>
        <p:sp>
          <p:nvSpPr>
            <p:cNvPr id="447" name="AutoShape 188"/>
            <p:cNvSpPr>
              <a:spLocks noChangeArrowheads="1"/>
            </p:cNvSpPr>
            <p:nvPr/>
          </p:nvSpPr>
          <p:spPr bwMode="auto">
            <a:xfrm>
              <a:off x="3191" y="3298"/>
              <a:ext cx="531" cy="416"/>
            </a:xfrm>
            <a:prstGeom prst="roundRect">
              <a:avLst>
                <a:gd name="adj" fmla="val 13926"/>
              </a:avLst>
            </a:prstGeom>
            <a:solidFill>
              <a:schemeClr val="tx1"/>
            </a:solidFill>
            <a:ln w="19050" algn="ctr">
              <a:solidFill>
                <a:schemeClr val="bg1"/>
              </a:solidFill>
              <a:prstDash val="sysDot"/>
              <a:round/>
              <a:headEnd/>
              <a:tailEnd/>
            </a:ln>
          </p:spPr>
          <p:txBody>
            <a:bodyPr lIns="0" tIns="0" rIns="0" bIns="0" anchor="ctr">
              <a:spAutoFit/>
            </a:bodyPr>
            <a:lstStyle/>
            <a:p>
              <a:endParaRPr lang="en-US" dirty="0"/>
            </a:p>
          </p:txBody>
        </p:sp>
        <p:grpSp>
          <p:nvGrpSpPr>
            <p:cNvPr id="448" name="Group 118"/>
            <p:cNvGrpSpPr>
              <a:grpSpLocks/>
            </p:cNvGrpSpPr>
            <p:nvPr/>
          </p:nvGrpSpPr>
          <p:grpSpPr bwMode="auto">
            <a:xfrm>
              <a:off x="2440" y="3349"/>
              <a:ext cx="485" cy="517"/>
              <a:chOff x="3403" y="1656"/>
              <a:chExt cx="2203" cy="2351"/>
            </a:xfrm>
          </p:grpSpPr>
          <p:grpSp>
            <p:nvGrpSpPr>
              <p:cNvPr id="488" name="Group 119"/>
              <p:cNvGrpSpPr>
                <a:grpSpLocks/>
              </p:cNvGrpSpPr>
              <p:nvPr/>
            </p:nvGrpSpPr>
            <p:grpSpPr bwMode="auto">
              <a:xfrm>
                <a:off x="3708" y="1656"/>
                <a:ext cx="1898" cy="2351"/>
                <a:chOff x="1936" y="1732"/>
                <a:chExt cx="1466" cy="1816"/>
              </a:xfrm>
            </p:grpSpPr>
            <p:sp>
              <p:nvSpPr>
                <p:cNvPr id="490" name="Freeform 120"/>
                <p:cNvSpPr>
                  <a:spLocks/>
                </p:cNvSpPr>
                <p:nvPr/>
              </p:nvSpPr>
              <p:spPr bwMode="auto">
                <a:xfrm>
                  <a:off x="1942" y="1732"/>
                  <a:ext cx="1451" cy="1816"/>
                </a:xfrm>
                <a:custGeom>
                  <a:avLst/>
                  <a:gdLst>
                    <a:gd name="T0" fmla="*/ 0 w 1887"/>
                    <a:gd name="T1" fmla="*/ 285 h 2365"/>
                    <a:gd name="T2" fmla="*/ 0 w 1887"/>
                    <a:gd name="T3" fmla="*/ 0 h 2365"/>
                    <a:gd name="T4" fmla="*/ 165 w 1887"/>
                    <a:gd name="T5" fmla="*/ 0 h 2365"/>
                    <a:gd name="T6" fmla="*/ 231 w 1887"/>
                    <a:gd name="T7" fmla="*/ 67 h 2365"/>
                    <a:gd name="T8" fmla="*/ 231 w 1887"/>
                    <a:gd name="T9" fmla="*/ 286 h 2365"/>
                    <a:gd name="T10" fmla="*/ 0 w 1887"/>
                    <a:gd name="T11" fmla="*/ 28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491" name="Line 121"/>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92" name="Line 122"/>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93" name="Freeform 123"/>
                <p:cNvSpPr>
                  <a:spLocks/>
                </p:cNvSpPr>
                <p:nvPr/>
              </p:nvSpPr>
              <p:spPr bwMode="auto">
                <a:xfrm>
                  <a:off x="2971" y="1732"/>
                  <a:ext cx="425" cy="425"/>
                </a:xfrm>
                <a:custGeom>
                  <a:avLst/>
                  <a:gdLst>
                    <a:gd name="T0" fmla="*/ 0 w 553"/>
                    <a:gd name="T1" fmla="*/ 0 h 554"/>
                    <a:gd name="T2" fmla="*/ 0 w 553"/>
                    <a:gd name="T3" fmla="*/ 67 h 554"/>
                    <a:gd name="T4" fmla="*/ 68 w 553"/>
                    <a:gd name="T5" fmla="*/ 67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grpSp>
              <p:nvGrpSpPr>
                <p:cNvPr id="494" name="Group 124"/>
                <p:cNvGrpSpPr>
                  <a:grpSpLocks/>
                </p:cNvGrpSpPr>
                <p:nvPr/>
              </p:nvGrpSpPr>
              <p:grpSpPr bwMode="auto">
                <a:xfrm>
                  <a:off x="2176" y="2569"/>
                  <a:ext cx="855" cy="600"/>
                  <a:chOff x="443" y="1548"/>
                  <a:chExt cx="855" cy="600"/>
                </a:xfrm>
              </p:grpSpPr>
              <p:sp>
                <p:nvSpPr>
                  <p:cNvPr id="495" name="Rectangle 125"/>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96" name="Rectangle 126"/>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97" name="Rectangle 127"/>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sp>
            <p:nvSpPr>
              <p:cNvPr id="489" name="Freeform 128"/>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12700">
                <a:solidFill>
                  <a:srgbClr val="257942"/>
                </a:solidFill>
                <a:round/>
                <a:headEnd/>
                <a:tailEnd/>
              </a:ln>
            </p:spPr>
            <p:txBody>
              <a:bodyPr wrap="none" lIns="0" tIns="0" rIns="0" bIns="0" anchor="ctr">
                <a:spAutoFit/>
              </a:bodyPr>
              <a:lstStyle/>
              <a:p>
                <a:endParaRPr lang="en-US" dirty="0"/>
              </a:p>
            </p:txBody>
          </p:sp>
        </p:grpSp>
        <p:sp>
          <p:nvSpPr>
            <p:cNvPr id="449" name="AutoShape 141"/>
            <p:cNvSpPr>
              <a:spLocks noChangeArrowheads="1"/>
            </p:cNvSpPr>
            <p:nvPr/>
          </p:nvSpPr>
          <p:spPr bwMode="auto">
            <a:xfrm>
              <a:off x="5353" y="3433"/>
              <a:ext cx="395" cy="417"/>
            </a:xfrm>
            <a:prstGeom prst="can">
              <a:avLst>
                <a:gd name="adj" fmla="val 26392"/>
              </a:avLst>
            </a:prstGeom>
            <a:solidFill>
              <a:schemeClr val="folHlink"/>
            </a:solidFill>
            <a:ln w="19050">
              <a:solidFill>
                <a:schemeClr val="bg1"/>
              </a:solidFill>
              <a:round/>
              <a:headEnd/>
              <a:tailEnd/>
            </a:ln>
          </p:spPr>
          <p:txBody>
            <a:bodyPr lIns="0" tIns="0" rIns="0" bIns="0" anchor="ctr">
              <a:spAutoFit/>
            </a:bodyPr>
            <a:lstStyle/>
            <a:p>
              <a:endParaRPr lang="en-US" dirty="0"/>
            </a:p>
          </p:txBody>
        </p:sp>
        <p:grpSp>
          <p:nvGrpSpPr>
            <p:cNvPr id="450" name="Group 144"/>
            <p:cNvGrpSpPr>
              <a:grpSpLocks/>
            </p:cNvGrpSpPr>
            <p:nvPr/>
          </p:nvGrpSpPr>
          <p:grpSpPr bwMode="auto">
            <a:xfrm>
              <a:off x="4961" y="3252"/>
              <a:ext cx="383" cy="312"/>
              <a:chOff x="729" y="3059"/>
              <a:chExt cx="607" cy="495"/>
            </a:xfrm>
          </p:grpSpPr>
          <p:grpSp>
            <p:nvGrpSpPr>
              <p:cNvPr id="474" name="Group 145"/>
              <p:cNvGrpSpPr>
                <a:grpSpLocks/>
              </p:cNvGrpSpPr>
              <p:nvPr/>
            </p:nvGrpSpPr>
            <p:grpSpPr bwMode="auto">
              <a:xfrm>
                <a:off x="836" y="3059"/>
                <a:ext cx="500" cy="495"/>
                <a:chOff x="2064" y="3278"/>
                <a:chExt cx="500" cy="495"/>
              </a:xfrm>
            </p:grpSpPr>
            <p:sp>
              <p:nvSpPr>
                <p:cNvPr id="485" name="Rectangle 146"/>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486" name="Rectangle 147"/>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487" name="AutoShape 148"/>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475" name="Group 149"/>
              <p:cNvGrpSpPr>
                <a:grpSpLocks/>
              </p:cNvGrpSpPr>
              <p:nvPr/>
            </p:nvGrpSpPr>
            <p:grpSpPr bwMode="auto">
              <a:xfrm>
                <a:off x="729" y="3115"/>
                <a:ext cx="512" cy="334"/>
                <a:chOff x="4250" y="2059"/>
                <a:chExt cx="438" cy="286"/>
              </a:xfrm>
            </p:grpSpPr>
            <p:sp>
              <p:nvSpPr>
                <p:cNvPr id="476" name="Freeform 150"/>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7" name="Freeform 151"/>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8" name="Freeform 152"/>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9" name="Freeform 153"/>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0" name="Freeform 154"/>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1" name="Freeform 155"/>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2" name="Freeform 156"/>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3" name="Freeform 157"/>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4" name="Freeform 158"/>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451" name="AutoShape 160"/>
            <p:cNvSpPr>
              <a:spLocks noChangeArrowheads="1"/>
            </p:cNvSpPr>
            <p:nvPr/>
          </p:nvSpPr>
          <p:spPr bwMode="auto">
            <a:xfrm>
              <a:off x="4012" y="3704"/>
              <a:ext cx="245" cy="179"/>
            </a:xfrm>
            <a:prstGeom prst="cube">
              <a:avLst>
                <a:gd name="adj" fmla="val 18301"/>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52" name="AutoShape 162"/>
            <p:cNvSpPr>
              <a:spLocks noChangeArrowheads="1"/>
            </p:cNvSpPr>
            <p:nvPr/>
          </p:nvSpPr>
          <p:spPr bwMode="auto">
            <a:xfrm>
              <a:off x="4160" y="3914"/>
              <a:ext cx="194" cy="142"/>
            </a:xfrm>
            <a:prstGeom prst="cube">
              <a:avLst>
                <a:gd name="adj" fmla="val 25000"/>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53" name="Line 163"/>
            <p:cNvSpPr>
              <a:spLocks noChangeShapeType="1"/>
            </p:cNvSpPr>
            <p:nvPr/>
          </p:nvSpPr>
          <p:spPr bwMode="auto">
            <a:xfrm flipH="1" flipV="1">
              <a:off x="4163" y="3880"/>
              <a:ext cx="90" cy="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54" name="Line 164"/>
            <p:cNvSpPr>
              <a:spLocks noChangeShapeType="1"/>
            </p:cNvSpPr>
            <p:nvPr/>
          </p:nvSpPr>
          <p:spPr bwMode="auto">
            <a:xfrm>
              <a:off x="2941" y="3639"/>
              <a:ext cx="246"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nvGrpSpPr>
            <p:cNvPr id="455" name="Group 169"/>
            <p:cNvGrpSpPr>
              <a:grpSpLocks/>
            </p:cNvGrpSpPr>
            <p:nvPr/>
          </p:nvGrpSpPr>
          <p:grpSpPr bwMode="auto">
            <a:xfrm>
              <a:off x="4972" y="3532"/>
              <a:ext cx="383" cy="312"/>
              <a:chOff x="729" y="3059"/>
              <a:chExt cx="607" cy="495"/>
            </a:xfrm>
          </p:grpSpPr>
          <p:grpSp>
            <p:nvGrpSpPr>
              <p:cNvPr id="460" name="Group 170"/>
              <p:cNvGrpSpPr>
                <a:grpSpLocks/>
              </p:cNvGrpSpPr>
              <p:nvPr/>
            </p:nvGrpSpPr>
            <p:grpSpPr bwMode="auto">
              <a:xfrm>
                <a:off x="836" y="3059"/>
                <a:ext cx="500" cy="495"/>
                <a:chOff x="2064" y="3278"/>
                <a:chExt cx="500" cy="495"/>
              </a:xfrm>
            </p:grpSpPr>
            <p:sp>
              <p:nvSpPr>
                <p:cNvPr id="471" name="Rectangle 171"/>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472" name="Rectangle 172"/>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473" name="AutoShape 173"/>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461" name="Group 174"/>
              <p:cNvGrpSpPr>
                <a:grpSpLocks/>
              </p:cNvGrpSpPr>
              <p:nvPr/>
            </p:nvGrpSpPr>
            <p:grpSpPr bwMode="auto">
              <a:xfrm>
                <a:off x="729" y="3115"/>
                <a:ext cx="512" cy="334"/>
                <a:chOff x="4250" y="2059"/>
                <a:chExt cx="438" cy="286"/>
              </a:xfrm>
            </p:grpSpPr>
            <p:sp>
              <p:nvSpPr>
                <p:cNvPr id="462" name="Freeform 175"/>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3" name="Freeform 176"/>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4" name="Freeform 177"/>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5" name="Freeform 178"/>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6" name="Freeform 179"/>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7" name="Freeform 180"/>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8" name="Freeform 181"/>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9" name="Freeform 182"/>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0" name="Freeform 183"/>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456" name="AutoShape 187"/>
            <p:cNvSpPr>
              <a:spLocks noChangeArrowheads="1"/>
            </p:cNvSpPr>
            <p:nvPr/>
          </p:nvSpPr>
          <p:spPr bwMode="auto">
            <a:xfrm>
              <a:off x="3340" y="3326"/>
              <a:ext cx="245" cy="179"/>
            </a:xfrm>
            <a:prstGeom prst="cube">
              <a:avLst>
                <a:gd name="adj" fmla="val 18301"/>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57" name="AutoShape 189"/>
            <p:cNvSpPr>
              <a:spLocks noChangeArrowheads="1"/>
            </p:cNvSpPr>
            <p:nvPr/>
          </p:nvSpPr>
          <p:spPr bwMode="auto">
            <a:xfrm>
              <a:off x="3249" y="3539"/>
              <a:ext cx="194" cy="141"/>
            </a:xfrm>
            <a:prstGeom prst="cube">
              <a:avLst>
                <a:gd name="adj" fmla="val 25000"/>
              </a:avLst>
            </a:prstGeom>
            <a:solidFill>
              <a:schemeClr val="accent1"/>
            </a:solidFill>
            <a:ln w="19050">
              <a:solidFill>
                <a:schemeClr val="bg1"/>
              </a:solidFill>
              <a:miter lim="800000"/>
              <a:headEnd/>
              <a:tailEnd/>
            </a:ln>
          </p:spPr>
          <p:txBody>
            <a:bodyPr lIns="0" tIns="0" rIns="0" bIns="0" anchor="ctr">
              <a:spAutoFit/>
            </a:bodyPr>
            <a:lstStyle/>
            <a:p>
              <a:endParaRPr lang="en-US" dirty="0"/>
            </a:p>
          </p:txBody>
        </p:sp>
        <p:sp>
          <p:nvSpPr>
            <p:cNvPr id="458" name="Line 190"/>
            <p:cNvSpPr>
              <a:spLocks noChangeShapeType="1"/>
            </p:cNvSpPr>
            <p:nvPr/>
          </p:nvSpPr>
          <p:spPr bwMode="auto">
            <a:xfrm flipV="1">
              <a:off x="3334" y="3502"/>
              <a:ext cx="74" cy="5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59" name="Text Box 191"/>
            <p:cNvSpPr txBox="1">
              <a:spLocks noChangeArrowheads="1"/>
            </p:cNvSpPr>
            <p:nvPr/>
          </p:nvSpPr>
          <p:spPr bwMode="auto">
            <a:xfrm>
              <a:off x="3860" y="3509"/>
              <a:ext cx="8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if success...</a:t>
              </a:r>
            </a:p>
          </p:txBody>
        </p:sp>
      </p:grpSp>
    </p:spTree>
    <p:extLst>
      <p:ext uri="{BB962C8B-B14F-4D97-AF65-F5344CB8AC3E}">
        <p14:creationId xmlns:p14="http://schemas.microsoft.com/office/powerpoint/2010/main" val="8440125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Database transactions and bundles</a:t>
            </a:r>
          </a:p>
          <a:p>
            <a:r>
              <a:rPr lang="en-US" dirty="0"/>
              <a:t>Creating new bundles</a:t>
            </a:r>
          </a:p>
          <a:p>
            <a:r>
              <a:rPr lang="en-US" dirty="0"/>
              <a:t>Working with entities in the database</a:t>
            </a:r>
          </a:p>
          <a:p>
            <a:r>
              <a:rPr lang="en-US" dirty="0"/>
              <a:t>Working with new entities</a:t>
            </a:r>
          </a:p>
          <a:p>
            <a:r>
              <a:rPr lang="en-US" dirty="0"/>
              <a:t>Additional bundle functionality</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entities can you copy to a bundle?</a:t>
            </a:r>
          </a:p>
        </p:txBody>
      </p:sp>
      <p:sp>
        <p:nvSpPr>
          <p:cNvPr id="5" name="Text Box 3"/>
          <p:cNvSpPr txBox="1">
            <a:spLocks noChangeArrowheads="1"/>
          </p:cNvSpPr>
          <p:nvPr/>
        </p:nvSpPr>
        <p:spPr bwMode="auto">
          <a:xfrm>
            <a:off x="1349375" y="1182688"/>
            <a:ext cx="27733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2400" dirty="0">
                <a:solidFill>
                  <a:schemeClr val="accent1"/>
                </a:solidFill>
                <a:latin typeface="Courier New" pitchFamily="49" charset="0"/>
              </a:rPr>
              <a:t>first bundle</a:t>
            </a:r>
          </a:p>
        </p:txBody>
      </p:sp>
      <p:sp>
        <p:nvSpPr>
          <p:cNvPr id="6" name="AutoShape 4"/>
          <p:cNvSpPr>
            <a:spLocks noChangeArrowheads="1"/>
          </p:cNvSpPr>
          <p:nvPr/>
        </p:nvSpPr>
        <p:spPr bwMode="auto">
          <a:xfrm>
            <a:off x="2220913" y="1708150"/>
            <a:ext cx="873125" cy="636588"/>
          </a:xfrm>
          <a:prstGeom prst="cube">
            <a:avLst>
              <a:gd name="adj" fmla="val 25000"/>
            </a:avLst>
          </a:prstGeom>
          <a:solidFill>
            <a:schemeClr val="hlink"/>
          </a:solidFill>
          <a:ln w="19050">
            <a:solidFill>
              <a:schemeClr val="bg1"/>
            </a:solidFill>
            <a:miter lim="800000"/>
            <a:headEnd/>
            <a:tailEnd/>
          </a:ln>
        </p:spPr>
        <p:txBody>
          <a:bodyPr lIns="0" tIns="0" rIns="0" bIns="0" anchor="ctr">
            <a:spAutoFit/>
          </a:bodyPr>
          <a:lstStyle/>
          <a:p>
            <a:endParaRPr lang="en-US" dirty="0"/>
          </a:p>
        </p:txBody>
      </p:sp>
      <p:sp>
        <p:nvSpPr>
          <p:cNvPr id="7" name="Text Box 5"/>
          <p:cNvSpPr txBox="1">
            <a:spLocks noChangeArrowheads="1"/>
          </p:cNvSpPr>
          <p:nvPr/>
        </p:nvSpPr>
        <p:spPr bwMode="auto">
          <a:xfrm>
            <a:off x="1490663" y="2403475"/>
            <a:ext cx="2381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latin typeface="Courier New" pitchFamily="49" charset="0"/>
              </a:rPr>
              <a:t>unmodifiedEntity</a:t>
            </a:r>
            <a:endParaRPr lang="en-US" dirty="0">
              <a:solidFill>
                <a:schemeClr val="accent1"/>
              </a:solidFill>
              <a:latin typeface="Courier New" pitchFamily="49" charset="0"/>
            </a:endParaRPr>
          </a:p>
        </p:txBody>
      </p:sp>
      <p:sp>
        <p:nvSpPr>
          <p:cNvPr id="8" name="Text Box 6"/>
          <p:cNvSpPr txBox="1">
            <a:spLocks noChangeArrowheads="1"/>
          </p:cNvSpPr>
          <p:nvPr/>
        </p:nvSpPr>
        <p:spPr bwMode="auto">
          <a:xfrm>
            <a:off x="5519738" y="1182688"/>
            <a:ext cx="25130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2400" dirty="0">
                <a:solidFill>
                  <a:srgbClr val="FF9900"/>
                </a:solidFill>
                <a:latin typeface="Courier New" pitchFamily="49" charset="0"/>
              </a:rPr>
              <a:t>second bundle</a:t>
            </a:r>
          </a:p>
        </p:txBody>
      </p:sp>
      <p:sp>
        <p:nvSpPr>
          <p:cNvPr id="9" name="AutoShape 7"/>
          <p:cNvSpPr>
            <a:spLocks noChangeArrowheads="1"/>
          </p:cNvSpPr>
          <p:nvPr/>
        </p:nvSpPr>
        <p:spPr bwMode="auto">
          <a:xfrm>
            <a:off x="2220913" y="4027488"/>
            <a:ext cx="873125" cy="636587"/>
          </a:xfrm>
          <a:prstGeom prst="cube">
            <a:avLst>
              <a:gd name="adj" fmla="val 25000"/>
            </a:avLst>
          </a:prstGeom>
          <a:gradFill rotWithShape="1">
            <a:gsLst>
              <a:gs pos="0">
                <a:schemeClr val="hlink"/>
              </a:gs>
              <a:gs pos="100000">
                <a:schemeClr val="tx1"/>
              </a:gs>
            </a:gsLst>
            <a:lin ang="18900000" scaled="1"/>
          </a:gradFill>
          <a:ln w="19050">
            <a:solidFill>
              <a:schemeClr val="bg1"/>
            </a:solidFill>
            <a:prstDash val="dash"/>
            <a:miter lim="800000"/>
            <a:headEnd/>
            <a:tailEnd/>
          </a:ln>
        </p:spPr>
        <p:txBody>
          <a:bodyPr lIns="0" tIns="0" rIns="0" bIns="0" anchor="ctr">
            <a:spAutoFit/>
          </a:bodyPr>
          <a:lstStyle/>
          <a:p>
            <a:endParaRPr lang="en-US" dirty="0"/>
          </a:p>
        </p:txBody>
      </p:sp>
      <p:sp>
        <p:nvSpPr>
          <p:cNvPr id="10" name="AutoShape 8"/>
          <p:cNvSpPr>
            <a:spLocks noChangeArrowheads="1"/>
          </p:cNvSpPr>
          <p:nvPr/>
        </p:nvSpPr>
        <p:spPr bwMode="auto">
          <a:xfrm>
            <a:off x="2220913" y="2862263"/>
            <a:ext cx="873125" cy="636587"/>
          </a:xfrm>
          <a:prstGeom prst="cube">
            <a:avLst>
              <a:gd name="adj" fmla="val 25000"/>
            </a:avLst>
          </a:prstGeom>
          <a:solidFill>
            <a:schemeClr val="hlink"/>
          </a:solidFill>
          <a:ln w="19050">
            <a:solidFill>
              <a:schemeClr val="bg1"/>
            </a:solidFill>
            <a:miter lim="800000"/>
            <a:headEnd/>
            <a:tailEnd/>
          </a:ln>
        </p:spPr>
        <p:txBody>
          <a:bodyPr lIns="0" tIns="0" rIns="0" bIns="0" anchor="ctr">
            <a:spAutoFit/>
          </a:bodyPr>
          <a:lstStyle/>
          <a:p>
            <a:endParaRPr lang="en-US" dirty="0"/>
          </a:p>
        </p:txBody>
      </p:sp>
      <p:sp>
        <p:nvSpPr>
          <p:cNvPr id="11" name="Text Box 9"/>
          <p:cNvSpPr txBox="1">
            <a:spLocks noChangeArrowheads="1"/>
          </p:cNvSpPr>
          <p:nvPr/>
        </p:nvSpPr>
        <p:spPr bwMode="auto">
          <a:xfrm>
            <a:off x="1628775" y="3570288"/>
            <a:ext cx="2105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latin typeface="Courier New" pitchFamily="49" charset="0"/>
              </a:rPr>
              <a:t>modifiedEntity</a:t>
            </a:r>
            <a:endParaRPr lang="en-US" dirty="0">
              <a:solidFill>
                <a:schemeClr val="accent1"/>
              </a:solidFill>
              <a:latin typeface="Courier New" pitchFamily="49" charset="0"/>
            </a:endParaRPr>
          </a:p>
        </p:txBody>
      </p:sp>
      <p:sp>
        <p:nvSpPr>
          <p:cNvPr id="12" name="Text Box 10"/>
          <p:cNvSpPr txBox="1">
            <a:spLocks noChangeArrowheads="1"/>
          </p:cNvSpPr>
          <p:nvPr/>
        </p:nvSpPr>
        <p:spPr bwMode="auto">
          <a:xfrm>
            <a:off x="1287463" y="4708525"/>
            <a:ext cx="2787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latin typeface="Courier New" pitchFamily="49" charset="0"/>
              </a:rPr>
              <a:t>newEntityIn1stBundle</a:t>
            </a:r>
          </a:p>
        </p:txBody>
      </p:sp>
      <p:sp>
        <p:nvSpPr>
          <p:cNvPr id="13" name="AutoShape 11"/>
          <p:cNvSpPr>
            <a:spLocks noChangeArrowheads="1"/>
          </p:cNvSpPr>
          <p:nvPr/>
        </p:nvSpPr>
        <p:spPr bwMode="auto">
          <a:xfrm>
            <a:off x="1258888" y="1600200"/>
            <a:ext cx="2798762" cy="4537075"/>
          </a:xfrm>
          <a:prstGeom prst="roundRect">
            <a:avLst>
              <a:gd name="adj" fmla="val 16667"/>
            </a:avLst>
          </a:prstGeom>
          <a:noFill/>
          <a:ln w="1905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4" name="AutoShape 12"/>
          <p:cNvSpPr>
            <a:spLocks noChangeArrowheads="1"/>
          </p:cNvSpPr>
          <p:nvPr/>
        </p:nvSpPr>
        <p:spPr bwMode="auto">
          <a:xfrm>
            <a:off x="5130800" y="1600200"/>
            <a:ext cx="3175000" cy="4537075"/>
          </a:xfrm>
          <a:prstGeom prst="roundRect">
            <a:avLst>
              <a:gd name="adj" fmla="val 10495"/>
            </a:avLst>
          </a:prstGeom>
          <a:noFill/>
          <a:ln w="1905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grpSp>
        <p:nvGrpSpPr>
          <p:cNvPr id="15" name="Group 13"/>
          <p:cNvGrpSpPr>
            <a:grpSpLocks/>
          </p:cNvGrpSpPr>
          <p:nvPr/>
        </p:nvGrpSpPr>
        <p:grpSpPr bwMode="auto">
          <a:xfrm>
            <a:off x="1704975" y="2825750"/>
            <a:ext cx="704850" cy="574675"/>
            <a:chOff x="729" y="3059"/>
            <a:chExt cx="607" cy="495"/>
          </a:xfrm>
        </p:grpSpPr>
        <p:grpSp>
          <p:nvGrpSpPr>
            <p:cNvPr id="16" name="Group 14"/>
            <p:cNvGrpSpPr>
              <a:grpSpLocks/>
            </p:cNvGrpSpPr>
            <p:nvPr/>
          </p:nvGrpSpPr>
          <p:grpSpPr bwMode="auto">
            <a:xfrm>
              <a:off x="836" y="3059"/>
              <a:ext cx="500" cy="495"/>
              <a:chOff x="2064" y="3278"/>
              <a:chExt cx="500" cy="495"/>
            </a:xfrm>
          </p:grpSpPr>
          <p:sp>
            <p:nvSpPr>
              <p:cNvPr id="27" name="Rectangle 15"/>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28" name="Rectangle 16"/>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29" name="AutoShape 17"/>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17" name="Group 18"/>
            <p:cNvGrpSpPr>
              <a:grpSpLocks/>
            </p:cNvGrpSpPr>
            <p:nvPr/>
          </p:nvGrpSpPr>
          <p:grpSpPr bwMode="auto">
            <a:xfrm>
              <a:off x="729" y="3115"/>
              <a:ext cx="512" cy="334"/>
              <a:chOff x="4250" y="2059"/>
              <a:chExt cx="438" cy="286"/>
            </a:xfrm>
          </p:grpSpPr>
          <p:sp>
            <p:nvSpPr>
              <p:cNvPr id="18" name="Freeform 19"/>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 name="Freeform 20"/>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 name="Freeform 21"/>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 name="Freeform 22"/>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 name="Freeform 23"/>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 name="Freeform 24"/>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 name="Freeform 25"/>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 name="Freeform 26"/>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 name="Freeform 27"/>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30" name="AutoShape 28"/>
          <p:cNvSpPr>
            <a:spLocks noChangeArrowheads="1"/>
          </p:cNvSpPr>
          <p:nvPr/>
        </p:nvSpPr>
        <p:spPr bwMode="auto">
          <a:xfrm rot="2186541">
            <a:off x="2770188" y="3748088"/>
            <a:ext cx="636587" cy="636587"/>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dirty="0"/>
          </a:p>
        </p:txBody>
      </p:sp>
      <p:sp>
        <p:nvSpPr>
          <p:cNvPr id="31" name="AutoShape 29"/>
          <p:cNvSpPr>
            <a:spLocks noChangeArrowheads="1"/>
          </p:cNvSpPr>
          <p:nvPr/>
        </p:nvSpPr>
        <p:spPr bwMode="auto">
          <a:xfrm>
            <a:off x="6103938" y="5057775"/>
            <a:ext cx="873125" cy="636588"/>
          </a:xfrm>
          <a:prstGeom prst="cube">
            <a:avLst>
              <a:gd name="adj" fmla="val 25000"/>
            </a:avLst>
          </a:prstGeom>
          <a:gradFill rotWithShape="1">
            <a:gsLst>
              <a:gs pos="0">
                <a:schemeClr val="hlink"/>
              </a:gs>
              <a:gs pos="100000">
                <a:schemeClr val="tx1"/>
              </a:gs>
            </a:gsLst>
            <a:lin ang="18900000" scaled="1"/>
          </a:gradFill>
          <a:ln w="19050">
            <a:solidFill>
              <a:schemeClr val="bg1"/>
            </a:solidFill>
            <a:prstDash val="dash"/>
            <a:miter lim="800000"/>
            <a:headEnd/>
            <a:tailEnd/>
          </a:ln>
        </p:spPr>
        <p:txBody>
          <a:bodyPr lIns="0" tIns="0" rIns="0" bIns="0" anchor="ctr">
            <a:spAutoFit/>
          </a:bodyPr>
          <a:lstStyle/>
          <a:p>
            <a:endParaRPr lang="en-US" dirty="0"/>
          </a:p>
        </p:txBody>
      </p:sp>
      <p:sp>
        <p:nvSpPr>
          <p:cNvPr id="32" name="Text Box 30"/>
          <p:cNvSpPr txBox="1">
            <a:spLocks noChangeArrowheads="1"/>
          </p:cNvSpPr>
          <p:nvPr/>
        </p:nvSpPr>
        <p:spPr bwMode="auto">
          <a:xfrm>
            <a:off x="5313363" y="5738813"/>
            <a:ext cx="2916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rgbClr val="FF9900"/>
                </a:solidFill>
                <a:latin typeface="Courier New" pitchFamily="49" charset="0"/>
              </a:rPr>
              <a:t>newEntityIn2ndBundle</a:t>
            </a:r>
          </a:p>
        </p:txBody>
      </p:sp>
      <p:sp>
        <p:nvSpPr>
          <p:cNvPr id="33" name="AutoShape 31"/>
          <p:cNvSpPr>
            <a:spLocks noChangeArrowheads="1"/>
          </p:cNvSpPr>
          <p:nvPr/>
        </p:nvSpPr>
        <p:spPr bwMode="auto">
          <a:xfrm rot="2186541">
            <a:off x="6884988" y="4813300"/>
            <a:ext cx="636587" cy="636588"/>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dirty="0"/>
          </a:p>
        </p:txBody>
      </p:sp>
      <p:sp>
        <p:nvSpPr>
          <p:cNvPr id="34" name="Line 32"/>
          <p:cNvSpPr>
            <a:spLocks noChangeShapeType="1"/>
          </p:cNvSpPr>
          <p:nvPr/>
        </p:nvSpPr>
        <p:spPr bwMode="auto">
          <a:xfrm>
            <a:off x="3103563" y="2019300"/>
            <a:ext cx="270351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5" name="Line 33"/>
          <p:cNvSpPr>
            <a:spLocks noChangeShapeType="1"/>
          </p:cNvSpPr>
          <p:nvPr/>
        </p:nvSpPr>
        <p:spPr bwMode="auto">
          <a:xfrm>
            <a:off x="3103563" y="3159125"/>
            <a:ext cx="14176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9" name="Line 37"/>
          <p:cNvSpPr>
            <a:spLocks noChangeShapeType="1"/>
          </p:cNvSpPr>
          <p:nvPr/>
        </p:nvSpPr>
        <p:spPr bwMode="auto">
          <a:xfrm>
            <a:off x="3090863" y="4364038"/>
            <a:ext cx="14176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3" name="AutoShape 41"/>
          <p:cNvSpPr>
            <a:spLocks noChangeArrowheads="1"/>
          </p:cNvSpPr>
          <p:nvPr/>
        </p:nvSpPr>
        <p:spPr bwMode="auto">
          <a:xfrm>
            <a:off x="6335713" y="1668463"/>
            <a:ext cx="873125" cy="636587"/>
          </a:xfrm>
          <a:prstGeom prst="cube">
            <a:avLst>
              <a:gd name="adj" fmla="val 25000"/>
            </a:avLst>
          </a:prstGeom>
          <a:solidFill>
            <a:schemeClr val="hlink"/>
          </a:solidFill>
          <a:ln w="19050">
            <a:solidFill>
              <a:schemeClr val="bg1"/>
            </a:solidFill>
            <a:miter lim="800000"/>
            <a:headEnd/>
            <a:tailEnd/>
          </a:ln>
        </p:spPr>
        <p:txBody>
          <a:bodyPr lIns="0" tIns="0" rIns="0" bIns="0" anchor="ctr">
            <a:spAutoFit/>
          </a:bodyPr>
          <a:lstStyle/>
          <a:p>
            <a:endParaRPr lang="en-US" dirty="0"/>
          </a:p>
        </p:txBody>
      </p:sp>
      <p:sp>
        <p:nvSpPr>
          <p:cNvPr id="44" name="Text Box 42"/>
          <p:cNvSpPr txBox="1">
            <a:spLocks noChangeArrowheads="1"/>
          </p:cNvSpPr>
          <p:nvPr/>
        </p:nvSpPr>
        <p:spPr bwMode="auto">
          <a:xfrm>
            <a:off x="5494338" y="2363788"/>
            <a:ext cx="2486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rgbClr val="FF9900"/>
                </a:solidFill>
                <a:latin typeface="Courier New" pitchFamily="49" charset="0"/>
              </a:rPr>
              <a:t>copyOf</a:t>
            </a:r>
            <a:r>
              <a:rPr lang="en-US" dirty="0">
                <a:solidFill>
                  <a:srgbClr val="FF9900"/>
                </a:solidFill>
                <a:latin typeface="Courier New" pitchFamily="49" charset="0"/>
              </a:rPr>
              <a:t/>
            </a:r>
            <a:br>
              <a:rPr lang="en-US" dirty="0">
                <a:solidFill>
                  <a:srgbClr val="FF9900"/>
                </a:solidFill>
                <a:latin typeface="Courier New" pitchFamily="49" charset="0"/>
              </a:rPr>
            </a:br>
            <a:r>
              <a:rPr lang="en-US" dirty="0">
                <a:solidFill>
                  <a:srgbClr val="FF9900"/>
                </a:solidFill>
                <a:latin typeface="Courier New" pitchFamily="49" charset="0"/>
              </a:rPr>
              <a:t>UnmodifiedEntity</a:t>
            </a:r>
            <a:endParaRPr lang="en-US" dirty="0">
              <a:solidFill>
                <a:srgbClr val="FF9900"/>
              </a:solidFill>
              <a:latin typeface="Courier New" pitchFamily="49" charset="0"/>
            </a:endParaRPr>
          </a:p>
        </p:txBody>
      </p:sp>
      <p:grpSp>
        <p:nvGrpSpPr>
          <p:cNvPr id="36" name="Group 34"/>
          <p:cNvGrpSpPr>
            <a:grpSpLocks/>
          </p:cNvGrpSpPr>
          <p:nvPr/>
        </p:nvGrpSpPr>
        <p:grpSpPr bwMode="auto">
          <a:xfrm>
            <a:off x="4462463" y="2824163"/>
            <a:ext cx="157162" cy="630237"/>
            <a:chOff x="3067" y="1854"/>
            <a:chExt cx="584" cy="2335"/>
          </a:xfrm>
        </p:grpSpPr>
        <p:sp>
          <p:nvSpPr>
            <p:cNvPr id="37" name="Rectangle 35"/>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8" name="Rectangle 36"/>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40" name="Group 38"/>
          <p:cNvGrpSpPr>
            <a:grpSpLocks/>
          </p:cNvGrpSpPr>
          <p:nvPr/>
        </p:nvGrpSpPr>
        <p:grpSpPr bwMode="auto">
          <a:xfrm>
            <a:off x="4449763" y="4041775"/>
            <a:ext cx="157162" cy="630238"/>
            <a:chOff x="3067" y="1854"/>
            <a:chExt cx="584" cy="2335"/>
          </a:xfrm>
        </p:grpSpPr>
        <p:sp>
          <p:nvSpPr>
            <p:cNvPr id="41" name="Rectangle 39"/>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2" name="Rectangle 40"/>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Tree>
    <p:extLst>
      <p:ext uri="{BB962C8B-B14F-4D97-AF65-F5344CB8AC3E}">
        <p14:creationId xmlns:p14="http://schemas.microsoft.com/office/powerpoint/2010/main" val="329744288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a:t>a new bundle and copying entities</a:t>
            </a:r>
          </a:p>
        </p:txBody>
      </p:sp>
      <p:sp>
        <p:nvSpPr>
          <p:cNvPr id="12" name="Content Placeholder 11"/>
          <p:cNvSpPr>
            <a:spLocks noGrp="1"/>
          </p:cNvSpPr>
          <p:nvPr>
            <p:ph idx="1"/>
          </p:nvPr>
        </p:nvSpPr>
        <p:spPr/>
        <p:txBody>
          <a:bodyPr/>
          <a:lstStyle/>
          <a:p>
            <a:r>
              <a:rPr lang="en-US" dirty="0"/>
              <a:t>Copying entities into a new </a:t>
            </a:r>
            <a:r>
              <a:rPr lang="en-US" dirty="0" smtClean="0"/>
              <a:t>bundle:</a:t>
            </a:r>
          </a:p>
          <a:p>
            <a:pPr lvl="1"/>
            <a:r>
              <a:rPr lang="en-US" b="1" dirty="0" smtClean="0">
                <a:latin typeface="Courier New" pitchFamily="49" charset="0"/>
                <a:cs typeface="Courier New" pitchFamily="49" charset="0"/>
              </a:rPr>
              <a:t>copyOfEntity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a:latin typeface="Courier New" pitchFamily="49" charset="0"/>
                <a:cs typeface="Courier New" pitchFamily="49" charset="0"/>
              </a:rPr>
              <a:t>bundleToCopyTo.add</a:t>
            </a:r>
            <a:r>
              <a:rPr lang="en-US" b="1" dirty="0">
                <a:latin typeface="Courier New" pitchFamily="49" charset="0"/>
                <a:cs typeface="Courier New" pitchFamily="49" charset="0"/>
              </a:rPr>
              <a:t>(</a:t>
            </a:r>
            <a:r>
              <a:rPr lang="en-US" b="1" dirty="0">
                <a:latin typeface="Courier New" pitchFamily="49" charset="0"/>
                <a:cs typeface="Courier New" pitchFamily="49" charset="0"/>
              </a:rPr>
              <a:t>origEntity</a:t>
            </a:r>
            <a:r>
              <a:rPr lang="en-US" b="1" dirty="0">
                <a:latin typeface="Courier New" pitchFamily="49" charset="0"/>
                <a:cs typeface="Courier New" pitchFamily="49" charset="0"/>
              </a:rPr>
              <a:t>)</a:t>
            </a:r>
          </a:p>
          <a:p>
            <a:pPr lvl="1"/>
            <a:r>
              <a:rPr lang="en-US" dirty="0"/>
              <a:t>This is the same method used to copy entities from read-only bundles into writeable bundles</a:t>
            </a:r>
          </a:p>
          <a:p>
            <a:endParaRPr lang="en-US" dirty="0"/>
          </a:p>
        </p:txBody>
      </p:sp>
      <p:sp>
        <p:nvSpPr>
          <p:cNvPr id="3" name="Text Box 4"/>
          <p:cNvSpPr txBox="1">
            <a:spLocks noChangeArrowheads="1"/>
          </p:cNvSpPr>
          <p:nvPr/>
        </p:nvSpPr>
        <p:spPr bwMode="auto">
          <a:xfrm>
            <a:off x="1112838" y="3076575"/>
            <a:ext cx="322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2400" dirty="0">
                <a:solidFill>
                  <a:schemeClr val="accent1"/>
                </a:solidFill>
                <a:latin typeface="Courier New" pitchFamily="49" charset="0"/>
              </a:rPr>
              <a:t>(original bundle)</a:t>
            </a:r>
          </a:p>
        </p:txBody>
      </p:sp>
      <p:sp>
        <p:nvSpPr>
          <p:cNvPr id="4" name="AutoShape 5"/>
          <p:cNvSpPr>
            <a:spLocks noChangeArrowheads="1"/>
          </p:cNvSpPr>
          <p:nvPr/>
        </p:nvSpPr>
        <p:spPr bwMode="auto">
          <a:xfrm>
            <a:off x="2220913" y="3844925"/>
            <a:ext cx="873125" cy="636588"/>
          </a:xfrm>
          <a:prstGeom prst="cube">
            <a:avLst>
              <a:gd name="adj" fmla="val 25000"/>
            </a:avLst>
          </a:prstGeom>
          <a:solidFill>
            <a:schemeClr val="hlink"/>
          </a:solidFill>
          <a:ln w="19050">
            <a:solidFill>
              <a:schemeClr val="bg1"/>
            </a:solidFill>
            <a:miter lim="800000"/>
            <a:headEnd/>
            <a:tailEnd/>
          </a:ln>
        </p:spPr>
        <p:txBody>
          <a:bodyPr lIns="0" tIns="0" rIns="0" bIns="0" anchor="ctr">
            <a:spAutoFit/>
          </a:bodyPr>
          <a:lstStyle/>
          <a:p>
            <a:endParaRPr lang="en-US" dirty="0"/>
          </a:p>
        </p:txBody>
      </p:sp>
      <p:sp>
        <p:nvSpPr>
          <p:cNvPr id="5" name="Text Box 6"/>
          <p:cNvSpPr txBox="1">
            <a:spLocks noChangeArrowheads="1"/>
          </p:cNvSpPr>
          <p:nvPr/>
        </p:nvSpPr>
        <p:spPr bwMode="auto">
          <a:xfrm>
            <a:off x="1490663" y="4540250"/>
            <a:ext cx="2381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latin typeface="Courier New" pitchFamily="49" charset="0"/>
              </a:rPr>
              <a:t>origEntity</a:t>
            </a:r>
            <a:endParaRPr lang="en-US" dirty="0">
              <a:solidFill>
                <a:schemeClr val="accent1"/>
              </a:solidFill>
              <a:latin typeface="Courier New" pitchFamily="49" charset="0"/>
            </a:endParaRPr>
          </a:p>
        </p:txBody>
      </p:sp>
      <p:sp>
        <p:nvSpPr>
          <p:cNvPr id="6" name="Text Box 7"/>
          <p:cNvSpPr txBox="1">
            <a:spLocks noChangeArrowheads="1"/>
          </p:cNvSpPr>
          <p:nvPr/>
        </p:nvSpPr>
        <p:spPr bwMode="auto">
          <a:xfrm>
            <a:off x="5157788" y="3076575"/>
            <a:ext cx="2752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2400" dirty="0">
                <a:solidFill>
                  <a:srgbClr val="FF9900"/>
                </a:solidFill>
                <a:latin typeface="Courier New" pitchFamily="49" charset="0"/>
              </a:rPr>
              <a:t>bundleToCopyTo</a:t>
            </a:r>
            <a:endParaRPr lang="en-US" sz="2400" dirty="0">
              <a:solidFill>
                <a:srgbClr val="FF9900"/>
              </a:solidFill>
              <a:latin typeface="Courier New" pitchFamily="49" charset="0"/>
            </a:endParaRPr>
          </a:p>
        </p:txBody>
      </p:sp>
      <p:sp>
        <p:nvSpPr>
          <p:cNvPr id="7" name="AutoShape 8"/>
          <p:cNvSpPr>
            <a:spLocks noChangeArrowheads="1"/>
          </p:cNvSpPr>
          <p:nvPr/>
        </p:nvSpPr>
        <p:spPr bwMode="auto">
          <a:xfrm>
            <a:off x="1258888" y="3494088"/>
            <a:ext cx="2798762" cy="1589087"/>
          </a:xfrm>
          <a:prstGeom prst="roundRect">
            <a:avLst>
              <a:gd name="adj" fmla="val 16667"/>
            </a:avLst>
          </a:prstGeom>
          <a:noFill/>
          <a:ln w="1905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8" name="AutoShape 9"/>
          <p:cNvSpPr>
            <a:spLocks noChangeArrowheads="1"/>
          </p:cNvSpPr>
          <p:nvPr/>
        </p:nvSpPr>
        <p:spPr bwMode="auto">
          <a:xfrm>
            <a:off x="5130800" y="3494088"/>
            <a:ext cx="2798763" cy="1589087"/>
          </a:xfrm>
          <a:prstGeom prst="roundRect">
            <a:avLst>
              <a:gd name="adj" fmla="val 10495"/>
            </a:avLst>
          </a:prstGeom>
          <a:noFill/>
          <a:ln w="1905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9" name="Line 10"/>
          <p:cNvSpPr>
            <a:spLocks noChangeShapeType="1"/>
          </p:cNvSpPr>
          <p:nvPr/>
        </p:nvSpPr>
        <p:spPr bwMode="auto">
          <a:xfrm>
            <a:off x="3103563" y="4156075"/>
            <a:ext cx="270351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 name="AutoShape 11"/>
          <p:cNvSpPr>
            <a:spLocks noChangeArrowheads="1"/>
          </p:cNvSpPr>
          <p:nvPr/>
        </p:nvSpPr>
        <p:spPr bwMode="auto">
          <a:xfrm>
            <a:off x="6103938" y="3805238"/>
            <a:ext cx="873125" cy="636587"/>
          </a:xfrm>
          <a:prstGeom prst="cube">
            <a:avLst>
              <a:gd name="adj" fmla="val 25000"/>
            </a:avLst>
          </a:prstGeom>
          <a:solidFill>
            <a:schemeClr val="hlink"/>
          </a:solidFill>
          <a:ln w="19050">
            <a:solidFill>
              <a:schemeClr val="bg1"/>
            </a:solidFill>
            <a:miter lim="800000"/>
            <a:headEnd/>
            <a:tailEnd/>
          </a:ln>
        </p:spPr>
        <p:txBody>
          <a:bodyPr lIns="0" tIns="0" rIns="0" bIns="0" anchor="ctr">
            <a:spAutoFit/>
          </a:bodyPr>
          <a:lstStyle/>
          <a:p>
            <a:endParaRPr lang="en-US" dirty="0"/>
          </a:p>
        </p:txBody>
      </p:sp>
      <p:sp>
        <p:nvSpPr>
          <p:cNvPr id="11" name="Text Box 12"/>
          <p:cNvSpPr txBox="1">
            <a:spLocks noChangeArrowheads="1"/>
          </p:cNvSpPr>
          <p:nvPr/>
        </p:nvSpPr>
        <p:spPr bwMode="auto">
          <a:xfrm>
            <a:off x="5262563" y="4500563"/>
            <a:ext cx="2486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rgbClr val="FF9900"/>
                </a:solidFill>
                <a:latin typeface="Courier New" pitchFamily="49" charset="0"/>
              </a:rPr>
              <a:t>copyOfEntity</a:t>
            </a:r>
            <a:endParaRPr lang="en-US" dirty="0">
              <a:solidFill>
                <a:srgbClr val="FF9900"/>
              </a:solidFill>
              <a:latin typeface="Courier New" pitchFamily="49" charset="0"/>
            </a:endParaRPr>
          </a:p>
        </p:txBody>
      </p:sp>
    </p:spTree>
    <p:extLst>
      <p:ext uri="{BB962C8B-B14F-4D97-AF65-F5344CB8AC3E}">
        <p14:creationId xmlns:p14="http://schemas.microsoft.com/office/powerpoint/2010/main" val="423494173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the "current" bundle</a:t>
            </a:r>
          </a:p>
        </p:txBody>
      </p:sp>
      <p:sp>
        <p:nvSpPr>
          <p:cNvPr id="3" name="Content Placeholder 2"/>
          <p:cNvSpPr>
            <a:spLocks noGrp="1"/>
          </p:cNvSpPr>
          <p:nvPr>
            <p:ph idx="1"/>
          </p:nvPr>
        </p:nvSpPr>
        <p:spPr/>
        <p:txBody>
          <a:bodyPr/>
          <a:lstStyle/>
          <a:p>
            <a:r>
              <a:rPr lang="en-US" dirty="0"/>
              <a:t>Sometimes, code has access to a "current" bundle, which contains data "known" to the current </a:t>
            </a:r>
            <a:r>
              <a:rPr lang="en-US" dirty="0" smtClean="0"/>
              <a:t>context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8577166"/>
              </p:ext>
            </p:extLst>
          </p:nvPr>
        </p:nvGraphicFramePr>
        <p:xfrm>
          <a:off x="381000" y="2286000"/>
          <a:ext cx="8382000" cy="1798320"/>
        </p:xfrm>
        <a:graphic>
          <a:graphicData uri="http://schemas.openxmlformats.org/drawingml/2006/table">
            <a:tbl>
              <a:tblPr firstRow="1" bandRow="1">
                <a:tableStyleId>{93296810-A885-4BE3-A3E7-6D5BEEA58F35}</a:tableStyleId>
              </a:tblPr>
              <a:tblGrid>
                <a:gridCol w="2925792"/>
                <a:gridCol w="5456208"/>
              </a:tblGrid>
              <a:tr h="370840">
                <a:tc>
                  <a:txBody>
                    <a:bodyPr/>
                    <a:lstStyle/>
                    <a:p>
                      <a:r>
                        <a:rPr lang="en-US" sz="2000" dirty="0" smtClean="0"/>
                        <a:t>For code called from…</a:t>
                      </a:r>
                      <a:endParaRPr lang="en-US" sz="2000" dirty="0"/>
                    </a:p>
                  </a:txBody>
                  <a:tcPr/>
                </a:tc>
                <a:tc>
                  <a:txBody>
                    <a:bodyPr/>
                    <a:lstStyle/>
                    <a:p>
                      <a:r>
                        <a:rPr lang="en-US" sz="2000" dirty="0" smtClean="0"/>
                        <a:t>… the current bundle contains:</a:t>
                      </a:r>
                      <a:endParaRPr lang="en-US" sz="2000" dirty="0"/>
                    </a:p>
                  </a:txBody>
                  <a:tcPr/>
                </a:tc>
              </a:tr>
              <a:tr h="370840">
                <a:tc>
                  <a:txBody>
                    <a:bodyPr/>
                    <a:lstStyle/>
                    <a:p>
                      <a:r>
                        <a:rPr lang="en-US" sz="2000" dirty="0" smtClean="0"/>
                        <a:t>the</a:t>
                      </a:r>
                      <a:r>
                        <a:rPr lang="en-US" sz="2000" baseline="0" dirty="0" smtClean="0"/>
                        <a:t> User Interface</a:t>
                      </a:r>
                      <a:endParaRPr lang="en-US" sz="2000" dirty="0"/>
                    </a:p>
                  </a:txBody>
                  <a:tcPr/>
                </a:tc>
                <a:tc>
                  <a:txBody>
                    <a:bodyPr/>
                    <a:lstStyle/>
                    <a:p>
                      <a:r>
                        <a:rPr lang="en-US" sz="2000" dirty="0" smtClean="0"/>
                        <a:t>data</a:t>
                      </a:r>
                      <a:r>
                        <a:rPr lang="en-US" sz="2000" baseline="0" dirty="0" smtClean="0"/>
                        <a:t> retrieved and/or displayed in the User Interface</a:t>
                      </a:r>
                      <a:endParaRPr lang="en-US" sz="2000" dirty="0"/>
                    </a:p>
                  </a:txBody>
                  <a:tcPr/>
                </a:tc>
              </a:tr>
              <a:tr h="370840">
                <a:tc>
                  <a:txBody>
                    <a:bodyPr/>
                    <a:lstStyle/>
                    <a:p>
                      <a:r>
                        <a:rPr lang="en-US" sz="2000" dirty="0" smtClean="0"/>
                        <a:t>a plugin</a:t>
                      </a:r>
                      <a:endParaRPr lang="en-US" sz="2000" dirty="0"/>
                    </a:p>
                  </a:txBody>
                  <a:tcPr/>
                </a:tc>
                <a:tc>
                  <a:txBody>
                    <a:bodyPr/>
                    <a:lstStyle/>
                    <a:p>
                      <a:r>
                        <a:rPr lang="en-US" sz="2000" dirty="0" smtClean="0"/>
                        <a:t>data passed to the plugin</a:t>
                      </a:r>
                      <a:endParaRPr lang="en-US" sz="2000" dirty="0"/>
                    </a:p>
                  </a:txBody>
                  <a:tcPr/>
                </a:tc>
              </a:tr>
            </a:tbl>
          </a:graphicData>
        </a:graphic>
      </p:graphicFrame>
    </p:spTree>
    <p:extLst>
      <p:ext uri="{BB962C8B-B14F-4D97-AF65-F5344CB8AC3E}">
        <p14:creationId xmlns:p14="http://schemas.microsoft.com/office/powerpoint/2010/main" val="338098700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bundle syntax</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gw.transaction.Transaction.getCurrent</a:t>
            </a:r>
            <a:r>
              <a:rPr lang="en-US" b="1" dirty="0" smtClean="0">
                <a:latin typeface="Courier New" pitchFamily="49" charset="0"/>
                <a:cs typeface="Courier New" pitchFamily="49" charset="0"/>
              </a:rPr>
              <a:t>()</a:t>
            </a:r>
          </a:p>
          <a:p>
            <a:pPr lvl="1"/>
            <a:r>
              <a:rPr lang="en-US" dirty="0"/>
              <a:t>Gets current </a:t>
            </a:r>
            <a:r>
              <a:rPr lang="en-US" dirty="0" smtClean="0"/>
              <a:t>bundle</a:t>
            </a:r>
          </a:p>
          <a:p>
            <a:r>
              <a:rPr lang="en-US" b="1" dirty="0" smtClean="0">
                <a:latin typeface="Courier New" pitchFamily="49" charset="0"/>
                <a:cs typeface="Courier New" pitchFamily="49" charset="0"/>
              </a:rPr>
              <a:t>bundle.Commit</a:t>
            </a:r>
            <a:r>
              <a:rPr lang="en-US" b="1" dirty="0">
                <a:latin typeface="Courier New" pitchFamily="49" charset="0"/>
                <a:cs typeface="Courier New" pitchFamily="49" charset="0"/>
              </a:rPr>
              <a:t>()</a:t>
            </a:r>
          </a:p>
          <a:p>
            <a:pPr lvl="1"/>
            <a:r>
              <a:rPr lang="en-US" dirty="0" smtClean="0"/>
              <a:t>Commits every </a:t>
            </a:r>
            <a:br>
              <a:rPr lang="en-US" dirty="0" smtClean="0"/>
            </a:br>
            <a:r>
              <a:rPr lang="en-US" dirty="0" smtClean="0"/>
              <a:t>entity in </a:t>
            </a:r>
            <a:r>
              <a:rPr lang="en-US" dirty="0"/>
              <a:t>the bundle</a:t>
            </a:r>
          </a:p>
          <a:p>
            <a:pPr lvl="1"/>
            <a:r>
              <a:rPr lang="en-US" dirty="0"/>
              <a:t>Developers should </a:t>
            </a:r>
            <a:r>
              <a:rPr lang="en-US" dirty="0" smtClean="0"/>
              <a:t>be </a:t>
            </a:r>
            <a:br>
              <a:rPr lang="en-US" dirty="0" smtClean="0"/>
            </a:br>
            <a:r>
              <a:rPr lang="en-US" dirty="0" smtClean="0"/>
              <a:t>extremely cautious </a:t>
            </a:r>
            <a:br>
              <a:rPr lang="en-US" dirty="0" smtClean="0"/>
            </a:br>
            <a:r>
              <a:rPr lang="en-US" dirty="0" smtClean="0"/>
              <a:t>when committing </a:t>
            </a:r>
            <a:br>
              <a:rPr lang="en-US" dirty="0" smtClean="0"/>
            </a:br>
            <a:r>
              <a:rPr lang="en-US" dirty="0" smtClean="0"/>
              <a:t>the </a:t>
            </a:r>
            <a:r>
              <a:rPr lang="en-US" dirty="0"/>
              <a:t>current </a:t>
            </a:r>
            <a:r>
              <a:rPr lang="en-US" dirty="0" smtClean="0"/>
              <a:t>bundle</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4247978" cy="259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ectangle 3"/>
          <p:cNvSpPr>
            <a:spLocks noChangeArrowheads="1"/>
          </p:cNvSpPr>
          <p:nvPr/>
        </p:nvSpPr>
        <p:spPr bwMode="auto">
          <a:xfrm>
            <a:off x="381000" y="5105400"/>
            <a:ext cx="7960834" cy="132343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sendABPersonMessage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void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selectedABPerson.Occupation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newABPersonOccupation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lang="en-US" sz="1600" b="1" dirty="0">
                <a:solidFill>
                  <a:srgbClr val="000080"/>
                </a:solidFill>
                <a:latin typeface="Courier New" pitchFamily="49" charset="0"/>
                <a:cs typeface="Courier New" pitchFamily="49" charset="0"/>
              </a:rPr>
              <a:t>var</a:t>
            </a:r>
            <a:r>
              <a:rPr kumimoji="0" lang="en-US" sz="1600" b="1" i="0" u="none" strike="noStrike" cap="none" normalizeH="0" dirty="0" smtClean="0">
                <a:ln>
                  <a:noFill/>
                </a:ln>
                <a:solidFill>
                  <a:srgbClr val="000000"/>
                </a:solidFill>
                <a:effectLst/>
                <a:latin typeface="Courier New" pitchFamily="49" charset="0"/>
                <a:cs typeface="Courier New" pitchFamily="49" charset="0"/>
              </a:rPr>
              <a:t> </a:t>
            </a:r>
            <a:r>
              <a:rPr kumimoji="0" lang="en-US" sz="1600" b="1" i="0" u="none" strike="noStrike" cap="none" normalizeH="0" dirty="0" smtClean="0">
                <a:ln>
                  <a:noFill/>
                </a:ln>
                <a:solidFill>
                  <a:srgbClr val="000000"/>
                </a:solidFill>
                <a:effectLst/>
                <a:latin typeface="Courier New" pitchFamily="49" charset="0"/>
                <a:cs typeface="Courier New" pitchFamily="49" charset="0"/>
              </a:rPr>
              <a:t>currentBundle</a:t>
            </a:r>
            <a:r>
              <a:rPr kumimoji="0" lang="en-US" sz="1600" b="1" i="0" u="none" strike="noStrike" cap="none" normalizeH="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gw.transaction.Transaction.getCurrent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currentBundle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.commit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ounded Rectangle 4"/>
          <p:cNvSpPr/>
          <p:nvPr/>
        </p:nvSpPr>
        <p:spPr bwMode="auto">
          <a:xfrm>
            <a:off x="6413500" y="4102100"/>
            <a:ext cx="609600" cy="3810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2" name="Elbow Connector 11"/>
          <p:cNvCxnSpPr>
            <a:stCxn id="5" idx="3"/>
          </p:cNvCxnSpPr>
          <p:nvPr/>
        </p:nvCxnSpPr>
        <p:spPr bwMode="auto">
          <a:xfrm flipH="1">
            <a:off x="3739608" y="4292600"/>
            <a:ext cx="3283492" cy="1727201"/>
          </a:xfrm>
          <a:prstGeom prst="bentConnector3">
            <a:avLst>
              <a:gd name="adj1" fmla="val -3829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8" name="Rounded Rectangle 17"/>
          <p:cNvSpPr/>
          <p:nvPr/>
        </p:nvSpPr>
        <p:spPr bwMode="auto">
          <a:xfrm>
            <a:off x="3505200" y="5943600"/>
            <a:ext cx="234408" cy="15240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09505326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when Gosu code must manually commit data</a:t>
            </a:r>
          </a:p>
          <a:p>
            <a:pPr lvl="1"/>
            <a:r>
              <a:rPr lang="en-US" dirty="0"/>
              <a:t>Create new bundles and commit data in them</a:t>
            </a:r>
          </a:p>
          <a:p>
            <a:pPr lvl="1"/>
            <a:r>
              <a:rPr lang="en-US" dirty="0"/>
              <a:t>Add entities from the database to a bundle</a:t>
            </a:r>
          </a:p>
          <a:p>
            <a:pPr lvl="1"/>
            <a:r>
              <a:rPr lang="en-US" dirty="0"/>
              <a:t>Create new entities in a bundle</a:t>
            </a:r>
          </a:p>
          <a:p>
            <a:pPr lvl="1"/>
            <a:r>
              <a:rPr lang="en-US" dirty="0"/>
              <a:t>Work with properties whose values have changed since the data was read</a:t>
            </a:r>
          </a:p>
          <a:p>
            <a:pPr lvl="1"/>
            <a:r>
              <a:rPr lang="en-US" dirty="0"/>
              <a:t>Copy entities from one bundle to another</a:t>
            </a:r>
          </a:p>
          <a:p>
            <a:pPr lvl="1"/>
            <a:r>
              <a:rPr lang="en-US" dirty="0"/>
              <a:t>Access the "current" bundle</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Name two circumstances where:</a:t>
            </a:r>
          </a:p>
          <a:p>
            <a:pPr marL="857250" lvl="1" indent="-457200">
              <a:buFont typeface="+mj-lt"/>
              <a:buAutoNum type="alphaLcParenR"/>
            </a:pPr>
            <a:r>
              <a:rPr lang="en-US" dirty="0"/>
              <a:t>Changes to data are automatically committed</a:t>
            </a:r>
          </a:p>
          <a:p>
            <a:pPr marL="857250" lvl="1" indent="-457200">
              <a:buFont typeface="+mj-lt"/>
              <a:buAutoNum type="alphaLcParenR"/>
            </a:pPr>
            <a:r>
              <a:rPr lang="en-US" dirty="0"/>
              <a:t>Changed to data must be committed in code manually</a:t>
            </a:r>
          </a:p>
          <a:p>
            <a:r>
              <a:rPr lang="en-US" dirty="0"/>
              <a:t>What is a bundle?</a:t>
            </a:r>
          </a:p>
          <a:p>
            <a:r>
              <a:rPr lang="en-US" dirty="0"/>
              <a:t>What kind of entities are initially put into read-only bundles? Under what circumstance would you need to copy one of those entities to a writeable bundle? How is this done?</a:t>
            </a:r>
          </a:p>
          <a:p>
            <a:r>
              <a:rPr lang="en-US" dirty="0"/>
              <a:t>Name the </a:t>
            </a:r>
            <a:r>
              <a:rPr lang="en-US" dirty="0" smtClean="0"/>
              <a:t>two </a:t>
            </a:r>
            <a:r>
              <a:rPr lang="en-US" dirty="0"/>
              <a:t>ways you can add an entity from the database to a given bundle.</a:t>
            </a:r>
          </a:p>
          <a:p>
            <a:r>
              <a:rPr lang="en-US" dirty="0"/>
              <a:t>When you create a new entity in a bundle, what other entity is it automatically associated to?</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 transactions</a:t>
            </a:r>
          </a:p>
        </p:txBody>
      </p:sp>
      <p:sp>
        <p:nvSpPr>
          <p:cNvPr id="5" name="Content Placeholder 4"/>
          <p:cNvSpPr>
            <a:spLocks noGrp="1"/>
          </p:cNvSpPr>
          <p:nvPr>
            <p:ph idx="1"/>
          </p:nvPr>
        </p:nvSpPr>
        <p:spPr>
          <a:xfrm>
            <a:off x="519113" y="2667000"/>
            <a:ext cx="8318500" cy="3733800"/>
          </a:xfrm>
        </p:spPr>
        <p:txBody>
          <a:bodyPr/>
          <a:lstStyle/>
          <a:p>
            <a:r>
              <a:rPr lang="en-US" dirty="0"/>
              <a:t>A database transaction is a set of data manipulation statements that are acted upon as a unit</a:t>
            </a:r>
          </a:p>
          <a:p>
            <a:pPr lvl="1"/>
            <a:r>
              <a:rPr lang="en-US" dirty="0"/>
              <a:t>Either all statements succeed or none are acted on</a:t>
            </a:r>
          </a:p>
          <a:p>
            <a:r>
              <a:rPr lang="en-US" dirty="0"/>
              <a:t>A commit occurs when a transaction completes successfully</a:t>
            </a:r>
          </a:p>
          <a:p>
            <a:pPr lvl="1"/>
            <a:r>
              <a:rPr lang="en-US" dirty="0"/>
              <a:t>This means all changes to the data are now permanent</a:t>
            </a:r>
          </a:p>
          <a:p>
            <a:r>
              <a:rPr lang="en-US" dirty="0"/>
              <a:t>If any statement in a transaction fails, then all statements are undone, or "rolled back"</a:t>
            </a:r>
          </a:p>
          <a:p>
            <a:endParaRPr lang="en-US" dirty="0"/>
          </a:p>
        </p:txBody>
      </p:sp>
      <p:grpSp>
        <p:nvGrpSpPr>
          <p:cNvPr id="6" name="Group 4"/>
          <p:cNvGrpSpPr>
            <a:grpSpLocks/>
          </p:cNvGrpSpPr>
          <p:nvPr/>
        </p:nvGrpSpPr>
        <p:grpSpPr bwMode="auto">
          <a:xfrm>
            <a:off x="3179763" y="1176338"/>
            <a:ext cx="2855912" cy="1401762"/>
            <a:chOff x="2550" y="951"/>
            <a:chExt cx="1799" cy="883"/>
          </a:xfrm>
        </p:grpSpPr>
        <p:sp>
          <p:nvSpPr>
            <p:cNvPr id="7" name="Text Box 5"/>
            <p:cNvSpPr txBox="1">
              <a:spLocks noChangeArrowheads="1"/>
            </p:cNvSpPr>
            <p:nvPr/>
          </p:nvSpPr>
          <p:spPr bwMode="auto">
            <a:xfrm>
              <a:off x="2644" y="1010"/>
              <a:ext cx="1704"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2000" dirty="0">
                  <a:solidFill>
                    <a:srgbClr val="800080"/>
                  </a:solidFill>
                  <a:latin typeface="Courier New" pitchFamily="49" charset="0"/>
                </a:rPr>
                <a:t>start transaction</a:t>
              </a:r>
              <a:br>
                <a:rPr lang="en-US" sz="2000" dirty="0">
                  <a:solidFill>
                    <a:srgbClr val="800080"/>
                  </a:solidFill>
                  <a:latin typeface="Courier New" pitchFamily="49" charset="0"/>
                </a:rPr>
              </a:br>
              <a:r>
                <a:rPr lang="en-US" sz="2000" dirty="0">
                  <a:solidFill>
                    <a:srgbClr val="800080"/>
                  </a:solidFill>
                  <a:latin typeface="Courier New" pitchFamily="49" charset="0"/>
                </a:rPr>
                <a:t>   insert...</a:t>
              </a:r>
              <a:br>
                <a:rPr lang="en-US" sz="2000" dirty="0">
                  <a:solidFill>
                    <a:srgbClr val="800080"/>
                  </a:solidFill>
                  <a:latin typeface="Courier New" pitchFamily="49" charset="0"/>
                </a:rPr>
              </a:br>
              <a:r>
                <a:rPr lang="en-US" sz="2000" dirty="0">
                  <a:solidFill>
                    <a:srgbClr val="800080"/>
                  </a:solidFill>
                  <a:latin typeface="Courier New" pitchFamily="49" charset="0"/>
                </a:rPr>
                <a:t>   delete...</a:t>
              </a:r>
              <a:br>
                <a:rPr lang="en-US" sz="2000" dirty="0">
                  <a:solidFill>
                    <a:srgbClr val="800080"/>
                  </a:solidFill>
                  <a:latin typeface="Courier New" pitchFamily="49" charset="0"/>
                </a:rPr>
              </a:br>
              <a:r>
                <a:rPr lang="en-US" sz="2000" dirty="0">
                  <a:solidFill>
                    <a:srgbClr val="800080"/>
                  </a:solidFill>
                  <a:latin typeface="Courier New" pitchFamily="49" charset="0"/>
                </a:rPr>
                <a:t>commit</a:t>
              </a:r>
            </a:p>
          </p:txBody>
        </p:sp>
        <p:sp>
          <p:nvSpPr>
            <p:cNvPr id="8" name="AutoShape 6"/>
            <p:cNvSpPr>
              <a:spLocks noChangeArrowheads="1"/>
            </p:cNvSpPr>
            <p:nvPr/>
          </p:nvSpPr>
          <p:spPr bwMode="auto">
            <a:xfrm>
              <a:off x="2550" y="951"/>
              <a:ext cx="1799" cy="883"/>
            </a:xfrm>
            <a:prstGeom prst="foldedCorner">
              <a:avLst>
                <a:gd name="adj" fmla="val 12500"/>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spTree>
    <p:extLst>
      <p:ext uri="{BB962C8B-B14F-4D97-AF65-F5344CB8AC3E}">
        <p14:creationId xmlns:p14="http://schemas.microsoft.com/office/powerpoint/2010/main" val="26925812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3724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Bundles</a:t>
            </a:r>
            <a:endParaRPr lang="en-US" dirty="0"/>
          </a:p>
        </p:txBody>
      </p:sp>
      <p:sp>
        <p:nvSpPr>
          <p:cNvPr id="3" name="Content Placeholder 2"/>
          <p:cNvSpPr>
            <a:spLocks noGrp="1"/>
          </p:cNvSpPr>
          <p:nvPr>
            <p:ph idx="1"/>
          </p:nvPr>
        </p:nvSpPr>
        <p:spPr/>
        <p:txBody>
          <a:bodyPr/>
          <a:lstStyle/>
          <a:p>
            <a:r>
              <a:rPr lang="en-US" dirty="0"/>
              <a:t>A Guidewire bundle is a set of in-memory entities that are saved to the database as a unit</a:t>
            </a:r>
          </a:p>
          <a:p>
            <a:pPr lvl="1"/>
            <a:r>
              <a:rPr lang="en-US" dirty="0"/>
              <a:t>Each bundle corresponds to one database transaction</a:t>
            </a:r>
          </a:p>
          <a:p>
            <a:r>
              <a:rPr lang="en-US" dirty="0"/>
              <a:t>"Committing a bundle" means saving all entities in the bundle to the database</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685800"/>
            <a:ext cx="7662863"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5727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bundle processing</a:t>
            </a:r>
          </a:p>
        </p:txBody>
      </p:sp>
      <p:sp>
        <p:nvSpPr>
          <p:cNvPr id="4" name="Content Placeholder 3"/>
          <p:cNvSpPr>
            <a:spLocks noGrp="1"/>
          </p:cNvSpPr>
          <p:nvPr>
            <p:ph sz="half" idx="1"/>
          </p:nvPr>
        </p:nvSpPr>
        <p:spPr/>
        <p:txBody>
          <a:bodyPr/>
          <a:lstStyle/>
          <a:p>
            <a:r>
              <a:rPr lang="en-US" dirty="0" smtClean="0"/>
              <a:t>Possible to automatically </a:t>
            </a:r>
            <a:r>
              <a:rPr lang="en-US" dirty="0"/>
              <a:t>commit new and changed </a:t>
            </a:r>
            <a:r>
              <a:rPr lang="en-US" dirty="0" smtClean="0"/>
              <a:t>data</a:t>
            </a:r>
          </a:p>
          <a:p>
            <a:r>
              <a:rPr lang="en-US" dirty="0" smtClean="0"/>
              <a:t>Explicit </a:t>
            </a:r>
            <a:r>
              <a:rPr lang="en-US" dirty="0"/>
              <a:t>bundle manipulation is not required</a:t>
            </a:r>
          </a:p>
          <a:p>
            <a:pPr lvl="1"/>
            <a:r>
              <a:rPr lang="en-US" dirty="0" smtClean="0"/>
              <a:t>Business </a:t>
            </a:r>
            <a:r>
              <a:rPr lang="en-US" dirty="0"/>
              <a:t>rules</a:t>
            </a:r>
          </a:p>
          <a:p>
            <a:pPr lvl="1"/>
            <a:r>
              <a:rPr lang="en-US" dirty="0"/>
              <a:t>Workflows</a:t>
            </a:r>
          </a:p>
          <a:p>
            <a:pPr lvl="1"/>
            <a:r>
              <a:rPr lang="en-US" dirty="0"/>
              <a:t>Certain plugins</a:t>
            </a:r>
          </a:p>
          <a:p>
            <a:pPr lvl="1"/>
            <a:r>
              <a:rPr lang="en-US" dirty="0"/>
              <a:t>Code executed from the UI in edit </a:t>
            </a:r>
            <a:r>
              <a:rPr lang="en-US" dirty="0" smtClean="0"/>
              <a:t>mode</a:t>
            </a:r>
            <a:endParaRPr lang="en-US" dirty="0"/>
          </a:p>
        </p:txBody>
      </p:sp>
      <p:grpSp>
        <p:nvGrpSpPr>
          <p:cNvPr id="5" name="Group 45"/>
          <p:cNvGrpSpPr>
            <a:grpSpLocks/>
          </p:cNvGrpSpPr>
          <p:nvPr/>
        </p:nvGrpSpPr>
        <p:grpSpPr bwMode="auto">
          <a:xfrm>
            <a:off x="6411913" y="5286375"/>
            <a:ext cx="765175" cy="947738"/>
            <a:chOff x="1606" y="1015"/>
            <a:chExt cx="482" cy="597"/>
          </a:xfrm>
          <a:effectLst>
            <a:outerShdw blurRad="50800" dist="38100" dir="2700000" algn="tl" rotWithShape="0">
              <a:prstClr val="black">
                <a:alpha val="40000"/>
              </a:prstClr>
            </a:outerShdw>
          </a:effectLst>
        </p:grpSpPr>
        <p:sp>
          <p:nvSpPr>
            <p:cNvPr id="6" name="Freeform 46"/>
            <p:cNvSpPr>
              <a:spLocks/>
            </p:cNvSpPr>
            <p:nvPr/>
          </p:nvSpPr>
          <p:spPr bwMode="auto">
            <a:xfrm>
              <a:off x="1608" y="1015"/>
              <a:ext cx="477" cy="59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7" name="Line 47"/>
            <p:cNvSpPr>
              <a:spLocks noChangeShapeType="1"/>
            </p:cNvSpPr>
            <p:nvPr/>
          </p:nvSpPr>
          <p:spPr bwMode="auto">
            <a:xfrm>
              <a:off x="1606" y="1612"/>
              <a:ext cx="482"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 name="Line 48"/>
            <p:cNvSpPr>
              <a:spLocks noChangeShapeType="1"/>
            </p:cNvSpPr>
            <p:nvPr/>
          </p:nvSpPr>
          <p:spPr bwMode="auto">
            <a:xfrm flipV="1">
              <a:off x="2086" y="1150"/>
              <a:ext cx="0" cy="462"/>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 name="Freeform 49"/>
            <p:cNvSpPr>
              <a:spLocks/>
            </p:cNvSpPr>
            <p:nvPr/>
          </p:nvSpPr>
          <p:spPr bwMode="auto">
            <a:xfrm>
              <a:off x="1946" y="1015"/>
              <a:ext cx="140" cy="140"/>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0" name="Rectangle 50"/>
            <p:cNvSpPr>
              <a:spLocks noChangeArrowheads="1"/>
            </p:cNvSpPr>
            <p:nvPr/>
          </p:nvSpPr>
          <p:spPr bwMode="auto">
            <a:xfrm>
              <a:off x="1679" y="1255"/>
              <a:ext cx="281" cy="38"/>
            </a:xfrm>
            <a:prstGeom prst="rect">
              <a:avLst/>
            </a:prstGeom>
            <a:gradFill rotWithShape="1">
              <a:gsLst>
                <a:gs pos="0">
                  <a:srgbClr val="6699FF"/>
                </a:gs>
                <a:gs pos="100000">
                  <a:srgbClr val="0033CC"/>
                </a:gs>
              </a:gsLst>
              <a:lin ang="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1" name="Rectangle 51"/>
            <p:cNvSpPr>
              <a:spLocks noChangeArrowheads="1"/>
            </p:cNvSpPr>
            <p:nvPr/>
          </p:nvSpPr>
          <p:spPr bwMode="auto">
            <a:xfrm>
              <a:off x="1679" y="1170"/>
              <a:ext cx="227" cy="38"/>
            </a:xfrm>
            <a:prstGeom prst="rect">
              <a:avLst/>
            </a:prstGeom>
            <a:gradFill rotWithShape="1">
              <a:gsLst>
                <a:gs pos="0">
                  <a:srgbClr val="6699FF"/>
                </a:gs>
                <a:gs pos="100000">
                  <a:srgbClr val="0033CC"/>
                </a:gs>
              </a:gsLst>
              <a:lin ang="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 name="Rectangle 52"/>
            <p:cNvSpPr>
              <a:spLocks noChangeArrowheads="1"/>
            </p:cNvSpPr>
            <p:nvPr/>
          </p:nvSpPr>
          <p:spPr bwMode="auto">
            <a:xfrm>
              <a:off x="1679" y="1340"/>
              <a:ext cx="281" cy="38"/>
            </a:xfrm>
            <a:prstGeom prst="rect">
              <a:avLst/>
            </a:prstGeom>
            <a:gradFill rotWithShape="1">
              <a:gsLst>
                <a:gs pos="0">
                  <a:srgbClr val="6699FF"/>
                </a:gs>
                <a:gs pos="100000">
                  <a:srgbClr val="0033CC"/>
                </a:gs>
              </a:gsLst>
              <a:lin ang="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3" name="Rectangle 53"/>
            <p:cNvSpPr>
              <a:spLocks noChangeArrowheads="1"/>
            </p:cNvSpPr>
            <p:nvPr/>
          </p:nvSpPr>
          <p:spPr bwMode="auto">
            <a:xfrm>
              <a:off x="1679" y="1425"/>
              <a:ext cx="281" cy="38"/>
            </a:xfrm>
            <a:prstGeom prst="rect">
              <a:avLst/>
            </a:prstGeom>
            <a:gradFill rotWithShape="1">
              <a:gsLst>
                <a:gs pos="0">
                  <a:srgbClr val="6699FF"/>
                </a:gs>
                <a:gs pos="100000">
                  <a:srgbClr val="0033CC"/>
                </a:gs>
              </a:gsLst>
              <a:lin ang="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14" name="Group 37"/>
          <p:cNvGrpSpPr>
            <a:grpSpLocks/>
          </p:cNvGrpSpPr>
          <p:nvPr/>
        </p:nvGrpSpPr>
        <p:grpSpPr bwMode="auto">
          <a:xfrm>
            <a:off x="6283325" y="2587625"/>
            <a:ext cx="941388" cy="901700"/>
            <a:chOff x="2748" y="547"/>
            <a:chExt cx="888" cy="849"/>
          </a:xfrm>
          <a:effectLst>
            <a:outerShdw blurRad="50800" dist="38100" dir="2700000" algn="tl" rotWithShape="0">
              <a:prstClr val="black">
                <a:alpha val="40000"/>
              </a:prstClr>
            </a:outerShdw>
          </a:effectLst>
        </p:grpSpPr>
        <p:sp>
          <p:nvSpPr>
            <p:cNvPr id="15" name="Line 38"/>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 name="Line 39"/>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7" name="Line 40"/>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8" name="Line 41"/>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9" name="Rectangle 42"/>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dirty="0"/>
            </a:p>
          </p:txBody>
        </p:sp>
        <p:sp>
          <p:nvSpPr>
            <p:cNvPr id="20" name="Rectangle 43"/>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1" name="Rectangle 44"/>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grpSp>
      <p:grpSp>
        <p:nvGrpSpPr>
          <p:cNvPr id="22" name="Group 25"/>
          <p:cNvGrpSpPr>
            <a:grpSpLocks/>
          </p:cNvGrpSpPr>
          <p:nvPr/>
        </p:nvGrpSpPr>
        <p:grpSpPr bwMode="auto">
          <a:xfrm>
            <a:off x="6164263" y="1108075"/>
            <a:ext cx="1012825" cy="947738"/>
            <a:chOff x="3241" y="2414"/>
            <a:chExt cx="638" cy="597"/>
          </a:xfrm>
          <a:effectLst>
            <a:outerShdw blurRad="50800" dist="38100" dir="2700000" algn="tl" rotWithShape="0">
              <a:prstClr val="black">
                <a:alpha val="40000"/>
              </a:prstClr>
            </a:outerShdw>
          </a:effectLst>
        </p:grpSpPr>
        <p:sp>
          <p:nvSpPr>
            <p:cNvPr id="23" name="Freeform 26"/>
            <p:cNvSpPr>
              <a:spLocks/>
            </p:cNvSpPr>
            <p:nvPr/>
          </p:nvSpPr>
          <p:spPr bwMode="auto">
            <a:xfrm>
              <a:off x="3399" y="2414"/>
              <a:ext cx="477" cy="59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24" name="Line 27"/>
            <p:cNvSpPr>
              <a:spLocks noChangeShapeType="1"/>
            </p:cNvSpPr>
            <p:nvPr/>
          </p:nvSpPr>
          <p:spPr bwMode="auto">
            <a:xfrm>
              <a:off x="3397" y="3011"/>
              <a:ext cx="482"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5" name="Line 28"/>
            <p:cNvSpPr>
              <a:spLocks noChangeShapeType="1"/>
            </p:cNvSpPr>
            <p:nvPr/>
          </p:nvSpPr>
          <p:spPr bwMode="auto">
            <a:xfrm flipV="1">
              <a:off x="3877" y="2549"/>
              <a:ext cx="0" cy="462"/>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6" name="Freeform 29"/>
            <p:cNvSpPr>
              <a:spLocks/>
            </p:cNvSpPr>
            <p:nvPr/>
          </p:nvSpPr>
          <p:spPr bwMode="auto">
            <a:xfrm>
              <a:off x="3737" y="2414"/>
              <a:ext cx="140" cy="140"/>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grpSp>
          <p:nvGrpSpPr>
            <p:cNvPr id="27" name="Group 30"/>
            <p:cNvGrpSpPr>
              <a:grpSpLocks/>
            </p:cNvGrpSpPr>
            <p:nvPr/>
          </p:nvGrpSpPr>
          <p:grpSpPr bwMode="auto">
            <a:xfrm>
              <a:off x="3476" y="2689"/>
              <a:ext cx="281" cy="197"/>
              <a:chOff x="443" y="1548"/>
              <a:chExt cx="855" cy="600"/>
            </a:xfrm>
          </p:grpSpPr>
          <p:sp>
            <p:nvSpPr>
              <p:cNvPr id="31" name="Rectangle 31"/>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2" name="Rectangle 32"/>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33" name="Rectangle 33"/>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28" name="Group 34"/>
            <p:cNvGrpSpPr>
              <a:grpSpLocks/>
            </p:cNvGrpSpPr>
            <p:nvPr/>
          </p:nvGrpSpPr>
          <p:grpSpPr bwMode="auto">
            <a:xfrm>
              <a:off x="3241" y="2420"/>
              <a:ext cx="348" cy="351"/>
              <a:chOff x="3241" y="2420"/>
              <a:chExt cx="348" cy="351"/>
            </a:xfrm>
          </p:grpSpPr>
          <p:sp>
            <p:nvSpPr>
              <p:cNvPr id="29" name="Freeform 35"/>
              <p:cNvSpPr>
                <a:spLocks/>
              </p:cNvSpPr>
              <p:nvPr/>
            </p:nvSpPr>
            <p:spPr bwMode="auto">
              <a:xfrm>
                <a:off x="3241" y="2420"/>
                <a:ext cx="348" cy="351"/>
              </a:xfrm>
              <a:custGeom>
                <a:avLst/>
                <a:gdLst>
                  <a:gd name="T0" fmla="*/ 0 w 1082"/>
                  <a:gd name="T1" fmla="*/ 0 h 1090"/>
                  <a:gd name="T2" fmla="*/ 0 w 1082"/>
                  <a:gd name="T3" fmla="*/ 0 h 1090"/>
                  <a:gd name="T4" fmla="*/ 0 w 1082"/>
                  <a:gd name="T5" fmla="*/ 0 h 1090"/>
                  <a:gd name="T6" fmla="*/ 0 w 1082"/>
                  <a:gd name="T7" fmla="*/ 0 h 1090"/>
                  <a:gd name="T8" fmla="*/ 0 w 1082"/>
                  <a:gd name="T9" fmla="*/ 0 h 1090"/>
                  <a:gd name="T10" fmla="*/ 0 w 1082"/>
                  <a:gd name="T11" fmla="*/ 0 h 1090"/>
                  <a:gd name="T12" fmla="*/ 0 w 1082"/>
                  <a:gd name="T13" fmla="*/ 0 h 1090"/>
                  <a:gd name="T14" fmla="*/ 0 w 1082"/>
                  <a:gd name="T15" fmla="*/ 0 h 1090"/>
                  <a:gd name="T16" fmla="*/ 0 w 1082"/>
                  <a:gd name="T17" fmla="*/ 0 h 1090"/>
                  <a:gd name="T18" fmla="*/ 0 w 1082"/>
                  <a:gd name="T19" fmla="*/ 0 h 1090"/>
                  <a:gd name="T20" fmla="*/ 0 w 1082"/>
                  <a:gd name="T21" fmla="*/ 0 h 1090"/>
                  <a:gd name="T22" fmla="*/ 0 w 1082"/>
                  <a:gd name="T23" fmla="*/ 0 h 1090"/>
                  <a:gd name="T24" fmla="*/ 0 w 1082"/>
                  <a:gd name="T25" fmla="*/ 0 h 1090"/>
                  <a:gd name="T26" fmla="*/ 0 w 1082"/>
                  <a:gd name="T27" fmla="*/ 0 h 1090"/>
                  <a:gd name="T28" fmla="*/ 0 w 1082"/>
                  <a:gd name="T29" fmla="*/ 0 h 1090"/>
                  <a:gd name="T30" fmla="*/ 0 w 1082"/>
                  <a:gd name="T31" fmla="*/ 0 h 1090"/>
                  <a:gd name="T32" fmla="*/ 0 w 1082"/>
                  <a:gd name="T33" fmla="*/ 0 h 1090"/>
                  <a:gd name="T34" fmla="*/ 0 w 1082"/>
                  <a:gd name="T35" fmla="*/ 0 h 1090"/>
                  <a:gd name="T36" fmla="*/ 0 w 1082"/>
                  <a:gd name="T37" fmla="*/ 0 h 1090"/>
                  <a:gd name="T38" fmla="*/ 0 w 1082"/>
                  <a:gd name="T39" fmla="*/ 0 h 1090"/>
                  <a:gd name="T40" fmla="*/ 0 w 1082"/>
                  <a:gd name="T41" fmla="*/ 0 h 1090"/>
                  <a:gd name="T42" fmla="*/ 0 w 1082"/>
                  <a:gd name="T43" fmla="*/ 0 h 1090"/>
                  <a:gd name="T44" fmla="*/ 0 w 1082"/>
                  <a:gd name="T45" fmla="*/ 0 h 1090"/>
                  <a:gd name="T46" fmla="*/ 0 w 1082"/>
                  <a:gd name="T47" fmla="*/ 0 h 1090"/>
                  <a:gd name="T48" fmla="*/ 0 w 1082"/>
                  <a:gd name="T49" fmla="*/ 0 h 1090"/>
                  <a:gd name="T50" fmla="*/ 0 w 1082"/>
                  <a:gd name="T51" fmla="*/ 0 h 1090"/>
                  <a:gd name="T52" fmla="*/ 0 w 1082"/>
                  <a:gd name="T53" fmla="*/ 0 h 1090"/>
                  <a:gd name="T54" fmla="*/ 0 w 1082"/>
                  <a:gd name="T55" fmla="*/ 0 h 1090"/>
                  <a:gd name="T56" fmla="*/ 0 w 1082"/>
                  <a:gd name="T57" fmla="*/ 0 h 1090"/>
                  <a:gd name="T58" fmla="*/ 0 w 1082"/>
                  <a:gd name="T59" fmla="*/ 0 h 1090"/>
                  <a:gd name="T60" fmla="*/ 0 w 1082"/>
                  <a:gd name="T61" fmla="*/ 0 h 1090"/>
                  <a:gd name="T62" fmla="*/ 0 w 1082"/>
                  <a:gd name="T63" fmla="*/ 0 h 1090"/>
                  <a:gd name="T64" fmla="*/ 0 w 1082"/>
                  <a:gd name="T65" fmla="*/ 0 h 1090"/>
                  <a:gd name="T66" fmla="*/ 0 w 1082"/>
                  <a:gd name="T67" fmla="*/ 0 h 1090"/>
                  <a:gd name="T68" fmla="*/ 0 w 1082"/>
                  <a:gd name="T69" fmla="*/ 0 h 1090"/>
                  <a:gd name="T70" fmla="*/ 0 w 1082"/>
                  <a:gd name="T71" fmla="*/ 0 h 1090"/>
                  <a:gd name="T72" fmla="*/ 0 w 1082"/>
                  <a:gd name="T73" fmla="*/ 0 h 1090"/>
                  <a:gd name="T74" fmla="*/ 0 w 1082"/>
                  <a:gd name="T75" fmla="*/ 0 h 1090"/>
                  <a:gd name="T76" fmla="*/ 0 w 1082"/>
                  <a:gd name="T77" fmla="*/ 0 h 1090"/>
                  <a:gd name="T78" fmla="*/ 0 w 1082"/>
                  <a:gd name="T79" fmla="*/ 0 h 1090"/>
                  <a:gd name="T80" fmla="*/ 0 w 1082"/>
                  <a:gd name="T81" fmla="*/ 0 h 1090"/>
                  <a:gd name="T82" fmla="*/ 0 w 1082"/>
                  <a:gd name="T83" fmla="*/ 0 h 1090"/>
                  <a:gd name="T84" fmla="*/ 0 w 1082"/>
                  <a:gd name="T85" fmla="*/ 0 h 1090"/>
                  <a:gd name="T86" fmla="*/ 0 w 1082"/>
                  <a:gd name="T87" fmla="*/ 0 h 1090"/>
                  <a:gd name="T88" fmla="*/ 0 w 1082"/>
                  <a:gd name="T89" fmla="*/ 0 h 1090"/>
                  <a:gd name="T90" fmla="*/ 0 w 1082"/>
                  <a:gd name="T91" fmla="*/ 0 h 1090"/>
                  <a:gd name="T92" fmla="*/ 0 w 1082"/>
                  <a:gd name="T93" fmla="*/ 0 h 1090"/>
                  <a:gd name="T94" fmla="*/ 0 w 1082"/>
                  <a:gd name="T95" fmla="*/ 0 h 1090"/>
                  <a:gd name="T96" fmla="*/ 0 w 1082"/>
                  <a:gd name="T97" fmla="*/ 0 h 10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82"/>
                  <a:gd name="T148" fmla="*/ 0 h 1090"/>
                  <a:gd name="T149" fmla="*/ 1082 w 1082"/>
                  <a:gd name="T150" fmla="*/ 1090 h 10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82" h="1090">
                    <a:moveTo>
                      <a:pt x="546" y="194"/>
                    </a:moveTo>
                    <a:lnTo>
                      <a:pt x="608" y="6"/>
                    </a:lnTo>
                    <a:lnTo>
                      <a:pt x="680" y="18"/>
                    </a:lnTo>
                    <a:lnTo>
                      <a:pt x="748" y="40"/>
                    </a:lnTo>
                    <a:lnTo>
                      <a:pt x="810" y="74"/>
                    </a:lnTo>
                    <a:lnTo>
                      <a:pt x="870" y="110"/>
                    </a:lnTo>
                    <a:lnTo>
                      <a:pt x="790" y="300"/>
                    </a:lnTo>
                    <a:lnTo>
                      <a:pt x="972" y="212"/>
                    </a:lnTo>
                    <a:lnTo>
                      <a:pt x="1018" y="270"/>
                    </a:lnTo>
                    <a:lnTo>
                      <a:pt x="1046" y="332"/>
                    </a:lnTo>
                    <a:lnTo>
                      <a:pt x="1074" y="410"/>
                    </a:lnTo>
                    <a:lnTo>
                      <a:pt x="1082" y="474"/>
                    </a:lnTo>
                    <a:lnTo>
                      <a:pt x="904" y="552"/>
                    </a:lnTo>
                    <a:lnTo>
                      <a:pt x="1082" y="624"/>
                    </a:lnTo>
                    <a:lnTo>
                      <a:pt x="1072" y="686"/>
                    </a:lnTo>
                    <a:lnTo>
                      <a:pt x="1046" y="762"/>
                    </a:lnTo>
                    <a:lnTo>
                      <a:pt x="1012" y="828"/>
                    </a:lnTo>
                    <a:lnTo>
                      <a:pt x="972" y="884"/>
                    </a:lnTo>
                    <a:lnTo>
                      <a:pt x="790" y="800"/>
                    </a:lnTo>
                    <a:lnTo>
                      <a:pt x="866" y="984"/>
                    </a:lnTo>
                    <a:lnTo>
                      <a:pt x="800" y="1024"/>
                    </a:lnTo>
                    <a:lnTo>
                      <a:pt x="744" y="1046"/>
                    </a:lnTo>
                    <a:lnTo>
                      <a:pt x="680" y="1072"/>
                    </a:lnTo>
                    <a:lnTo>
                      <a:pt x="604" y="1086"/>
                    </a:lnTo>
                    <a:lnTo>
                      <a:pt x="542" y="904"/>
                    </a:lnTo>
                    <a:lnTo>
                      <a:pt x="484" y="1090"/>
                    </a:lnTo>
                    <a:lnTo>
                      <a:pt x="414" y="1074"/>
                    </a:lnTo>
                    <a:lnTo>
                      <a:pt x="348" y="1050"/>
                    </a:lnTo>
                    <a:lnTo>
                      <a:pt x="278" y="1022"/>
                    </a:lnTo>
                    <a:lnTo>
                      <a:pt x="220" y="984"/>
                    </a:lnTo>
                    <a:lnTo>
                      <a:pt x="296" y="796"/>
                    </a:lnTo>
                    <a:lnTo>
                      <a:pt x="114" y="886"/>
                    </a:lnTo>
                    <a:lnTo>
                      <a:pt x="74" y="822"/>
                    </a:lnTo>
                    <a:lnTo>
                      <a:pt x="46" y="762"/>
                    </a:lnTo>
                    <a:lnTo>
                      <a:pt x="16" y="688"/>
                    </a:lnTo>
                    <a:lnTo>
                      <a:pt x="4" y="628"/>
                    </a:lnTo>
                    <a:lnTo>
                      <a:pt x="192" y="550"/>
                    </a:lnTo>
                    <a:lnTo>
                      <a:pt x="0" y="470"/>
                    </a:lnTo>
                    <a:lnTo>
                      <a:pt x="12" y="404"/>
                    </a:lnTo>
                    <a:lnTo>
                      <a:pt x="40" y="334"/>
                    </a:lnTo>
                    <a:lnTo>
                      <a:pt x="70" y="272"/>
                    </a:lnTo>
                    <a:lnTo>
                      <a:pt x="114" y="206"/>
                    </a:lnTo>
                    <a:lnTo>
                      <a:pt x="298" y="294"/>
                    </a:lnTo>
                    <a:lnTo>
                      <a:pt x="216" y="110"/>
                    </a:lnTo>
                    <a:lnTo>
                      <a:pt x="280" y="68"/>
                    </a:lnTo>
                    <a:lnTo>
                      <a:pt x="332" y="44"/>
                    </a:lnTo>
                    <a:lnTo>
                      <a:pt x="402" y="18"/>
                    </a:lnTo>
                    <a:lnTo>
                      <a:pt x="480" y="0"/>
                    </a:lnTo>
                    <a:lnTo>
                      <a:pt x="546" y="194"/>
                    </a:lnTo>
                    <a:close/>
                  </a:path>
                </a:pathLst>
              </a:custGeom>
              <a:gradFill rotWithShape="1">
                <a:gsLst>
                  <a:gs pos="0">
                    <a:srgbClr val="FFFFFF"/>
                  </a:gs>
                  <a:gs pos="100000">
                    <a:srgbClr val="6666FF"/>
                  </a:gs>
                </a:gsLst>
                <a:lin ang="2700000" scaled="1"/>
              </a:gradFill>
              <a:ln w="19050">
                <a:solidFill>
                  <a:schemeClr val="bg1"/>
                </a:solidFill>
                <a:round/>
                <a:headEnd/>
                <a:tailEnd/>
              </a:ln>
            </p:spPr>
            <p:txBody>
              <a:bodyPr lIns="0" tIns="0" rIns="0" bIns="0" anchor="ctr">
                <a:spAutoFit/>
              </a:bodyPr>
              <a:lstStyle/>
              <a:p>
                <a:endParaRPr lang="en-US" dirty="0"/>
              </a:p>
            </p:txBody>
          </p:sp>
          <p:sp>
            <p:nvSpPr>
              <p:cNvPr id="30" name="Oval 36"/>
              <p:cNvSpPr>
                <a:spLocks noChangeArrowheads="1"/>
              </p:cNvSpPr>
              <p:nvPr/>
            </p:nvSpPr>
            <p:spPr bwMode="auto">
              <a:xfrm>
                <a:off x="3340" y="2520"/>
                <a:ext cx="151" cy="151"/>
              </a:xfrm>
              <a:prstGeom prst="ellipse">
                <a:avLst/>
              </a:prstGeom>
              <a:gradFill rotWithShape="1">
                <a:gsLst>
                  <a:gs pos="0">
                    <a:schemeClr val="tx1"/>
                  </a:gs>
                  <a:gs pos="100000">
                    <a:srgbClr val="93A2B7"/>
                  </a:gs>
                </a:gsLst>
                <a:lin ang="2700000" scaled="1"/>
              </a:gradFill>
              <a:ln w="19050" algn="ctr">
                <a:solidFill>
                  <a:schemeClr val="bg1"/>
                </a:solidFill>
                <a:round/>
                <a:headEnd/>
                <a:tailEnd/>
              </a:ln>
            </p:spPr>
            <p:txBody>
              <a:bodyPr lIns="0" tIns="0" rIns="0" bIns="0" anchor="ctr">
                <a:spAutoFit/>
              </a:bodyPr>
              <a:lstStyle/>
              <a:p>
                <a:endParaRPr lang="en-US" dirty="0"/>
              </a:p>
            </p:txBody>
          </p:sp>
        </p:grpSp>
      </p:grpSp>
      <p:grpSp>
        <p:nvGrpSpPr>
          <p:cNvPr id="34" name="Group 10"/>
          <p:cNvGrpSpPr>
            <a:grpSpLocks/>
          </p:cNvGrpSpPr>
          <p:nvPr/>
        </p:nvGrpSpPr>
        <p:grpSpPr bwMode="auto">
          <a:xfrm>
            <a:off x="6334125" y="3937000"/>
            <a:ext cx="842963" cy="915988"/>
            <a:chOff x="4500" y="2736"/>
            <a:chExt cx="531" cy="577"/>
          </a:xfrm>
          <a:effectLst>
            <a:outerShdw blurRad="50800" dist="38100" dir="2700000" algn="tl" rotWithShape="0">
              <a:prstClr val="black">
                <a:alpha val="40000"/>
              </a:prstClr>
            </a:outerShdw>
          </a:effectLst>
        </p:grpSpPr>
        <p:sp>
          <p:nvSpPr>
            <p:cNvPr id="35" name="Freeform 11"/>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36" name="Rectangle 12"/>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7" name="Rectangle 13"/>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38" name="Rectangle 14"/>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9" name="Line 15"/>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0" name="Line 16"/>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1" name="Freeform 17"/>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42" name="Rectangle 18"/>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3" name="Rectangle 19"/>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4" name="Freeform 20"/>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5" name="Freeform 21"/>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46" name="Text Box 5"/>
          <p:cNvSpPr txBox="1">
            <a:spLocks noChangeArrowheads="1"/>
          </p:cNvSpPr>
          <p:nvPr/>
        </p:nvSpPr>
        <p:spPr bwMode="auto">
          <a:xfrm>
            <a:off x="7558088" y="1463675"/>
            <a:ext cx="692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Rules</a:t>
            </a:r>
          </a:p>
        </p:txBody>
      </p:sp>
      <p:sp>
        <p:nvSpPr>
          <p:cNvPr id="47" name="Text Box 7"/>
          <p:cNvSpPr txBox="1">
            <a:spLocks noChangeArrowheads="1"/>
          </p:cNvSpPr>
          <p:nvPr/>
        </p:nvSpPr>
        <p:spPr bwMode="auto">
          <a:xfrm>
            <a:off x="7558088" y="2835275"/>
            <a:ext cx="128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Workflows</a:t>
            </a:r>
          </a:p>
        </p:txBody>
      </p:sp>
      <p:sp>
        <p:nvSpPr>
          <p:cNvPr id="48" name="Text Box 8"/>
          <p:cNvSpPr txBox="1">
            <a:spLocks noChangeArrowheads="1"/>
          </p:cNvSpPr>
          <p:nvPr/>
        </p:nvSpPr>
        <p:spPr bwMode="auto">
          <a:xfrm>
            <a:off x="7558088" y="5462588"/>
            <a:ext cx="1366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PCF code</a:t>
            </a:r>
            <a:br>
              <a:rPr lang="en-US" sz="2000" dirty="0">
                <a:solidFill>
                  <a:schemeClr val="bg1"/>
                </a:solidFill>
              </a:rPr>
            </a:br>
            <a:r>
              <a:rPr lang="en-US" sz="2000" dirty="0">
                <a:solidFill>
                  <a:schemeClr val="bg1"/>
                </a:solidFill>
              </a:rPr>
              <a:t>(edit mode)</a:t>
            </a:r>
          </a:p>
        </p:txBody>
      </p:sp>
      <p:sp>
        <p:nvSpPr>
          <p:cNvPr id="49" name="Text Box 22"/>
          <p:cNvSpPr txBox="1">
            <a:spLocks noChangeArrowheads="1"/>
          </p:cNvSpPr>
          <p:nvPr/>
        </p:nvSpPr>
        <p:spPr bwMode="auto">
          <a:xfrm>
            <a:off x="7558088" y="4105275"/>
            <a:ext cx="917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Some</a:t>
            </a:r>
            <a:br>
              <a:rPr lang="en-US" sz="2000" dirty="0">
                <a:solidFill>
                  <a:schemeClr val="bg1"/>
                </a:solidFill>
              </a:rPr>
            </a:br>
            <a:r>
              <a:rPr lang="en-US" sz="2000" dirty="0">
                <a:solidFill>
                  <a:schemeClr val="bg1"/>
                </a:solidFill>
              </a:rPr>
              <a:t>Plugins</a:t>
            </a:r>
          </a:p>
        </p:txBody>
      </p:sp>
    </p:spTree>
    <p:extLst>
      <p:ext uri="{BB962C8B-B14F-4D97-AF65-F5344CB8AC3E}">
        <p14:creationId xmlns:p14="http://schemas.microsoft.com/office/powerpoint/2010/main" val="205155539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 bundle processing</a:t>
            </a:r>
          </a:p>
        </p:txBody>
      </p:sp>
      <p:sp>
        <p:nvSpPr>
          <p:cNvPr id="5" name="Content Placeholder 4"/>
          <p:cNvSpPr>
            <a:spLocks noGrp="1"/>
          </p:cNvSpPr>
          <p:nvPr>
            <p:ph sz="half" idx="1"/>
          </p:nvPr>
        </p:nvSpPr>
        <p:spPr/>
        <p:txBody>
          <a:bodyPr/>
          <a:lstStyle/>
          <a:p>
            <a:r>
              <a:rPr lang="en-US" dirty="0" smtClean="0"/>
              <a:t>No </a:t>
            </a:r>
            <a:r>
              <a:rPr lang="en-US" dirty="0"/>
              <a:t>inherent commit for new and changed </a:t>
            </a:r>
            <a:r>
              <a:rPr lang="en-US" dirty="0" smtClean="0"/>
              <a:t>data</a:t>
            </a:r>
            <a:endParaRPr lang="en-US" dirty="0"/>
          </a:p>
          <a:p>
            <a:r>
              <a:rPr lang="en-US" dirty="0" smtClean="0"/>
              <a:t>Explicit </a:t>
            </a:r>
            <a:r>
              <a:rPr lang="en-US" dirty="0"/>
              <a:t>bundle manipulation is </a:t>
            </a:r>
            <a:r>
              <a:rPr lang="en-US" dirty="0" smtClean="0"/>
              <a:t>required for:</a:t>
            </a:r>
          </a:p>
          <a:p>
            <a:pPr lvl="1"/>
            <a:r>
              <a:rPr lang="en-US" dirty="0"/>
              <a:t>Web services</a:t>
            </a:r>
          </a:p>
          <a:p>
            <a:pPr lvl="1"/>
            <a:r>
              <a:rPr lang="en-US" dirty="0"/>
              <a:t>Batch processes</a:t>
            </a:r>
          </a:p>
          <a:p>
            <a:pPr lvl="1"/>
            <a:r>
              <a:rPr lang="en-US" dirty="0"/>
              <a:t>Modifications to entities returned from queries</a:t>
            </a:r>
          </a:p>
          <a:p>
            <a:pPr lvl="1"/>
            <a:r>
              <a:rPr lang="en-US" dirty="0"/>
              <a:t>Certain plugins</a:t>
            </a:r>
          </a:p>
          <a:p>
            <a:pPr lvl="1"/>
            <a:r>
              <a:rPr lang="en-US" dirty="0"/>
              <a:t>Code executed from the UI in read-only mode</a:t>
            </a:r>
          </a:p>
          <a:p>
            <a:pPr marL="0" indent="0">
              <a:buNone/>
            </a:pPr>
            <a:endParaRPr lang="en-US" dirty="0"/>
          </a:p>
          <a:p>
            <a:endParaRPr lang="en-US" dirty="0"/>
          </a:p>
        </p:txBody>
      </p:sp>
      <p:grpSp>
        <p:nvGrpSpPr>
          <p:cNvPr id="6" name="Group 87"/>
          <p:cNvGrpSpPr>
            <a:grpSpLocks/>
          </p:cNvGrpSpPr>
          <p:nvPr/>
        </p:nvGrpSpPr>
        <p:grpSpPr bwMode="auto">
          <a:xfrm>
            <a:off x="6411913" y="5461000"/>
            <a:ext cx="765175" cy="947738"/>
            <a:chOff x="1606" y="1015"/>
            <a:chExt cx="482" cy="597"/>
          </a:xfrm>
          <a:effectLst>
            <a:outerShdw blurRad="50800" dist="38100" dir="2700000" algn="tl" rotWithShape="0">
              <a:prstClr val="black">
                <a:alpha val="40000"/>
              </a:prstClr>
            </a:outerShdw>
          </a:effectLst>
        </p:grpSpPr>
        <p:sp>
          <p:nvSpPr>
            <p:cNvPr id="7" name="Freeform 88"/>
            <p:cNvSpPr>
              <a:spLocks/>
            </p:cNvSpPr>
            <p:nvPr/>
          </p:nvSpPr>
          <p:spPr bwMode="auto">
            <a:xfrm>
              <a:off x="1608" y="1015"/>
              <a:ext cx="477" cy="59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8" name="Line 89"/>
            <p:cNvSpPr>
              <a:spLocks noChangeShapeType="1"/>
            </p:cNvSpPr>
            <p:nvPr/>
          </p:nvSpPr>
          <p:spPr bwMode="auto">
            <a:xfrm>
              <a:off x="1606" y="1612"/>
              <a:ext cx="482"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 name="Line 90"/>
            <p:cNvSpPr>
              <a:spLocks noChangeShapeType="1"/>
            </p:cNvSpPr>
            <p:nvPr/>
          </p:nvSpPr>
          <p:spPr bwMode="auto">
            <a:xfrm flipV="1">
              <a:off x="2086" y="1150"/>
              <a:ext cx="0" cy="462"/>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 name="Freeform 91"/>
            <p:cNvSpPr>
              <a:spLocks/>
            </p:cNvSpPr>
            <p:nvPr/>
          </p:nvSpPr>
          <p:spPr bwMode="auto">
            <a:xfrm>
              <a:off x="1946" y="1015"/>
              <a:ext cx="140" cy="140"/>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1" name="Rectangle 92"/>
            <p:cNvSpPr>
              <a:spLocks noChangeArrowheads="1"/>
            </p:cNvSpPr>
            <p:nvPr/>
          </p:nvSpPr>
          <p:spPr bwMode="auto">
            <a:xfrm>
              <a:off x="1679" y="1255"/>
              <a:ext cx="281" cy="38"/>
            </a:xfrm>
            <a:prstGeom prst="rect">
              <a:avLst/>
            </a:prstGeom>
            <a:gradFill rotWithShape="1">
              <a:gsLst>
                <a:gs pos="0">
                  <a:srgbClr val="6699FF"/>
                </a:gs>
                <a:gs pos="100000">
                  <a:srgbClr val="0033CC"/>
                </a:gs>
              </a:gsLst>
              <a:lin ang="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 name="Rectangle 93"/>
            <p:cNvSpPr>
              <a:spLocks noChangeArrowheads="1"/>
            </p:cNvSpPr>
            <p:nvPr/>
          </p:nvSpPr>
          <p:spPr bwMode="auto">
            <a:xfrm>
              <a:off x="1679" y="1170"/>
              <a:ext cx="227" cy="38"/>
            </a:xfrm>
            <a:prstGeom prst="rect">
              <a:avLst/>
            </a:prstGeom>
            <a:gradFill rotWithShape="1">
              <a:gsLst>
                <a:gs pos="0">
                  <a:srgbClr val="6699FF"/>
                </a:gs>
                <a:gs pos="100000">
                  <a:srgbClr val="0033CC"/>
                </a:gs>
              </a:gsLst>
              <a:lin ang="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3" name="Rectangle 94"/>
            <p:cNvSpPr>
              <a:spLocks noChangeArrowheads="1"/>
            </p:cNvSpPr>
            <p:nvPr/>
          </p:nvSpPr>
          <p:spPr bwMode="auto">
            <a:xfrm>
              <a:off x="1679" y="1340"/>
              <a:ext cx="281" cy="38"/>
            </a:xfrm>
            <a:prstGeom prst="rect">
              <a:avLst/>
            </a:prstGeom>
            <a:gradFill rotWithShape="1">
              <a:gsLst>
                <a:gs pos="0">
                  <a:srgbClr val="6699FF"/>
                </a:gs>
                <a:gs pos="100000">
                  <a:srgbClr val="0033CC"/>
                </a:gs>
              </a:gsLst>
              <a:lin ang="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4" name="Rectangle 95"/>
            <p:cNvSpPr>
              <a:spLocks noChangeArrowheads="1"/>
            </p:cNvSpPr>
            <p:nvPr/>
          </p:nvSpPr>
          <p:spPr bwMode="auto">
            <a:xfrm>
              <a:off x="1679" y="1425"/>
              <a:ext cx="281" cy="38"/>
            </a:xfrm>
            <a:prstGeom prst="rect">
              <a:avLst/>
            </a:prstGeom>
            <a:gradFill rotWithShape="1">
              <a:gsLst>
                <a:gs pos="0">
                  <a:srgbClr val="6699FF"/>
                </a:gs>
                <a:gs pos="100000">
                  <a:srgbClr val="0033CC"/>
                </a:gs>
              </a:gsLst>
              <a:lin ang="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15" name="Group 36"/>
          <p:cNvGrpSpPr>
            <a:grpSpLocks/>
          </p:cNvGrpSpPr>
          <p:nvPr/>
        </p:nvGrpSpPr>
        <p:grpSpPr bwMode="auto">
          <a:xfrm>
            <a:off x="6435725" y="1074738"/>
            <a:ext cx="741363" cy="915987"/>
            <a:chOff x="4402" y="672"/>
            <a:chExt cx="467" cy="577"/>
          </a:xfrm>
          <a:effectLst>
            <a:outerShdw blurRad="50800" dist="38100" dir="2700000" algn="tl" rotWithShape="0">
              <a:prstClr val="black">
                <a:alpha val="40000"/>
              </a:prstClr>
            </a:outerShdw>
          </a:effectLst>
        </p:grpSpPr>
        <p:sp>
          <p:nvSpPr>
            <p:cNvPr id="16" name="Freeform 6"/>
            <p:cNvSpPr>
              <a:spLocks/>
            </p:cNvSpPr>
            <p:nvPr/>
          </p:nvSpPr>
          <p:spPr bwMode="auto">
            <a:xfrm>
              <a:off x="4731" y="672"/>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7" name="Freeform 8"/>
            <p:cNvSpPr>
              <a:spLocks/>
            </p:cNvSpPr>
            <p:nvPr/>
          </p:nvSpPr>
          <p:spPr bwMode="auto">
            <a:xfrm>
              <a:off x="4404" y="672"/>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8" name="Rectangle 9"/>
            <p:cNvSpPr>
              <a:spLocks noChangeArrowheads="1"/>
            </p:cNvSpPr>
            <p:nvPr/>
          </p:nvSpPr>
          <p:spPr bwMode="auto">
            <a:xfrm>
              <a:off x="4530" y="1015"/>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9" name="Rectangle 10"/>
            <p:cNvSpPr>
              <a:spLocks noChangeArrowheads="1"/>
            </p:cNvSpPr>
            <p:nvPr/>
          </p:nvSpPr>
          <p:spPr bwMode="auto">
            <a:xfrm>
              <a:off x="4478" y="938"/>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20" name="Rectangle 11"/>
            <p:cNvSpPr>
              <a:spLocks noChangeArrowheads="1"/>
            </p:cNvSpPr>
            <p:nvPr/>
          </p:nvSpPr>
          <p:spPr bwMode="auto">
            <a:xfrm>
              <a:off x="4530" y="1092"/>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1" name="Line 12"/>
            <p:cNvSpPr>
              <a:spLocks noChangeShapeType="1"/>
            </p:cNvSpPr>
            <p:nvPr/>
          </p:nvSpPr>
          <p:spPr bwMode="auto">
            <a:xfrm>
              <a:off x="4402" y="1249"/>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2" name="Line 13"/>
            <p:cNvSpPr>
              <a:spLocks noChangeShapeType="1"/>
            </p:cNvSpPr>
            <p:nvPr/>
          </p:nvSpPr>
          <p:spPr bwMode="auto">
            <a:xfrm flipV="1">
              <a:off x="4866" y="803"/>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3" name="Freeform 16"/>
            <p:cNvSpPr>
              <a:spLocks/>
            </p:cNvSpPr>
            <p:nvPr/>
          </p:nvSpPr>
          <p:spPr bwMode="auto">
            <a:xfrm>
              <a:off x="4734" y="673"/>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grpSp>
          <p:nvGrpSpPr>
            <p:cNvPr id="24" name="Group 17"/>
            <p:cNvGrpSpPr>
              <a:grpSpLocks/>
            </p:cNvGrpSpPr>
            <p:nvPr/>
          </p:nvGrpSpPr>
          <p:grpSpPr bwMode="auto">
            <a:xfrm>
              <a:off x="4421" y="687"/>
              <a:ext cx="183" cy="183"/>
              <a:chOff x="4157" y="2467"/>
              <a:chExt cx="543" cy="543"/>
            </a:xfrm>
          </p:grpSpPr>
          <p:sp>
            <p:nvSpPr>
              <p:cNvPr id="25" name="Oval 18"/>
              <p:cNvSpPr>
                <a:spLocks noChangeArrowheads="1"/>
              </p:cNvSpPr>
              <p:nvPr/>
            </p:nvSpPr>
            <p:spPr bwMode="auto">
              <a:xfrm>
                <a:off x="4157" y="2467"/>
                <a:ext cx="543" cy="543"/>
              </a:xfrm>
              <a:prstGeom prst="ellipse">
                <a:avLst/>
              </a:prstGeom>
              <a:gradFill rotWithShape="1">
                <a:gsLst>
                  <a:gs pos="0">
                    <a:srgbClr val="FFFFFF"/>
                  </a:gs>
                  <a:gs pos="100000">
                    <a:srgbClr val="0066FF"/>
                  </a:gs>
                </a:gsLst>
                <a:lin ang="2700000" scaled="1"/>
              </a:gradFill>
              <a:ln w="28575" algn="ctr">
                <a:solidFill>
                  <a:schemeClr val="accent1"/>
                </a:solidFill>
                <a:round/>
                <a:headEnd/>
                <a:tailEnd/>
              </a:ln>
            </p:spPr>
            <p:txBody>
              <a:bodyPr wrap="none" lIns="0" tIns="0" rIns="0" bIns="0" anchor="ctr">
                <a:spAutoFit/>
              </a:bodyPr>
              <a:lstStyle/>
              <a:p>
                <a:endParaRPr lang="en-US" dirty="0"/>
              </a:p>
            </p:txBody>
          </p:sp>
          <p:sp>
            <p:nvSpPr>
              <p:cNvPr id="26" name="Freeform 19"/>
              <p:cNvSpPr>
                <a:spLocks/>
              </p:cNvSpPr>
              <p:nvPr/>
            </p:nvSpPr>
            <p:spPr bwMode="auto">
              <a:xfrm>
                <a:off x="4197" y="2475"/>
                <a:ext cx="300" cy="486"/>
              </a:xfrm>
              <a:custGeom>
                <a:avLst/>
                <a:gdLst>
                  <a:gd name="T0" fmla="*/ 105 w 300"/>
                  <a:gd name="T1" fmla="*/ 40 h 486"/>
                  <a:gd name="T2" fmla="*/ 0 w 300"/>
                  <a:gd name="T3" fmla="*/ 154 h 486"/>
                  <a:gd name="T4" fmla="*/ 49 w 300"/>
                  <a:gd name="T5" fmla="*/ 251 h 486"/>
                  <a:gd name="T6" fmla="*/ 146 w 300"/>
                  <a:gd name="T7" fmla="*/ 324 h 486"/>
                  <a:gd name="T8" fmla="*/ 154 w 300"/>
                  <a:gd name="T9" fmla="*/ 389 h 486"/>
                  <a:gd name="T10" fmla="*/ 105 w 300"/>
                  <a:gd name="T11" fmla="*/ 454 h 486"/>
                  <a:gd name="T12" fmla="*/ 154 w 300"/>
                  <a:gd name="T13" fmla="*/ 486 h 486"/>
                  <a:gd name="T14" fmla="*/ 203 w 300"/>
                  <a:gd name="T15" fmla="*/ 438 h 486"/>
                  <a:gd name="T16" fmla="*/ 268 w 300"/>
                  <a:gd name="T17" fmla="*/ 381 h 486"/>
                  <a:gd name="T18" fmla="*/ 268 w 300"/>
                  <a:gd name="T19" fmla="*/ 332 h 486"/>
                  <a:gd name="T20" fmla="*/ 235 w 300"/>
                  <a:gd name="T21" fmla="*/ 284 h 486"/>
                  <a:gd name="T22" fmla="*/ 170 w 300"/>
                  <a:gd name="T23" fmla="*/ 211 h 486"/>
                  <a:gd name="T24" fmla="*/ 203 w 300"/>
                  <a:gd name="T25" fmla="*/ 154 h 486"/>
                  <a:gd name="T26" fmla="*/ 268 w 300"/>
                  <a:gd name="T27" fmla="*/ 105 h 486"/>
                  <a:gd name="T28" fmla="*/ 300 w 300"/>
                  <a:gd name="T29" fmla="*/ 56 h 486"/>
                  <a:gd name="T30" fmla="*/ 252 w 300"/>
                  <a:gd name="T31" fmla="*/ 8 h 486"/>
                  <a:gd name="T32" fmla="*/ 170 w 300"/>
                  <a:gd name="T33" fmla="*/ 0 h 486"/>
                  <a:gd name="T34" fmla="*/ 105 w 300"/>
                  <a:gd name="T35" fmla="*/ 40 h 48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0"/>
                  <a:gd name="T55" fmla="*/ 0 h 486"/>
                  <a:gd name="T56" fmla="*/ 300 w 300"/>
                  <a:gd name="T57" fmla="*/ 486 h 48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0" h="486">
                    <a:moveTo>
                      <a:pt x="105" y="40"/>
                    </a:moveTo>
                    <a:lnTo>
                      <a:pt x="0" y="154"/>
                    </a:lnTo>
                    <a:lnTo>
                      <a:pt x="49" y="251"/>
                    </a:lnTo>
                    <a:lnTo>
                      <a:pt x="146" y="324"/>
                    </a:lnTo>
                    <a:lnTo>
                      <a:pt x="154" y="389"/>
                    </a:lnTo>
                    <a:lnTo>
                      <a:pt x="105" y="454"/>
                    </a:lnTo>
                    <a:lnTo>
                      <a:pt x="154" y="486"/>
                    </a:lnTo>
                    <a:lnTo>
                      <a:pt x="203" y="438"/>
                    </a:lnTo>
                    <a:lnTo>
                      <a:pt x="268" y="381"/>
                    </a:lnTo>
                    <a:lnTo>
                      <a:pt x="268" y="332"/>
                    </a:lnTo>
                    <a:lnTo>
                      <a:pt x="235" y="284"/>
                    </a:lnTo>
                    <a:lnTo>
                      <a:pt x="170" y="211"/>
                    </a:lnTo>
                    <a:lnTo>
                      <a:pt x="203" y="154"/>
                    </a:lnTo>
                    <a:lnTo>
                      <a:pt x="268" y="105"/>
                    </a:lnTo>
                    <a:lnTo>
                      <a:pt x="300" y="56"/>
                    </a:lnTo>
                    <a:lnTo>
                      <a:pt x="252" y="8"/>
                    </a:lnTo>
                    <a:lnTo>
                      <a:pt x="170" y="0"/>
                    </a:lnTo>
                    <a:lnTo>
                      <a:pt x="105" y="40"/>
                    </a:lnTo>
                    <a:close/>
                  </a:path>
                </a:pathLst>
              </a:custGeom>
              <a:solidFill>
                <a:srgbClr val="00CC00"/>
              </a:solidFill>
              <a:ln w="28575">
                <a:solidFill>
                  <a:srgbClr val="006600"/>
                </a:solidFill>
                <a:round/>
                <a:headEnd/>
                <a:tailEnd/>
              </a:ln>
            </p:spPr>
            <p:txBody>
              <a:bodyPr wrap="none" lIns="0" tIns="0" rIns="0" bIns="0" anchor="ctr">
                <a:spAutoFit/>
              </a:bodyPr>
              <a:lstStyle/>
              <a:p>
                <a:endParaRPr lang="en-US" dirty="0"/>
              </a:p>
            </p:txBody>
          </p:sp>
          <p:sp>
            <p:nvSpPr>
              <p:cNvPr id="27" name="Freeform 20"/>
              <p:cNvSpPr>
                <a:spLocks/>
              </p:cNvSpPr>
              <p:nvPr/>
            </p:nvSpPr>
            <p:spPr bwMode="auto">
              <a:xfrm>
                <a:off x="4529" y="2547"/>
                <a:ext cx="171" cy="284"/>
              </a:xfrm>
              <a:custGeom>
                <a:avLst/>
                <a:gdLst>
                  <a:gd name="T0" fmla="*/ 65 w 171"/>
                  <a:gd name="T1" fmla="*/ 41 h 284"/>
                  <a:gd name="T2" fmla="*/ 25 w 171"/>
                  <a:gd name="T3" fmla="*/ 155 h 284"/>
                  <a:gd name="T4" fmla="*/ 0 w 171"/>
                  <a:gd name="T5" fmla="*/ 228 h 284"/>
                  <a:gd name="T6" fmla="*/ 57 w 171"/>
                  <a:gd name="T7" fmla="*/ 284 h 284"/>
                  <a:gd name="T8" fmla="*/ 122 w 171"/>
                  <a:gd name="T9" fmla="*/ 284 h 284"/>
                  <a:gd name="T10" fmla="*/ 171 w 171"/>
                  <a:gd name="T11" fmla="*/ 211 h 284"/>
                  <a:gd name="T12" fmla="*/ 163 w 171"/>
                  <a:gd name="T13" fmla="*/ 90 h 284"/>
                  <a:gd name="T14" fmla="*/ 90 w 171"/>
                  <a:gd name="T15" fmla="*/ 0 h 284"/>
                  <a:gd name="T16" fmla="*/ 65 w 171"/>
                  <a:gd name="T17" fmla="*/ 41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1"/>
                  <a:gd name="T28" fmla="*/ 0 h 284"/>
                  <a:gd name="T29" fmla="*/ 171 w 171"/>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1" h="284">
                    <a:moveTo>
                      <a:pt x="65" y="41"/>
                    </a:moveTo>
                    <a:lnTo>
                      <a:pt x="25" y="155"/>
                    </a:lnTo>
                    <a:lnTo>
                      <a:pt x="0" y="228"/>
                    </a:lnTo>
                    <a:lnTo>
                      <a:pt x="57" y="284"/>
                    </a:lnTo>
                    <a:lnTo>
                      <a:pt x="122" y="284"/>
                    </a:lnTo>
                    <a:lnTo>
                      <a:pt x="171" y="211"/>
                    </a:lnTo>
                    <a:lnTo>
                      <a:pt x="163" y="90"/>
                    </a:lnTo>
                    <a:lnTo>
                      <a:pt x="90" y="0"/>
                    </a:lnTo>
                    <a:lnTo>
                      <a:pt x="65" y="41"/>
                    </a:lnTo>
                    <a:close/>
                  </a:path>
                </a:pathLst>
              </a:custGeom>
              <a:solidFill>
                <a:srgbClr val="00CC00"/>
              </a:solidFill>
              <a:ln w="28575">
                <a:solidFill>
                  <a:srgbClr val="006600"/>
                </a:solidFill>
                <a:round/>
                <a:headEnd/>
                <a:tailEnd/>
              </a:ln>
            </p:spPr>
            <p:txBody>
              <a:bodyPr wrap="none" lIns="0" tIns="0" rIns="0" bIns="0" anchor="ctr">
                <a:spAutoFit/>
              </a:bodyPr>
              <a:lstStyle/>
              <a:p>
                <a:endParaRPr lang="en-US" dirty="0"/>
              </a:p>
            </p:txBody>
          </p:sp>
        </p:grpSp>
      </p:grpSp>
      <p:grpSp>
        <p:nvGrpSpPr>
          <p:cNvPr id="28" name="Group 21"/>
          <p:cNvGrpSpPr>
            <a:grpSpLocks/>
          </p:cNvGrpSpPr>
          <p:nvPr/>
        </p:nvGrpSpPr>
        <p:grpSpPr bwMode="auto">
          <a:xfrm>
            <a:off x="6334125" y="4360863"/>
            <a:ext cx="842963" cy="915987"/>
            <a:chOff x="4500" y="2736"/>
            <a:chExt cx="531" cy="577"/>
          </a:xfrm>
          <a:effectLst>
            <a:outerShdw blurRad="50800" dist="38100" dir="2700000" algn="tl" rotWithShape="0">
              <a:prstClr val="black">
                <a:alpha val="40000"/>
              </a:prstClr>
            </a:outerShdw>
          </a:effectLst>
        </p:grpSpPr>
        <p:sp>
          <p:nvSpPr>
            <p:cNvPr id="29" name="Freeform 22"/>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30" name="Rectangle 23"/>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1" name="Rectangle 24"/>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32" name="Rectangle 25"/>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3" name="Line 26"/>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4" name="Line 27"/>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5" name="Freeform 28"/>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36" name="Rectangle 29"/>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7" name="Rectangle 30"/>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8" name="Freeform 31"/>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39" name="Freeform 32"/>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40" name="Text Box 33"/>
          <p:cNvSpPr txBox="1">
            <a:spLocks noChangeArrowheads="1"/>
          </p:cNvSpPr>
          <p:nvPr/>
        </p:nvSpPr>
        <p:spPr bwMode="auto">
          <a:xfrm>
            <a:off x="7539038" y="5503863"/>
            <a:ext cx="12271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PCF code</a:t>
            </a:r>
            <a:br>
              <a:rPr lang="en-US" sz="2000" dirty="0">
                <a:solidFill>
                  <a:schemeClr val="bg1"/>
                </a:solidFill>
              </a:rPr>
            </a:br>
            <a:r>
              <a:rPr lang="en-US" sz="2000" dirty="0">
                <a:solidFill>
                  <a:schemeClr val="bg1"/>
                </a:solidFill>
              </a:rPr>
              <a:t>(read-only</a:t>
            </a:r>
            <a:br>
              <a:rPr lang="en-US" sz="2000" dirty="0">
                <a:solidFill>
                  <a:schemeClr val="bg1"/>
                </a:solidFill>
              </a:rPr>
            </a:br>
            <a:r>
              <a:rPr lang="en-US" sz="2000" dirty="0">
                <a:solidFill>
                  <a:schemeClr val="bg1"/>
                </a:solidFill>
              </a:rPr>
              <a:t>mode)</a:t>
            </a:r>
          </a:p>
        </p:txBody>
      </p:sp>
      <p:sp>
        <p:nvSpPr>
          <p:cNvPr id="41" name="Text Box 37"/>
          <p:cNvSpPr txBox="1">
            <a:spLocks noChangeArrowheads="1"/>
          </p:cNvSpPr>
          <p:nvPr/>
        </p:nvSpPr>
        <p:spPr bwMode="auto">
          <a:xfrm>
            <a:off x="7539038" y="1239838"/>
            <a:ext cx="101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Web</a:t>
            </a:r>
            <a:br>
              <a:rPr lang="en-US" sz="2000" dirty="0">
                <a:solidFill>
                  <a:schemeClr val="bg1"/>
                </a:solidFill>
              </a:rPr>
            </a:br>
            <a:r>
              <a:rPr lang="en-US" sz="2000" dirty="0">
                <a:solidFill>
                  <a:schemeClr val="bg1"/>
                </a:solidFill>
              </a:rPr>
              <a:t>services</a:t>
            </a:r>
          </a:p>
        </p:txBody>
      </p:sp>
      <p:grpSp>
        <p:nvGrpSpPr>
          <p:cNvPr id="42" name="Group 96"/>
          <p:cNvGrpSpPr>
            <a:grpSpLocks/>
          </p:cNvGrpSpPr>
          <p:nvPr/>
        </p:nvGrpSpPr>
        <p:grpSpPr bwMode="auto">
          <a:xfrm>
            <a:off x="6283325" y="3260725"/>
            <a:ext cx="893763" cy="917575"/>
            <a:chOff x="3945" y="1590"/>
            <a:chExt cx="563" cy="578"/>
          </a:xfrm>
          <a:effectLst>
            <a:outerShdw blurRad="50800" dist="38100" dir="2700000" algn="tl" rotWithShape="0">
              <a:prstClr val="black">
                <a:alpha val="40000"/>
              </a:prstClr>
            </a:outerShdw>
          </a:effectLst>
        </p:grpSpPr>
        <p:sp>
          <p:nvSpPr>
            <p:cNvPr id="43" name="Freeform 40"/>
            <p:cNvSpPr>
              <a:spLocks/>
            </p:cNvSpPr>
            <p:nvPr/>
          </p:nvSpPr>
          <p:spPr bwMode="auto">
            <a:xfrm>
              <a:off x="4044" y="1590"/>
              <a:ext cx="463" cy="578"/>
            </a:xfrm>
            <a:custGeom>
              <a:avLst/>
              <a:gdLst>
                <a:gd name="T0" fmla="*/ 0 w 463"/>
                <a:gd name="T1" fmla="*/ 576 h 578"/>
                <a:gd name="T2" fmla="*/ 0 w 463"/>
                <a:gd name="T3" fmla="*/ 1 h 578"/>
                <a:gd name="T4" fmla="*/ 328 w 463"/>
                <a:gd name="T5" fmla="*/ 1 h 578"/>
                <a:gd name="T6" fmla="*/ 463 w 463"/>
                <a:gd name="T7" fmla="*/ 0 h 578"/>
                <a:gd name="T8" fmla="*/ 461 w 463"/>
                <a:gd name="T9" fmla="*/ 578 h 578"/>
                <a:gd name="T10" fmla="*/ 0 w 463"/>
                <a:gd name="T11" fmla="*/ 576 h 578"/>
                <a:gd name="T12" fmla="*/ 0 60000 65536"/>
                <a:gd name="T13" fmla="*/ 0 60000 65536"/>
                <a:gd name="T14" fmla="*/ 0 60000 65536"/>
                <a:gd name="T15" fmla="*/ 0 60000 65536"/>
                <a:gd name="T16" fmla="*/ 0 60000 65536"/>
                <a:gd name="T17" fmla="*/ 0 60000 65536"/>
                <a:gd name="T18" fmla="*/ 0 w 463"/>
                <a:gd name="T19" fmla="*/ 0 h 578"/>
                <a:gd name="T20" fmla="*/ 463 w 463"/>
                <a:gd name="T21" fmla="*/ 578 h 578"/>
              </a:gdLst>
              <a:ahLst/>
              <a:cxnLst>
                <a:cxn ang="T12">
                  <a:pos x="T0" y="T1"/>
                </a:cxn>
                <a:cxn ang="T13">
                  <a:pos x="T2" y="T3"/>
                </a:cxn>
                <a:cxn ang="T14">
                  <a:pos x="T4" y="T5"/>
                </a:cxn>
                <a:cxn ang="T15">
                  <a:pos x="T6" y="T7"/>
                </a:cxn>
                <a:cxn ang="T16">
                  <a:pos x="T8" y="T9"/>
                </a:cxn>
                <a:cxn ang="T17">
                  <a:pos x="T10" y="T11"/>
                </a:cxn>
              </a:cxnLst>
              <a:rect l="T18" t="T19" r="T20" b="T21"/>
              <a:pathLst>
                <a:path w="463" h="578">
                  <a:moveTo>
                    <a:pt x="0" y="576"/>
                  </a:moveTo>
                  <a:lnTo>
                    <a:pt x="0" y="1"/>
                  </a:lnTo>
                  <a:lnTo>
                    <a:pt x="328" y="1"/>
                  </a:lnTo>
                  <a:lnTo>
                    <a:pt x="463" y="0"/>
                  </a:lnTo>
                  <a:lnTo>
                    <a:pt x="461" y="578"/>
                  </a:lnTo>
                  <a:lnTo>
                    <a:pt x="0" y="576"/>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44" name="Rectangle 41"/>
            <p:cNvSpPr>
              <a:spLocks noChangeArrowheads="1"/>
            </p:cNvSpPr>
            <p:nvPr/>
          </p:nvSpPr>
          <p:spPr bwMode="auto">
            <a:xfrm>
              <a:off x="4170" y="1934"/>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5" name="Rectangle 42"/>
            <p:cNvSpPr>
              <a:spLocks noChangeArrowheads="1"/>
            </p:cNvSpPr>
            <p:nvPr/>
          </p:nvSpPr>
          <p:spPr bwMode="auto">
            <a:xfrm>
              <a:off x="4098" y="1857"/>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6" name="Rectangle 43"/>
            <p:cNvSpPr>
              <a:spLocks noChangeArrowheads="1"/>
            </p:cNvSpPr>
            <p:nvPr/>
          </p:nvSpPr>
          <p:spPr bwMode="auto">
            <a:xfrm>
              <a:off x="4170" y="2011"/>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7" name="Line 44"/>
            <p:cNvSpPr>
              <a:spLocks noChangeShapeType="1"/>
            </p:cNvSpPr>
            <p:nvPr/>
          </p:nvSpPr>
          <p:spPr bwMode="auto">
            <a:xfrm>
              <a:off x="4042" y="2168"/>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8" name="Line 45"/>
            <p:cNvSpPr>
              <a:spLocks noChangeShapeType="1"/>
            </p:cNvSpPr>
            <p:nvPr/>
          </p:nvSpPr>
          <p:spPr bwMode="auto">
            <a:xfrm flipV="1">
              <a:off x="4506" y="1593"/>
              <a:ext cx="0" cy="57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9" name="AutoShape 51"/>
            <p:cNvSpPr>
              <a:spLocks noChangeArrowheads="1"/>
            </p:cNvSpPr>
            <p:nvPr/>
          </p:nvSpPr>
          <p:spPr bwMode="auto">
            <a:xfrm>
              <a:off x="4066" y="1617"/>
              <a:ext cx="165" cy="201"/>
            </a:xfrm>
            <a:prstGeom prst="can">
              <a:avLst>
                <a:gd name="adj" fmla="val 30455"/>
              </a:avLst>
            </a:pr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50" name="AutoShape 62"/>
            <p:cNvSpPr>
              <a:spLocks noChangeArrowheads="1"/>
            </p:cNvSpPr>
            <p:nvPr/>
          </p:nvSpPr>
          <p:spPr bwMode="auto">
            <a:xfrm rot="10800000">
              <a:off x="3945" y="1655"/>
              <a:ext cx="165" cy="144"/>
            </a:xfrm>
            <a:prstGeom prst="leftArrow">
              <a:avLst>
                <a:gd name="adj1" fmla="val 47889"/>
                <a:gd name="adj2" fmla="val 62034"/>
              </a:avLst>
            </a:prstGeom>
            <a:solidFill>
              <a:schemeClr val="folHlink"/>
            </a:solidFill>
            <a:ln w="12700" algn="ctr">
              <a:solidFill>
                <a:schemeClr val="bg1"/>
              </a:solidFill>
              <a:miter lim="800000"/>
              <a:headEnd/>
              <a:tailEnd/>
            </a:ln>
          </p:spPr>
          <p:txBody>
            <a:bodyPr lIns="0" tIns="0" rIns="0" bIns="0" anchor="ctr">
              <a:spAutoFit/>
            </a:bodyPr>
            <a:lstStyle/>
            <a:p>
              <a:endParaRPr lang="en-US" dirty="0"/>
            </a:p>
          </p:txBody>
        </p:sp>
      </p:grpSp>
      <p:sp>
        <p:nvSpPr>
          <p:cNvPr id="51" name="Text Box 65"/>
          <p:cNvSpPr txBox="1">
            <a:spLocks noChangeArrowheads="1"/>
          </p:cNvSpPr>
          <p:nvPr/>
        </p:nvSpPr>
        <p:spPr bwMode="auto">
          <a:xfrm>
            <a:off x="7539038" y="3549650"/>
            <a:ext cx="944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Queries</a:t>
            </a:r>
          </a:p>
        </p:txBody>
      </p:sp>
      <p:grpSp>
        <p:nvGrpSpPr>
          <p:cNvPr id="52" name="Group 97"/>
          <p:cNvGrpSpPr>
            <a:grpSpLocks/>
          </p:cNvGrpSpPr>
          <p:nvPr/>
        </p:nvGrpSpPr>
        <p:grpSpPr bwMode="auto">
          <a:xfrm>
            <a:off x="6445250" y="2173288"/>
            <a:ext cx="731838" cy="904875"/>
            <a:chOff x="2762" y="1349"/>
            <a:chExt cx="548" cy="677"/>
          </a:xfrm>
          <a:effectLst>
            <a:outerShdw blurRad="50800" dist="38100" dir="2700000" algn="tl" rotWithShape="0">
              <a:prstClr val="black">
                <a:alpha val="40000"/>
              </a:prstClr>
            </a:outerShdw>
          </a:effectLst>
        </p:grpSpPr>
        <p:sp>
          <p:nvSpPr>
            <p:cNvPr id="53" name="Freeform 98"/>
            <p:cNvSpPr>
              <a:spLocks/>
            </p:cNvSpPr>
            <p:nvPr/>
          </p:nvSpPr>
          <p:spPr bwMode="auto">
            <a:xfrm>
              <a:off x="3148" y="1349"/>
              <a:ext cx="158" cy="159"/>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54" name="Freeform 99"/>
            <p:cNvSpPr>
              <a:spLocks/>
            </p:cNvSpPr>
            <p:nvPr/>
          </p:nvSpPr>
          <p:spPr bwMode="auto">
            <a:xfrm>
              <a:off x="2764" y="1349"/>
              <a:ext cx="541" cy="6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55" name="Rectangle 100"/>
            <p:cNvSpPr>
              <a:spLocks noChangeArrowheads="1"/>
            </p:cNvSpPr>
            <p:nvPr/>
          </p:nvSpPr>
          <p:spPr bwMode="auto">
            <a:xfrm>
              <a:off x="2912" y="1752"/>
              <a:ext cx="259" cy="43"/>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6" name="Rectangle 101"/>
            <p:cNvSpPr>
              <a:spLocks noChangeArrowheads="1"/>
            </p:cNvSpPr>
            <p:nvPr/>
          </p:nvSpPr>
          <p:spPr bwMode="auto">
            <a:xfrm>
              <a:off x="2851" y="1661"/>
              <a:ext cx="320" cy="44"/>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57" name="Rectangle 102"/>
            <p:cNvSpPr>
              <a:spLocks noChangeArrowheads="1"/>
            </p:cNvSpPr>
            <p:nvPr/>
          </p:nvSpPr>
          <p:spPr bwMode="auto">
            <a:xfrm>
              <a:off x="2912" y="1842"/>
              <a:ext cx="259" cy="43"/>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8" name="Line 103"/>
            <p:cNvSpPr>
              <a:spLocks noChangeShapeType="1"/>
            </p:cNvSpPr>
            <p:nvPr/>
          </p:nvSpPr>
          <p:spPr bwMode="auto">
            <a:xfrm>
              <a:off x="2762" y="2026"/>
              <a:ext cx="54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9" name="Line 104"/>
            <p:cNvSpPr>
              <a:spLocks noChangeShapeType="1"/>
            </p:cNvSpPr>
            <p:nvPr/>
          </p:nvSpPr>
          <p:spPr bwMode="auto">
            <a:xfrm flipV="1">
              <a:off x="3306" y="1502"/>
              <a:ext cx="0" cy="52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0" name="Freeform 105"/>
            <p:cNvSpPr>
              <a:spLocks/>
            </p:cNvSpPr>
            <p:nvPr/>
          </p:nvSpPr>
          <p:spPr bwMode="auto">
            <a:xfrm>
              <a:off x="3151" y="1351"/>
              <a:ext cx="159" cy="157"/>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61" name="Oval 106"/>
            <p:cNvSpPr>
              <a:spLocks noChangeArrowheads="1"/>
            </p:cNvSpPr>
            <p:nvPr/>
          </p:nvSpPr>
          <p:spPr bwMode="auto">
            <a:xfrm>
              <a:off x="2774" y="1365"/>
              <a:ext cx="252" cy="252"/>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dirty="0"/>
            </a:p>
          </p:txBody>
        </p:sp>
        <p:sp>
          <p:nvSpPr>
            <p:cNvPr id="62" name="Freeform 107"/>
            <p:cNvSpPr>
              <a:spLocks/>
            </p:cNvSpPr>
            <p:nvPr/>
          </p:nvSpPr>
          <p:spPr bwMode="auto">
            <a:xfrm>
              <a:off x="2882" y="1379"/>
              <a:ext cx="91" cy="129"/>
            </a:xfrm>
            <a:custGeom>
              <a:avLst/>
              <a:gdLst>
                <a:gd name="T0" fmla="*/ 1 w 139"/>
                <a:gd name="T1" fmla="*/ 2 h 238"/>
                <a:gd name="T2" fmla="*/ 1 w 139"/>
                <a:gd name="T3" fmla="*/ 1 h 238"/>
                <a:gd name="T4" fmla="*/ 0 w 139"/>
                <a:gd name="T5" fmla="*/ 1 h 238"/>
                <a:gd name="T6" fmla="*/ 1 w 139"/>
                <a:gd name="T7" fmla="*/ 0 h 238"/>
                <a:gd name="T8" fmla="*/ 2 w 139"/>
                <a:gd name="T9" fmla="*/ 1 h 238"/>
                <a:gd name="T10" fmla="*/ 1 w 139"/>
                <a:gd name="T11" fmla="*/ 1 h 238"/>
                <a:gd name="T12" fmla="*/ 1 w 139"/>
                <a:gd name="T13" fmla="*/ 2 h 238"/>
                <a:gd name="T14" fmla="*/ 3 w 139"/>
                <a:gd name="T15" fmla="*/ 1 h 238"/>
                <a:gd name="T16" fmla="*/ 3 w 139"/>
                <a:gd name="T17" fmla="*/ 1 h 238"/>
                <a:gd name="T18" fmla="*/ 5 w 139"/>
                <a:gd name="T19" fmla="*/ 1 h 238"/>
                <a:gd name="T20" fmla="*/ 4 w 139"/>
                <a:gd name="T21" fmla="*/ 2 h 238"/>
                <a:gd name="T22" fmla="*/ 3 w 139"/>
                <a:gd name="T23" fmla="*/ 2 h 238"/>
                <a:gd name="T24" fmla="*/ 1 w 139"/>
                <a:gd name="T25" fmla="*/ 2 h 238"/>
                <a:gd name="T26" fmla="*/ 1 w 139"/>
                <a:gd name="T27" fmla="*/ 2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dirty="0"/>
            </a:p>
          </p:txBody>
        </p:sp>
      </p:grpSp>
      <p:sp>
        <p:nvSpPr>
          <p:cNvPr id="63" name="Text Box 108"/>
          <p:cNvSpPr txBox="1">
            <a:spLocks noChangeArrowheads="1"/>
          </p:cNvSpPr>
          <p:nvPr/>
        </p:nvSpPr>
        <p:spPr bwMode="auto">
          <a:xfrm>
            <a:off x="7539038" y="2347913"/>
            <a:ext cx="1257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Batch</a:t>
            </a:r>
            <a:br>
              <a:rPr lang="en-US" sz="2000" dirty="0">
                <a:solidFill>
                  <a:schemeClr val="bg1"/>
                </a:solidFill>
              </a:rPr>
            </a:br>
            <a:r>
              <a:rPr lang="en-US" sz="2000" dirty="0">
                <a:solidFill>
                  <a:schemeClr val="bg1"/>
                </a:solidFill>
              </a:rPr>
              <a:t>processes</a:t>
            </a:r>
          </a:p>
        </p:txBody>
      </p:sp>
      <p:sp>
        <p:nvSpPr>
          <p:cNvPr id="64" name="Text Box 109"/>
          <p:cNvSpPr txBox="1">
            <a:spLocks noChangeArrowheads="1"/>
          </p:cNvSpPr>
          <p:nvPr/>
        </p:nvSpPr>
        <p:spPr bwMode="auto">
          <a:xfrm>
            <a:off x="7558088" y="4559300"/>
            <a:ext cx="917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Certain</a:t>
            </a:r>
            <a:br>
              <a:rPr lang="en-US" sz="2000" dirty="0">
                <a:solidFill>
                  <a:schemeClr val="bg1"/>
                </a:solidFill>
              </a:rPr>
            </a:br>
            <a:r>
              <a:rPr lang="en-US" sz="2000" dirty="0">
                <a:solidFill>
                  <a:schemeClr val="bg1"/>
                </a:solidFill>
              </a:rPr>
              <a:t>Plugins</a:t>
            </a:r>
          </a:p>
        </p:txBody>
      </p:sp>
    </p:spTree>
    <p:extLst>
      <p:ext uri="{BB962C8B-B14F-4D97-AF65-F5344CB8AC3E}">
        <p14:creationId xmlns:p14="http://schemas.microsoft.com/office/powerpoint/2010/main" val="5725460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bundles</a:t>
            </a:r>
          </a:p>
        </p:txBody>
      </p:sp>
      <p:sp>
        <p:nvSpPr>
          <p:cNvPr id="3" name="Content Placeholder 2"/>
          <p:cNvSpPr>
            <a:spLocks noGrp="1"/>
          </p:cNvSpPr>
          <p:nvPr>
            <p:ph sz="half" idx="1"/>
          </p:nvPr>
        </p:nvSpPr>
        <p:spPr>
          <a:xfrm>
            <a:off x="519111" y="914399"/>
            <a:ext cx="5119689" cy="5486400"/>
          </a:xfrm>
        </p:spPr>
        <p:txBody>
          <a:bodyPr/>
          <a:lstStyle/>
          <a:p>
            <a:r>
              <a:rPr lang="en-US" dirty="0"/>
              <a:t>"Current" bundles</a:t>
            </a:r>
          </a:p>
          <a:p>
            <a:pPr lvl="1"/>
            <a:r>
              <a:rPr lang="en-US" dirty="0"/>
              <a:t>Created when internal code must create, modify, or display data</a:t>
            </a:r>
          </a:p>
          <a:p>
            <a:pPr lvl="1"/>
            <a:r>
              <a:rPr lang="en-US" dirty="0"/>
              <a:t>Contain data used in that context (such as data displayed in the UI)</a:t>
            </a:r>
            <a:br>
              <a:rPr lang="en-US" dirty="0"/>
            </a:br>
            <a:endParaRPr lang="en-US" dirty="0"/>
          </a:p>
          <a:p>
            <a:r>
              <a:rPr lang="en-US" dirty="0"/>
              <a:t>Read-only bundles</a:t>
            </a:r>
          </a:p>
          <a:p>
            <a:pPr lvl="1"/>
            <a:r>
              <a:rPr lang="en-US" dirty="0"/>
              <a:t>Created when data is retrieved from the database</a:t>
            </a:r>
          </a:p>
          <a:p>
            <a:pPr lvl="1"/>
            <a:r>
              <a:rPr lang="en-US" dirty="0"/>
              <a:t>Contain the retrieved data</a:t>
            </a:r>
            <a:br>
              <a:rPr lang="en-US" dirty="0"/>
            </a:br>
            <a:endParaRPr lang="en-US" dirty="0"/>
          </a:p>
          <a:p>
            <a:r>
              <a:rPr lang="en-US" dirty="0"/>
              <a:t>New bundles</a:t>
            </a:r>
          </a:p>
          <a:p>
            <a:pPr lvl="1"/>
            <a:r>
              <a:rPr lang="en-US" dirty="0"/>
              <a:t>Created by integration code with contents determined by that code</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10" y="1143000"/>
            <a:ext cx="2957513"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3612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docProps/app.xml><?xml version="1.0" encoding="utf-8"?>
<Properties xmlns="http://schemas.openxmlformats.org/officeDocument/2006/extended-properties" xmlns:vt="http://schemas.openxmlformats.org/officeDocument/2006/docPropsVTypes">
  <Template/>
  <TotalTime>1506</TotalTime>
  <Words>4770</Words>
  <Application>Microsoft Office PowerPoint</Application>
  <PresentationFormat>On-screen Show (4:3)</PresentationFormat>
  <Paragraphs>482</Paragraphs>
  <Slides>36</Slides>
  <Notes>36</Notes>
  <HiddenSlides>1</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Emerald_Template</vt:lpstr>
      <vt:lpstr>Gosu Bundles</vt:lpstr>
      <vt:lpstr>PowerPoint Presentation</vt:lpstr>
      <vt:lpstr>PowerPoint Presentation</vt:lpstr>
      <vt:lpstr>Database transactions</vt:lpstr>
      <vt:lpstr>PowerPoint Presentation</vt:lpstr>
      <vt:lpstr>Bundles</vt:lpstr>
      <vt:lpstr>Automatic bundle processing</vt:lpstr>
      <vt:lpstr>Manual bundle processing</vt:lpstr>
      <vt:lpstr>Types of bundles</vt:lpstr>
      <vt:lpstr>Gosu capabilities with bundles</vt:lpstr>
      <vt:lpstr>Use case: Company inspection dates</vt:lpstr>
      <vt:lpstr>PowerPoint Presentation</vt:lpstr>
      <vt:lpstr>Creating a new bundle</vt:lpstr>
      <vt:lpstr>Example: Creating a new bundle</vt:lpstr>
      <vt:lpstr>PowerPoint Presentation</vt:lpstr>
      <vt:lpstr>Adding existing entities to a bundle</vt:lpstr>
      <vt:lpstr>Querying</vt:lpstr>
      <vt:lpstr>Example: Querying</vt:lpstr>
      <vt:lpstr>Referencing by foreign key</vt:lpstr>
      <vt:lpstr>Example: ForeignKey array</vt:lpstr>
      <vt:lpstr>Examples in action</vt:lpstr>
      <vt:lpstr>PowerPoint Presentation</vt:lpstr>
      <vt:lpstr>Creating a new entity</vt:lpstr>
      <vt:lpstr>Example: Creating a new entity</vt:lpstr>
      <vt:lpstr>Examples in action</vt:lpstr>
      <vt:lpstr>PowerPoint Presentation</vt:lpstr>
      <vt:lpstr>Original values</vt:lpstr>
      <vt:lpstr>Example: Using original values</vt:lpstr>
      <vt:lpstr>Working with multiple bundles</vt:lpstr>
      <vt:lpstr>What entities can you copy to a bundle?</vt:lpstr>
      <vt:lpstr>Create a new bundle and copying entities</vt:lpstr>
      <vt:lpstr>Working with the "current" bundle</vt:lpstr>
      <vt:lpstr>Current bundle syntax</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Bundles</dc:title>
  <dc:subject>Guidewire 8.0 Application Integration Gosu Bundles</dc:subject>
  <dc:creator>Seth Luersen</dc:creator>
  <cp:keywords>Emerald;PowerPoint 2010;PowerPoint Template</cp:keywords>
  <cp:lastModifiedBy>Seth Luersen</cp:lastModifiedBy>
  <cp:revision>124</cp:revision>
  <dcterms:created xsi:type="dcterms:W3CDTF">2013-08-19T16:16:51Z</dcterms:created>
  <dcterms:modified xsi:type="dcterms:W3CDTF">2013-10-22T20:56:45Z</dcterms:modified>
</cp:coreProperties>
</file>