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omments/comment1.xml" ContentType="application/vnd.openxmlformats-officedocument.presentationml.comment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41"/>
  </p:notesMasterIdLst>
  <p:handoutMasterIdLst>
    <p:handoutMasterId r:id="rId42"/>
  </p:handoutMasterIdLst>
  <p:sldIdLst>
    <p:sldId id="256" r:id="rId2"/>
    <p:sldId id="258" r:id="rId3"/>
    <p:sldId id="260" r:id="rId4"/>
    <p:sldId id="262" r:id="rId5"/>
    <p:sldId id="271" r:id="rId6"/>
    <p:sldId id="272" r:id="rId7"/>
    <p:sldId id="273" r:id="rId8"/>
    <p:sldId id="274" r:id="rId9"/>
    <p:sldId id="275" r:id="rId10"/>
    <p:sldId id="276" r:id="rId11"/>
    <p:sldId id="296" r:id="rId12"/>
    <p:sldId id="263" r:id="rId13"/>
    <p:sldId id="264" r:id="rId14"/>
    <p:sldId id="278" r:id="rId15"/>
    <p:sldId id="299" r:id="rId16"/>
    <p:sldId id="300" r:id="rId17"/>
    <p:sldId id="265" r:id="rId18"/>
    <p:sldId id="266" r:id="rId19"/>
    <p:sldId id="314" r:id="rId20"/>
    <p:sldId id="281" r:id="rId21"/>
    <p:sldId id="297" r:id="rId22"/>
    <p:sldId id="267" r:id="rId23"/>
    <p:sldId id="303" r:id="rId24"/>
    <p:sldId id="301" r:id="rId25"/>
    <p:sldId id="298" r:id="rId26"/>
    <p:sldId id="302" r:id="rId27"/>
    <p:sldId id="287" r:id="rId28"/>
    <p:sldId id="308" r:id="rId29"/>
    <p:sldId id="309" r:id="rId30"/>
    <p:sldId id="269" r:id="rId31"/>
    <p:sldId id="311" r:id="rId32"/>
    <p:sldId id="310" r:id="rId33"/>
    <p:sldId id="312" r:id="rId34"/>
    <p:sldId id="313" r:id="rId35"/>
    <p:sldId id="306" r:id="rId36"/>
    <p:sldId id="315" r:id="rId37"/>
    <p:sldId id="259" r:id="rId38"/>
    <p:sldId id="261" r:id="rId39"/>
    <p:sldId id="25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67F38DE-89B0-4BF7-A0A1-1C9570598D57}">
          <p14:sldIdLst>
            <p14:sldId id="256"/>
            <p14:sldId id="258"/>
          </p14:sldIdLst>
        </p14:section>
        <p14:section name="Overview" id="{92C96255-F134-4004-A02B-0B2D3161115B}">
          <p14:sldIdLst>
            <p14:sldId id="260"/>
            <p14:sldId id="262"/>
            <p14:sldId id="271"/>
            <p14:sldId id="272"/>
            <p14:sldId id="273"/>
            <p14:sldId id="274"/>
            <p14:sldId id="275"/>
            <p14:sldId id="276"/>
            <p14:sldId id="296"/>
          </p14:sldIdLst>
        </p14:section>
        <p14:section name="Determining plugin requirements" id="{DCF0BFEF-D587-47F2-923A-4883B1AADAD4}">
          <p14:sldIdLst>
            <p14:sldId id="263"/>
            <p14:sldId id="264"/>
            <p14:sldId id="278"/>
            <p14:sldId id="299"/>
            <p14:sldId id="300"/>
          </p14:sldIdLst>
        </p14:section>
        <p14:section name="Writing plugins in Gosu" id="{9B0C537A-2512-440A-B3B9-68E0C13992B2}">
          <p14:sldIdLst>
            <p14:sldId id="265"/>
            <p14:sldId id="266"/>
            <p14:sldId id="314"/>
            <p14:sldId id="281"/>
            <p14:sldId id="297"/>
          </p14:sldIdLst>
        </p14:section>
        <p14:section name="Writing plugins in Java" id="{45D1D4AF-415D-4F29-BEE4-4B64833F8BEE}">
          <p14:sldIdLst>
            <p14:sldId id="267"/>
            <p14:sldId id="303"/>
            <p14:sldId id="301"/>
            <p14:sldId id="298"/>
            <p14:sldId id="302"/>
            <p14:sldId id="287"/>
            <p14:sldId id="308"/>
            <p14:sldId id="309"/>
          </p14:sldIdLst>
        </p14:section>
        <p14:section name="Registering and deploying plugins" id="{ED70AA0E-4CD5-441B-889D-3BF703D9A938}">
          <p14:sldIdLst>
            <p14:sldId id="269"/>
            <p14:sldId id="311"/>
            <p14:sldId id="310"/>
            <p14:sldId id="312"/>
            <p14:sldId id="313"/>
            <p14:sldId id="306"/>
            <p14:sldId id="315"/>
          </p14:sldIdLst>
        </p14:section>
        <p14:section name="Review" id="{19AE8D17-B823-44EA-9F73-BD0A81FDC0B5}">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3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404" autoAdjust="0"/>
  </p:normalViewPr>
  <p:slideViewPr>
    <p:cSldViewPr showGuides="1">
      <p:cViewPr>
        <p:scale>
          <a:sx n="75" d="100"/>
          <a:sy n="75" d="100"/>
        </p:scale>
        <p:origin x="-2580" y="-774"/>
      </p:cViewPr>
      <p:guideLst>
        <p:guide orient="horz"/>
        <p:guide/>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61" d="100"/>
          <a:sy n="61" d="100"/>
        </p:scale>
        <p:origin x="-2382"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3-08-22T14:52:49.563" idx="18">
    <p:pos x="10" y="10"/>
    <p:text>Need to update these questions and answers</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10/22/2013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877822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877822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predefined plugin meets a specific business need and therefore has unique business-specific issues tied to it. The focus of this lesson is the implementation work common to all plugins. Therefore, the remainder of this lesson focuses on </a:t>
            </a:r>
            <a:r>
              <a:rPr lang="en-US" dirty="0" err="1" smtClean="0"/>
              <a:t>TrainingApp's</a:t>
            </a:r>
            <a:r>
              <a:rPr lang="en-US" dirty="0" smtClean="0"/>
              <a:t> exchange rate plugin, a plugin used to support currency conversion. This plugin has been chosen because the business issues are straight-forward and the discussion can focus on the plugin technology itself.</a:t>
            </a:r>
          </a:p>
          <a:p>
            <a:endParaRPr lang="en-US" dirty="0" smtClean="0"/>
          </a:p>
          <a:p>
            <a:r>
              <a:rPr lang="en-US" dirty="0" smtClean="0"/>
              <a:t>The more commonly implemented plugins involve additional concerns. Some of these plugins and their issues are discussed in later lessons. (For example, the "Authentication Integration" lesson discusses the authentication plugin and the mechanics of authentication.)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ContactManager base application, exchange rates are not retrieved. By calling the </a:t>
            </a:r>
            <a:r>
              <a:rPr lang="en-US" dirty="0" err="1" smtClean="0"/>
              <a:t>gw.api.util.CurrencyUtil.invokeMarketExchangeRateSetPlugin</a:t>
            </a:r>
            <a:r>
              <a:rPr lang="en-US" dirty="0" smtClean="0"/>
              <a:t>() method in Gosu code, you can trigger the plugin.</a:t>
            </a:r>
          </a:p>
          <a:p>
            <a:endParaRPr lang="en-US" dirty="0" smtClean="0"/>
          </a:p>
          <a:p>
            <a:r>
              <a:rPr lang="en-US" dirty="0" smtClean="0"/>
              <a:t>In ClaimCenter, you can trigger exchange rate retrieval both manually and through the </a:t>
            </a:r>
            <a:r>
              <a:rPr lang="en-US" dirty="0" err="1" smtClean="0"/>
              <a:t>exchangerate</a:t>
            </a:r>
            <a:r>
              <a:rPr lang="en-US" dirty="0" smtClean="0"/>
              <a:t> batch process.  PolicyCenter and BillingCenter do not currently make use of exchange rates.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2506550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Integration Guide for each product describes all the plugins in the plugin overview chapter. In some cases, there are numerous issues around a given plugin, and therefore an entire chapter in the documentation is devoted to it.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983030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regenerate the libraries for the legacy API, continue to use the same </a:t>
            </a:r>
            <a:r>
              <a:rPr lang="en-US" dirty="0" err="1" smtClean="0"/>
              <a:t>gwcc</a:t>
            </a:r>
            <a:r>
              <a:rPr lang="en-US" dirty="0" smtClean="0"/>
              <a:t> regen-java-api command as in previous releases. However, there you must add an additional flag on the tool to generate the deprecated Java libraries in addition to the 8.0 Java API libraries. Also, Guidewire application now generate the libraries and </a:t>
            </a:r>
            <a:r>
              <a:rPr lang="en-US" dirty="0" err="1" smtClean="0"/>
              <a:t>Javadoc</a:t>
            </a:r>
            <a:r>
              <a:rPr lang="en-US" dirty="0" smtClean="0"/>
              <a:t> for the deprecated API in a slightly different location than in previous</a:t>
            </a:r>
            <a:r>
              <a:rPr lang="en-US" baseline="0" dirty="0" smtClean="0"/>
              <a:t> versions.</a:t>
            </a:r>
          </a:p>
          <a:p>
            <a:r>
              <a:rPr lang="en-US" dirty="0" smtClean="0"/>
              <a:t>	</a:t>
            </a:r>
          </a:p>
          <a:p>
            <a:r>
              <a:rPr lang="en-US" dirty="0" smtClean="0"/>
              <a:t>Although the older API is deprecated, you can continue to use the deprecated API in this release while you start to upgrade your code to the new API. You can use Java code from the deprecated API and code using the new API at the same time for different plugin interfaces. Be sure that for each plugin interface and Java class, you follow deploy requirements for each API style (deprecated API or new API).</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983030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Packages</a:t>
            </a:r>
          </a:p>
          <a:p>
            <a:r>
              <a:rPr lang="en-US" dirty="0" smtClean="0"/>
              <a:t>To create a new package, right-click the parent and select New --&gt; Package. Then, provide a name for the package.</a:t>
            </a:r>
          </a:p>
          <a:p>
            <a:endParaRPr lang="en-US" dirty="0" smtClean="0"/>
          </a:p>
          <a:p>
            <a:r>
              <a:rPr lang="en-US" dirty="0" smtClean="0"/>
              <a:t>When you are using Studio to create your new class, create it within a root package that you created (such as the acme package above). </a:t>
            </a:r>
          </a:p>
          <a:p>
            <a:endParaRPr lang="en-US" dirty="0"/>
          </a:p>
          <a:p>
            <a:r>
              <a:rPr lang="en-US" dirty="0" smtClean="0"/>
              <a:t>Do not create your own plugins within the built-in gw.* package hierarchy or the plugins.* package hierarchy in Studio. These packages have special functionality reserved for the Guidewire application.</a:t>
            </a:r>
          </a:p>
          <a:p>
            <a:endParaRPr lang="en-US" dirty="0" smtClean="0"/>
          </a:p>
          <a:p>
            <a:r>
              <a:rPr lang="en-US" b="1" dirty="0" smtClean="0"/>
              <a:t>Classes</a:t>
            </a:r>
          </a:p>
          <a:p>
            <a:r>
              <a:rPr lang="en-US" dirty="0" smtClean="0"/>
              <a:t>To create a new class, right-click the parent package and select New --</a:t>
            </a:r>
            <a:r>
              <a:rPr lang="en-US" baseline="0" dirty="0" smtClean="0"/>
              <a:t> &gt;Gosu</a:t>
            </a:r>
            <a:r>
              <a:rPr lang="en-US" dirty="0" smtClean="0"/>
              <a:t> Class. Then, provide a name for the class. Studio automatically creates a shell class for you, including a construct method. Many plugins do not require a construct method. For these plugins, it can be omitted.</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968904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that the first step of plugin implementation is to determine the plugin requirements. This includes the name of the interface to implement, which can be determined from either the Integration Guide or the Java API Reference.</a:t>
            </a:r>
          </a:p>
          <a:p>
            <a:endParaRPr lang="en-US" dirty="0" smtClean="0"/>
          </a:p>
          <a:p>
            <a:r>
              <a:rPr lang="en-US" dirty="0" smtClean="0"/>
              <a:t>You must manually type in "implements" and the name of the appropriate interface. Next, click the interface name and press ALT+</a:t>
            </a:r>
            <a:r>
              <a:rPr lang="en-US" baseline="0" dirty="0" smtClean="0"/>
              <a:t>ENTER. </a:t>
            </a:r>
            <a:r>
              <a:rPr lang="en-US" dirty="0" smtClean="0"/>
              <a:t>The first ALT+</a:t>
            </a:r>
            <a:r>
              <a:rPr lang="en-US" baseline="0" dirty="0" smtClean="0"/>
              <a:t>ENTER </a:t>
            </a:r>
            <a:r>
              <a:rPr lang="en-US" dirty="0" smtClean="0"/>
              <a:t>adds a "uses" statement to the class that references the interface</a:t>
            </a:r>
            <a:r>
              <a:rPr lang="en-US" baseline="0" dirty="0" smtClean="0"/>
              <a:t> as in  Line </a:t>
            </a:r>
            <a:r>
              <a:rPr lang="en-US" dirty="0" smtClean="0"/>
              <a:t>3.</a:t>
            </a:r>
          </a:p>
          <a:p>
            <a:endParaRPr lang="en-US" dirty="0" smtClean="0"/>
          </a:p>
          <a:p>
            <a:r>
              <a:rPr lang="en-US" dirty="0" smtClean="0"/>
              <a:t>The second ALT+</a:t>
            </a:r>
            <a:r>
              <a:rPr lang="en-US" baseline="0" dirty="0" smtClean="0"/>
              <a:t>ENTER </a:t>
            </a:r>
            <a:r>
              <a:rPr lang="en-US" dirty="0" smtClean="0"/>
              <a:t>adds method stubs for all methods that need to be declared in the plugin (as shown in lines 5 through 8).</a:t>
            </a:r>
          </a:p>
          <a:p>
            <a:endParaRPr lang="en-US" dirty="0" smtClean="0"/>
          </a:p>
          <a:p>
            <a:r>
              <a:rPr lang="en-US" dirty="0" smtClean="0"/>
              <a:t>A plugin class can implement more than one interface. To implement multiple interfaces, list each interface after the "implements" keyword and separate interfaces with a comma.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516623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For some plugins, method stubs can remain as is. This occurs when a method is required, but is not required to return</a:t>
            </a:r>
            <a:r>
              <a:rPr lang="en-US" baseline="0" dirty="0" smtClean="0"/>
              <a:t> a value, set a property, or call an internal method.  </a:t>
            </a:r>
            <a:r>
              <a:rPr lang="en-US" dirty="0" smtClean="0"/>
              <a:t>For any plugin, you can create and call additional (non-public) methods. For example, an exchange rate plugin might have a private method called "</a:t>
            </a:r>
            <a:r>
              <a:rPr lang="en-US" dirty="0" err="1" smtClean="0"/>
              <a:t>extractRate</a:t>
            </a:r>
            <a:r>
              <a:rPr lang="en-US" dirty="0" smtClean="0"/>
              <a:t>" which takes a "to" currency and a "from" currency, sends them to a third-party web service, and gets a rate in response.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516623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regenerate the libraries for the legacy API, continue to use the same </a:t>
            </a:r>
            <a:r>
              <a:rPr lang="en-US" dirty="0" err="1" smtClean="0"/>
              <a:t>gwXX</a:t>
            </a:r>
            <a:r>
              <a:rPr lang="en-US" dirty="0" smtClean="0"/>
              <a:t> regen-java-api command as in previous releases. However, there you must add an additional flag on the tool to generate the deprecated Java libraries in addition to the 8.0 Java API libraries. Guidewire generates the libraries and </a:t>
            </a:r>
            <a:r>
              <a:rPr lang="en-US" dirty="0" err="1" smtClean="0"/>
              <a:t>Javadoc</a:t>
            </a:r>
            <a:r>
              <a:rPr lang="en-US" dirty="0" smtClean="0"/>
              <a:t> for the deprecated API in a slightly different location. Refer to documentation</a:t>
            </a:r>
            <a:r>
              <a:rPr lang="en-US" baseline="0" dirty="0" smtClean="0"/>
              <a:t> for more details. </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certain </a:t>
            </a:r>
            <a:r>
              <a:rPr lang="en-US" baseline="0" dirty="0" err="1" smtClean="0"/>
              <a:t>IDEs</a:t>
            </a:r>
            <a:r>
              <a:rPr lang="en-US" baseline="0" dirty="0" smtClean="0"/>
              <a:t>, you</a:t>
            </a:r>
            <a:r>
              <a:rPr lang="en-US" dirty="0" smtClean="0"/>
              <a:t> must manually</a:t>
            </a:r>
            <a:r>
              <a:rPr lang="en-US" baseline="0" dirty="0" smtClean="0"/>
              <a:t> create the package folders. In other </a:t>
            </a:r>
            <a:r>
              <a:rPr lang="en-US" baseline="0" dirty="0" err="1" smtClean="0"/>
              <a:t>IDEs</a:t>
            </a:r>
            <a:r>
              <a:rPr lang="en-US" baseline="0" dirty="0" smtClean="0"/>
              <a:t>, you can specify the fully qualified class name and the packages (file directories) will be automatically created for you.</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36618057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plugin-1.0-SNAPSHOT.jar contains the </a:t>
            </a:r>
            <a:r>
              <a:rPr lang="en-US" dirty="0" err="1" smtClean="0"/>
              <a:t>InternalPlugin</a:t>
            </a:r>
            <a:r>
              <a:rPr lang="en-US" dirty="0" smtClean="0"/>
              <a:t> interface which all other plugin interfaces extend. Your Java IDE must reference</a:t>
            </a:r>
            <a:r>
              <a:rPr lang="en-US" baseline="0" dirty="0" smtClean="0"/>
              <a:t> this JAR.  If working with entities and typelists, be sure to include these </a:t>
            </a:r>
            <a:r>
              <a:rPr lang="en-US" baseline="0" dirty="0" err="1" smtClean="0"/>
              <a:t>JARs</a:t>
            </a:r>
            <a:r>
              <a:rPr lang="en-US" baseline="0" dirty="0" smtClean="0"/>
              <a:t> as well.</a:t>
            </a:r>
          </a:p>
          <a:p>
            <a:endParaRPr lang="en-US" dirty="0" smtClean="0"/>
          </a:p>
          <a:p>
            <a:r>
              <a:rPr lang="en-US" dirty="0" smtClean="0"/>
              <a:t>For some plugins, method stubs can remain as is. This occurs when a method is required, but it isn't required to do anything.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36618057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any plugin, you can create and call additional (non-public) methods. For example, an exchange rate plugin might have a private method called "</a:t>
            </a:r>
            <a:r>
              <a:rPr lang="en-US" dirty="0" err="1" smtClean="0"/>
              <a:t>extractRate</a:t>
            </a:r>
            <a:r>
              <a:rPr lang="en-US" dirty="0" smtClean="0"/>
              <a:t>" which takes a "to" currency and a "from" currency, sends them to a third-party web service, and gets a rate in response.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36618057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32986351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directories and files detailed in the screenshot are </a:t>
            </a:r>
            <a:r>
              <a:rPr lang="en-US" b="1" dirty="0" smtClean="0"/>
              <a:t>NOT</a:t>
            </a:r>
            <a:r>
              <a:rPr lang="en-US" baseline="0" dirty="0" smtClean="0"/>
              <a:t> in th</a:t>
            </a:r>
            <a:r>
              <a:rPr lang="en-US" dirty="0" smtClean="0"/>
              <a:t>e TrainingApp plugins directory.</a:t>
            </a:r>
          </a:p>
          <a:p>
            <a:endParaRPr lang="en-US" dirty="0" smtClean="0"/>
          </a:p>
          <a:p>
            <a:r>
              <a:rPr lang="en-US" baseline="0" dirty="0" smtClean="0"/>
              <a:t>In certain cases, when the Guidewire application already defines a plugin directory, then you should use the plugin directory if your class overrides or extends the implementation.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directory and its subdirectories must be created manually.  Each subdirectory may contain a classes directory and a lib directory. </a:t>
            </a:r>
          </a:p>
          <a:p>
            <a:endParaRPr lang="en-US" dirty="0" smtClean="0"/>
          </a:p>
          <a:p>
            <a:r>
              <a:rPr lang="en-US" dirty="0" smtClean="0"/>
              <a:t>When copying your Java class into Guidewire, copy the entire directory structure appropriate to the packages of the class. </a:t>
            </a:r>
          </a:p>
          <a:p>
            <a:endParaRPr lang="en-US" dirty="0" smtClean="0"/>
          </a:p>
          <a:p>
            <a:r>
              <a:rPr lang="en-US" baseline="0" dirty="0" smtClean="0"/>
              <a:t>Do not copy Guidewire JAR files to the lib folder. Only copy third party JAR files to the lib folder that are used by your plugin.</a:t>
            </a:r>
          </a:p>
          <a:p>
            <a:endParaRPr lang="en-US" baseline="0" dirty="0" smtClean="0"/>
          </a:p>
          <a:p>
            <a:r>
              <a:rPr lang="en-US" dirty="0" smtClean="0"/>
              <a:t>Carefully deploy Java class files and JAR files.</a:t>
            </a:r>
            <a:r>
              <a:rPr lang="en-US" baseline="0" dirty="0" smtClean="0"/>
              <a:t> </a:t>
            </a:r>
            <a:r>
              <a:rPr lang="en-US" dirty="0" smtClean="0"/>
              <a:t>Putting files in other locations is dangerous and unsupported.  Refer</a:t>
            </a:r>
            <a:r>
              <a:rPr lang="en-US" baseline="0" dirty="0" smtClean="0"/>
              <a:t> to documentation for more details about Java classes. </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9126745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directories and files detailed in the screenshot are </a:t>
            </a:r>
            <a:r>
              <a:rPr lang="en-US" b="1" dirty="0" smtClean="0"/>
              <a:t>NOT</a:t>
            </a:r>
            <a:r>
              <a:rPr lang="en-US" baseline="0" dirty="0" smtClean="0"/>
              <a:t> in th</a:t>
            </a:r>
            <a:r>
              <a:rPr lang="en-US" dirty="0" smtClean="0"/>
              <a:t>e TrainingApp plugins directory.</a:t>
            </a:r>
          </a:p>
          <a:p>
            <a:endParaRPr lang="en-US" dirty="0" smtClean="0"/>
          </a:p>
          <a:p>
            <a:r>
              <a:rPr lang="en-US" baseline="0" dirty="0" smtClean="0"/>
              <a:t>In certain cases, when the Guidewire application already defines a plugin directory, then you should use the plugin directory if your class overrides or extends the implementation.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&lt;</a:t>
            </a:r>
            <a:r>
              <a:rPr lang="en-US" dirty="0" err="1" smtClean="0"/>
              <a:t>plugindir</a:t>
            </a:r>
            <a:r>
              <a:rPr lang="en-US" dirty="0" smtClean="0"/>
              <a:t>&gt; directory should be named after the functional area of the plugin.</a:t>
            </a:r>
            <a:r>
              <a:rPr lang="en-US" baseline="0" dirty="0" smtClean="0"/>
              <a:t> </a:t>
            </a:r>
            <a:r>
              <a:rPr lang="en-US" dirty="0" smtClean="0"/>
              <a:t>The "plugins" directory stores Java code referenced by the Guidewire application. The directory and its subdirectories must be created manually. It must be located in modules/configuration. Each subdirectory may contain a classes directory and a lib directory. </a:t>
            </a:r>
          </a:p>
          <a:p>
            <a:endParaRPr lang="en-US" dirty="0" smtClean="0"/>
          </a:p>
          <a:p>
            <a:r>
              <a:rPr lang="en-US" dirty="0" smtClean="0"/>
              <a:t>When copying your Java class into Guidewire, copy the entire directory structure appropriate to the packages of the class. </a:t>
            </a:r>
          </a:p>
          <a:p>
            <a:endParaRPr lang="en-US" dirty="0" smtClean="0"/>
          </a:p>
          <a:p>
            <a:r>
              <a:rPr lang="en-US" baseline="0" dirty="0" smtClean="0"/>
              <a:t>Do not copy Guidewire JAR files to the lib folder. Only copy third party JAR files to the lib folder that are used by your plugin.</a:t>
            </a:r>
          </a:p>
          <a:p>
            <a:endParaRPr lang="en-US" baseline="0" dirty="0" smtClean="0"/>
          </a:p>
          <a:p>
            <a:r>
              <a:rPr lang="en-US" dirty="0" smtClean="0"/>
              <a:t>Carefully deploy Java class files and JAR files.</a:t>
            </a:r>
            <a:r>
              <a:rPr lang="en-US" baseline="0" dirty="0" smtClean="0"/>
              <a:t> </a:t>
            </a:r>
            <a:r>
              <a:rPr lang="en-US" dirty="0" smtClean="0"/>
              <a:t>Putting files in other locations is dangerous and unsupported.  Refer</a:t>
            </a:r>
            <a:r>
              <a:rPr lang="en-US" baseline="0" dirty="0" smtClean="0"/>
              <a:t> to documentation for more details about Java classes.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912674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Project view, select the registry folder. The path </a:t>
            </a:r>
            <a:r>
              <a:rPr lang="en-US" dirty="0"/>
              <a:t>is </a:t>
            </a:r>
            <a:r>
              <a:rPr lang="en-US" dirty="0" smtClean="0"/>
              <a:t>…\config\plugin\registry.  Right click to open the context menu and  select New </a:t>
            </a:r>
            <a:r>
              <a:rPr lang="en-US" dirty="0">
                <a:sym typeface="Wingdings"/>
              </a:rPr>
              <a:t></a:t>
            </a:r>
            <a:r>
              <a:rPr lang="en-US" dirty="0"/>
              <a:t> </a:t>
            </a:r>
            <a:r>
              <a:rPr lang="en-US" dirty="0" smtClean="0"/>
              <a:t>Plugin. In the Plugin dialog, specify the name of the new plugin registry file. Next, click the ellipse button to select the interface. In the Select Plugin Class dialog, select the required class. </a:t>
            </a:r>
          </a:p>
          <a:p>
            <a:endParaRPr lang="en-US" dirty="0" smtClean="0"/>
          </a:p>
          <a:p>
            <a:r>
              <a:rPr lang="en-US" dirty="0" smtClean="0"/>
              <a:t>In</a:t>
            </a:r>
            <a:r>
              <a:rPr lang="en-US" baseline="0" dirty="0" smtClean="0"/>
              <a:t> many cases, the plugin definition already exists in the project and it is not necessary to create a new plugin file!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Each plugin registry is</a:t>
            </a:r>
            <a:r>
              <a:rPr lang="en-US" baseline="0" dirty="0" smtClean="0"/>
              <a:t> a .</a:t>
            </a:r>
            <a:r>
              <a:rPr lang="en-US" baseline="0" dirty="0" err="1" smtClean="0"/>
              <a:t>gwp</a:t>
            </a:r>
            <a:r>
              <a:rPr lang="en-US" baseline="0" dirty="0" smtClean="0"/>
              <a:t> file that is in </a:t>
            </a:r>
            <a:r>
              <a:rPr lang="en-US" dirty="0" smtClean="0"/>
              <a:t>XML document. All</a:t>
            </a:r>
            <a:r>
              <a:rPr lang="en-US" baseline="0" dirty="0" smtClean="0"/>
              <a:t> plugin files a</a:t>
            </a:r>
            <a:r>
              <a:rPr lang="en-US" dirty="0" smtClean="0"/>
              <a:t>re created</a:t>
            </a:r>
            <a:r>
              <a:rPr lang="en-US" baseline="0" dirty="0" smtClean="0"/>
              <a:t> </a:t>
            </a:r>
            <a:r>
              <a:rPr lang="en-US" dirty="0" smtClean="0"/>
              <a:t>in &lt;install&gt;\modules\configuration\config\plugin\registry.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screenshot example shows a Gosu plugin. </a:t>
            </a:r>
            <a:r>
              <a:rPr lang="en-US" sz="1200" b="0" dirty="0" smtClean="0">
                <a:solidFill>
                  <a:schemeClr val="bg1"/>
                </a:solidFill>
              </a:rPr>
              <a:t>If the plugin is implemented as Gosu and must be Java,</a:t>
            </a:r>
            <a:r>
              <a:rPr lang="en-US" sz="1200" b="0" baseline="0" dirty="0" smtClean="0">
                <a:solidFill>
                  <a:schemeClr val="bg1"/>
                </a:solidFill>
              </a:rPr>
              <a:t> </a:t>
            </a:r>
            <a:r>
              <a:rPr lang="en-US" sz="1200" b="0" dirty="0" smtClean="0">
                <a:solidFill>
                  <a:schemeClr val="bg1"/>
                </a:solidFill>
              </a:rPr>
              <a:t>click Remove (-) </a:t>
            </a:r>
            <a:r>
              <a:rPr lang="en-US" sz="1200" b="0" dirty="0" err="1" smtClean="0">
                <a:solidFill>
                  <a:schemeClr val="bg1"/>
                </a:solidFill>
              </a:rPr>
              <a:t>an</a:t>
            </a:r>
            <a:r>
              <a:rPr lang="en-US" sz="1200" b="0" dirty="0" smtClean="0">
                <a:solidFill>
                  <a:schemeClr val="bg1"/>
                </a:solidFill>
              </a:rPr>
              <a:t> then</a:t>
            </a:r>
            <a:r>
              <a:rPr lang="en-US" sz="1200" b="0" baseline="0" dirty="0" smtClean="0">
                <a:solidFill>
                  <a:schemeClr val="bg1"/>
                </a:solidFill>
              </a:rPr>
              <a:t> select Add (+) Java Plugin.</a:t>
            </a:r>
            <a:endParaRPr lang="en-US" baseline="0" dirty="0" smtClean="0"/>
          </a:p>
          <a:p>
            <a:r>
              <a:rPr lang="en-US" baseline="0" dirty="0" smtClean="0"/>
              <a:t>Guidewire only reads the f</a:t>
            </a:r>
            <a:r>
              <a:rPr lang="en-US" dirty="0" smtClean="0"/>
              <a:t>iles in the plugin registry at server startup. </a:t>
            </a:r>
            <a:r>
              <a:rPr lang="en-US" baseline="0" dirty="0" smtClean="0"/>
              <a:t> </a:t>
            </a:r>
            <a:r>
              <a:rPr lang="en-US" dirty="0" smtClean="0"/>
              <a:t>To deploy changes to registry entries, you must restart the server.</a:t>
            </a:r>
          </a:p>
          <a:p>
            <a:endParaRPr lang="en-US" dirty="0" smtClean="0"/>
          </a:p>
          <a:p>
            <a:r>
              <a:rPr lang="en-US" dirty="0" smtClean="0"/>
              <a:t>For predefined plugins, a given registry file</a:t>
            </a:r>
            <a:r>
              <a:rPr lang="en-US" baseline="0" dirty="0" smtClean="0"/>
              <a:t> </a:t>
            </a:r>
            <a:r>
              <a:rPr lang="en-US" dirty="0" smtClean="0"/>
              <a:t>can point to only one class at a time. There can be multiple entries for </a:t>
            </a:r>
            <a:r>
              <a:rPr lang="en-US" dirty="0" err="1" smtClean="0"/>
              <a:t>startable</a:t>
            </a:r>
            <a:r>
              <a:rPr lang="en-US" dirty="0" smtClean="0"/>
              <a:t> and messaging plugins.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screenshot example shows a Java plugin that is not shared. </a:t>
            </a:r>
            <a:r>
              <a:rPr lang="en-US" sz="1200" b="0" dirty="0" smtClean="0">
                <a:solidFill>
                  <a:schemeClr val="bg1"/>
                </a:solidFill>
              </a:rPr>
              <a:t>If the plugin is implemented as Java and must be Gosu, click Remove (-) and then</a:t>
            </a:r>
            <a:r>
              <a:rPr lang="en-US" sz="1200" b="0" baseline="0" dirty="0" smtClean="0">
                <a:solidFill>
                  <a:schemeClr val="bg1"/>
                </a:solidFill>
              </a:rPr>
              <a:t> select Add (+) Gosu Plugin.</a:t>
            </a:r>
          </a:p>
          <a:p>
            <a:r>
              <a:rPr lang="en-US" baseline="0" dirty="0" smtClean="0"/>
              <a:t>For non-shared Java plugins, you must specify the Plugin Directory.</a:t>
            </a:r>
            <a:br>
              <a:rPr lang="en-US" baseline="0" dirty="0" smtClean="0"/>
            </a:br>
            <a:r>
              <a:rPr lang="en-US" baseline="0" dirty="0" smtClean="0"/>
              <a:t/>
            </a:r>
            <a:br>
              <a:rPr lang="en-US" baseline="0" dirty="0" smtClean="0"/>
            </a:br>
            <a:r>
              <a:rPr lang="en-US" baseline="0" dirty="0" smtClean="0"/>
              <a:t>Guidewire only reads the f</a:t>
            </a:r>
            <a:r>
              <a:rPr lang="en-US" dirty="0" smtClean="0"/>
              <a:t>iles in the plugin registry at server startup. </a:t>
            </a:r>
            <a:r>
              <a:rPr lang="en-US" baseline="0" dirty="0" smtClean="0"/>
              <a:t> </a:t>
            </a:r>
            <a:r>
              <a:rPr lang="en-US" dirty="0" smtClean="0"/>
              <a:t>To deploy changes to registry entries, you must restart the server.</a:t>
            </a:r>
          </a:p>
          <a:p>
            <a:endParaRPr lang="en-US" dirty="0" smtClean="0"/>
          </a:p>
          <a:p>
            <a:r>
              <a:rPr lang="en-US" dirty="0" smtClean="0"/>
              <a:t>For predefined plugins, a given registry file</a:t>
            </a:r>
            <a:r>
              <a:rPr lang="en-US" baseline="0" dirty="0" smtClean="0"/>
              <a:t> </a:t>
            </a:r>
            <a:r>
              <a:rPr lang="en-US" dirty="0" smtClean="0"/>
              <a:t>can point to only one class at a time. There can be multiple entries for </a:t>
            </a:r>
            <a:r>
              <a:rPr lang="en-US" dirty="0" err="1" smtClean="0"/>
              <a:t>startable</a:t>
            </a:r>
            <a:r>
              <a:rPr lang="en-US" dirty="0" smtClean="0"/>
              <a:t> and messaging plugins.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Plugin parameters can be useful in the following situations:</a:t>
            </a:r>
          </a:p>
          <a:p>
            <a:pPr marL="171450" indent="-171450">
              <a:buFont typeface="Arial" pitchFamily="34" charset="0"/>
              <a:buChar char="•"/>
            </a:pPr>
            <a:r>
              <a:rPr lang="en-US" dirty="0" smtClean="0"/>
              <a:t>You want a single plugin implementation to have different behavior over time (such as changing the user name or password needed to access a remote system).</a:t>
            </a:r>
          </a:p>
          <a:p>
            <a:pPr marL="171450" indent="-171450">
              <a:buFont typeface="Arial" pitchFamily="34" charset="0"/>
              <a:buChar char="•"/>
            </a:pPr>
            <a:r>
              <a:rPr lang="en-US" dirty="0" smtClean="0"/>
              <a:t>You want a single plugin implementation to have different behavior in a development environment compared to a production environment.</a:t>
            </a:r>
          </a:p>
          <a:p>
            <a:pPr marL="171450" indent="-171450">
              <a:buFont typeface="Arial" pitchFamily="34" charset="0"/>
              <a:buChar char="•"/>
            </a:pPr>
            <a:r>
              <a:rPr lang="en-US" dirty="0" smtClean="0"/>
              <a:t>You want a single plugin implementation to have different behavior on different servers in a clustered environment.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Tree>
    <p:extLst>
      <p:ext uri="{BB962C8B-B14F-4D97-AF65-F5344CB8AC3E}">
        <p14:creationId xmlns:p14="http://schemas.microsoft.com/office/powerpoint/2010/main" val="10397971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err="1" smtClean="0"/>
              <a:t>AcmeIExchangeRatePluginWithParameters</a:t>
            </a:r>
            <a:r>
              <a:rPr lang="en-US" dirty="0" smtClean="0"/>
              <a:t> class shown above is available in TrainingApp, but this implementation of the plugin is not in use.</a:t>
            </a:r>
          </a:p>
          <a:p>
            <a:endParaRPr lang="en-US" dirty="0" smtClean="0"/>
          </a:p>
          <a:p>
            <a:r>
              <a:rPr lang="en-US" dirty="0" smtClean="0"/>
              <a:t>To make use of plugin parameters,</a:t>
            </a:r>
            <a:r>
              <a:rPr lang="en-US" baseline="0" dirty="0" smtClean="0"/>
              <a:t> the plugin must </a:t>
            </a:r>
            <a:r>
              <a:rPr lang="en-US" dirty="0" smtClean="0"/>
              <a:t>implement the </a:t>
            </a:r>
            <a:r>
              <a:rPr lang="en-US" dirty="0" err="1" smtClean="0"/>
              <a:t>InitializablePlugin</a:t>
            </a:r>
            <a:r>
              <a:rPr lang="en-US" dirty="0" smtClean="0"/>
              <a:t> interface</a:t>
            </a:r>
            <a:r>
              <a:rPr lang="en-US" baseline="0" dirty="0" smtClean="0"/>
              <a:t> and </a:t>
            </a:r>
            <a:r>
              <a:rPr lang="en-US" dirty="0" smtClean="0"/>
              <a:t>implement the </a:t>
            </a:r>
            <a:r>
              <a:rPr lang="en-US" dirty="0" err="1" smtClean="0"/>
              <a:t>setParameters</a:t>
            </a:r>
            <a:r>
              <a:rPr lang="en-US" dirty="0" smtClean="0"/>
              <a:t> method. </a:t>
            </a:r>
          </a:p>
          <a:p>
            <a:endParaRPr lang="en-US" dirty="0" smtClean="0"/>
          </a:p>
          <a:p>
            <a:r>
              <a:rPr lang="en-US" dirty="0" smtClean="0"/>
              <a:t>The input for this method is a Map object that contains name/value pairs representing the names and values passed in from the plugin registry's Parameters table.</a:t>
            </a:r>
            <a:r>
              <a:rPr lang="en-US" baseline="0" dirty="0" smtClean="0"/>
              <a:t> </a:t>
            </a:r>
            <a:r>
              <a:rPr lang="en-US" dirty="0" smtClean="0"/>
              <a:t>The </a:t>
            </a:r>
            <a:r>
              <a:rPr lang="en-US" dirty="0" err="1" smtClean="0"/>
              <a:t>setParameters</a:t>
            </a:r>
            <a:r>
              <a:rPr lang="en-US" dirty="0" smtClean="0"/>
              <a:t> method is called only once, before the first use of the plugin.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16829032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implement your message reply plugin in Java, then you will need to compile the Java class and recopy it into the proper Guidewire directory structure. Then, you must restart the server.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a:t>
            </a:r>
            <a:r>
              <a:rPr lang="en-US" baseline="0" dirty="0" smtClean="0"/>
              <a:t> only reads the contents plugin registry directory at server startup. </a:t>
            </a:r>
            <a:r>
              <a:rPr lang="en-US" dirty="0" smtClean="0"/>
              <a:t>You must restart the server when you create or modify plugin registry files.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must restart the server when you create a new Gosu plugin class. For modified Gosu plugin classes, you can Make Project or Reload Changed classes.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can r</a:t>
            </a:r>
            <a:r>
              <a:rPr lang="en-US" dirty="0" smtClean="0"/>
              <a:t>estart the server from Studio by stopping a running server (debug mode is ok)</a:t>
            </a:r>
            <a:r>
              <a:rPr lang="en-US" baseline="0" dirty="0" smtClean="0"/>
              <a:t> </a:t>
            </a:r>
            <a:r>
              <a:rPr lang="en-US" dirty="0" smtClean="0"/>
              <a:t>and after</a:t>
            </a:r>
            <a:r>
              <a:rPr lang="en-US" baseline="0" dirty="0" smtClean="0"/>
              <a:t> the server stops, then </a:t>
            </a:r>
            <a:r>
              <a:rPr lang="en-US" dirty="0" smtClean="0"/>
              <a:t>running the server</a:t>
            </a:r>
            <a:r>
              <a:rPr lang="en-US" baseline="0" dirty="0" smtClean="0"/>
              <a:t> again in either Run or Debug mode.</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a:p>
        </p:txBody>
      </p:sp>
    </p:spTree>
    <p:extLst>
      <p:ext uri="{BB962C8B-B14F-4D97-AF65-F5344CB8AC3E}">
        <p14:creationId xmlns:p14="http://schemas.microsoft.com/office/powerpoint/2010/main" val="27366402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1a) True</a:t>
            </a:r>
          </a:p>
          <a:p>
            <a:r>
              <a:rPr lang="en-US" dirty="0" smtClean="0"/>
              <a:t>1b) False (Guidewire recommends that they be written in Gosu, but they can be written in Java.)</a:t>
            </a:r>
          </a:p>
          <a:p>
            <a:r>
              <a:rPr lang="en-US" dirty="0" smtClean="0"/>
              <a:t>1c) True</a:t>
            </a:r>
          </a:p>
          <a:p>
            <a:r>
              <a:rPr lang="en-US" dirty="0" smtClean="0"/>
              <a:t>1d) False (They are also used to execute tasks exclusively within the Guidewire application.)</a:t>
            </a:r>
          </a:p>
          <a:p>
            <a:endParaRPr lang="en-US" dirty="0" smtClean="0"/>
          </a:p>
          <a:p>
            <a:r>
              <a:rPr lang="en-US" dirty="0" smtClean="0"/>
              <a:t>2. The plugin registry entry identifies the plugin class to use for a given set of internally called methods and initialization parameters that may be used to affect the plugin's behavior</a:t>
            </a:r>
          </a:p>
          <a:p>
            <a:endParaRPr lang="en-US" dirty="0" smtClean="0"/>
          </a:p>
          <a:p>
            <a:r>
              <a:rPr lang="en-US" dirty="0" smtClean="0"/>
              <a:t>3a) No, you do not to restart the server when you make changes to a top level Gosu plugin class. However, you should reload the metadata using Alt+ Shift+ L from the user interface.</a:t>
            </a:r>
          </a:p>
          <a:p>
            <a:r>
              <a:rPr lang="en-US" dirty="0" smtClean="0"/>
              <a:t>3b) Yes, you need to restart the server when you make changes to a top level Java plugin class.</a:t>
            </a:r>
          </a:p>
          <a:p>
            <a:r>
              <a:rPr lang="en-US" dirty="0" smtClean="0"/>
              <a:t>3c) Yes, you need to restart the server when change a plugin registry entry because plugin registry entries are initialized only during the server application start-up.</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Guidewire, a plugin is a Gosu or Java class that contains a set of methods called by internal code to execute application functionality.  Guidewire plugins run in the same Java Virtual Machine (</a:t>
            </a:r>
            <a:r>
              <a:rPr lang="en-US" dirty="0" err="1" smtClean="0"/>
              <a:t>JVM</a:t>
            </a:r>
            <a:r>
              <a:rPr lang="en-US" dirty="0" smtClean="0"/>
              <a:t>) process as the Guidewire application itself. </a:t>
            </a:r>
          </a:p>
          <a:p>
            <a:endParaRPr lang="en-US" dirty="0" smtClean="0"/>
          </a:p>
          <a:p>
            <a:r>
              <a:rPr lang="en-US" dirty="0" smtClean="0"/>
              <a:t>A plugin might do the required work by itself or it might interact with other external systems. If a plugin must retrieve data from an external system, the integration point must be synchronous.  Guidewire strongly recommends that you carefully consider response time, including network response time, as you write your plugin implementations.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some cases, calls to a plugin block the user from doing further work until the call is complete.  End users should not wait for long responses from the application.  Predefined plugins should perform quickly and synchronously.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Geocoding is the process of finding geographic coordinates from geographic data, such as street addresses or postal codes, and using that information for various purposes, for example:</a:t>
            </a:r>
          </a:p>
          <a:p>
            <a:pPr marL="171450" indent="-171450">
              <a:buFont typeface="Arial" pitchFamily="34" charset="0"/>
              <a:buChar char="•"/>
            </a:pPr>
            <a:r>
              <a:rPr lang="en-US" dirty="0" smtClean="0"/>
              <a:t>Verifying the accuracy of an address</a:t>
            </a:r>
          </a:p>
          <a:p>
            <a:pPr marL="171450" indent="-171450">
              <a:buFont typeface="Arial" pitchFamily="34" charset="0"/>
              <a:buChar char="•"/>
            </a:pPr>
            <a:r>
              <a:rPr lang="en-US" dirty="0" smtClean="0"/>
              <a:t>Executing proximity searches (such as finding all auto repair ships within a 10-mile radius of a damaged auto's location)</a:t>
            </a:r>
          </a:p>
          <a:p>
            <a:pPr marL="171450" indent="-171450">
              <a:buFont typeface="Arial" pitchFamily="34" charset="0"/>
              <a:buChar char="•"/>
            </a:pPr>
            <a:r>
              <a:rPr lang="en-US" dirty="0" smtClean="0"/>
              <a:t>Providing driving directions</a:t>
            </a:r>
          </a:p>
          <a:p>
            <a:endParaRPr lang="en-US" dirty="0" smtClean="0"/>
          </a:p>
          <a:p>
            <a:r>
              <a:rPr lang="en-US" dirty="0" smtClean="0"/>
              <a:t>Number generation is done for:</a:t>
            </a:r>
          </a:p>
          <a:p>
            <a:pPr marL="171450" indent="-171450">
              <a:buFont typeface="Arial" pitchFamily="34" charset="0"/>
              <a:buChar char="•"/>
            </a:pPr>
            <a:r>
              <a:rPr lang="en-US" dirty="0" err="1" smtClean="0"/>
              <a:t>ClaimCenter's</a:t>
            </a:r>
            <a:r>
              <a:rPr lang="en-US" dirty="0" smtClean="0"/>
              <a:t> Claim entity</a:t>
            </a:r>
          </a:p>
          <a:p>
            <a:pPr marL="171450" indent="-171450">
              <a:buFont typeface="Arial" pitchFamily="34" charset="0"/>
              <a:buChar char="•"/>
            </a:pPr>
            <a:r>
              <a:rPr lang="en-US" dirty="0" err="1" smtClean="0"/>
              <a:t>PolicyCenter's</a:t>
            </a:r>
            <a:r>
              <a:rPr lang="en-US" dirty="0" smtClean="0"/>
              <a:t> </a:t>
            </a:r>
            <a:r>
              <a:rPr lang="en-US" dirty="0" err="1" smtClean="0"/>
              <a:t>PolicyPeriod</a:t>
            </a:r>
            <a:r>
              <a:rPr lang="en-US" dirty="0" smtClean="0"/>
              <a:t> and Job entities</a:t>
            </a:r>
          </a:p>
          <a:p>
            <a:pPr marL="171450" indent="-171450">
              <a:buFont typeface="Arial" pitchFamily="34" charset="0"/>
              <a:buChar char="•"/>
            </a:pPr>
            <a:r>
              <a:rPr lang="en-US" dirty="0" smtClean="0"/>
              <a:t>Seven entities in BillingCenter: Account, </a:t>
            </a:r>
            <a:r>
              <a:rPr lang="en-US" dirty="0" err="1" smtClean="0"/>
              <a:t>CollateralRequirement</a:t>
            </a:r>
            <a:r>
              <a:rPr lang="en-US" dirty="0" smtClean="0"/>
              <a:t>, Disbursement, Invoice, Statement, Transaction, </a:t>
            </a:r>
            <a:r>
              <a:rPr lang="en-US" dirty="0" err="1" smtClean="0"/>
              <a:t>TroubleTicket</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1560309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Calls to predefined plugins block the user from doing further work.  Calls to messaging plugins and </a:t>
            </a:r>
            <a:r>
              <a:rPr lang="en-US" dirty="0" err="1" smtClean="0"/>
              <a:t>startable</a:t>
            </a:r>
            <a:r>
              <a:rPr lang="en-US" dirty="0" smtClean="0"/>
              <a:t> plugins occur outside of a user context and do not block any user from doing further work.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1513264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Many</a:t>
            </a:r>
            <a:r>
              <a:rPr lang="en-US" baseline="0" dirty="0" smtClean="0"/>
              <a:t> </a:t>
            </a:r>
            <a:r>
              <a:rPr lang="en-US" dirty="0" smtClean="0"/>
              <a:t>plugins execute behaviors that are typically internal to Guidewire. For example, the number generator plugin generates a unique, sequential number for claims, policies, or accounts and typically uses logic entirely within Guidewire. Other plugins execute behaviors that involve communication with external systems.  For example, the authentication plugin typically interacts with an external </a:t>
            </a:r>
            <a:r>
              <a:rPr lang="en-US" dirty="0" err="1" smtClean="0"/>
              <a:t>LDAP</a:t>
            </a:r>
            <a:r>
              <a:rPr lang="en-US" dirty="0" smtClean="0"/>
              <a:t> server.</a:t>
            </a:r>
            <a:r>
              <a:rPr lang="en-US" baseline="0" dirty="0" smtClean="0"/>
              <a:t> </a:t>
            </a:r>
            <a:endParaRPr lang="en-US" dirty="0" smtClean="0"/>
          </a:p>
          <a:p>
            <a:endParaRPr lang="en-US" dirty="0" smtClean="0"/>
          </a:p>
          <a:p>
            <a:r>
              <a:rPr lang="en-US" dirty="0" smtClean="0"/>
              <a:t>The term "plugin" should not be considered synonymous with "integration". Although many plugins are used for external system integration, some are used exclusively for internal processing. The number of non-integration plugins varies from application to application.</a:t>
            </a:r>
          </a:p>
          <a:p>
            <a:endParaRPr lang="en-US" dirty="0" smtClean="0"/>
          </a:p>
          <a:p>
            <a:r>
              <a:rPr lang="en-US" dirty="0" smtClean="0"/>
              <a:t>When a predefined plugin does integration work, the data exchange is typically outbound (initiated by Guidewire) and synchronous.</a:t>
            </a:r>
            <a:r>
              <a:rPr lang="en-US" baseline="0" dirty="0" smtClean="0"/>
              <a:t> </a:t>
            </a:r>
            <a:r>
              <a:rPr lang="en-US" dirty="0" smtClean="0"/>
              <a:t>All plugins are documented in the Integration Guide (whether they typically involve integration with external systems or logic that's entirely internal to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4150054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1" dirty="0" smtClean="0"/>
              <a:t> interface </a:t>
            </a:r>
            <a:r>
              <a:rPr lang="en-US" dirty="0" smtClean="0"/>
              <a:t>is a set of properties and methods whose purpose is to define how software elements interact without identifying any specific implementation. An interface defines property and method names and return values. An interface does not define property or method implementations.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1530949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write your plugin implementations in Gosu or Java. By using Gosu, you get full advantage of Gosu language features. For example, Gosu blocks, Gosu collection enhancement methods, native access to data model types, intelligent code completion after you type the period (.) character, and type inference. These features help you quickly write concise and easy-to-maintain code.</a:t>
            </a:r>
          </a:p>
          <a:p>
            <a:endParaRPr lang="en-US" dirty="0" smtClean="0"/>
          </a:p>
          <a:p>
            <a:r>
              <a:rPr lang="en-US" dirty="0" smtClean="0"/>
              <a:t>Guidewire recommends all new plugins be written in Gosu. The main reasons for this recommendation are speed of development and code conciseness. </a:t>
            </a:r>
          </a:p>
          <a:p>
            <a:r>
              <a:rPr lang="en-US" dirty="0" smtClean="0"/>
              <a:t> 	</a:t>
            </a:r>
          </a:p>
          <a:p>
            <a:pPr marL="0" indent="0">
              <a:buFont typeface="Arial" pitchFamily="34" charset="0"/>
              <a:buNone/>
            </a:pPr>
            <a:r>
              <a:rPr lang="en-US" dirty="0" smtClean="0"/>
              <a:t>See documentation</a:t>
            </a:r>
            <a:r>
              <a:rPr lang="en-US" baseline="0" dirty="0" smtClean="0"/>
              <a:t> regarding the very specific rules and requirements for Java plugin class placement in plugins directories.</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3856981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16.xml"/><Relationship Id="rId5" Type="http://schemas.openxmlformats.org/officeDocument/2006/relationships/image" Target="../media/image32.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16.xml"/><Relationship Id="rId5" Type="http://schemas.openxmlformats.org/officeDocument/2006/relationships/image" Target="../media/image31.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36.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8.xml"/><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5.emf"/><Relationship Id="rId5" Type="http://schemas.openxmlformats.org/officeDocument/2006/relationships/image" Target="../media/image18.png"/><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October 18, 2013</a:t>
            </a:r>
            <a:endParaRPr lang="en-US" dirty="0"/>
          </a:p>
        </p:txBody>
      </p:sp>
      <p:sp>
        <p:nvSpPr>
          <p:cNvPr id="3" name="Title 2"/>
          <p:cNvSpPr>
            <a:spLocks noGrp="1"/>
          </p:cNvSpPr>
          <p:nvPr>
            <p:ph type="ctrTitle"/>
          </p:nvPr>
        </p:nvSpPr>
        <p:spPr/>
        <p:txBody>
          <a:bodyPr/>
          <a:lstStyle/>
          <a:p>
            <a:r>
              <a:rPr lang="en-US" dirty="0"/>
              <a:t>Predefined Plugins</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implement Gosu plugins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Determine plugin requirements</a:t>
            </a:r>
          </a:p>
          <a:p>
            <a:pPr marL="457200" indent="-457200">
              <a:buFont typeface="+mj-lt"/>
              <a:buAutoNum type="arabicPeriod"/>
            </a:pPr>
            <a:r>
              <a:rPr lang="en-US" dirty="0" smtClean="0"/>
              <a:t>Write plugin class in Guidewire Studio</a:t>
            </a:r>
          </a:p>
          <a:p>
            <a:pPr marL="457200" indent="-457200">
              <a:buFont typeface="+mj-lt"/>
              <a:buAutoNum type="arabicPeriod"/>
            </a:pPr>
            <a:r>
              <a:rPr lang="en-US" dirty="0" smtClean="0"/>
              <a:t>Create or modify and then configure the </a:t>
            </a:r>
            <a:br>
              <a:rPr lang="en-US" dirty="0" smtClean="0"/>
            </a:br>
            <a:r>
              <a:rPr lang="en-US" dirty="0" smtClean="0"/>
              <a:t>plugin registry file</a:t>
            </a:r>
          </a:p>
          <a:p>
            <a:pPr marL="457200" indent="-457200">
              <a:buFont typeface="+mj-lt"/>
              <a:buAutoNum type="arabicPeriod"/>
            </a:pPr>
            <a:r>
              <a:rPr lang="en-US" dirty="0" smtClean="0"/>
              <a:t>Deploy the changes</a:t>
            </a:r>
            <a:endParaRPr lang="en-US" dirty="0"/>
          </a:p>
        </p:txBody>
      </p:sp>
      <p:grpSp>
        <p:nvGrpSpPr>
          <p:cNvPr id="30" name="icn Gosu Plugin"/>
          <p:cNvGrpSpPr/>
          <p:nvPr/>
        </p:nvGrpSpPr>
        <p:grpSpPr>
          <a:xfrm>
            <a:off x="7620000" y="910436"/>
            <a:ext cx="1263790" cy="1527964"/>
            <a:chOff x="2057400" y="1186780"/>
            <a:chExt cx="1263790" cy="1527964"/>
          </a:xfrm>
        </p:grpSpPr>
        <p:grpSp>
          <p:nvGrpSpPr>
            <p:cNvPr id="31" name="icn PreDefPlugins"/>
            <p:cNvGrpSpPr/>
            <p:nvPr/>
          </p:nvGrpSpPr>
          <p:grpSpPr>
            <a:xfrm>
              <a:off x="2057400" y="1186780"/>
              <a:ext cx="1115465" cy="1380882"/>
              <a:chOff x="8250572" y="1176727"/>
              <a:chExt cx="1115465" cy="1380882"/>
            </a:xfrm>
            <a:effectLst>
              <a:outerShdw blurRad="50800" dist="38100" dir="2700000" algn="tl" rotWithShape="0">
                <a:prstClr val="black">
                  <a:alpha val="40000"/>
                </a:prstClr>
              </a:outerShdw>
            </a:effectLst>
          </p:grpSpPr>
          <p:pic>
            <p:nvPicPr>
              <p:cNvPr id="33"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4"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35"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36"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37"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8"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32" name="Freeform 29"/>
            <p:cNvSpPr>
              <a:spLocks/>
            </p:cNvSpPr>
            <p:nvPr/>
          </p:nvSpPr>
          <p:spPr bwMode="auto">
            <a:xfrm>
              <a:off x="2585367" y="1981200"/>
              <a:ext cx="735823" cy="733544"/>
            </a:xfrm>
            <a:custGeom>
              <a:avLst/>
              <a:gdLst>
                <a:gd name="T0" fmla="*/ 1 w 1250"/>
                <a:gd name="T1" fmla="*/ 0 h 1250"/>
                <a:gd name="T2" fmla="*/ 1 w 1250"/>
                <a:gd name="T3" fmla="*/ 0 h 1250"/>
                <a:gd name="T4" fmla="*/ 1 w 1250"/>
                <a:gd name="T5" fmla="*/ 0 h 1250"/>
                <a:gd name="T6" fmla="*/ 0 w 1250"/>
                <a:gd name="T7" fmla="*/ 1 h 1250"/>
                <a:gd name="T8" fmla="*/ 0 w 1250"/>
                <a:gd name="T9" fmla="*/ 1 h 1250"/>
                <a:gd name="T10" fmla="*/ 0 w 1250"/>
                <a:gd name="T11" fmla="*/ 1 h 1250"/>
                <a:gd name="T12" fmla="*/ 1 w 1250"/>
                <a:gd name="T13" fmla="*/ 1 h 1250"/>
                <a:gd name="T14" fmla="*/ 1 w 1250"/>
                <a:gd name="T15" fmla="*/ 1 h 1250"/>
                <a:gd name="T16" fmla="*/ 1 w 1250"/>
                <a:gd name="T17" fmla="*/ 1 h 1250"/>
                <a:gd name="T18" fmla="*/ 1 w 1250"/>
                <a:gd name="T19" fmla="*/ 1 h 1250"/>
                <a:gd name="T20" fmla="*/ 1 w 1250"/>
                <a:gd name="T21" fmla="*/ 1 h 1250"/>
                <a:gd name="T22" fmla="*/ 1 w 1250"/>
                <a:gd name="T23" fmla="*/ 1 h 1250"/>
                <a:gd name="T24" fmla="*/ 1 w 1250"/>
                <a:gd name="T25" fmla="*/ 1 h 1250"/>
                <a:gd name="T26" fmla="*/ 1 w 1250"/>
                <a:gd name="T27" fmla="*/ 1 h 1250"/>
                <a:gd name="T28" fmla="*/ 1 w 1250"/>
                <a:gd name="T29" fmla="*/ 1 h 1250"/>
                <a:gd name="T30" fmla="*/ 1 w 1250"/>
                <a:gd name="T31" fmla="*/ 1 h 1250"/>
                <a:gd name="T32" fmla="*/ 1 w 1250"/>
                <a:gd name="T33" fmla="*/ 1 h 1250"/>
                <a:gd name="T34" fmla="*/ 0 w 1250"/>
                <a:gd name="T35" fmla="*/ 1 h 1250"/>
                <a:gd name="T36" fmla="*/ 0 w 1250"/>
                <a:gd name="T37" fmla="*/ 1 h 1250"/>
                <a:gd name="T38" fmla="*/ 1 w 1250"/>
                <a:gd name="T39" fmla="*/ 0 h 1250"/>
                <a:gd name="T40" fmla="*/ 1 w 1250"/>
                <a:gd name="T41" fmla="*/ 0 h 1250"/>
                <a:gd name="T42" fmla="*/ 1 w 1250"/>
                <a:gd name="T43" fmla="*/ 0 h 1250"/>
                <a:gd name="T44" fmla="*/ 1 w 1250"/>
                <a:gd name="T45" fmla="*/ 0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lIns="0" tIns="0" rIns="0" bIns="0" anchor="ctr">
              <a:spAutoFit/>
            </a:bodyPr>
            <a:lstStyle/>
            <a:p>
              <a:endParaRPr lang="en-US"/>
            </a:p>
          </p:txBody>
        </p:sp>
      </p:grpSp>
    </p:spTree>
    <p:extLst>
      <p:ext uri="{BB962C8B-B14F-4D97-AF65-F5344CB8AC3E}">
        <p14:creationId xmlns:p14="http://schemas.microsoft.com/office/powerpoint/2010/main" val="80332764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implement Java plugins</a:t>
            </a:r>
            <a:endParaRPr lang="en-US" dirty="0"/>
          </a:p>
        </p:txBody>
      </p:sp>
      <p:sp>
        <p:nvSpPr>
          <p:cNvPr id="4" name="Content Placeholder 3"/>
          <p:cNvSpPr>
            <a:spLocks noGrp="1"/>
          </p:cNvSpPr>
          <p:nvPr>
            <p:ph idx="1"/>
          </p:nvPr>
        </p:nvSpPr>
        <p:spPr/>
        <p:txBody>
          <a:bodyPr/>
          <a:lstStyle/>
          <a:p>
            <a:pPr marL="457200" indent="-457200">
              <a:buFont typeface="+mj-lt"/>
              <a:buAutoNum type="arabicPeriod"/>
            </a:pPr>
            <a:r>
              <a:rPr lang="en-US" dirty="0" smtClean="0"/>
              <a:t>Determine plugin requirements</a:t>
            </a:r>
          </a:p>
          <a:p>
            <a:pPr marL="457200" indent="-457200">
              <a:buFont typeface="+mj-lt"/>
              <a:buAutoNum type="arabicPeriod"/>
            </a:pPr>
            <a:r>
              <a:rPr lang="en-US" dirty="0" smtClean="0"/>
              <a:t>Write plugin class in third party </a:t>
            </a:r>
            <a:br>
              <a:rPr lang="en-US" dirty="0" smtClean="0"/>
            </a:br>
            <a:r>
              <a:rPr lang="en-US" dirty="0" smtClean="0"/>
              <a:t>Integrated Development Environment (IDE)</a:t>
            </a:r>
          </a:p>
          <a:p>
            <a:pPr lvl="1"/>
            <a:r>
              <a:rPr lang="en-US" dirty="0"/>
              <a:t>Requires specific JAR references</a:t>
            </a:r>
          </a:p>
          <a:p>
            <a:pPr lvl="1"/>
            <a:r>
              <a:rPr lang="en-US" dirty="0"/>
              <a:t>Compile class in </a:t>
            </a:r>
            <a:r>
              <a:rPr lang="en-US" dirty="0" smtClean="0"/>
              <a:t>IDE</a:t>
            </a:r>
          </a:p>
          <a:p>
            <a:pPr lvl="1"/>
            <a:r>
              <a:rPr lang="en-US" dirty="0" smtClean="0"/>
              <a:t>Copy the Java class and libraries to  the appropriate Guidewire plugins directory</a:t>
            </a:r>
          </a:p>
          <a:p>
            <a:pPr marL="457200" indent="-457200">
              <a:buFont typeface="+mj-lt"/>
              <a:buAutoNum type="arabicPeriod"/>
            </a:pPr>
            <a:r>
              <a:rPr lang="en-US" dirty="0" smtClean="0"/>
              <a:t>Create </a:t>
            </a:r>
            <a:r>
              <a:rPr lang="en-US" dirty="0"/>
              <a:t>or modify and then configure the plugin registry file</a:t>
            </a:r>
          </a:p>
          <a:p>
            <a:pPr marL="457200" indent="-457200">
              <a:buFont typeface="+mj-lt"/>
              <a:buAutoNum type="arabicPeriod"/>
            </a:pPr>
            <a:r>
              <a:rPr lang="en-US" dirty="0" smtClean="0"/>
              <a:t>Deploy the changes</a:t>
            </a:r>
            <a:endParaRPr lang="en-US" dirty="0"/>
          </a:p>
        </p:txBody>
      </p:sp>
      <p:grpSp>
        <p:nvGrpSpPr>
          <p:cNvPr id="29" name="icn Java Plugin"/>
          <p:cNvGrpSpPr/>
          <p:nvPr/>
        </p:nvGrpSpPr>
        <p:grpSpPr>
          <a:xfrm>
            <a:off x="7620000" y="914400"/>
            <a:ext cx="1115465" cy="1458791"/>
            <a:chOff x="5796489" y="1186780"/>
            <a:chExt cx="1115465" cy="1458791"/>
          </a:xfrm>
        </p:grpSpPr>
        <p:grpSp>
          <p:nvGrpSpPr>
            <p:cNvPr id="30" name="icn PreDefPlugins"/>
            <p:cNvGrpSpPr/>
            <p:nvPr/>
          </p:nvGrpSpPr>
          <p:grpSpPr>
            <a:xfrm>
              <a:off x="5796489" y="1186780"/>
              <a:ext cx="1115465" cy="1380882"/>
              <a:chOff x="8250572" y="1176727"/>
              <a:chExt cx="1115465" cy="1380882"/>
            </a:xfrm>
          </p:grpSpPr>
          <p:pic>
            <p:nvPicPr>
              <p:cNvPr id="32"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3"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34"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35"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36"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7"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31" name="Freeform 30"/>
            <p:cNvSpPr>
              <a:spLocks/>
            </p:cNvSpPr>
            <p:nvPr/>
          </p:nvSpPr>
          <p:spPr bwMode="auto">
            <a:xfrm>
              <a:off x="6619854" y="1915321"/>
              <a:ext cx="292100" cy="730250"/>
            </a:xfrm>
            <a:custGeom>
              <a:avLst/>
              <a:gdLst>
                <a:gd name="T0" fmla="*/ 14 w 297"/>
                <a:gd name="T1" fmla="*/ 0 h 1155"/>
                <a:gd name="T2" fmla="*/ 27 w 297"/>
                <a:gd name="T3" fmla="*/ 0 h 1155"/>
                <a:gd name="T4" fmla="*/ 27 w 297"/>
                <a:gd name="T5" fmla="*/ 9 h 1155"/>
                <a:gd name="T6" fmla="*/ 26 w 297"/>
                <a:gd name="T7" fmla="*/ 9 h 1155"/>
                <a:gd name="T8" fmla="*/ 24 w 297"/>
                <a:gd name="T9" fmla="*/ 10 h 1155"/>
                <a:gd name="T10" fmla="*/ 22 w 297"/>
                <a:gd name="T11" fmla="*/ 10 h 1155"/>
                <a:gd name="T12" fmla="*/ 19 w 297"/>
                <a:gd name="T13" fmla="*/ 11 h 1155"/>
                <a:gd name="T14" fmla="*/ 12 w 297"/>
                <a:gd name="T15" fmla="*/ 11 h 1155"/>
                <a:gd name="T16" fmla="*/ 11 w 297"/>
                <a:gd name="T17" fmla="*/ 12 h 1155"/>
                <a:gd name="T18" fmla="*/ 7 w 297"/>
                <a:gd name="T19" fmla="*/ 12 h 1155"/>
                <a:gd name="T20" fmla="*/ 0 w 297"/>
                <a:gd name="T21" fmla="*/ 11 h 1155"/>
                <a:gd name="T22" fmla="*/ 4 w 297"/>
                <a:gd name="T23" fmla="*/ 10 h 1155"/>
                <a:gd name="T24" fmla="*/ 7 w 297"/>
                <a:gd name="T25" fmla="*/ 10 h 1155"/>
                <a:gd name="T26" fmla="*/ 11 w 297"/>
                <a:gd name="T27" fmla="*/ 10 h 1155"/>
                <a:gd name="T28" fmla="*/ 12 w 297"/>
                <a:gd name="T29" fmla="*/ 9 h 1155"/>
                <a:gd name="T30" fmla="*/ 14 w 297"/>
                <a:gd name="T31" fmla="*/ 8 h 1155"/>
                <a:gd name="T32" fmla="*/ 14 w 297"/>
                <a:gd name="T33" fmla="*/ 5 h 1155"/>
                <a:gd name="T34" fmla="*/ 14 w 297"/>
                <a:gd name="T35" fmla="*/ 0 h 1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7"/>
                <a:gd name="T55" fmla="*/ 0 h 1155"/>
                <a:gd name="T56" fmla="*/ 297 w 297"/>
                <a:gd name="T57" fmla="*/ 1155 h 1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7" h="1155">
                  <a:moveTo>
                    <a:pt x="147" y="0"/>
                  </a:moveTo>
                  <a:lnTo>
                    <a:pt x="297" y="0"/>
                  </a:lnTo>
                  <a:lnTo>
                    <a:pt x="294" y="849"/>
                  </a:lnTo>
                  <a:lnTo>
                    <a:pt x="285" y="927"/>
                  </a:lnTo>
                  <a:lnTo>
                    <a:pt x="264" y="993"/>
                  </a:lnTo>
                  <a:lnTo>
                    <a:pt x="243" y="1032"/>
                  </a:lnTo>
                  <a:lnTo>
                    <a:pt x="201" y="1077"/>
                  </a:lnTo>
                  <a:lnTo>
                    <a:pt x="141" y="1119"/>
                  </a:lnTo>
                  <a:lnTo>
                    <a:pt x="111" y="1134"/>
                  </a:lnTo>
                  <a:lnTo>
                    <a:pt x="69" y="1155"/>
                  </a:lnTo>
                  <a:lnTo>
                    <a:pt x="0" y="1068"/>
                  </a:lnTo>
                  <a:lnTo>
                    <a:pt x="36" y="1050"/>
                  </a:lnTo>
                  <a:lnTo>
                    <a:pt x="81" y="1014"/>
                  </a:lnTo>
                  <a:lnTo>
                    <a:pt x="117" y="966"/>
                  </a:lnTo>
                  <a:lnTo>
                    <a:pt x="138" y="912"/>
                  </a:lnTo>
                  <a:lnTo>
                    <a:pt x="147" y="774"/>
                  </a:lnTo>
                  <a:lnTo>
                    <a:pt x="147" y="519"/>
                  </a:lnTo>
                  <a:lnTo>
                    <a:pt x="147" y="0"/>
                  </a:lnTo>
                  <a:close/>
                </a:path>
              </a:pathLst>
            </a:custGeom>
            <a:ln/>
            <a:effectLst>
              <a:glow rad="63500">
                <a:schemeClr val="accent1">
                  <a:alpha val="45000"/>
                  <a:satMod val="120000"/>
                </a:schemeClr>
              </a:glow>
              <a:outerShdw blurRad="50800" dist="38100" dir="2700000" algn="tl" rotWithShape="0">
                <a:prstClr val="black">
                  <a:alpha val="40000"/>
                </a:prstClr>
              </a:outerShdw>
            </a:effectLst>
            <a:extLst/>
          </p:spPr>
          <p:style>
            <a:lnRef idx="3">
              <a:schemeClr val="lt1"/>
            </a:lnRef>
            <a:fillRef idx="1">
              <a:schemeClr val="accent1"/>
            </a:fillRef>
            <a:effectRef idx="1">
              <a:schemeClr val="accent1"/>
            </a:effectRef>
            <a:fontRef idx="minor">
              <a:schemeClr val="lt1"/>
            </a:fontRef>
          </p:style>
          <p:txBody>
            <a:bodyPr lIns="0" tIns="0" rIns="0" bIns="0" anchor="ctr">
              <a:spAutoFit/>
            </a:bodyPr>
            <a:lstStyle/>
            <a:p>
              <a:endParaRPr lang="en-US"/>
            </a:p>
          </p:txBody>
        </p:sp>
      </p:grpSp>
      <p:pic>
        <p:nvPicPr>
          <p:cNvPr id="1024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967432"/>
            <a:ext cx="1698602" cy="150956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Rectangle 37"/>
          <p:cNvSpPr/>
          <p:nvPr/>
        </p:nvSpPr>
        <p:spPr>
          <a:xfrm>
            <a:off x="2349500" y="5217122"/>
            <a:ext cx="6683398" cy="923330"/>
          </a:xfrm>
          <a:prstGeom prst="rect">
            <a:avLst/>
          </a:prstGeom>
        </p:spPr>
        <p:txBody>
          <a:bodyPr wrap="square">
            <a:spAutoFit/>
          </a:bodyPr>
          <a:lstStyle/>
          <a:p>
            <a:r>
              <a:rPr lang="en-US" b="1" dirty="0" smtClean="0">
                <a:solidFill>
                  <a:schemeClr val="accent1"/>
                </a:solidFill>
              </a:rPr>
              <a:t>You </a:t>
            </a:r>
            <a:r>
              <a:rPr lang="en-US" b="1" dirty="0">
                <a:solidFill>
                  <a:schemeClr val="accent1"/>
                </a:solidFill>
              </a:rPr>
              <a:t>must use a separate IDE for Java </a:t>
            </a:r>
            <a:r>
              <a:rPr lang="en-US" b="1" dirty="0" smtClean="0">
                <a:solidFill>
                  <a:schemeClr val="accent1"/>
                </a:solidFill>
              </a:rPr>
              <a:t>development.</a:t>
            </a:r>
          </a:p>
          <a:p>
            <a:endParaRPr lang="en-US" b="1" dirty="0">
              <a:solidFill>
                <a:schemeClr val="accent1"/>
              </a:solidFill>
            </a:endParaRPr>
          </a:p>
          <a:p>
            <a:r>
              <a:rPr lang="en-US" b="1" dirty="0">
                <a:solidFill>
                  <a:schemeClr val="accent1"/>
                </a:solidFill>
              </a:rPr>
              <a:t>Do NOT create Java classes directly in Guidewire </a:t>
            </a:r>
            <a:r>
              <a:rPr lang="en-US" b="1" dirty="0" smtClean="0">
                <a:solidFill>
                  <a:schemeClr val="accent1"/>
                </a:solidFill>
              </a:rPr>
              <a:t>Studio.</a:t>
            </a:r>
            <a:endParaRPr lang="en-US" b="1" dirty="0">
              <a:solidFill>
                <a:schemeClr val="accent1"/>
              </a:solidFill>
            </a:endParaRPr>
          </a:p>
        </p:txBody>
      </p:sp>
      <p:sp>
        <p:nvSpPr>
          <p:cNvPr id="40" name="Rectangle 39"/>
          <p:cNvSpPr/>
          <p:nvPr/>
        </p:nvSpPr>
        <p:spPr>
          <a:xfrm>
            <a:off x="1143000" y="5219342"/>
            <a:ext cx="533400" cy="1200329"/>
          </a:xfrm>
          <a:prstGeom prst="rect">
            <a:avLst/>
          </a:prstGeom>
        </p:spPr>
        <p:txBody>
          <a:bodyPr wrap="square">
            <a:spAutoFit/>
          </a:bodyPr>
          <a:lstStyle/>
          <a:p>
            <a:r>
              <a:rPr lang="en-US" sz="7200" b="1" dirty="0">
                <a:solidFill>
                  <a:srgbClr val="FF0000"/>
                </a:solidFill>
              </a:rPr>
              <a:t>!</a:t>
            </a:r>
          </a:p>
        </p:txBody>
      </p:sp>
    </p:spTree>
    <p:extLst>
      <p:ext uri="{BB962C8B-B14F-4D97-AF65-F5344CB8AC3E}">
        <p14:creationId xmlns:p14="http://schemas.microsoft.com/office/powerpoint/2010/main" val="275539983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Guidewire plugins</a:t>
            </a:r>
          </a:p>
          <a:p>
            <a:r>
              <a:rPr lang="en-US" dirty="0">
                <a:solidFill>
                  <a:schemeClr val="bg1"/>
                </a:solidFill>
              </a:rPr>
              <a:t>Determining plugin requirements</a:t>
            </a:r>
          </a:p>
          <a:p>
            <a:r>
              <a:rPr lang="en-US" dirty="0"/>
              <a:t>Writing plugins in Gosu</a:t>
            </a:r>
          </a:p>
          <a:p>
            <a:r>
              <a:rPr lang="en-US" dirty="0"/>
              <a:t>Writing plugins in Java</a:t>
            </a:r>
          </a:p>
          <a:p>
            <a:r>
              <a:rPr lang="en-US" dirty="0"/>
              <a:t>Registering and deploying plugins</a:t>
            </a:r>
          </a:p>
          <a:p>
            <a:endParaRPr lang="en-US" dirty="0"/>
          </a:p>
        </p:txBody>
      </p:sp>
    </p:spTree>
    <p:extLst>
      <p:ext uri="{BB962C8B-B14F-4D97-AF65-F5344CB8AC3E}">
        <p14:creationId xmlns:p14="http://schemas.microsoft.com/office/powerpoint/2010/main" val="417233618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 case: Exchange rate calculation</a:t>
            </a:r>
          </a:p>
        </p:txBody>
      </p:sp>
      <p:sp>
        <p:nvSpPr>
          <p:cNvPr id="2" name="Content Placeholder 1"/>
          <p:cNvSpPr>
            <a:spLocks noGrp="1"/>
          </p:cNvSpPr>
          <p:nvPr>
            <p:ph idx="1"/>
          </p:nvPr>
        </p:nvSpPr>
        <p:spPr/>
        <p:txBody>
          <a:bodyPr/>
          <a:lstStyle/>
          <a:p>
            <a:r>
              <a:rPr lang="en-US" dirty="0"/>
              <a:t>TrainingApp supports multiple currencies and needs to be able to convert values from one currency to another</a:t>
            </a:r>
          </a:p>
          <a:p>
            <a:r>
              <a:rPr lang="en-US" dirty="0"/>
              <a:t>Exchange rates are retrieved through a plugin</a:t>
            </a:r>
          </a:p>
          <a:p>
            <a:endParaRPr lang="en-US" dirty="0"/>
          </a:p>
        </p:txBody>
      </p:sp>
      <p:sp>
        <p:nvSpPr>
          <p:cNvPr id="18" name="Text Box 17"/>
          <p:cNvSpPr txBox="1">
            <a:spLocks noChangeArrowheads="1"/>
          </p:cNvSpPr>
          <p:nvPr/>
        </p:nvSpPr>
        <p:spPr bwMode="auto">
          <a:xfrm>
            <a:off x="1354334" y="2992867"/>
            <a:ext cx="20589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ctr"/>
            <a:r>
              <a:rPr lang="en-US" dirty="0" err="1">
                <a:solidFill>
                  <a:schemeClr val="bg1"/>
                </a:solidFill>
              </a:rPr>
              <a:t>ExchangeRate</a:t>
            </a:r>
            <a:r>
              <a:rPr lang="en-US" dirty="0">
                <a:solidFill>
                  <a:schemeClr val="bg1"/>
                </a:solidFill>
              </a:rPr>
              <a:t/>
            </a:r>
            <a:br>
              <a:rPr lang="en-US" dirty="0">
                <a:solidFill>
                  <a:schemeClr val="bg1"/>
                </a:solidFill>
              </a:rPr>
            </a:br>
            <a:r>
              <a:rPr lang="en-US" dirty="0">
                <a:solidFill>
                  <a:schemeClr val="bg1"/>
                </a:solidFill>
              </a:rPr>
              <a:t>Plugin</a:t>
            </a:r>
          </a:p>
        </p:txBody>
      </p:sp>
      <p:grpSp>
        <p:nvGrpSpPr>
          <p:cNvPr id="20" name="Group 23"/>
          <p:cNvGrpSpPr>
            <a:grpSpLocks/>
          </p:cNvGrpSpPr>
          <p:nvPr/>
        </p:nvGrpSpPr>
        <p:grpSpPr bwMode="auto">
          <a:xfrm>
            <a:off x="6320560" y="978490"/>
            <a:ext cx="2214563" cy="923925"/>
            <a:chOff x="2876" y="411"/>
            <a:chExt cx="1395" cy="582"/>
          </a:xfrm>
        </p:grpSpPr>
        <p:sp>
          <p:nvSpPr>
            <p:cNvPr id="27" name="AutoShape 19"/>
            <p:cNvSpPr>
              <a:spLocks noChangeArrowheads="1"/>
            </p:cNvSpPr>
            <p:nvPr/>
          </p:nvSpPr>
          <p:spPr bwMode="auto">
            <a:xfrm>
              <a:off x="3260" y="550"/>
              <a:ext cx="613" cy="443"/>
            </a:xfrm>
            <a:prstGeom prst="rightArrow">
              <a:avLst>
                <a:gd name="adj1" fmla="val 50000"/>
                <a:gd name="adj2" fmla="val 34594"/>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lIns="0" tIns="0" rIns="0" bIns="0" anchor="ctr">
              <a:spAutoFit/>
            </a:bodyPr>
            <a:lstStyle/>
            <a:p>
              <a:endParaRPr lang="en-US"/>
            </a:p>
          </p:txBody>
        </p:sp>
        <p:sp>
          <p:nvSpPr>
            <p:cNvPr id="28" name="Text Box 20"/>
            <p:cNvSpPr txBox="1">
              <a:spLocks noChangeArrowheads="1"/>
            </p:cNvSpPr>
            <p:nvPr/>
          </p:nvSpPr>
          <p:spPr bwMode="auto">
            <a:xfrm>
              <a:off x="3949" y="471"/>
              <a:ext cx="32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eaLnBrk="1" hangingPunct="1">
                <a:spcAft>
                  <a:spcPct val="30000"/>
                </a:spcAft>
                <a:buClr>
                  <a:schemeClr val="tx1"/>
                </a:buClr>
                <a:buFontTx/>
                <a:buNone/>
              </a:pPr>
              <a:r>
                <a:rPr lang="en-US" sz="5400" b="0" dirty="0">
                  <a:solidFill>
                    <a:schemeClr val="bg1"/>
                  </a:solidFill>
                </a:rPr>
                <a:t>€</a:t>
              </a:r>
            </a:p>
          </p:txBody>
        </p:sp>
        <p:sp>
          <p:nvSpPr>
            <p:cNvPr id="29" name="Text Box 21"/>
            <p:cNvSpPr txBox="1">
              <a:spLocks noChangeArrowheads="1"/>
            </p:cNvSpPr>
            <p:nvPr/>
          </p:nvSpPr>
          <p:spPr bwMode="auto">
            <a:xfrm>
              <a:off x="2876" y="451"/>
              <a:ext cx="24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eaLnBrk="1" hangingPunct="1">
                <a:spcAft>
                  <a:spcPct val="30000"/>
                </a:spcAft>
                <a:buClr>
                  <a:schemeClr val="tx1"/>
                </a:buClr>
                <a:buFontTx/>
                <a:buNone/>
              </a:pPr>
              <a:r>
                <a:rPr lang="en-US" sz="5400" b="0" dirty="0">
                  <a:solidFill>
                    <a:schemeClr val="bg1"/>
                  </a:solidFill>
                </a:rPr>
                <a:t>$</a:t>
              </a:r>
            </a:p>
          </p:txBody>
        </p:sp>
        <p:sp>
          <p:nvSpPr>
            <p:cNvPr id="30" name="Text Box 22"/>
            <p:cNvSpPr txBox="1">
              <a:spLocks noChangeArrowheads="1"/>
            </p:cNvSpPr>
            <p:nvPr/>
          </p:nvSpPr>
          <p:spPr bwMode="auto">
            <a:xfrm>
              <a:off x="3248" y="411"/>
              <a:ext cx="4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eaLnBrk="1" hangingPunct="1">
                <a:spcAft>
                  <a:spcPct val="30000"/>
                </a:spcAft>
                <a:buClr>
                  <a:schemeClr val="tx1"/>
                </a:buClr>
                <a:buFontTx/>
                <a:buNone/>
              </a:pPr>
              <a:r>
                <a:rPr lang="en-US" sz="2000" dirty="0">
                  <a:solidFill>
                    <a:schemeClr val="bg1"/>
                  </a:solidFill>
                </a:rPr>
                <a:t>1.301</a:t>
              </a:r>
            </a:p>
          </p:txBody>
        </p:sp>
      </p:grpSp>
      <p:grpSp>
        <p:nvGrpSpPr>
          <p:cNvPr id="21" name="Group 24"/>
          <p:cNvGrpSpPr>
            <a:grpSpLocks/>
          </p:cNvGrpSpPr>
          <p:nvPr/>
        </p:nvGrpSpPr>
        <p:grpSpPr bwMode="auto">
          <a:xfrm>
            <a:off x="6329293" y="2437404"/>
            <a:ext cx="2154238" cy="909638"/>
            <a:chOff x="2814" y="755"/>
            <a:chExt cx="1357" cy="573"/>
          </a:xfrm>
        </p:grpSpPr>
        <p:sp>
          <p:nvSpPr>
            <p:cNvPr id="23" name="AutoShape 25"/>
            <p:cNvSpPr>
              <a:spLocks noChangeArrowheads="1"/>
            </p:cNvSpPr>
            <p:nvPr/>
          </p:nvSpPr>
          <p:spPr bwMode="auto">
            <a:xfrm>
              <a:off x="3199" y="885"/>
              <a:ext cx="613" cy="443"/>
            </a:xfrm>
            <a:prstGeom prst="rightArrow">
              <a:avLst>
                <a:gd name="adj1" fmla="val 50000"/>
                <a:gd name="adj2" fmla="val 34594"/>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lIns="0" tIns="0" rIns="0" bIns="0" anchor="ctr">
              <a:spAutoFit/>
            </a:bodyPr>
            <a:lstStyle/>
            <a:p>
              <a:endParaRPr lang="en-US"/>
            </a:p>
          </p:txBody>
        </p:sp>
        <p:sp>
          <p:nvSpPr>
            <p:cNvPr id="24" name="Text Box 26"/>
            <p:cNvSpPr txBox="1">
              <a:spLocks noChangeArrowheads="1"/>
            </p:cNvSpPr>
            <p:nvPr/>
          </p:nvSpPr>
          <p:spPr bwMode="auto">
            <a:xfrm>
              <a:off x="3849" y="785"/>
              <a:ext cx="32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eaLnBrk="1" hangingPunct="1">
                <a:spcAft>
                  <a:spcPct val="30000"/>
                </a:spcAft>
                <a:buClr>
                  <a:schemeClr val="tx1"/>
                </a:buClr>
                <a:buFontTx/>
                <a:buNone/>
              </a:pPr>
              <a:r>
                <a:rPr lang="en-US" sz="5400" b="0" dirty="0">
                  <a:solidFill>
                    <a:schemeClr val="bg1"/>
                  </a:solidFill>
                </a:rPr>
                <a:t>$</a:t>
              </a:r>
            </a:p>
          </p:txBody>
        </p:sp>
        <p:sp>
          <p:nvSpPr>
            <p:cNvPr id="25" name="Text Box 27"/>
            <p:cNvSpPr txBox="1">
              <a:spLocks noChangeArrowheads="1"/>
            </p:cNvSpPr>
            <p:nvPr/>
          </p:nvSpPr>
          <p:spPr bwMode="auto">
            <a:xfrm>
              <a:off x="2814" y="785"/>
              <a:ext cx="24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eaLnBrk="1" hangingPunct="1">
                <a:spcAft>
                  <a:spcPct val="30000"/>
                </a:spcAft>
                <a:buClr>
                  <a:schemeClr val="tx1"/>
                </a:buClr>
                <a:buFontTx/>
                <a:buNone/>
              </a:pPr>
              <a:r>
                <a:rPr lang="en-US" sz="5400" b="0" dirty="0">
                  <a:solidFill>
                    <a:schemeClr val="bg1"/>
                  </a:solidFill>
                </a:rPr>
                <a:t>€</a:t>
              </a:r>
            </a:p>
          </p:txBody>
        </p:sp>
        <p:sp>
          <p:nvSpPr>
            <p:cNvPr id="26" name="Text Box 28"/>
            <p:cNvSpPr txBox="1">
              <a:spLocks noChangeArrowheads="1"/>
            </p:cNvSpPr>
            <p:nvPr/>
          </p:nvSpPr>
          <p:spPr bwMode="auto">
            <a:xfrm>
              <a:off x="3183" y="755"/>
              <a:ext cx="4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eaLnBrk="1" hangingPunct="1">
                <a:spcAft>
                  <a:spcPct val="30000"/>
                </a:spcAft>
                <a:buClr>
                  <a:schemeClr val="tx1"/>
                </a:buClr>
                <a:buFontTx/>
                <a:buNone/>
              </a:pPr>
              <a:r>
                <a:rPr lang="en-US" sz="2000" dirty="0">
                  <a:solidFill>
                    <a:schemeClr val="bg1"/>
                  </a:solidFill>
                </a:rPr>
                <a:t>0.769</a:t>
              </a:r>
            </a:p>
          </p:txBody>
        </p:sp>
      </p:grpSp>
      <p:sp>
        <p:nvSpPr>
          <p:cNvPr id="31" name="Arc 30"/>
          <p:cNvSpPr/>
          <p:nvPr/>
        </p:nvSpPr>
        <p:spPr bwMode="auto">
          <a:xfrm rot="5400000">
            <a:off x="4960411" y="1390974"/>
            <a:ext cx="1357707" cy="1677328"/>
          </a:xfrm>
          <a:prstGeom prst="arc">
            <a:avLst>
              <a:gd name="adj1" fmla="val 11040485"/>
              <a:gd name="adj2" fmla="val 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cxnSp>
        <p:nvCxnSpPr>
          <p:cNvPr id="33" name="Straight Connector 32"/>
          <p:cNvCxnSpPr/>
          <p:nvPr/>
        </p:nvCxnSpPr>
        <p:spPr bwMode="auto">
          <a:xfrm>
            <a:off x="3200400" y="1550784"/>
            <a:ext cx="2413156" cy="0"/>
          </a:xfrm>
          <a:prstGeom prst="line">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5" name="Straight Connector 34"/>
          <p:cNvCxnSpPr/>
          <p:nvPr/>
        </p:nvCxnSpPr>
        <p:spPr bwMode="auto">
          <a:xfrm flipH="1">
            <a:off x="3124200" y="2896577"/>
            <a:ext cx="2418104" cy="0"/>
          </a:xfrm>
          <a:prstGeom prst="line">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grpSp>
        <p:nvGrpSpPr>
          <p:cNvPr id="34" name="icn PreDefPlugins"/>
          <p:cNvGrpSpPr/>
          <p:nvPr/>
        </p:nvGrpSpPr>
        <p:grpSpPr>
          <a:xfrm>
            <a:off x="1631338" y="1227005"/>
            <a:ext cx="1393387" cy="1724934"/>
            <a:chOff x="8250572" y="1176727"/>
            <a:chExt cx="1115465" cy="1380882"/>
          </a:xfrm>
        </p:grpSpPr>
        <p:pic>
          <p:nvPicPr>
            <p:cNvPr id="36"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7"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38"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39"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0"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1"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Tree>
    <p:extLst>
      <p:ext uri="{BB962C8B-B14F-4D97-AF65-F5344CB8AC3E}">
        <p14:creationId xmlns:p14="http://schemas.microsoft.com/office/powerpoint/2010/main" val="182426728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Exchange rate </a:t>
            </a:r>
            <a:r>
              <a:rPr lang="en-US" dirty="0" smtClean="0"/>
              <a:t>requirements</a:t>
            </a:r>
            <a:endParaRPr lang="en-US" dirty="0"/>
          </a:p>
        </p:txBody>
      </p:sp>
      <p:sp>
        <p:nvSpPr>
          <p:cNvPr id="3" name="Content Placeholder 2"/>
          <p:cNvSpPr>
            <a:spLocks noGrp="1"/>
          </p:cNvSpPr>
          <p:nvPr>
            <p:ph idx="1"/>
          </p:nvPr>
        </p:nvSpPr>
        <p:spPr/>
        <p:txBody>
          <a:bodyPr/>
          <a:lstStyle/>
          <a:p>
            <a:r>
              <a:rPr lang="en-US" dirty="0" smtClean="0"/>
              <a:t>Create </a:t>
            </a:r>
            <a:r>
              <a:rPr lang="en-US" dirty="0"/>
              <a:t>an exchange rate </a:t>
            </a:r>
            <a:r>
              <a:rPr lang="en-US" dirty="0" smtClean="0"/>
              <a:t>set that includes </a:t>
            </a:r>
            <a:r>
              <a:rPr lang="en-US" dirty="0"/>
              <a:t>one exchange rate for every </a:t>
            </a:r>
            <a:r>
              <a:rPr lang="en-US" dirty="0" smtClean="0"/>
              <a:t>typekey currency</a:t>
            </a:r>
            <a:endParaRPr lang="en-US" dirty="0"/>
          </a:p>
          <a:p>
            <a:endParaRPr lang="en-US" dirty="0" smtClean="0"/>
          </a:p>
          <a:p>
            <a:r>
              <a:rPr lang="en-US" dirty="0" smtClean="0"/>
              <a:t>TrainingApp</a:t>
            </a:r>
            <a:endParaRPr lang="en-US" dirty="0"/>
          </a:p>
          <a:p>
            <a:pPr lvl="1"/>
            <a:r>
              <a:rPr lang="en-US" dirty="0"/>
              <a:t>Predefined </a:t>
            </a:r>
            <a:r>
              <a:rPr lang="en-US" dirty="0" smtClean="0"/>
              <a:t>Plugins</a:t>
            </a:r>
            <a:endParaRPr lang="en-US" dirty="0"/>
          </a:p>
          <a:p>
            <a:pPr lvl="1"/>
            <a:r>
              <a:rPr lang="en-US" dirty="0" smtClean="0"/>
              <a:t>Click Invoke </a:t>
            </a:r>
            <a:br>
              <a:rPr lang="en-US" dirty="0" smtClean="0"/>
            </a:br>
            <a:r>
              <a:rPr lang="en-US" dirty="0" err="1" smtClean="0"/>
              <a:t>ExchangeRateSet</a:t>
            </a:r>
            <a:r>
              <a:rPr lang="en-US" dirty="0"/>
              <a:t/>
            </a:r>
            <a:br>
              <a:rPr lang="en-US" dirty="0"/>
            </a:br>
            <a:r>
              <a:rPr lang="en-US" dirty="0" smtClean="0"/>
              <a:t>Plugin</a:t>
            </a:r>
          </a:p>
          <a:p>
            <a:r>
              <a:rPr lang="en-US" dirty="0" smtClean="0"/>
              <a:t>Interface to</a:t>
            </a:r>
            <a:br>
              <a:rPr lang="en-US" dirty="0" smtClean="0"/>
            </a:br>
            <a:r>
              <a:rPr lang="en-US" dirty="0" smtClean="0"/>
              <a:t> implement:</a:t>
            </a:r>
          </a:p>
          <a:p>
            <a:pPr lvl="1"/>
            <a:r>
              <a:rPr lang="en-US" b="1" dirty="0" err="1" smtClean="0">
                <a:latin typeface="Courier New" pitchFamily="49" charset="0"/>
                <a:cs typeface="Courier New" pitchFamily="49" charset="0"/>
              </a:rPr>
              <a:t>IExchangeRateSetPlugin</a:t>
            </a:r>
            <a:endParaRPr lang="en-US" b="1" dirty="0" smtClean="0">
              <a:latin typeface="Courier New" pitchFamily="49" charset="0"/>
              <a:cs typeface="Courier New" pitchFamily="49" charset="0"/>
            </a:endParaRPr>
          </a:p>
          <a:p>
            <a:r>
              <a:rPr lang="en-US" dirty="0" smtClean="0"/>
              <a:t>Methods </a:t>
            </a:r>
            <a:r>
              <a:rPr lang="en-US" dirty="0"/>
              <a:t>to implement:</a:t>
            </a:r>
          </a:p>
          <a:p>
            <a:pPr lvl="1"/>
            <a:r>
              <a:rPr lang="en-US" b="1" dirty="0" err="1">
                <a:latin typeface="Courier New" pitchFamily="49" charset="0"/>
                <a:cs typeface="Courier New" pitchFamily="49" charset="0"/>
              </a:rPr>
              <a:t>createExchangeRateSet</a:t>
            </a:r>
            <a:r>
              <a:rPr lang="en-US" b="1" dirty="0">
                <a:latin typeface="Courier New" pitchFamily="49" charset="0"/>
                <a:cs typeface="Courier New" pitchFamily="49" charset="0"/>
              </a:rPr>
              <a:t>()</a:t>
            </a:r>
          </a:p>
          <a:p>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1425" y="2038350"/>
            <a:ext cx="5057775" cy="276225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3810000" y="3114675"/>
            <a:ext cx="1895475" cy="314325"/>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67434075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Step 1: </a:t>
            </a:r>
            <a:r>
              <a:rPr lang="en-US" dirty="0" smtClean="0"/>
              <a:t>Gosu plugin </a:t>
            </a:r>
            <a:r>
              <a:rPr lang="en-US" dirty="0"/>
              <a:t>requirements</a:t>
            </a:r>
          </a:p>
        </p:txBody>
      </p:sp>
      <p:sp>
        <p:nvSpPr>
          <p:cNvPr id="5" name="Content Placeholder 4"/>
          <p:cNvSpPr>
            <a:spLocks noGrp="1"/>
          </p:cNvSpPr>
          <p:nvPr>
            <p:ph idx="1"/>
          </p:nvPr>
        </p:nvSpPr>
        <p:spPr/>
        <p:txBody>
          <a:bodyPr/>
          <a:lstStyle/>
          <a:p>
            <a:r>
              <a:rPr lang="en-US" dirty="0"/>
              <a:t>You must determine:</a:t>
            </a:r>
          </a:p>
          <a:p>
            <a:pPr lvl="1"/>
            <a:r>
              <a:rPr lang="en-US" dirty="0"/>
              <a:t>What interface(s) must the plugin implement?</a:t>
            </a:r>
          </a:p>
          <a:p>
            <a:pPr lvl="1"/>
            <a:r>
              <a:rPr lang="en-US" dirty="0"/>
              <a:t>What methods are included in the interface(s)?</a:t>
            </a:r>
          </a:p>
          <a:p>
            <a:pPr lvl="1"/>
            <a:r>
              <a:rPr lang="en-US" dirty="0"/>
              <a:t>When are the methods called?</a:t>
            </a:r>
          </a:p>
          <a:p>
            <a:pPr lvl="1"/>
            <a:r>
              <a:rPr lang="en-US" dirty="0"/>
              <a:t>What issues should you consider </a:t>
            </a:r>
            <a:r>
              <a:rPr lang="en-US" dirty="0" smtClean="0"/>
              <a:t/>
            </a:r>
            <a:br>
              <a:rPr lang="en-US" dirty="0" smtClean="0"/>
            </a:br>
            <a:r>
              <a:rPr lang="en-US" dirty="0" smtClean="0"/>
              <a:t>when </a:t>
            </a:r>
            <a:r>
              <a:rPr lang="en-US" dirty="0"/>
              <a:t>implementing the plugin</a:t>
            </a:r>
            <a:r>
              <a:rPr lang="en-US" dirty="0" smtClean="0"/>
              <a:t>?</a:t>
            </a:r>
          </a:p>
          <a:p>
            <a:pPr lvl="1"/>
            <a:r>
              <a:rPr lang="en-US" dirty="0" smtClean="0"/>
              <a:t>Does the plugin reference third party </a:t>
            </a:r>
            <a:r>
              <a:rPr lang="en-US" dirty="0" err="1" smtClean="0"/>
              <a:t>JARs</a:t>
            </a:r>
            <a:r>
              <a:rPr lang="en-US" dirty="0" smtClean="0"/>
              <a:t>?</a:t>
            </a:r>
            <a:endParaRPr lang="en-US" dirty="0"/>
          </a:p>
          <a:p>
            <a:r>
              <a:rPr lang="en-US" dirty="0"/>
              <a:t>Resources to consult:</a:t>
            </a:r>
          </a:p>
          <a:p>
            <a:pPr lvl="1"/>
            <a:r>
              <a:rPr lang="en-US" dirty="0"/>
              <a:t>Integration Guide</a:t>
            </a:r>
          </a:p>
          <a:p>
            <a:pPr lvl="1"/>
            <a:r>
              <a:rPr lang="en-US" dirty="0" smtClean="0"/>
              <a:t>Gosu API and docs</a:t>
            </a:r>
            <a:endParaRPr lang="en-US" dirty="0"/>
          </a:p>
          <a:p>
            <a:endParaRPr lang="en-US" dirty="0"/>
          </a:p>
        </p:txBody>
      </p:sp>
      <p:grpSp>
        <p:nvGrpSpPr>
          <p:cNvPr id="6" name="icn Gosu Plugin"/>
          <p:cNvGrpSpPr/>
          <p:nvPr/>
        </p:nvGrpSpPr>
        <p:grpSpPr>
          <a:xfrm>
            <a:off x="7465477" y="891386"/>
            <a:ext cx="1263790" cy="1527964"/>
            <a:chOff x="2057400" y="1186780"/>
            <a:chExt cx="1263790" cy="1527964"/>
          </a:xfrm>
        </p:grpSpPr>
        <p:grpSp>
          <p:nvGrpSpPr>
            <p:cNvPr id="7" name="icn PreDefPlugins"/>
            <p:cNvGrpSpPr/>
            <p:nvPr/>
          </p:nvGrpSpPr>
          <p:grpSpPr>
            <a:xfrm>
              <a:off x="2057400" y="1186780"/>
              <a:ext cx="1115465" cy="1380882"/>
              <a:chOff x="8250572" y="1176727"/>
              <a:chExt cx="1115465" cy="1380882"/>
            </a:xfrm>
            <a:effectLst>
              <a:outerShdw blurRad="50800" dist="38100" dir="2700000" algn="tl" rotWithShape="0">
                <a:prstClr val="black">
                  <a:alpha val="40000"/>
                </a:prstClr>
              </a:outerShdw>
            </a:effectLst>
          </p:grpSpPr>
          <p:pic>
            <p:nvPicPr>
              <p:cNvPr id="9"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11"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2"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3"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4"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8" name="Freeform 29"/>
            <p:cNvSpPr>
              <a:spLocks/>
            </p:cNvSpPr>
            <p:nvPr/>
          </p:nvSpPr>
          <p:spPr bwMode="auto">
            <a:xfrm>
              <a:off x="2585367" y="1981200"/>
              <a:ext cx="735823" cy="733544"/>
            </a:xfrm>
            <a:custGeom>
              <a:avLst/>
              <a:gdLst>
                <a:gd name="T0" fmla="*/ 1 w 1250"/>
                <a:gd name="T1" fmla="*/ 0 h 1250"/>
                <a:gd name="T2" fmla="*/ 1 w 1250"/>
                <a:gd name="T3" fmla="*/ 0 h 1250"/>
                <a:gd name="T4" fmla="*/ 1 w 1250"/>
                <a:gd name="T5" fmla="*/ 0 h 1250"/>
                <a:gd name="T6" fmla="*/ 0 w 1250"/>
                <a:gd name="T7" fmla="*/ 1 h 1250"/>
                <a:gd name="T8" fmla="*/ 0 w 1250"/>
                <a:gd name="T9" fmla="*/ 1 h 1250"/>
                <a:gd name="T10" fmla="*/ 0 w 1250"/>
                <a:gd name="T11" fmla="*/ 1 h 1250"/>
                <a:gd name="T12" fmla="*/ 1 w 1250"/>
                <a:gd name="T13" fmla="*/ 1 h 1250"/>
                <a:gd name="T14" fmla="*/ 1 w 1250"/>
                <a:gd name="T15" fmla="*/ 1 h 1250"/>
                <a:gd name="T16" fmla="*/ 1 w 1250"/>
                <a:gd name="T17" fmla="*/ 1 h 1250"/>
                <a:gd name="T18" fmla="*/ 1 w 1250"/>
                <a:gd name="T19" fmla="*/ 1 h 1250"/>
                <a:gd name="T20" fmla="*/ 1 w 1250"/>
                <a:gd name="T21" fmla="*/ 1 h 1250"/>
                <a:gd name="T22" fmla="*/ 1 w 1250"/>
                <a:gd name="T23" fmla="*/ 1 h 1250"/>
                <a:gd name="T24" fmla="*/ 1 w 1250"/>
                <a:gd name="T25" fmla="*/ 1 h 1250"/>
                <a:gd name="T26" fmla="*/ 1 w 1250"/>
                <a:gd name="T27" fmla="*/ 1 h 1250"/>
                <a:gd name="T28" fmla="*/ 1 w 1250"/>
                <a:gd name="T29" fmla="*/ 1 h 1250"/>
                <a:gd name="T30" fmla="*/ 1 w 1250"/>
                <a:gd name="T31" fmla="*/ 1 h 1250"/>
                <a:gd name="T32" fmla="*/ 1 w 1250"/>
                <a:gd name="T33" fmla="*/ 1 h 1250"/>
                <a:gd name="T34" fmla="*/ 0 w 1250"/>
                <a:gd name="T35" fmla="*/ 1 h 1250"/>
                <a:gd name="T36" fmla="*/ 0 w 1250"/>
                <a:gd name="T37" fmla="*/ 1 h 1250"/>
                <a:gd name="T38" fmla="*/ 1 w 1250"/>
                <a:gd name="T39" fmla="*/ 0 h 1250"/>
                <a:gd name="T40" fmla="*/ 1 w 1250"/>
                <a:gd name="T41" fmla="*/ 0 h 1250"/>
                <a:gd name="T42" fmla="*/ 1 w 1250"/>
                <a:gd name="T43" fmla="*/ 0 h 1250"/>
                <a:gd name="T44" fmla="*/ 1 w 1250"/>
                <a:gd name="T45" fmla="*/ 0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lIns="0" tIns="0" rIns="0" bIns="0" anchor="ctr">
              <a:spAutoFit/>
            </a:bodyPr>
            <a:lstStyle/>
            <a:p>
              <a:endParaRPr lang="en-US"/>
            </a:p>
          </p:txBody>
        </p:sp>
      </p:grpSp>
    </p:spTree>
    <p:extLst>
      <p:ext uri="{BB962C8B-B14F-4D97-AF65-F5344CB8AC3E}">
        <p14:creationId xmlns:p14="http://schemas.microsoft.com/office/powerpoint/2010/main" val="88198639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Step 1: </a:t>
            </a:r>
            <a:r>
              <a:rPr lang="en-US" dirty="0" smtClean="0"/>
              <a:t>Java plugin </a:t>
            </a:r>
            <a:r>
              <a:rPr lang="en-US" dirty="0"/>
              <a:t>requirements</a:t>
            </a:r>
          </a:p>
        </p:txBody>
      </p:sp>
      <p:sp>
        <p:nvSpPr>
          <p:cNvPr id="5" name="Content Placeholder 4"/>
          <p:cNvSpPr>
            <a:spLocks noGrp="1"/>
          </p:cNvSpPr>
          <p:nvPr>
            <p:ph idx="1"/>
          </p:nvPr>
        </p:nvSpPr>
        <p:spPr/>
        <p:txBody>
          <a:bodyPr/>
          <a:lstStyle/>
          <a:p>
            <a:r>
              <a:rPr lang="en-US" dirty="0"/>
              <a:t>You must determine:</a:t>
            </a:r>
          </a:p>
          <a:p>
            <a:pPr lvl="1"/>
            <a:r>
              <a:rPr lang="en-US" dirty="0" smtClean="0"/>
              <a:t>Using deprecated API?</a:t>
            </a:r>
            <a:endParaRPr lang="en-US" dirty="0"/>
          </a:p>
          <a:p>
            <a:pPr lvl="1"/>
            <a:r>
              <a:rPr lang="en-US" dirty="0" smtClean="0"/>
              <a:t>Using Guidewire 8.0 API?</a:t>
            </a:r>
          </a:p>
          <a:p>
            <a:pPr lvl="1"/>
            <a:r>
              <a:rPr lang="en-US" dirty="0" smtClean="0"/>
              <a:t>Referencing entity or typelists?</a:t>
            </a:r>
            <a:endParaRPr lang="en-US" dirty="0"/>
          </a:p>
          <a:p>
            <a:pPr lvl="1"/>
            <a:r>
              <a:rPr lang="en-US" dirty="0"/>
              <a:t>When are the methods called?</a:t>
            </a:r>
          </a:p>
          <a:p>
            <a:pPr lvl="1"/>
            <a:r>
              <a:rPr lang="en-US" dirty="0"/>
              <a:t>What issues should you consider when implementing the plugin?</a:t>
            </a:r>
          </a:p>
          <a:p>
            <a:r>
              <a:rPr lang="en-US" dirty="0"/>
              <a:t>Resources to consult:</a:t>
            </a:r>
          </a:p>
          <a:p>
            <a:pPr lvl="1"/>
            <a:r>
              <a:rPr lang="en-US" dirty="0"/>
              <a:t>Integration Guide</a:t>
            </a:r>
          </a:p>
          <a:p>
            <a:pPr lvl="1"/>
            <a:r>
              <a:rPr lang="en-US" dirty="0" err="1" smtClean="0"/>
              <a:t>JavaDocs</a:t>
            </a:r>
            <a:r>
              <a:rPr lang="en-US" dirty="0" smtClean="0"/>
              <a:t> for deprecated API</a:t>
            </a:r>
          </a:p>
          <a:p>
            <a:pPr lvl="1"/>
            <a:r>
              <a:rPr lang="en-US" dirty="0" err="1" smtClean="0"/>
              <a:t>JavaDocs</a:t>
            </a:r>
            <a:r>
              <a:rPr lang="en-US" dirty="0" smtClean="0"/>
              <a:t> for JARS</a:t>
            </a:r>
            <a:endParaRPr lang="en-US" dirty="0"/>
          </a:p>
          <a:p>
            <a:endParaRPr lang="en-US" dirty="0"/>
          </a:p>
        </p:txBody>
      </p:sp>
      <p:grpSp>
        <p:nvGrpSpPr>
          <p:cNvPr id="6" name="icn Java Plugin"/>
          <p:cNvGrpSpPr/>
          <p:nvPr/>
        </p:nvGrpSpPr>
        <p:grpSpPr>
          <a:xfrm>
            <a:off x="7467600" y="895350"/>
            <a:ext cx="1115465" cy="1458791"/>
            <a:chOff x="5796489" y="1186780"/>
            <a:chExt cx="1115465" cy="1458791"/>
          </a:xfrm>
        </p:grpSpPr>
        <p:grpSp>
          <p:nvGrpSpPr>
            <p:cNvPr id="7" name="icn PreDefPlugins"/>
            <p:cNvGrpSpPr/>
            <p:nvPr/>
          </p:nvGrpSpPr>
          <p:grpSpPr>
            <a:xfrm>
              <a:off x="5796489" y="1186780"/>
              <a:ext cx="1115465" cy="1380882"/>
              <a:chOff x="8250572" y="1176727"/>
              <a:chExt cx="1115465" cy="1380882"/>
            </a:xfrm>
          </p:grpSpPr>
          <p:pic>
            <p:nvPicPr>
              <p:cNvPr id="9"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11"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2"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3"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4"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8" name="Freeform 30"/>
            <p:cNvSpPr>
              <a:spLocks/>
            </p:cNvSpPr>
            <p:nvPr/>
          </p:nvSpPr>
          <p:spPr bwMode="auto">
            <a:xfrm>
              <a:off x="6619854" y="1915321"/>
              <a:ext cx="292100" cy="730250"/>
            </a:xfrm>
            <a:custGeom>
              <a:avLst/>
              <a:gdLst>
                <a:gd name="T0" fmla="*/ 14 w 297"/>
                <a:gd name="T1" fmla="*/ 0 h 1155"/>
                <a:gd name="T2" fmla="*/ 27 w 297"/>
                <a:gd name="T3" fmla="*/ 0 h 1155"/>
                <a:gd name="T4" fmla="*/ 27 w 297"/>
                <a:gd name="T5" fmla="*/ 9 h 1155"/>
                <a:gd name="T6" fmla="*/ 26 w 297"/>
                <a:gd name="T7" fmla="*/ 9 h 1155"/>
                <a:gd name="T8" fmla="*/ 24 w 297"/>
                <a:gd name="T9" fmla="*/ 10 h 1155"/>
                <a:gd name="T10" fmla="*/ 22 w 297"/>
                <a:gd name="T11" fmla="*/ 10 h 1155"/>
                <a:gd name="T12" fmla="*/ 19 w 297"/>
                <a:gd name="T13" fmla="*/ 11 h 1155"/>
                <a:gd name="T14" fmla="*/ 12 w 297"/>
                <a:gd name="T15" fmla="*/ 11 h 1155"/>
                <a:gd name="T16" fmla="*/ 11 w 297"/>
                <a:gd name="T17" fmla="*/ 12 h 1155"/>
                <a:gd name="T18" fmla="*/ 7 w 297"/>
                <a:gd name="T19" fmla="*/ 12 h 1155"/>
                <a:gd name="T20" fmla="*/ 0 w 297"/>
                <a:gd name="T21" fmla="*/ 11 h 1155"/>
                <a:gd name="T22" fmla="*/ 4 w 297"/>
                <a:gd name="T23" fmla="*/ 10 h 1155"/>
                <a:gd name="T24" fmla="*/ 7 w 297"/>
                <a:gd name="T25" fmla="*/ 10 h 1155"/>
                <a:gd name="T26" fmla="*/ 11 w 297"/>
                <a:gd name="T27" fmla="*/ 10 h 1155"/>
                <a:gd name="T28" fmla="*/ 12 w 297"/>
                <a:gd name="T29" fmla="*/ 9 h 1155"/>
                <a:gd name="T30" fmla="*/ 14 w 297"/>
                <a:gd name="T31" fmla="*/ 8 h 1155"/>
                <a:gd name="T32" fmla="*/ 14 w 297"/>
                <a:gd name="T33" fmla="*/ 5 h 1155"/>
                <a:gd name="T34" fmla="*/ 14 w 297"/>
                <a:gd name="T35" fmla="*/ 0 h 1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7"/>
                <a:gd name="T55" fmla="*/ 0 h 1155"/>
                <a:gd name="T56" fmla="*/ 297 w 297"/>
                <a:gd name="T57" fmla="*/ 1155 h 1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7" h="1155">
                  <a:moveTo>
                    <a:pt x="147" y="0"/>
                  </a:moveTo>
                  <a:lnTo>
                    <a:pt x="297" y="0"/>
                  </a:lnTo>
                  <a:lnTo>
                    <a:pt x="294" y="849"/>
                  </a:lnTo>
                  <a:lnTo>
                    <a:pt x="285" y="927"/>
                  </a:lnTo>
                  <a:lnTo>
                    <a:pt x="264" y="993"/>
                  </a:lnTo>
                  <a:lnTo>
                    <a:pt x="243" y="1032"/>
                  </a:lnTo>
                  <a:lnTo>
                    <a:pt x="201" y="1077"/>
                  </a:lnTo>
                  <a:lnTo>
                    <a:pt x="141" y="1119"/>
                  </a:lnTo>
                  <a:lnTo>
                    <a:pt x="111" y="1134"/>
                  </a:lnTo>
                  <a:lnTo>
                    <a:pt x="69" y="1155"/>
                  </a:lnTo>
                  <a:lnTo>
                    <a:pt x="0" y="1068"/>
                  </a:lnTo>
                  <a:lnTo>
                    <a:pt x="36" y="1050"/>
                  </a:lnTo>
                  <a:lnTo>
                    <a:pt x="81" y="1014"/>
                  </a:lnTo>
                  <a:lnTo>
                    <a:pt x="117" y="966"/>
                  </a:lnTo>
                  <a:lnTo>
                    <a:pt x="138" y="912"/>
                  </a:lnTo>
                  <a:lnTo>
                    <a:pt x="147" y="774"/>
                  </a:lnTo>
                  <a:lnTo>
                    <a:pt x="147" y="519"/>
                  </a:lnTo>
                  <a:lnTo>
                    <a:pt x="147" y="0"/>
                  </a:lnTo>
                  <a:close/>
                </a:path>
              </a:pathLst>
            </a:custGeom>
            <a:ln/>
            <a:effectLst>
              <a:glow rad="63500">
                <a:schemeClr val="accent1">
                  <a:alpha val="45000"/>
                  <a:satMod val="120000"/>
                </a:schemeClr>
              </a:glow>
              <a:outerShdw blurRad="50800" dist="38100" dir="2700000" algn="tl" rotWithShape="0">
                <a:prstClr val="black">
                  <a:alpha val="40000"/>
                </a:prstClr>
              </a:outerShdw>
            </a:effectLst>
            <a:extLst/>
          </p:spPr>
          <p:style>
            <a:lnRef idx="3">
              <a:schemeClr val="lt1"/>
            </a:lnRef>
            <a:fillRef idx="1">
              <a:schemeClr val="accent1"/>
            </a:fillRef>
            <a:effectRef idx="1">
              <a:schemeClr val="accent1"/>
            </a:effectRef>
            <a:fontRef idx="minor">
              <a:schemeClr val="lt1"/>
            </a:fontRef>
          </p:style>
          <p:txBody>
            <a:bodyPr lIns="0" tIns="0" rIns="0" bIns="0" anchor="ctr">
              <a:spAutoFit/>
            </a:bodyPr>
            <a:lstStyle/>
            <a:p>
              <a:endParaRPr lang="en-US"/>
            </a:p>
          </p:txBody>
        </p:sp>
      </p:grpSp>
    </p:spTree>
    <p:extLst>
      <p:ext uri="{BB962C8B-B14F-4D97-AF65-F5344CB8AC3E}">
        <p14:creationId xmlns:p14="http://schemas.microsoft.com/office/powerpoint/2010/main" val="374179823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Guidewire plugins</a:t>
            </a:r>
          </a:p>
          <a:p>
            <a:r>
              <a:rPr lang="en-US" dirty="0"/>
              <a:t>Determining plugin requirements</a:t>
            </a:r>
          </a:p>
          <a:p>
            <a:r>
              <a:rPr lang="en-US" dirty="0">
                <a:solidFill>
                  <a:schemeClr val="bg1"/>
                </a:solidFill>
              </a:rPr>
              <a:t>Writing plugins </a:t>
            </a:r>
            <a:r>
              <a:rPr lang="en-US" dirty="0" smtClean="0">
                <a:solidFill>
                  <a:schemeClr val="bg1"/>
                </a:solidFill>
              </a:rPr>
              <a:t> in </a:t>
            </a:r>
            <a:r>
              <a:rPr lang="en-US" dirty="0">
                <a:solidFill>
                  <a:schemeClr val="bg1"/>
                </a:solidFill>
              </a:rPr>
              <a:t>Gosu</a:t>
            </a:r>
          </a:p>
          <a:p>
            <a:r>
              <a:rPr lang="en-US" dirty="0"/>
              <a:t>Writing plugins in Java</a:t>
            </a:r>
          </a:p>
          <a:p>
            <a:r>
              <a:rPr lang="en-US" dirty="0"/>
              <a:t>Registering and deploying plugins</a:t>
            </a:r>
          </a:p>
          <a:p>
            <a:endParaRPr lang="en-US" dirty="0"/>
          </a:p>
        </p:txBody>
      </p:sp>
    </p:spTree>
    <p:extLst>
      <p:ext uri="{BB962C8B-B14F-4D97-AF65-F5344CB8AC3E}">
        <p14:creationId xmlns:p14="http://schemas.microsoft.com/office/powerpoint/2010/main" val="417233618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Step 2: Write </a:t>
            </a:r>
            <a:r>
              <a:rPr lang="en-US" dirty="0" smtClean="0"/>
              <a:t>Gosu plugin class</a:t>
            </a:r>
            <a:endParaRPr lang="en-US" dirty="0"/>
          </a:p>
        </p:txBody>
      </p:sp>
      <p:sp>
        <p:nvSpPr>
          <p:cNvPr id="4" name="Content Placeholder 3"/>
          <p:cNvSpPr>
            <a:spLocks noGrp="1"/>
          </p:cNvSpPr>
          <p:nvPr>
            <p:ph idx="1"/>
          </p:nvPr>
        </p:nvSpPr>
        <p:spPr/>
        <p:txBody>
          <a:bodyPr/>
          <a:lstStyle/>
          <a:p>
            <a:r>
              <a:rPr lang="en-US" dirty="0" smtClean="0"/>
              <a:t>2a</a:t>
            </a:r>
            <a:r>
              <a:rPr lang="en-US" dirty="0"/>
              <a:t>. Create the plugin </a:t>
            </a:r>
            <a:r>
              <a:rPr lang="en-US" dirty="0" smtClean="0"/>
              <a:t>class in the correct directory</a:t>
            </a:r>
            <a:endParaRPr lang="en-US" dirty="0"/>
          </a:p>
          <a:p>
            <a:r>
              <a:rPr lang="en-US" dirty="0" smtClean="0"/>
              <a:t>2b. </a:t>
            </a:r>
            <a:r>
              <a:rPr lang="en-US" dirty="0"/>
              <a:t>Implement the required interface(s)</a:t>
            </a:r>
          </a:p>
          <a:p>
            <a:r>
              <a:rPr lang="en-US" dirty="0" smtClean="0"/>
              <a:t>2c. </a:t>
            </a:r>
            <a:r>
              <a:rPr lang="en-US" dirty="0"/>
              <a:t>Replace method stubs with actual code</a:t>
            </a:r>
          </a:p>
          <a:p>
            <a:endParaRPr lang="en-US" dirty="0"/>
          </a:p>
        </p:txBody>
      </p:sp>
      <p:grpSp>
        <p:nvGrpSpPr>
          <p:cNvPr id="14" name="icn Gosu Plugin"/>
          <p:cNvGrpSpPr/>
          <p:nvPr/>
        </p:nvGrpSpPr>
        <p:grpSpPr>
          <a:xfrm>
            <a:off x="7529885" y="4796636"/>
            <a:ext cx="1263790" cy="1527964"/>
            <a:chOff x="2057400" y="1186780"/>
            <a:chExt cx="1263790" cy="1527964"/>
          </a:xfrm>
        </p:grpSpPr>
        <p:grpSp>
          <p:nvGrpSpPr>
            <p:cNvPr id="15" name="icn PreDefPlugins"/>
            <p:cNvGrpSpPr/>
            <p:nvPr/>
          </p:nvGrpSpPr>
          <p:grpSpPr>
            <a:xfrm>
              <a:off x="2057400" y="1186780"/>
              <a:ext cx="1115465" cy="1380882"/>
              <a:chOff x="8250572" y="1176727"/>
              <a:chExt cx="1115465" cy="1380882"/>
            </a:xfrm>
            <a:effectLst>
              <a:outerShdw blurRad="50800" dist="38100" dir="2700000" algn="tl" rotWithShape="0">
                <a:prstClr val="black">
                  <a:alpha val="40000"/>
                </a:prstClr>
              </a:outerShdw>
            </a:effectLst>
          </p:grpSpPr>
          <p:pic>
            <p:nvPicPr>
              <p:cNvPr id="17"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8"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1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16" name="Freeform 29"/>
            <p:cNvSpPr>
              <a:spLocks/>
            </p:cNvSpPr>
            <p:nvPr/>
          </p:nvSpPr>
          <p:spPr bwMode="auto">
            <a:xfrm>
              <a:off x="2585367" y="1981200"/>
              <a:ext cx="735823" cy="733544"/>
            </a:xfrm>
            <a:custGeom>
              <a:avLst/>
              <a:gdLst>
                <a:gd name="T0" fmla="*/ 1 w 1250"/>
                <a:gd name="T1" fmla="*/ 0 h 1250"/>
                <a:gd name="T2" fmla="*/ 1 w 1250"/>
                <a:gd name="T3" fmla="*/ 0 h 1250"/>
                <a:gd name="T4" fmla="*/ 1 w 1250"/>
                <a:gd name="T5" fmla="*/ 0 h 1250"/>
                <a:gd name="T6" fmla="*/ 0 w 1250"/>
                <a:gd name="T7" fmla="*/ 1 h 1250"/>
                <a:gd name="T8" fmla="*/ 0 w 1250"/>
                <a:gd name="T9" fmla="*/ 1 h 1250"/>
                <a:gd name="T10" fmla="*/ 0 w 1250"/>
                <a:gd name="T11" fmla="*/ 1 h 1250"/>
                <a:gd name="T12" fmla="*/ 1 w 1250"/>
                <a:gd name="T13" fmla="*/ 1 h 1250"/>
                <a:gd name="T14" fmla="*/ 1 w 1250"/>
                <a:gd name="T15" fmla="*/ 1 h 1250"/>
                <a:gd name="T16" fmla="*/ 1 w 1250"/>
                <a:gd name="T17" fmla="*/ 1 h 1250"/>
                <a:gd name="T18" fmla="*/ 1 w 1250"/>
                <a:gd name="T19" fmla="*/ 1 h 1250"/>
                <a:gd name="T20" fmla="*/ 1 w 1250"/>
                <a:gd name="T21" fmla="*/ 1 h 1250"/>
                <a:gd name="T22" fmla="*/ 1 w 1250"/>
                <a:gd name="T23" fmla="*/ 1 h 1250"/>
                <a:gd name="T24" fmla="*/ 1 w 1250"/>
                <a:gd name="T25" fmla="*/ 1 h 1250"/>
                <a:gd name="T26" fmla="*/ 1 w 1250"/>
                <a:gd name="T27" fmla="*/ 1 h 1250"/>
                <a:gd name="T28" fmla="*/ 1 w 1250"/>
                <a:gd name="T29" fmla="*/ 1 h 1250"/>
                <a:gd name="T30" fmla="*/ 1 w 1250"/>
                <a:gd name="T31" fmla="*/ 1 h 1250"/>
                <a:gd name="T32" fmla="*/ 1 w 1250"/>
                <a:gd name="T33" fmla="*/ 1 h 1250"/>
                <a:gd name="T34" fmla="*/ 0 w 1250"/>
                <a:gd name="T35" fmla="*/ 1 h 1250"/>
                <a:gd name="T36" fmla="*/ 0 w 1250"/>
                <a:gd name="T37" fmla="*/ 1 h 1250"/>
                <a:gd name="T38" fmla="*/ 1 w 1250"/>
                <a:gd name="T39" fmla="*/ 0 h 1250"/>
                <a:gd name="T40" fmla="*/ 1 w 1250"/>
                <a:gd name="T41" fmla="*/ 0 h 1250"/>
                <a:gd name="T42" fmla="*/ 1 w 1250"/>
                <a:gd name="T43" fmla="*/ 0 h 1250"/>
                <a:gd name="T44" fmla="*/ 1 w 1250"/>
                <a:gd name="T45" fmla="*/ 0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lIns="0" tIns="0" rIns="0" bIns="0" anchor="ctr">
              <a:spAutoFit/>
            </a:bodyPr>
            <a:lstStyle/>
            <a:p>
              <a:endParaRPr lang="en-US"/>
            </a:p>
          </p:txBody>
        </p:sp>
      </p:grpSp>
    </p:spTree>
    <p:extLst>
      <p:ext uri="{BB962C8B-B14F-4D97-AF65-F5344CB8AC3E}">
        <p14:creationId xmlns:p14="http://schemas.microsoft.com/office/powerpoint/2010/main" val="182426728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2a: </a:t>
            </a:r>
            <a:r>
              <a:rPr lang="en-US" dirty="0"/>
              <a:t>Create the plugin class</a:t>
            </a:r>
          </a:p>
        </p:txBody>
      </p:sp>
      <p:sp>
        <p:nvSpPr>
          <p:cNvPr id="4" name="Content Placeholder 3"/>
          <p:cNvSpPr>
            <a:spLocks noGrp="1"/>
          </p:cNvSpPr>
          <p:nvPr>
            <p:ph sz="half" idx="2"/>
          </p:nvPr>
        </p:nvSpPr>
        <p:spPr>
          <a:xfrm>
            <a:off x="5715000" y="914400"/>
            <a:ext cx="3108960" cy="2743200"/>
          </a:xfrm>
        </p:spPr>
        <p:txBody>
          <a:bodyPr/>
          <a:lstStyle/>
          <a:p>
            <a:r>
              <a:rPr lang="en-US" dirty="0" smtClean="0"/>
              <a:t>Create </a:t>
            </a:r>
            <a:r>
              <a:rPr lang="en-US" dirty="0"/>
              <a:t>Gosu plugin class </a:t>
            </a:r>
            <a:br>
              <a:rPr lang="en-US" dirty="0"/>
            </a:br>
            <a:r>
              <a:rPr lang="en-US" dirty="0"/>
              <a:t>in a package </a:t>
            </a:r>
            <a:br>
              <a:rPr lang="en-US" dirty="0"/>
            </a:br>
            <a:r>
              <a:rPr lang="en-US" dirty="0"/>
              <a:t>located in </a:t>
            </a:r>
            <a:r>
              <a:rPr lang="en-US" b="1" dirty="0">
                <a:latin typeface="Courier New" pitchFamily="49" charset="0"/>
                <a:cs typeface="Courier New" pitchFamily="49" charset="0"/>
              </a:rPr>
              <a:t>/</a:t>
            </a:r>
            <a:r>
              <a:rPr lang="en-US" b="1" dirty="0" err="1" smtClean="0">
                <a:latin typeface="Courier New" pitchFamily="49" charset="0"/>
                <a:cs typeface="Courier New" pitchFamily="49" charset="0"/>
              </a:rPr>
              <a:t>gsrc</a:t>
            </a:r>
            <a:endParaRPr lang="en-US" b="1" dirty="0">
              <a:latin typeface="Courier New" pitchFamily="49" charset="0"/>
              <a:cs typeface="Courier New" pitchFamily="49" charset="0"/>
            </a:endParaRPr>
          </a:p>
        </p:txBody>
      </p:sp>
      <p:sp>
        <p:nvSpPr>
          <p:cNvPr id="3" name="Content Placeholder 2"/>
          <p:cNvSpPr>
            <a:spLocks noGrp="1"/>
          </p:cNvSpPr>
          <p:nvPr>
            <p:ph idx="10"/>
          </p:nvPr>
        </p:nvSpPr>
        <p:spPr>
          <a:xfrm>
            <a:off x="521208" y="4114800"/>
            <a:ext cx="8321040" cy="2286000"/>
          </a:xfrm>
        </p:spPr>
        <p:txBody>
          <a:bodyPr/>
          <a:lstStyle/>
          <a:p>
            <a:r>
              <a:rPr lang="en-US" dirty="0" smtClean="0"/>
              <a:t>Use </a:t>
            </a:r>
            <a:r>
              <a:rPr lang="en-US" dirty="0"/>
              <a:t>a package naming convention </a:t>
            </a:r>
            <a:r>
              <a:rPr lang="en-US" dirty="0" smtClean="0"/>
              <a:t>recommendation</a:t>
            </a:r>
            <a:endParaRPr lang="en-US" dirty="0"/>
          </a:p>
          <a:p>
            <a:pPr lvl="1"/>
            <a:r>
              <a:rPr lang="en-US" b="1" dirty="0">
                <a:latin typeface="Courier New" pitchFamily="49" charset="0"/>
                <a:cs typeface="Courier New" pitchFamily="49" charset="0"/>
              </a:rPr>
              <a:t>&lt;company&gt;.&lt;</a:t>
            </a:r>
            <a:r>
              <a:rPr lang="en-US" b="1" dirty="0" err="1">
                <a:latin typeface="Courier New" pitchFamily="49" charset="0"/>
                <a:cs typeface="Courier New" pitchFamily="49" charset="0"/>
              </a:rPr>
              <a:t>app_code</a:t>
            </a:r>
            <a:r>
              <a:rPr lang="en-US" b="1" dirty="0">
                <a:latin typeface="Courier New" pitchFamily="49" charset="0"/>
                <a:cs typeface="Courier New" pitchFamily="49" charset="0"/>
              </a:rPr>
              <a:t>&gt;.plugin.&lt;</a:t>
            </a:r>
            <a:r>
              <a:rPr lang="en-US" b="1" dirty="0" err="1">
                <a:latin typeface="Courier New" pitchFamily="49" charset="0"/>
                <a:cs typeface="Courier New" pitchFamily="49" charset="0"/>
              </a:rPr>
              <a:t>functional_area</a:t>
            </a:r>
            <a:r>
              <a:rPr lang="en-US" b="1" dirty="0">
                <a:latin typeface="Courier New" pitchFamily="49" charset="0"/>
                <a:cs typeface="Courier New" pitchFamily="49" charset="0"/>
              </a:rPr>
              <a:t>&gt;</a:t>
            </a:r>
          </a:p>
          <a:p>
            <a:r>
              <a:rPr lang="en-US" dirty="0"/>
              <a:t>Use plugin naming convention recommendation</a:t>
            </a:r>
          </a:p>
          <a:p>
            <a:pPr lvl="1"/>
            <a:r>
              <a:rPr lang="en-US" b="1" dirty="0">
                <a:latin typeface="Courier New" pitchFamily="49" charset="0"/>
                <a:cs typeface="Courier New" pitchFamily="49" charset="0"/>
              </a:rPr>
              <a:t>&lt;</a:t>
            </a:r>
            <a:r>
              <a:rPr lang="en-US" b="1" dirty="0" err="1">
                <a:latin typeface="Courier New" pitchFamily="49" charset="0"/>
                <a:cs typeface="Courier New" pitchFamily="49" charset="0"/>
              </a:rPr>
              <a:t>meaningfulName</a:t>
            </a:r>
            <a:r>
              <a:rPr lang="en-US" b="1" dirty="0">
                <a:latin typeface="Courier New" pitchFamily="49" charset="0"/>
                <a:cs typeface="Courier New" pitchFamily="49" charset="0"/>
              </a:rPr>
              <a:t>&gt;&lt;</a:t>
            </a:r>
            <a:r>
              <a:rPr lang="en-US" b="1" dirty="0" err="1">
                <a:latin typeface="Courier New" pitchFamily="49" charset="0"/>
                <a:cs typeface="Courier New" pitchFamily="49" charset="0"/>
              </a:rPr>
              <a:t>interfaceImplemented</a:t>
            </a:r>
            <a:r>
              <a:rPr lang="en-US" b="1" dirty="0">
                <a:latin typeface="Courier New" pitchFamily="49" charset="0"/>
                <a:cs typeface="Courier New" pitchFamily="49" charset="0"/>
              </a:rPr>
              <a:t>&gt;</a:t>
            </a:r>
          </a:p>
          <a:p>
            <a:pPr marL="0" indent="0">
              <a:buNone/>
            </a:pP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0"/>
            <a:ext cx="4174433" cy="304800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685800" y="2114550"/>
            <a:ext cx="1769317" cy="18411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68925397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basic functionality of Guidewire plugins</a:t>
            </a:r>
          </a:p>
          <a:p>
            <a:pPr lvl="1"/>
            <a:r>
              <a:rPr lang="en-US" dirty="0"/>
              <a:t>Determine the methods needed for a given predefined plugin</a:t>
            </a:r>
          </a:p>
          <a:p>
            <a:pPr lvl="1"/>
            <a:r>
              <a:rPr lang="en-US" dirty="0"/>
              <a:t>Write predefined plugins in Gosu</a:t>
            </a:r>
          </a:p>
          <a:p>
            <a:pPr lvl="1"/>
            <a:r>
              <a:rPr lang="en-US" dirty="0"/>
              <a:t>Write predefined plugins in Java </a:t>
            </a:r>
          </a:p>
          <a:p>
            <a:pPr lvl="1"/>
            <a:r>
              <a:rPr lang="en-US" dirty="0"/>
              <a:t>Register and deploy plugins</a:t>
            </a:r>
          </a:p>
          <a:p>
            <a:pPr lvl="1"/>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457200" y="914400"/>
            <a:ext cx="381000" cy="292387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Step 2b: Implement required interface(s)</a:t>
            </a:r>
            <a:endParaRPr lang="en-US" dirty="0"/>
          </a:p>
        </p:txBody>
      </p:sp>
      <p:sp>
        <p:nvSpPr>
          <p:cNvPr id="3" name="Content Placeholder 2"/>
          <p:cNvSpPr>
            <a:spLocks noGrp="1"/>
          </p:cNvSpPr>
          <p:nvPr>
            <p:ph idx="1"/>
          </p:nvPr>
        </p:nvSpPr>
        <p:spPr>
          <a:xfrm>
            <a:off x="519113" y="3962400"/>
            <a:ext cx="8318500" cy="2438400"/>
          </a:xfrm>
        </p:spPr>
        <p:txBody>
          <a:bodyPr/>
          <a:lstStyle/>
          <a:p>
            <a:r>
              <a:rPr lang="en-US" dirty="0"/>
              <a:t>Implement the interface</a:t>
            </a:r>
          </a:p>
          <a:p>
            <a:r>
              <a:rPr lang="en-US" dirty="0" smtClean="0"/>
              <a:t>ALT+ENTER (1) to </a:t>
            </a:r>
            <a:br>
              <a:rPr lang="en-US" dirty="0" smtClean="0"/>
            </a:br>
            <a:r>
              <a:rPr lang="en-US" dirty="0" smtClean="0"/>
              <a:t>import the class, e.g., </a:t>
            </a:r>
            <a:br>
              <a:rPr lang="en-US" dirty="0" smtClean="0"/>
            </a:br>
            <a:r>
              <a:rPr lang="en-US" dirty="0" smtClean="0"/>
              <a:t>uses statement</a:t>
            </a:r>
          </a:p>
          <a:p>
            <a:r>
              <a:rPr lang="en-US" dirty="0" smtClean="0"/>
              <a:t>ALT+ENTER (2)  to </a:t>
            </a:r>
            <a:br>
              <a:rPr lang="en-US" dirty="0" smtClean="0"/>
            </a:br>
            <a:r>
              <a:rPr lang="en-US" dirty="0" smtClean="0"/>
              <a:t>implement  methods</a:t>
            </a:r>
            <a:endParaRPr lang="en-US" dirty="0"/>
          </a:p>
          <a:p>
            <a:endParaRPr lang="en-US" dirty="0"/>
          </a:p>
        </p:txBody>
      </p:sp>
      <p:sp>
        <p:nvSpPr>
          <p:cNvPr id="5" name="Rectangle 4"/>
          <p:cNvSpPr/>
          <p:nvPr/>
        </p:nvSpPr>
        <p:spPr>
          <a:xfrm>
            <a:off x="457200" y="914400"/>
            <a:ext cx="8458200" cy="292387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latin typeface="Courier New"/>
                <a:ea typeface="Times New Roman"/>
                <a:cs typeface="Times New Roman"/>
              </a:rPr>
              <a:t> </a:t>
            </a:r>
            <a:r>
              <a:rPr lang="en-US" sz="1600" b="1" dirty="0" smtClean="0">
                <a:solidFill>
                  <a:srgbClr val="000000"/>
                </a:solidFill>
                <a:latin typeface="Courier New"/>
                <a:ea typeface="Times New Roman"/>
                <a:cs typeface="Times New Roman"/>
              </a:rPr>
              <a:t>1  </a:t>
            </a:r>
            <a:r>
              <a:rPr lang="en-US" sz="1600" b="1" dirty="0" smtClean="0">
                <a:solidFill>
                  <a:srgbClr val="000080"/>
                </a:solidFill>
                <a:latin typeface="Courier New"/>
                <a:ea typeface="Times New Roman"/>
                <a:cs typeface="Times New Roman"/>
              </a:rPr>
              <a:t>package </a:t>
            </a:r>
            <a:r>
              <a:rPr lang="en-US" sz="1600" b="1" dirty="0" err="1">
                <a:solidFill>
                  <a:srgbClr val="000000"/>
                </a:solidFill>
                <a:latin typeface="Courier New"/>
                <a:ea typeface="Times New Roman"/>
                <a:cs typeface="Times New Roman"/>
              </a:rPr>
              <a:t>acme.ta.plugin.exchangerate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gw.plugin.exchangerate.IExchangeRateSetPlugin</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5  </a:t>
            </a:r>
            <a:r>
              <a:rPr lang="en-US" sz="1600" b="1" dirty="0" smtClean="0">
                <a:solidFill>
                  <a:srgbClr val="000080"/>
                </a:solidFill>
                <a:latin typeface="Courier New"/>
                <a:ea typeface="Times New Roman"/>
                <a:cs typeface="Times New Roman"/>
              </a:rPr>
              <a:t>class </a:t>
            </a:r>
            <a:r>
              <a:rPr lang="en-US" sz="1600" b="1" dirty="0" err="1">
                <a:solidFill>
                  <a:srgbClr val="000000"/>
                </a:solidFill>
                <a:latin typeface="Courier New"/>
                <a:ea typeface="Times New Roman"/>
                <a:cs typeface="Times New Roman"/>
              </a:rPr>
              <a:t>AcmeIExchangeRateSetPlugin</a:t>
            </a:r>
            <a:r>
              <a:rPr lang="en-US" sz="1600" b="1" dirty="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implements </a:t>
            </a:r>
            <a:br>
              <a:rPr lang="en-US" sz="1600" b="1" dirty="0" smtClean="0">
                <a:solidFill>
                  <a:srgbClr val="000080"/>
                </a:solidFill>
                <a:latin typeface="Courier New"/>
                <a:ea typeface="Times New Roman"/>
                <a:cs typeface="Times New Roman"/>
              </a:rPr>
            </a:br>
            <a:r>
              <a:rPr lang="en-US" sz="1600" b="1" dirty="0" smtClean="0">
                <a:solidFill>
                  <a:srgbClr val="00008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IExchangeRateSetPlugin</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err="1">
                <a:solidFill>
                  <a:srgbClr val="000000"/>
                </a:solidFill>
                <a:latin typeface="Courier New"/>
                <a:ea typeface="Times New Roman"/>
                <a:cs typeface="Times New Roman"/>
              </a:rPr>
              <a:t>createExchangeRateSet</a:t>
            </a:r>
            <a:r>
              <a:rPr lang="en-US" sz="1600" b="1" dirty="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ExchangeRateSet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dirty="0">
                <a:solidFill>
                  <a:srgbClr val="000080"/>
                </a:solidFill>
                <a:latin typeface="Courier New"/>
                <a:ea typeface="Times New Roman"/>
                <a:cs typeface="Times New Roman"/>
              </a:rPr>
              <a:t>return null</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endParaRPr lang="en-US" sz="1600" b="1" dirty="0">
              <a:effectLst/>
              <a:latin typeface="Calibri"/>
              <a:ea typeface="Calibri"/>
              <a:cs typeface="Times New Roman"/>
            </a:endParaRPr>
          </a:p>
        </p:txBody>
      </p:sp>
      <p:pic>
        <p:nvPicPr>
          <p:cNvPr id="8194" name="Picture 2" descr="C:\Users\sluersen\AppData\Local\Temp\SNAGHTML6b53f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4169477"/>
            <a:ext cx="3820407" cy="221387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7525" y="3347854"/>
            <a:ext cx="3317875" cy="8382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582847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457200" y="914400"/>
            <a:ext cx="381000" cy="2640723"/>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Step </a:t>
            </a:r>
            <a:r>
              <a:rPr lang="en-US" dirty="0"/>
              <a:t>2c: Replace method stubs with </a:t>
            </a:r>
            <a:r>
              <a:rPr lang="en-US" dirty="0" smtClean="0"/>
              <a:t>code</a:t>
            </a:r>
            <a:endParaRPr lang="en-US" dirty="0"/>
          </a:p>
        </p:txBody>
      </p:sp>
      <p:sp>
        <p:nvSpPr>
          <p:cNvPr id="5" name="Rectangle 4"/>
          <p:cNvSpPr/>
          <p:nvPr/>
        </p:nvSpPr>
        <p:spPr>
          <a:xfrm>
            <a:off x="342900" y="914400"/>
            <a:ext cx="9677400" cy="2640723"/>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err="1">
                <a:solidFill>
                  <a:srgbClr val="000000"/>
                </a:solidFill>
                <a:latin typeface="Courier New"/>
                <a:ea typeface="Times New Roman"/>
                <a:cs typeface="Times New Roman"/>
              </a:rPr>
              <a:t>createExchangeRateSet</a:t>
            </a:r>
            <a:r>
              <a:rPr lang="en-US" sz="1600" b="1" dirty="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ExchangeRateSet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i="1" dirty="0" smtClean="0">
                <a:solidFill>
                  <a:srgbClr val="808080"/>
                </a:solidFill>
                <a:latin typeface="Courier New"/>
                <a:ea typeface="Times New Roman"/>
                <a:cs typeface="Times New Roman"/>
              </a:rPr>
              <a:t>// </a:t>
            </a:r>
            <a:r>
              <a:rPr lang="en-US" sz="1600" b="1" i="1" dirty="0">
                <a:solidFill>
                  <a:srgbClr val="808080"/>
                </a:solidFill>
                <a:latin typeface="Courier New"/>
                <a:ea typeface="Times New Roman"/>
                <a:cs typeface="Times New Roman"/>
              </a:rPr>
              <a:t>Create and initialize new exchange rate set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err="1" smtClean="0">
                <a:solidFill>
                  <a:srgbClr val="000080"/>
                </a:solidFill>
                <a:latin typeface="Courier New"/>
                <a:ea typeface="Times New Roman"/>
                <a:cs typeface="Times New Roman"/>
              </a:rPr>
              <a:t>var</a:t>
            </a:r>
            <a:r>
              <a:rPr lang="en-US" sz="1600" b="1" dirty="0" smtClean="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erSet</a:t>
            </a:r>
            <a:r>
              <a:rPr lang="en-US" sz="1600" b="1" dirty="0">
                <a:solidFill>
                  <a:srgbClr val="000000"/>
                </a:solidFill>
                <a:latin typeface="Courier New"/>
                <a:ea typeface="Times New Roman"/>
                <a:cs typeface="Times New Roman"/>
              </a:rPr>
              <a:t> = </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ExchangeRateSet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10    </a:t>
            </a:r>
            <a:r>
              <a:rPr lang="en-US" sz="1600" b="1" dirty="0" err="1" smtClean="0">
                <a:solidFill>
                  <a:srgbClr val="000000"/>
                </a:solidFill>
                <a:latin typeface="Courier New"/>
                <a:ea typeface="Times New Roman"/>
                <a:cs typeface="Times New Roman"/>
              </a:rPr>
              <a:t>erSet.Name</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"Acme </a:t>
            </a:r>
            <a:r>
              <a:rPr lang="en-US" sz="1600" b="1" dirty="0" err="1">
                <a:solidFill>
                  <a:srgbClr val="008000"/>
                </a:solidFill>
                <a:latin typeface="Courier New"/>
                <a:ea typeface="Times New Roman"/>
                <a:cs typeface="Times New Roman"/>
              </a:rPr>
              <a:t>ExchangeRateSet</a:t>
            </a:r>
            <a:r>
              <a:rPr lang="en-US" sz="1600" b="1" dirty="0">
                <a:solidFill>
                  <a:srgbClr val="008000"/>
                </a:solidFill>
                <a:latin typeface="Courier New"/>
                <a:ea typeface="Times New Roman"/>
                <a:cs typeface="Times New Roman"/>
              </a:rPr>
              <a:t> " </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DateUtil.currentDate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12    </a:t>
            </a:r>
            <a:r>
              <a:rPr lang="en-US" sz="1600" b="1" dirty="0" err="1" smtClean="0">
                <a:solidFill>
                  <a:srgbClr val="000000"/>
                </a:solidFill>
                <a:latin typeface="Courier New"/>
                <a:ea typeface="Times New Roman"/>
                <a:cs typeface="Times New Roman"/>
              </a:rPr>
              <a:t>erSet.MarketRates</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true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13    </a:t>
            </a:r>
            <a:r>
              <a:rPr lang="en-US" sz="1600" b="1" dirty="0" err="1" smtClean="0">
                <a:solidFill>
                  <a:srgbClr val="000000"/>
                </a:solidFill>
                <a:latin typeface="Courier New"/>
                <a:ea typeface="Times New Roman"/>
                <a:cs typeface="Times New Roman"/>
              </a:rPr>
              <a:t>erSet.EffectiveDate</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currentDate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…36    </a:t>
            </a:r>
            <a:r>
              <a:rPr lang="en-US" sz="1600" b="1" dirty="0" smtClean="0">
                <a:solidFill>
                  <a:srgbClr val="000080"/>
                </a:solidFill>
                <a:latin typeface="Courier New"/>
                <a:ea typeface="Times New Roman"/>
                <a:cs typeface="Times New Roman"/>
              </a:rPr>
              <a:t>return </a:t>
            </a:r>
            <a:r>
              <a:rPr lang="en-US" sz="1600" b="1" dirty="0" err="1">
                <a:solidFill>
                  <a:srgbClr val="000000"/>
                </a:solidFill>
                <a:latin typeface="Courier New"/>
                <a:ea typeface="Times New Roman"/>
                <a:cs typeface="Times New Roman"/>
              </a:rPr>
              <a:t>erSet</a:t>
            </a:r>
            <a:r>
              <a:rPr lang="en-US" sz="1600" b="1" dirty="0">
                <a:solidFill>
                  <a:srgbClr val="000000"/>
                </a:solidFill>
                <a:latin typeface="Courier New"/>
                <a:ea typeface="Times New Roman"/>
                <a:cs typeface="Times New Roman"/>
              </a:rPr>
              <a:t> </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37   }</a:t>
            </a:r>
            <a:endParaRPr lang="en-US" sz="1600" b="1" dirty="0">
              <a:effectLst/>
              <a:latin typeface="Calibri"/>
              <a:ea typeface="Calibri"/>
              <a:cs typeface="Times New Roman"/>
            </a:endParaRPr>
          </a:p>
        </p:txBody>
      </p:sp>
      <p:sp>
        <p:nvSpPr>
          <p:cNvPr id="4" name="Content Placeholder 3"/>
          <p:cNvSpPr>
            <a:spLocks noGrp="1"/>
          </p:cNvSpPr>
          <p:nvPr>
            <p:ph idx="1"/>
          </p:nvPr>
        </p:nvSpPr>
        <p:spPr>
          <a:xfrm>
            <a:off x="519113" y="3810000"/>
            <a:ext cx="8318500" cy="2590800"/>
          </a:xfrm>
        </p:spPr>
        <p:txBody>
          <a:bodyPr/>
          <a:lstStyle/>
          <a:p>
            <a:r>
              <a:rPr lang="en-US" dirty="0"/>
              <a:t>Every public method from the interface must exist</a:t>
            </a:r>
          </a:p>
          <a:p>
            <a:r>
              <a:rPr lang="en-US" dirty="0"/>
              <a:t>Some methods can be left as stubs that do nothing</a:t>
            </a:r>
          </a:p>
          <a:p>
            <a:r>
              <a:rPr lang="en-US" dirty="0" smtClean="0"/>
              <a:t>Create private </a:t>
            </a:r>
            <a:r>
              <a:rPr lang="en-US" dirty="0"/>
              <a:t>methods within the plugin </a:t>
            </a:r>
            <a:endParaRPr lang="en-US" dirty="0" smtClean="0"/>
          </a:p>
          <a:p>
            <a:r>
              <a:rPr lang="en-US" dirty="0" smtClean="0"/>
              <a:t>Call your private methods from public methods</a:t>
            </a:r>
            <a:endParaRPr lang="en-US" dirty="0"/>
          </a:p>
          <a:p>
            <a:endParaRPr lang="en-US" dirty="0"/>
          </a:p>
        </p:txBody>
      </p:sp>
    </p:spTree>
    <p:extLst>
      <p:ext uri="{BB962C8B-B14F-4D97-AF65-F5344CB8AC3E}">
        <p14:creationId xmlns:p14="http://schemas.microsoft.com/office/powerpoint/2010/main" val="281226198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Guidewire plugins</a:t>
            </a:r>
          </a:p>
          <a:p>
            <a:r>
              <a:rPr lang="en-US" dirty="0"/>
              <a:t>Determining plugin requirements</a:t>
            </a:r>
          </a:p>
          <a:p>
            <a:r>
              <a:rPr lang="en-US" dirty="0"/>
              <a:t>Writing plugins in Gosu</a:t>
            </a:r>
          </a:p>
          <a:p>
            <a:r>
              <a:rPr lang="en-US" dirty="0">
                <a:solidFill>
                  <a:schemeClr val="bg1"/>
                </a:solidFill>
              </a:rPr>
              <a:t>Writing plugins in Java</a:t>
            </a:r>
          </a:p>
          <a:p>
            <a:r>
              <a:rPr lang="en-US" dirty="0"/>
              <a:t>Registering and deploying plugins</a:t>
            </a:r>
          </a:p>
          <a:p>
            <a:endParaRPr lang="en-US" dirty="0"/>
          </a:p>
        </p:txBody>
      </p:sp>
    </p:spTree>
    <p:extLst>
      <p:ext uri="{BB962C8B-B14F-4D97-AF65-F5344CB8AC3E}">
        <p14:creationId xmlns:p14="http://schemas.microsoft.com/office/powerpoint/2010/main" val="417233618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Step 2: </a:t>
            </a:r>
            <a:r>
              <a:rPr lang="en-US" dirty="0" smtClean="0"/>
              <a:t>Write Java plugin class</a:t>
            </a:r>
            <a:endParaRPr lang="en-US" dirty="0"/>
          </a:p>
        </p:txBody>
      </p:sp>
      <p:sp>
        <p:nvSpPr>
          <p:cNvPr id="4" name="Content Placeholder 3"/>
          <p:cNvSpPr>
            <a:spLocks noGrp="1"/>
          </p:cNvSpPr>
          <p:nvPr>
            <p:ph idx="1"/>
          </p:nvPr>
        </p:nvSpPr>
        <p:spPr/>
        <p:txBody>
          <a:bodyPr/>
          <a:lstStyle/>
          <a:p>
            <a:r>
              <a:rPr lang="en-US" b="1" dirty="0" err="1">
                <a:latin typeface="Courier New" pitchFamily="49" charset="0"/>
                <a:cs typeface="Courier New" pitchFamily="49" charset="0"/>
              </a:rPr>
              <a:t>gwXX</a:t>
            </a:r>
            <a:r>
              <a:rPr lang="en-US" b="1" dirty="0">
                <a:latin typeface="Courier New" pitchFamily="49" charset="0"/>
                <a:cs typeface="Courier New" pitchFamily="49" charset="0"/>
              </a:rPr>
              <a:t> regen-java-api</a:t>
            </a:r>
          </a:p>
          <a:p>
            <a:pPr lvl="1"/>
            <a:r>
              <a:rPr lang="en-US" dirty="0" smtClean="0"/>
              <a:t>Generate the Guidewire 8.0 JAR files </a:t>
            </a:r>
          </a:p>
          <a:p>
            <a:pPr lvl="1"/>
            <a:r>
              <a:rPr lang="en-US" dirty="0" smtClean="0"/>
              <a:t>Resulting JAR files in </a:t>
            </a:r>
            <a:r>
              <a:rPr lang="en-US" b="1" dirty="0" smtClean="0">
                <a:latin typeface="Courier New" pitchFamily="49" charset="0"/>
                <a:cs typeface="Courier New" pitchFamily="49" charset="0"/>
              </a:rPr>
              <a:t>\java-api\lib\</a:t>
            </a:r>
          </a:p>
          <a:p>
            <a:r>
              <a:rPr lang="en-US" dirty="0" smtClean="0"/>
              <a:t>Add JARS to project in third party IDE</a:t>
            </a:r>
          </a:p>
          <a:p>
            <a:pPr lvl="1"/>
            <a:r>
              <a:rPr lang="en-US" dirty="0"/>
              <a:t>Always reference </a:t>
            </a:r>
            <a:r>
              <a:rPr lang="en-US" b="1" dirty="0" smtClean="0">
                <a:latin typeface="Courier New" pitchFamily="49" charset="0"/>
                <a:cs typeface="Courier New" pitchFamily="49" charset="0"/>
              </a:rPr>
              <a:t>plugin-1.0-SNAPSHOT.jar</a:t>
            </a:r>
          </a:p>
          <a:p>
            <a:pPr lvl="1"/>
            <a:r>
              <a:rPr lang="en-US" dirty="0" smtClean="0"/>
              <a:t>For entities and typelists, reference related </a:t>
            </a:r>
            <a:r>
              <a:rPr lang="en-US" dirty="0" err="1" smtClean="0"/>
              <a:t>JARs</a:t>
            </a:r>
            <a:endParaRPr lang="en-US" b="1" dirty="0" smtClean="0">
              <a:latin typeface="Courier New" pitchFamily="49" charset="0"/>
              <a:cs typeface="Courier New" pitchFamily="49" charset="0"/>
            </a:endParaRPr>
          </a:p>
          <a:p>
            <a:pPr lvl="1"/>
            <a:endParaRPr lang="en-US" b="1" dirty="0" smtClean="0">
              <a:latin typeface="Courier New" pitchFamily="49" charset="0"/>
              <a:cs typeface="Courier New" pitchFamily="49" charset="0"/>
            </a:endParaRPr>
          </a:p>
          <a:p>
            <a:r>
              <a:rPr lang="en-US" dirty="0" smtClean="0"/>
              <a:t>2a. Create the Java plugin class</a:t>
            </a:r>
          </a:p>
          <a:p>
            <a:r>
              <a:rPr lang="en-US" dirty="0" smtClean="0"/>
              <a:t>2b. Implement required interface(s)</a:t>
            </a:r>
          </a:p>
          <a:p>
            <a:r>
              <a:rPr lang="en-US" dirty="0" smtClean="0"/>
              <a:t>2c. Replace method stubs</a:t>
            </a:r>
          </a:p>
          <a:p>
            <a:r>
              <a:rPr lang="en-US" dirty="0" smtClean="0"/>
              <a:t>2d. Compile the plugin class</a:t>
            </a:r>
          </a:p>
          <a:p>
            <a:r>
              <a:rPr lang="en-US" dirty="0" smtClean="0"/>
              <a:t>2e. Copy the Java class file and libraries</a:t>
            </a:r>
            <a:endParaRPr lang="en-US" dirty="0"/>
          </a:p>
        </p:txBody>
      </p:sp>
      <p:grpSp>
        <p:nvGrpSpPr>
          <p:cNvPr id="5" name="icn Java Plugin"/>
          <p:cNvGrpSpPr/>
          <p:nvPr/>
        </p:nvGrpSpPr>
        <p:grpSpPr>
          <a:xfrm>
            <a:off x="7529291" y="4800600"/>
            <a:ext cx="1115465" cy="1458791"/>
            <a:chOff x="5796489" y="1186780"/>
            <a:chExt cx="1115465" cy="1458791"/>
          </a:xfrm>
        </p:grpSpPr>
        <p:grpSp>
          <p:nvGrpSpPr>
            <p:cNvPr id="6" name="icn PreDefPlugins"/>
            <p:cNvGrpSpPr/>
            <p:nvPr/>
          </p:nvGrpSpPr>
          <p:grpSpPr>
            <a:xfrm>
              <a:off x="5796489" y="1186780"/>
              <a:ext cx="1115465" cy="1380882"/>
              <a:chOff x="8250572" y="1176727"/>
              <a:chExt cx="1115465" cy="1380882"/>
            </a:xfrm>
          </p:grpSpPr>
          <p:pic>
            <p:nvPicPr>
              <p:cNvPr id="8"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1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7" name="Freeform 30"/>
            <p:cNvSpPr>
              <a:spLocks/>
            </p:cNvSpPr>
            <p:nvPr/>
          </p:nvSpPr>
          <p:spPr bwMode="auto">
            <a:xfrm>
              <a:off x="6619854" y="1915321"/>
              <a:ext cx="292100" cy="730250"/>
            </a:xfrm>
            <a:custGeom>
              <a:avLst/>
              <a:gdLst>
                <a:gd name="T0" fmla="*/ 14 w 297"/>
                <a:gd name="T1" fmla="*/ 0 h 1155"/>
                <a:gd name="T2" fmla="*/ 27 w 297"/>
                <a:gd name="T3" fmla="*/ 0 h 1155"/>
                <a:gd name="T4" fmla="*/ 27 w 297"/>
                <a:gd name="T5" fmla="*/ 9 h 1155"/>
                <a:gd name="T6" fmla="*/ 26 w 297"/>
                <a:gd name="T7" fmla="*/ 9 h 1155"/>
                <a:gd name="T8" fmla="*/ 24 w 297"/>
                <a:gd name="T9" fmla="*/ 10 h 1155"/>
                <a:gd name="T10" fmla="*/ 22 w 297"/>
                <a:gd name="T11" fmla="*/ 10 h 1155"/>
                <a:gd name="T12" fmla="*/ 19 w 297"/>
                <a:gd name="T13" fmla="*/ 11 h 1155"/>
                <a:gd name="T14" fmla="*/ 12 w 297"/>
                <a:gd name="T15" fmla="*/ 11 h 1155"/>
                <a:gd name="T16" fmla="*/ 11 w 297"/>
                <a:gd name="T17" fmla="*/ 12 h 1155"/>
                <a:gd name="T18" fmla="*/ 7 w 297"/>
                <a:gd name="T19" fmla="*/ 12 h 1155"/>
                <a:gd name="T20" fmla="*/ 0 w 297"/>
                <a:gd name="T21" fmla="*/ 11 h 1155"/>
                <a:gd name="T22" fmla="*/ 4 w 297"/>
                <a:gd name="T23" fmla="*/ 10 h 1155"/>
                <a:gd name="T24" fmla="*/ 7 w 297"/>
                <a:gd name="T25" fmla="*/ 10 h 1155"/>
                <a:gd name="T26" fmla="*/ 11 w 297"/>
                <a:gd name="T27" fmla="*/ 10 h 1155"/>
                <a:gd name="T28" fmla="*/ 12 w 297"/>
                <a:gd name="T29" fmla="*/ 9 h 1155"/>
                <a:gd name="T30" fmla="*/ 14 w 297"/>
                <a:gd name="T31" fmla="*/ 8 h 1155"/>
                <a:gd name="T32" fmla="*/ 14 w 297"/>
                <a:gd name="T33" fmla="*/ 5 h 1155"/>
                <a:gd name="T34" fmla="*/ 14 w 297"/>
                <a:gd name="T35" fmla="*/ 0 h 1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7"/>
                <a:gd name="T55" fmla="*/ 0 h 1155"/>
                <a:gd name="T56" fmla="*/ 297 w 297"/>
                <a:gd name="T57" fmla="*/ 1155 h 1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7" h="1155">
                  <a:moveTo>
                    <a:pt x="147" y="0"/>
                  </a:moveTo>
                  <a:lnTo>
                    <a:pt x="297" y="0"/>
                  </a:lnTo>
                  <a:lnTo>
                    <a:pt x="294" y="849"/>
                  </a:lnTo>
                  <a:lnTo>
                    <a:pt x="285" y="927"/>
                  </a:lnTo>
                  <a:lnTo>
                    <a:pt x="264" y="993"/>
                  </a:lnTo>
                  <a:lnTo>
                    <a:pt x="243" y="1032"/>
                  </a:lnTo>
                  <a:lnTo>
                    <a:pt x="201" y="1077"/>
                  </a:lnTo>
                  <a:lnTo>
                    <a:pt x="141" y="1119"/>
                  </a:lnTo>
                  <a:lnTo>
                    <a:pt x="111" y="1134"/>
                  </a:lnTo>
                  <a:lnTo>
                    <a:pt x="69" y="1155"/>
                  </a:lnTo>
                  <a:lnTo>
                    <a:pt x="0" y="1068"/>
                  </a:lnTo>
                  <a:lnTo>
                    <a:pt x="36" y="1050"/>
                  </a:lnTo>
                  <a:lnTo>
                    <a:pt x="81" y="1014"/>
                  </a:lnTo>
                  <a:lnTo>
                    <a:pt x="117" y="966"/>
                  </a:lnTo>
                  <a:lnTo>
                    <a:pt x="138" y="912"/>
                  </a:lnTo>
                  <a:lnTo>
                    <a:pt x="147" y="774"/>
                  </a:lnTo>
                  <a:lnTo>
                    <a:pt x="147" y="519"/>
                  </a:lnTo>
                  <a:lnTo>
                    <a:pt x="147" y="0"/>
                  </a:lnTo>
                  <a:close/>
                </a:path>
              </a:pathLst>
            </a:custGeom>
            <a:ln/>
            <a:effectLst>
              <a:glow rad="63500">
                <a:schemeClr val="accent1">
                  <a:alpha val="45000"/>
                  <a:satMod val="120000"/>
                </a:schemeClr>
              </a:glow>
              <a:outerShdw blurRad="50800" dist="38100" dir="2700000" algn="tl" rotWithShape="0">
                <a:prstClr val="black">
                  <a:alpha val="40000"/>
                </a:prstClr>
              </a:outerShdw>
            </a:effectLst>
            <a:extLst/>
          </p:spPr>
          <p:style>
            <a:lnRef idx="3">
              <a:schemeClr val="lt1"/>
            </a:lnRef>
            <a:fillRef idx="1">
              <a:schemeClr val="accent1"/>
            </a:fillRef>
            <a:effectRef idx="1">
              <a:schemeClr val="accent1"/>
            </a:effectRef>
            <a:fontRef idx="minor">
              <a:schemeClr val="lt1"/>
            </a:fontRef>
          </p:style>
          <p:txBody>
            <a:bodyPr lIns="0" tIns="0" rIns="0" bIns="0" anchor="ctr">
              <a:spAutoFit/>
            </a:bodyPr>
            <a:lstStyle/>
            <a:p>
              <a:endParaRPr lang="en-US"/>
            </a:p>
          </p:txBody>
        </p:sp>
      </p:grpSp>
    </p:spTree>
    <p:extLst>
      <p:ext uri="{BB962C8B-B14F-4D97-AF65-F5344CB8AC3E}">
        <p14:creationId xmlns:p14="http://schemas.microsoft.com/office/powerpoint/2010/main" val="210403412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 Grey Number"/>
          <p:cNvSpPr/>
          <p:nvPr/>
        </p:nvSpPr>
        <p:spPr bwMode="auto">
          <a:xfrm>
            <a:off x="381000" y="914400"/>
            <a:ext cx="381000" cy="350504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dirty="0" smtClean="0"/>
              <a:t>Step 2a: Create the Java plugin class</a:t>
            </a:r>
            <a:endParaRPr lang="en-US" dirty="0"/>
          </a:p>
        </p:txBody>
      </p:sp>
      <p:sp>
        <p:nvSpPr>
          <p:cNvPr id="2" name="Content Placeholder 1"/>
          <p:cNvSpPr>
            <a:spLocks noGrp="1"/>
          </p:cNvSpPr>
          <p:nvPr>
            <p:ph idx="1"/>
          </p:nvPr>
        </p:nvSpPr>
        <p:spPr>
          <a:xfrm>
            <a:off x="519113" y="4724400"/>
            <a:ext cx="8318500" cy="1676400"/>
          </a:xfrm>
        </p:spPr>
        <p:txBody>
          <a:bodyPr/>
          <a:lstStyle/>
          <a:p>
            <a:r>
              <a:rPr lang="en-US" dirty="0" smtClean="0"/>
              <a:t>Guidewire naming convention recommendation:</a:t>
            </a:r>
          </a:p>
          <a:p>
            <a:pPr lvl="1"/>
            <a:r>
              <a:rPr lang="en-US" b="1" dirty="0" smtClean="0">
                <a:latin typeface="Courier New" pitchFamily="49" charset="0"/>
                <a:cs typeface="Courier New" pitchFamily="49" charset="0"/>
              </a:rPr>
              <a:t>com.&lt;company&gt;.&lt;</a:t>
            </a:r>
            <a:r>
              <a:rPr lang="en-US" b="1" dirty="0" err="1" smtClean="0">
                <a:latin typeface="Courier New" pitchFamily="49" charset="0"/>
                <a:cs typeface="Courier New" pitchFamily="49" charset="0"/>
              </a:rPr>
              <a:t>app_code</a:t>
            </a:r>
            <a:r>
              <a:rPr lang="en-US" b="1" dirty="0" smtClean="0">
                <a:latin typeface="Courier New" pitchFamily="49" charset="0"/>
                <a:cs typeface="Courier New" pitchFamily="49" charset="0"/>
              </a:rPr>
              <a:t>&gt;.plugin.&lt;</a:t>
            </a:r>
            <a:r>
              <a:rPr lang="en-US" b="1" dirty="0" err="1" smtClean="0">
                <a:latin typeface="Courier New" pitchFamily="49" charset="0"/>
                <a:cs typeface="Courier New" pitchFamily="49" charset="0"/>
              </a:rPr>
              <a:t>functional_area</a:t>
            </a:r>
            <a:r>
              <a:rPr lang="en-US" b="1" dirty="0" smtClean="0">
                <a:latin typeface="Courier New" pitchFamily="49" charset="0"/>
                <a:cs typeface="Courier New" pitchFamily="49" charset="0"/>
              </a:rPr>
              <a:t>&gt;</a:t>
            </a:r>
          </a:p>
          <a:p>
            <a:pPr lvl="1"/>
            <a:r>
              <a:rPr lang="en-US" dirty="0"/>
              <a:t>Plugin name typically ends in the name of the interface the plugin implements</a:t>
            </a:r>
          </a:p>
          <a:p>
            <a:endParaRPr lang="en-US" dirty="0" smtClean="0"/>
          </a:p>
          <a:p>
            <a:endParaRPr lang="en-US" dirty="0"/>
          </a:p>
        </p:txBody>
      </p:sp>
      <p:sp>
        <p:nvSpPr>
          <p:cNvPr id="8" name="txt Code"/>
          <p:cNvSpPr/>
          <p:nvPr/>
        </p:nvSpPr>
        <p:spPr>
          <a:xfrm>
            <a:off x="292100" y="929256"/>
            <a:ext cx="8851900" cy="3490186"/>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1 </a:t>
            </a:r>
            <a:r>
              <a:rPr lang="en-US" sz="1600" b="1" dirty="0">
                <a:solidFill>
                  <a:srgbClr val="000080"/>
                </a:solidFill>
                <a:latin typeface="Courier New"/>
                <a:ea typeface="Times New Roman"/>
                <a:cs typeface="Times New Roman"/>
              </a:rPr>
              <a:t>package </a:t>
            </a:r>
            <a:r>
              <a:rPr lang="en-US" sz="1600" b="1" dirty="0" err="1">
                <a:solidFill>
                  <a:srgbClr val="000000"/>
                </a:solidFill>
                <a:latin typeface="Courier New"/>
                <a:ea typeface="Times New Roman"/>
                <a:cs typeface="Times New Roman"/>
              </a:rPr>
              <a:t>com.acme.ta.plugin.exchangerate</a:t>
            </a:r>
            <a:r>
              <a:rPr lang="en-US" sz="1600" b="1" dirty="0">
                <a:solidFill>
                  <a:srgbClr val="000000"/>
                </a:solidFill>
                <a:latin typeface="Courier New"/>
                <a:ea typeface="Times New Roman"/>
                <a:cs typeface="Times New Roman"/>
              </a:rPr>
              <a:t>; </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Calibri"/>
                <a:cs typeface="Times New Roman"/>
              </a:rPr>
              <a:t> </a:t>
            </a:r>
            <a:r>
              <a:rPr lang="en-US" sz="1600" b="1" dirty="0" smtClean="0">
                <a:solidFill>
                  <a:srgbClr val="000000"/>
                </a:solidFill>
                <a:latin typeface="Courier New"/>
                <a:ea typeface="Calibri"/>
                <a:cs typeface="Times New Roman"/>
              </a:rPr>
              <a:t> 2</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 </a:t>
            </a:r>
            <a:r>
              <a:rPr lang="en-US" sz="1600" b="1" dirty="0">
                <a:solidFill>
                  <a:srgbClr val="000080"/>
                </a:solidFill>
                <a:latin typeface="Courier New"/>
                <a:ea typeface="Times New Roman"/>
                <a:cs typeface="Times New Roman"/>
              </a:rPr>
              <a:t>import </a:t>
            </a:r>
            <a:r>
              <a:rPr lang="en-US" sz="1600" b="1" dirty="0" err="1">
                <a:solidFill>
                  <a:srgbClr val="000000"/>
                </a:solidFill>
                <a:latin typeface="Courier New"/>
                <a:ea typeface="Times New Roman"/>
                <a:cs typeface="Times New Roman"/>
              </a:rPr>
              <a:t>gw.pl.currency.entity.ExchangeRate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5 </a:t>
            </a:r>
            <a:r>
              <a:rPr lang="en-US" sz="1600" b="1" dirty="0">
                <a:solidFill>
                  <a:srgbClr val="000080"/>
                </a:solidFill>
                <a:latin typeface="Courier New"/>
                <a:ea typeface="Times New Roman"/>
                <a:cs typeface="Times New Roman"/>
              </a:rPr>
              <a:t>import </a:t>
            </a:r>
            <a:r>
              <a:rPr lang="en-US" sz="1600" b="1" dirty="0" err="1">
                <a:solidFill>
                  <a:srgbClr val="000000"/>
                </a:solidFill>
                <a:latin typeface="Courier New"/>
                <a:ea typeface="Times New Roman"/>
                <a:cs typeface="Times New Roman"/>
              </a:rPr>
              <a:t>gw.pl.currency.entity.ExchangeRateSet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6 </a:t>
            </a:r>
            <a:r>
              <a:rPr lang="en-US" sz="1600" b="1" dirty="0">
                <a:solidFill>
                  <a:srgbClr val="000080"/>
                </a:solidFill>
                <a:latin typeface="Courier New"/>
                <a:ea typeface="Times New Roman"/>
                <a:cs typeface="Times New Roman"/>
              </a:rPr>
              <a:t>import </a:t>
            </a:r>
            <a:r>
              <a:rPr lang="en-US" sz="1600" b="1" dirty="0" err="1">
                <a:solidFill>
                  <a:srgbClr val="000000"/>
                </a:solidFill>
                <a:latin typeface="Courier New"/>
                <a:ea typeface="Times New Roman"/>
                <a:cs typeface="Times New Roman"/>
              </a:rPr>
              <a:t>gw.pl.currency.typekey.Currency</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7 </a:t>
            </a:r>
            <a:r>
              <a:rPr lang="en-US" sz="1600" b="1" dirty="0">
                <a:solidFill>
                  <a:srgbClr val="000080"/>
                </a:solidFill>
                <a:latin typeface="Courier New"/>
                <a:ea typeface="Times New Roman"/>
                <a:cs typeface="Times New Roman"/>
              </a:rPr>
              <a:t>import </a:t>
            </a:r>
            <a:r>
              <a:rPr lang="en-US" sz="1600" b="1" dirty="0" err="1">
                <a:solidFill>
                  <a:srgbClr val="000000"/>
                </a:solidFill>
                <a:latin typeface="Courier New"/>
                <a:ea typeface="Times New Roman"/>
                <a:cs typeface="Times New Roman"/>
              </a:rPr>
              <a:t>gw.pl.persistence.core.Bundle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8 </a:t>
            </a:r>
            <a:r>
              <a:rPr lang="en-US" sz="1600" b="1" dirty="0">
                <a:solidFill>
                  <a:srgbClr val="000080"/>
                </a:solidFill>
                <a:latin typeface="Courier New"/>
                <a:ea typeface="Times New Roman"/>
                <a:cs typeface="Times New Roman"/>
              </a:rPr>
              <a:t>import </a:t>
            </a:r>
            <a:r>
              <a:rPr lang="en-US" sz="1600" b="1" dirty="0" err="1">
                <a:solidFill>
                  <a:srgbClr val="000000"/>
                </a:solidFill>
                <a:latin typeface="Courier New"/>
                <a:ea typeface="Times New Roman"/>
                <a:cs typeface="Times New Roman"/>
              </a:rPr>
              <a:t>gw.plugin.exchangerate.IExchangeRateSetPlugin</a:t>
            </a:r>
            <a:r>
              <a:rPr lang="en-US" sz="1600" b="1" dirty="0">
                <a:solidFill>
                  <a:srgbClr val="000000"/>
                </a:solidFill>
                <a:latin typeface="Courier New"/>
                <a:ea typeface="Times New Roman"/>
                <a:cs typeface="Times New Roman"/>
              </a:rPr>
              <a:t>; </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…14 </a:t>
            </a:r>
            <a:r>
              <a:rPr lang="en-US" sz="1600" b="1" dirty="0">
                <a:solidFill>
                  <a:srgbClr val="000080"/>
                </a:solidFill>
                <a:latin typeface="Courier New"/>
                <a:ea typeface="Times New Roman"/>
                <a:cs typeface="Times New Roman"/>
              </a:rPr>
              <a:t>import </a:t>
            </a:r>
            <a:r>
              <a:rPr lang="en-US" sz="1600" b="1" dirty="0" err="1">
                <a:solidFill>
                  <a:srgbClr val="000000"/>
                </a:solidFill>
                <a:latin typeface="Courier New"/>
                <a:ea typeface="Times New Roman"/>
                <a:cs typeface="Times New Roman"/>
              </a:rPr>
              <a:t>java.util.Date</a:t>
            </a:r>
            <a:r>
              <a:rPr lang="en-US" sz="1600" b="1" dirty="0" smtClean="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…16 </a:t>
            </a:r>
            <a:r>
              <a:rPr lang="en-US" sz="1600" b="1" dirty="0" smtClean="0">
                <a:solidFill>
                  <a:srgbClr val="000080"/>
                </a:solidFill>
                <a:latin typeface="Courier New"/>
                <a:ea typeface="Times New Roman"/>
                <a:cs typeface="Times New Roman"/>
              </a:rPr>
              <a:t>public </a:t>
            </a:r>
            <a:r>
              <a:rPr lang="en-US" sz="1600" b="1" dirty="0">
                <a:solidFill>
                  <a:srgbClr val="000080"/>
                </a:solidFill>
                <a:latin typeface="Courier New"/>
                <a:ea typeface="Times New Roman"/>
                <a:cs typeface="Times New Roman"/>
              </a:rPr>
              <a:t>class </a:t>
            </a:r>
            <a:r>
              <a:rPr lang="en-US" sz="1600" b="1" dirty="0" err="1">
                <a:solidFill>
                  <a:srgbClr val="000000"/>
                </a:solidFill>
                <a:latin typeface="Courier New"/>
                <a:ea typeface="Times New Roman"/>
                <a:cs typeface="Times New Roman"/>
              </a:rPr>
              <a:t>AcmeIExchangeRateSetPlugin</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implements </a:t>
            </a:r>
            <a:r>
              <a:rPr lang="en-US" sz="1600" b="1" dirty="0" smtClean="0">
                <a:solidFill>
                  <a:srgbClr val="000080"/>
                </a:solidFill>
                <a:latin typeface="Courier New"/>
                <a:ea typeface="Times New Roman"/>
                <a:cs typeface="Times New Roman"/>
              </a:rPr>
              <a:t/>
            </a:r>
            <a:br>
              <a:rPr lang="en-US" sz="1600" b="1" dirty="0" smtClean="0">
                <a:solidFill>
                  <a:srgbClr val="000080"/>
                </a:solidFill>
                <a:latin typeface="Courier New"/>
                <a:ea typeface="Times New Roman"/>
                <a:cs typeface="Times New Roman"/>
              </a:rPr>
            </a:br>
            <a:r>
              <a:rPr lang="en-US" sz="1600" b="1" dirty="0" smtClean="0">
                <a:solidFill>
                  <a:srgbClr val="00008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IExchangeRateSetPlugin</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17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18  </a:t>
            </a:r>
            <a:r>
              <a:rPr lang="en-US" sz="1600" b="1" dirty="0" smtClean="0">
                <a:solidFill>
                  <a:srgbClr val="000080"/>
                </a:solidFill>
                <a:latin typeface="Courier New"/>
                <a:ea typeface="Times New Roman"/>
                <a:cs typeface="Times New Roman"/>
              </a:rPr>
              <a:t>public </a:t>
            </a:r>
            <a:r>
              <a:rPr lang="en-US" sz="1600" b="1" dirty="0" err="1">
                <a:solidFill>
                  <a:srgbClr val="000000"/>
                </a:solidFill>
                <a:latin typeface="Courier New"/>
                <a:ea typeface="Times New Roman"/>
                <a:cs typeface="Times New Roman"/>
              </a:rPr>
              <a:t>ExchangeRateSet</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createExchangeRateSet</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p:txBody>
      </p:sp>
    </p:spTree>
    <p:extLst>
      <p:ext uri="{BB962C8B-B14F-4D97-AF65-F5344CB8AC3E}">
        <p14:creationId xmlns:p14="http://schemas.microsoft.com/office/powerpoint/2010/main" val="49840263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81000" y="914400"/>
            <a:ext cx="381000" cy="180611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dirty="0"/>
              <a:t>Step 2b: </a:t>
            </a:r>
            <a:r>
              <a:rPr lang="en-US" dirty="0" smtClean="0"/>
              <a:t>Implement required interface(s)</a:t>
            </a:r>
            <a:endParaRPr lang="en-US" dirty="0"/>
          </a:p>
        </p:txBody>
      </p:sp>
      <p:sp>
        <p:nvSpPr>
          <p:cNvPr id="2" name="Content Placeholder 1"/>
          <p:cNvSpPr>
            <a:spLocks noGrp="1"/>
          </p:cNvSpPr>
          <p:nvPr>
            <p:ph idx="1"/>
          </p:nvPr>
        </p:nvSpPr>
        <p:spPr/>
        <p:txBody>
          <a:bodyPr/>
          <a:lstStyle/>
          <a:p>
            <a:r>
              <a:rPr lang="en-US" dirty="0" smtClean="0"/>
              <a:t>Implement the interface(s) (line 16)</a:t>
            </a:r>
          </a:p>
          <a:p>
            <a:r>
              <a:rPr lang="en-US" dirty="0"/>
              <a:t>Every public method from the interface must exist</a:t>
            </a:r>
          </a:p>
          <a:p>
            <a:pPr lvl="1"/>
            <a:r>
              <a:rPr lang="en-US" dirty="0"/>
              <a:t>Some methods can be left as stubs that do nothing</a:t>
            </a:r>
          </a:p>
          <a:p>
            <a:r>
              <a:rPr lang="en-US" dirty="0"/>
              <a:t>Create private methods within the plugin and call them from the public methods</a:t>
            </a:r>
          </a:p>
          <a:p>
            <a:endParaRPr lang="en-US" dirty="0" smtClean="0"/>
          </a:p>
        </p:txBody>
      </p:sp>
      <p:sp>
        <p:nvSpPr>
          <p:cNvPr id="8" name="Rectangle 7"/>
          <p:cNvSpPr/>
          <p:nvPr/>
        </p:nvSpPr>
        <p:spPr>
          <a:xfrm>
            <a:off x="292100" y="929256"/>
            <a:ext cx="11595100" cy="1791260"/>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1 </a:t>
            </a:r>
            <a:r>
              <a:rPr lang="en-US" sz="1600" b="1" dirty="0">
                <a:solidFill>
                  <a:srgbClr val="000080"/>
                </a:solidFill>
                <a:latin typeface="Courier New"/>
                <a:ea typeface="Times New Roman"/>
                <a:cs typeface="Times New Roman"/>
              </a:rPr>
              <a:t>package </a:t>
            </a:r>
            <a:r>
              <a:rPr lang="en-US" sz="1600" b="1" dirty="0" err="1">
                <a:solidFill>
                  <a:srgbClr val="000000"/>
                </a:solidFill>
                <a:latin typeface="Courier New"/>
                <a:ea typeface="Times New Roman"/>
                <a:cs typeface="Times New Roman"/>
              </a:rPr>
              <a:t>com.acme.ta.plugin.exchangerate</a:t>
            </a:r>
            <a:r>
              <a:rPr lang="en-US" sz="1600" b="1" dirty="0">
                <a:solidFill>
                  <a:srgbClr val="000000"/>
                </a:solidFill>
                <a:latin typeface="Courier New"/>
                <a:ea typeface="Times New Roman"/>
                <a:cs typeface="Times New Roman"/>
              </a:rPr>
              <a:t>; </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2</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…16 </a:t>
            </a:r>
            <a:r>
              <a:rPr lang="en-US" sz="1600" b="1" dirty="0" smtClean="0">
                <a:solidFill>
                  <a:srgbClr val="000080"/>
                </a:solidFill>
                <a:latin typeface="Courier New"/>
                <a:ea typeface="Times New Roman"/>
                <a:cs typeface="Times New Roman"/>
              </a:rPr>
              <a:t>public </a:t>
            </a:r>
            <a:r>
              <a:rPr lang="en-US" sz="1600" b="1" dirty="0">
                <a:solidFill>
                  <a:srgbClr val="000080"/>
                </a:solidFill>
                <a:latin typeface="Courier New"/>
                <a:ea typeface="Times New Roman"/>
                <a:cs typeface="Times New Roman"/>
              </a:rPr>
              <a:t>class </a:t>
            </a:r>
            <a:r>
              <a:rPr lang="en-US" sz="1600" b="1" dirty="0" err="1">
                <a:solidFill>
                  <a:srgbClr val="000000"/>
                </a:solidFill>
                <a:latin typeface="Courier New"/>
                <a:ea typeface="Times New Roman"/>
                <a:cs typeface="Times New Roman"/>
              </a:rPr>
              <a:t>AcmeIExchangeRateSetPlugin</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implements </a:t>
            </a:r>
            <a:r>
              <a:rPr lang="en-US" sz="1600" b="1" dirty="0" smtClean="0">
                <a:solidFill>
                  <a:srgbClr val="000080"/>
                </a:solidFill>
                <a:latin typeface="Courier New"/>
                <a:ea typeface="Times New Roman"/>
                <a:cs typeface="Times New Roman"/>
              </a:rPr>
              <a:t/>
            </a:r>
            <a:br>
              <a:rPr lang="en-US" sz="1600" b="1" dirty="0" smtClean="0">
                <a:solidFill>
                  <a:srgbClr val="000080"/>
                </a:solidFill>
                <a:latin typeface="Courier New"/>
                <a:ea typeface="Times New Roman"/>
                <a:cs typeface="Times New Roman"/>
              </a:rPr>
            </a:br>
            <a:r>
              <a:rPr lang="en-US" sz="1600" b="1" dirty="0" smtClean="0">
                <a:solidFill>
                  <a:srgbClr val="00008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IExchangeRateSetPlugin</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17  </a:t>
            </a:r>
            <a:endParaRPr lang="en-US" sz="1600" b="1" dirty="0" smtClean="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18  </a:t>
            </a:r>
            <a:r>
              <a:rPr lang="en-US" sz="1600" b="1" dirty="0" smtClean="0">
                <a:solidFill>
                  <a:srgbClr val="000080"/>
                </a:solidFill>
                <a:latin typeface="Courier New"/>
                <a:ea typeface="Times New Roman"/>
                <a:cs typeface="Times New Roman"/>
              </a:rPr>
              <a:t>public </a:t>
            </a:r>
            <a:r>
              <a:rPr lang="en-US" sz="1600" b="1" dirty="0" err="1" smtClean="0">
                <a:solidFill>
                  <a:srgbClr val="000000"/>
                </a:solidFill>
                <a:latin typeface="Courier New"/>
                <a:ea typeface="Times New Roman"/>
                <a:cs typeface="Times New Roman"/>
              </a:rPr>
              <a:t>ExchangeRateSet</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createExchangeRateSet</a:t>
            </a:r>
            <a:r>
              <a:rPr lang="en-US" sz="1600" b="1" dirty="0" smtClean="0">
                <a:solidFill>
                  <a:srgbClr val="000000"/>
                </a:solidFill>
                <a:latin typeface="Courier New"/>
                <a:ea typeface="Times New Roman"/>
                <a:cs typeface="Times New Roman"/>
              </a:rPr>
              <a:t>() { </a:t>
            </a:r>
          </a:p>
        </p:txBody>
      </p:sp>
    </p:spTree>
    <p:extLst>
      <p:ext uri="{BB962C8B-B14F-4D97-AF65-F5344CB8AC3E}">
        <p14:creationId xmlns:p14="http://schemas.microsoft.com/office/powerpoint/2010/main" val="342349049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81000" y="914400"/>
            <a:ext cx="381000" cy="3221888"/>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dirty="0"/>
              <a:t>Step </a:t>
            </a:r>
            <a:r>
              <a:rPr lang="en-US" dirty="0" smtClean="0"/>
              <a:t>2c: Replace method stubs</a:t>
            </a:r>
            <a:endParaRPr lang="en-US" dirty="0"/>
          </a:p>
        </p:txBody>
      </p:sp>
      <p:sp>
        <p:nvSpPr>
          <p:cNvPr id="2" name="Content Placeholder 1"/>
          <p:cNvSpPr>
            <a:spLocks noGrp="1"/>
          </p:cNvSpPr>
          <p:nvPr>
            <p:ph idx="1"/>
          </p:nvPr>
        </p:nvSpPr>
        <p:spPr>
          <a:xfrm>
            <a:off x="519113" y="4343400"/>
            <a:ext cx="8318500" cy="2057400"/>
          </a:xfrm>
        </p:spPr>
        <p:txBody>
          <a:bodyPr/>
          <a:lstStyle/>
          <a:p>
            <a:r>
              <a:rPr lang="en-US" dirty="0" smtClean="0"/>
              <a:t>Line 20: Plugin code runs in the current transaction bundle</a:t>
            </a:r>
          </a:p>
          <a:p>
            <a:r>
              <a:rPr lang="en-US" dirty="0" smtClean="0"/>
              <a:t>Line 23: Syntax specific for creating new entity</a:t>
            </a:r>
          </a:p>
          <a:p>
            <a:pPr lvl="1"/>
            <a:r>
              <a:rPr lang="en-US" b="1" dirty="0" err="1" smtClean="0">
                <a:latin typeface="Courier New" pitchFamily="49" charset="0"/>
                <a:cs typeface="Courier New" pitchFamily="49" charset="0"/>
              </a:rPr>
              <a:t>entity.TYPE.newInstance</a:t>
            </a:r>
            <a:r>
              <a:rPr lang="en-US" b="1" dirty="0" smtClean="0">
                <a:latin typeface="Courier New" pitchFamily="49" charset="0"/>
                <a:cs typeface="Courier New" pitchFamily="49" charset="0"/>
              </a:rPr>
              <a:t>(bundle)</a:t>
            </a:r>
          </a:p>
          <a:p>
            <a:r>
              <a:rPr lang="en-US" dirty="0"/>
              <a:t>Syntax specific for creating </a:t>
            </a:r>
            <a:r>
              <a:rPr lang="en-US" dirty="0" smtClean="0"/>
              <a:t>customer entity extension</a:t>
            </a:r>
            <a:endParaRPr lang="en-US" dirty="0"/>
          </a:p>
          <a:p>
            <a:pPr lvl="1"/>
            <a:r>
              <a:rPr lang="en-US" b="1" dirty="0">
                <a:latin typeface="Courier New" pitchFamily="49" charset="0"/>
                <a:cs typeface="Courier New" pitchFamily="49" charset="0"/>
              </a:rPr>
              <a:t>(</a:t>
            </a:r>
            <a:r>
              <a:rPr lang="en-US" b="1" dirty="0" err="1">
                <a:latin typeface="Courier New" pitchFamily="49" charset="0"/>
                <a:cs typeface="Courier New" pitchFamily="49" charset="0"/>
              </a:rPr>
              <a:t>EntityExt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entity.TYPE.newInstance</a:t>
            </a:r>
            <a:r>
              <a:rPr lang="en-US" b="1" dirty="0">
                <a:latin typeface="Courier New" pitchFamily="49" charset="0"/>
                <a:cs typeface="Courier New" pitchFamily="49" charset="0"/>
              </a:rPr>
              <a:t>(bundle)</a:t>
            </a:r>
          </a:p>
          <a:p>
            <a:endParaRPr lang="en-US" dirty="0"/>
          </a:p>
        </p:txBody>
      </p:sp>
      <p:sp>
        <p:nvSpPr>
          <p:cNvPr id="8" name="Rectangle 7"/>
          <p:cNvSpPr/>
          <p:nvPr/>
        </p:nvSpPr>
        <p:spPr>
          <a:xfrm>
            <a:off x="292100" y="929256"/>
            <a:ext cx="11595100" cy="3207032"/>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18  </a:t>
            </a:r>
            <a:r>
              <a:rPr lang="en-US" sz="1600" b="1" dirty="0" smtClean="0">
                <a:solidFill>
                  <a:srgbClr val="000080"/>
                </a:solidFill>
                <a:latin typeface="Courier New"/>
                <a:ea typeface="Times New Roman"/>
                <a:cs typeface="Times New Roman"/>
              </a:rPr>
              <a:t>public </a:t>
            </a:r>
            <a:r>
              <a:rPr lang="en-US" sz="1600" b="1" dirty="0" err="1" smtClean="0">
                <a:solidFill>
                  <a:srgbClr val="000000"/>
                </a:solidFill>
                <a:latin typeface="Courier New"/>
                <a:ea typeface="Times New Roman"/>
                <a:cs typeface="Times New Roman"/>
              </a:rPr>
              <a:t>ExchangeRateSet</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createExchangeRateSet</a:t>
            </a:r>
            <a:r>
              <a:rPr lang="en-US" sz="1600" b="1" dirty="0" smtClean="0">
                <a:solidFill>
                  <a:srgbClr val="000000"/>
                </a:solidFill>
                <a:latin typeface="Courier New"/>
                <a:ea typeface="Times New Roman"/>
                <a:cs typeface="Times New Roman"/>
              </a:rPr>
              <a:t>() {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Calibri"/>
                <a:cs typeface="Times New Roman"/>
              </a:rPr>
              <a:t> 19  </a:t>
            </a:r>
            <a:r>
              <a:rPr lang="en-US" sz="1600" b="1" dirty="0" smtClean="0">
                <a:solidFill>
                  <a:srgbClr val="000000"/>
                </a:solidFill>
                <a:latin typeface="Courier New"/>
                <a:ea typeface="Calibri"/>
                <a:cs typeface="Times New Roman"/>
              </a:rPr>
              <a:t>  </a:t>
            </a:r>
            <a:r>
              <a:rPr lang="en-US" sz="1600" b="1" i="1" dirty="0" smtClean="0">
                <a:solidFill>
                  <a:schemeClr val="tx2">
                    <a:lumMod val="50000"/>
                  </a:schemeClr>
                </a:solidFill>
                <a:latin typeface="Courier New"/>
                <a:ea typeface="Calibri"/>
                <a:cs typeface="Times New Roman"/>
              </a:rPr>
              <a:t>// </a:t>
            </a:r>
            <a:r>
              <a:rPr lang="en-US" sz="1600" b="1" i="1" dirty="0">
                <a:solidFill>
                  <a:schemeClr val="tx2">
                    <a:lumMod val="50000"/>
                  </a:schemeClr>
                </a:solidFill>
                <a:latin typeface="Courier New"/>
                <a:ea typeface="Calibri"/>
                <a:cs typeface="Times New Roman"/>
              </a:rPr>
              <a:t>Java plugin scope is within context of current bundle</a:t>
            </a:r>
            <a:endParaRPr lang="en-US" sz="1600" b="1" i="1" dirty="0" smtClean="0">
              <a:solidFill>
                <a:schemeClr val="tx2">
                  <a:lumMod val="50000"/>
                </a:schemeClr>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20    Bundle </a:t>
            </a:r>
            <a:r>
              <a:rPr lang="en-US" sz="1600" b="1" dirty="0" err="1">
                <a:solidFill>
                  <a:srgbClr val="000000"/>
                </a:solidFill>
                <a:latin typeface="Courier New"/>
                <a:ea typeface="Times New Roman"/>
                <a:cs typeface="Times New Roman"/>
              </a:rPr>
              <a:t>currentBundle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Transaction.getCurrent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21    Date today = </a:t>
            </a:r>
            <a:r>
              <a:rPr lang="en-US" sz="1600" b="1" dirty="0" smtClean="0">
                <a:solidFill>
                  <a:srgbClr val="000080"/>
                </a:solidFill>
                <a:latin typeface="Courier New"/>
                <a:ea typeface="Times New Roman"/>
                <a:cs typeface="Times New Roman"/>
              </a:rPr>
              <a:t>new </a:t>
            </a:r>
            <a:r>
              <a:rPr lang="en-US" sz="1600" b="1" dirty="0" smtClean="0">
                <a:solidFill>
                  <a:srgbClr val="000000"/>
                </a:solidFill>
                <a:latin typeface="Courier New"/>
                <a:ea typeface="Times New Roman"/>
                <a:cs typeface="Times New Roman"/>
              </a:rPr>
              <a:t>Date();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latin typeface="Courier New" pitchFamily="49" charset="0"/>
                <a:ea typeface="Calibri"/>
                <a:cs typeface="Courier New" pitchFamily="49" charset="0"/>
              </a:rPr>
              <a:t> </a:t>
            </a:r>
            <a:r>
              <a:rPr lang="en-US" sz="1600" b="1" dirty="0" smtClean="0">
                <a:solidFill>
                  <a:schemeClr val="bg2"/>
                </a:solidFill>
                <a:latin typeface="Courier New" pitchFamily="49" charset="0"/>
                <a:ea typeface="Calibri"/>
                <a:cs typeface="Courier New" pitchFamily="49" charset="0"/>
              </a:rPr>
              <a:t>22</a:t>
            </a:r>
            <a:r>
              <a:rPr lang="en-US" sz="1600" b="1" dirty="0">
                <a:latin typeface="Courier New" pitchFamily="49" charset="0"/>
                <a:ea typeface="Calibri"/>
                <a:cs typeface="Courier New" pitchFamily="49" charset="0"/>
              </a:rPr>
              <a:t>	  </a:t>
            </a:r>
            <a:r>
              <a:rPr lang="en-US" sz="1600" b="1" i="1" dirty="0" smtClean="0">
                <a:solidFill>
                  <a:schemeClr val="tx2">
                    <a:lumMod val="65000"/>
                  </a:schemeClr>
                </a:solidFill>
                <a:latin typeface="Courier New" pitchFamily="49" charset="0"/>
                <a:ea typeface="Calibri"/>
                <a:cs typeface="Courier New" pitchFamily="49" charset="0"/>
              </a:rPr>
              <a:t>// </a:t>
            </a:r>
            <a:r>
              <a:rPr lang="en-US" sz="1600" b="1" i="1" dirty="0">
                <a:solidFill>
                  <a:schemeClr val="tx2">
                    <a:lumMod val="65000"/>
                  </a:schemeClr>
                </a:solidFill>
                <a:latin typeface="Courier New" pitchFamily="49" charset="0"/>
                <a:ea typeface="Calibri"/>
                <a:cs typeface="Courier New" pitchFamily="49" charset="0"/>
              </a:rPr>
              <a:t>Create and initialize new exchange rate set</a:t>
            </a:r>
            <a:endParaRPr lang="en-US" sz="1600" b="1" i="1" dirty="0" smtClean="0">
              <a:solidFill>
                <a:schemeClr val="tx2">
                  <a:lumMod val="65000"/>
                </a:schemeClr>
              </a:solidFill>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23    </a:t>
            </a:r>
            <a:r>
              <a:rPr lang="en-US" sz="1600" b="1" dirty="0" err="1" smtClean="0">
                <a:solidFill>
                  <a:srgbClr val="000000"/>
                </a:solidFill>
                <a:latin typeface="Courier New"/>
                <a:ea typeface="Times New Roman"/>
                <a:cs typeface="Times New Roman"/>
              </a:rPr>
              <a:t>ExchangeRateSet</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erSet</a:t>
            </a:r>
            <a:r>
              <a:rPr lang="en-US" sz="1600" b="1" dirty="0" smtClean="0">
                <a:solidFill>
                  <a:srgbClr val="000000"/>
                </a:solidFill>
                <a:latin typeface="Courier New"/>
                <a:ea typeface="Times New Roman"/>
                <a:cs typeface="Times New Roman"/>
              </a:rPr>
              <a:t> = </a:t>
            </a:r>
            <a:r>
              <a:rPr lang="en-US" sz="1600" b="1" dirty="0" err="1" smtClean="0">
                <a:solidFill>
                  <a:srgbClr val="000000"/>
                </a:solidFill>
                <a:latin typeface="Courier New"/>
                <a:ea typeface="Times New Roman"/>
                <a:cs typeface="Times New Roman"/>
              </a:rPr>
              <a:t>ExchangeRateSet.</a:t>
            </a:r>
            <a:r>
              <a:rPr lang="en-US" sz="1600" b="1" i="1" dirty="0" err="1" smtClean="0">
                <a:solidFill>
                  <a:schemeClr val="accent3">
                    <a:lumMod val="75000"/>
                  </a:schemeClr>
                </a:solidFill>
                <a:latin typeface="Courier New"/>
                <a:ea typeface="Times New Roman"/>
                <a:cs typeface="Times New Roman"/>
              </a:rPr>
              <a:t>TYPE</a:t>
            </a:r>
            <a:r>
              <a:rPr lang="en-US" sz="1600" b="1" dirty="0" err="1" smtClean="0">
                <a:solidFill>
                  <a:srgbClr val="000000"/>
                </a:solidFill>
                <a:latin typeface="Courier New"/>
                <a:ea typeface="Times New Roman"/>
                <a:cs typeface="Times New Roman"/>
              </a:rPr>
              <a:t>.newInstance</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currentBundle</a:t>
            </a:r>
            <a:r>
              <a:rPr lang="en-US" sz="1600" b="1" dirty="0" smtClean="0">
                <a:solidFill>
                  <a:srgbClr val="000000"/>
                </a:solidFill>
                <a:latin typeface="Courier New"/>
                <a:ea typeface="Times New Roman"/>
                <a:cs typeface="Times New Roman"/>
              </a:rPr>
              <a:t>); </a:t>
            </a:r>
            <a:endParaRPr lang="en-US" sz="1600" b="1" dirty="0" smtClean="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24    </a:t>
            </a:r>
            <a:r>
              <a:rPr lang="en-US" sz="1600" b="1" dirty="0" err="1" smtClean="0">
                <a:solidFill>
                  <a:srgbClr val="000000"/>
                </a:solidFill>
                <a:latin typeface="Courier New"/>
                <a:ea typeface="Times New Roman"/>
                <a:cs typeface="Times New Roman"/>
              </a:rPr>
              <a:t>erSet.setName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"acme </a:t>
            </a:r>
            <a:r>
              <a:rPr lang="en-US" sz="1600" b="1" dirty="0" err="1">
                <a:solidFill>
                  <a:srgbClr val="008000"/>
                </a:solidFill>
                <a:latin typeface="Courier New"/>
                <a:ea typeface="Times New Roman"/>
                <a:cs typeface="Times New Roman"/>
              </a:rPr>
              <a:t>ExchangeRateSet</a:t>
            </a:r>
            <a:r>
              <a:rPr lang="en-US" sz="1600" b="1" dirty="0">
                <a:solidFill>
                  <a:srgbClr val="008000"/>
                </a:solidFill>
                <a:latin typeface="Courier New"/>
                <a:ea typeface="Times New Roman"/>
                <a:cs typeface="Times New Roman"/>
              </a:rPr>
              <a:t> "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today.toString</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25    </a:t>
            </a:r>
            <a:r>
              <a:rPr lang="en-US" sz="1600" b="1" dirty="0" err="1" smtClean="0">
                <a:solidFill>
                  <a:srgbClr val="000000"/>
                </a:solidFill>
                <a:latin typeface="Courier New"/>
                <a:ea typeface="Times New Roman"/>
                <a:cs typeface="Times New Roman"/>
              </a:rPr>
              <a:t>erSet.setMarketRates</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Boolean.</a:t>
            </a:r>
            <a:r>
              <a:rPr lang="en-US" sz="1600" b="1" i="1" dirty="0" err="1">
                <a:solidFill>
                  <a:schemeClr val="accent3">
                    <a:lumMod val="75000"/>
                  </a:schemeClr>
                </a:solidFill>
                <a:latin typeface="Courier New"/>
                <a:ea typeface="Times New Roman"/>
                <a:cs typeface="Times New Roman"/>
              </a:rPr>
              <a:t>TRUE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26    </a:t>
            </a:r>
            <a:r>
              <a:rPr lang="en-US" sz="1600" b="1" dirty="0" err="1" smtClean="0">
                <a:solidFill>
                  <a:srgbClr val="000000"/>
                </a:solidFill>
                <a:latin typeface="Courier New"/>
                <a:ea typeface="Times New Roman"/>
                <a:cs typeface="Times New Roman"/>
              </a:rPr>
              <a:t>erSet.setEffectiveDate</a:t>
            </a:r>
            <a:r>
              <a:rPr lang="en-US" sz="1600" b="1" dirty="0" smtClean="0">
                <a:solidFill>
                  <a:srgbClr val="000000"/>
                </a:solidFill>
                <a:latin typeface="Courier New"/>
                <a:ea typeface="Times New Roman"/>
                <a:cs typeface="Times New Roman"/>
              </a:rPr>
              <a:t>(today</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27    </a:t>
            </a:r>
            <a:r>
              <a:rPr lang="en-US" sz="1600" b="1" i="1" dirty="0" smtClean="0">
                <a:solidFill>
                  <a:srgbClr val="808080"/>
                </a:solidFill>
                <a:latin typeface="Courier New"/>
                <a:ea typeface="Times New Roman"/>
                <a:cs typeface="Times New Roman"/>
              </a:rPr>
              <a:t>// </a:t>
            </a:r>
            <a:r>
              <a:rPr lang="en-US" sz="1600" b="1" i="1" dirty="0">
                <a:solidFill>
                  <a:srgbClr val="808080"/>
                </a:solidFill>
                <a:latin typeface="Courier New"/>
                <a:ea typeface="Times New Roman"/>
                <a:cs typeface="Times New Roman"/>
              </a:rPr>
              <a:t>Query external system web service for exchange rates</a:t>
            </a:r>
            <a:r>
              <a:rPr lang="en-US" sz="1600" b="1" dirty="0">
                <a:solidFill>
                  <a:srgbClr val="000000"/>
                </a:solidFill>
                <a:latin typeface="Courier New"/>
                <a:ea typeface="Times New Roman"/>
                <a:cs typeface="Times New Roman"/>
              </a:rPr>
              <a:t> </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251929425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2d: Compile the plugin class</a:t>
            </a:r>
            <a:endParaRPr lang="en-US" dirty="0"/>
          </a:p>
        </p:txBody>
      </p:sp>
      <p:sp>
        <p:nvSpPr>
          <p:cNvPr id="3" name="Content Placeholder 2"/>
          <p:cNvSpPr>
            <a:spLocks noGrp="1"/>
          </p:cNvSpPr>
          <p:nvPr>
            <p:ph idx="1"/>
          </p:nvPr>
        </p:nvSpPr>
        <p:spPr>
          <a:xfrm>
            <a:off x="519113" y="914400"/>
            <a:ext cx="8318500" cy="5486400"/>
          </a:xfrm>
        </p:spPr>
        <p:txBody>
          <a:bodyPr/>
          <a:lstStyle/>
          <a:p>
            <a:r>
              <a:rPr lang="en-US" dirty="0" smtClean="0"/>
              <a:t>Compile the class in the third party IDE</a:t>
            </a:r>
          </a:p>
          <a:p>
            <a:r>
              <a:rPr lang="en-US" dirty="0" smtClean="0"/>
              <a:t>Many </a:t>
            </a:r>
            <a:r>
              <a:rPr lang="en-US" dirty="0" err="1" smtClean="0"/>
              <a:t>IDEs</a:t>
            </a:r>
            <a:r>
              <a:rPr lang="en-US" dirty="0" smtClean="0"/>
              <a:t> compile to an out directory</a:t>
            </a:r>
          </a:p>
          <a:p>
            <a:pPr lvl="1"/>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projectname</a:t>
            </a:r>
            <a:r>
              <a:rPr lang="en-US" b="1" dirty="0" smtClean="0">
                <a:latin typeface="Courier New" pitchFamily="49" charset="0"/>
                <a:cs typeface="Courier New" pitchFamily="49" charset="0"/>
              </a:rPr>
              <a:t>\out\production\</a:t>
            </a:r>
          </a:p>
          <a:p>
            <a:r>
              <a:rPr lang="en-US" dirty="0" smtClean="0"/>
              <a:t>Identify </a:t>
            </a:r>
          </a:p>
          <a:p>
            <a:pPr lvl="1"/>
            <a:r>
              <a:rPr lang="en-US" dirty="0" smtClean="0"/>
              <a:t>The plugin </a:t>
            </a:r>
            <a:r>
              <a:rPr lang="en-US" b="1" dirty="0" smtClean="0">
                <a:latin typeface="Courier New" pitchFamily="49" charset="0"/>
                <a:cs typeface="Courier New" pitchFamily="49" charset="0"/>
              </a:rPr>
              <a:t>.class</a:t>
            </a:r>
            <a:r>
              <a:rPr lang="en-US" b="1" dirty="0" smtClean="0"/>
              <a:t> </a:t>
            </a:r>
            <a:r>
              <a:rPr lang="en-US" dirty="0" smtClean="0"/>
              <a:t>file </a:t>
            </a:r>
          </a:p>
          <a:p>
            <a:pPr lvl="1"/>
            <a:r>
              <a:rPr lang="en-US" dirty="0" smtClean="0"/>
              <a:t>Any associated third party JAR files</a:t>
            </a:r>
            <a:endParaRPr lang="en-US" dirty="0"/>
          </a:p>
        </p:txBody>
      </p:sp>
    </p:spTree>
    <p:extLst>
      <p:ext uri="{BB962C8B-B14F-4D97-AF65-F5344CB8AC3E}">
        <p14:creationId xmlns:p14="http://schemas.microsoft.com/office/powerpoint/2010/main" val="179050455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372"/>
          <a:stretch/>
        </p:blipFill>
        <p:spPr bwMode="auto">
          <a:xfrm>
            <a:off x="523874" y="885824"/>
            <a:ext cx="4562476" cy="330517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Step 2e: Copy Java to shared</a:t>
            </a:r>
            <a:endParaRPr lang="en-US" dirty="0"/>
          </a:p>
        </p:txBody>
      </p:sp>
      <p:sp>
        <p:nvSpPr>
          <p:cNvPr id="3" name="Content Placeholder 2"/>
          <p:cNvSpPr>
            <a:spLocks noGrp="1"/>
          </p:cNvSpPr>
          <p:nvPr>
            <p:ph sz="half" idx="2"/>
          </p:nvPr>
        </p:nvSpPr>
        <p:spPr>
          <a:xfrm>
            <a:off x="5410200" y="914400"/>
            <a:ext cx="3413760" cy="2743200"/>
          </a:xfrm>
        </p:spPr>
        <p:txBody>
          <a:bodyPr/>
          <a:lstStyle/>
          <a:p>
            <a:r>
              <a:rPr lang="en-US" dirty="0"/>
              <a:t>Copy Java class and </a:t>
            </a:r>
            <a:r>
              <a:rPr lang="en-US" dirty="0" err="1"/>
              <a:t>JARs</a:t>
            </a:r>
            <a:r>
              <a:rPr lang="en-US" dirty="0"/>
              <a:t> to shared </a:t>
            </a:r>
            <a:r>
              <a:rPr lang="en-US" dirty="0" smtClean="0"/>
              <a:t>directory</a:t>
            </a:r>
          </a:p>
          <a:p>
            <a:pPr lvl="1"/>
            <a:r>
              <a:rPr lang="en-US" dirty="0" smtClean="0"/>
              <a:t>When referenced </a:t>
            </a:r>
            <a:r>
              <a:rPr lang="en-US" dirty="0"/>
              <a:t>by multiple </a:t>
            </a:r>
            <a:r>
              <a:rPr lang="en-US" dirty="0" smtClean="0"/>
              <a:t>plugins and non-plugin classes </a:t>
            </a:r>
          </a:p>
          <a:p>
            <a:pPr lvl="1"/>
            <a:r>
              <a:rPr lang="en-US" dirty="0" smtClean="0"/>
              <a:t>Subdirectories </a:t>
            </a:r>
            <a:r>
              <a:rPr lang="en-US" dirty="0"/>
              <a:t>must match the Java class package hierarchy</a:t>
            </a:r>
          </a:p>
          <a:p>
            <a:endParaRPr lang="en-US" b="1" dirty="0" smtClean="0">
              <a:latin typeface="Courier New" pitchFamily="49" charset="0"/>
              <a:cs typeface="Courier New" pitchFamily="49" charset="0"/>
            </a:endParaRPr>
          </a:p>
          <a:p>
            <a:endParaRPr lang="en-US" b="1" dirty="0">
              <a:latin typeface="Courier New" pitchFamily="49" charset="0"/>
              <a:cs typeface="Courier New" pitchFamily="49" charset="0"/>
            </a:endParaRPr>
          </a:p>
          <a:p>
            <a:endParaRPr lang="en-US" b="1" dirty="0" smtClean="0">
              <a:latin typeface="Courier New" pitchFamily="49" charset="0"/>
              <a:cs typeface="Courier New" pitchFamily="49" charset="0"/>
            </a:endParaRPr>
          </a:p>
          <a:p>
            <a:endParaRPr lang="en-US" b="1" dirty="0">
              <a:latin typeface="Courier New" pitchFamily="49" charset="0"/>
              <a:cs typeface="Courier New" pitchFamily="49" charset="0"/>
            </a:endParaRPr>
          </a:p>
          <a:p>
            <a:endParaRPr lang="en-US" b="1" dirty="0" smtClean="0">
              <a:latin typeface="Courier New" pitchFamily="49" charset="0"/>
              <a:cs typeface="Courier New" pitchFamily="49" charset="0"/>
            </a:endParaRPr>
          </a:p>
          <a:p>
            <a:endParaRPr lang="en-US" dirty="0"/>
          </a:p>
          <a:p>
            <a:endParaRPr lang="en-US" dirty="0" smtClean="0"/>
          </a:p>
          <a:p>
            <a:pPr lvl="1"/>
            <a:endParaRPr lang="en-US" dirty="0"/>
          </a:p>
        </p:txBody>
      </p:sp>
      <p:sp>
        <p:nvSpPr>
          <p:cNvPr id="4" name="Content Placeholder 3"/>
          <p:cNvSpPr>
            <a:spLocks noGrp="1"/>
          </p:cNvSpPr>
          <p:nvPr>
            <p:ph idx="10"/>
          </p:nvPr>
        </p:nvSpPr>
        <p:spPr>
          <a:xfrm>
            <a:off x="521208" y="4419600"/>
            <a:ext cx="8546592" cy="1981200"/>
          </a:xfrm>
        </p:spPr>
        <p:txBody>
          <a:bodyPr/>
          <a:lstStyle/>
          <a:p>
            <a:r>
              <a:rPr lang="en-US" dirty="0"/>
              <a:t>Place </a:t>
            </a:r>
            <a:r>
              <a:rPr lang="en-US" b="1" dirty="0">
                <a:latin typeface="Courier New" pitchFamily="49" charset="0"/>
                <a:cs typeface="Courier New" pitchFamily="49" charset="0"/>
              </a:rPr>
              <a:t>.class </a:t>
            </a:r>
            <a:r>
              <a:rPr lang="en-US" dirty="0"/>
              <a:t>files </a:t>
            </a:r>
            <a:r>
              <a:rPr lang="en-US" dirty="0" smtClean="0"/>
              <a:t>in shared</a:t>
            </a:r>
            <a:endParaRPr lang="en-US" b="1" dirty="0" smtClean="0">
              <a:latin typeface="Courier New" pitchFamily="49" charset="0"/>
              <a:cs typeface="Courier New" pitchFamily="49" charset="0"/>
            </a:endParaRPr>
          </a:p>
          <a:p>
            <a:pPr lvl="1"/>
            <a:r>
              <a:rPr lang="en-US" b="1" dirty="0" smtClean="0">
                <a:latin typeface="Courier New" pitchFamily="49" charset="0"/>
                <a:cs typeface="Courier New" pitchFamily="49" charset="0"/>
              </a:rPr>
              <a:t>…/configuration/plugins/SHARED/basic/classes/</a:t>
            </a:r>
          </a:p>
          <a:p>
            <a:r>
              <a:rPr lang="en-US" dirty="0" smtClean="0"/>
              <a:t>Place </a:t>
            </a:r>
            <a:r>
              <a:rPr lang="en-US" dirty="0"/>
              <a:t>referenced JAR </a:t>
            </a:r>
            <a:r>
              <a:rPr lang="en-US" dirty="0" smtClean="0"/>
              <a:t>Libraries in shared</a:t>
            </a:r>
          </a:p>
          <a:p>
            <a:pPr lvl="1"/>
            <a:r>
              <a:rPr lang="en-US" sz="2000" b="1" dirty="0" smtClean="0">
                <a:latin typeface="Courier New" pitchFamily="49" charset="0"/>
                <a:cs typeface="Courier New" pitchFamily="49" charset="0"/>
              </a:rPr>
              <a:t>…/</a:t>
            </a:r>
            <a:r>
              <a:rPr lang="en-US" sz="2000" b="1" dirty="0">
                <a:latin typeface="Courier New" pitchFamily="49" charset="0"/>
                <a:cs typeface="Courier New" pitchFamily="49" charset="0"/>
              </a:rPr>
              <a:t>configuration/plugins/SHARED/basic/lib/</a:t>
            </a:r>
          </a:p>
          <a:p>
            <a:pPr lvl="1"/>
            <a:r>
              <a:rPr lang="en-US" dirty="0">
                <a:cs typeface="Courier New" pitchFamily="49" charset="0"/>
              </a:rPr>
              <a:t>Do NOT copy Guidewire JAR files to lib</a:t>
            </a:r>
          </a:p>
          <a:p>
            <a:endParaRPr lang="en-US" dirty="0"/>
          </a:p>
        </p:txBody>
      </p:sp>
      <p:sp>
        <p:nvSpPr>
          <p:cNvPr id="5" name="Rounded Rectangle 4"/>
          <p:cNvSpPr/>
          <p:nvPr/>
        </p:nvSpPr>
        <p:spPr bwMode="auto">
          <a:xfrm>
            <a:off x="1364408" y="2559085"/>
            <a:ext cx="1769317" cy="18411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ounded Rectangle 6"/>
          <p:cNvSpPr/>
          <p:nvPr/>
        </p:nvSpPr>
        <p:spPr bwMode="auto">
          <a:xfrm>
            <a:off x="1364406" y="3981450"/>
            <a:ext cx="1769317" cy="16725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66087064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 PluginD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3" y="885824"/>
            <a:ext cx="4786807" cy="330517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Step 2e: Copy Java to plugin directory</a:t>
            </a:r>
            <a:endParaRPr lang="en-US" dirty="0"/>
          </a:p>
        </p:txBody>
      </p:sp>
      <p:sp>
        <p:nvSpPr>
          <p:cNvPr id="3" name="Content Placeholder 2"/>
          <p:cNvSpPr>
            <a:spLocks noGrp="1"/>
          </p:cNvSpPr>
          <p:nvPr>
            <p:ph sz="half" idx="2"/>
          </p:nvPr>
        </p:nvSpPr>
        <p:spPr>
          <a:xfrm>
            <a:off x="5410200" y="914400"/>
            <a:ext cx="3413760" cy="3352800"/>
          </a:xfrm>
        </p:spPr>
        <p:txBody>
          <a:bodyPr/>
          <a:lstStyle/>
          <a:p>
            <a:r>
              <a:rPr lang="en-US" dirty="0" smtClean="0"/>
              <a:t>Define a plugin directory and copy </a:t>
            </a:r>
            <a:r>
              <a:rPr lang="en-US" dirty="0"/>
              <a:t>Java class and </a:t>
            </a:r>
            <a:r>
              <a:rPr lang="en-US" dirty="0" err="1" smtClean="0"/>
              <a:t>JARs</a:t>
            </a:r>
            <a:endParaRPr lang="en-US" dirty="0" smtClean="0"/>
          </a:p>
          <a:p>
            <a:pPr lvl="1"/>
            <a:r>
              <a:rPr lang="en-US" dirty="0" smtClean="0"/>
              <a:t>When </a:t>
            </a:r>
            <a:r>
              <a:rPr lang="en-US" b="1" u="sng" dirty="0" smtClean="0"/>
              <a:t>NOT</a:t>
            </a:r>
            <a:r>
              <a:rPr lang="en-US" dirty="0" smtClean="0"/>
              <a:t> referenced </a:t>
            </a:r>
            <a:r>
              <a:rPr lang="en-US" dirty="0"/>
              <a:t>by multiple </a:t>
            </a:r>
            <a:r>
              <a:rPr lang="en-US" dirty="0" smtClean="0"/>
              <a:t>plugins and non-plugin classes </a:t>
            </a:r>
            <a:endParaRPr lang="en-US" b="1" dirty="0" smtClean="0">
              <a:latin typeface="Courier New" pitchFamily="49" charset="0"/>
              <a:cs typeface="Courier New" pitchFamily="49" charset="0"/>
            </a:endParaRPr>
          </a:p>
          <a:p>
            <a:pPr lvl="1"/>
            <a:r>
              <a:rPr lang="en-US" sz="2000" dirty="0" smtClean="0"/>
              <a:t>Subdirectories </a:t>
            </a:r>
            <a:r>
              <a:rPr lang="en-US" sz="2000" dirty="0"/>
              <a:t>must match the Java class package hierarchy</a:t>
            </a:r>
          </a:p>
          <a:p>
            <a:endParaRPr lang="en-US" b="1" dirty="0" smtClean="0">
              <a:latin typeface="Courier New" pitchFamily="49" charset="0"/>
              <a:cs typeface="Courier New" pitchFamily="49" charset="0"/>
            </a:endParaRPr>
          </a:p>
          <a:p>
            <a:endParaRPr lang="en-US" b="1" dirty="0">
              <a:latin typeface="Courier New" pitchFamily="49" charset="0"/>
              <a:cs typeface="Courier New" pitchFamily="49" charset="0"/>
            </a:endParaRPr>
          </a:p>
          <a:p>
            <a:endParaRPr lang="en-US" b="1" dirty="0" smtClean="0">
              <a:latin typeface="Courier New" pitchFamily="49" charset="0"/>
              <a:cs typeface="Courier New" pitchFamily="49" charset="0"/>
            </a:endParaRPr>
          </a:p>
          <a:p>
            <a:endParaRPr lang="en-US" b="1" dirty="0">
              <a:latin typeface="Courier New" pitchFamily="49" charset="0"/>
              <a:cs typeface="Courier New" pitchFamily="49" charset="0"/>
            </a:endParaRPr>
          </a:p>
          <a:p>
            <a:endParaRPr lang="en-US" b="1" dirty="0" smtClean="0">
              <a:latin typeface="Courier New" pitchFamily="49" charset="0"/>
              <a:cs typeface="Courier New" pitchFamily="49" charset="0"/>
            </a:endParaRPr>
          </a:p>
          <a:p>
            <a:endParaRPr lang="en-US" dirty="0"/>
          </a:p>
          <a:p>
            <a:endParaRPr lang="en-US" dirty="0" smtClean="0"/>
          </a:p>
          <a:p>
            <a:pPr lvl="1"/>
            <a:endParaRPr lang="en-US" dirty="0"/>
          </a:p>
        </p:txBody>
      </p:sp>
      <p:sp>
        <p:nvSpPr>
          <p:cNvPr id="4" name="Content Placeholder 3"/>
          <p:cNvSpPr>
            <a:spLocks noGrp="1"/>
          </p:cNvSpPr>
          <p:nvPr>
            <p:ph idx="10"/>
          </p:nvPr>
        </p:nvSpPr>
        <p:spPr>
          <a:xfrm>
            <a:off x="521208" y="4419600"/>
            <a:ext cx="8546592" cy="1981200"/>
          </a:xfrm>
        </p:spPr>
        <p:txBody>
          <a:bodyPr/>
          <a:lstStyle/>
          <a:p>
            <a:r>
              <a:rPr lang="en-US" dirty="0" smtClean="0"/>
              <a:t>Place </a:t>
            </a:r>
            <a:r>
              <a:rPr lang="en-US" b="1" dirty="0">
                <a:latin typeface="Courier New" pitchFamily="49" charset="0"/>
                <a:cs typeface="Courier New" pitchFamily="49" charset="0"/>
              </a:rPr>
              <a:t>.class </a:t>
            </a:r>
            <a:r>
              <a:rPr lang="en-US" dirty="0"/>
              <a:t>files </a:t>
            </a:r>
            <a:r>
              <a:rPr lang="en-US" dirty="0" smtClean="0"/>
              <a:t>in </a:t>
            </a:r>
            <a:r>
              <a:rPr lang="en-US" dirty="0" err="1" smtClean="0"/>
              <a:t>plugin_dir</a:t>
            </a:r>
            <a:endParaRPr lang="en-US" b="1" dirty="0" smtClean="0">
              <a:latin typeface="Courier New" pitchFamily="49" charset="0"/>
              <a:cs typeface="Courier New" pitchFamily="49" charset="0"/>
            </a:endParaRPr>
          </a:p>
          <a:p>
            <a:pPr lvl="1"/>
            <a:r>
              <a:rPr lang="en-US" b="1" dirty="0">
                <a:latin typeface="Courier New" pitchFamily="49" charset="0"/>
                <a:cs typeface="Courier New" pitchFamily="49" charset="0"/>
              </a:rPr>
              <a:t>…/</a:t>
            </a:r>
            <a:r>
              <a:rPr lang="en-US" b="1" dirty="0" smtClean="0">
                <a:latin typeface="Courier New" pitchFamily="49" charset="0"/>
                <a:cs typeface="Courier New" pitchFamily="49" charset="0"/>
              </a:rPr>
              <a:t>configuration/plugins/</a:t>
            </a:r>
            <a:r>
              <a:rPr lang="en-US" b="1" dirty="0" err="1" smtClean="0">
                <a:latin typeface="Courier New" pitchFamily="49" charset="0"/>
                <a:cs typeface="Courier New" pitchFamily="49" charset="0"/>
              </a:rPr>
              <a:t>PLUGIN_DIR</a:t>
            </a:r>
            <a:r>
              <a:rPr lang="en-US" b="1" dirty="0" smtClean="0">
                <a:latin typeface="Courier New" pitchFamily="49" charset="0"/>
                <a:cs typeface="Courier New" pitchFamily="49" charset="0"/>
              </a:rPr>
              <a:t>/basic/classes</a:t>
            </a:r>
            <a:r>
              <a:rPr lang="en-US" b="1" dirty="0">
                <a:latin typeface="Courier New" pitchFamily="49" charset="0"/>
                <a:cs typeface="Courier New" pitchFamily="49" charset="0"/>
              </a:rPr>
              <a:t>/</a:t>
            </a:r>
          </a:p>
          <a:p>
            <a:pPr marL="285750" lvl="1" indent="-285750">
              <a:spcBef>
                <a:spcPct val="40000"/>
              </a:spcBef>
              <a:buFont typeface="Arial" pitchFamily="34" charset="0"/>
              <a:buChar char="•"/>
            </a:pPr>
            <a:r>
              <a:rPr lang="en-US" sz="2400" dirty="0"/>
              <a:t>Place referenced JAR Libraries in </a:t>
            </a:r>
            <a:r>
              <a:rPr lang="en-US" sz="2400" dirty="0" err="1" smtClean="0"/>
              <a:t>plugin_dir</a:t>
            </a:r>
            <a:endParaRPr lang="en-US" sz="2400" b="1" dirty="0">
              <a:latin typeface="Courier New" pitchFamily="49" charset="0"/>
              <a:cs typeface="Courier New" pitchFamily="49" charset="0"/>
            </a:endParaRPr>
          </a:p>
          <a:p>
            <a:pPr lvl="1"/>
            <a:r>
              <a:rPr lang="en-US" b="1" dirty="0" smtClean="0">
                <a:latin typeface="Courier New" pitchFamily="49" charset="0"/>
                <a:cs typeface="Courier New" pitchFamily="49" charset="0"/>
              </a:rPr>
              <a:t>…/configuration/plugins/</a:t>
            </a:r>
            <a:r>
              <a:rPr lang="en-US" b="1" dirty="0" err="1">
                <a:latin typeface="Courier New" pitchFamily="49" charset="0"/>
                <a:cs typeface="Courier New" pitchFamily="49" charset="0"/>
              </a:rPr>
              <a:t>PLUGIN_DIR</a:t>
            </a:r>
            <a:r>
              <a:rPr lang="en-US" b="1" dirty="0" smtClean="0">
                <a:latin typeface="Courier New" pitchFamily="49" charset="0"/>
                <a:cs typeface="Courier New" pitchFamily="49" charset="0"/>
              </a:rPr>
              <a:t>/basic/lib/</a:t>
            </a:r>
          </a:p>
          <a:p>
            <a:pPr lvl="1"/>
            <a:r>
              <a:rPr lang="en-US" dirty="0" smtClean="0">
                <a:cs typeface="Courier New" pitchFamily="49" charset="0"/>
              </a:rPr>
              <a:t>Do NOT copy Guidewire JAR files to lib</a:t>
            </a:r>
            <a:endParaRPr lang="en-US" dirty="0">
              <a:cs typeface="Courier New" pitchFamily="49" charset="0"/>
            </a:endParaRPr>
          </a:p>
          <a:p>
            <a:endParaRPr lang="en-US" dirty="0"/>
          </a:p>
        </p:txBody>
      </p:sp>
      <p:sp>
        <p:nvSpPr>
          <p:cNvPr id="5" name="Rounded Rectangle 4"/>
          <p:cNvSpPr/>
          <p:nvPr/>
        </p:nvSpPr>
        <p:spPr bwMode="auto">
          <a:xfrm>
            <a:off x="914400" y="1981200"/>
            <a:ext cx="1769317" cy="18411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ounded Rectangle 6"/>
          <p:cNvSpPr/>
          <p:nvPr/>
        </p:nvSpPr>
        <p:spPr bwMode="auto">
          <a:xfrm>
            <a:off x="1364405" y="2371154"/>
            <a:ext cx="1769317" cy="16725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ounded Rectangle 8"/>
          <p:cNvSpPr/>
          <p:nvPr/>
        </p:nvSpPr>
        <p:spPr bwMode="auto">
          <a:xfrm>
            <a:off x="1364404" y="4018979"/>
            <a:ext cx="1769317" cy="16725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69768124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Overview of Guidewire plugins</a:t>
            </a:r>
          </a:p>
          <a:p>
            <a:r>
              <a:rPr lang="en-US" dirty="0"/>
              <a:t>Determining plugin requirements</a:t>
            </a:r>
          </a:p>
          <a:p>
            <a:r>
              <a:rPr lang="en-US" dirty="0"/>
              <a:t>Writing plugins in Gosu</a:t>
            </a:r>
          </a:p>
          <a:p>
            <a:r>
              <a:rPr lang="en-US" dirty="0"/>
              <a:t>Writing plugins in Java</a:t>
            </a:r>
          </a:p>
          <a:p>
            <a:r>
              <a:rPr lang="en-US" dirty="0"/>
              <a:t>Registering and deploying plugins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Guidewire plugins</a:t>
            </a:r>
          </a:p>
          <a:p>
            <a:r>
              <a:rPr lang="en-US" dirty="0"/>
              <a:t>Determining plugin requirements</a:t>
            </a:r>
          </a:p>
          <a:p>
            <a:r>
              <a:rPr lang="en-US" dirty="0"/>
              <a:t>Writing plugins in Gosu</a:t>
            </a:r>
          </a:p>
          <a:p>
            <a:r>
              <a:rPr lang="en-US" dirty="0"/>
              <a:t>Writing plugins in Java</a:t>
            </a:r>
          </a:p>
          <a:p>
            <a:r>
              <a:rPr lang="en-US" dirty="0">
                <a:solidFill>
                  <a:schemeClr val="bg1"/>
                </a:solidFill>
              </a:rPr>
              <a:t>Registering and deploying plugins</a:t>
            </a:r>
          </a:p>
          <a:p>
            <a:endParaRPr lang="en-US" dirty="0"/>
          </a:p>
        </p:txBody>
      </p:sp>
    </p:spTree>
    <p:extLst>
      <p:ext uri="{BB962C8B-B14F-4D97-AF65-F5344CB8AC3E}">
        <p14:creationId xmlns:p14="http://schemas.microsoft.com/office/powerpoint/2010/main" val="417233618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3: </a:t>
            </a:r>
            <a:r>
              <a:rPr lang="en-US" dirty="0"/>
              <a:t>Create the </a:t>
            </a:r>
            <a:r>
              <a:rPr lang="en-US" dirty="0" smtClean="0"/>
              <a:t>plugin registry file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Registry </a:t>
            </a:r>
            <a:r>
              <a:rPr lang="en-US" dirty="0">
                <a:sym typeface="Wingdings"/>
              </a:rPr>
              <a:t></a:t>
            </a:r>
            <a:r>
              <a:rPr lang="en-US" dirty="0"/>
              <a:t> </a:t>
            </a:r>
            <a:r>
              <a:rPr lang="en-US" dirty="0" smtClean="0"/>
              <a:t>New </a:t>
            </a:r>
            <a:r>
              <a:rPr lang="en-US" dirty="0">
                <a:sym typeface="Wingdings"/>
              </a:rPr>
              <a:t></a:t>
            </a:r>
            <a:r>
              <a:rPr lang="en-US" dirty="0"/>
              <a:t> </a:t>
            </a:r>
            <a:r>
              <a:rPr lang="en-US" dirty="0" smtClean="0"/>
              <a:t>Plugin</a:t>
            </a:r>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startAt="2"/>
            </a:pPr>
            <a:r>
              <a:rPr lang="en-US" dirty="0" smtClean="0"/>
              <a:t>Specify name and select interface</a:t>
            </a:r>
          </a:p>
          <a:p>
            <a:pPr marL="342900" lvl="1" indent="0">
              <a:buNone/>
            </a:pPr>
            <a:endParaRPr lang="en-US" dirty="0"/>
          </a:p>
          <a:p>
            <a:endParaRPr lang="en-US" dirty="0" smtClean="0"/>
          </a:p>
        </p:txBody>
      </p:sp>
      <p:pic>
        <p:nvPicPr>
          <p:cNvPr id="6152" name="pic DLG Plugin Start" descr="C:\Users\sluersen\AppData\Local\Temp\SNAGHTML16f287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125" y="3409950"/>
            <a:ext cx="2905125" cy="13620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50" name="pic DlG Select" descr="C:\Users\sluersen\AppData\Local\Temp\SNAGHTML16e651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5694" y="4362449"/>
            <a:ext cx="3857625" cy="19431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20" name="pic"/>
          <p:cNvGrpSpPr/>
          <p:nvPr/>
        </p:nvGrpSpPr>
        <p:grpSpPr>
          <a:xfrm>
            <a:off x="520559" y="1447800"/>
            <a:ext cx="3977906" cy="1295400"/>
            <a:chOff x="4683633" y="990600"/>
            <a:chExt cx="3977906" cy="1295400"/>
          </a:xfrm>
        </p:grpSpPr>
        <p:pic>
          <p:nvPicPr>
            <p:cNvPr id="3074" name="Picture 2" descr="C:\Users\sluersen\AppData\Local\Temp\SNAGHTML63c0ef.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633" y="990600"/>
              <a:ext cx="3977906" cy="1295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bwMode="auto">
            <a:xfrm flipH="1">
              <a:off x="4683634" y="990600"/>
              <a:ext cx="3622166" cy="0"/>
            </a:xfrm>
            <a:prstGeom prst="line">
              <a:avLst/>
            </a:prstGeom>
            <a:noFill/>
            <a:ln w="12700" cap="flat" cmpd="sng" algn="ctr">
              <a:solidFill>
                <a:schemeClr val="bg1"/>
              </a:solidFill>
              <a:prstDash val="solid"/>
              <a:round/>
              <a:headEnd type="none" w="med" len="med"/>
              <a:tailEnd type="none" w="med" len="med"/>
            </a:ln>
            <a:effectLst/>
          </p:spPr>
        </p:cxnSp>
        <p:cxnSp>
          <p:nvCxnSpPr>
            <p:cNvPr id="7" name="Straight Connector 6"/>
            <p:cNvCxnSpPr/>
            <p:nvPr/>
          </p:nvCxnSpPr>
          <p:spPr bwMode="auto">
            <a:xfrm>
              <a:off x="4683633" y="990600"/>
              <a:ext cx="0" cy="1295400"/>
            </a:xfrm>
            <a:prstGeom prst="line">
              <a:avLst/>
            </a:prstGeom>
            <a:noFill/>
            <a:ln w="12700" cap="flat" cmpd="sng" algn="ctr">
              <a:solidFill>
                <a:schemeClr val="bg1"/>
              </a:solidFill>
              <a:prstDash val="solid"/>
              <a:round/>
              <a:headEnd type="none" w="med" len="med"/>
              <a:tailEnd type="none" w="med" len="med"/>
            </a:ln>
            <a:effectLst/>
          </p:spPr>
        </p:cxnSp>
        <p:cxnSp>
          <p:nvCxnSpPr>
            <p:cNvPr id="22" name="Straight Connector 21"/>
            <p:cNvCxnSpPr/>
            <p:nvPr/>
          </p:nvCxnSpPr>
          <p:spPr bwMode="auto">
            <a:xfrm flipH="1">
              <a:off x="4683634" y="2286000"/>
              <a:ext cx="3012566" cy="0"/>
            </a:xfrm>
            <a:prstGeom prst="line">
              <a:avLst/>
            </a:prstGeom>
            <a:noFill/>
            <a:ln w="12700" cap="flat" cmpd="sng" algn="ctr">
              <a:solidFill>
                <a:schemeClr val="bg1"/>
              </a:solidFill>
              <a:prstDash val="solid"/>
              <a:round/>
              <a:headEnd type="none" w="med" len="med"/>
              <a:tailEnd type="none" w="med" len="med"/>
            </a:ln>
            <a:effectLst/>
          </p:spPr>
        </p:cxnSp>
      </p:grpSp>
      <p:sp>
        <p:nvSpPr>
          <p:cNvPr id="23" name="Rounded Rectangle 22"/>
          <p:cNvSpPr/>
          <p:nvPr/>
        </p:nvSpPr>
        <p:spPr bwMode="auto">
          <a:xfrm>
            <a:off x="2734930" y="3977913"/>
            <a:ext cx="478099" cy="26016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6" name="Right Arrow 25"/>
          <p:cNvSpPr/>
          <p:nvPr/>
        </p:nvSpPr>
        <p:spPr bwMode="auto">
          <a:xfrm>
            <a:off x="2537459" y="4574532"/>
            <a:ext cx="693858" cy="352424"/>
          </a:xfrm>
          <a:prstGeom prst="right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6148" name="pic DLG Plugin Defined" descr="C:\Users\sluersen\AppData\Local\Temp\SNAGHTML16e1e0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3328" y="3733800"/>
            <a:ext cx="2905125" cy="13620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9" name="Right Arrow 38"/>
          <p:cNvSpPr/>
          <p:nvPr/>
        </p:nvSpPr>
        <p:spPr bwMode="auto">
          <a:xfrm>
            <a:off x="5706399" y="4574532"/>
            <a:ext cx="693858" cy="352424"/>
          </a:xfrm>
          <a:prstGeom prst="right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13909203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 Configure Gosu plugin</a:t>
            </a:r>
            <a:endParaRPr lang="en-US" dirty="0"/>
          </a:p>
        </p:txBody>
      </p:sp>
      <p:sp>
        <p:nvSpPr>
          <p:cNvPr id="3" name="Content Placeholder 2"/>
          <p:cNvSpPr>
            <a:spLocks noGrp="1"/>
          </p:cNvSpPr>
          <p:nvPr>
            <p:ph sz="half" idx="1"/>
          </p:nvPr>
        </p:nvSpPr>
        <p:spPr/>
        <p:txBody>
          <a:bodyPr/>
          <a:lstStyle/>
          <a:p>
            <a:r>
              <a:rPr lang="en-US" dirty="0" smtClean="0"/>
              <a:t>In Project View, open .</a:t>
            </a:r>
            <a:r>
              <a:rPr lang="en-US" dirty="0" err="1" smtClean="0"/>
              <a:t>gwp</a:t>
            </a:r>
            <a:endParaRPr lang="en-US" dirty="0" smtClean="0"/>
          </a:p>
          <a:p>
            <a:r>
              <a:rPr lang="en-US" dirty="0" smtClean="0"/>
              <a:t>Plugin Editor</a:t>
            </a:r>
          </a:p>
          <a:p>
            <a:pPr marL="857250" lvl="1" indent="-457200">
              <a:buFont typeface="+mj-lt"/>
              <a:buAutoNum type="arabicPeriod"/>
            </a:pPr>
            <a:r>
              <a:rPr lang="en-US" dirty="0" smtClean="0"/>
              <a:t>Add Plugin type</a:t>
            </a:r>
          </a:p>
          <a:p>
            <a:pPr marL="857250" lvl="1" indent="-457200">
              <a:buFont typeface="+mj-lt"/>
              <a:buAutoNum type="arabicPeriod"/>
            </a:pPr>
            <a:r>
              <a:rPr lang="en-US" dirty="0" smtClean="0"/>
              <a:t>Specify class</a:t>
            </a:r>
          </a:p>
          <a:p>
            <a:pPr marL="857250" lvl="1" indent="-457200">
              <a:buFont typeface="+mj-lt"/>
              <a:buAutoNum type="arabicPeriod"/>
            </a:pPr>
            <a:r>
              <a:rPr lang="en-US" dirty="0" smtClean="0"/>
              <a:t>Mark enabled</a:t>
            </a:r>
          </a:p>
          <a:p>
            <a:pPr marL="857250" lvl="1" indent="-457200">
              <a:buFont typeface="+mj-lt"/>
              <a:buAutoNum type="arabicPeriod"/>
            </a:pPr>
            <a:r>
              <a:rPr lang="en-US" dirty="0" smtClean="0"/>
              <a:t>Define parameters</a:t>
            </a:r>
            <a:endParaRPr lang="en-US" dirty="0"/>
          </a:p>
          <a:p>
            <a:endParaRPr lang="en-US" dirty="0"/>
          </a:p>
        </p:txBody>
      </p:sp>
      <p:pic>
        <p:nvPicPr>
          <p:cNvPr id="4106" name="pic Editor" descr="C:\Users\sluersen\AppData\Local\Temp\SNAGHTML18140a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9" y="3730036"/>
            <a:ext cx="8605657" cy="24764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num4"/>
          <p:cNvSpPr/>
          <p:nvPr/>
        </p:nvSpPr>
        <p:spPr bwMode="auto">
          <a:xfrm>
            <a:off x="8785129" y="6006512"/>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4</a:t>
            </a:r>
            <a:endParaRPr lang="en-US" dirty="0"/>
          </a:p>
        </p:txBody>
      </p:sp>
      <p:sp>
        <p:nvSpPr>
          <p:cNvPr id="10" name="num3"/>
          <p:cNvSpPr/>
          <p:nvPr/>
        </p:nvSpPr>
        <p:spPr bwMode="auto">
          <a:xfrm>
            <a:off x="5562600" y="5549312"/>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3</a:t>
            </a:r>
            <a:endParaRPr lang="en-US" dirty="0"/>
          </a:p>
        </p:txBody>
      </p:sp>
      <p:sp>
        <p:nvSpPr>
          <p:cNvPr id="11" name="num1"/>
          <p:cNvSpPr/>
          <p:nvPr/>
        </p:nvSpPr>
        <p:spPr bwMode="auto">
          <a:xfrm>
            <a:off x="266700" y="4631149"/>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12" name="num2"/>
          <p:cNvSpPr/>
          <p:nvPr/>
        </p:nvSpPr>
        <p:spPr bwMode="auto">
          <a:xfrm>
            <a:off x="8216646" y="4444412"/>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pic>
        <p:nvPicPr>
          <p:cNvPr id="4103" name="pic P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4630" y="914400"/>
            <a:ext cx="4292027" cy="24384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704" y="4832077"/>
            <a:ext cx="1639896" cy="8067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688098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sluersen\AppData\Local\Temp\SNAGHTML179cc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729041"/>
            <a:ext cx="8582764" cy="26584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 3a: Configure Java plugin</a:t>
            </a:r>
            <a:endParaRPr lang="en-US" dirty="0"/>
          </a:p>
        </p:txBody>
      </p:sp>
      <p:sp>
        <p:nvSpPr>
          <p:cNvPr id="3" name="Content Placeholder 2"/>
          <p:cNvSpPr>
            <a:spLocks noGrp="1"/>
          </p:cNvSpPr>
          <p:nvPr>
            <p:ph sz="half" idx="1"/>
          </p:nvPr>
        </p:nvSpPr>
        <p:spPr/>
        <p:txBody>
          <a:bodyPr/>
          <a:lstStyle/>
          <a:p>
            <a:r>
              <a:rPr lang="en-US" dirty="0" smtClean="0"/>
              <a:t>In Project View, open .</a:t>
            </a:r>
            <a:r>
              <a:rPr lang="en-US" dirty="0" err="1" smtClean="0"/>
              <a:t>gwp</a:t>
            </a:r>
            <a:endParaRPr lang="en-US" dirty="0" smtClean="0"/>
          </a:p>
          <a:p>
            <a:r>
              <a:rPr lang="en-US" dirty="0" smtClean="0"/>
              <a:t>Plugin Editor</a:t>
            </a:r>
          </a:p>
          <a:p>
            <a:pPr marL="857250" lvl="1" indent="-457200">
              <a:buFont typeface="+mj-lt"/>
              <a:buAutoNum type="arabicPeriod"/>
            </a:pPr>
            <a:r>
              <a:rPr lang="en-US" dirty="0" smtClean="0"/>
              <a:t>Add Plugin type</a:t>
            </a:r>
          </a:p>
          <a:p>
            <a:pPr marL="857250" lvl="1" indent="-457200">
              <a:buFont typeface="+mj-lt"/>
              <a:buAutoNum type="arabicPeriod"/>
            </a:pPr>
            <a:r>
              <a:rPr lang="en-US" dirty="0" smtClean="0"/>
              <a:t>Specify class</a:t>
            </a:r>
          </a:p>
          <a:p>
            <a:pPr marL="857250" lvl="1" indent="-457200">
              <a:buFont typeface="+mj-lt"/>
              <a:buAutoNum type="arabicPeriod"/>
            </a:pPr>
            <a:r>
              <a:rPr lang="en-US" dirty="0" smtClean="0"/>
              <a:t>Specify Directory</a:t>
            </a:r>
          </a:p>
          <a:p>
            <a:pPr marL="857250" lvl="1" indent="-457200">
              <a:buFont typeface="+mj-lt"/>
              <a:buAutoNum type="arabicPeriod"/>
            </a:pPr>
            <a:r>
              <a:rPr lang="en-US" dirty="0" smtClean="0"/>
              <a:t>Mark enabled</a:t>
            </a:r>
          </a:p>
          <a:p>
            <a:pPr marL="857250" lvl="1" indent="-457200">
              <a:buFont typeface="+mj-lt"/>
              <a:buAutoNum type="arabicPeriod"/>
            </a:pPr>
            <a:r>
              <a:rPr lang="en-US" dirty="0" smtClean="0"/>
              <a:t>Define parameters</a:t>
            </a:r>
            <a:endParaRPr lang="en-US" dirty="0"/>
          </a:p>
          <a:p>
            <a:endParaRPr lang="en-US" dirty="0"/>
          </a:p>
        </p:txBody>
      </p:sp>
      <p:sp>
        <p:nvSpPr>
          <p:cNvPr id="9" name="num5"/>
          <p:cNvSpPr/>
          <p:nvPr/>
        </p:nvSpPr>
        <p:spPr bwMode="auto">
          <a:xfrm>
            <a:off x="8785129" y="6006512"/>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5</a:t>
            </a:r>
            <a:endParaRPr lang="en-US" dirty="0"/>
          </a:p>
        </p:txBody>
      </p:sp>
      <p:sp>
        <p:nvSpPr>
          <p:cNvPr id="10" name="num4"/>
          <p:cNvSpPr/>
          <p:nvPr/>
        </p:nvSpPr>
        <p:spPr bwMode="auto">
          <a:xfrm>
            <a:off x="5562600" y="5549312"/>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4</a:t>
            </a:r>
            <a:endParaRPr lang="en-US" dirty="0"/>
          </a:p>
        </p:txBody>
      </p:sp>
      <p:sp>
        <p:nvSpPr>
          <p:cNvPr id="11" name="num1"/>
          <p:cNvSpPr/>
          <p:nvPr/>
        </p:nvSpPr>
        <p:spPr bwMode="auto">
          <a:xfrm>
            <a:off x="266700" y="4631149"/>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12" name="num2"/>
          <p:cNvSpPr/>
          <p:nvPr/>
        </p:nvSpPr>
        <p:spPr bwMode="auto">
          <a:xfrm>
            <a:off x="8216646" y="4444412"/>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sp>
        <p:nvSpPr>
          <p:cNvPr id="13" name="num3"/>
          <p:cNvSpPr/>
          <p:nvPr/>
        </p:nvSpPr>
        <p:spPr bwMode="auto">
          <a:xfrm>
            <a:off x="5768721" y="4873037"/>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3</a:t>
            </a:r>
            <a:endParaRPr lang="en-US" dirty="0"/>
          </a:p>
        </p:txBody>
      </p:sp>
      <p:pic>
        <p:nvPicPr>
          <p:cNvPr id="4102" name="pic Menu Ad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179" y="4850224"/>
            <a:ext cx="1639896" cy="8133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 P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4630" y="914400"/>
            <a:ext cx="4292027" cy="24384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097451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 Parameters</a:t>
            </a:r>
            <a:endParaRPr lang="en-US" dirty="0"/>
          </a:p>
        </p:txBody>
      </p:sp>
      <p:sp>
        <p:nvSpPr>
          <p:cNvPr id="3" name="Content Placeholder 2"/>
          <p:cNvSpPr>
            <a:spLocks noGrp="1"/>
          </p:cNvSpPr>
          <p:nvPr>
            <p:ph idx="1"/>
          </p:nvPr>
        </p:nvSpPr>
        <p:spPr>
          <a:xfrm>
            <a:off x="519113" y="2743200"/>
            <a:ext cx="8318500" cy="3657600"/>
          </a:xfrm>
        </p:spPr>
        <p:txBody>
          <a:bodyPr/>
          <a:lstStyle/>
          <a:p>
            <a:r>
              <a:rPr lang="en-US" dirty="0" smtClean="0"/>
              <a:t>Specify values that can </a:t>
            </a:r>
            <a:r>
              <a:rPr lang="en-US" dirty="0"/>
              <a:t>be passed into a plugin at the registry level</a:t>
            </a:r>
          </a:p>
          <a:p>
            <a:r>
              <a:rPr lang="en-US" dirty="0"/>
              <a:t>Useful for varying plugin behavior without changing the plugin code </a:t>
            </a:r>
            <a:r>
              <a:rPr lang="en-US" dirty="0" smtClean="0"/>
              <a:t>itself</a:t>
            </a:r>
          </a:p>
          <a:p>
            <a:r>
              <a:rPr lang="en-US" dirty="0" smtClean="0"/>
              <a:t>Example:</a:t>
            </a:r>
          </a:p>
          <a:p>
            <a:pPr lvl="1"/>
            <a:r>
              <a:rPr lang="en-US" dirty="0" smtClean="0"/>
              <a:t>Testing </a:t>
            </a:r>
            <a:r>
              <a:rPr lang="en-US" dirty="0"/>
              <a:t>environment compared to a production </a:t>
            </a:r>
            <a:r>
              <a:rPr lang="en-US" dirty="0" smtClean="0"/>
              <a:t>environment</a:t>
            </a:r>
          </a:p>
          <a:p>
            <a:r>
              <a:rPr lang="en-US" dirty="0" smtClean="0"/>
              <a:t>Plugin class must implement </a:t>
            </a:r>
            <a:r>
              <a:rPr lang="en-US" b="1" dirty="0" err="1" smtClean="0">
                <a:latin typeface="Courier New" pitchFamily="49" charset="0"/>
                <a:cs typeface="Courier New" pitchFamily="49" charset="0"/>
              </a:rPr>
              <a:t>InitializablePlugin</a:t>
            </a:r>
            <a:r>
              <a:rPr lang="en-US" dirty="0" smtClean="0"/>
              <a:t> interface and </a:t>
            </a:r>
            <a:r>
              <a:rPr lang="en-US" b="1" dirty="0" err="1">
                <a:latin typeface="Courier New" pitchFamily="49" charset="0"/>
                <a:cs typeface="Courier New" pitchFamily="49" charset="0"/>
              </a:rPr>
              <a:t>setParameters</a:t>
            </a:r>
            <a:r>
              <a:rPr lang="en-US" b="1" dirty="0">
                <a:latin typeface="Courier New" pitchFamily="49" charset="0"/>
                <a:cs typeface="Courier New" pitchFamily="49" charset="0"/>
              </a:rPr>
              <a:t>() </a:t>
            </a:r>
            <a:r>
              <a:rPr lang="en-US" dirty="0" smtClean="0"/>
              <a:t>method</a:t>
            </a:r>
            <a:endParaRPr lang="en-US"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08" y="907542"/>
            <a:ext cx="8340757" cy="1385316"/>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8821895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Grey Number"/>
          <p:cNvSpPr/>
          <p:nvPr/>
        </p:nvSpPr>
        <p:spPr bwMode="auto">
          <a:xfrm>
            <a:off x="381000" y="914400"/>
            <a:ext cx="381000" cy="4905958"/>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Reading plugin parameters</a:t>
            </a:r>
          </a:p>
        </p:txBody>
      </p:sp>
      <p:sp>
        <p:nvSpPr>
          <p:cNvPr id="3" name="Rectangle 2"/>
          <p:cNvSpPr/>
          <p:nvPr/>
        </p:nvSpPr>
        <p:spPr>
          <a:xfrm>
            <a:off x="285750" y="914400"/>
            <a:ext cx="8839200" cy="4905958"/>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package </a:t>
            </a:r>
            <a:r>
              <a:rPr lang="en-US" sz="1600" b="1" dirty="0" err="1">
                <a:solidFill>
                  <a:srgbClr val="000000"/>
                </a:solidFill>
                <a:latin typeface="Courier New"/>
                <a:ea typeface="Times New Roman"/>
                <a:cs typeface="Times New Roman"/>
              </a:rPr>
              <a:t>acme.ta.plugin.exchangerate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gw.api.system.database.SequenceUtil</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gw.plugin.InitializablePlugin</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gw.plugin.exchangerate.IExchangeRateSetPlugin</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java.util.Map</a:t>
            </a:r>
            <a:r>
              <a:rPr lang="en-US" sz="1600" b="1" dirty="0">
                <a:solidFill>
                  <a:srgbClr val="000000"/>
                </a:solidFill>
                <a:latin typeface="Courier New"/>
                <a:ea typeface="Times New Roman"/>
                <a:cs typeface="Times New Roman"/>
              </a:rPr>
              <a:t> </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…13 </a:t>
            </a:r>
            <a:r>
              <a:rPr lang="en-US" sz="1600" b="1" dirty="0" smtClean="0">
                <a:solidFill>
                  <a:srgbClr val="000080"/>
                </a:solidFill>
                <a:latin typeface="Courier New"/>
                <a:ea typeface="Times New Roman"/>
                <a:cs typeface="Times New Roman"/>
              </a:rPr>
              <a:t>class </a:t>
            </a:r>
            <a:r>
              <a:rPr lang="en-US" sz="1600" b="1" dirty="0" err="1">
                <a:solidFill>
                  <a:srgbClr val="000000"/>
                </a:solidFill>
                <a:latin typeface="Courier New"/>
                <a:ea typeface="Times New Roman"/>
                <a:cs typeface="Times New Roman"/>
              </a:rPr>
              <a:t>AcmeIExchangeRateSetPluginWithParameters</a:t>
            </a:r>
            <a:r>
              <a:rPr lang="en-US" sz="1600" b="1" dirty="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implements</a:t>
            </a:r>
            <a:br>
              <a:rPr lang="en-US" sz="1600" b="1" dirty="0" smtClean="0">
                <a:solidFill>
                  <a:srgbClr val="000080"/>
                </a:solidFill>
                <a:latin typeface="Courier New"/>
                <a:ea typeface="Times New Roman"/>
                <a:cs typeface="Times New Roman"/>
              </a:rPr>
            </a:br>
            <a:r>
              <a:rPr lang="en-US" sz="1600" b="1" dirty="0" smtClean="0">
                <a:solidFill>
                  <a:srgbClr val="00008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IExchangeRateSetPlugin</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InitializablePlugin</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14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err="1">
                <a:solidFill>
                  <a:srgbClr val="000000"/>
                </a:solidFill>
                <a:latin typeface="Courier New"/>
                <a:ea typeface="Times New Roman"/>
                <a:cs typeface="Times New Roman"/>
              </a:rPr>
              <a:t>createExchangeRateSet</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ExchangeRateSet</a:t>
            </a:r>
            <a:r>
              <a:rPr lang="en-US" sz="1600" b="1" dirty="0" smtClean="0">
                <a:solidFill>
                  <a:srgbClr val="000000"/>
                </a:solidFill>
                <a:latin typeface="Courier New"/>
                <a:ea typeface="Times New Roman"/>
                <a:cs typeface="Times New Roman"/>
              </a:rPr>
              <a:t> {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…40  }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43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err="1" smtClean="0">
                <a:solidFill>
                  <a:srgbClr val="000000"/>
                </a:solidFill>
                <a:latin typeface="Courier New"/>
                <a:ea typeface="Times New Roman"/>
                <a:cs typeface="Times New Roman"/>
              </a:rPr>
              <a:t>setParameters</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parameters:Map</a:t>
            </a:r>
            <a:r>
              <a:rPr lang="en-US" sz="1600" b="1" dirty="0" smtClean="0">
                <a:solidFill>
                  <a:srgbClr val="000000"/>
                </a:solidFill>
                <a:latin typeface="Courier New"/>
                <a:ea typeface="Times New Roman"/>
                <a:cs typeface="Times New Roman"/>
              </a:rPr>
              <a:t>&lt;</a:t>
            </a:r>
            <a:r>
              <a:rPr lang="en-US" sz="1600" b="1" dirty="0" err="1" smtClean="0">
                <a:solidFill>
                  <a:srgbClr val="000000"/>
                </a:solidFill>
                <a:latin typeface="Courier New"/>
                <a:ea typeface="Times New Roman"/>
                <a:cs typeface="Times New Roman"/>
              </a:rPr>
              <a:t>Object,Object</a:t>
            </a:r>
            <a:r>
              <a:rPr lang="en-US" sz="1600" b="1" dirty="0">
                <a:solidFill>
                  <a:srgbClr val="000000"/>
                </a:solidFill>
                <a:latin typeface="Courier New"/>
                <a:ea typeface="Times New Roman"/>
                <a:cs typeface="Times New Roman"/>
              </a:rPr>
              <a:t>&gt;) {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44    </a:t>
            </a:r>
            <a:r>
              <a:rPr lang="en-US" sz="1600" b="1" dirty="0" err="1" smtClean="0">
                <a:solidFill>
                  <a:srgbClr val="000080"/>
                </a:solidFill>
                <a:latin typeface="Courier New"/>
                <a:ea typeface="Times New Roman"/>
                <a:cs typeface="Times New Roman"/>
              </a:rPr>
              <a:t>var</a:t>
            </a:r>
            <a:r>
              <a:rPr lang="en-US" sz="1600" b="1" dirty="0" smtClean="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userName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parameters.</a:t>
            </a:r>
            <a:r>
              <a:rPr lang="en-US" sz="1600" b="1" dirty="0" err="1">
                <a:solidFill>
                  <a:srgbClr val="000080"/>
                </a:solidFill>
                <a:latin typeface="Courier New"/>
                <a:ea typeface="Times New Roman"/>
                <a:cs typeface="Times New Roman"/>
              </a:rPr>
              <a:t>get</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"username"</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45    </a:t>
            </a:r>
            <a:r>
              <a:rPr lang="en-US" sz="1600" b="1" dirty="0" err="1" smtClean="0">
                <a:solidFill>
                  <a:srgbClr val="000080"/>
                </a:solidFill>
                <a:latin typeface="Courier New"/>
                <a:ea typeface="Times New Roman"/>
                <a:cs typeface="Times New Roman"/>
              </a:rPr>
              <a:t>var</a:t>
            </a:r>
            <a:r>
              <a:rPr lang="en-US" sz="1600" b="1" dirty="0" smtClean="0">
                <a:solidFill>
                  <a:srgbClr val="000080"/>
                </a:solidFill>
                <a:latin typeface="Courier New"/>
                <a:ea typeface="Times New Roman"/>
                <a:cs typeface="Times New Roman"/>
              </a:rPr>
              <a:t> </a:t>
            </a:r>
            <a:r>
              <a:rPr lang="en-US" sz="1600" b="1" dirty="0">
                <a:solidFill>
                  <a:srgbClr val="000000"/>
                </a:solidFill>
                <a:latin typeface="Courier New"/>
                <a:ea typeface="Times New Roman"/>
                <a:cs typeface="Times New Roman"/>
              </a:rPr>
              <a:t>password = </a:t>
            </a:r>
            <a:r>
              <a:rPr lang="en-US" sz="1600" b="1" dirty="0" err="1">
                <a:solidFill>
                  <a:srgbClr val="000000"/>
                </a:solidFill>
                <a:latin typeface="Courier New"/>
                <a:ea typeface="Times New Roman"/>
                <a:cs typeface="Times New Roman"/>
              </a:rPr>
              <a:t>parameters.</a:t>
            </a:r>
            <a:r>
              <a:rPr lang="en-US" sz="1600" b="1" dirty="0" err="1">
                <a:solidFill>
                  <a:srgbClr val="000080"/>
                </a:solidFill>
                <a:latin typeface="Courier New"/>
                <a:ea typeface="Times New Roman"/>
                <a:cs typeface="Times New Roman"/>
              </a:rPr>
              <a:t>get</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"password"</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46    print</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"Retrieving currency rates as </a:t>
            </a:r>
            <a:r>
              <a:rPr lang="en-US" sz="1600" b="1" dirty="0" smtClean="0">
                <a:solidFill>
                  <a:srgbClr val="008000"/>
                </a:solidFill>
                <a:latin typeface="Courier New"/>
                <a:ea typeface="Times New Roman"/>
                <a:cs typeface="Times New Roman"/>
              </a:rPr>
              <a:t>" </a:t>
            </a:r>
            <a:br>
              <a:rPr lang="en-US" sz="1600" b="1" dirty="0" smtClean="0">
                <a:solidFill>
                  <a:srgbClr val="008000"/>
                </a:solidFill>
                <a:latin typeface="Courier New"/>
                <a:ea typeface="Times New Roman"/>
                <a:cs typeface="Times New Roman"/>
              </a:rPr>
            </a:br>
            <a:r>
              <a:rPr lang="en-US" sz="1600" b="1" dirty="0" smtClean="0">
                <a:solidFill>
                  <a:srgbClr val="008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userName</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 with password " </a:t>
            </a:r>
            <a:r>
              <a:rPr lang="en-US" sz="1600" b="1" dirty="0">
                <a:solidFill>
                  <a:srgbClr val="000000"/>
                </a:solidFill>
                <a:latin typeface="Courier New"/>
                <a:ea typeface="Times New Roman"/>
                <a:cs typeface="Times New Roman"/>
              </a:rPr>
              <a:t>+ password) </a:t>
            </a:r>
            <a:endParaRPr lang="en-US" sz="2000" b="1" dirty="0">
              <a:latin typeface="Calibri"/>
              <a:ea typeface="Calibri"/>
              <a:cs typeface="Times New Roman"/>
            </a:endParaRPr>
          </a:p>
          <a:p>
            <a:pPr>
              <a:lnSpc>
                <a:spcPct val="115000"/>
              </a:lnSpc>
              <a:spcAft>
                <a:spcPts val="1000"/>
              </a:spcAft>
            </a:pPr>
            <a:r>
              <a:rPr lang="en-US" sz="1600" b="1" dirty="0" smtClean="0">
                <a:solidFill>
                  <a:srgbClr val="000000"/>
                </a:solidFill>
                <a:latin typeface="Courier New"/>
                <a:ea typeface="Times New Roman"/>
                <a:cs typeface="Times New Roman"/>
              </a:rPr>
              <a:t> 47  }</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268882475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Step 4: Deploy plugin and code</a:t>
            </a:r>
            <a:endParaRPr lang="en-US" dirty="0"/>
          </a:p>
        </p:txBody>
      </p:sp>
      <p:sp>
        <p:nvSpPr>
          <p:cNvPr id="6" name="Subtitle 5"/>
          <p:cNvSpPr>
            <a:spLocks noGrp="1"/>
          </p:cNvSpPr>
          <p:nvPr>
            <p:ph type="subTitle" idx="10"/>
          </p:nvPr>
        </p:nvSpPr>
        <p:spPr/>
        <p:txBody>
          <a:bodyPr/>
          <a:lstStyle/>
          <a:p>
            <a:r>
              <a:rPr lang="en-US" dirty="0" smtClean="0"/>
              <a:t>Restart Server</a:t>
            </a:r>
            <a:br>
              <a:rPr lang="en-US" dirty="0" smtClean="0"/>
            </a:br>
            <a:endParaRPr lang="en-US" dirty="0"/>
          </a:p>
        </p:txBody>
      </p:sp>
      <p:sp>
        <p:nvSpPr>
          <p:cNvPr id="5" name="Text Placeholder 4"/>
          <p:cNvSpPr>
            <a:spLocks noGrp="1"/>
          </p:cNvSpPr>
          <p:nvPr>
            <p:ph type="body" sz="quarter" idx="11"/>
          </p:nvPr>
        </p:nvSpPr>
        <p:spPr/>
        <p:txBody>
          <a:bodyPr/>
          <a:lstStyle/>
          <a:p>
            <a:r>
              <a:rPr lang="en-US" dirty="0" smtClean="0"/>
              <a:t>Make Project  or </a:t>
            </a:r>
            <a:br>
              <a:rPr lang="en-US" dirty="0" smtClean="0"/>
            </a:br>
            <a:r>
              <a:rPr lang="en-US" dirty="0" smtClean="0"/>
              <a:t>Reload Changed Classes </a:t>
            </a:r>
            <a:endParaRPr lang="en-US" dirty="0"/>
          </a:p>
        </p:txBody>
      </p:sp>
      <p:sp>
        <p:nvSpPr>
          <p:cNvPr id="3" name="Content Placeholder 2"/>
          <p:cNvSpPr>
            <a:spLocks noGrp="1"/>
          </p:cNvSpPr>
          <p:nvPr>
            <p:ph sz="half" idx="2"/>
          </p:nvPr>
        </p:nvSpPr>
        <p:spPr/>
        <p:txBody>
          <a:bodyPr/>
          <a:lstStyle/>
          <a:p>
            <a:r>
              <a:rPr lang="en-US" dirty="0" smtClean="0"/>
              <a:t>Modified Gosu plugin class</a:t>
            </a:r>
            <a:endParaRPr lang="en-US" dirty="0"/>
          </a:p>
        </p:txBody>
      </p:sp>
      <p:sp>
        <p:nvSpPr>
          <p:cNvPr id="4" name="Content Placeholder 3"/>
          <p:cNvSpPr>
            <a:spLocks noGrp="1"/>
          </p:cNvSpPr>
          <p:nvPr>
            <p:ph sz="half" idx="1"/>
          </p:nvPr>
        </p:nvSpPr>
        <p:spPr/>
        <p:txBody>
          <a:bodyPr/>
          <a:lstStyle/>
          <a:p>
            <a:r>
              <a:rPr lang="en-US" dirty="0" smtClean="0"/>
              <a:t>New Gosu plugin class</a:t>
            </a:r>
          </a:p>
          <a:p>
            <a:r>
              <a:rPr lang="en-US" dirty="0" smtClean="0"/>
              <a:t>New or modified</a:t>
            </a:r>
          </a:p>
          <a:p>
            <a:pPr lvl="1"/>
            <a:r>
              <a:rPr lang="en-US" dirty="0" smtClean="0"/>
              <a:t>Java plugin class</a:t>
            </a:r>
          </a:p>
          <a:p>
            <a:pPr lvl="1"/>
            <a:r>
              <a:rPr lang="en-US" dirty="0" smtClean="0"/>
              <a:t>Plugin </a:t>
            </a:r>
            <a:r>
              <a:rPr lang="en-US" dirty="0"/>
              <a:t>registry file</a:t>
            </a:r>
          </a:p>
          <a:p>
            <a:pPr marL="0" indent="0">
              <a:buNone/>
            </a:pPr>
            <a:endParaRPr lang="en-US" dirty="0"/>
          </a:p>
        </p:txBody>
      </p:sp>
      <p:sp>
        <p:nvSpPr>
          <p:cNvPr id="86" name="Rectangle 85"/>
          <p:cNvSpPr/>
          <p:nvPr/>
        </p:nvSpPr>
        <p:spPr>
          <a:xfrm>
            <a:off x="3086705" y="5442725"/>
            <a:ext cx="869148" cy="584775"/>
          </a:xfrm>
          <a:prstGeom prst="rect">
            <a:avLst/>
          </a:prstGeom>
        </p:spPr>
        <p:txBody>
          <a:bodyPr wrap="none">
            <a:spAutoFit/>
          </a:bodyPr>
          <a:lstStyle/>
          <a:p>
            <a:pPr algn="ctr"/>
            <a:r>
              <a:rPr lang="en-US" sz="1600" b="1" dirty="0" smtClean="0">
                <a:solidFill>
                  <a:schemeClr val="bg1"/>
                </a:solidFill>
              </a:rPr>
              <a:t>Plugin </a:t>
            </a:r>
            <a:br>
              <a:rPr lang="en-US" sz="1600" b="1" dirty="0" smtClean="0">
                <a:solidFill>
                  <a:schemeClr val="bg1"/>
                </a:solidFill>
              </a:rPr>
            </a:br>
            <a:r>
              <a:rPr lang="en-US" sz="1600" b="1" dirty="0" smtClean="0">
                <a:solidFill>
                  <a:schemeClr val="bg1"/>
                </a:solidFill>
              </a:rPr>
              <a:t>File</a:t>
            </a:r>
            <a:endParaRPr lang="en-US" sz="1600" b="1" dirty="0">
              <a:solidFill>
                <a:schemeClr val="bg1"/>
              </a:solidFill>
            </a:endParaRPr>
          </a:p>
        </p:txBody>
      </p:sp>
      <p:sp>
        <p:nvSpPr>
          <p:cNvPr id="54" name="Rectangle 53"/>
          <p:cNvSpPr/>
          <p:nvPr/>
        </p:nvSpPr>
        <p:spPr>
          <a:xfrm>
            <a:off x="643025" y="5409138"/>
            <a:ext cx="1601708" cy="830997"/>
          </a:xfrm>
          <a:prstGeom prst="rect">
            <a:avLst/>
          </a:prstGeom>
        </p:spPr>
        <p:txBody>
          <a:bodyPr wrap="square">
            <a:spAutoFit/>
          </a:bodyPr>
          <a:lstStyle/>
          <a:p>
            <a:pPr algn="ctr"/>
            <a:r>
              <a:rPr lang="en-US" sz="1600" b="1" dirty="0" smtClean="0">
                <a:solidFill>
                  <a:schemeClr val="bg1"/>
                </a:solidFill>
              </a:rPr>
              <a:t>New Java or Gosu Plugin Class</a:t>
            </a:r>
            <a:endParaRPr lang="en-US" sz="1600" b="1" dirty="0">
              <a:solidFill>
                <a:schemeClr val="bg1"/>
              </a:solidFill>
            </a:endParaRPr>
          </a:p>
        </p:txBody>
      </p:sp>
      <p:sp>
        <p:nvSpPr>
          <p:cNvPr id="53" name="Rounded Rectangle 52"/>
          <p:cNvSpPr/>
          <p:nvPr/>
        </p:nvSpPr>
        <p:spPr bwMode="auto">
          <a:xfrm>
            <a:off x="4724400" y="3581400"/>
            <a:ext cx="3628972"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97" name="Rectangle 96"/>
          <p:cNvSpPr/>
          <p:nvPr/>
        </p:nvSpPr>
        <p:spPr>
          <a:xfrm>
            <a:off x="5006058" y="5550065"/>
            <a:ext cx="2215671" cy="338554"/>
          </a:xfrm>
          <a:prstGeom prst="rect">
            <a:avLst/>
          </a:prstGeom>
        </p:spPr>
        <p:txBody>
          <a:bodyPr wrap="none">
            <a:spAutoFit/>
          </a:bodyPr>
          <a:lstStyle/>
          <a:p>
            <a:pPr algn="ctr"/>
            <a:r>
              <a:rPr lang="en-US" sz="1600" b="1" dirty="0" smtClean="0">
                <a:solidFill>
                  <a:schemeClr val="bg1"/>
                </a:solidFill>
              </a:rPr>
              <a:t>Modified Gosu Class</a:t>
            </a:r>
            <a:endParaRPr lang="en-US" sz="1600" b="1" dirty="0">
              <a:solidFill>
                <a:schemeClr val="bg1"/>
              </a:solidFill>
            </a:endParaRPr>
          </a:p>
        </p:txBody>
      </p:sp>
      <p:grpSp>
        <p:nvGrpSpPr>
          <p:cNvPr id="107" name="icn Java Plugin"/>
          <p:cNvGrpSpPr/>
          <p:nvPr/>
        </p:nvGrpSpPr>
        <p:grpSpPr>
          <a:xfrm>
            <a:off x="1738518" y="4295411"/>
            <a:ext cx="959371" cy="1254654"/>
            <a:chOff x="5796489" y="1186780"/>
            <a:chExt cx="1115465" cy="1458791"/>
          </a:xfrm>
        </p:grpSpPr>
        <p:grpSp>
          <p:nvGrpSpPr>
            <p:cNvPr id="108" name="icn PreDefPlugins"/>
            <p:cNvGrpSpPr/>
            <p:nvPr/>
          </p:nvGrpSpPr>
          <p:grpSpPr>
            <a:xfrm>
              <a:off x="5796489" y="1186780"/>
              <a:ext cx="1115465" cy="1380882"/>
              <a:chOff x="8250572" y="1176727"/>
              <a:chExt cx="1115465" cy="1380882"/>
            </a:xfrm>
          </p:grpSpPr>
          <p:pic>
            <p:nvPicPr>
              <p:cNvPr id="110"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1"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11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1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109" name="Freeform 30"/>
            <p:cNvSpPr>
              <a:spLocks/>
            </p:cNvSpPr>
            <p:nvPr/>
          </p:nvSpPr>
          <p:spPr bwMode="auto">
            <a:xfrm>
              <a:off x="6619854" y="1915321"/>
              <a:ext cx="292100" cy="730250"/>
            </a:xfrm>
            <a:custGeom>
              <a:avLst/>
              <a:gdLst>
                <a:gd name="T0" fmla="*/ 14 w 297"/>
                <a:gd name="T1" fmla="*/ 0 h 1155"/>
                <a:gd name="T2" fmla="*/ 27 w 297"/>
                <a:gd name="T3" fmla="*/ 0 h 1155"/>
                <a:gd name="T4" fmla="*/ 27 w 297"/>
                <a:gd name="T5" fmla="*/ 9 h 1155"/>
                <a:gd name="T6" fmla="*/ 26 w 297"/>
                <a:gd name="T7" fmla="*/ 9 h 1155"/>
                <a:gd name="T8" fmla="*/ 24 w 297"/>
                <a:gd name="T9" fmla="*/ 10 h 1155"/>
                <a:gd name="T10" fmla="*/ 22 w 297"/>
                <a:gd name="T11" fmla="*/ 10 h 1155"/>
                <a:gd name="T12" fmla="*/ 19 w 297"/>
                <a:gd name="T13" fmla="*/ 11 h 1155"/>
                <a:gd name="T14" fmla="*/ 12 w 297"/>
                <a:gd name="T15" fmla="*/ 11 h 1155"/>
                <a:gd name="T16" fmla="*/ 11 w 297"/>
                <a:gd name="T17" fmla="*/ 12 h 1155"/>
                <a:gd name="T18" fmla="*/ 7 w 297"/>
                <a:gd name="T19" fmla="*/ 12 h 1155"/>
                <a:gd name="T20" fmla="*/ 0 w 297"/>
                <a:gd name="T21" fmla="*/ 11 h 1155"/>
                <a:gd name="T22" fmla="*/ 4 w 297"/>
                <a:gd name="T23" fmla="*/ 10 h 1155"/>
                <a:gd name="T24" fmla="*/ 7 w 297"/>
                <a:gd name="T25" fmla="*/ 10 h 1155"/>
                <a:gd name="T26" fmla="*/ 11 w 297"/>
                <a:gd name="T27" fmla="*/ 10 h 1155"/>
                <a:gd name="T28" fmla="*/ 12 w 297"/>
                <a:gd name="T29" fmla="*/ 9 h 1155"/>
                <a:gd name="T30" fmla="*/ 14 w 297"/>
                <a:gd name="T31" fmla="*/ 8 h 1155"/>
                <a:gd name="T32" fmla="*/ 14 w 297"/>
                <a:gd name="T33" fmla="*/ 5 h 1155"/>
                <a:gd name="T34" fmla="*/ 14 w 297"/>
                <a:gd name="T35" fmla="*/ 0 h 1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7"/>
                <a:gd name="T55" fmla="*/ 0 h 1155"/>
                <a:gd name="T56" fmla="*/ 297 w 297"/>
                <a:gd name="T57" fmla="*/ 1155 h 1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7" h="1155">
                  <a:moveTo>
                    <a:pt x="147" y="0"/>
                  </a:moveTo>
                  <a:lnTo>
                    <a:pt x="297" y="0"/>
                  </a:lnTo>
                  <a:lnTo>
                    <a:pt x="294" y="849"/>
                  </a:lnTo>
                  <a:lnTo>
                    <a:pt x="285" y="927"/>
                  </a:lnTo>
                  <a:lnTo>
                    <a:pt x="264" y="993"/>
                  </a:lnTo>
                  <a:lnTo>
                    <a:pt x="243" y="1032"/>
                  </a:lnTo>
                  <a:lnTo>
                    <a:pt x="201" y="1077"/>
                  </a:lnTo>
                  <a:lnTo>
                    <a:pt x="141" y="1119"/>
                  </a:lnTo>
                  <a:lnTo>
                    <a:pt x="111" y="1134"/>
                  </a:lnTo>
                  <a:lnTo>
                    <a:pt x="69" y="1155"/>
                  </a:lnTo>
                  <a:lnTo>
                    <a:pt x="0" y="1068"/>
                  </a:lnTo>
                  <a:lnTo>
                    <a:pt x="36" y="1050"/>
                  </a:lnTo>
                  <a:lnTo>
                    <a:pt x="81" y="1014"/>
                  </a:lnTo>
                  <a:lnTo>
                    <a:pt x="117" y="966"/>
                  </a:lnTo>
                  <a:lnTo>
                    <a:pt x="138" y="912"/>
                  </a:lnTo>
                  <a:lnTo>
                    <a:pt x="147" y="774"/>
                  </a:lnTo>
                  <a:lnTo>
                    <a:pt x="147" y="519"/>
                  </a:lnTo>
                  <a:lnTo>
                    <a:pt x="147" y="0"/>
                  </a:lnTo>
                  <a:close/>
                </a:path>
              </a:pathLst>
            </a:custGeom>
            <a:ln/>
            <a:effectLst>
              <a:glow rad="63500">
                <a:schemeClr val="accent1">
                  <a:alpha val="45000"/>
                  <a:satMod val="120000"/>
                </a:schemeClr>
              </a:glow>
              <a:outerShdw blurRad="50800" dist="38100" dir="2700000" algn="tl" rotWithShape="0">
                <a:prstClr val="black">
                  <a:alpha val="40000"/>
                </a:prstClr>
              </a:outerShdw>
            </a:effectLst>
            <a:extLst/>
          </p:spPr>
          <p:style>
            <a:lnRef idx="3">
              <a:schemeClr val="lt1"/>
            </a:lnRef>
            <a:fillRef idx="1">
              <a:schemeClr val="accent1"/>
            </a:fillRef>
            <a:effectRef idx="1">
              <a:schemeClr val="accent1"/>
            </a:effectRef>
            <a:fontRef idx="minor">
              <a:schemeClr val="lt1"/>
            </a:fontRef>
          </p:style>
          <p:txBody>
            <a:bodyPr lIns="0" tIns="0" rIns="0" bIns="0" anchor="ctr">
              <a:spAutoFit/>
            </a:bodyPr>
            <a:lstStyle/>
            <a:p>
              <a:endParaRPr lang="en-US"/>
            </a:p>
          </p:txBody>
        </p:sp>
      </p:grpSp>
      <p:grpSp>
        <p:nvGrpSpPr>
          <p:cNvPr id="16" name="icon GWP file"/>
          <p:cNvGrpSpPr/>
          <p:nvPr/>
        </p:nvGrpSpPr>
        <p:grpSpPr>
          <a:xfrm>
            <a:off x="2976921" y="4176013"/>
            <a:ext cx="961925" cy="1188319"/>
            <a:chOff x="4592771" y="2146900"/>
            <a:chExt cx="1125708" cy="1390650"/>
          </a:xfrm>
        </p:grpSpPr>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6"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117"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8"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9"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0"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7" name="TextBox 6"/>
            <p:cNvSpPr txBox="1"/>
            <p:nvPr/>
          </p:nvSpPr>
          <p:spPr>
            <a:xfrm>
              <a:off x="4758824" y="3097051"/>
              <a:ext cx="843636" cy="328617"/>
            </a:xfrm>
            <a:prstGeom prst="rect">
              <a:avLst/>
            </a:prstGeom>
            <a:noFill/>
          </p:spPr>
          <p:txBody>
            <a:bodyPr wrap="square" rtlCol="0">
              <a:noAutofit/>
            </a:bodyPr>
            <a:lstStyle/>
            <a:p>
              <a:pPr algn="ctr"/>
              <a:r>
                <a:rPr lang="en-US" sz="1600" b="1" dirty="0" err="1" smtClean="0">
                  <a:solidFill>
                    <a:schemeClr val="bg2"/>
                  </a:solidFill>
                  <a:latin typeface="Arial" pitchFamily="32" charset="0"/>
                  <a:cs typeface="Arial" pitchFamily="32" charset="0"/>
                </a:rPr>
                <a:t>GWP</a:t>
              </a:r>
              <a:endParaRPr lang="en-US" sz="1600" b="1" dirty="0" smtClean="0">
                <a:solidFill>
                  <a:schemeClr val="bg2"/>
                </a:solidFill>
                <a:latin typeface="Arial" pitchFamily="32" charset="0"/>
                <a:cs typeface="Arial" pitchFamily="32" charset="0"/>
              </a:endParaRPr>
            </a:p>
          </p:txBody>
        </p:sp>
      </p:grpSp>
      <p:grpSp>
        <p:nvGrpSpPr>
          <p:cNvPr id="121" name="icn Gosu Plugin"/>
          <p:cNvGrpSpPr/>
          <p:nvPr/>
        </p:nvGrpSpPr>
        <p:grpSpPr>
          <a:xfrm>
            <a:off x="5570423" y="3966499"/>
            <a:ext cx="1086940" cy="1314146"/>
            <a:chOff x="2057400" y="1186780"/>
            <a:chExt cx="1263790" cy="1527964"/>
          </a:xfrm>
        </p:grpSpPr>
        <p:grpSp>
          <p:nvGrpSpPr>
            <p:cNvPr id="122" name="icn PreDefPlugins"/>
            <p:cNvGrpSpPr/>
            <p:nvPr/>
          </p:nvGrpSpPr>
          <p:grpSpPr>
            <a:xfrm>
              <a:off x="2057400" y="1186780"/>
              <a:ext cx="1115465" cy="1380882"/>
              <a:chOff x="8250572" y="1176727"/>
              <a:chExt cx="1115465" cy="1380882"/>
            </a:xfrm>
            <a:effectLst>
              <a:outerShdw blurRad="50800" dist="38100" dir="2700000" algn="tl" rotWithShape="0">
                <a:prstClr val="black">
                  <a:alpha val="40000"/>
                </a:prstClr>
              </a:outerShdw>
            </a:effectLst>
          </p:grpSpPr>
          <p:pic>
            <p:nvPicPr>
              <p:cNvPr id="124"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5"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126"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27"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28"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9"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123" name="Freeform 29"/>
            <p:cNvSpPr>
              <a:spLocks/>
            </p:cNvSpPr>
            <p:nvPr/>
          </p:nvSpPr>
          <p:spPr bwMode="auto">
            <a:xfrm>
              <a:off x="2585367" y="1981200"/>
              <a:ext cx="735823" cy="733544"/>
            </a:xfrm>
            <a:custGeom>
              <a:avLst/>
              <a:gdLst>
                <a:gd name="T0" fmla="*/ 1 w 1250"/>
                <a:gd name="T1" fmla="*/ 0 h 1250"/>
                <a:gd name="T2" fmla="*/ 1 w 1250"/>
                <a:gd name="T3" fmla="*/ 0 h 1250"/>
                <a:gd name="T4" fmla="*/ 1 w 1250"/>
                <a:gd name="T5" fmla="*/ 0 h 1250"/>
                <a:gd name="T6" fmla="*/ 0 w 1250"/>
                <a:gd name="T7" fmla="*/ 1 h 1250"/>
                <a:gd name="T8" fmla="*/ 0 w 1250"/>
                <a:gd name="T9" fmla="*/ 1 h 1250"/>
                <a:gd name="T10" fmla="*/ 0 w 1250"/>
                <a:gd name="T11" fmla="*/ 1 h 1250"/>
                <a:gd name="T12" fmla="*/ 1 w 1250"/>
                <a:gd name="T13" fmla="*/ 1 h 1250"/>
                <a:gd name="T14" fmla="*/ 1 w 1250"/>
                <a:gd name="T15" fmla="*/ 1 h 1250"/>
                <a:gd name="T16" fmla="*/ 1 w 1250"/>
                <a:gd name="T17" fmla="*/ 1 h 1250"/>
                <a:gd name="T18" fmla="*/ 1 w 1250"/>
                <a:gd name="T19" fmla="*/ 1 h 1250"/>
                <a:gd name="T20" fmla="*/ 1 w 1250"/>
                <a:gd name="T21" fmla="*/ 1 h 1250"/>
                <a:gd name="T22" fmla="*/ 1 w 1250"/>
                <a:gd name="T23" fmla="*/ 1 h 1250"/>
                <a:gd name="T24" fmla="*/ 1 w 1250"/>
                <a:gd name="T25" fmla="*/ 1 h 1250"/>
                <a:gd name="T26" fmla="*/ 1 w 1250"/>
                <a:gd name="T27" fmla="*/ 1 h 1250"/>
                <a:gd name="T28" fmla="*/ 1 w 1250"/>
                <a:gd name="T29" fmla="*/ 1 h 1250"/>
                <a:gd name="T30" fmla="*/ 1 w 1250"/>
                <a:gd name="T31" fmla="*/ 1 h 1250"/>
                <a:gd name="T32" fmla="*/ 1 w 1250"/>
                <a:gd name="T33" fmla="*/ 1 h 1250"/>
                <a:gd name="T34" fmla="*/ 0 w 1250"/>
                <a:gd name="T35" fmla="*/ 1 h 1250"/>
                <a:gd name="T36" fmla="*/ 0 w 1250"/>
                <a:gd name="T37" fmla="*/ 1 h 1250"/>
                <a:gd name="T38" fmla="*/ 1 w 1250"/>
                <a:gd name="T39" fmla="*/ 0 h 1250"/>
                <a:gd name="T40" fmla="*/ 1 w 1250"/>
                <a:gd name="T41" fmla="*/ 0 h 1250"/>
                <a:gd name="T42" fmla="*/ 1 w 1250"/>
                <a:gd name="T43" fmla="*/ 0 h 1250"/>
                <a:gd name="T44" fmla="*/ 1 w 1250"/>
                <a:gd name="T45" fmla="*/ 0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lIns="0" tIns="0" rIns="0" bIns="0" anchor="ctr">
              <a:spAutoFit/>
            </a:bodyPr>
            <a:lstStyle/>
            <a:p>
              <a:endParaRPr lang="en-US"/>
            </a:p>
          </p:txBody>
        </p:sp>
      </p:grpSp>
      <p:grpSp>
        <p:nvGrpSpPr>
          <p:cNvPr id="85" name="icn Gosu Plugin"/>
          <p:cNvGrpSpPr/>
          <p:nvPr/>
        </p:nvGrpSpPr>
        <p:grpSpPr>
          <a:xfrm>
            <a:off x="712060" y="3866665"/>
            <a:ext cx="1086940" cy="1314146"/>
            <a:chOff x="2057400" y="1186780"/>
            <a:chExt cx="1263790" cy="1527964"/>
          </a:xfrm>
        </p:grpSpPr>
        <p:grpSp>
          <p:nvGrpSpPr>
            <p:cNvPr id="98" name="icn PreDefPlugins"/>
            <p:cNvGrpSpPr/>
            <p:nvPr/>
          </p:nvGrpSpPr>
          <p:grpSpPr>
            <a:xfrm>
              <a:off x="2057400" y="1186780"/>
              <a:ext cx="1115465" cy="1380882"/>
              <a:chOff x="8250572" y="1176727"/>
              <a:chExt cx="1115465" cy="1380882"/>
            </a:xfrm>
            <a:effectLst>
              <a:outerShdw blurRad="50800" dist="38100" dir="2700000" algn="tl" rotWithShape="0">
                <a:prstClr val="black">
                  <a:alpha val="40000"/>
                </a:prstClr>
              </a:outerShdw>
            </a:effectLst>
          </p:grpSpPr>
          <p:pic>
            <p:nvPicPr>
              <p:cNvPr id="101"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2"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103"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04"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05"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06"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100" name="Freeform 29"/>
            <p:cNvSpPr>
              <a:spLocks/>
            </p:cNvSpPr>
            <p:nvPr/>
          </p:nvSpPr>
          <p:spPr bwMode="auto">
            <a:xfrm>
              <a:off x="2585367" y="1981200"/>
              <a:ext cx="735823" cy="733544"/>
            </a:xfrm>
            <a:custGeom>
              <a:avLst/>
              <a:gdLst>
                <a:gd name="T0" fmla="*/ 1 w 1250"/>
                <a:gd name="T1" fmla="*/ 0 h 1250"/>
                <a:gd name="T2" fmla="*/ 1 w 1250"/>
                <a:gd name="T3" fmla="*/ 0 h 1250"/>
                <a:gd name="T4" fmla="*/ 1 w 1250"/>
                <a:gd name="T5" fmla="*/ 0 h 1250"/>
                <a:gd name="T6" fmla="*/ 0 w 1250"/>
                <a:gd name="T7" fmla="*/ 1 h 1250"/>
                <a:gd name="T8" fmla="*/ 0 w 1250"/>
                <a:gd name="T9" fmla="*/ 1 h 1250"/>
                <a:gd name="T10" fmla="*/ 0 w 1250"/>
                <a:gd name="T11" fmla="*/ 1 h 1250"/>
                <a:gd name="T12" fmla="*/ 1 w 1250"/>
                <a:gd name="T13" fmla="*/ 1 h 1250"/>
                <a:gd name="T14" fmla="*/ 1 w 1250"/>
                <a:gd name="T15" fmla="*/ 1 h 1250"/>
                <a:gd name="T16" fmla="*/ 1 w 1250"/>
                <a:gd name="T17" fmla="*/ 1 h 1250"/>
                <a:gd name="T18" fmla="*/ 1 w 1250"/>
                <a:gd name="T19" fmla="*/ 1 h 1250"/>
                <a:gd name="T20" fmla="*/ 1 w 1250"/>
                <a:gd name="T21" fmla="*/ 1 h 1250"/>
                <a:gd name="T22" fmla="*/ 1 w 1250"/>
                <a:gd name="T23" fmla="*/ 1 h 1250"/>
                <a:gd name="T24" fmla="*/ 1 w 1250"/>
                <a:gd name="T25" fmla="*/ 1 h 1250"/>
                <a:gd name="T26" fmla="*/ 1 w 1250"/>
                <a:gd name="T27" fmla="*/ 1 h 1250"/>
                <a:gd name="T28" fmla="*/ 1 w 1250"/>
                <a:gd name="T29" fmla="*/ 1 h 1250"/>
                <a:gd name="T30" fmla="*/ 1 w 1250"/>
                <a:gd name="T31" fmla="*/ 1 h 1250"/>
                <a:gd name="T32" fmla="*/ 1 w 1250"/>
                <a:gd name="T33" fmla="*/ 1 h 1250"/>
                <a:gd name="T34" fmla="*/ 0 w 1250"/>
                <a:gd name="T35" fmla="*/ 1 h 1250"/>
                <a:gd name="T36" fmla="*/ 0 w 1250"/>
                <a:gd name="T37" fmla="*/ 1 h 1250"/>
                <a:gd name="T38" fmla="*/ 1 w 1250"/>
                <a:gd name="T39" fmla="*/ 0 h 1250"/>
                <a:gd name="T40" fmla="*/ 1 w 1250"/>
                <a:gd name="T41" fmla="*/ 0 h 1250"/>
                <a:gd name="T42" fmla="*/ 1 w 1250"/>
                <a:gd name="T43" fmla="*/ 0 h 1250"/>
                <a:gd name="T44" fmla="*/ 1 w 1250"/>
                <a:gd name="T45" fmla="*/ 0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lIns="0" tIns="0" rIns="0" bIns="0" anchor="ctr">
              <a:spAutoFit/>
            </a:bodyPr>
            <a:lstStyle/>
            <a:p>
              <a:endParaRPr lang="en-US"/>
            </a:p>
          </p:txBody>
        </p:sp>
      </p:grpSp>
    </p:spTree>
    <p:extLst>
      <p:ext uri="{BB962C8B-B14F-4D97-AF65-F5344CB8AC3E}">
        <p14:creationId xmlns:p14="http://schemas.microsoft.com/office/powerpoint/2010/main" val="8274156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the basic functionality of Guidewire plugins</a:t>
            </a:r>
          </a:p>
          <a:p>
            <a:pPr lvl="1"/>
            <a:r>
              <a:rPr lang="en-US" dirty="0"/>
              <a:t>Determine the methods needed for a given predefined plugin</a:t>
            </a:r>
          </a:p>
          <a:p>
            <a:pPr lvl="1"/>
            <a:r>
              <a:rPr lang="en-US" dirty="0"/>
              <a:t>Write predefined plugins in Gosu</a:t>
            </a:r>
          </a:p>
          <a:p>
            <a:pPr lvl="1"/>
            <a:r>
              <a:rPr lang="en-US" dirty="0"/>
              <a:t>Write predefined plugins in Java </a:t>
            </a:r>
          </a:p>
          <a:p>
            <a:pPr lvl="1"/>
            <a:r>
              <a:rPr lang="en-US" dirty="0"/>
              <a:t>Register and deploy plugins</a:t>
            </a:r>
          </a:p>
          <a:p>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Identify if each statement is true or false.</a:t>
            </a:r>
          </a:p>
          <a:p>
            <a:pPr marL="857250" lvl="1" indent="-457200">
              <a:buFont typeface="+mj-lt"/>
              <a:buAutoNum type="alphaLcParenR"/>
            </a:pPr>
            <a:r>
              <a:rPr lang="en-US" dirty="0"/>
              <a:t>Plugins implement methods that are called by internal code.</a:t>
            </a:r>
          </a:p>
          <a:p>
            <a:pPr marL="857250" lvl="1" indent="-457200">
              <a:buFont typeface="+mj-lt"/>
              <a:buAutoNum type="alphaLcParenR"/>
            </a:pPr>
            <a:r>
              <a:rPr lang="en-US" dirty="0"/>
              <a:t>Plugins must be written in Gosu.</a:t>
            </a:r>
          </a:p>
          <a:p>
            <a:pPr marL="857250" lvl="1" indent="-457200">
              <a:buFont typeface="+mj-lt"/>
              <a:buAutoNum type="alphaLcParenR"/>
            </a:pPr>
            <a:r>
              <a:rPr lang="en-US" dirty="0"/>
              <a:t>A plugin class must contain a predetermined set of methods based on the business need it serves.</a:t>
            </a:r>
          </a:p>
          <a:p>
            <a:pPr marL="857250" lvl="1" indent="-457200">
              <a:buFont typeface="+mj-lt"/>
              <a:buAutoNum type="alphaLcParenR"/>
            </a:pPr>
            <a:r>
              <a:rPr lang="en-US" dirty="0"/>
              <a:t>Plugins are used exclusively for external application integration.</a:t>
            </a:r>
          </a:p>
          <a:p>
            <a:r>
              <a:rPr lang="en-US" dirty="0"/>
              <a:t>What is the purpose of a plugin registry entry?</a:t>
            </a:r>
          </a:p>
          <a:p>
            <a:r>
              <a:rPr lang="en-US" dirty="0"/>
              <a:t>Do you need to restart the server when you:</a:t>
            </a:r>
          </a:p>
          <a:p>
            <a:pPr marL="857250" lvl="1" indent="-457200">
              <a:buFont typeface="+mj-lt"/>
              <a:buAutoNum type="alphaLcParenR"/>
            </a:pPr>
            <a:r>
              <a:rPr lang="en-US" dirty="0"/>
              <a:t>Modify code in an existing Gosu plugin?</a:t>
            </a:r>
          </a:p>
          <a:p>
            <a:pPr marL="857250" lvl="1" indent="-457200">
              <a:buFont typeface="+mj-lt"/>
              <a:buAutoNum type="alphaLcParenR"/>
            </a:pPr>
            <a:r>
              <a:rPr lang="en-US" dirty="0"/>
              <a:t>Modify code in an existing Java plugin?</a:t>
            </a:r>
          </a:p>
          <a:p>
            <a:pPr marL="857250" lvl="1" indent="-457200">
              <a:buFont typeface="+mj-lt"/>
              <a:buAutoNum type="alphaLcParenR"/>
            </a:pPr>
            <a:r>
              <a:rPr lang="en-US" dirty="0"/>
              <a:t>Modify a plugin registry entry?</a:t>
            </a:r>
          </a:p>
          <a:p>
            <a:endParaRPr lang="en-US" dirty="0"/>
          </a:p>
        </p:txBody>
      </p:sp>
    </p:spTree>
    <p:extLst>
      <p:ext uri="{BB962C8B-B14F-4D97-AF65-F5344CB8AC3E}">
        <p14:creationId xmlns:p14="http://schemas.microsoft.com/office/powerpoint/2010/main" val="141883182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8467" y="1776079"/>
            <a:ext cx="3586781" cy="2561986"/>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Plugin</a:t>
            </a:r>
            <a:endParaRPr lang="en-US" dirty="0"/>
          </a:p>
        </p:txBody>
      </p:sp>
      <p:sp>
        <p:nvSpPr>
          <p:cNvPr id="5" name="Content Placeholder 4"/>
          <p:cNvSpPr>
            <a:spLocks noGrp="1"/>
          </p:cNvSpPr>
          <p:nvPr>
            <p:ph idx="1"/>
          </p:nvPr>
        </p:nvSpPr>
        <p:spPr/>
        <p:txBody>
          <a:bodyPr/>
          <a:lstStyle/>
          <a:p>
            <a:r>
              <a:rPr lang="en-US" dirty="0"/>
              <a:t>Often defines integration point </a:t>
            </a:r>
            <a:r>
              <a:rPr lang="en-US" dirty="0" smtClean="0"/>
              <a:t/>
            </a:r>
            <a:br>
              <a:rPr lang="en-US" dirty="0" smtClean="0"/>
            </a:br>
            <a:r>
              <a:rPr lang="en-US" dirty="0" smtClean="0"/>
              <a:t>with </a:t>
            </a:r>
            <a:r>
              <a:rPr lang="en-US" dirty="0"/>
              <a:t>external system(s)</a:t>
            </a:r>
          </a:p>
          <a:p>
            <a:r>
              <a:rPr lang="en-US" dirty="0" smtClean="0"/>
              <a:t>.</a:t>
            </a:r>
            <a:r>
              <a:rPr lang="en-US" dirty="0" err="1" smtClean="0"/>
              <a:t>gwp</a:t>
            </a:r>
            <a:r>
              <a:rPr lang="en-US" dirty="0" smtClean="0"/>
              <a:t> file </a:t>
            </a:r>
          </a:p>
          <a:p>
            <a:pPr lvl="1"/>
            <a:r>
              <a:rPr lang="en-US" dirty="0"/>
              <a:t>…\config\plugin\registry\</a:t>
            </a:r>
          </a:p>
          <a:p>
            <a:pPr lvl="1"/>
            <a:r>
              <a:rPr lang="en-US" dirty="0" smtClean="0"/>
              <a:t>Specifies Gosu or </a:t>
            </a:r>
            <a:r>
              <a:rPr lang="en-US" dirty="0"/>
              <a:t>Java </a:t>
            </a:r>
            <a:r>
              <a:rPr lang="en-US" dirty="0" smtClean="0"/>
              <a:t>class</a:t>
            </a:r>
          </a:p>
          <a:p>
            <a:pPr lvl="1"/>
            <a:r>
              <a:rPr lang="en-US" dirty="0" smtClean="0"/>
              <a:t>Defined additional parameters</a:t>
            </a:r>
          </a:p>
          <a:p>
            <a:r>
              <a:rPr lang="en-US" dirty="0" smtClean="0"/>
              <a:t>Gosu </a:t>
            </a:r>
            <a:r>
              <a:rPr lang="en-US" dirty="0"/>
              <a:t>or Java class </a:t>
            </a:r>
            <a:endParaRPr lang="en-US" dirty="0" smtClean="0"/>
          </a:p>
          <a:p>
            <a:pPr lvl="1"/>
            <a:r>
              <a:rPr lang="en-US" dirty="0"/>
              <a:t>Contains a set of methods </a:t>
            </a:r>
            <a:br>
              <a:rPr lang="en-US" dirty="0"/>
            </a:br>
            <a:r>
              <a:rPr lang="en-US" dirty="0"/>
              <a:t>called by internal code to </a:t>
            </a:r>
            <a:br>
              <a:rPr lang="en-US" dirty="0"/>
            </a:br>
            <a:r>
              <a:rPr lang="en-US" dirty="0"/>
              <a:t>execute application functionality</a:t>
            </a:r>
          </a:p>
          <a:p>
            <a:r>
              <a:rPr lang="en-US" dirty="0" smtClean="0"/>
              <a:t>Code executes in… </a:t>
            </a:r>
          </a:p>
          <a:p>
            <a:pPr lvl="1"/>
            <a:r>
              <a:rPr lang="en-US" dirty="0" smtClean="0"/>
              <a:t>the </a:t>
            </a:r>
            <a:r>
              <a:rPr lang="en-US" dirty="0"/>
              <a:t>Guidewire </a:t>
            </a:r>
            <a:r>
              <a:rPr lang="en-US" dirty="0" smtClean="0"/>
              <a:t>application Java </a:t>
            </a:r>
            <a:r>
              <a:rPr lang="en-US" dirty="0"/>
              <a:t>Virtual Machine (</a:t>
            </a:r>
            <a:r>
              <a:rPr lang="en-US" dirty="0" err="1"/>
              <a:t>JVM</a:t>
            </a:r>
            <a:r>
              <a:rPr lang="en-US" dirty="0"/>
              <a:t>) </a:t>
            </a:r>
            <a:r>
              <a:rPr lang="en-US" dirty="0" smtClean="0"/>
              <a:t>process </a:t>
            </a:r>
          </a:p>
          <a:p>
            <a:pPr lvl="1"/>
            <a:r>
              <a:rPr lang="en-US" dirty="0" smtClean="0"/>
              <a:t>a user context or outside of user context</a:t>
            </a:r>
          </a:p>
          <a:p>
            <a:pPr lvl="1"/>
            <a:r>
              <a:rPr lang="en-US" dirty="0" smtClean="0"/>
              <a:t>the current transaction bundle</a:t>
            </a:r>
          </a:p>
        </p:txBody>
      </p:sp>
      <p:grpSp>
        <p:nvGrpSpPr>
          <p:cNvPr id="4" name="icn Java Plugin"/>
          <p:cNvGrpSpPr/>
          <p:nvPr/>
        </p:nvGrpSpPr>
        <p:grpSpPr>
          <a:xfrm>
            <a:off x="7658885" y="875445"/>
            <a:ext cx="1115465" cy="1458791"/>
            <a:chOff x="5796489" y="1186780"/>
            <a:chExt cx="1115465" cy="1458791"/>
          </a:xfrm>
        </p:grpSpPr>
        <p:grpSp>
          <p:nvGrpSpPr>
            <p:cNvPr id="42" name="icn PreDefPlugins"/>
            <p:cNvGrpSpPr/>
            <p:nvPr/>
          </p:nvGrpSpPr>
          <p:grpSpPr>
            <a:xfrm>
              <a:off x="5796489" y="1186780"/>
              <a:ext cx="1115465" cy="1380882"/>
              <a:chOff x="8250572" y="1176727"/>
              <a:chExt cx="1115465" cy="1380882"/>
            </a:xfrm>
          </p:grpSpPr>
          <p:pic>
            <p:nvPicPr>
              <p:cNvPr id="43"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4"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45"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6"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7"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8"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49" name="Freeform 30"/>
            <p:cNvSpPr>
              <a:spLocks/>
            </p:cNvSpPr>
            <p:nvPr/>
          </p:nvSpPr>
          <p:spPr bwMode="auto">
            <a:xfrm>
              <a:off x="6619854" y="1915321"/>
              <a:ext cx="292100" cy="730250"/>
            </a:xfrm>
            <a:custGeom>
              <a:avLst/>
              <a:gdLst>
                <a:gd name="T0" fmla="*/ 14 w 297"/>
                <a:gd name="T1" fmla="*/ 0 h 1155"/>
                <a:gd name="T2" fmla="*/ 27 w 297"/>
                <a:gd name="T3" fmla="*/ 0 h 1155"/>
                <a:gd name="T4" fmla="*/ 27 w 297"/>
                <a:gd name="T5" fmla="*/ 9 h 1155"/>
                <a:gd name="T6" fmla="*/ 26 w 297"/>
                <a:gd name="T7" fmla="*/ 9 h 1155"/>
                <a:gd name="T8" fmla="*/ 24 w 297"/>
                <a:gd name="T9" fmla="*/ 10 h 1155"/>
                <a:gd name="T10" fmla="*/ 22 w 297"/>
                <a:gd name="T11" fmla="*/ 10 h 1155"/>
                <a:gd name="T12" fmla="*/ 19 w 297"/>
                <a:gd name="T13" fmla="*/ 11 h 1155"/>
                <a:gd name="T14" fmla="*/ 12 w 297"/>
                <a:gd name="T15" fmla="*/ 11 h 1155"/>
                <a:gd name="T16" fmla="*/ 11 w 297"/>
                <a:gd name="T17" fmla="*/ 12 h 1155"/>
                <a:gd name="T18" fmla="*/ 7 w 297"/>
                <a:gd name="T19" fmla="*/ 12 h 1155"/>
                <a:gd name="T20" fmla="*/ 0 w 297"/>
                <a:gd name="T21" fmla="*/ 11 h 1155"/>
                <a:gd name="T22" fmla="*/ 4 w 297"/>
                <a:gd name="T23" fmla="*/ 10 h 1155"/>
                <a:gd name="T24" fmla="*/ 7 w 297"/>
                <a:gd name="T25" fmla="*/ 10 h 1155"/>
                <a:gd name="T26" fmla="*/ 11 w 297"/>
                <a:gd name="T27" fmla="*/ 10 h 1155"/>
                <a:gd name="T28" fmla="*/ 12 w 297"/>
                <a:gd name="T29" fmla="*/ 9 h 1155"/>
                <a:gd name="T30" fmla="*/ 14 w 297"/>
                <a:gd name="T31" fmla="*/ 8 h 1155"/>
                <a:gd name="T32" fmla="*/ 14 w 297"/>
                <a:gd name="T33" fmla="*/ 5 h 1155"/>
                <a:gd name="T34" fmla="*/ 14 w 297"/>
                <a:gd name="T35" fmla="*/ 0 h 1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7"/>
                <a:gd name="T55" fmla="*/ 0 h 1155"/>
                <a:gd name="T56" fmla="*/ 297 w 297"/>
                <a:gd name="T57" fmla="*/ 1155 h 1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7" h="1155">
                  <a:moveTo>
                    <a:pt x="147" y="0"/>
                  </a:moveTo>
                  <a:lnTo>
                    <a:pt x="297" y="0"/>
                  </a:lnTo>
                  <a:lnTo>
                    <a:pt x="294" y="849"/>
                  </a:lnTo>
                  <a:lnTo>
                    <a:pt x="285" y="927"/>
                  </a:lnTo>
                  <a:lnTo>
                    <a:pt x="264" y="993"/>
                  </a:lnTo>
                  <a:lnTo>
                    <a:pt x="243" y="1032"/>
                  </a:lnTo>
                  <a:lnTo>
                    <a:pt x="201" y="1077"/>
                  </a:lnTo>
                  <a:lnTo>
                    <a:pt x="141" y="1119"/>
                  </a:lnTo>
                  <a:lnTo>
                    <a:pt x="111" y="1134"/>
                  </a:lnTo>
                  <a:lnTo>
                    <a:pt x="69" y="1155"/>
                  </a:lnTo>
                  <a:lnTo>
                    <a:pt x="0" y="1068"/>
                  </a:lnTo>
                  <a:lnTo>
                    <a:pt x="36" y="1050"/>
                  </a:lnTo>
                  <a:lnTo>
                    <a:pt x="81" y="1014"/>
                  </a:lnTo>
                  <a:lnTo>
                    <a:pt x="117" y="966"/>
                  </a:lnTo>
                  <a:lnTo>
                    <a:pt x="138" y="912"/>
                  </a:lnTo>
                  <a:lnTo>
                    <a:pt x="147" y="774"/>
                  </a:lnTo>
                  <a:lnTo>
                    <a:pt x="147" y="519"/>
                  </a:lnTo>
                  <a:lnTo>
                    <a:pt x="147" y="0"/>
                  </a:lnTo>
                  <a:close/>
                </a:path>
              </a:pathLst>
            </a:custGeom>
            <a:ln/>
            <a:effectLst>
              <a:glow rad="63500">
                <a:schemeClr val="accent1">
                  <a:alpha val="45000"/>
                  <a:satMod val="120000"/>
                </a:schemeClr>
              </a:glow>
              <a:outerShdw blurRad="50800" dist="38100" dir="2700000" algn="tl" rotWithShape="0">
                <a:prstClr val="black">
                  <a:alpha val="40000"/>
                </a:prstClr>
              </a:outerShdw>
            </a:effectLst>
            <a:extLst/>
          </p:spPr>
          <p:style>
            <a:lnRef idx="3">
              <a:schemeClr val="lt1"/>
            </a:lnRef>
            <a:fillRef idx="1">
              <a:schemeClr val="accent1"/>
            </a:fillRef>
            <a:effectRef idx="1">
              <a:schemeClr val="accent1"/>
            </a:effectRef>
            <a:fontRef idx="minor">
              <a:schemeClr val="lt1"/>
            </a:fontRef>
          </p:style>
          <p:txBody>
            <a:bodyPr lIns="0" tIns="0" rIns="0" bIns="0" anchor="ctr">
              <a:spAutoFit/>
            </a:bodyPr>
            <a:lstStyle/>
            <a:p>
              <a:endParaRPr lang="en-US"/>
            </a:p>
          </p:txBody>
        </p:sp>
      </p:grpSp>
      <p:grpSp>
        <p:nvGrpSpPr>
          <p:cNvPr id="3" name="icn Gosu Plugin"/>
          <p:cNvGrpSpPr/>
          <p:nvPr/>
        </p:nvGrpSpPr>
        <p:grpSpPr>
          <a:xfrm>
            <a:off x="6311942" y="914400"/>
            <a:ext cx="1263790" cy="1527964"/>
            <a:chOff x="2057400" y="1186780"/>
            <a:chExt cx="1263790" cy="1527964"/>
          </a:xfrm>
        </p:grpSpPr>
        <p:grpSp>
          <p:nvGrpSpPr>
            <p:cNvPr id="35" name="icn PreDefPlugins"/>
            <p:cNvGrpSpPr/>
            <p:nvPr/>
          </p:nvGrpSpPr>
          <p:grpSpPr>
            <a:xfrm>
              <a:off x="2057400" y="1186780"/>
              <a:ext cx="1115465" cy="1380882"/>
              <a:chOff x="8250572" y="1176727"/>
              <a:chExt cx="1115465" cy="1380882"/>
            </a:xfrm>
            <a:effectLst>
              <a:outerShdw blurRad="50800" dist="38100" dir="2700000" algn="tl" rotWithShape="0">
                <a:prstClr val="black">
                  <a:alpha val="40000"/>
                </a:prstClr>
              </a:outerShdw>
            </a:effectLst>
          </p:grpSpPr>
          <p:pic>
            <p:nvPicPr>
              <p:cNvPr id="36"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7"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38"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39"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0"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1"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50" name="Freeform 29"/>
            <p:cNvSpPr>
              <a:spLocks/>
            </p:cNvSpPr>
            <p:nvPr/>
          </p:nvSpPr>
          <p:spPr bwMode="auto">
            <a:xfrm>
              <a:off x="2585367" y="1981200"/>
              <a:ext cx="735823" cy="733544"/>
            </a:xfrm>
            <a:custGeom>
              <a:avLst/>
              <a:gdLst>
                <a:gd name="T0" fmla="*/ 1 w 1250"/>
                <a:gd name="T1" fmla="*/ 0 h 1250"/>
                <a:gd name="T2" fmla="*/ 1 w 1250"/>
                <a:gd name="T3" fmla="*/ 0 h 1250"/>
                <a:gd name="T4" fmla="*/ 1 w 1250"/>
                <a:gd name="T5" fmla="*/ 0 h 1250"/>
                <a:gd name="T6" fmla="*/ 0 w 1250"/>
                <a:gd name="T7" fmla="*/ 1 h 1250"/>
                <a:gd name="T8" fmla="*/ 0 w 1250"/>
                <a:gd name="T9" fmla="*/ 1 h 1250"/>
                <a:gd name="T10" fmla="*/ 0 w 1250"/>
                <a:gd name="T11" fmla="*/ 1 h 1250"/>
                <a:gd name="T12" fmla="*/ 1 w 1250"/>
                <a:gd name="T13" fmla="*/ 1 h 1250"/>
                <a:gd name="T14" fmla="*/ 1 w 1250"/>
                <a:gd name="T15" fmla="*/ 1 h 1250"/>
                <a:gd name="T16" fmla="*/ 1 w 1250"/>
                <a:gd name="T17" fmla="*/ 1 h 1250"/>
                <a:gd name="T18" fmla="*/ 1 w 1250"/>
                <a:gd name="T19" fmla="*/ 1 h 1250"/>
                <a:gd name="T20" fmla="*/ 1 w 1250"/>
                <a:gd name="T21" fmla="*/ 1 h 1250"/>
                <a:gd name="T22" fmla="*/ 1 w 1250"/>
                <a:gd name="T23" fmla="*/ 1 h 1250"/>
                <a:gd name="T24" fmla="*/ 1 w 1250"/>
                <a:gd name="T25" fmla="*/ 1 h 1250"/>
                <a:gd name="T26" fmla="*/ 1 w 1250"/>
                <a:gd name="T27" fmla="*/ 1 h 1250"/>
                <a:gd name="T28" fmla="*/ 1 w 1250"/>
                <a:gd name="T29" fmla="*/ 1 h 1250"/>
                <a:gd name="T30" fmla="*/ 1 w 1250"/>
                <a:gd name="T31" fmla="*/ 1 h 1250"/>
                <a:gd name="T32" fmla="*/ 1 w 1250"/>
                <a:gd name="T33" fmla="*/ 1 h 1250"/>
                <a:gd name="T34" fmla="*/ 0 w 1250"/>
                <a:gd name="T35" fmla="*/ 1 h 1250"/>
                <a:gd name="T36" fmla="*/ 0 w 1250"/>
                <a:gd name="T37" fmla="*/ 1 h 1250"/>
                <a:gd name="T38" fmla="*/ 1 w 1250"/>
                <a:gd name="T39" fmla="*/ 0 h 1250"/>
                <a:gd name="T40" fmla="*/ 1 w 1250"/>
                <a:gd name="T41" fmla="*/ 0 h 1250"/>
                <a:gd name="T42" fmla="*/ 1 w 1250"/>
                <a:gd name="T43" fmla="*/ 0 h 1250"/>
                <a:gd name="T44" fmla="*/ 1 w 1250"/>
                <a:gd name="T45" fmla="*/ 0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lIns="0" tIns="0" rIns="0" bIns="0" anchor="ctr">
              <a:spAutoFit/>
            </a:bodyPr>
            <a:lstStyle/>
            <a:p>
              <a:endParaRPr lang="en-US"/>
            </a:p>
          </p:txBody>
        </p:sp>
      </p:grpSp>
    </p:spTree>
    <p:extLst>
      <p:ext uri="{BB962C8B-B14F-4D97-AF65-F5344CB8AC3E}">
        <p14:creationId xmlns:p14="http://schemas.microsoft.com/office/powerpoint/2010/main" val="270477599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Implemented plugins behaviors</a:t>
            </a:r>
            <a:endParaRPr lang="en-US" dirty="0"/>
          </a:p>
        </p:txBody>
      </p:sp>
      <p:sp>
        <p:nvSpPr>
          <p:cNvPr id="3" name="Content Placeholder 2"/>
          <p:cNvSpPr>
            <a:spLocks noGrp="1"/>
          </p:cNvSpPr>
          <p:nvPr>
            <p:ph sz="half" idx="1"/>
          </p:nvPr>
        </p:nvSpPr>
        <p:spPr/>
        <p:txBody>
          <a:bodyPr/>
          <a:lstStyle/>
          <a:p>
            <a:r>
              <a:rPr lang="en-US" dirty="0"/>
              <a:t>All applications</a:t>
            </a:r>
          </a:p>
          <a:p>
            <a:pPr lvl="1"/>
            <a:r>
              <a:rPr lang="en-US" dirty="0"/>
              <a:t>User authentication</a:t>
            </a:r>
          </a:p>
          <a:p>
            <a:pPr lvl="1"/>
            <a:r>
              <a:rPr lang="en-US" dirty="0"/>
              <a:t>Geocoding</a:t>
            </a:r>
          </a:p>
          <a:p>
            <a:pPr lvl="1"/>
            <a:r>
              <a:rPr lang="en-US" dirty="0"/>
              <a:t>Number generation for significant entities</a:t>
            </a:r>
          </a:p>
          <a:p>
            <a:pPr lvl="1"/>
            <a:r>
              <a:rPr lang="en-US" dirty="0"/>
              <a:t>Document production and </a:t>
            </a:r>
            <a:r>
              <a:rPr lang="en-US" dirty="0" smtClean="0"/>
              <a:t>storage</a:t>
            </a:r>
            <a:br>
              <a:rPr lang="en-US" dirty="0" smtClean="0"/>
            </a:br>
            <a:endParaRPr lang="en-US" dirty="0"/>
          </a:p>
        </p:txBody>
      </p:sp>
      <p:sp>
        <p:nvSpPr>
          <p:cNvPr id="16" name="Content Placeholder 15"/>
          <p:cNvSpPr>
            <a:spLocks noGrp="1"/>
          </p:cNvSpPr>
          <p:nvPr>
            <p:ph sz="half" idx="2"/>
          </p:nvPr>
        </p:nvSpPr>
        <p:spPr/>
        <p:txBody>
          <a:bodyPr/>
          <a:lstStyle/>
          <a:p>
            <a:r>
              <a:rPr lang="en-US" dirty="0"/>
              <a:t>ClaimCenter</a:t>
            </a:r>
          </a:p>
          <a:p>
            <a:pPr lvl="1"/>
            <a:r>
              <a:rPr lang="en-US" dirty="0"/>
              <a:t>Policy </a:t>
            </a:r>
            <a:r>
              <a:rPr lang="en-US" dirty="0" smtClean="0"/>
              <a:t>search</a:t>
            </a:r>
          </a:p>
          <a:p>
            <a:pPr lvl="1"/>
            <a:r>
              <a:rPr lang="en-US" dirty="0" smtClean="0"/>
              <a:t>New </a:t>
            </a:r>
            <a:r>
              <a:rPr lang="en-US" dirty="0"/>
              <a:t>Claim </a:t>
            </a:r>
            <a:r>
              <a:rPr lang="en-US" dirty="0" smtClean="0"/>
              <a:t>Wizard </a:t>
            </a:r>
            <a:r>
              <a:rPr lang="en-US" dirty="0"/>
              <a:t/>
            </a:r>
            <a:br>
              <a:rPr lang="en-US" dirty="0"/>
            </a:br>
            <a:endParaRPr lang="en-US" dirty="0" smtClean="0"/>
          </a:p>
          <a:p>
            <a:pPr lvl="1"/>
            <a:endParaRPr lang="en-US" dirty="0"/>
          </a:p>
          <a:p>
            <a:r>
              <a:rPr lang="en-US" dirty="0"/>
              <a:t>PolicyCenter</a:t>
            </a:r>
          </a:p>
          <a:p>
            <a:pPr lvl="1"/>
            <a:r>
              <a:rPr lang="en-US" dirty="0" smtClean="0"/>
              <a:t>Vehicle identification</a:t>
            </a:r>
            <a:br>
              <a:rPr lang="en-US" dirty="0" smtClean="0"/>
            </a:br>
            <a:r>
              <a:rPr lang="en-US" dirty="0" smtClean="0"/>
              <a:t>number (VIN) </a:t>
            </a:r>
            <a:br>
              <a:rPr lang="en-US" dirty="0" smtClean="0"/>
            </a:br>
            <a:r>
              <a:rPr lang="en-US" dirty="0" smtClean="0"/>
              <a:t>search</a:t>
            </a:r>
            <a:r>
              <a:rPr lang="en-US" dirty="0"/>
              <a:t/>
            </a:r>
            <a:br>
              <a:rPr lang="en-US" dirty="0"/>
            </a:br>
            <a:endParaRPr lang="en-US" dirty="0"/>
          </a:p>
          <a:p>
            <a:r>
              <a:rPr lang="en-US" dirty="0"/>
              <a:t>BillingCenter</a:t>
            </a:r>
          </a:p>
          <a:p>
            <a:pPr lvl="1"/>
            <a:r>
              <a:rPr lang="en-US" dirty="0"/>
              <a:t>Commission </a:t>
            </a:r>
            <a:r>
              <a:rPr lang="en-US" dirty="0" smtClean="0"/>
              <a:t/>
            </a:r>
            <a:br>
              <a:rPr lang="en-US" dirty="0" smtClean="0"/>
            </a:br>
            <a:r>
              <a:rPr lang="en-US" dirty="0" smtClean="0"/>
              <a:t>calculation</a:t>
            </a:r>
            <a:endParaRPr lang="en-US" dirty="0"/>
          </a:p>
          <a:p>
            <a:endParaRPr lang="en-US" dirty="0"/>
          </a:p>
          <a:p>
            <a:endParaRPr lang="en-US" dirty="0"/>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722115"/>
            <a:ext cx="1143000" cy="108022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094" y="3722115"/>
            <a:ext cx="914400"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230" y="965200"/>
            <a:ext cx="1043564" cy="10568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5204718"/>
            <a:ext cx="1327994" cy="89682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7219" y="5021036"/>
            <a:ext cx="1025938" cy="10805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12"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41130" y="5118143"/>
            <a:ext cx="1401763" cy="10699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13"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7182" y="4254650"/>
            <a:ext cx="600075" cy="5476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15"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13915" y="3430844"/>
            <a:ext cx="1321304" cy="9371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17"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68692" y="3849080"/>
            <a:ext cx="528427" cy="52842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522396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plugins</a:t>
            </a:r>
          </a:p>
        </p:txBody>
      </p:sp>
      <p:sp>
        <p:nvSpPr>
          <p:cNvPr id="3" name="Content Placeholder 2"/>
          <p:cNvSpPr>
            <a:spLocks noGrp="1"/>
          </p:cNvSpPr>
          <p:nvPr>
            <p:ph sz="half" idx="1"/>
          </p:nvPr>
        </p:nvSpPr>
        <p:spPr/>
        <p:txBody>
          <a:bodyPr/>
          <a:lstStyle/>
          <a:p>
            <a:r>
              <a:rPr lang="en-US" dirty="0"/>
              <a:t>Predefined plugins</a:t>
            </a:r>
          </a:p>
          <a:p>
            <a:pPr lvl="1"/>
            <a:r>
              <a:rPr lang="en-US" dirty="0"/>
              <a:t>Used to implement customizable </a:t>
            </a:r>
            <a:r>
              <a:rPr lang="en-US" dirty="0" smtClean="0"/>
              <a:t/>
            </a:r>
            <a:br>
              <a:rPr lang="en-US" dirty="0" smtClean="0"/>
            </a:br>
            <a:r>
              <a:rPr lang="en-US" dirty="0" smtClean="0"/>
              <a:t>behavior </a:t>
            </a:r>
            <a:r>
              <a:rPr lang="en-US" dirty="0"/>
              <a:t>for predefined points in the application</a:t>
            </a:r>
            <a:br>
              <a:rPr lang="en-US" dirty="0"/>
            </a:br>
            <a:r>
              <a:rPr lang="en-US" dirty="0"/>
              <a:t/>
            </a:r>
            <a:br>
              <a:rPr lang="en-US" dirty="0"/>
            </a:br>
            <a:endParaRPr lang="en-US" dirty="0"/>
          </a:p>
          <a:p>
            <a:r>
              <a:rPr lang="en-US" dirty="0"/>
              <a:t>Messaging plugins</a:t>
            </a:r>
          </a:p>
          <a:p>
            <a:pPr lvl="1"/>
            <a:r>
              <a:rPr lang="en-US" dirty="0"/>
              <a:t>Used to send messages to external systems and process the resulting replies</a:t>
            </a:r>
            <a:br>
              <a:rPr lang="en-US" dirty="0"/>
            </a:br>
            <a:r>
              <a:rPr lang="en-US" dirty="0"/>
              <a:t/>
            </a:r>
            <a:br>
              <a:rPr lang="en-US" dirty="0"/>
            </a:br>
            <a:endParaRPr lang="en-US" dirty="0"/>
          </a:p>
          <a:p>
            <a:r>
              <a:rPr lang="en-US" dirty="0"/>
              <a:t>Startable plugins</a:t>
            </a:r>
          </a:p>
          <a:p>
            <a:pPr lvl="1"/>
            <a:r>
              <a:rPr lang="en-US" dirty="0"/>
              <a:t>Used to listen for incoming messages and processes them asynchronously</a:t>
            </a:r>
          </a:p>
          <a:p>
            <a:endParaRPr lang="en-US" dirty="0"/>
          </a:p>
        </p:txBody>
      </p:sp>
      <p:grpSp>
        <p:nvGrpSpPr>
          <p:cNvPr id="37" name="Group 101" hidden="1"/>
          <p:cNvGrpSpPr>
            <a:grpSpLocks/>
          </p:cNvGrpSpPr>
          <p:nvPr/>
        </p:nvGrpSpPr>
        <p:grpSpPr bwMode="auto">
          <a:xfrm>
            <a:off x="7134225" y="5043488"/>
            <a:ext cx="1535113" cy="1206500"/>
            <a:chOff x="5010" y="873"/>
            <a:chExt cx="626" cy="492"/>
          </a:xfrm>
        </p:grpSpPr>
        <p:sp>
          <p:nvSpPr>
            <p:cNvPr id="38" name="Freeform 102"/>
            <p:cNvSpPr>
              <a:spLocks/>
            </p:cNvSpPr>
            <p:nvPr/>
          </p:nvSpPr>
          <p:spPr bwMode="auto">
            <a:xfrm>
              <a:off x="5064" y="906"/>
              <a:ext cx="366" cy="459"/>
            </a:xfrm>
            <a:custGeom>
              <a:avLst/>
              <a:gdLst>
                <a:gd name="T0" fmla="*/ 0 w 1887"/>
                <a:gd name="T1" fmla="*/ 1 h 2365"/>
                <a:gd name="T2" fmla="*/ 0 w 1887"/>
                <a:gd name="T3" fmla="*/ 0 h 2365"/>
                <a:gd name="T4" fmla="*/ 0 w 1887"/>
                <a:gd name="T5" fmla="*/ 0 h 2365"/>
                <a:gd name="T6" fmla="*/ 1 w 1887"/>
                <a:gd name="T7" fmla="*/ 0 h 2365"/>
                <a:gd name="T8" fmla="*/ 1 w 1887"/>
                <a:gd name="T9" fmla="*/ 1 h 2365"/>
                <a:gd name="T10" fmla="*/ 0 w 1887"/>
                <a:gd name="T11" fmla="*/ 1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a:p>
          </p:txBody>
        </p:sp>
        <p:sp>
          <p:nvSpPr>
            <p:cNvPr id="39" name="Line 103"/>
            <p:cNvSpPr>
              <a:spLocks noChangeShapeType="1"/>
            </p:cNvSpPr>
            <p:nvPr/>
          </p:nvSpPr>
          <p:spPr bwMode="auto">
            <a:xfrm>
              <a:off x="5062" y="1365"/>
              <a:ext cx="371"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 name="Line 104"/>
            <p:cNvSpPr>
              <a:spLocks noChangeShapeType="1"/>
            </p:cNvSpPr>
            <p:nvPr/>
          </p:nvSpPr>
          <p:spPr bwMode="auto">
            <a:xfrm flipV="1">
              <a:off x="5432" y="1010"/>
              <a:ext cx="0" cy="355"/>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 name="Freeform 105"/>
            <p:cNvSpPr>
              <a:spLocks/>
            </p:cNvSpPr>
            <p:nvPr/>
          </p:nvSpPr>
          <p:spPr bwMode="auto">
            <a:xfrm>
              <a:off x="5324" y="906"/>
              <a:ext cx="108" cy="108"/>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sp>
          <p:nvSpPr>
            <p:cNvPr id="42" name="Rectangle 106"/>
            <p:cNvSpPr>
              <a:spLocks noChangeArrowheads="1"/>
            </p:cNvSpPr>
            <p:nvPr/>
          </p:nvSpPr>
          <p:spPr bwMode="auto">
            <a:xfrm>
              <a:off x="5123" y="1240"/>
              <a:ext cx="217" cy="30"/>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3" name="Rectangle 107"/>
            <p:cNvSpPr>
              <a:spLocks noChangeArrowheads="1"/>
            </p:cNvSpPr>
            <p:nvPr/>
          </p:nvSpPr>
          <p:spPr bwMode="auto">
            <a:xfrm>
              <a:off x="5123" y="1179"/>
              <a:ext cx="217" cy="29"/>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4" name="Rectangle 108"/>
            <p:cNvSpPr>
              <a:spLocks noChangeArrowheads="1"/>
            </p:cNvSpPr>
            <p:nvPr/>
          </p:nvSpPr>
          <p:spPr bwMode="auto">
            <a:xfrm>
              <a:off x="5123" y="1118"/>
              <a:ext cx="216" cy="29"/>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5" name="Rectangle 109"/>
            <p:cNvSpPr>
              <a:spLocks noChangeArrowheads="1"/>
            </p:cNvSpPr>
            <p:nvPr/>
          </p:nvSpPr>
          <p:spPr bwMode="auto">
            <a:xfrm>
              <a:off x="5123" y="1057"/>
              <a:ext cx="216" cy="28"/>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6" name="Rectangle 110"/>
            <p:cNvSpPr>
              <a:spLocks noChangeArrowheads="1"/>
            </p:cNvSpPr>
            <p:nvPr/>
          </p:nvSpPr>
          <p:spPr bwMode="auto">
            <a:xfrm>
              <a:off x="5105" y="926"/>
              <a:ext cx="27" cy="69"/>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7" name="Rectangle 111"/>
            <p:cNvSpPr>
              <a:spLocks noChangeArrowheads="1"/>
            </p:cNvSpPr>
            <p:nvPr/>
          </p:nvSpPr>
          <p:spPr bwMode="auto">
            <a:xfrm>
              <a:off x="5158" y="926"/>
              <a:ext cx="26" cy="69"/>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8" name="Freeform 112"/>
            <p:cNvSpPr>
              <a:spLocks/>
            </p:cNvSpPr>
            <p:nvPr/>
          </p:nvSpPr>
          <p:spPr bwMode="auto">
            <a:xfrm>
              <a:off x="5010" y="1044"/>
              <a:ext cx="148" cy="114"/>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9" name="Freeform 113"/>
            <p:cNvSpPr>
              <a:spLocks/>
            </p:cNvSpPr>
            <p:nvPr/>
          </p:nvSpPr>
          <p:spPr bwMode="auto">
            <a:xfrm>
              <a:off x="5082" y="995"/>
              <a:ext cx="125" cy="108"/>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nvGrpSpPr>
            <p:cNvPr id="50" name="Group 114"/>
            <p:cNvGrpSpPr>
              <a:grpSpLocks/>
            </p:cNvGrpSpPr>
            <p:nvPr/>
          </p:nvGrpSpPr>
          <p:grpSpPr bwMode="auto">
            <a:xfrm>
              <a:off x="5379" y="873"/>
              <a:ext cx="257" cy="266"/>
              <a:chOff x="5379" y="873"/>
              <a:chExt cx="257" cy="266"/>
            </a:xfrm>
          </p:grpSpPr>
          <p:grpSp>
            <p:nvGrpSpPr>
              <p:cNvPr id="51" name="Group 115"/>
              <p:cNvGrpSpPr>
                <a:grpSpLocks/>
              </p:cNvGrpSpPr>
              <p:nvPr/>
            </p:nvGrpSpPr>
            <p:grpSpPr bwMode="auto">
              <a:xfrm flipH="1">
                <a:off x="5379" y="873"/>
                <a:ext cx="155" cy="266"/>
                <a:chOff x="3460" y="3152"/>
                <a:chExt cx="405" cy="695"/>
              </a:xfrm>
            </p:grpSpPr>
            <p:sp>
              <p:nvSpPr>
                <p:cNvPr id="55" name="Freeform 116"/>
                <p:cNvSpPr>
                  <a:spLocks/>
                </p:cNvSpPr>
                <p:nvPr/>
              </p:nvSpPr>
              <p:spPr bwMode="auto">
                <a:xfrm>
                  <a:off x="3463" y="3169"/>
                  <a:ext cx="376" cy="657"/>
                </a:xfrm>
                <a:custGeom>
                  <a:avLst/>
                  <a:gdLst>
                    <a:gd name="T0" fmla="*/ 9 w 751"/>
                    <a:gd name="T1" fmla="*/ 29 h 1314"/>
                    <a:gd name="T2" fmla="*/ 0 w 751"/>
                    <a:gd name="T3" fmla="*/ 16 h 1314"/>
                    <a:gd name="T4" fmla="*/ 1 w 751"/>
                    <a:gd name="T5" fmla="*/ 15 h 1314"/>
                    <a:gd name="T6" fmla="*/ 1 w 751"/>
                    <a:gd name="T7" fmla="*/ 15 h 1314"/>
                    <a:gd name="T8" fmla="*/ 1 w 751"/>
                    <a:gd name="T9" fmla="*/ 15 h 1314"/>
                    <a:gd name="T10" fmla="*/ 1 w 751"/>
                    <a:gd name="T11" fmla="*/ 15 h 1314"/>
                    <a:gd name="T12" fmla="*/ 1 w 751"/>
                    <a:gd name="T13" fmla="*/ 14 h 1314"/>
                    <a:gd name="T14" fmla="*/ 1 w 751"/>
                    <a:gd name="T15" fmla="*/ 14 h 1314"/>
                    <a:gd name="T16" fmla="*/ 1 w 751"/>
                    <a:gd name="T17" fmla="*/ 14 h 1314"/>
                    <a:gd name="T18" fmla="*/ 1 w 751"/>
                    <a:gd name="T19" fmla="*/ 13 h 1314"/>
                    <a:gd name="T20" fmla="*/ 1 w 751"/>
                    <a:gd name="T21" fmla="*/ 13 h 1314"/>
                    <a:gd name="T22" fmla="*/ 2 w 751"/>
                    <a:gd name="T23" fmla="*/ 13 h 1314"/>
                    <a:gd name="T24" fmla="*/ 2 w 751"/>
                    <a:gd name="T25" fmla="*/ 12 h 1314"/>
                    <a:gd name="T26" fmla="*/ 2 w 751"/>
                    <a:gd name="T27" fmla="*/ 12 h 1314"/>
                    <a:gd name="T28" fmla="*/ 2 w 751"/>
                    <a:gd name="T29" fmla="*/ 12 h 1314"/>
                    <a:gd name="T30" fmla="*/ 2 w 751"/>
                    <a:gd name="T31" fmla="*/ 11 h 1314"/>
                    <a:gd name="T32" fmla="*/ 3 w 751"/>
                    <a:gd name="T33" fmla="*/ 11 h 1314"/>
                    <a:gd name="T34" fmla="*/ 3 w 751"/>
                    <a:gd name="T35" fmla="*/ 10 h 1314"/>
                    <a:gd name="T36" fmla="*/ 3 w 751"/>
                    <a:gd name="T37" fmla="*/ 10 h 1314"/>
                    <a:gd name="T38" fmla="*/ 3 w 751"/>
                    <a:gd name="T39" fmla="*/ 9 h 1314"/>
                    <a:gd name="T40" fmla="*/ 4 w 751"/>
                    <a:gd name="T41" fmla="*/ 9 h 1314"/>
                    <a:gd name="T42" fmla="*/ 4 w 751"/>
                    <a:gd name="T43" fmla="*/ 8 h 1314"/>
                    <a:gd name="T44" fmla="*/ 4 w 751"/>
                    <a:gd name="T45" fmla="*/ 8 h 1314"/>
                    <a:gd name="T46" fmla="*/ 4 w 751"/>
                    <a:gd name="T47" fmla="*/ 8 h 1314"/>
                    <a:gd name="T48" fmla="*/ 4 w 751"/>
                    <a:gd name="T49" fmla="*/ 7 h 1314"/>
                    <a:gd name="T50" fmla="*/ 4 w 751"/>
                    <a:gd name="T51" fmla="*/ 7 h 1314"/>
                    <a:gd name="T52" fmla="*/ 24 w 751"/>
                    <a:gd name="T53" fmla="*/ 12 h 1314"/>
                    <a:gd name="T54" fmla="*/ 20 w 751"/>
                    <a:gd name="T55" fmla="*/ 20 h 1314"/>
                    <a:gd name="T56" fmla="*/ 21 w 751"/>
                    <a:gd name="T57" fmla="*/ 20 h 1314"/>
                    <a:gd name="T58" fmla="*/ 21 w 751"/>
                    <a:gd name="T59" fmla="*/ 20 h 1314"/>
                    <a:gd name="T60" fmla="*/ 21 w 751"/>
                    <a:gd name="T61" fmla="*/ 20 h 1314"/>
                    <a:gd name="T62" fmla="*/ 21 w 751"/>
                    <a:gd name="T63" fmla="*/ 21 h 1314"/>
                    <a:gd name="T64" fmla="*/ 22 w 751"/>
                    <a:gd name="T65" fmla="*/ 21 h 1314"/>
                    <a:gd name="T66" fmla="*/ 22 w 751"/>
                    <a:gd name="T67" fmla="*/ 21 h 1314"/>
                    <a:gd name="T68" fmla="*/ 22 w 751"/>
                    <a:gd name="T69" fmla="*/ 22 h 1314"/>
                    <a:gd name="T70" fmla="*/ 22 w 751"/>
                    <a:gd name="T71" fmla="*/ 22 h 1314"/>
                    <a:gd name="T72" fmla="*/ 22 w 751"/>
                    <a:gd name="T73" fmla="*/ 23 h 1314"/>
                    <a:gd name="T74" fmla="*/ 21 w 751"/>
                    <a:gd name="T75" fmla="*/ 23 h 1314"/>
                    <a:gd name="T76" fmla="*/ 21 w 751"/>
                    <a:gd name="T77" fmla="*/ 24 h 1314"/>
                    <a:gd name="T78" fmla="*/ 21 w 751"/>
                    <a:gd name="T79" fmla="*/ 24 h 1314"/>
                    <a:gd name="T80" fmla="*/ 21 w 751"/>
                    <a:gd name="T81" fmla="*/ 25 h 1314"/>
                    <a:gd name="T82" fmla="*/ 21 w 751"/>
                    <a:gd name="T83" fmla="*/ 26 h 1314"/>
                    <a:gd name="T84" fmla="*/ 21 w 751"/>
                    <a:gd name="T85" fmla="*/ 26 h 1314"/>
                    <a:gd name="T86" fmla="*/ 21 w 751"/>
                    <a:gd name="T87" fmla="*/ 27 h 1314"/>
                    <a:gd name="T88" fmla="*/ 21 w 751"/>
                    <a:gd name="T89" fmla="*/ 27 h 1314"/>
                    <a:gd name="T90" fmla="*/ 21 w 751"/>
                    <a:gd name="T91" fmla="*/ 28 h 1314"/>
                    <a:gd name="T92" fmla="*/ 21 w 751"/>
                    <a:gd name="T93" fmla="*/ 28 h 1314"/>
                    <a:gd name="T94" fmla="*/ 22 w 751"/>
                    <a:gd name="T95" fmla="*/ 31 h 131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51"/>
                    <a:gd name="T145" fmla="*/ 0 h 1314"/>
                    <a:gd name="T146" fmla="*/ 751 w 751"/>
                    <a:gd name="T147" fmla="*/ 1314 h 131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51" h="1314">
                      <a:moveTo>
                        <a:pt x="608" y="1314"/>
                      </a:moveTo>
                      <a:lnTo>
                        <a:pt x="422" y="1245"/>
                      </a:lnTo>
                      <a:lnTo>
                        <a:pt x="292" y="1106"/>
                      </a:lnTo>
                      <a:lnTo>
                        <a:pt x="266" y="928"/>
                      </a:lnTo>
                      <a:lnTo>
                        <a:pt x="57" y="628"/>
                      </a:lnTo>
                      <a:lnTo>
                        <a:pt x="0" y="494"/>
                      </a:lnTo>
                      <a:lnTo>
                        <a:pt x="0" y="493"/>
                      </a:lnTo>
                      <a:lnTo>
                        <a:pt x="0" y="491"/>
                      </a:lnTo>
                      <a:lnTo>
                        <a:pt x="0" y="488"/>
                      </a:lnTo>
                      <a:lnTo>
                        <a:pt x="1" y="486"/>
                      </a:lnTo>
                      <a:lnTo>
                        <a:pt x="1" y="484"/>
                      </a:lnTo>
                      <a:lnTo>
                        <a:pt x="3" y="480"/>
                      </a:lnTo>
                      <a:lnTo>
                        <a:pt x="4" y="478"/>
                      </a:lnTo>
                      <a:lnTo>
                        <a:pt x="5" y="475"/>
                      </a:lnTo>
                      <a:lnTo>
                        <a:pt x="6" y="471"/>
                      </a:lnTo>
                      <a:lnTo>
                        <a:pt x="7" y="467"/>
                      </a:lnTo>
                      <a:lnTo>
                        <a:pt x="7" y="466"/>
                      </a:lnTo>
                      <a:lnTo>
                        <a:pt x="8" y="464"/>
                      </a:lnTo>
                      <a:lnTo>
                        <a:pt x="8" y="461"/>
                      </a:lnTo>
                      <a:lnTo>
                        <a:pt x="9" y="460"/>
                      </a:lnTo>
                      <a:lnTo>
                        <a:pt x="9" y="458"/>
                      </a:lnTo>
                      <a:lnTo>
                        <a:pt x="10" y="456"/>
                      </a:lnTo>
                      <a:lnTo>
                        <a:pt x="10" y="453"/>
                      </a:lnTo>
                      <a:lnTo>
                        <a:pt x="12" y="452"/>
                      </a:lnTo>
                      <a:lnTo>
                        <a:pt x="12" y="450"/>
                      </a:lnTo>
                      <a:lnTo>
                        <a:pt x="13" y="448"/>
                      </a:lnTo>
                      <a:lnTo>
                        <a:pt x="14" y="445"/>
                      </a:lnTo>
                      <a:lnTo>
                        <a:pt x="14" y="443"/>
                      </a:lnTo>
                      <a:lnTo>
                        <a:pt x="15" y="441"/>
                      </a:lnTo>
                      <a:lnTo>
                        <a:pt x="16" y="439"/>
                      </a:lnTo>
                      <a:lnTo>
                        <a:pt x="16" y="436"/>
                      </a:lnTo>
                      <a:lnTo>
                        <a:pt x="17" y="435"/>
                      </a:lnTo>
                      <a:lnTo>
                        <a:pt x="17" y="433"/>
                      </a:lnTo>
                      <a:lnTo>
                        <a:pt x="18" y="431"/>
                      </a:lnTo>
                      <a:lnTo>
                        <a:pt x="20" y="429"/>
                      </a:lnTo>
                      <a:lnTo>
                        <a:pt x="20" y="426"/>
                      </a:lnTo>
                      <a:lnTo>
                        <a:pt x="21" y="423"/>
                      </a:lnTo>
                      <a:lnTo>
                        <a:pt x="23" y="419"/>
                      </a:lnTo>
                      <a:lnTo>
                        <a:pt x="24" y="415"/>
                      </a:lnTo>
                      <a:lnTo>
                        <a:pt x="25" y="412"/>
                      </a:lnTo>
                      <a:lnTo>
                        <a:pt x="26" y="408"/>
                      </a:lnTo>
                      <a:lnTo>
                        <a:pt x="29" y="406"/>
                      </a:lnTo>
                      <a:lnTo>
                        <a:pt x="30" y="403"/>
                      </a:lnTo>
                      <a:lnTo>
                        <a:pt x="31" y="400"/>
                      </a:lnTo>
                      <a:lnTo>
                        <a:pt x="32" y="398"/>
                      </a:lnTo>
                      <a:lnTo>
                        <a:pt x="34" y="397"/>
                      </a:lnTo>
                      <a:lnTo>
                        <a:pt x="35" y="395"/>
                      </a:lnTo>
                      <a:lnTo>
                        <a:pt x="36" y="391"/>
                      </a:lnTo>
                      <a:lnTo>
                        <a:pt x="38" y="389"/>
                      </a:lnTo>
                      <a:lnTo>
                        <a:pt x="39" y="388"/>
                      </a:lnTo>
                      <a:lnTo>
                        <a:pt x="40" y="386"/>
                      </a:lnTo>
                      <a:lnTo>
                        <a:pt x="41" y="383"/>
                      </a:lnTo>
                      <a:lnTo>
                        <a:pt x="42" y="381"/>
                      </a:lnTo>
                      <a:lnTo>
                        <a:pt x="43" y="378"/>
                      </a:lnTo>
                      <a:lnTo>
                        <a:pt x="44" y="375"/>
                      </a:lnTo>
                      <a:lnTo>
                        <a:pt x="47" y="373"/>
                      </a:lnTo>
                      <a:lnTo>
                        <a:pt x="48" y="370"/>
                      </a:lnTo>
                      <a:lnTo>
                        <a:pt x="49" y="366"/>
                      </a:lnTo>
                      <a:lnTo>
                        <a:pt x="51" y="364"/>
                      </a:lnTo>
                      <a:lnTo>
                        <a:pt x="53" y="361"/>
                      </a:lnTo>
                      <a:lnTo>
                        <a:pt x="55" y="357"/>
                      </a:lnTo>
                      <a:lnTo>
                        <a:pt x="56" y="354"/>
                      </a:lnTo>
                      <a:lnTo>
                        <a:pt x="58" y="351"/>
                      </a:lnTo>
                      <a:lnTo>
                        <a:pt x="60" y="346"/>
                      </a:lnTo>
                      <a:lnTo>
                        <a:pt x="61" y="343"/>
                      </a:lnTo>
                      <a:lnTo>
                        <a:pt x="64" y="339"/>
                      </a:lnTo>
                      <a:lnTo>
                        <a:pt x="65" y="335"/>
                      </a:lnTo>
                      <a:lnTo>
                        <a:pt x="67" y="331"/>
                      </a:lnTo>
                      <a:lnTo>
                        <a:pt x="69" y="328"/>
                      </a:lnTo>
                      <a:lnTo>
                        <a:pt x="70" y="323"/>
                      </a:lnTo>
                      <a:lnTo>
                        <a:pt x="73" y="320"/>
                      </a:lnTo>
                      <a:lnTo>
                        <a:pt x="75" y="316"/>
                      </a:lnTo>
                      <a:lnTo>
                        <a:pt x="76" y="312"/>
                      </a:lnTo>
                      <a:lnTo>
                        <a:pt x="78" y="308"/>
                      </a:lnTo>
                      <a:lnTo>
                        <a:pt x="81" y="304"/>
                      </a:lnTo>
                      <a:lnTo>
                        <a:pt x="83" y="300"/>
                      </a:lnTo>
                      <a:lnTo>
                        <a:pt x="84" y="296"/>
                      </a:lnTo>
                      <a:lnTo>
                        <a:pt x="86" y="292"/>
                      </a:lnTo>
                      <a:lnTo>
                        <a:pt x="89" y="288"/>
                      </a:lnTo>
                      <a:lnTo>
                        <a:pt x="90" y="284"/>
                      </a:lnTo>
                      <a:lnTo>
                        <a:pt x="92" y="281"/>
                      </a:lnTo>
                      <a:lnTo>
                        <a:pt x="93" y="276"/>
                      </a:lnTo>
                      <a:lnTo>
                        <a:pt x="95" y="273"/>
                      </a:lnTo>
                      <a:lnTo>
                        <a:pt x="98" y="269"/>
                      </a:lnTo>
                      <a:lnTo>
                        <a:pt x="99" y="266"/>
                      </a:lnTo>
                      <a:lnTo>
                        <a:pt x="101" y="261"/>
                      </a:lnTo>
                      <a:lnTo>
                        <a:pt x="102" y="258"/>
                      </a:lnTo>
                      <a:lnTo>
                        <a:pt x="103" y="256"/>
                      </a:lnTo>
                      <a:lnTo>
                        <a:pt x="105" y="252"/>
                      </a:lnTo>
                      <a:lnTo>
                        <a:pt x="107" y="249"/>
                      </a:lnTo>
                      <a:lnTo>
                        <a:pt x="108" y="246"/>
                      </a:lnTo>
                      <a:lnTo>
                        <a:pt x="110" y="243"/>
                      </a:lnTo>
                      <a:lnTo>
                        <a:pt x="111" y="240"/>
                      </a:lnTo>
                      <a:lnTo>
                        <a:pt x="112" y="238"/>
                      </a:lnTo>
                      <a:lnTo>
                        <a:pt x="113" y="235"/>
                      </a:lnTo>
                      <a:lnTo>
                        <a:pt x="115" y="233"/>
                      </a:lnTo>
                      <a:lnTo>
                        <a:pt x="116" y="231"/>
                      </a:lnTo>
                      <a:lnTo>
                        <a:pt x="117" y="229"/>
                      </a:lnTo>
                      <a:lnTo>
                        <a:pt x="118" y="226"/>
                      </a:lnTo>
                      <a:lnTo>
                        <a:pt x="118" y="225"/>
                      </a:lnTo>
                      <a:lnTo>
                        <a:pt x="119" y="222"/>
                      </a:lnTo>
                      <a:lnTo>
                        <a:pt x="121" y="220"/>
                      </a:lnTo>
                      <a:lnTo>
                        <a:pt x="121" y="218"/>
                      </a:lnTo>
                      <a:lnTo>
                        <a:pt x="122" y="218"/>
                      </a:lnTo>
                      <a:lnTo>
                        <a:pt x="320" y="5"/>
                      </a:lnTo>
                      <a:lnTo>
                        <a:pt x="463" y="0"/>
                      </a:lnTo>
                      <a:lnTo>
                        <a:pt x="695" y="186"/>
                      </a:lnTo>
                      <a:lnTo>
                        <a:pt x="751" y="384"/>
                      </a:lnTo>
                      <a:lnTo>
                        <a:pt x="709" y="502"/>
                      </a:lnTo>
                      <a:lnTo>
                        <a:pt x="628" y="623"/>
                      </a:lnTo>
                      <a:lnTo>
                        <a:pt x="629" y="623"/>
                      </a:lnTo>
                      <a:lnTo>
                        <a:pt x="631" y="624"/>
                      </a:lnTo>
                      <a:lnTo>
                        <a:pt x="634" y="624"/>
                      </a:lnTo>
                      <a:lnTo>
                        <a:pt x="637" y="625"/>
                      </a:lnTo>
                      <a:lnTo>
                        <a:pt x="640" y="627"/>
                      </a:lnTo>
                      <a:lnTo>
                        <a:pt x="643" y="628"/>
                      </a:lnTo>
                      <a:lnTo>
                        <a:pt x="644" y="630"/>
                      </a:lnTo>
                      <a:lnTo>
                        <a:pt x="646" y="630"/>
                      </a:lnTo>
                      <a:lnTo>
                        <a:pt x="648" y="631"/>
                      </a:lnTo>
                      <a:lnTo>
                        <a:pt x="650" y="632"/>
                      </a:lnTo>
                      <a:lnTo>
                        <a:pt x="652" y="633"/>
                      </a:lnTo>
                      <a:lnTo>
                        <a:pt x="654" y="634"/>
                      </a:lnTo>
                      <a:lnTo>
                        <a:pt x="656" y="635"/>
                      </a:lnTo>
                      <a:lnTo>
                        <a:pt x="657" y="636"/>
                      </a:lnTo>
                      <a:lnTo>
                        <a:pt x="660" y="637"/>
                      </a:lnTo>
                      <a:lnTo>
                        <a:pt x="662" y="640"/>
                      </a:lnTo>
                      <a:lnTo>
                        <a:pt x="664" y="641"/>
                      </a:lnTo>
                      <a:lnTo>
                        <a:pt x="668" y="643"/>
                      </a:lnTo>
                      <a:lnTo>
                        <a:pt x="670" y="647"/>
                      </a:lnTo>
                      <a:lnTo>
                        <a:pt x="673" y="650"/>
                      </a:lnTo>
                      <a:lnTo>
                        <a:pt x="674" y="653"/>
                      </a:lnTo>
                      <a:lnTo>
                        <a:pt x="676" y="654"/>
                      </a:lnTo>
                      <a:lnTo>
                        <a:pt x="676" y="658"/>
                      </a:lnTo>
                      <a:lnTo>
                        <a:pt x="676" y="659"/>
                      </a:lnTo>
                      <a:lnTo>
                        <a:pt x="676" y="662"/>
                      </a:lnTo>
                      <a:lnTo>
                        <a:pt x="676" y="665"/>
                      </a:lnTo>
                      <a:lnTo>
                        <a:pt x="677" y="667"/>
                      </a:lnTo>
                      <a:lnTo>
                        <a:pt x="676" y="670"/>
                      </a:lnTo>
                      <a:lnTo>
                        <a:pt x="676" y="672"/>
                      </a:lnTo>
                      <a:lnTo>
                        <a:pt x="676" y="676"/>
                      </a:lnTo>
                      <a:lnTo>
                        <a:pt x="676" y="680"/>
                      </a:lnTo>
                      <a:lnTo>
                        <a:pt x="676" y="684"/>
                      </a:lnTo>
                      <a:lnTo>
                        <a:pt x="676" y="687"/>
                      </a:lnTo>
                      <a:lnTo>
                        <a:pt x="674" y="692"/>
                      </a:lnTo>
                      <a:lnTo>
                        <a:pt x="674" y="696"/>
                      </a:lnTo>
                      <a:lnTo>
                        <a:pt x="674" y="701"/>
                      </a:lnTo>
                      <a:lnTo>
                        <a:pt x="674" y="704"/>
                      </a:lnTo>
                      <a:lnTo>
                        <a:pt x="673" y="709"/>
                      </a:lnTo>
                      <a:lnTo>
                        <a:pt x="673" y="713"/>
                      </a:lnTo>
                      <a:lnTo>
                        <a:pt x="673" y="719"/>
                      </a:lnTo>
                      <a:lnTo>
                        <a:pt x="672" y="723"/>
                      </a:lnTo>
                      <a:lnTo>
                        <a:pt x="672" y="728"/>
                      </a:lnTo>
                      <a:lnTo>
                        <a:pt x="672" y="733"/>
                      </a:lnTo>
                      <a:lnTo>
                        <a:pt x="671" y="738"/>
                      </a:lnTo>
                      <a:lnTo>
                        <a:pt x="671" y="744"/>
                      </a:lnTo>
                      <a:lnTo>
                        <a:pt x="670" y="749"/>
                      </a:lnTo>
                      <a:lnTo>
                        <a:pt x="670" y="754"/>
                      </a:lnTo>
                      <a:lnTo>
                        <a:pt x="669" y="759"/>
                      </a:lnTo>
                      <a:lnTo>
                        <a:pt x="669" y="765"/>
                      </a:lnTo>
                      <a:lnTo>
                        <a:pt x="668" y="770"/>
                      </a:lnTo>
                      <a:lnTo>
                        <a:pt x="668" y="775"/>
                      </a:lnTo>
                      <a:lnTo>
                        <a:pt x="667" y="781"/>
                      </a:lnTo>
                      <a:lnTo>
                        <a:pt x="667" y="785"/>
                      </a:lnTo>
                      <a:lnTo>
                        <a:pt x="665" y="791"/>
                      </a:lnTo>
                      <a:lnTo>
                        <a:pt x="665" y="797"/>
                      </a:lnTo>
                      <a:lnTo>
                        <a:pt x="664" y="801"/>
                      </a:lnTo>
                      <a:lnTo>
                        <a:pt x="664" y="807"/>
                      </a:lnTo>
                      <a:lnTo>
                        <a:pt x="663" y="811"/>
                      </a:lnTo>
                      <a:lnTo>
                        <a:pt x="663" y="817"/>
                      </a:lnTo>
                      <a:lnTo>
                        <a:pt x="662" y="822"/>
                      </a:lnTo>
                      <a:lnTo>
                        <a:pt x="662" y="826"/>
                      </a:lnTo>
                      <a:lnTo>
                        <a:pt x="661" y="831"/>
                      </a:lnTo>
                      <a:lnTo>
                        <a:pt x="661" y="835"/>
                      </a:lnTo>
                      <a:lnTo>
                        <a:pt x="660" y="840"/>
                      </a:lnTo>
                      <a:lnTo>
                        <a:pt x="660" y="844"/>
                      </a:lnTo>
                      <a:lnTo>
                        <a:pt x="659" y="849"/>
                      </a:lnTo>
                      <a:lnTo>
                        <a:pt x="659" y="852"/>
                      </a:lnTo>
                      <a:lnTo>
                        <a:pt x="659" y="857"/>
                      </a:lnTo>
                      <a:lnTo>
                        <a:pt x="657" y="860"/>
                      </a:lnTo>
                      <a:lnTo>
                        <a:pt x="657" y="862"/>
                      </a:lnTo>
                      <a:lnTo>
                        <a:pt x="656" y="867"/>
                      </a:lnTo>
                      <a:lnTo>
                        <a:pt x="656" y="869"/>
                      </a:lnTo>
                      <a:lnTo>
                        <a:pt x="656" y="872"/>
                      </a:lnTo>
                      <a:lnTo>
                        <a:pt x="656" y="875"/>
                      </a:lnTo>
                      <a:lnTo>
                        <a:pt x="656" y="877"/>
                      </a:lnTo>
                      <a:lnTo>
                        <a:pt x="655" y="879"/>
                      </a:lnTo>
                      <a:lnTo>
                        <a:pt x="655" y="881"/>
                      </a:lnTo>
                      <a:lnTo>
                        <a:pt x="655" y="883"/>
                      </a:lnTo>
                      <a:lnTo>
                        <a:pt x="655" y="884"/>
                      </a:lnTo>
                      <a:lnTo>
                        <a:pt x="655" y="886"/>
                      </a:lnTo>
                      <a:lnTo>
                        <a:pt x="655" y="887"/>
                      </a:lnTo>
                      <a:lnTo>
                        <a:pt x="690" y="973"/>
                      </a:lnTo>
                      <a:lnTo>
                        <a:pt x="608" y="13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117"/>
                <p:cNvSpPr>
                  <a:spLocks/>
                </p:cNvSpPr>
                <p:nvPr/>
              </p:nvSpPr>
              <p:spPr bwMode="auto">
                <a:xfrm>
                  <a:off x="3560" y="3336"/>
                  <a:ext cx="152" cy="199"/>
                </a:xfrm>
                <a:custGeom>
                  <a:avLst/>
                  <a:gdLst>
                    <a:gd name="T0" fmla="*/ 3 w 303"/>
                    <a:gd name="T1" fmla="*/ 12 h 397"/>
                    <a:gd name="T2" fmla="*/ 3 w 303"/>
                    <a:gd name="T3" fmla="*/ 12 h 397"/>
                    <a:gd name="T4" fmla="*/ 2 w 303"/>
                    <a:gd name="T5" fmla="*/ 11 h 397"/>
                    <a:gd name="T6" fmla="*/ 2 w 303"/>
                    <a:gd name="T7" fmla="*/ 10 h 397"/>
                    <a:gd name="T8" fmla="*/ 1 w 303"/>
                    <a:gd name="T9" fmla="*/ 9 h 397"/>
                    <a:gd name="T10" fmla="*/ 1 w 303"/>
                    <a:gd name="T11" fmla="*/ 8 h 397"/>
                    <a:gd name="T12" fmla="*/ 1 w 303"/>
                    <a:gd name="T13" fmla="*/ 7 h 397"/>
                    <a:gd name="T14" fmla="*/ 1 w 303"/>
                    <a:gd name="T15" fmla="*/ 6 h 397"/>
                    <a:gd name="T16" fmla="*/ 1 w 303"/>
                    <a:gd name="T17" fmla="*/ 5 h 397"/>
                    <a:gd name="T18" fmla="*/ 1 w 303"/>
                    <a:gd name="T19" fmla="*/ 4 h 397"/>
                    <a:gd name="T20" fmla="*/ 2 w 303"/>
                    <a:gd name="T21" fmla="*/ 4 h 397"/>
                    <a:gd name="T22" fmla="*/ 3 w 303"/>
                    <a:gd name="T23" fmla="*/ 3 h 397"/>
                    <a:gd name="T24" fmla="*/ 4 w 303"/>
                    <a:gd name="T25" fmla="*/ 2 h 397"/>
                    <a:gd name="T26" fmla="*/ 5 w 303"/>
                    <a:gd name="T27" fmla="*/ 2 h 397"/>
                    <a:gd name="T28" fmla="*/ 6 w 303"/>
                    <a:gd name="T29" fmla="*/ 1 h 397"/>
                    <a:gd name="T30" fmla="*/ 7 w 303"/>
                    <a:gd name="T31" fmla="*/ 1 h 397"/>
                    <a:gd name="T32" fmla="*/ 7 w 303"/>
                    <a:gd name="T33" fmla="*/ 1 h 397"/>
                    <a:gd name="T34" fmla="*/ 7 w 303"/>
                    <a:gd name="T35" fmla="*/ 1 h 397"/>
                    <a:gd name="T36" fmla="*/ 8 w 303"/>
                    <a:gd name="T37" fmla="*/ 1 h 397"/>
                    <a:gd name="T38" fmla="*/ 9 w 303"/>
                    <a:gd name="T39" fmla="*/ 1 h 397"/>
                    <a:gd name="T40" fmla="*/ 9 w 303"/>
                    <a:gd name="T41" fmla="*/ 1 h 397"/>
                    <a:gd name="T42" fmla="*/ 10 w 303"/>
                    <a:gd name="T43" fmla="*/ 1 h 397"/>
                    <a:gd name="T44" fmla="*/ 9 w 303"/>
                    <a:gd name="T45" fmla="*/ 2 h 397"/>
                    <a:gd name="T46" fmla="*/ 9 w 303"/>
                    <a:gd name="T47" fmla="*/ 3 h 397"/>
                    <a:gd name="T48" fmla="*/ 8 w 303"/>
                    <a:gd name="T49" fmla="*/ 4 h 397"/>
                    <a:gd name="T50" fmla="*/ 7 w 303"/>
                    <a:gd name="T51" fmla="*/ 5 h 397"/>
                    <a:gd name="T52" fmla="*/ 6 w 303"/>
                    <a:gd name="T53" fmla="*/ 6 h 397"/>
                    <a:gd name="T54" fmla="*/ 5 w 303"/>
                    <a:gd name="T55" fmla="*/ 6 h 397"/>
                    <a:gd name="T56" fmla="*/ 5 w 303"/>
                    <a:gd name="T57" fmla="*/ 7 h 397"/>
                    <a:gd name="T58" fmla="*/ 4 w 303"/>
                    <a:gd name="T59" fmla="*/ 8 h 397"/>
                    <a:gd name="T60" fmla="*/ 4 w 303"/>
                    <a:gd name="T61" fmla="*/ 8 h 397"/>
                    <a:gd name="T62" fmla="*/ 4 w 303"/>
                    <a:gd name="T63" fmla="*/ 9 h 397"/>
                    <a:gd name="T64" fmla="*/ 5 w 303"/>
                    <a:gd name="T65" fmla="*/ 9 h 397"/>
                    <a:gd name="T66" fmla="*/ 5 w 303"/>
                    <a:gd name="T67" fmla="*/ 10 h 397"/>
                    <a:gd name="T68" fmla="*/ 5 w 303"/>
                    <a:gd name="T69" fmla="*/ 10 h 397"/>
                    <a:gd name="T70" fmla="*/ 6 w 303"/>
                    <a:gd name="T71" fmla="*/ 10 h 397"/>
                    <a:gd name="T72" fmla="*/ 6 w 303"/>
                    <a:gd name="T73" fmla="*/ 11 h 397"/>
                    <a:gd name="T74" fmla="*/ 7 w 303"/>
                    <a:gd name="T75" fmla="*/ 11 h 397"/>
                    <a:gd name="T76" fmla="*/ 8 w 303"/>
                    <a:gd name="T77" fmla="*/ 11 h 397"/>
                    <a:gd name="T78" fmla="*/ 8 w 303"/>
                    <a:gd name="T79" fmla="*/ 11 h 397"/>
                    <a:gd name="T80" fmla="*/ 9 w 303"/>
                    <a:gd name="T81" fmla="*/ 11 h 397"/>
                    <a:gd name="T82" fmla="*/ 9 w 303"/>
                    <a:gd name="T83" fmla="*/ 12 h 397"/>
                    <a:gd name="T84" fmla="*/ 10 w 303"/>
                    <a:gd name="T85" fmla="*/ 12 h 397"/>
                    <a:gd name="T86" fmla="*/ 10 w 303"/>
                    <a:gd name="T87" fmla="*/ 12 h 397"/>
                    <a:gd name="T88" fmla="*/ 9 w 303"/>
                    <a:gd name="T89" fmla="*/ 12 h 397"/>
                    <a:gd name="T90" fmla="*/ 9 w 303"/>
                    <a:gd name="T91" fmla="*/ 13 h 397"/>
                    <a:gd name="T92" fmla="*/ 9 w 303"/>
                    <a:gd name="T93" fmla="*/ 13 h 397"/>
                    <a:gd name="T94" fmla="*/ 8 w 303"/>
                    <a:gd name="T95" fmla="*/ 13 h 397"/>
                    <a:gd name="T96" fmla="*/ 8 w 303"/>
                    <a:gd name="T97" fmla="*/ 12 h 397"/>
                    <a:gd name="T98" fmla="*/ 7 w 303"/>
                    <a:gd name="T99" fmla="*/ 12 h 397"/>
                    <a:gd name="T100" fmla="*/ 7 w 303"/>
                    <a:gd name="T101" fmla="*/ 12 h 397"/>
                    <a:gd name="T102" fmla="*/ 6 w 303"/>
                    <a:gd name="T103" fmla="*/ 12 h 397"/>
                    <a:gd name="T104" fmla="*/ 6 w 303"/>
                    <a:gd name="T105" fmla="*/ 12 h 397"/>
                    <a:gd name="T106" fmla="*/ 5 w 303"/>
                    <a:gd name="T107" fmla="*/ 13 h 397"/>
                    <a:gd name="T108" fmla="*/ 4 w 303"/>
                    <a:gd name="T109" fmla="*/ 13 h 397"/>
                    <a:gd name="T110" fmla="*/ 4 w 303"/>
                    <a:gd name="T111" fmla="*/ 13 h 397"/>
                    <a:gd name="T112" fmla="*/ 4 w 303"/>
                    <a:gd name="T113" fmla="*/ 12 h 3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03"/>
                    <a:gd name="T172" fmla="*/ 0 h 397"/>
                    <a:gd name="T173" fmla="*/ 303 w 303"/>
                    <a:gd name="T174" fmla="*/ 397 h 3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03" h="397">
                      <a:moveTo>
                        <a:pt x="96" y="380"/>
                      </a:moveTo>
                      <a:lnTo>
                        <a:pt x="95" y="380"/>
                      </a:lnTo>
                      <a:lnTo>
                        <a:pt x="95" y="379"/>
                      </a:lnTo>
                      <a:lnTo>
                        <a:pt x="94" y="377"/>
                      </a:lnTo>
                      <a:lnTo>
                        <a:pt x="91" y="376"/>
                      </a:lnTo>
                      <a:lnTo>
                        <a:pt x="89" y="372"/>
                      </a:lnTo>
                      <a:lnTo>
                        <a:pt x="87" y="369"/>
                      </a:lnTo>
                      <a:lnTo>
                        <a:pt x="85" y="367"/>
                      </a:lnTo>
                      <a:lnTo>
                        <a:pt x="84" y="365"/>
                      </a:lnTo>
                      <a:lnTo>
                        <a:pt x="82" y="362"/>
                      </a:lnTo>
                      <a:lnTo>
                        <a:pt x="81" y="361"/>
                      </a:lnTo>
                      <a:lnTo>
                        <a:pt x="79" y="358"/>
                      </a:lnTo>
                      <a:lnTo>
                        <a:pt x="77" y="356"/>
                      </a:lnTo>
                      <a:lnTo>
                        <a:pt x="76" y="353"/>
                      </a:lnTo>
                      <a:lnTo>
                        <a:pt x="73" y="350"/>
                      </a:lnTo>
                      <a:lnTo>
                        <a:pt x="71" y="348"/>
                      </a:lnTo>
                      <a:lnTo>
                        <a:pt x="70" y="344"/>
                      </a:lnTo>
                      <a:lnTo>
                        <a:pt x="68" y="342"/>
                      </a:lnTo>
                      <a:lnTo>
                        <a:pt x="65" y="339"/>
                      </a:lnTo>
                      <a:lnTo>
                        <a:pt x="63" y="335"/>
                      </a:lnTo>
                      <a:lnTo>
                        <a:pt x="61" y="332"/>
                      </a:lnTo>
                      <a:lnTo>
                        <a:pt x="59" y="328"/>
                      </a:lnTo>
                      <a:lnTo>
                        <a:pt x="56" y="325"/>
                      </a:lnTo>
                      <a:lnTo>
                        <a:pt x="54" y="322"/>
                      </a:lnTo>
                      <a:lnTo>
                        <a:pt x="53" y="318"/>
                      </a:lnTo>
                      <a:lnTo>
                        <a:pt x="51" y="315"/>
                      </a:lnTo>
                      <a:lnTo>
                        <a:pt x="48" y="312"/>
                      </a:lnTo>
                      <a:lnTo>
                        <a:pt x="46" y="307"/>
                      </a:lnTo>
                      <a:lnTo>
                        <a:pt x="44" y="302"/>
                      </a:lnTo>
                      <a:lnTo>
                        <a:pt x="42" y="299"/>
                      </a:lnTo>
                      <a:lnTo>
                        <a:pt x="39" y="295"/>
                      </a:lnTo>
                      <a:lnTo>
                        <a:pt x="37" y="291"/>
                      </a:lnTo>
                      <a:lnTo>
                        <a:pt x="35" y="287"/>
                      </a:lnTo>
                      <a:lnTo>
                        <a:pt x="33" y="282"/>
                      </a:lnTo>
                      <a:lnTo>
                        <a:pt x="30" y="279"/>
                      </a:lnTo>
                      <a:lnTo>
                        <a:pt x="28" y="274"/>
                      </a:lnTo>
                      <a:lnTo>
                        <a:pt x="26" y="270"/>
                      </a:lnTo>
                      <a:lnTo>
                        <a:pt x="25" y="265"/>
                      </a:lnTo>
                      <a:lnTo>
                        <a:pt x="22" y="261"/>
                      </a:lnTo>
                      <a:lnTo>
                        <a:pt x="20" y="256"/>
                      </a:lnTo>
                      <a:lnTo>
                        <a:pt x="19" y="253"/>
                      </a:lnTo>
                      <a:lnTo>
                        <a:pt x="17" y="247"/>
                      </a:lnTo>
                      <a:lnTo>
                        <a:pt x="16" y="244"/>
                      </a:lnTo>
                      <a:lnTo>
                        <a:pt x="13" y="238"/>
                      </a:lnTo>
                      <a:lnTo>
                        <a:pt x="12" y="234"/>
                      </a:lnTo>
                      <a:lnTo>
                        <a:pt x="10" y="229"/>
                      </a:lnTo>
                      <a:lnTo>
                        <a:pt x="9" y="225"/>
                      </a:lnTo>
                      <a:lnTo>
                        <a:pt x="8" y="220"/>
                      </a:lnTo>
                      <a:lnTo>
                        <a:pt x="5" y="216"/>
                      </a:lnTo>
                      <a:lnTo>
                        <a:pt x="5" y="211"/>
                      </a:lnTo>
                      <a:lnTo>
                        <a:pt x="4" y="206"/>
                      </a:lnTo>
                      <a:lnTo>
                        <a:pt x="3" y="202"/>
                      </a:lnTo>
                      <a:lnTo>
                        <a:pt x="2" y="197"/>
                      </a:lnTo>
                      <a:lnTo>
                        <a:pt x="1" y="193"/>
                      </a:lnTo>
                      <a:lnTo>
                        <a:pt x="1" y="188"/>
                      </a:lnTo>
                      <a:lnTo>
                        <a:pt x="1" y="184"/>
                      </a:lnTo>
                      <a:lnTo>
                        <a:pt x="0" y="180"/>
                      </a:lnTo>
                      <a:lnTo>
                        <a:pt x="0" y="176"/>
                      </a:lnTo>
                      <a:lnTo>
                        <a:pt x="0" y="171"/>
                      </a:lnTo>
                      <a:lnTo>
                        <a:pt x="0" y="167"/>
                      </a:lnTo>
                      <a:lnTo>
                        <a:pt x="1" y="162"/>
                      </a:lnTo>
                      <a:lnTo>
                        <a:pt x="1" y="158"/>
                      </a:lnTo>
                      <a:lnTo>
                        <a:pt x="2" y="155"/>
                      </a:lnTo>
                      <a:lnTo>
                        <a:pt x="3" y="150"/>
                      </a:lnTo>
                      <a:lnTo>
                        <a:pt x="5" y="145"/>
                      </a:lnTo>
                      <a:lnTo>
                        <a:pt x="8" y="141"/>
                      </a:lnTo>
                      <a:lnTo>
                        <a:pt x="9" y="138"/>
                      </a:lnTo>
                      <a:lnTo>
                        <a:pt x="11" y="133"/>
                      </a:lnTo>
                      <a:lnTo>
                        <a:pt x="13" y="129"/>
                      </a:lnTo>
                      <a:lnTo>
                        <a:pt x="17" y="125"/>
                      </a:lnTo>
                      <a:lnTo>
                        <a:pt x="19" y="121"/>
                      </a:lnTo>
                      <a:lnTo>
                        <a:pt x="22" y="117"/>
                      </a:lnTo>
                      <a:lnTo>
                        <a:pt x="26" y="114"/>
                      </a:lnTo>
                      <a:lnTo>
                        <a:pt x="29" y="109"/>
                      </a:lnTo>
                      <a:lnTo>
                        <a:pt x="34" y="106"/>
                      </a:lnTo>
                      <a:lnTo>
                        <a:pt x="37" y="103"/>
                      </a:lnTo>
                      <a:lnTo>
                        <a:pt x="41" y="99"/>
                      </a:lnTo>
                      <a:lnTo>
                        <a:pt x="45" y="95"/>
                      </a:lnTo>
                      <a:lnTo>
                        <a:pt x="50" y="91"/>
                      </a:lnTo>
                      <a:lnTo>
                        <a:pt x="54" y="88"/>
                      </a:lnTo>
                      <a:lnTo>
                        <a:pt x="58" y="84"/>
                      </a:lnTo>
                      <a:lnTo>
                        <a:pt x="62" y="81"/>
                      </a:lnTo>
                      <a:lnTo>
                        <a:pt x="68" y="78"/>
                      </a:lnTo>
                      <a:lnTo>
                        <a:pt x="72" y="75"/>
                      </a:lnTo>
                      <a:lnTo>
                        <a:pt x="77" y="72"/>
                      </a:lnTo>
                      <a:lnTo>
                        <a:pt x="81" y="69"/>
                      </a:lnTo>
                      <a:lnTo>
                        <a:pt x="87" y="65"/>
                      </a:lnTo>
                      <a:lnTo>
                        <a:pt x="91" y="63"/>
                      </a:lnTo>
                      <a:lnTo>
                        <a:pt x="97" y="60"/>
                      </a:lnTo>
                      <a:lnTo>
                        <a:pt x="102" y="57"/>
                      </a:lnTo>
                      <a:lnTo>
                        <a:pt x="107" y="54"/>
                      </a:lnTo>
                      <a:lnTo>
                        <a:pt x="112" y="52"/>
                      </a:lnTo>
                      <a:lnTo>
                        <a:pt x="116" y="48"/>
                      </a:lnTo>
                      <a:lnTo>
                        <a:pt x="122" y="46"/>
                      </a:lnTo>
                      <a:lnTo>
                        <a:pt x="127" y="44"/>
                      </a:lnTo>
                      <a:lnTo>
                        <a:pt x="131" y="42"/>
                      </a:lnTo>
                      <a:lnTo>
                        <a:pt x="137" y="38"/>
                      </a:lnTo>
                      <a:lnTo>
                        <a:pt x="141" y="36"/>
                      </a:lnTo>
                      <a:lnTo>
                        <a:pt x="146" y="35"/>
                      </a:lnTo>
                      <a:lnTo>
                        <a:pt x="150" y="33"/>
                      </a:lnTo>
                      <a:lnTo>
                        <a:pt x="155" y="30"/>
                      </a:lnTo>
                      <a:lnTo>
                        <a:pt x="159" y="28"/>
                      </a:lnTo>
                      <a:lnTo>
                        <a:pt x="164" y="26"/>
                      </a:lnTo>
                      <a:lnTo>
                        <a:pt x="168" y="24"/>
                      </a:lnTo>
                      <a:lnTo>
                        <a:pt x="172" y="22"/>
                      </a:lnTo>
                      <a:lnTo>
                        <a:pt x="176" y="21"/>
                      </a:lnTo>
                      <a:lnTo>
                        <a:pt x="181" y="20"/>
                      </a:lnTo>
                      <a:lnTo>
                        <a:pt x="184" y="18"/>
                      </a:lnTo>
                      <a:lnTo>
                        <a:pt x="188" y="17"/>
                      </a:lnTo>
                      <a:lnTo>
                        <a:pt x="191" y="16"/>
                      </a:lnTo>
                      <a:lnTo>
                        <a:pt x="194" y="14"/>
                      </a:lnTo>
                      <a:lnTo>
                        <a:pt x="197" y="13"/>
                      </a:lnTo>
                      <a:lnTo>
                        <a:pt x="200" y="12"/>
                      </a:lnTo>
                      <a:lnTo>
                        <a:pt x="202" y="11"/>
                      </a:lnTo>
                      <a:lnTo>
                        <a:pt x="205" y="11"/>
                      </a:lnTo>
                      <a:lnTo>
                        <a:pt x="207" y="10"/>
                      </a:lnTo>
                      <a:lnTo>
                        <a:pt x="208" y="9"/>
                      </a:lnTo>
                      <a:lnTo>
                        <a:pt x="210" y="9"/>
                      </a:lnTo>
                      <a:lnTo>
                        <a:pt x="211" y="9"/>
                      </a:lnTo>
                      <a:lnTo>
                        <a:pt x="214" y="8"/>
                      </a:lnTo>
                      <a:lnTo>
                        <a:pt x="215" y="7"/>
                      </a:lnTo>
                      <a:lnTo>
                        <a:pt x="217" y="7"/>
                      </a:lnTo>
                      <a:lnTo>
                        <a:pt x="218" y="5"/>
                      </a:lnTo>
                      <a:lnTo>
                        <a:pt x="220" y="5"/>
                      </a:lnTo>
                      <a:lnTo>
                        <a:pt x="223" y="4"/>
                      </a:lnTo>
                      <a:lnTo>
                        <a:pt x="225" y="4"/>
                      </a:lnTo>
                      <a:lnTo>
                        <a:pt x="228" y="3"/>
                      </a:lnTo>
                      <a:lnTo>
                        <a:pt x="231" y="3"/>
                      </a:lnTo>
                      <a:lnTo>
                        <a:pt x="234" y="2"/>
                      </a:lnTo>
                      <a:lnTo>
                        <a:pt x="237" y="2"/>
                      </a:lnTo>
                      <a:lnTo>
                        <a:pt x="241" y="1"/>
                      </a:lnTo>
                      <a:lnTo>
                        <a:pt x="244" y="1"/>
                      </a:lnTo>
                      <a:lnTo>
                        <a:pt x="248" y="0"/>
                      </a:lnTo>
                      <a:lnTo>
                        <a:pt x="252" y="0"/>
                      </a:lnTo>
                      <a:lnTo>
                        <a:pt x="254" y="0"/>
                      </a:lnTo>
                      <a:lnTo>
                        <a:pt x="259" y="0"/>
                      </a:lnTo>
                      <a:lnTo>
                        <a:pt x="262" y="0"/>
                      </a:lnTo>
                      <a:lnTo>
                        <a:pt x="266" y="1"/>
                      </a:lnTo>
                      <a:lnTo>
                        <a:pt x="269" y="1"/>
                      </a:lnTo>
                      <a:lnTo>
                        <a:pt x="272" y="2"/>
                      </a:lnTo>
                      <a:lnTo>
                        <a:pt x="276" y="3"/>
                      </a:lnTo>
                      <a:lnTo>
                        <a:pt x="278" y="5"/>
                      </a:lnTo>
                      <a:lnTo>
                        <a:pt x="281" y="7"/>
                      </a:lnTo>
                      <a:lnTo>
                        <a:pt x="284" y="9"/>
                      </a:lnTo>
                      <a:lnTo>
                        <a:pt x="286" y="11"/>
                      </a:lnTo>
                      <a:lnTo>
                        <a:pt x="288" y="14"/>
                      </a:lnTo>
                      <a:lnTo>
                        <a:pt x="289" y="17"/>
                      </a:lnTo>
                      <a:lnTo>
                        <a:pt x="291" y="20"/>
                      </a:lnTo>
                      <a:lnTo>
                        <a:pt x="291" y="22"/>
                      </a:lnTo>
                      <a:lnTo>
                        <a:pt x="292" y="25"/>
                      </a:lnTo>
                      <a:lnTo>
                        <a:pt x="292" y="27"/>
                      </a:lnTo>
                      <a:lnTo>
                        <a:pt x="293" y="29"/>
                      </a:lnTo>
                      <a:lnTo>
                        <a:pt x="293" y="31"/>
                      </a:lnTo>
                      <a:lnTo>
                        <a:pt x="293" y="34"/>
                      </a:lnTo>
                      <a:lnTo>
                        <a:pt x="292" y="36"/>
                      </a:lnTo>
                      <a:lnTo>
                        <a:pt x="291" y="39"/>
                      </a:lnTo>
                      <a:lnTo>
                        <a:pt x="289" y="42"/>
                      </a:lnTo>
                      <a:lnTo>
                        <a:pt x="289" y="45"/>
                      </a:lnTo>
                      <a:lnTo>
                        <a:pt x="287" y="47"/>
                      </a:lnTo>
                      <a:lnTo>
                        <a:pt x="286" y="52"/>
                      </a:lnTo>
                      <a:lnTo>
                        <a:pt x="284" y="54"/>
                      </a:lnTo>
                      <a:lnTo>
                        <a:pt x="283" y="59"/>
                      </a:lnTo>
                      <a:lnTo>
                        <a:pt x="280" y="62"/>
                      </a:lnTo>
                      <a:lnTo>
                        <a:pt x="278" y="65"/>
                      </a:lnTo>
                      <a:lnTo>
                        <a:pt x="275" y="69"/>
                      </a:lnTo>
                      <a:lnTo>
                        <a:pt x="272" y="73"/>
                      </a:lnTo>
                      <a:lnTo>
                        <a:pt x="270" y="77"/>
                      </a:lnTo>
                      <a:lnTo>
                        <a:pt x="267" y="81"/>
                      </a:lnTo>
                      <a:lnTo>
                        <a:pt x="263" y="84"/>
                      </a:lnTo>
                      <a:lnTo>
                        <a:pt x="260" y="89"/>
                      </a:lnTo>
                      <a:lnTo>
                        <a:pt x="257" y="94"/>
                      </a:lnTo>
                      <a:lnTo>
                        <a:pt x="253" y="97"/>
                      </a:lnTo>
                      <a:lnTo>
                        <a:pt x="249" y="101"/>
                      </a:lnTo>
                      <a:lnTo>
                        <a:pt x="245" y="106"/>
                      </a:lnTo>
                      <a:lnTo>
                        <a:pt x="242" y="110"/>
                      </a:lnTo>
                      <a:lnTo>
                        <a:pt x="238" y="114"/>
                      </a:lnTo>
                      <a:lnTo>
                        <a:pt x="234" y="118"/>
                      </a:lnTo>
                      <a:lnTo>
                        <a:pt x="231" y="123"/>
                      </a:lnTo>
                      <a:lnTo>
                        <a:pt x="226" y="127"/>
                      </a:lnTo>
                      <a:lnTo>
                        <a:pt x="223" y="131"/>
                      </a:lnTo>
                      <a:lnTo>
                        <a:pt x="218" y="135"/>
                      </a:lnTo>
                      <a:lnTo>
                        <a:pt x="214" y="140"/>
                      </a:lnTo>
                      <a:lnTo>
                        <a:pt x="210" y="144"/>
                      </a:lnTo>
                      <a:lnTo>
                        <a:pt x="206" y="149"/>
                      </a:lnTo>
                      <a:lnTo>
                        <a:pt x="202" y="152"/>
                      </a:lnTo>
                      <a:lnTo>
                        <a:pt x="198" y="157"/>
                      </a:lnTo>
                      <a:lnTo>
                        <a:pt x="193" y="160"/>
                      </a:lnTo>
                      <a:lnTo>
                        <a:pt x="189" y="165"/>
                      </a:lnTo>
                      <a:lnTo>
                        <a:pt x="184" y="168"/>
                      </a:lnTo>
                      <a:lnTo>
                        <a:pt x="181" y="173"/>
                      </a:lnTo>
                      <a:lnTo>
                        <a:pt x="176" y="176"/>
                      </a:lnTo>
                      <a:lnTo>
                        <a:pt x="173" y="180"/>
                      </a:lnTo>
                      <a:lnTo>
                        <a:pt x="168" y="184"/>
                      </a:lnTo>
                      <a:lnTo>
                        <a:pt x="165" y="187"/>
                      </a:lnTo>
                      <a:lnTo>
                        <a:pt x="160" y="191"/>
                      </a:lnTo>
                      <a:lnTo>
                        <a:pt x="157" y="194"/>
                      </a:lnTo>
                      <a:lnTo>
                        <a:pt x="154" y="197"/>
                      </a:lnTo>
                      <a:lnTo>
                        <a:pt x="150" y="201"/>
                      </a:lnTo>
                      <a:lnTo>
                        <a:pt x="147" y="203"/>
                      </a:lnTo>
                      <a:lnTo>
                        <a:pt x="145" y="206"/>
                      </a:lnTo>
                      <a:lnTo>
                        <a:pt x="141" y="209"/>
                      </a:lnTo>
                      <a:lnTo>
                        <a:pt x="138" y="212"/>
                      </a:lnTo>
                      <a:lnTo>
                        <a:pt x="136" y="214"/>
                      </a:lnTo>
                      <a:lnTo>
                        <a:pt x="132" y="217"/>
                      </a:lnTo>
                      <a:lnTo>
                        <a:pt x="130" y="219"/>
                      </a:lnTo>
                      <a:lnTo>
                        <a:pt x="128" y="221"/>
                      </a:lnTo>
                      <a:lnTo>
                        <a:pt x="125" y="222"/>
                      </a:lnTo>
                      <a:lnTo>
                        <a:pt x="124" y="225"/>
                      </a:lnTo>
                      <a:lnTo>
                        <a:pt x="120" y="228"/>
                      </a:lnTo>
                      <a:lnTo>
                        <a:pt x="117" y="230"/>
                      </a:lnTo>
                      <a:lnTo>
                        <a:pt x="116" y="231"/>
                      </a:lnTo>
                      <a:lnTo>
                        <a:pt x="116" y="232"/>
                      </a:lnTo>
                      <a:lnTo>
                        <a:pt x="117" y="235"/>
                      </a:lnTo>
                      <a:lnTo>
                        <a:pt x="117" y="237"/>
                      </a:lnTo>
                      <a:lnTo>
                        <a:pt x="119" y="239"/>
                      </a:lnTo>
                      <a:lnTo>
                        <a:pt x="120" y="241"/>
                      </a:lnTo>
                      <a:lnTo>
                        <a:pt x="121" y="245"/>
                      </a:lnTo>
                      <a:lnTo>
                        <a:pt x="122" y="247"/>
                      </a:lnTo>
                      <a:lnTo>
                        <a:pt x="123" y="251"/>
                      </a:lnTo>
                      <a:lnTo>
                        <a:pt x="124" y="254"/>
                      </a:lnTo>
                      <a:lnTo>
                        <a:pt x="127" y="258"/>
                      </a:lnTo>
                      <a:lnTo>
                        <a:pt x="128" y="260"/>
                      </a:lnTo>
                      <a:lnTo>
                        <a:pt x="129" y="262"/>
                      </a:lnTo>
                      <a:lnTo>
                        <a:pt x="130" y="264"/>
                      </a:lnTo>
                      <a:lnTo>
                        <a:pt x="131" y="266"/>
                      </a:lnTo>
                      <a:lnTo>
                        <a:pt x="131" y="269"/>
                      </a:lnTo>
                      <a:lnTo>
                        <a:pt x="132" y="270"/>
                      </a:lnTo>
                      <a:lnTo>
                        <a:pt x="134" y="272"/>
                      </a:lnTo>
                      <a:lnTo>
                        <a:pt x="136" y="274"/>
                      </a:lnTo>
                      <a:lnTo>
                        <a:pt x="137" y="276"/>
                      </a:lnTo>
                      <a:lnTo>
                        <a:pt x="138" y="279"/>
                      </a:lnTo>
                      <a:lnTo>
                        <a:pt x="139" y="281"/>
                      </a:lnTo>
                      <a:lnTo>
                        <a:pt x="140" y="282"/>
                      </a:lnTo>
                      <a:lnTo>
                        <a:pt x="141" y="284"/>
                      </a:lnTo>
                      <a:lnTo>
                        <a:pt x="143" y="287"/>
                      </a:lnTo>
                      <a:lnTo>
                        <a:pt x="145" y="289"/>
                      </a:lnTo>
                      <a:lnTo>
                        <a:pt x="147" y="291"/>
                      </a:lnTo>
                      <a:lnTo>
                        <a:pt x="148" y="293"/>
                      </a:lnTo>
                      <a:lnTo>
                        <a:pt x="149" y="295"/>
                      </a:lnTo>
                      <a:lnTo>
                        <a:pt x="151" y="297"/>
                      </a:lnTo>
                      <a:lnTo>
                        <a:pt x="154" y="299"/>
                      </a:lnTo>
                      <a:lnTo>
                        <a:pt x="155" y="301"/>
                      </a:lnTo>
                      <a:lnTo>
                        <a:pt x="157" y="304"/>
                      </a:lnTo>
                      <a:lnTo>
                        <a:pt x="159" y="306"/>
                      </a:lnTo>
                      <a:lnTo>
                        <a:pt x="160" y="307"/>
                      </a:lnTo>
                      <a:lnTo>
                        <a:pt x="163" y="309"/>
                      </a:lnTo>
                      <a:lnTo>
                        <a:pt x="165" y="312"/>
                      </a:lnTo>
                      <a:lnTo>
                        <a:pt x="167" y="313"/>
                      </a:lnTo>
                      <a:lnTo>
                        <a:pt x="169" y="315"/>
                      </a:lnTo>
                      <a:lnTo>
                        <a:pt x="172" y="316"/>
                      </a:lnTo>
                      <a:lnTo>
                        <a:pt x="173" y="317"/>
                      </a:lnTo>
                      <a:lnTo>
                        <a:pt x="176" y="319"/>
                      </a:lnTo>
                      <a:lnTo>
                        <a:pt x="179" y="322"/>
                      </a:lnTo>
                      <a:lnTo>
                        <a:pt x="181" y="323"/>
                      </a:lnTo>
                      <a:lnTo>
                        <a:pt x="183" y="324"/>
                      </a:lnTo>
                      <a:lnTo>
                        <a:pt x="185" y="325"/>
                      </a:lnTo>
                      <a:lnTo>
                        <a:pt x="189" y="326"/>
                      </a:lnTo>
                      <a:lnTo>
                        <a:pt x="191" y="327"/>
                      </a:lnTo>
                      <a:lnTo>
                        <a:pt x="193" y="328"/>
                      </a:lnTo>
                      <a:lnTo>
                        <a:pt x="197" y="330"/>
                      </a:lnTo>
                      <a:lnTo>
                        <a:pt x="199" y="331"/>
                      </a:lnTo>
                      <a:lnTo>
                        <a:pt x="202" y="331"/>
                      </a:lnTo>
                      <a:lnTo>
                        <a:pt x="205" y="332"/>
                      </a:lnTo>
                      <a:lnTo>
                        <a:pt x="207" y="333"/>
                      </a:lnTo>
                      <a:lnTo>
                        <a:pt x="209" y="334"/>
                      </a:lnTo>
                      <a:lnTo>
                        <a:pt x="212" y="334"/>
                      </a:lnTo>
                      <a:lnTo>
                        <a:pt x="215" y="335"/>
                      </a:lnTo>
                      <a:lnTo>
                        <a:pt x="217" y="336"/>
                      </a:lnTo>
                      <a:lnTo>
                        <a:pt x="220" y="336"/>
                      </a:lnTo>
                      <a:lnTo>
                        <a:pt x="223" y="337"/>
                      </a:lnTo>
                      <a:lnTo>
                        <a:pt x="225" y="337"/>
                      </a:lnTo>
                      <a:lnTo>
                        <a:pt x="227" y="339"/>
                      </a:lnTo>
                      <a:lnTo>
                        <a:pt x="231" y="340"/>
                      </a:lnTo>
                      <a:lnTo>
                        <a:pt x="233" y="340"/>
                      </a:lnTo>
                      <a:lnTo>
                        <a:pt x="235" y="341"/>
                      </a:lnTo>
                      <a:lnTo>
                        <a:pt x="237" y="342"/>
                      </a:lnTo>
                      <a:lnTo>
                        <a:pt x="240" y="342"/>
                      </a:lnTo>
                      <a:lnTo>
                        <a:pt x="242" y="343"/>
                      </a:lnTo>
                      <a:lnTo>
                        <a:pt x="244" y="343"/>
                      </a:lnTo>
                      <a:lnTo>
                        <a:pt x="246" y="344"/>
                      </a:lnTo>
                      <a:lnTo>
                        <a:pt x="249" y="345"/>
                      </a:lnTo>
                      <a:lnTo>
                        <a:pt x="251" y="345"/>
                      </a:lnTo>
                      <a:lnTo>
                        <a:pt x="253" y="347"/>
                      </a:lnTo>
                      <a:lnTo>
                        <a:pt x="255" y="347"/>
                      </a:lnTo>
                      <a:lnTo>
                        <a:pt x="258" y="348"/>
                      </a:lnTo>
                      <a:lnTo>
                        <a:pt x="259" y="348"/>
                      </a:lnTo>
                      <a:lnTo>
                        <a:pt x="261" y="349"/>
                      </a:lnTo>
                      <a:lnTo>
                        <a:pt x="263" y="349"/>
                      </a:lnTo>
                      <a:lnTo>
                        <a:pt x="266" y="350"/>
                      </a:lnTo>
                      <a:lnTo>
                        <a:pt x="269" y="351"/>
                      </a:lnTo>
                      <a:lnTo>
                        <a:pt x="272" y="352"/>
                      </a:lnTo>
                      <a:lnTo>
                        <a:pt x="276" y="353"/>
                      </a:lnTo>
                      <a:lnTo>
                        <a:pt x="279" y="354"/>
                      </a:lnTo>
                      <a:lnTo>
                        <a:pt x="283" y="354"/>
                      </a:lnTo>
                      <a:lnTo>
                        <a:pt x="285" y="356"/>
                      </a:lnTo>
                      <a:lnTo>
                        <a:pt x="288" y="357"/>
                      </a:lnTo>
                      <a:lnTo>
                        <a:pt x="291" y="358"/>
                      </a:lnTo>
                      <a:lnTo>
                        <a:pt x="293" y="358"/>
                      </a:lnTo>
                      <a:lnTo>
                        <a:pt x="295" y="359"/>
                      </a:lnTo>
                      <a:lnTo>
                        <a:pt x="298" y="360"/>
                      </a:lnTo>
                      <a:lnTo>
                        <a:pt x="301" y="361"/>
                      </a:lnTo>
                      <a:lnTo>
                        <a:pt x="303" y="361"/>
                      </a:lnTo>
                      <a:lnTo>
                        <a:pt x="302" y="361"/>
                      </a:lnTo>
                      <a:lnTo>
                        <a:pt x="300" y="361"/>
                      </a:lnTo>
                      <a:lnTo>
                        <a:pt x="298" y="362"/>
                      </a:lnTo>
                      <a:lnTo>
                        <a:pt x="295" y="363"/>
                      </a:lnTo>
                      <a:lnTo>
                        <a:pt x="293" y="365"/>
                      </a:lnTo>
                      <a:lnTo>
                        <a:pt x="289" y="366"/>
                      </a:lnTo>
                      <a:lnTo>
                        <a:pt x="287" y="368"/>
                      </a:lnTo>
                      <a:lnTo>
                        <a:pt x="284" y="369"/>
                      </a:lnTo>
                      <a:lnTo>
                        <a:pt x="280" y="372"/>
                      </a:lnTo>
                      <a:lnTo>
                        <a:pt x="278" y="375"/>
                      </a:lnTo>
                      <a:lnTo>
                        <a:pt x="276" y="378"/>
                      </a:lnTo>
                      <a:lnTo>
                        <a:pt x="274" y="380"/>
                      </a:lnTo>
                      <a:lnTo>
                        <a:pt x="272" y="383"/>
                      </a:lnTo>
                      <a:lnTo>
                        <a:pt x="272" y="384"/>
                      </a:lnTo>
                      <a:lnTo>
                        <a:pt x="271" y="387"/>
                      </a:lnTo>
                      <a:lnTo>
                        <a:pt x="271" y="389"/>
                      </a:lnTo>
                      <a:lnTo>
                        <a:pt x="270" y="392"/>
                      </a:lnTo>
                      <a:lnTo>
                        <a:pt x="270" y="395"/>
                      </a:lnTo>
                      <a:lnTo>
                        <a:pt x="270" y="397"/>
                      </a:lnTo>
                      <a:lnTo>
                        <a:pt x="269" y="397"/>
                      </a:lnTo>
                      <a:lnTo>
                        <a:pt x="266" y="395"/>
                      </a:lnTo>
                      <a:lnTo>
                        <a:pt x="263" y="394"/>
                      </a:lnTo>
                      <a:lnTo>
                        <a:pt x="261" y="393"/>
                      </a:lnTo>
                      <a:lnTo>
                        <a:pt x="258" y="392"/>
                      </a:lnTo>
                      <a:lnTo>
                        <a:pt x="255" y="391"/>
                      </a:lnTo>
                      <a:lnTo>
                        <a:pt x="253" y="389"/>
                      </a:lnTo>
                      <a:lnTo>
                        <a:pt x="251" y="388"/>
                      </a:lnTo>
                      <a:lnTo>
                        <a:pt x="249" y="387"/>
                      </a:lnTo>
                      <a:lnTo>
                        <a:pt x="248" y="386"/>
                      </a:lnTo>
                      <a:lnTo>
                        <a:pt x="245" y="385"/>
                      </a:lnTo>
                      <a:lnTo>
                        <a:pt x="243" y="385"/>
                      </a:lnTo>
                      <a:lnTo>
                        <a:pt x="241" y="384"/>
                      </a:lnTo>
                      <a:lnTo>
                        <a:pt x="240" y="383"/>
                      </a:lnTo>
                      <a:lnTo>
                        <a:pt x="237" y="382"/>
                      </a:lnTo>
                      <a:lnTo>
                        <a:pt x="234" y="380"/>
                      </a:lnTo>
                      <a:lnTo>
                        <a:pt x="232" y="379"/>
                      </a:lnTo>
                      <a:lnTo>
                        <a:pt x="229" y="379"/>
                      </a:lnTo>
                      <a:lnTo>
                        <a:pt x="227" y="378"/>
                      </a:lnTo>
                      <a:lnTo>
                        <a:pt x="225" y="377"/>
                      </a:lnTo>
                      <a:lnTo>
                        <a:pt x="223" y="377"/>
                      </a:lnTo>
                      <a:lnTo>
                        <a:pt x="220" y="376"/>
                      </a:lnTo>
                      <a:lnTo>
                        <a:pt x="217" y="375"/>
                      </a:lnTo>
                      <a:lnTo>
                        <a:pt x="215" y="374"/>
                      </a:lnTo>
                      <a:lnTo>
                        <a:pt x="212" y="372"/>
                      </a:lnTo>
                      <a:lnTo>
                        <a:pt x="210" y="372"/>
                      </a:lnTo>
                      <a:lnTo>
                        <a:pt x="207" y="371"/>
                      </a:lnTo>
                      <a:lnTo>
                        <a:pt x="205" y="371"/>
                      </a:lnTo>
                      <a:lnTo>
                        <a:pt x="202" y="370"/>
                      </a:lnTo>
                      <a:lnTo>
                        <a:pt x="200" y="370"/>
                      </a:lnTo>
                      <a:lnTo>
                        <a:pt x="197" y="369"/>
                      </a:lnTo>
                      <a:lnTo>
                        <a:pt x="194" y="369"/>
                      </a:lnTo>
                      <a:lnTo>
                        <a:pt x="192" y="368"/>
                      </a:lnTo>
                      <a:lnTo>
                        <a:pt x="189" y="368"/>
                      </a:lnTo>
                      <a:lnTo>
                        <a:pt x="186" y="368"/>
                      </a:lnTo>
                      <a:lnTo>
                        <a:pt x="184" y="368"/>
                      </a:lnTo>
                      <a:lnTo>
                        <a:pt x="182" y="368"/>
                      </a:lnTo>
                      <a:lnTo>
                        <a:pt x="180" y="368"/>
                      </a:lnTo>
                      <a:lnTo>
                        <a:pt x="177" y="367"/>
                      </a:lnTo>
                      <a:lnTo>
                        <a:pt x="175" y="367"/>
                      </a:lnTo>
                      <a:lnTo>
                        <a:pt x="173" y="367"/>
                      </a:lnTo>
                      <a:lnTo>
                        <a:pt x="171" y="368"/>
                      </a:lnTo>
                      <a:lnTo>
                        <a:pt x="168" y="368"/>
                      </a:lnTo>
                      <a:lnTo>
                        <a:pt x="166" y="368"/>
                      </a:lnTo>
                      <a:lnTo>
                        <a:pt x="165" y="369"/>
                      </a:lnTo>
                      <a:lnTo>
                        <a:pt x="163" y="370"/>
                      </a:lnTo>
                      <a:lnTo>
                        <a:pt x="159" y="371"/>
                      </a:lnTo>
                      <a:lnTo>
                        <a:pt x="156" y="372"/>
                      </a:lnTo>
                      <a:lnTo>
                        <a:pt x="153" y="376"/>
                      </a:lnTo>
                      <a:lnTo>
                        <a:pt x="150" y="378"/>
                      </a:lnTo>
                      <a:lnTo>
                        <a:pt x="148" y="382"/>
                      </a:lnTo>
                      <a:lnTo>
                        <a:pt x="146" y="384"/>
                      </a:lnTo>
                      <a:lnTo>
                        <a:pt x="142" y="386"/>
                      </a:lnTo>
                      <a:lnTo>
                        <a:pt x="140" y="388"/>
                      </a:lnTo>
                      <a:lnTo>
                        <a:pt x="138" y="389"/>
                      </a:lnTo>
                      <a:lnTo>
                        <a:pt x="136" y="391"/>
                      </a:lnTo>
                      <a:lnTo>
                        <a:pt x="133" y="392"/>
                      </a:lnTo>
                      <a:lnTo>
                        <a:pt x="131" y="393"/>
                      </a:lnTo>
                      <a:lnTo>
                        <a:pt x="129" y="393"/>
                      </a:lnTo>
                      <a:lnTo>
                        <a:pt x="125" y="393"/>
                      </a:lnTo>
                      <a:lnTo>
                        <a:pt x="124" y="393"/>
                      </a:lnTo>
                      <a:lnTo>
                        <a:pt x="122" y="393"/>
                      </a:lnTo>
                      <a:lnTo>
                        <a:pt x="120" y="393"/>
                      </a:lnTo>
                      <a:lnTo>
                        <a:pt x="117" y="393"/>
                      </a:lnTo>
                      <a:lnTo>
                        <a:pt x="115" y="392"/>
                      </a:lnTo>
                      <a:lnTo>
                        <a:pt x="113" y="392"/>
                      </a:lnTo>
                      <a:lnTo>
                        <a:pt x="112" y="391"/>
                      </a:lnTo>
                      <a:lnTo>
                        <a:pt x="110" y="391"/>
                      </a:lnTo>
                      <a:lnTo>
                        <a:pt x="107" y="389"/>
                      </a:lnTo>
                      <a:lnTo>
                        <a:pt x="106" y="388"/>
                      </a:lnTo>
                      <a:lnTo>
                        <a:pt x="103" y="386"/>
                      </a:lnTo>
                      <a:lnTo>
                        <a:pt x="101" y="385"/>
                      </a:lnTo>
                      <a:lnTo>
                        <a:pt x="98" y="383"/>
                      </a:lnTo>
                      <a:lnTo>
                        <a:pt x="97" y="382"/>
                      </a:lnTo>
                      <a:lnTo>
                        <a:pt x="96" y="380"/>
                      </a:lnTo>
                      <a:close/>
                    </a:path>
                  </a:pathLst>
                </a:custGeom>
                <a:solidFill>
                  <a:srgbClr val="F2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118"/>
                <p:cNvSpPr>
                  <a:spLocks/>
                </p:cNvSpPr>
                <p:nvPr/>
              </p:nvSpPr>
              <p:spPr bwMode="auto">
                <a:xfrm>
                  <a:off x="3568" y="3237"/>
                  <a:ext cx="172" cy="237"/>
                </a:xfrm>
                <a:custGeom>
                  <a:avLst/>
                  <a:gdLst>
                    <a:gd name="T0" fmla="*/ 3 w 342"/>
                    <a:gd name="T1" fmla="*/ 3 h 474"/>
                    <a:gd name="T2" fmla="*/ 3 w 342"/>
                    <a:gd name="T3" fmla="*/ 3 h 474"/>
                    <a:gd name="T4" fmla="*/ 4 w 342"/>
                    <a:gd name="T5" fmla="*/ 2 h 474"/>
                    <a:gd name="T6" fmla="*/ 4 w 342"/>
                    <a:gd name="T7" fmla="*/ 2 h 474"/>
                    <a:gd name="T8" fmla="*/ 5 w 342"/>
                    <a:gd name="T9" fmla="*/ 2 h 474"/>
                    <a:gd name="T10" fmla="*/ 5 w 342"/>
                    <a:gd name="T11" fmla="*/ 1 h 474"/>
                    <a:gd name="T12" fmla="*/ 6 w 342"/>
                    <a:gd name="T13" fmla="*/ 1 h 474"/>
                    <a:gd name="T14" fmla="*/ 7 w 342"/>
                    <a:gd name="T15" fmla="*/ 1 h 474"/>
                    <a:gd name="T16" fmla="*/ 7 w 342"/>
                    <a:gd name="T17" fmla="*/ 1 h 474"/>
                    <a:gd name="T18" fmla="*/ 8 w 342"/>
                    <a:gd name="T19" fmla="*/ 1 h 474"/>
                    <a:gd name="T20" fmla="*/ 8 w 342"/>
                    <a:gd name="T21" fmla="*/ 1 h 474"/>
                    <a:gd name="T22" fmla="*/ 9 w 342"/>
                    <a:gd name="T23" fmla="*/ 2 h 474"/>
                    <a:gd name="T24" fmla="*/ 9 w 342"/>
                    <a:gd name="T25" fmla="*/ 2 h 474"/>
                    <a:gd name="T26" fmla="*/ 10 w 342"/>
                    <a:gd name="T27" fmla="*/ 3 h 474"/>
                    <a:gd name="T28" fmla="*/ 10 w 342"/>
                    <a:gd name="T29" fmla="*/ 4 h 474"/>
                    <a:gd name="T30" fmla="*/ 10 w 342"/>
                    <a:gd name="T31" fmla="*/ 5 h 474"/>
                    <a:gd name="T32" fmla="*/ 11 w 342"/>
                    <a:gd name="T33" fmla="*/ 5 h 474"/>
                    <a:gd name="T34" fmla="*/ 11 w 342"/>
                    <a:gd name="T35" fmla="*/ 6 h 474"/>
                    <a:gd name="T36" fmla="*/ 11 w 342"/>
                    <a:gd name="T37" fmla="*/ 6 h 474"/>
                    <a:gd name="T38" fmla="*/ 11 w 342"/>
                    <a:gd name="T39" fmla="*/ 6 h 474"/>
                    <a:gd name="T40" fmla="*/ 11 w 342"/>
                    <a:gd name="T41" fmla="*/ 7 h 474"/>
                    <a:gd name="T42" fmla="*/ 11 w 342"/>
                    <a:gd name="T43" fmla="*/ 7 h 474"/>
                    <a:gd name="T44" fmla="*/ 11 w 342"/>
                    <a:gd name="T45" fmla="*/ 8 h 474"/>
                    <a:gd name="T46" fmla="*/ 11 w 342"/>
                    <a:gd name="T47" fmla="*/ 8 h 474"/>
                    <a:gd name="T48" fmla="*/ 11 w 342"/>
                    <a:gd name="T49" fmla="*/ 9 h 474"/>
                    <a:gd name="T50" fmla="*/ 11 w 342"/>
                    <a:gd name="T51" fmla="*/ 9 h 474"/>
                    <a:gd name="T52" fmla="*/ 10 w 342"/>
                    <a:gd name="T53" fmla="*/ 10 h 474"/>
                    <a:gd name="T54" fmla="*/ 10 w 342"/>
                    <a:gd name="T55" fmla="*/ 10 h 474"/>
                    <a:gd name="T56" fmla="*/ 9 w 342"/>
                    <a:gd name="T57" fmla="*/ 11 h 474"/>
                    <a:gd name="T58" fmla="*/ 9 w 342"/>
                    <a:gd name="T59" fmla="*/ 12 h 474"/>
                    <a:gd name="T60" fmla="*/ 8 w 342"/>
                    <a:gd name="T61" fmla="*/ 12 h 474"/>
                    <a:gd name="T62" fmla="*/ 8 w 342"/>
                    <a:gd name="T63" fmla="*/ 13 h 474"/>
                    <a:gd name="T64" fmla="*/ 7 w 342"/>
                    <a:gd name="T65" fmla="*/ 14 h 474"/>
                    <a:gd name="T66" fmla="*/ 7 w 342"/>
                    <a:gd name="T67" fmla="*/ 14 h 474"/>
                    <a:gd name="T68" fmla="*/ 6 w 342"/>
                    <a:gd name="T69" fmla="*/ 14 h 474"/>
                    <a:gd name="T70" fmla="*/ 6 w 342"/>
                    <a:gd name="T71" fmla="*/ 15 h 474"/>
                    <a:gd name="T72" fmla="*/ 4 w 342"/>
                    <a:gd name="T73" fmla="*/ 15 h 474"/>
                    <a:gd name="T74" fmla="*/ 3 w 342"/>
                    <a:gd name="T75" fmla="*/ 15 h 474"/>
                    <a:gd name="T76" fmla="*/ 3 w 342"/>
                    <a:gd name="T77" fmla="*/ 14 h 474"/>
                    <a:gd name="T78" fmla="*/ 3 w 342"/>
                    <a:gd name="T79" fmla="*/ 14 h 474"/>
                    <a:gd name="T80" fmla="*/ 2 w 342"/>
                    <a:gd name="T81" fmla="*/ 13 h 474"/>
                    <a:gd name="T82" fmla="*/ 2 w 342"/>
                    <a:gd name="T83" fmla="*/ 13 h 474"/>
                    <a:gd name="T84" fmla="*/ 3 w 342"/>
                    <a:gd name="T85" fmla="*/ 13 h 474"/>
                    <a:gd name="T86" fmla="*/ 3 w 342"/>
                    <a:gd name="T87" fmla="*/ 12 h 474"/>
                    <a:gd name="T88" fmla="*/ 4 w 342"/>
                    <a:gd name="T89" fmla="*/ 12 h 474"/>
                    <a:gd name="T90" fmla="*/ 5 w 342"/>
                    <a:gd name="T91" fmla="*/ 11 h 474"/>
                    <a:gd name="T92" fmla="*/ 6 w 342"/>
                    <a:gd name="T93" fmla="*/ 10 h 474"/>
                    <a:gd name="T94" fmla="*/ 6 w 342"/>
                    <a:gd name="T95" fmla="*/ 9 h 474"/>
                    <a:gd name="T96" fmla="*/ 7 w 342"/>
                    <a:gd name="T97" fmla="*/ 9 h 474"/>
                    <a:gd name="T98" fmla="*/ 8 w 342"/>
                    <a:gd name="T99" fmla="*/ 8 h 474"/>
                    <a:gd name="T100" fmla="*/ 8 w 342"/>
                    <a:gd name="T101" fmla="*/ 7 h 474"/>
                    <a:gd name="T102" fmla="*/ 8 w 342"/>
                    <a:gd name="T103" fmla="*/ 7 h 474"/>
                    <a:gd name="T104" fmla="*/ 8 w 342"/>
                    <a:gd name="T105" fmla="*/ 6 h 474"/>
                    <a:gd name="T106" fmla="*/ 7 w 342"/>
                    <a:gd name="T107" fmla="*/ 6 h 474"/>
                    <a:gd name="T108" fmla="*/ 6 w 342"/>
                    <a:gd name="T109" fmla="*/ 6 h 474"/>
                    <a:gd name="T110" fmla="*/ 6 w 342"/>
                    <a:gd name="T111" fmla="*/ 6 h 474"/>
                    <a:gd name="T112" fmla="*/ 5 w 342"/>
                    <a:gd name="T113" fmla="*/ 7 h 474"/>
                    <a:gd name="T114" fmla="*/ 4 w 342"/>
                    <a:gd name="T115" fmla="*/ 7 h 474"/>
                    <a:gd name="T116" fmla="*/ 3 w 342"/>
                    <a:gd name="T117" fmla="*/ 7 h 474"/>
                    <a:gd name="T118" fmla="*/ 2 w 342"/>
                    <a:gd name="T119" fmla="*/ 8 h 474"/>
                    <a:gd name="T120" fmla="*/ 2 w 342"/>
                    <a:gd name="T121" fmla="*/ 8 h 474"/>
                    <a:gd name="T122" fmla="*/ 1 w 342"/>
                    <a:gd name="T123" fmla="*/ 8 h 47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42"/>
                    <a:gd name="T187" fmla="*/ 0 h 474"/>
                    <a:gd name="T188" fmla="*/ 342 w 342"/>
                    <a:gd name="T189" fmla="*/ 474 h 47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42" h="474">
                      <a:moveTo>
                        <a:pt x="65" y="104"/>
                      </a:moveTo>
                      <a:lnTo>
                        <a:pt x="65" y="103"/>
                      </a:lnTo>
                      <a:lnTo>
                        <a:pt x="66" y="102"/>
                      </a:lnTo>
                      <a:lnTo>
                        <a:pt x="68" y="99"/>
                      </a:lnTo>
                      <a:lnTo>
                        <a:pt x="70" y="97"/>
                      </a:lnTo>
                      <a:lnTo>
                        <a:pt x="72" y="95"/>
                      </a:lnTo>
                      <a:lnTo>
                        <a:pt x="75" y="90"/>
                      </a:lnTo>
                      <a:lnTo>
                        <a:pt x="77" y="89"/>
                      </a:lnTo>
                      <a:lnTo>
                        <a:pt x="79" y="87"/>
                      </a:lnTo>
                      <a:lnTo>
                        <a:pt x="81" y="85"/>
                      </a:lnTo>
                      <a:lnTo>
                        <a:pt x="83" y="82"/>
                      </a:lnTo>
                      <a:lnTo>
                        <a:pt x="85" y="80"/>
                      </a:lnTo>
                      <a:lnTo>
                        <a:pt x="87" y="78"/>
                      </a:lnTo>
                      <a:lnTo>
                        <a:pt x="89" y="76"/>
                      </a:lnTo>
                      <a:lnTo>
                        <a:pt x="91" y="72"/>
                      </a:lnTo>
                      <a:lnTo>
                        <a:pt x="94" y="70"/>
                      </a:lnTo>
                      <a:lnTo>
                        <a:pt x="97" y="68"/>
                      </a:lnTo>
                      <a:lnTo>
                        <a:pt x="99" y="64"/>
                      </a:lnTo>
                      <a:lnTo>
                        <a:pt x="101" y="62"/>
                      </a:lnTo>
                      <a:lnTo>
                        <a:pt x="105" y="60"/>
                      </a:lnTo>
                      <a:lnTo>
                        <a:pt x="107" y="56"/>
                      </a:lnTo>
                      <a:lnTo>
                        <a:pt x="111" y="54"/>
                      </a:lnTo>
                      <a:lnTo>
                        <a:pt x="114" y="52"/>
                      </a:lnTo>
                      <a:lnTo>
                        <a:pt x="116" y="49"/>
                      </a:lnTo>
                      <a:lnTo>
                        <a:pt x="120" y="46"/>
                      </a:lnTo>
                      <a:lnTo>
                        <a:pt x="123" y="43"/>
                      </a:lnTo>
                      <a:lnTo>
                        <a:pt x="126" y="41"/>
                      </a:lnTo>
                      <a:lnTo>
                        <a:pt x="130" y="37"/>
                      </a:lnTo>
                      <a:lnTo>
                        <a:pt x="133" y="35"/>
                      </a:lnTo>
                      <a:lnTo>
                        <a:pt x="137" y="33"/>
                      </a:lnTo>
                      <a:lnTo>
                        <a:pt x="139" y="30"/>
                      </a:lnTo>
                      <a:lnTo>
                        <a:pt x="142" y="27"/>
                      </a:lnTo>
                      <a:lnTo>
                        <a:pt x="146" y="25"/>
                      </a:lnTo>
                      <a:lnTo>
                        <a:pt x="150" y="23"/>
                      </a:lnTo>
                      <a:lnTo>
                        <a:pt x="153" y="20"/>
                      </a:lnTo>
                      <a:lnTo>
                        <a:pt x="156" y="18"/>
                      </a:lnTo>
                      <a:lnTo>
                        <a:pt x="160" y="16"/>
                      </a:lnTo>
                      <a:lnTo>
                        <a:pt x="164" y="14"/>
                      </a:lnTo>
                      <a:lnTo>
                        <a:pt x="167" y="12"/>
                      </a:lnTo>
                      <a:lnTo>
                        <a:pt x="170" y="10"/>
                      </a:lnTo>
                      <a:lnTo>
                        <a:pt x="174" y="9"/>
                      </a:lnTo>
                      <a:lnTo>
                        <a:pt x="177" y="7"/>
                      </a:lnTo>
                      <a:lnTo>
                        <a:pt x="181" y="6"/>
                      </a:lnTo>
                      <a:lnTo>
                        <a:pt x="184" y="5"/>
                      </a:lnTo>
                      <a:lnTo>
                        <a:pt x="187" y="3"/>
                      </a:lnTo>
                      <a:lnTo>
                        <a:pt x="191" y="2"/>
                      </a:lnTo>
                      <a:lnTo>
                        <a:pt x="194" y="2"/>
                      </a:lnTo>
                      <a:lnTo>
                        <a:pt x="198" y="1"/>
                      </a:lnTo>
                      <a:lnTo>
                        <a:pt x="201" y="0"/>
                      </a:lnTo>
                      <a:lnTo>
                        <a:pt x="203" y="0"/>
                      </a:lnTo>
                      <a:lnTo>
                        <a:pt x="208" y="0"/>
                      </a:lnTo>
                      <a:lnTo>
                        <a:pt x="210" y="0"/>
                      </a:lnTo>
                      <a:lnTo>
                        <a:pt x="213" y="1"/>
                      </a:lnTo>
                      <a:lnTo>
                        <a:pt x="216" y="1"/>
                      </a:lnTo>
                      <a:lnTo>
                        <a:pt x="219" y="2"/>
                      </a:lnTo>
                      <a:lnTo>
                        <a:pt x="222" y="3"/>
                      </a:lnTo>
                      <a:lnTo>
                        <a:pt x="225" y="5"/>
                      </a:lnTo>
                      <a:lnTo>
                        <a:pt x="228" y="6"/>
                      </a:lnTo>
                      <a:lnTo>
                        <a:pt x="232" y="8"/>
                      </a:lnTo>
                      <a:lnTo>
                        <a:pt x="233" y="9"/>
                      </a:lnTo>
                      <a:lnTo>
                        <a:pt x="236" y="11"/>
                      </a:lnTo>
                      <a:lnTo>
                        <a:pt x="238" y="14"/>
                      </a:lnTo>
                      <a:lnTo>
                        <a:pt x="242" y="16"/>
                      </a:lnTo>
                      <a:lnTo>
                        <a:pt x="244" y="18"/>
                      </a:lnTo>
                      <a:lnTo>
                        <a:pt x="246" y="21"/>
                      </a:lnTo>
                      <a:lnTo>
                        <a:pt x="249" y="24"/>
                      </a:lnTo>
                      <a:lnTo>
                        <a:pt x="252" y="27"/>
                      </a:lnTo>
                      <a:lnTo>
                        <a:pt x="254" y="29"/>
                      </a:lnTo>
                      <a:lnTo>
                        <a:pt x="256" y="33"/>
                      </a:lnTo>
                      <a:lnTo>
                        <a:pt x="259" y="36"/>
                      </a:lnTo>
                      <a:lnTo>
                        <a:pt x="262" y="40"/>
                      </a:lnTo>
                      <a:lnTo>
                        <a:pt x="263" y="42"/>
                      </a:lnTo>
                      <a:lnTo>
                        <a:pt x="267" y="45"/>
                      </a:lnTo>
                      <a:lnTo>
                        <a:pt x="269" y="49"/>
                      </a:lnTo>
                      <a:lnTo>
                        <a:pt x="271" y="53"/>
                      </a:lnTo>
                      <a:lnTo>
                        <a:pt x="273" y="56"/>
                      </a:lnTo>
                      <a:lnTo>
                        <a:pt x="276" y="60"/>
                      </a:lnTo>
                      <a:lnTo>
                        <a:pt x="278" y="63"/>
                      </a:lnTo>
                      <a:lnTo>
                        <a:pt x="280" y="68"/>
                      </a:lnTo>
                      <a:lnTo>
                        <a:pt x="282" y="71"/>
                      </a:lnTo>
                      <a:lnTo>
                        <a:pt x="285" y="76"/>
                      </a:lnTo>
                      <a:lnTo>
                        <a:pt x="287" y="79"/>
                      </a:lnTo>
                      <a:lnTo>
                        <a:pt x="290" y="84"/>
                      </a:lnTo>
                      <a:lnTo>
                        <a:pt x="291" y="87"/>
                      </a:lnTo>
                      <a:lnTo>
                        <a:pt x="294" y="90"/>
                      </a:lnTo>
                      <a:lnTo>
                        <a:pt x="296" y="95"/>
                      </a:lnTo>
                      <a:lnTo>
                        <a:pt x="298" y="98"/>
                      </a:lnTo>
                      <a:lnTo>
                        <a:pt x="299" y="103"/>
                      </a:lnTo>
                      <a:lnTo>
                        <a:pt x="302" y="106"/>
                      </a:lnTo>
                      <a:lnTo>
                        <a:pt x="304" y="111"/>
                      </a:lnTo>
                      <a:lnTo>
                        <a:pt x="306" y="114"/>
                      </a:lnTo>
                      <a:lnTo>
                        <a:pt x="307" y="119"/>
                      </a:lnTo>
                      <a:lnTo>
                        <a:pt x="310" y="122"/>
                      </a:lnTo>
                      <a:lnTo>
                        <a:pt x="311" y="125"/>
                      </a:lnTo>
                      <a:lnTo>
                        <a:pt x="313" y="130"/>
                      </a:lnTo>
                      <a:lnTo>
                        <a:pt x="315" y="133"/>
                      </a:lnTo>
                      <a:lnTo>
                        <a:pt x="316" y="137"/>
                      </a:lnTo>
                      <a:lnTo>
                        <a:pt x="318" y="140"/>
                      </a:lnTo>
                      <a:lnTo>
                        <a:pt x="320" y="143"/>
                      </a:lnTo>
                      <a:lnTo>
                        <a:pt x="321" y="147"/>
                      </a:lnTo>
                      <a:lnTo>
                        <a:pt x="322" y="150"/>
                      </a:lnTo>
                      <a:lnTo>
                        <a:pt x="324" y="154"/>
                      </a:lnTo>
                      <a:lnTo>
                        <a:pt x="325" y="157"/>
                      </a:lnTo>
                      <a:lnTo>
                        <a:pt x="327" y="159"/>
                      </a:lnTo>
                      <a:lnTo>
                        <a:pt x="328" y="163"/>
                      </a:lnTo>
                      <a:lnTo>
                        <a:pt x="329" y="166"/>
                      </a:lnTo>
                      <a:lnTo>
                        <a:pt x="330" y="168"/>
                      </a:lnTo>
                      <a:lnTo>
                        <a:pt x="331" y="171"/>
                      </a:lnTo>
                      <a:lnTo>
                        <a:pt x="332" y="174"/>
                      </a:lnTo>
                      <a:lnTo>
                        <a:pt x="333" y="175"/>
                      </a:lnTo>
                      <a:lnTo>
                        <a:pt x="333" y="178"/>
                      </a:lnTo>
                      <a:lnTo>
                        <a:pt x="334" y="180"/>
                      </a:lnTo>
                      <a:lnTo>
                        <a:pt x="336" y="182"/>
                      </a:lnTo>
                      <a:lnTo>
                        <a:pt x="336" y="184"/>
                      </a:lnTo>
                      <a:lnTo>
                        <a:pt x="337" y="185"/>
                      </a:lnTo>
                      <a:lnTo>
                        <a:pt x="338" y="187"/>
                      </a:lnTo>
                      <a:lnTo>
                        <a:pt x="339" y="190"/>
                      </a:lnTo>
                      <a:lnTo>
                        <a:pt x="339" y="191"/>
                      </a:lnTo>
                      <a:lnTo>
                        <a:pt x="339" y="192"/>
                      </a:lnTo>
                      <a:lnTo>
                        <a:pt x="340" y="194"/>
                      </a:lnTo>
                      <a:lnTo>
                        <a:pt x="340" y="195"/>
                      </a:lnTo>
                      <a:lnTo>
                        <a:pt x="340" y="198"/>
                      </a:lnTo>
                      <a:lnTo>
                        <a:pt x="341" y="199"/>
                      </a:lnTo>
                      <a:lnTo>
                        <a:pt x="341" y="201"/>
                      </a:lnTo>
                      <a:lnTo>
                        <a:pt x="341" y="203"/>
                      </a:lnTo>
                      <a:lnTo>
                        <a:pt x="342" y="207"/>
                      </a:lnTo>
                      <a:lnTo>
                        <a:pt x="342" y="210"/>
                      </a:lnTo>
                      <a:lnTo>
                        <a:pt x="342" y="213"/>
                      </a:lnTo>
                      <a:lnTo>
                        <a:pt x="342" y="215"/>
                      </a:lnTo>
                      <a:lnTo>
                        <a:pt x="342" y="217"/>
                      </a:lnTo>
                      <a:lnTo>
                        <a:pt x="342" y="218"/>
                      </a:lnTo>
                      <a:lnTo>
                        <a:pt x="342" y="220"/>
                      </a:lnTo>
                      <a:lnTo>
                        <a:pt x="342" y="223"/>
                      </a:lnTo>
                      <a:lnTo>
                        <a:pt x="342" y="225"/>
                      </a:lnTo>
                      <a:lnTo>
                        <a:pt x="342" y="227"/>
                      </a:lnTo>
                      <a:lnTo>
                        <a:pt x="342" y="229"/>
                      </a:lnTo>
                      <a:lnTo>
                        <a:pt x="342" y="232"/>
                      </a:lnTo>
                      <a:lnTo>
                        <a:pt x="342" y="234"/>
                      </a:lnTo>
                      <a:lnTo>
                        <a:pt x="341" y="235"/>
                      </a:lnTo>
                      <a:lnTo>
                        <a:pt x="341" y="238"/>
                      </a:lnTo>
                      <a:lnTo>
                        <a:pt x="340" y="241"/>
                      </a:lnTo>
                      <a:lnTo>
                        <a:pt x="340" y="243"/>
                      </a:lnTo>
                      <a:lnTo>
                        <a:pt x="339" y="245"/>
                      </a:lnTo>
                      <a:lnTo>
                        <a:pt x="339" y="248"/>
                      </a:lnTo>
                      <a:lnTo>
                        <a:pt x="338" y="251"/>
                      </a:lnTo>
                      <a:lnTo>
                        <a:pt x="338" y="253"/>
                      </a:lnTo>
                      <a:lnTo>
                        <a:pt x="337" y="255"/>
                      </a:lnTo>
                      <a:lnTo>
                        <a:pt x="336" y="259"/>
                      </a:lnTo>
                      <a:lnTo>
                        <a:pt x="334" y="261"/>
                      </a:lnTo>
                      <a:lnTo>
                        <a:pt x="333" y="264"/>
                      </a:lnTo>
                      <a:lnTo>
                        <a:pt x="333" y="268"/>
                      </a:lnTo>
                      <a:lnTo>
                        <a:pt x="332" y="270"/>
                      </a:lnTo>
                      <a:lnTo>
                        <a:pt x="331" y="273"/>
                      </a:lnTo>
                      <a:lnTo>
                        <a:pt x="329" y="277"/>
                      </a:lnTo>
                      <a:lnTo>
                        <a:pt x="328" y="279"/>
                      </a:lnTo>
                      <a:lnTo>
                        <a:pt x="327" y="282"/>
                      </a:lnTo>
                      <a:lnTo>
                        <a:pt x="324" y="286"/>
                      </a:lnTo>
                      <a:lnTo>
                        <a:pt x="323" y="289"/>
                      </a:lnTo>
                      <a:lnTo>
                        <a:pt x="321" y="293"/>
                      </a:lnTo>
                      <a:lnTo>
                        <a:pt x="320" y="295"/>
                      </a:lnTo>
                      <a:lnTo>
                        <a:pt x="316" y="298"/>
                      </a:lnTo>
                      <a:lnTo>
                        <a:pt x="315" y="302"/>
                      </a:lnTo>
                      <a:lnTo>
                        <a:pt x="313" y="305"/>
                      </a:lnTo>
                      <a:lnTo>
                        <a:pt x="311" y="308"/>
                      </a:lnTo>
                      <a:lnTo>
                        <a:pt x="307" y="312"/>
                      </a:lnTo>
                      <a:lnTo>
                        <a:pt x="305" y="315"/>
                      </a:lnTo>
                      <a:lnTo>
                        <a:pt x="303" y="319"/>
                      </a:lnTo>
                      <a:lnTo>
                        <a:pt x="301" y="323"/>
                      </a:lnTo>
                      <a:lnTo>
                        <a:pt x="297" y="325"/>
                      </a:lnTo>
                      <a:lnTo>
                        <a:pt x="294" y="330"/>
                      </a:lnTo>
                      <a:lnTo>
                        <a:pt x="290" y="333"/>
                      </a:lnTo>
                      <a:lnTo>
                        <a:pt x="288" y="337"/>
                      </a:lnTo>
                      <a:lnTo>
                        <a:pt x="285" y="340"/>
                      </a:lnTo>
                      <a:lnTo>
                        <a:pt x="282" y="343"/>
                      </a:lnTo>
                      <a:lnTo>
                        <a:pt x="279" y="347"/>
                      </a:lnTo>
                      <a:lnTo>
                        <a:pt x="277" y="350"/>
                      </a:lnTo>
                      <a:lnTo>
                        <a:pt x="273" y="354"/>
                      </a:lnTo>
                      <a:lnTo>
                        <a:pt x="270" y="357"/>
                      </a:lnTo>
                      <a:lnTo>
                        <a:pt x="267" y="360"/>
                      </a:lnTo>
                      <a:lnTo>
                        <a:pt x="264" y="364"/>
                      </a:lnTo>
                      <a:lnTo>
                        <a:pt x="261" y="367"/>
                      </a:lnTo>
                      <a:lnTo>
                        <a:pt x="258" y="370"/>
                      </a:lnTo>
                      <a:lnTo>
                        <a:pt x="255" y="374"/>
                      </a:lnTo>
                      <a:lnTo>
                        <a:pt x="252" y="377"/>
                      </a:lnTo>
                      <a:lnTo>
                        <a:pt x="249" y="381"/>
                      </a:lnTo>
                      <a:lnTo>
                        <a:pt x="245" y="384"/>
                      </a:lnTo>
                      <a:lnTo>
                        <a:pt x="243" y="387"/>
                      </a:lnTo>
                      <a:lnTo>
                        <a:pt x="239" y="391"/>
                      </a:lnTo>
                      <a:lnTo>
                        <a:pt x="236" y="393"/>
                      </a:lnTo>
                      <a:lnTo>
                        <a:pt x="234" y="396"/>
                      </a:lnTo>
                      <a:lnTo>
                        <a:pt x="230" y="400"/>
                      </a:lnTo>
                      <a:lnTo>
                        <a:pt x="228" y="403"/>
                      </a:lnTo>
                      <a:lnTo>
                        <a:pt x="225" y="405"/>
                      </a:lnTo>
                      <a:lnTo>
                        <a:pt x="221" y="409"/>
                      </a:lnTo>
                      <a:lnTo>
                        <a:pt x="219" y="411"/>
                      </a:lnTo>
                      <a:lnTo>
                        <a:pt x="216" y="415"/>
                      </a:lnTo>
                      <a:lnTo>
                        <a:pt x="213" y="418"/>
                      </a:lnTo>
                      <a:lnTo>
                        <a:pt x="211" y="420"/>
                      </a:lnTo>
                      <a:lnTo>
                        <a:pt x="208" y="424"/>
                      </a:lnTo>
                      <a:lnTo>
                        <a:pt x="206" y="427"/>
                      </a:lnTo>
                      <a:lnTo>
                        <a:pt x="203" y="429"/>
                      </a:lnTo>
                      <a:lnTo>
                        <a:pt x="200" y="431"/>
                      </a:lnTo>
                      <a:lnTo>
                        <a:pt x="198" y="434"/>
                      </a:lnTo>
                      <a:lnTo>
                        <a:pt x="195" y="436"/>
                      </a:lnTo>
                      <a:lnTo>
                        <a:pt x="192" y="438"/>
                      </a:lnTo>
                      <a:lnTo>
                        <a:pt x="190" y="440"/>
                      </a:lnTo>
                      <a:lnTo>
                        <a:pt x="187" y="444"/>
                      </a:lnTo>
                      <a:lnTo>
                        <a:pt x="186" y="446"/>
                      </a:lnTo>
                      <a:lnTo>
                        <a:pt x="183" y="447"/>
                      </a:lnTo>
                      <a:lnTo>
                        <a:pt x="181" y="450"/>
                      </a:lnTo>
                      <a:lnTo>
                        <a:pt x="178" y="452"/>
                      </a:lnTo>
                      <a:lnTo>
                        <a:pt x="177" y="454"/>
                      </a:lnTo>
                      <a:lnTo>
                        <a:pt x="174" y="457"/>
                      </a:lnTo>
                      <a:lnTo>
                        <a:pt x="170" y="461"/>
                      </a:lnTo>
                      <a:lnTo>
                        <a:pt x="167" y="464"/>
                      </a:lnTo>
                      <a:lnTo>
                        <a:pt x="164" y="466"/>
                      </a:lnTo>
                      <a:lnTo>
                        <a:pt x="161" y="469"/>
                      </a:lnTo>
                      <a:lnTo>
                        <a:pt x="160" y="471"/>
                      </a:lnTo>
                      <a:lnTo>
                        <a:pt x="157" y="473"/>
                      </a:lnTo>
                      <a:lnTo>
                        <a:pt x="157" y="474"/>
                      </a:lnTo>
                      <a:lnTo>
                        <a:pt x="109" y="466"/>
                      </a:lnTo>
                      <a:lnTo>
                        <a:pt x="108" y="465"/>
                      </a:lnTo>
                      <a:lnTo>
                        <a:pt x="106" y="464"/>
                      </a:lnTo>
                      <a:lnTo>
                        <a:pt x="104" y="462"/>
                      </a:lnTo>
                      <a:lnTo>
                        <a:pt x="100" y="460"/>
                      </a:lnTo>
                      <a:lnTo>
                        <a:pt x="98" y="457"/>
                      </a:lnTo>
                      <a:lnTo>
                        <a:pt x="96" y="456"/>
                      </a:lnTo>
                      <a:lnTo>
                        <a:pt x="94" y="454"/>
                      </a:lnTo>
                      <a:lnTo>
                        <a:pt x="91" y="452"/>
                      </a:lnTo>
                      <a:lnTo>
                        <a:pt x="89" y="450"/>
                      </a:lnTo>
                      <a:lnTo>
                        <a:pt x="87" y="447"/>
                      </a:lnTo>
                      <a:lnTo>
                        <a:pt x="85" y="445"/>
                      </a:lnTo>
                      <a:lnTo>
                        <a:pt x="82" y="443"/>
                      </a:lnTo>
                      <a:lnTo>
                        <a:pt x="80" y="439"/>
                      </a:lnTo>
                      <a:lnTo>
                        <a:pt x="78" y="437"/>
                      </a:lnTo>
                      <a:lnTo>
                        <a:pt x="75" y="434"/>
                      </a:lnTo>
                      <a:lnTo>
                        <a:pt x="73" y="431"/>
                      </a:lnTo>
                      <a:lnTo>
                        <a:pt x="71" y="428"/>
                      </a:lnTo>
                      <a:lnTo>
                        <a:pt x="69" y="426"/>
                      </a:lnTo>
                      <a:lnTo>
                        <a:pt x="68" y="422"/>
                      </a:lnTo>
                      <a:lnTo>
                        <a:pt x="66" y="420"/>
                      </a:lnTo>
                      <a:lnTo>
                        <a:pt x="64" y="417"/>
                      </a:lnTo>
                      <a:lnTo>
                        <a:pt x="63" y="413"/>
                      </a:lnTo>
                      <a:lnTo>
                        <a:pt x="62" y="411"/>
                      </a:lnTo>
                      <a:lnTo>
                        <a:pt x="61" y="408"/>
                      </a:lnTo>
                      <a:lnTo>
                        <a:pt x="61" y="405"/>
                      </a:lnTo>
                      <a:lnTo>
                        <a:pt x="61" y="402"/>
                      </a:lnTo>
                      <a:lnTo>
                        <a:pt x="61" y="400"/>
                      </a:lnTo>
                      <a:lnTo>
                        <a:pt x="61" y="396"/>
                      </a:lnTo>
                      <a:lnTo>
                        <a:pt x="63" y="395"/>
                      </a:lnTo>
                      <a:lnTo>
                        <a:pt x="65" y="393"/>
                      </a:lnTo>
                      <a:lnTo>
                        <a:pt x="69" y="392"/>
                      </a:lnTo>
                      <a:lnTo>
                        <a:pt x="70" y="390"/>
                      </a:lnTo>
                      <a:lnTo>
                        <a:pt x="72" y="389"/>
                      </a:lnTo>
                      <a:lnTo>
                        <a:pt x="74" y="386"/>
                      </a:lnTo>
                      <a:lnTo>
                        <a:pt x="77" y="385"/>
                      </a:lnTo>
                      <a:lnTo>
                        <a:pt x="79" y="383"/>
                      </a:lnTo>
                      <a:lnTo>
                        <a:pt x="82" y="381"/>
                      </a:lnTo>
                      <a:lnTo>
                        <a:pt x="86" y="379"/>
                      </a:lnTo>
                      <a:lnTo>
                        <a:pt x="89" y="377"/>
                      </a:lnTo>
                      <a:lnTo>
                        <a:pt x="91" y="374"/>
                      </a:lnTo>
                      <a:lnTo>
                        <a:pt x="95" y="372"/>
                      </a:lnTo>
                      <a:lnTo>
                        <a:pt x="98" y="369"/>
                      </a:lnTo>
                      <a:lnTo>
                        <a:pt x="101" y="366"/>
                      </a:lnTo>
                      <a:lnTo>
                        <a:pt x="105" y="364"/>
                      </a:lnTo>
                      <a:lnTo>
                        <a:pt x="109" y="360"/>
                      </a:lnTo>
                      <a:lnTo>
                        <a:pt x="113" y="358"/>
                      </a:lnTo>
                      <a:lnTo>
                        <a:pt x="117" y="355"/>
                      </a:lnTo>
                      <a:lnTo>
                        <a:pt x="121" y="351"/>
                      </a:lnTo>
                      <a:lnTo>
                        <a:pt x="125" y="349"/>
                      </a:lnTo>
                      <a:lnTo>
                        <a:pt x="129" y="344"/>
                      </a:lnTo>
                      <a:lnTo>
                        <a:pt x="133" y="342"/>
                      </a:lnTo>
                      <a:lnTo>
                        <a:pt x="138" y="338"/>
                      </a:lnTo>
                      <a:lnTo>
                        <a:pt x="142" y="334"/>
                      </a:lnTo>
                      <a:lnTo>
                        <a:pt x="146" y="331"/>
                      </a:lnTo>
                      <a:lnTo>
                        <a:pt x="150" y="328"/>
                      </a:lnTo>
                      <a:lnTo>
                        <a:pt x="155" y="324"/>
                      </a:lnTo>
                      <a:lnTo>
                        <a:pt x="158" y="320"/>
                      </a:lnTo>
                      <a:lnTo>
                        <a:pt x="163" y="316"/>
                      </a:lnTo>
                      <a:lnTo>
                        <a:pt x="167" y="313"/>
                      </a:lnTo>
                      <a:lnTo>
                        <a:pt x="170" y="308"/>
                      </a:lnTo>
                      <a:lnTo>
                        <a:pt x="175" y="305"/>
                      </a:lnTo>
                      <a:lnTo>
                        <a:pt x="178" y="300"/>
                      </a:lnTo>
                      <a:lnTo>
                        <a:pt x="183" y="297"/>
                      </a:lnTo>
                      <a:lnTo>
                        <a:pt x="186" y="293"/>
                      </a:lnTo>
                      <a:lnTo>
                        <a:pt x="191" y="288"/>
                      </a:lnTo>
                      <a:lnTo>
                        <a:pt x="194" y="285"/>
                      </a:lnTo>
                      <a:lnTo>
                        <a:pt x="198" y="280"/>
                      </a:lnTo>
                      <a:lnTo>
                        <a:pt x="201" y="277"/>
                      </a:lnTo>
                      <a:lnTo>
                        <a:pt x="204" y="272"/>
                      </a:lnTo>
                      <a:lnTo>
                        <a:pt x="208" y="268"/>
                      </a:lnTo>
                      <a:lnTo>
                        <a:pt x="211" y="264"/>
                      </a:lnTo>
                      <a:lnTo>
                        <a:pt x="215" y="260"/>
                      </a:lnTo>
                      <a:lnTo>
                        <a:pt x="217" y="255"/>
                      </a:lnTo>
                      <a:lnTo>
                        <a:pt x="220" y="252"/>
                      </a:lnTo>
                      <a:lnTo>
                        <a:pt x="222" y="247"/>
                      </a:lnTo>
                      <a:lnTo>
                        <a:pt x="225" y="243"/>
                      </a:lnTo>
                      <a:lnTo>
                        <a:pt x="227" y="239"/>
                      </a:lnTo>
                      <a:lnTo>
                        <a:pt x="229" y="235"/>
                      </a:lnTo>
                      <a:lnTo>
                        <a:pt x="232" y="232"/>
                      </a:lnTo>
                      <a:lnTo>
                        <a:pt x="233" y="227"/>
                      </a:lnTo>
                      <a:lnTo>
                        <a:pt x="235" y="223"/>
                      </a:lnTo>
                      <a:lnTo>
                        <a:pt x="236" y="219"/>
                      </a:lnTo>
                      <a:lnTo>
                        <a:pt x="237" y="216"/>
                      </a:lnTo>
                      <a:lnTo>
                        <a:pt x="238" y="211"/>
                      </a:lnTo>
                      <a:lnTo>
                        <a:pt x="238" y="208"/>
                      </a:lnTo>
                      <a:lnTo>
                        <a:pt x="239" y="203"/>
                      </a:lnTo>
                      <a:lnTo>
                        <a:pt x="239" y="200"/>
                      </a:lnTo>
                      <a:lnTo>
                        <a:pt x="239" y="197"/>
                      </a:lnTo>
                      <a:lnTo>
                        <a:pt x="238" y="193"/>
                      </a:lnTo>
                      <a:lnTo>
                        <a:pt x="238" y="190"/>
                      </a:lnTo>
                      <a:lnTo>
                        <a:pt x="237" y="187"/>
                      </a:lnTo>
                      <a:lnTo>
                        <a:pt x="235" y="185"/>
                      </a:lnTo>
                      <a:lnTo>
                        <a:pt x="234" y="183"/>
                      </a:lnTo>
                      <a:lnTo>
                        <a:pt x="233" y="181"/>
                      </a:lnTo>
                      <a:lnTo>
                        <a:pt x="230" y="180"/>
                      </a:lnTo>
                      <a:lnTo>
                        <a:pt x="228" y="178"/>
                      </a:lnTo>
                      <a:lnTo>
                        <a:pt x="226" y="177"/>
                      </a:lnTo>
                      <a:lnTo>
                        <a:pt x="222" y="176"/>
                      </a:lnTo>
                      <a:lnTo>
                        <a:pt x="220" y="175"/>
                      </a:lnTo>
                      <a:lnTo>
                        <a:pt x="217" y="175"/>
                      </a:lnTo>
                      <a:lnTo>
                        <a:pt x="213" y="175"/>
                      </a:lnTo>
                      <a:lnTo>
                        <a:pt x="210" y="175"/>
                      </a:lnTo>
                      <a:lnTo>
                        <a:pt x="207" y="175"/>
                      </a:lnTo>
                      <a:lnTo>
                        <a:pt x="203" y="175"/>
                      </a:lnTo>
                      <a:lnTo>
                        <a:pt x="199" y="175"/>
                      </a:lnTo>
                      <a:lnTo>
                        <a:pt x="194" y="176"/>
                      </a:lnTo>
                      <a:lnTo>
                        <a:pt x="191" y="177"/>
                      </a:lnTo>
                      <a:lnTo>
                        <a:pt x="186" y="178"/>
                      </a:lnTo>
                      <a:lnTo>
                        <a:pt x="182" y="180"/>
                      </a:lnTo>
                      <a:lnTo>
                        <a:pt x="177" y="181"/>
                      </a:lnTo>
                      <a:lnTo>
                        <a:pt x="173" y="182"/>
                      </a:lnTo>
                      <a:lnTo>
                        <a:pt x="168" y="183"/>
                      </a:lnTo>
                      <a:lnTo>
                        <a:pt x="164" y="185"/>
                      </a:lnTo>
                      <a:lnTo>
                        <a:pt x="159" y="186"/>
                      </a:lnTo>
                      <a:lnTo>
                        <a:pt x="155" y="189"/>
                      </a:lnTo>
                      <a:lnTo>
                        <a:pt x="149" y="190"/>
                      </a:lnTo>
                      <a:lnTo>
                        <a:pt x="144" y="192"/>
                      </a:lnTo>
                      <a:lnTo>
                        <a:pt x="139" y="194"/>
                      </a:lnTo>
                      <a:lnTo>
                        <a:pt x="134" y="197"/>
                      </a:lnTo>
                      <a:lnTo>
                        <a:pt x="130" y="199"/>
                      </a:lnTo>
                      <a:lnTo>
                        <a:pt x="125" y="201"/>
                      </a:lnTo>
                      <a:lnTo>
                        <a:pt x="120" y="203"/>
                      </a:lnTo>
                      <a:lnTo>
                        <a:pt x="115" y="206"/>
                      </a:lnTo>
                      <a:lnTo>
                        <a:pt x="109" y="208"/>
                      </a:lnTo>
                      <a:lnTo>
                        <a:pt x="105" y="210"/>
                      </a:lnTo>
                      <a:lnTo>
                        <a:pt x="100" y="212"/>
                      </a:lnTo>
                      <a:lnTo>
                        <a:pt x="96" y="215"/>
                      </a:lnTo>
                      <a:lnTo>
                        <a:pt x="91" y="217"/>
                      </a:lnTo>
                      <a:lnTo>
                        <a:pt x="87" y="219"/>
                      </a:lnTo>
                      <a:lnTo>
                        <a:pt x="82" y="221"/>
                      </a:lnTo>
                      <a:lnTo>
                        <a:pt x="79" y="224"/>
                      </a:lnTo>
                      <a:lnTo>
                        <a:pt x="74" y="226"/>
                      </a:lnTo>
                      <a:lnTo>
                        <a:pt x="70" y="228"/>
                      </a:lnTo>
                      <a:lnTo>
                        <a:pt x="66" y="230"/>
                      </a:lnTo>
                      <a:lnTo>
                        <a:pt x="63" y="233"/>
                      </a:lnTo>
                      <a:lnTo>
                        <a:pt x="58" y="235"/>
                      </a:lnTo>
                      <a:lnTo>
                        <a:pt x="55" y="236"/>
                      </a:lnTo>
                      <a:lnTo>
                        <a:pt x="52" y="238"/>
                      </a:lnTo>
                      <a:lnTo>
                        <a:pt x="49" y="241"/>
                      </a:lnTo>
                      <a:lnTo>
                        <a:pt x="46" y="242"/>
                      </a:lnTo>
                      <a:lnTo>
                        <a:pt x="44" y="244"/>
                      </a:lnTo>
                      <a:lnTo>
                        <a:pt x="42" y="245"/>
                      </a:lnTo>
                      <a:lnTo>
                        <a:pt x="39" y="246"/>
                      </a:lnTo>
                      <a:lnTo>
                        <a:pt x="37" y="247"/>
                      </a:lnTo>
                      <a:lnTo>
                        <a:pt x="35" y="248"/>
                      </a:lnTo>
                      <a:lnTo>
                        <a:pt x="34" y="250"/>
                      </a:lnTo>
                      <a:lnTo>
                        <a:pt x="32" y="251"/>
                      </a:lnTo>
                      <a:lnTo>
                        <a:pt x="30" y="252"/>
                      </a:lnTo>
                      <a:lnTo>
                        <a:pt x="0" y="213"/>
                      </a:lnTo>
                      <a:lnTo>
                        <a:pt x="65" y="104"/>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119"/>
                <p:cNvSpPr>
                  <a:spLocks/>
                </p:cNvSpPr>
                <p:nvPr/>
              </p:nvSpPr>
              <p:spPr bwMode="auto">
                <a:xfrm>
                  <a:off x="3623" y="3493"/>
                  <a:ext cx="133" cy="121"/>
                </a:xfrm>
                <a:custGeom>
                  <a:avLst/>
                  <a:gdLst>
                    <a:gd name="T0" fmla="*/ 2 w 267"/>
                    <a:gd name="T1" fmla="*/ 6 h 242"/>
                    <a:gd name="T2" fmla="*/ 2 w 267"/>
                    <a:gd name="T3" fmla="*/ 5 h 242"/>
                    <a:gd name="T4" fmla="*/ 1 w 267"/>
                    <a:gd name="T5" fmla="*/ 5 h 242"/>
                    <a:gd name="T6" fmla="*/ 1 w 267"/>
                    <a:gd name="T7" fmla="*/ 4 h 242"/>
                    <a:gd name="T8" fmla="*/ 1 w 267"/>
                    <a:gd name="T9" fmla="*/ 4 h 242"/>
                    <a:gd name="T10" fmla="*/ 0 w 267"/>
                    <a:gd name="T11" fmla="*/ 4 h 242"/>
                    <a:gd name="T12" fmla="*/ 0 w 267"/>
                    <a:gd name="T13" fmla="*/ 3 h 242"/>
                    <a:gd name="T14" fmla="*/ 0 w 267"/>
                    <a:gd name="T15" fmla="*/ 3 h 242"/>
                    <a:gd name="T16" fmla="*/ 0 w 267"/>
                    <a:gd name="T17" fmla="*/ 2 h 242"/>
                    <a:gd name="T18" fmla="*/ 0 w 267"/>
                    <a:gd name="T19" fmla="*/ 2 h 242"/>
                    <a:gd name="T20" fmla="*/ 0 w 267"/>
                    <a:gd name="T21" fmla="*/ 1 h 242"/>
                    <a:gd name="T22" fmla="*/ 0 w 267"/>
                    <a:gd name="T23" fmla="*/ 1 h 242"/>
                    <a:gd name="T24" fmla="*/ 0 w 267"/>
                    <a:gd name="T25" fmla="*/ 1 h 242"/>
                    <a:gd name="T26" fmla="*/ 0 w 267"/>
                    <a:gd name="T27" fmla="*/ 1 h 242"/>
                    <a:gd name="T28" fmla="*/ 1 w 267"/>
                    <a:gd name="T29" fmla="*/ 1 h 242"/>
                    <a:gd name="T30" fmla="*/ 1 w 267"/>
                    <a:gd name="T31" fmla="*/ 0 h 242"/>
                    <a:gd name="T32" fmla="*/ 2 w 267"/>
                    <a:gd name="T33" fmla="*/ 1 h 242"/>
                    <a:gd name="T34" fmla="*/ 2 w 267"/>
                    <a:gd name="T35" fmla="*/ 1 h 242"/>
                    <a:gd name="T36" fmla="*/ 3 w 267"/>
                    <a:gd name="T37" fmla="*/ 1 h 242"/>
                    <a:gd name="T38" fmla="*/ 3 w 267"/>
                    <a:gd name="T39" fmla="*/ 1 h 242"/>
                    <a:gd name="T40" fmla="*/ 4 w 267"/>
                    <a:gd name="T41" fmla="*/ 1 h 242"/>
                    <a:gd name="T42" fmla="*/ 4 w 267"/>
                    <a:gd name="T43" fmla="*/ 2 h 242"/>
                    <a:gd name="T44" fmla="*/ 4 w 267"/>
                    <a:gd name="T45" fmla="*/ 2 h 242"/>
                    <a:gd name="T46" fmla="*/ 5 w 267"/>
                    <a:gd name="T47" fmla="*/ 2 h 242"/>
                    <a:gd name="T48" fmla="*/ 5 w 267"/>
                    <a:gd name="T49" fmla="*/ 3 h 242"/>
                    <a:gd name="T50" fmla="*/ 5 w 267"/>
                    <a:gd name="T51" fmla="*/ 3 h 242"/>
                    <a:gd name="T52" fmla="*/ 6 w 267"/>
                    <a:gd name="T53" fmla="*/ 3 h 242"/>
                    <a:gd name="T54" fmla="*/ 6 w 267"/>
                    <a:gd name="T55" fmla="*/ 4 h 242"/>
                    <a:gd name="T56" fmla="*/ 6 w 267"/>
                    <a:gd name="T57" fmla="*/ 4 h 242"/>
                    <a:gd name="T58" fmla="*/ 7 w 267"/>
                    <a:gd name="T59" fmla="*/ 5 h 242"/>
                    <a:gd name="T60" fmla="*/ 7 w 267"/>
                    <a:gd name="T61" fmla="*/ 5 h 242"/>
                    <a:gd name="T62" fmla="*/ 7 w 267"/>
                    <a:gd name="T63" fmla="*/ 5 h 242"/>
                    <a:gd name="T64" fmla="*/ 7 w 267"/>
                    <a:gd name="T65" fmla="*/ 6 h 242"/>
                    <a:gd name="T66" fmla="*/ 8 w 267"/>
                    <a:gd name="T67" fmla="*/ 6 h 242"/>
                    <a:gd name="T68" fmla="*/ 8 w 267"/>
                    <a:gd name="T69" fmla="*/ 6 h 242"/>
                    <a:gd name="T70" fmla="*/ 8 w 267"/>
                    <a:gd name="T71" fmla="*/ 7 h 242"/>
                    <a:gd name="T72" fmla="*/ 8 w 267"/>
                    <a:gd name="T73" fmla="*/ 7 h 242"/>
                    <a:gd name="T74" fmla="*/ 8 w 267"/>
                    <a:gd name="T75" fmla="*/ 7 h 242"/>
                    <a:gd name="T76" fmla="*/ 8 w 267"/>
                    <a:gd name="T77" fmla="*/ 8 h 242"/>
                    <a:gd name="T78" fmla="*/ 7 w 267"/>
                    <a:gd name="T79" fmla="*/ 8 h 242"/>
                    <a:gd name="T80" fmla="*/ 7 w 267"/>
                    <a:gd name="T81" fmla="*/ 8 h 242"/>
                    <a:gd name="T82" fmla="*/ 7 w 267"/>
                    <a:gd name="T83" fmla="*/ 8 h 242"/>
                    <a:gd name="T84" fmla="*/ 6 w 267"/>
                    <a:gd name="T85" fmla="*/ 8 h 242"/>
                    <a:gd name="T86" fmla="*/ 6 w 267"/>
                    <a:gd name="T87" fmla="*/ 7 h 242"/>
                    <a:gd name="T88" fmla="*/ 6 w 267"/>
                    <a:gd name="T89" fmla="*/ 7 h 242"/>
                    <a:gd name="T90" fmla="*/ 5 w 267"/>
                    <a:gd name="T91" fmla="*/ 7 h 242"/>
                    <a:gd name="T92" fmla="*/ 5 w 267"/>
                    <a:gd name="T93" fmla="*/ 6 h 242"/>
                    <a:gd name="T94" fmla="*/ 5 w 267"/>
                    <a:gd name="T95" fmla="*/ 6 h 242"/>
                    <a:gd name="T96" fmla="*/ 4 w 267"/>
                    <a:gd name="T97" fmla="*/ 6 h 242"/>
                    <a:gd name="T98" fmla="*/ 3 w 267"/>
                    <a:gd name="T99" fmla="*/ 6 h 242"/>
                    <a:gd name="T100" fmla="*/ 3 w 267"/>
                    <a:gd name="T101" fmla="*/ 6 h 242"/>
                    <a:gd name="T102" fmla="*/ 3 w 267"/>
                    <a:gd name="T103" fmla="*/ 6 h 242"/>
                    <a:gd name="T104" fmla="*/ 2 w 267"/>
                    <a:gd name="T105" fmla="*/ 6 h 2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67"/>
                    <a:gd name="T160" fmla="*/ 0 h 242"/>
                    <a:gd name="T161" fmla="*/ 267 w 267"/>
                    <a:gd name="T162" fmla="*/ 242 h 2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67" h="242">
                      <a:moveTo>
                        <a:pt x="84" y="177"/>
                      </a:moveTo>
                      <a:lnTo>
                        <a:pt x="83" y="176"/>
                      </a:lnTo>
                      <a:lnTo>
                        <a:pt x="81" y="175"/>
                      </a:lnTo>
                      <a:lnTo>
                        <a:pt x="78" y="172"/>
                      </a:lnTo>
                      <a:lnTo>
                        <a:pt x="77" y="171"/>
                      </a:lnTo>
                      <a:lnTo>
                        <a:pt x="75" y="169"/>
                      </a:lnTo>
                      <a:lnTo>
                        <a:pt x="74" y="167"/>
                      </a:lnTo>
                      <a:lnTo>
                        <a:pt x="70" y="165"/>
                      </a:lnTo>
                      <a:lnTo>
                        <a:pt x="68" y="161"/>
                      </a:lnTo>
                      <a:lnTo>
                        <a:pt x="65" y="159"/>
                      </a:lnTo>
                      <a:lnTo>
                        <a:pt x="62" y="155"/>
                      </a:lnTo>
                      <a:lnTo>
                        <a:pt x="59" y="151"/>
                      </a:lnTo>
                      <a:lnTo>
                        <a:pt x="56" y="148"/>
                      </a:lnTo>
                      <a:lnTo>
                        <a:pt x="53" y="144"/>
                      </a:lnTo>
                      <a:lnTo>
                        <a:pt x="50" y="141"/>
                      </a:lnTo>
                      <a:lnTo>
                        <a:pt x="48" y="137"/>
                      </a:lnTo>
                      <a:lnTo>
                        <a:pt x="45" y="136"/>
                      </a:lnTo>
                      <a:lnTo>
                        <a:pt x="44" y="133"/>
                      </a:lnTo>
                      <a:lnTo>
                        <a:pt x="42" y="131"/>
                      </a:lnTo>
                      <a:lnTo>
                        <a:pt x="41" y="128"/>
                      </a:lnTo>
                      <a:lnTo>
                        <a:pt x="39" y="126"/>
                      </a:lnTo>
                      <a:lnTo>
                        <a:pt x="36" y="124"/>
                      </a:lnTo>
                      <a:lnTo>
                        <a:pt x="35" y="122"/>
                      </a:lnTo>
                      <a:lnTo>
                        <a:pt x="33" y="119"/>
                      </a:lnTo>
                      <a:lnTo>
                        <a:pt x="32" y="116"/>
                      </a:lnTo>
                      <a:lnTo>
                        <a:pt x="30" y="114"/>
                      </a:lnTo>
                      <a:lnTo>
                        <a:pt x="29" y="111"/>
                      </a:lnTo>
                      <a:lnTo>
                        <a:pt x="27" y="108"/>
                      </a:lnTo>
                      <a:lnTo>
                        <a:pt x="25" y="106"/>
                      </a:lnTo>
                      <a:lnTo>
                        <a:pt x="24" y="104"/>
                      </a:lnTo>
                      <a:lnTo>
                        <a:pt x="23" y="101"/>
                      </a:lnTo>
                      <a:lnTo>
                        <a:pt x="21" y="98"/>
                      </a:lnTo>
                      <a:lnTo>
                        <a:pt x="19" y="96"/>
                      </a:lnTo>
                      <a:lnTo>
                        <a:pt x="17" y="92"/>
                      </a:lnTo>
                      <a:lnTo>
                        <a:pt x="16" y="90"/>
                      </a:lnTo>
                      <a:lnTo>
                        <a:pt x="15" y="87"/>
                      </a:lnTo>
                      <a:lnTo>
                        <a:pt x="13" y="84"/>
                      </a:lnTo>
                      <a:lnTo>
                        <a:pt x="13" y="81"/>
                      </a:lnTo>
                      <a:lnTo>
                        <a:pt x="12" y="79"/>
                      </a:lnTo>
                      <a:lnTo>
                        <a:pt x="9" y="75"/>
                      </a:lnTo>
                      <a:lnTo>
                        <a:pt x="8" y="72"/>
                      </a:lnTo>
                      <a:lnTo>
                        <a:pt x="7" y="70"/>
                      </a:lnTo>
                      <a:lnTo>
                        <a:pt x="7" y="66"/>
                      </a:lnTo>
                      <a:lnTo>
                        <a:pt x="6" y="64"/>
                      </a:lnTo>
                      <a:lnTo>
                        <a:pt x="5" y="61"/>
                      </a:lnTo>
                      <a:lnTo>
                        <a:pt x="4" y="58"/>
                      </a:lnTo>
                      <a:lnTo>
                        <a:pt x="3" y="55"/>
                      </a:lnTo>
                      <a:lnTo>
                        <a:pt x="1" y="52"/>
                      </a:lnTo>
                      <a:lnTo>
                        <a:pt x="1" y="48"/>
                      </a:lnTo>
                      <a:lnTo>
                        <a:pt x="0" y="46"/>
                      </a:lnTo>
                      <a:lnTo>
                        <a:pt x="0" y="43"/>
                      </a:lnTo>
                      <a:lnTo>
                        <a:pt x="0" y="40"/>
                      </a:lnTo>
                      <a:lnTo>
                        <a:pt x="0" y="37"/>
                      </a:lnTo>
                      <a:lnTo>
                        <a:pt x="0" y="35"/>
                      </a:lnTo>
                      <a:lnTo>
                        <a:pt x="1" y="32"/>
                      </a:lnTo>
                      <a:lnTo>
                        <a:pt x="1" y="30"/>
                      </a:lnTo>
                      <a:lnTo>
                        <a:pt x="1" y="28"/>
                      </a:lnTo>
                      <a:lnTo>
                        <a:pt x="3" y="26"/>
                      </a:lnTo>
                      <a:lnTo>
                        <a:pt x="4" y="23"/>
                      </a:lnTo>
                      <a:lnTo>
                        <a:pt x="4" y="22"/>
                      </a:lnTo>
                      <a:lnTo>
                        <a:pt x="5" y="20"/>
                      </a:lnTo>
                      <a:lnTo>
                        <a:pt x="7" y="18"/>
                      </a:lnTo>
                      <a:lnTo>
                        <a:pt x="8" y="17"/>
                      </a:lnTo>
                      <a:lnTo>
                        <a:pt x="10" y="13"/>
                      </a:lnTo>
                      <a:lnTo>
                        <a:pt x="14" y="11"/>
                      </a:lnTo>
                      <a:lnTo>
                        <a:pt x="16" y="9"/>
                      </a:lnTo>
                      <a:lnTo>
                        <a:pt x="18" y="8"/>
                      </a:lnTo>
                      <a:lnTo>
                        <a:pt x="19" y="6"/>
                      </a:lnTo>
                      <a:lnTo>
                        <a:pt x="22" y="6"/>
                      </a:lnTo>
                      <a:lnTo>
                        <a:pt x="24" y="5"/>
                      </a:lnTo>
                      <a:lnTo>
                        <a:pt x="26" y="4"/>
                      </a:lnTo>
                      <a:lnTo>
                        <a:pt x="29" y="3"/>
                      </a:lnTo>
                      <a:lnTo>
                        <a:pt x="31" y="3"/>
                      </a:lnTo>
                      <a:lnTo>
                        <a:pt x="33" y="2"/>
                      </a:lnTo>
                      <a:lnTo>
                        <a:pt x="36" y="2"/>
                      </a:lnTo>
                      <a:lnTo>
                        <a:pt x="39" y="1"/>
                      </a:lnTo>
                      <a:lnTo>
                        <a:pt x="42" y="1"/>
                      </a:lnTo>
                      <a:lnTo>
                        <a:pt x="44" y="1"/>
                      </a:lnTo>
                      <a:lnTo>
                        <a:pt x="48" y="0"/>
                      </a:lnTo>
                      <a:lnTo>
                        <a:pt x="50" y="0"/>
                      </a:lnTo>
                      <a:lnTo>
                        <a:pt x="53" y="0"/>
                      </a:lnTo>
                      <a:lnTo>
                        <a:pt x="56" y="0"/>
                      </a:lnTo>
                      <a:lnTo>
                        <a:pt x="59" y="0"/>
                      </a:lnTo>
                      <a:lnTo>
                        <a:pt x="61" y="1"/>
                      </a:lnTo>
                      <a:lnTo>
                        <a:pt x="65" y="1"/>
                      </a:lnTo>
                      <a:lnTo>
                        <a:pt x="68" y="1"/>
                      </a:lnTo>
                      <a:lnTo>
                        <a:pt x="70" y="2"/>
                      </a:lnTo>
                      <a:lnTo>
                        <a:pt x="74" y="2"/>
                      </a:lnTo>
                      <a:lnTo>
                        <a:pt x="77" y="3"/>
                      </a:lnTo>
                      <a:lnTo>
                        <a:pt x="81" y="3"/>
                      </a:lnTo>
                      <a:lnTo>
                        <a:pt x="84" y="4"/>
                      </a:lnTo>
                      <a:lnTo>
                        <a:pt x="87" y="5"/>
                      </a:lnTo>
                      <a:lnTo>
                        <a:pt x="91" y="6"/>
                      </a:lnTo>
                      <a:lnTo>
                        <a:pt x="93" y="8"/>
                      </a:lnTo>
                      <a:lnTo>
                        <a:pt x="96" y="9"/>
                      </a:lnTo>
                      <a:lnTo>
                        <a:pt x="100" y="10"/>
                      </a:lnTo>
                      <a:lnTo>
                        <a:pt x="103" y="11"/>
                      </a:lnTo>
                      <a:lnTo>
                        <a:pt x="107" y="12"/>
                      </a:lnTo>
                      <a:lnTo>
                        <a:pt x="109" y="13"/>
                      </a:lnTo>
                      <a:lnTo>
                        <a:pt x="112" y="15"/>
                      </a:lnTo>
                      <a:lnTo>
                        <a:pt x="116" y="17"/>
                      </a:lnTo>
                      <a:lnTo>
                        <a:pt x="119" y="18"/>
                      </a:lnTo>
                      <a:lnTo>
                        <a:pt x="121" y="20"/>
                      </a:lnTo>
                      <a:lnTo>
                        <a:pt x="125" y="22"/>
                      </a:lnTo>
                      <a:lnTo>
                        <a:pt x="128" y="24"/>
                      </a:lnTo>
                      <a:lnTo>
                        <a:pt x="130" y="26"/>
                      </a:lnTo>
                      <a:lnTo>
                        <a:pt x="134" y="28"/>
                      </a:lnTo>
                      <a:lnTo>
                        <a:pt x="137" y="30"/>
                      </a:lnTo>
                      <a:lnTo>
                        <a:pt x="141" y="32"/>
                      </a:lnTo>
                      <a:lnTo>
                        <a:pt x="143" y="35"/>
                      </a:lnTo>
                      <a:lnTo>
                        <a:pt x="145" y="37"/>
                      </a:lnTo>
                      <a:lnTo>
                        <a:pt x="148" y="39"/>
                      </a:lnTo>
                      <a:lnTo>
                        <a:pt x="151" y="41"/>
                      </a:lnTo>
                      <a:lnTo>
                        <a:pt x="153" y="44"/>
                      </a:lnTo>
                      <a:lnTo>
                        <a:pt x="156" y="46"/>
                      </a:lnTo>
                      <a:lnTo>
                        <a:pt x="159" y="48"/>
                      </a:lnTo>
                      <a:lnTo>
                        <a:pt x="161" y="50"/>
                      </a:lnTo>
                      <a:lnTo>
                        <a:pt x="163" y="53"/>
                      </a:lnTo>
                      <a:lnTo>
                        <a:pt x="165" y="55"/>
                      </a:lnTo>
                      <a:lnTo>
                        <a:pt x="169" y="57"/>
                      </a:lnTo>
                      <a:lnTo>
                        <a:pt x="171" y="59"/>
                      </a:lnTo>
                      <a:lnTo>
                        <a:pt x="173" y="62"/>
                      </a:lnTo>
                      <a:lnTo>
                        <a:pt x="176" y="65"/>
                      </a:lnTo>
                      <a:lnTo>
                        <a:pt x="178" y="67"/>
                      </a:lnTo>
                      <a:lnTo>
                        <a:pt x="180" y="70"/>
                      </a:lnTo>
                      <a:lnTo>
                        <a:pt x="182" y="72"/>
                      </a:lnTo>
                      <a:lnTo>
                        <a:pt x="185" y="74"/>
                      </a:lnTo>
                      <a:lnTo>
                        <a:pt x="187" y="76"/>
                      </a:lnTo>
                      <a:lnTo>
                        <a:pt x="189" y="79"/>
                      </a:lnTo>
                      <a:lnTo>
                        <a:pt x="190" y="81"/>
                      </a:lnTo>
                      <a:lnTo>
                        <a:pt x="193" y="83"/>
                      </a:lnTo>
                      <a:lnTo>
                        <a:pt x="195" y="84"/>
                      </a:lnTo>
                      <a:lnTo>
                        <a:pt x="196" y="88"/>
                      </a:lnTo>
                      <a:lnTo>
                        <a:pt x="198" y="89"/>
                      </a:lnTo>
                      <a:lnTo>
                        <a:pt x="200" y="91"/>
                      </a:lnTo>
                      <a:lnTo>
                        <a:pt x="202" y="93"/>
                      </a:lnTo>
                      <a:lnTo>
                        <a:pt x="204" y="96"/>
                      </a:lnTo>
                      <a:lnTo>
                        <a:pt x="205" y="98"/>
                      </a:lnTo>
                      <a:lnTo>
                        <a:pt x="207" y="100"/>
                      </a:lnTo>
                      <a:lnTo>
                        <a:pt x="208" y="102"/>
                      </a:lnTo>
                      <a:lnTo>
                        <a:pt x="210" y="105"/>
                      </a:lnTo>
                      <a:lnTo>
                        <a:pt x="213" y="108"/>
                      </a:lnTo>
                      <a:lnTo>
                        <a:pt x="215" y="111"/>
                      </a:lnTo>
                      <a:lnTo>
                        <a:pt x="217" y="115"/>
                      </a:lnTo>
                      <a:lnTo>
                        <a:pt x="220" y="118"/>
                      </a:lnTo>
                      <a:lnTo>
                        <a:pt x="222" y="122"/>
                      </a:lnTo>
                      <a:lnTo>
                        <a:pt x="224" y="125"/>
                      </a:lnTo>
                      <a:lnTo>
                        <a:pt x="225" y="127"/>
                      </a:lnTo>
                      <a:lnTo>
                        <a:pt x="228" y="130"/>
                      </a:lnTo>
                      <a:lnTo>
                        <a:pt x="229" y="132"/>
                      </a:lnTo>
                      <a:lnTo>
                        <a:pt x="230" y="134"/>
                      </a:lnTo>
                      <a:lnTo>
                        <a:pt x="231" y="135"/>
                      </a:lnTo>
                      <a:lnTo>
                        <a:pt x="232" y="137"/>
                      </a:lnTo>
                      <a:lnTo>
                        <a:pt x="233" y="139"/>
                      </a:lnTo>
                      <a:lnTo>
                        <a:pt x="233" y="140"/>
                      </a:lnTo>
                      <a:lnTo>
                        <a:pt x="234" y="141"/>
                      </a:lnTo>
                      <a:lnTo>
                        <a:pt x="236" y="143"/>
                      </a:lnTo>
                      <a:lnTo>
                        <a:pt x="237" y="144"/>
                      </a:lnTo>
                      <a:lnTo>
                        <a:pt x="238" y="148"/>
                      </a:lnTo>
                      <a:lnTo>
                        <a:pt x="239" y="150"/>
                      </a:lnTo>
                      <a:lnTo>
                        <a:pt x="241" y="152"/>
                      </a:lnTo>
                      <a:lnTo>
                        <a:pt x="242" y="155"/>
                      </a:lnTo>
                      <a:lnTo>
                        <a:pt x="245" y="159"/>
                      </a:lnTo>
                      <a:lnTo>
                        <a:pt x="247" y="161"/>
                      </a:lnTo>
                      <a:lnTo>
                        <a:pt x="248" y="166"/>
                      </a:lnTo>
                      <a:lnTo>
                        <a:pt x="250" y="169"/>
                      </a:lnTo>
                      <a:lnTo>
                        <a:pt x="252" y="172"/>
                      </a:lnTo>
                      <a:lnTo>
                        <a:pt x="254" y="175"/>
                      </a:lnTo>
                      <a:lnTo>
                        <a:pt x="254" y="177"/>
                      </a:lnTo>
                      <a:lnTo>
                        <a:pt x="256" y="179"/>
                      </a:lnTo>
                      <a:lnTo>
                        <a:pt x="256" y="181"/>
                      </a:lnTo>
                      <a:lnTo>
                        <a:pt x="257" y="184"/>
                      </a:lnTo>
                      <a:lnTo>
                        <a:pt x="258" y="186"/>
                      </a:lnTo>
                      <a:lnTo>
                        <a:pt x="258" y="187"/>
                      </a:lnTo>
                      <a:lnTo>
                        <a:pt x="259" y="189"/>
                      </a:lnTo>
                      <a:lnTo>
                        <a:pt x="260" y="192"/>
                      </a:lnTo>
                      <a:lnTo>
                        <a:pt x="262" y="194"/>
                      </a:lnTo>
                      <a:lnTo>
                        <a:pt x="262" y="196"/>
                      </a:lnTo>
                      <a:lnTo>
                        <a:pt x="263" y="198"/>
                      </a:lnTo>
                      <a:lnTo>
                        <a:pt x="263" y="200"/>
                      </a:lnTo>
                      <a:lnTo>
                        <a:pt x="264" y="202"/>
                      </a:lnTo>
                      <a:lnTo>
                        <a:pt x="265" y="204"/>
                      </a:lnTo>
                      <a:lnTo>
                        <a:pt x="265" y="206"/>
                      </a:lnTo>
                      <a:lnTo>
                        <a:pt x="266" y="209"/>
                      </a:lnTo>
                      <a:lnTo>
                        <a:pt x="266" y="211"/>
                      </a:lnTo>
                      <a:lnTo>
                        <a:pt x="266" y="212"/>
                      </a:lnTo>
                      <a:lnTo>
                        <a:pt x="267" y="214"/>
                      </a:lnTo>
                      <a:lnTo>
                        <a:pt x="267" y="218"/>
                      </a:lnTo>
                      <a:lnTo>
                        <a:pt x="267" y="222"/>
                      </a:lnTo>
                      <a:lnTo>
                        <a:pt x="267" y="224"/>
                      </a:lnTo>
                      <a:lnTo>
                        <a:pt x="267" y="228"/>
                      </a:lnTo>
                      <a:lnTo>
                        <a:pt x="266" y="230"/>
                      </a:lnTo>
                      <a:lnTo>
                        <a:pt x="265" y="233"/>
                      </a:lnTo>
                      <a:lnTo>
                        <a:pt x="264" y="236"/>
                      </a:lnTo>
                      <a:lnTo>
                        <a:pt x="263" y="238"/>
                      </a:lnTo>
                      <a:lnTo>
                        <a:pt x="260" y="239"/>
                      </a:lnTo>
                      <a:lnTo>
                        <a:pt x="258" y="240"/>
                      </a:lnTo>
                      <a:lnTo>
                        <a:pt x="256" y="241"/>
                      </a:lnTo>
                      <a:lnTo>
                        <a:pt x="254" y="242"/>
                      </a:lnTo>
                      <a:lnTo>
                        <a:pt x="251" y="242"/>
                      </a:lnTo>
                      <a:lnTo>
                        <a:pt x="249" y="242"/>
                      </a:lnTo>
                      <a:lnTo>
                        <a:pt x="247" y="242"/>
                      </a:lnTo>
                      <a:lnTo>
                        <a:pt x="245" y="242"/>
                      </a:lnTo>
                      <a:lnTo>
                        <a:pt x="242" y="241"/>
                      </a:lnTo>
                      <a:lnTo>
                        <a:pt x="240" y="240"/>
                      </a:lnTo>
                      <a:lnTo>
                        <a:pt x="238" y="239"/>
                      </a:lnTo>
                      <a:lnTo>
                        <a:pt x="236" y="238"/>
                      </a:lnTo>
                      <a:lnTo>
                        <a:pt x="233" y="237"/>
                      </a:lnTo>
                      <a:lnTo>
                        <a:pt x="231" y="236"/>
                      </a:lnTo>
                      <a:lnTo>
                        <a:pt x="229" y="233"/>
                      </a:lnTo>
                      <a:lnTo>
                        <a:pt x="228" y="232"/>
                      </a:lnTo>
                      <a:lnTo>
                        <a:pt x="225" y="230"/>
                      </a:lnTo>
                      <a:lnTo>
                        <a:pt x="223" y="229"/>
                      </a:lnTo>
                      <a:lnTo>
                        <a:pt x="221" y="227"/>
                      </a:lnTo>
                      <a:lnTo>
                        <a:pt x="220" y="226"/>
                      </a:lnTo>
                      <a:lnTo>
                        <a:pt x="216" y="222"/>
                      </a:lnTo>
                      <a:lnTo>
                        <a:pt x="213" y="219"/>
                      </a:lnTo>
                      <a:lnTo>
                        <a:pt x="211" y="216"/>
                      </a:lnTo>
                      <a:lnTo>
                        <a:pt x="210" y="214"/>
                      </a:lnTo>
                      <a:lnTo>
                        <a:pt x="208" y="213"/>
                      </a:lnTo>
                      <a:lnTo>
                        <a:pt x="208" y="212"/>
                      </a:lnTo>
                      <a:lnTo>
                        <a:pt x="207" y="212"/>
                      </a:lnTo>
                      <a:lnTo>
                        <a:pt x="206" y="211"/>
                      </a:lnTo>
                      <a:lnTo>
                        <a:pt x="204" y="209"/>
                      </a:lnTo>
                      <a:lnTo>
                        <a:pt x="202" y="205"/>
                      </a:lnTo>
                      <a:lnTo>
                        <a:pt x="199" y="204"/>
                      </a:lnTo>
                      <a:lnTo>
                        <a:pt x="197" y="202"/>
                      </a:lnTo>
                      <a:lnTo>
                        <a:pt x="195" y="201"/>
                      </a:lnTo>
                      <a:lnTo>
                        <a:pt x="194" y="198"/>
                      </a:lnTo>
                      <a:lnTo>
                        <a:pt x="190" y="197"/>
                      </a:lnTo>
                      <a:lnTo>
                        <a:pt x="188" y="195"/>
                      </a:lnTo>
                      <a:lnTo>
                        <a:pt x="186" y="194"/>
                      </a:lnTo>
                      <a:lnTo>
                        <a:pt x="183" y="192"/>
                      </a:lnTo>
                      <a:lnTo>
                        <a:pt x="180" y="191"/>
                      </a:lnTo>
                      <a:lnTo>
                        <a:pt x="177" y="188"/>
                      </a:lnTo>
                      <a:lnTo>
                        <a:pt x="174" y="186"/>
                      </a:lnTo>
                      <a:lnTo>
                        <a:pt x="171" y="185"/>
                      </a:lnTo>
                      <a:lnTo>
                        <a:pt x="168" y="184"/>
                      </a:lnTo>
                      <a:lnTo>
                        <a:pt x="164" y="181"/>
                      </a:lnTo>
                      <a:lnTo>
                        <a:pt x="161" y="180"/>
                      </a:lnTo>
                      <a:lnTo>
                        <a:pt x="159" y="180"/>
                      </a:lnTo>
                      <a:lnTo>
                        <a:pt x="154" y="179"/>
                      </a:lnTo>
                      <a:lnTo>
                        <a:pt x="151" y="178"/>
                      </a:lnTo>
                      <a:lnTo>
                        <a:pt x="147" y="177"/>
                      </a:lnTo>
                      <a:lnTo>
                        <a:pt x="144" y="177"/>
                      </a:lnTo>
                      <a:lnTo>
                        <a:pt x="139" y="176"/>
                      </a:lnTo>
                      <a:lnTo>
                        <a:pt x="136" y="176"/>
                      </a:lnTo>
                      <a:lnTo>
                        <a:pt x="133" y="176"/>
                      </a:lnTo>
                      <a:lnTo>
                        <a:pt x="129" y="177"/>
                      </a:lnTo>
                      <a:lnTo>
                        <a:pt x="126" y="178"/>
                      </a:lnTo>
                      <a:lnTo>
                        <a:pt x="122" y="178"/>
                      </a:lnTo>
                      <a:lnTo>
                        <a:pt x="119" y="178"/>
                      </a:lnTo>
                      <a:lnTo>
                        <a:pt x="116" y="179"/>
                      </a:lnTo>
                      <a:lnTo>
                        <a:pt x="113" y="179"/>
                      </a:lnTo>
                      <a:lnTo>
                        <a:pt x="110" y="179"/>
                      </a:lnTo>
                      <a:lnTo>
                        <a:pt x="108" y="179"/>
                      </a:lnTo>
                      <a:lnTo>
                        <a:pt x="105" y="180"/>
                      </a:lnTo>
                      <a:lnTo>
                        <a:pt x="103" y="180"/>
                      </a:lnTo>
                      <a:lnTo>
                        <a:pt x="101" y="180"/>
                      </a:lnTo>
                      <a:lnTo>
                        <a:pt x="99" y="180"/>
                      </a:lnTo>
                      <a:lnTo>
                        <a:pt x="98" y="180"/>
                      </a:lnTo>
                      <a:lnTo>
                        <a:pt x="94" y="179"/>
                      </a:lnTo>
                      <a:lnTo>
                        <a:pt x="92" y="179"/>
                      </a:lnTo>
                      <a:lnTo>
                        <a:pt x="90" y="179"/>
                      </a:lnTo>
                      <a:lnTo>
                        <a:pt x="87" y="179"/>
                      </a:lnTo>
                      <a:lnTo>
                        <a:pt x="86" y="178"/>
                      </a:lnTo>
                      <a:lnTo>
                        <a:pt x="85" y="178"/>
                      </a:lnTo>
                      <a:lnTo>
                        <a:pt x="84" y="177"/>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Freeform 120"/>
                <p:cNvSpPr>
                  <a:spLocks/>
                </p:cNvSpPr>
                <p:nvPr/>
              </p:nvSpPr>
              <p:spPr bwMode="auto">
                <a:xfrm>
                  <a:off x="3510" y="3164"/>
                  <a:ext cx="355" cy="620"/>
                </a:xfrm>
                <a:custGeom>
                  <a:avLst/>
                  <a:gdLst>
                    <a:gd name="T0" fmla="*/ 17 w 709"/>
                    <a:gd name="T1" fmla="*/ 20 h 1240"/>
                    <a:gd name="T2" fmla="*/ 19 w 709"/>
                    <a:gd name="T3" fmla="*/ 21 h 1240"/>
                    <a:gd name="T4" fmla="*/ 20 w 709"/>
                    <a:gd name="T5" fmla="*/ 23 h 1240"/>
                    <a:gd name="T6" fmla="*/ 20 w 709"/>
                    <a:gd name="T7" fmla="*/ 26 h 1240"/>
                    <a:gd name="T8" fmla="*/ 19 w 709"/>
                    <a:gd name="T9" fmla="*/ 28 h 1240"/>
                    <a:gd name="T10" fmla="*/ 20 w 709"/>
                    <a:gd name="T11" fmla="*/ 30 h 1240"/>
                    <a:gd name="T12" fmla="*/ 20 w 709"/>
                    <a:gd name="T13" fmla="*/ 31 h 1240"/>
                    <a:gd name="T14" fmla="*/ 19 w 709"/>
                    <a:gd name="T15" fmla="*/ 33 h 1240"/>
                    <a:gd name="T16" fmla="*/ 19 w 709"/>
                    <a:gd name="T17" fmla="*/ 35 h 1240"/>
                    <a:gd name="T18" fmla="*/ 18 w 709"/>
                    <a:gd name="T19" fmla="*/ 37 h 1240"/>
                    <a:gd name="T20" fmla="*/ 17 w 709"/>
                    <a:gd name="T21" fmla="*/ 38 h 1240"/>
                    <a:gd name="T22" fmla="*/ 16 w 709"/>
                    <a:gd name="T23" fmla="*/ 39 h 1240"/>
                    <a:gd name="T24" fmla="*/ 14 w 709"/>
                    <a:gd name="T25" fmla="*/ 39 h 1240"/>
                    <a:gd name="T26" fmla="*/ 11 w 709"/>
                    <a:gd name="T27" fmla="*/ 37 h 1240"/>
                    <a:gd name="T28" fmla="*/ 9 w 709"/>
                    <a:gd name="T29" fmla="*/ 36 h 1240"/>
                    <a:gd name="T30" fmla="*/ 8 w 709"/>
                    <a:gd name="T31" fmla="*/ 34 h 1240"/>
                    <a:gd name="T32" fmla="*/ 8 w 709"/>
                    <a:gd name="T33" fmla="*/ 31 h 1240"/>
                    <a:gd name="T34" fmla="*/ 7 w 709"/>
                    <a:gd name="T35" fmla="*/ 30 h 1240"/>
                    <a:gd name="T36" fmla="*/ 6 w 709"/>
                    <a:gd name="T37" fmla="*/ 28 h 1240"/>
                    <a:gd name="T38" fmla="*/ 3 w 709"/>
                    <a:gd name="T39" fmla="*/ 23 h 1240"/>
                    <a:gd name="T40" fmla="*/ 1 w 709"/>
                    <a:gd name="T41" fmla="*/ 18 h 1240"/>
                    <a:gd name="T42" fmla="*/ 1 w 709"/>
                    <a:gd name="T43" fmla="*/ 12 h 1240"/>
                    <a:gd name="T44" fmla="*/ 5 w 709"/>
                    <a:gd name="T45" fmla="*/ 6 h 1240"/>
                    <a:gd name="T46" fmla="*/ 8 w 709"/>
                    <a:gd name="T47" fmla="*/ 2 h 1240"/>
                    <a:gd name="T48" fmla="*/ 9 w 709"/>
                    <a:gd name="T49" fmla="*/ 1 h 1240"/>
                    <a:gd name="T50" fmla="*/ 11 w 709"/>
                    <a:gd name="T51" fmla="*/ 1 h 1240"/>
                    <a:gd name="T52" fmla="*/ 13 w 709"/>
                    <a:gd name="T53" fmla="*/ 1 h 1240"/>
                    <a:gd name="T54" fmla="*/ 17 w 709"/>
                    <a:gd name="T55" fmla="*/ 4 h 1240"/>
                    <a:gd name="T56" fmla="*/ 21 w 709"/>
                    <a:gd name="T57" fmla="*/ 8 h 1240"/>
                    <a:gd name="T58" fmla="*/ 22 w 709"/>
                    <a:gd name="T59" fmla="*/ 13 h 1240"/>
                    <a:gd name="T60" fmla="*/ 20 w 709"/>
                    <a:gd name="T61" fmla="*/ 17 h 1240"/>
                    <a:gd name="T62" fmla="*/ 18 w 709"/>
                    <a:gd name="T63" fmla="*/ 19 h 1240"/>
                    <a:gd name="T64" fmla="*/ 16 w 709"/>
                    <a:gd name="T65" fmla="*/ 19 h 1240"/>
                    <a:gd name="T66" fmla="*/ 13 w 709"/>
                    <a:gd name="T67" fmla="*/ 20 h 1240"/>
                    <a:gd name="T68" fmla="*/ 11 w 709"/>
                    <a:gd name="T69" fmla="*/ 20 h 1240"/>
                    <a:gd name="T70" fmla="*/ 14 w 709"/>
                    <a:gd name="T71" fmla="*/ 18 h 1240"/>
                    <a:gd name="T72" fmla="*/ 18 w 709"/>
                    <a:gd name="T73" fmla="*/ 14 h 1240"/>
                    <a:gd name="T74" fmla="*/ 19 w 709"/>
                    <a:gd name="T75" fmla="*/ 12 h 1240"/>
                    <a:gd name="T76" fmla="*/ 18 w 709"/>
                    <a:gd name="T77" fmla="*/ 9 h 1240"/>
                    <a:gd name="T78" fmla="*/ 16 w 709"/>
                    <a:gd name="T79" fmla="*/ 6 h 1240"/>
                    <a:gd name="T80" fmla="*/ 12 w 709"/>
                    <a:gd name="T81" fmla="*/ 4 h 1240"/>
                    <a:gd name="T82" fmla="*/ 11 w 709"/>
                    <a:gd name="T83" fmla="*/ 4 h 1240"/>
                    <a:gd name="T84" fmla="*/ 8 w 709"/>
                    <a:gd name="T85" fmla="*/ 7 h 1240"/>
                    <a:gd name="T86" fmla="*/ 5 w 709"/>
                    <a:gd name="T87" fmla="*/ 12 h 1240"/>
                    <a:gd name="T88" fmla="*/ 4 w 709"/>
                    <a:gd name="T89" fmla="*/ 16 h 1240"/>
                    <a:gd name="T90" fmla="*/ 4 w 709"/>
                    <a:gd name="T91" fmla="*/ 18 h 1240"/>
                    <a:gd name="T92" fmla="*/ 5 w 709"/>
                    <a:gd name="T93" fmla="*/ 19 h 1240"/>
                    <a:gd name="T94" fmla="*/ 6 w 709"/>
                    <a:gd name="T95" fmla="*/ 21 h 1240"/>
                    <a:gd name="T96" fmla="*/ 8 w 709"/>
                    <a:gd name="T97" fmla="*/ 23 h 1240"/>
                    <a:gd name="T98" fmla="*/ 8 w 709"/>
                    <a:gd name="T99" fmla="*/ 25 h 1240"/>
                    <a:gd name="T100" fmla="*/ 9 w 709"/>
                    <a:gd name="T101" fmla="*/ 26 h 1240"/>
                    <a:gd name="T102" fmla="*/ 10 w 709"/>
                    <a:gd name="T103" fmla="*/ 28 h 1240"/>
                    <a:gd name="T104" fmla="*/ 12 w 709"/>
                    <a:gd name="T105" fmla="*/ 27 h 1240"/>
                    <a:gd name="T106" fmla="*/ 14 w 709"/>
                    <a:gd name="T107" fmla="*/ 28 h 1240"/>
                    <a:gd name="T108" fmla="*/ 14 w 709"/>
                    <a:gd name="T109" fmla="*/ 30 h 1240"/>
                    <a:gd name="T110" fmla="*/ 15 w 709"/>
                    <a:gd name="T111" fmla="*/ 31 h 1240"/>
                    <a:gd name="T112" fmla="*/ 16 w 709"/>
                    <a:gd name="T113" fmla="*/ 32 h 1240"/>
                    <a:gd name="T114" fmla="*/ 18 w 709"/>
                    <a:gd name="T115" fmla="*/ 31 h 1240"/>
                    <a:gd name="T116" fmla="*/ 17 w 709"/>
                    <a:gd name="T117" fmla="*/ 29 h 1240"/>
                    <a:gd name="T118" fmla="*/ 17 w 709"/>
                    <a:gd name="T119" fmla="*/ 27 h 1240"/>
                    <a:gd name="T120" fmla="*/ 17 w 709"/>
                    <a:gd name="T121" fmla="*/ 25 h 1240"/>
                    <a:gd name="T122" fmla="*/ 17 w 709"/>
                    <a:gd name="T123" fmla="*/ 24 h 1240"/>
                    <a:gd name="T124" fmla="*/ 17 w 709"/>
                    <a:gd name="T125" fmla="*/ 22 h 124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09"/>
                    <a:gd name="T190" fmla="*/ 0 h 1240"/>
                    <a:gd name="T191" fmla="*/ 709 w 709"/>
                    <a:gd name="T192" fmla="*/ 1240 h 124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09" h="1240">
                      <a:moveTo>
                        <a:pt x="520" y="673"/>
                      </a:moveTo>
                      <a:lnTo>
                        <a:pt x="496" y="660"/>
                      </a:lnTo>
                      <a:lnTo>
                        <a:pt x="496" y="659"/>
                      </a:lnTo>
                      <a:lnTo>
                        <a:pt x="497" y="658"/>
                      </a:lnTo>
                      <a:lnTo>
                        <a:pt x="499" y="657"/>
                      </a:lnTo>
                      <a:lnTo>
                        <a:pt x="501" y="654"/>
                      </a:lnTo>
                      <a:lnTo>
                        <a:pt x="502" y="653"/>
                      </a:lnTo>
                      <a:lnTo>
                        <a:pt x="504" y="652"/>
                      </a:lnTo>
                      <a:lnTo>
                        <a:pt x="506" y="651"/>
                      </a:lnTo>
                      <a:lnTo>
                        <a:pt x="508" y="650"/>
                      </a:lnTo>
                      <a:lnTo>
                        <a:pt x="510" y="647"/>
                      </a:lnTo>
                      <a:lnTo>
                        <a:pt x="513" y="646"/>
                      </a:lnTo>
                      <a:lnTo>
                        <a:pt x="515" y="645"/>
                      </a:lnTo>
                      <a:lnTo>
                        <a:pt x="518" y="645"/>
                      </a:lnTo>
                      <a:lnTo>
                        <a:pt x="522" y="643"/>
                      </a:lnTo>
                      <a:lnTo>
                        <a:pt x="525" y="642"/>
                      </a:lnTo>
                      <a:lnTo>
                        <a:pt x="527" y="641"/>
                      </a:lnTo>
                      <a:lnTo>
                        <a:pt x="532" y="641"/>
                      </a:lnTo>
                      <a:lnTo>
                        <a:pt x="533" y="640"/>
                      </a:lnTo>
                      <a:lnTo>
                        <a:pt x="535" y="640"/>
                      </a:lnTo>
                      <a:lnTo>
                        <a:pt x="537" y="640"/>
                      </a:lnTo>
                      <a:lnTo>
                        <a:pt x="540" y="640"/>
                      </a:lnTo>
                      <a:lnTo>
                        <a:pt x="542" y="640"/>
                      </a:lnTo>
                      <a:lnTo>
                        <a:pt x="544" y="640"/>
                      </a:lnTo>
                      <a:lnTo>
                        <a:pt x="546" y="640"/>
                      </a:lnTo>
                      <a:lnTo>
                        <a:pt x="549" y="640"/>
                      </a:lnTo>
                      <a:lnTo>
                        <a:pt x="551" y="640"/>
                      </a:lnTo>
                      <a:lnTo>
                        <a:pt x="553" y="640"/>
                      </a:lnTo>
                      <a:lnTo>
                        <a:pt x="556" y="640"/>
                      </a:lnTo>
                      <a:lnTo>
                        <a:pt x="558" y="640"/>
                      </a:lnTo>
                      <a:lnTo>
                        <a:pt x="560" y="640"/>
                      </a:lnTo>
                      <a:lnTo>
                        <a:pt x="563" y="640"/>
                      </a:lnTo>
                      <a:lnTo>
                        <a:pt x="566" y="640"/>
                      </a:lnTo>
                      <a:lnTo>
                        <a:pt x="568" y="641"/>
                      </a:lnTo>
                      <a:lnTo>
                        <a:pt x="571" y="641"/>
                      </a:lnTo>
                      <a:lnTo>
                        <a:pt x="574" y="642"/>
                      </a:lnTo>
                      <a:lnTo>
                        <a:pt x="577" y="642"/>
                      </a:lnTo>
                      <a:lnTo>
                        <a:pt x="579" y="643"/>
                      </a:lnTo>
                      <a:lnTo>
                        <a:pt x="583" y="644"/>
                      </a:lnTo>
                      <a:lnTo>
                        <a:pt x="586" y="645"/>
                      </a:lnTo>
                      <a:lnTo>
                        <a:pt x="589" y="645"/>
                      </a:lnTo>
                      <a:lnTo>
                        <a:pt x="593" y="647"/>
                      </a:lnTo>
                      <a:lnTo>
                        <a:pt x="595" y="649"/>
                      </a:lnTo>
                      <a:lnTo>
                        <a:pt x="599" y="650"/>
                      </a:lnTo>
                      <a:lnTo>
                        <a:pt x="601" y="651"/>
                      </a:lnTo>
                      <a:lnTo>
                        <a:pt x="603" y="653"/>
                      </a:lnTo>
                      <a:lnTo>
                        <a:pt x="605" y="655"/>
                      </a:lnTo>
                      <a:lnTo>
                        <a:pt x="608" y="658"/>
                      </a:lnTo>
                      <a:lnTo>
                        <a:pt x="610" y="661"/>
                      </a:lnTo>
                      <a:lnTo>
                        <a:pt x="612" y="664"/>
                      </a:lnTo>
                      <a:lnTo>
                        <a:pt x="613" y="667"/>
                      </a:lnTo>
                      <a:lnTo>
                        <a:pt x="614" y="670"/>
                      </a:lnTo>
                      <a:lnTo>
                        <a:pt x="615" y="673"/>
                      </a:lnTo>
                      <a:lnTo>
                        <a:pt x="618" y="677"/>
                      </a:lnTo>
                      <a:lnTo>
                        <a:pt x="619" y="681"/>
                      </a:lnTo>
                      <a:lnTo>
                        <a:pt x="620" y="685"/>
                      </a:lnTo>
                      <a:lnTo>
                        <a:pt x="621" y="689"/>
                      </a:lnTo>
                      <a:lnTo>
                        <a:pt x="621" y="694"/>
                      </a:lnTo>
                      <a:lnTo>
                        <a:pt x="622" y="698"/>
                      </a:lnTo>
                      <a:lnTo>
                        <a:pt x="622" y="703"/>
                      </a:lnTo>
                      <a:lnTo>
                        <a:pt x="622" y="707"/>
                      </a:lnTo>
                      <a:lnTo>
                        <a:pt x="623" y="712"/>
                      </a:lnTo>
                      <a:lnTo>
                        <a:pt x="623" y="716"/>
                      </a:lnTo>
                      <a:lnTo>
                        <a:pt x="623" y="722"/>
                      </a:lnTo>
                      <a:lnTo>
                        <a:pt x="623" y="727"/>
                      </a:lnTo>
                      <a:lnTo>
                        <a:pt x="623" y="732"/>
                      </a:lnTo>
                      <a:lnTo>
                        <a:pt x="623" y="737"/>
                      </a:lnTo>
                      <a:lnTo>
                        <a:pt x="623" y="742"/>
                      </a:lnTo>
                      <a:lnTo>
                        <a:pt x="622" y="747"/>
                      </a:lnTo>
                      <a:lnTo>
                        <a:pt x="622" y="753"/>
                      </a:lnTo>
                      <a:lnTo>
                        <a:pt x="622" y="758"/>
                      </a:lnTo>
                      <a:lnTo>
                        <a:pt x="621" y="764"/>
                      </a:lnTo>
                      <a:lnTo>
                        <a:pt x="621" y="768"/>
                      </a:lnTo>
                      <a:lnTo>
                        <a:pt x="621" y="774"/>
                      </a:lnTo>
                      <a:lnTo>
                        <a:pt x="620" y="778"/>
                      </a:lnTo>
                      <a:lnTo>
                        <a:pt x="619" y="784"/>
                      </a:lnTo>
                      <a:lnTo>
                        <a:pt x="618" y="789"/>
                      </a:lnTo>
                      <a:lnTo>
                        <a:pt x="618" y="794"/>
                      </a:lnTo>
                      <a:lnTo>
                        <a:pt x="617" y="800"/>
                      </a:lnTo>
                      <a:lnTo>
                        <a:pt x="615" y="804"/>
                      </a:lnTo>
                      <a:lnTo>
                        <a:pt x="615" y="809"/>
                      </a:lnTo>
                      <a:lnTo>
                        <a:pt x="614" y="815"/>
                      </a:lnTo>
                      <a:lnTo>
                        <a:pt x="613" y="819"/>
                      </a:lnTo>
                      <a:lnTo>
                        <a:pt x="612" y="824"/>
                      </a:lnTo>
                      <a:lnTo>
                        <a:pt x="611" y="828"/>
                      </a:lnTo>
                      <a:lnTo>
                        <a:pt x="610" y="833"/>
                      </a:lnTo>
                      <a:lnTo>
                        <a:pt x="610" y="837"/>
                      </a:lnTo>
                      <a:lnTo>
                        <a:pt x="609" y="842"/>
                      </a:lnTo>
                      <a:lnTo>
                        <a:pt x="608" y="845"/>
                      </a:lnTo>
                      <a:lnTo>
                        <a:pt x="608" y="850"/>
                      </a:lnTo>
                      <a:lnTo>
                        <a:pt x="606" y="853"/>
                      </a:lnTo>
                      <a:lnTo>
                        <a:pt x="605" y="856"/>
                      </a:lnTo>
                      <a:lnTo>
                        <a:pt x="604" y="860"/>
                      </a:lnTo>
                      <a:lnTo>
                        <a:pt x="604" y="863"/>
                      </a:lnTo>
                      <a:lnTo>
                        <a:pt x="603" y="865"/>
                      </a:lnTo>
                      <a:lnTo>
                        <a:pt x="602" y="869"/>
                      </a:lnTo>
                      <a:lnTo>
                        <a:pt x="602" y="871"/>
                      </a:lnTo>
                      <a:lnTo>
                        <a:pt x="601" y="873"/>
                      </a:lnTo>
                      <a:lnTo>
                        <a:pt x="601" y="876"/>
                      </a:lnTo>
                      <a:lnTo>
                        <a:pt x="600" y="878"/>
                      </a:lnTo>
                      <a:lnTo>
                        <a:pt x="600" y="879"/>
                      </a:lnTo>
                      <a:lnTo>
                        <a:pt x="600" y="880"/>
                      </a:lnTo>
                      <a:lnTo>
                        <a:pt x="599" y="882"/>
                      </a:lnTo>
                      <a:lnTo>
                        <a:pt x="599" y="884"/>
                      </a:lnTo>
                      <a:lnTo>
                        <a:pt x="600" y="884"/>
                      </a:lnTo>
                      <a:lnTo>
                        <a:pt x="601" y="885"/>
                      </a:lnTo>
                      <a:lnTo>
                        <a:pt x="603" y="887"/>
                      </a:lnTo>
                      <a:lnTo>
                        <a:pt x="606" y="891"/>
                      </a:lnTo>
                      <a:lnTo>
                        <a:pt x="608" y="893"/>
                      </a:lnTo>
                      <a:lnTo>
                        <a:pt x="610" y="895"/>
                      </a:lnTo>
                      <a:lnTo>
                        <a:pt x="612" y="897"/>
                      </a:lnTo>
                      <a:lnTo>
                        <a:pt x="614" y="899"/>
                      </a:lnTo>
                      <a:lnTo>
                        <a:pt x="615" y="903"/>
                      </a:lnTo>
                      <a:lnTo>
                        <a:pt x="618" y="905"/>
                      </a:lnTo>
                      <a:lnTo>
                        <a:pt x="620" y="908"/>
                      </a:lnTo>
                      <a:lnTo>
                        <a:pt x="621" y="912"/>
                      </a:lnTo>
                      <a:lnTo>
                        <a:pt x="623" y="915"/>
                      </a:lnTo>
                      <a:lnTo>
                        <a:pt x="625" y="919"/>
                      </a:lnTo>
                      <a:lnTo>
                        <a:pt x="626" y="921"/>
                      </a:lnTo>
                      <a:lnTo>
                        <a:pt x="626" y="922"/>
                      </a:lnTo>
                      <a:lnTo>
                        <a:pt x="627" y="924"/>
                      </a:lnTo>
                      <a:lnTo>
                        <a:pt x="628" y="926"/>
                      </a:lnTo>
                      <a:lnTo>
                        <a:pt x="628" y="929"/>
                      </a:lnTo>
                      <a:lnTo>
                        <a:pt x="629" y="930"/>
                      </a:lnTo>
                      <a:lnTo>
                        <a:pt x="629" y="932"/>
                      </a:lnTo>
                      <a:lnTo>
                        <a:pt x="630" y="934"/>
                      </a:lnTo>
                      <a:lnTo>
                        <a:pt x="630" y="937"/>
                      </a:lnTo>
                      <a:lnTo>
                        <a:pt x="630" y="939"/>
                      </a:lnTo>
                      <a:lnTo>
                        <a:pt x="631" y="941"/>
                      </a:lnTo>
                      <a:lnTo>
                        <a:pt x="631" y="943"/>
                      </a:lnTo>
                      <a:lnTo>
                        <a:pt x="631" y="946"/>
                      </a:lnTo>
                      <a:lnTo>
                        <a:pt x="631" y="948"/>
                      </a:lnTo>
                      <a:lnTo>
                        <a:pt x="631" y="950"/>
                      </a:lnTo>
                      <a:lnTo>
                        <a:pt x="631" y="952"/>
                      </a:lnTo>
                      <a:lnTo>
                        <a:pt x="631" y="954"/>
                      </a:lnTo>
                      <a:lnTo>
                        <a:pt x="631" y="957"/>
                      </a:lnTo>
                      <a:lnTo>
                        <a:pt x="631" y="959"/>
                      </a:lnTo>
                      <a:lnTo>
                        <a:pt x="630" y="961"/>
                      </a:lnTo>
                      <a:lnTo>
                        <a:pt x="630" y="964"/>
                      </a:lnTo>
                      <a:lnTo>
                        <a:pt x="629" y="966"/>
                      </a:lnTo>
                      <a:lnTo>
                        <a:pt x="628" y="968"/>
                      </a:lnTo>
                      <a:lnTo>
                        <a:pt x="628" y="970"/>
                      </a:lnTo>
                      <a:lnTo>
                        <a:pt x="627" y="973"/>
                      </a:lnTo>
                      <a:lnTo>
                        <a:pt x="627" y="976"/>
                      </a:lnTo>
                      <a:lnTo>
                        <a:pt x="626" y="978"/>
                      </a:lnTo>
                      <a:lnTo>
                        <a:pt x="625" y="981"/>
                      </a:lnTo>
                      <a:lnTo>
                        <a:pt x="623" y="983"/>
                      </a:lnTo>
                      <a:lnTo>
                        <a:pt x="622" y="985"/>
                      </a:lnTo>
                      <a:lnTo>
                        <a:pt x="621" y="989"/>
                      </a:lnTo>
                      <a:lnTo>
                        <a:pt x="620" y="991"/>
                      </a:lnTo>
                      <a:lnTo>
                        <a:pt x="618" y="994"/>
                      </a:lnTo>
                      <a:lnTo>
                        <a:pt x="617" y="996"/>
                      </a:lnTo>
                      <a:lnTo>
                        <a:pt x="615" y="1000"/>
                      </a:lnTo>
                      <a:lnTo>
                        <a:pt x="615" y="1003"/>
                      </a:lnTo>
                      <a:lnTo>
                        <a:pt x="613" y="1005"/>
                      </a:lnTo>
                      <a:lnTo>
                        <a:pt x="612" y="1009"/>
                      </a:lnTo>
                      <a:lnTo>
                        <a:pt x="611" y="1012"/>
                      </a:lnTo>
                      <a:lnTo>
                        <a:pt x="610" y="1016"/>
                      </a:lnTo>
                      <a:lnTo>
                        <a:pt x="610" y="1019"/>
                      </a:lnTo>
                      <a:lnTo>
                        <a:pt x="609" y="1022"/>
                      </a:lnTo>
                      <a:lnTo>
                        <a:pt x="608" y="1026"/>
                      </a:lnTo>
                      <a:lnTo>
                        <a:pt x="606" y="1029"/>
                      </a:lnTo>
                      <a:lnTo>
                        <a:pt x="605" y="1033"/>
                      </a:lnTo>
                      <a:lnTo>
                        <a:pt x="604" y="1036"/>
                      </a:lnTo>
                      <a:lnTo>
                        <a:pt x="603" y="1039"/>
                      </a:lnTo>
                      <a:lnTo>
                        <a:pt x="602" y="1043"/>
                      </a:lnTo>
                      <a:lnTo>
                        <a:pt x="601" y="1046"/>
                      </a:lnTo>
                      <a:lnTo>
                        <a:pt x="600" y="1050"/>
                      </a:lnTo>
                      <a:lnTo>
                        <a:pt x="599" y="1053"/>
                      </a:lnTo>
                      <a:lnTo>
                        <a:pt x="599" y="1057"/>
                      </a:lnTo>
                      <a:lnTo>
                        <a:pt x="596" y="1060"/>
                      </a:lnTo>
                      <a:lnTo>
                        <a:pt x="596" y="1064"/>
                      </a:lnTo>
                      <a:lnTo>
                        <a:pt x="595" y="1068"/>
                      </a:lnTo>
                      <a:lnTo>
                        <a:pt x="594" y="1071"/>
                      </a:lnTo>
                      <a:lnTo>
                        <a:pt x="593" y="1074"/>
                      </a:lnTo>
                      <a:lnTo>
                        <a:pt x="593" y="1078"/>
                      </a:lnTo>
                      <a:lnTo>
                        <a:pt x="592" y="1081"/>
                      </a:lnTo>
                      <a:lnTo>
                        <a:pt x="591" y="1085"/>
                      </a:lnTo>
                      <a:lnTo>
                        <a:pt x="589" y="1088"/>
                      </a:lnTo>
                      <a:lnTo>
                        <a:pt x="588" y="1091"/>
                      </a:lnTo>
                      <a:lnTo>
                        <a:pt x="588" y="1095"/>
                      </a:lnTo>
                      <a:lnTo>
                        <a:pt x="587" y="1097"/>
                      </a:lnTo>
                      <a:lnTo>
                        <a:pt x="586" y="1100"/>
                      </a:lnTo>
                      <a:lnTo>
                        <a:pt x="585" y="1104"/>
                      </a:lnTo>
                      <a:lnTo>
                        <a:pt x="585" y="1106"/>
                      </a:lnTo>
                      <a:lnTo>
                        <a:pt x="585" y="1109"/>
                      </a:lnTo>
                      <a:lnTo>
                        <a:pt x="584" y="1112"/>
                      </a:lnTo>
                      <a:lnTo>
                        <a:pt x="583" y="1115"/>
                      </a:lnTo>
                      <a:lnTo>
                        <a:pt x="583" y="1117"/>
                      </a:lnTo>
                      <a:lnTo>
                        <a:pt x="582" y="1121"/>
                      </a:lnTo>
                      <a:lnTo>
                        <a:pt x="582" y="1123"/>
                      </a:lnTo>
                      <a:lnTo>
                        <a:pt x="580" y="1125"/>
                      </a:lnTo>
                      <a:lnTo>
                        <a:pt x="580" y="1127"/>
                      </a:lnTo>
                      <a:lnTo>
                        <a:pt x="580" y="1130"/>
                      </a:lnTo>
                      <a:lnTo>
                        <a:pt x="579" y="1132"/>
                      </a:lnTo>
                      <a:lnTo>
                        <a:pt x="579" y="1134"/>
                      </a:lnTo>
                      <a:lnTo>
                        <a:pt x="578" y="1135"/>
                      </a:lnTo>
                      <a:lnTo>
                        <a:pt x="578" y="1138"/>
                      </a:lnTo>
                      <a:lnTo>
                        <a:pt x="578" y="1141"/>
                      </a:lnTo>
                      <a:lnTo>
                        <a:pt x="577" y="1143"/>
                      </a:lnTo>
                      <a:lnTo>
                        <a:pt x="577" y="1146"/>
                      </a:lnTo>
                      <a:lnTo>
                        <a:pt x="577" y="1147"/>
                      </a:lnTo>
                      <a:lnTo>
                        <a:pt x="577" y="1148"/>
                      </a:lnTo>
                      <a:lnTo>
                        <a:pt x="577" y="1149"/>
                      </a:lnTo>
                      <a:lnTo>
                        <a:pt x="576" y="1149"/>
                      </a:lnTo>
                      <a:lnTo>
                        <a:pt x="576" y="1150"/>
                      </a:lnTo>
                      <a:lnTo>
                        <a:pt x="575" y="1151"/>
                      </a:lnTo>
                      <a:lnTo>
                        <a:pt x="575" y="1153"/>
                      </a:lnTo>
                      <a:lnTo>
                        <a:pt x="574" y="1156"/>
                      </a:lnTo>
                      <a:lnTo>
                        <a:pt x="573" y="1158"/>
                      </a:lnTo>
                      <a:lnTo>
                        <a:pt x="571" y="1161"/>
                      </a:lnTo>
                      <a:lnTo>
                        <a:pt x="569" y="1165"/>
                      </a:lnTo>
                      <a:lnTo>
                        <a:pt x="568" y="1167"/>
                      </a:lnTo>
                      <a:lnTo>
                        <a:pt x="568" y="1168"/>
                      </a:lnTo>
                      <a:lnTo>
                        <a:pt x="567" y="1170"/>
                      </a:lnTo>
                      <a:lnTo>
                        <a:pt x="566" y="1173"/>
                      </a:lnTo>
                      <a:lnTo>
                        <a:pt x="565" y="1175"/>
                      </a:lnTo>
                      <a:lnTo>
                        <a:pt x="563" y="1177"/>
                      </a:lnTo>
                      <a:lnTo>
                        <a:pt x="562" y="1179"/>
                      </a:lnTo>
                      <a:lnTo>
                        <a:pt x="561" y="1182"/>
                      </a:lnTo>
                      <a:lnTo>
                        <a:pt x="560" y="1184"/>
                      </a:lnTo>
                      <a:lnTo>
                        <a:pt x="558" y="1186"/>
                      </a:lnTo>
                      <a:lnTo>
                        <a:pt x="557" y="1188"/>
                      </a:lnTo>
                      <a:lnTo>
                        <a:pt x="556" y="1191"/>
                      </a:lnTo>
                      <a:lnTo>
                        <a:pt x="554" y="1193"/>
                      </a:lnTo>
                      <a:lnTo>
                        <a:pt x="552" y="1195"/>
                      </a:lnTo>
                      <a:lnTo>
                        <a:pt x="551" y="1198"/>
                      </a:lnTo>
                      <a:lnTo>
                        <a:pt x="550" y="1200"/>
                      </a:lnTo>
                      <a:lnTo>
                        <a:pt x="548" y="1202"/>
                      </a:lnTo>
                      <a:lnTo>
                        <a:pt x="546" y="1204"/>
                      </a:lnTo>
                      <a:lnTo>
                        <a:pt x="544" y="1207"/>
                      </a:lnTo>
                      <a:lnTo>
                        <a:pt x="543" y="1209"/>
                      </a:lnTo>
                      <a:lnTo>
                        <a:pt x="541" y="1211"/>
                      </a:lnTo>
                      <a:lnTo>
                        <a:pt x="539" y="1213"/>
                      </a:lnTo>
                      <a:lnTo>
                        <a:pt x="537" y="1216"/>
                      </a:lnTo>
                      <a:lnTo>
                        <a:pt x="535" y="1218"/>
                      </a:lnTo>
                      <a:lnTo>
                        <a:pt x="533" y="1219"/>
                      </a:lnTo>
                      <a:lnTo>
                        <a:pt x="532" y="1221"/>
                      </a:lnTo>
                      <a:lnTo>
                        <a:pt x="530" y="1223"/>
                      </a:lnTo>
                      <a:lnTo>
                        <a:pt x="527" y="1226"/>
                      </a:lnTo>
                      <a:lnTo>
                        <a:pt x="526" y="1227"/>
                      </a:lnTo>
                      <a:lnTo>
                        <a:pt x="524" y="1229"/>
                      </a:lnTo>
                      <a:lnTo>
                        <a:pt x="522" y="1230"/>
                      </a:lnTo>
                      <a:lnTo>
                        <a:pt x="519" y="1233"/>
                      </a:lnTo>
                      <a:lnTo>
                        <a:pt x="517" y="1234"/>
                      </a:lnTo>
                      <a:lnTo>
                        <a:pt x="515" y="1235"/>
                      </a:lnTo>
                      <a:lnTo>
                        <a:pt x="513" y="1236"/>
                      </a:lnTo>
                      <a:lnTo>
                        <a:pt x="510" y="1237"/>
                      </a:lnTo>
                      <a:lnTo>
                        <a:pt x="508" y="1238"/>
                      </a:lnTo>
                      <a:lnTo>
                        <a:pt x="506" y="1238"/>
                      </a:lnTo>
                      <a:lnTo>
                        <a:pt x="504" y="1239"/>
                      </a:lnTo>
                      <a:lnTo>
                        <a:pt x="501" y="1240"/>
                      </a:lnTo>
                      <a:lnTo>
                        <a:pt x="498" y="1240"/>
                      </a:lnTo>
                      <a:lnTo>
                        <a:pt x="496" y="1240"/>
                      </a:lnTo>
                      <a:lnTo>
                        <a:pt x="493" y="1240"/>
                      </a:lnTo>
                      <a:lnTo>
                        <a:pt x="491" y="1240"/>
                      </a:lnTo>
                      <a:lnTo>
                        <a:pt x="488" y="1240"/>
                      </a:lnTo>
                      <a:lnTo>
                        <a:pt x="487" y="1240"/>
                      </a:lnTo>
                      <a:lnTo>
                        <a:pt x="483" y="1239"/>
                      </a:lnTo>
                      <a:lnTo>
                        <a:pt x="481" y="1239"/>
                      </a:lnTo>
                      <a:lnTo>
                        <a:pt x="479" y="1238"/>
                      </a:lnTo>
                      <a:lnTo>
                        <a:pt x="475" y="1237"/>
                      </a:lnTo>
                      <a:lnTo>
                        <a:pt x="472" y="1236"/>
                      </a:lnTo>
                      <a:lnTo>
                        <a:pt x="470" y="1235"/>
                      </a:lnTo>
                      <a:lnTo>
                        <a:pt x="466" y="1234"/>
                      </a:lnTo>
                      <a:lnTo>
                        <a:pt x="463" y="1233"/>
                      </a:lnTo>
                      <a:lnTo>
                        <a:pt x="459" y="1231"/>
                      </a:lnTo>
                      <a:lnTo>
                        <a:pt x="456" y="1230"/>
                      </a:lnTo>
                      <a:lnTo>
                        <a:pt x="453" y="1228"/>
                      </a:lnTo>
                      <a:lnTo>
                        <a:pt x="449" y="1227"/>
                      </a:lnTo>
                      <a:lnTo>
                        <a:pt x="445" y="1225"/>
                      </a:lnTo>
                      <a:lnTo>
                        <a:pt x="441" y="1223"/>
                      </a:lnTo>
                      <a:lnTo>
                        <a:pt x="438" y="1222"/>
                      </a:lnTo>
                      <a:lnTo>
                        <a:pt x="433" y="1220"/>
                      </a:lnTo>
                      <a:lnTo>
                        <a:pt x="430" y="1218"/>
                      </a:lnTo>
                      <a:lnTo>
                        <a:pt x="427" y="1217"/>
                      </a:lnTo>
                      <a:lnTo>
                        <a:pt x="422" y="1214"/>
                      </a:lnTo>
                      <a:lnTo>
                        <a:pt x="419" y="1213"/>
                      </a:lnTo>
                      <a:lnTo>
                        <a:pt x="414" y="1211"/>
                      </a:lnTo>
                      <a:lnTo>
                        <a:pt x="410" y="1209"/>
                      </a:lnTo>
                      <a:lnTo>
                        <a:pt x="406" y="1207"/>
                      </a:lnTo>
                      <a:lnTo>
                        <a:pt x="402" y="1204"/>
                      </a:lnTo>
                      <a:lnTo>
                        <a:pt x="397" y="1203"/>
                      </a:lnTo>
                      <a:lnTo>
                        <a:pt x="394" y="1201"/>
                      </a:lnTo>
                      <a:lnTo>
                        <a:pt x="389" y="1199"/>
                      </a:lnTo>
                      <a:lnTo>
                        <a:pt x="385" y="1196"/>
                      </a:lnTo>
                      <a:lnTo>
                        <a:pt x="381" y="1194"/>
                      </a:lnTo>
                      <a:lnTo>
                        <a:pt x="377" y="1192"/>
                      </a:lnTo>
                      <a:lnTo>
                        <a:pt x="372" y="1190"/>
                      </a:lnTo>
                      <a:lnTo>
                        <a:pt x="369" y="1187"/>
                      </a:lnTo>
                      <a:lnTo>
                        <a:pt x="364" y="1185"/>
                      </a:lnTo>
                      <a:lnTo>
                        <a:pt x="361" y="1183"/>
                      </a:lnTo>
                      <a:lnTo>
                        <a:pt x="356" y="1179"/>
                      </a:lnTo>
                      <a:lnTo>
                        <a:pt x="352" y="1177"/>
                      </a:lnTo>
                      <a:lnTo>
                        <a:pt x="347" y="1175"/>
                      </a:lnTo>
                      <a:lnTo>
                        <a:pt x="344" y="1173"/>
                      </a:lnTo>
                      <a:lnTo>
                        <a:pt x="339" y="1169"/>
                      </a:lnTo>
                      <a:lnTo>
                        <a:pt x="336" y="1168"/>
                      </a:lnTo>
                      <a:lnTo>
                        <a:pt x="333" y="1165"/>
                      </a:lnTo>
                      <a:lnTo>
                        <a:pt x="328" y="1162"/>
                      </a:lnTo>
                      <a:lnTo>
                        <a:pt x="325" y="1160"/>
                      </a:lnTo>
                      <a:lnTo>
                        <a:pt x="320" y="1157"/>
                      </a:lnTo>
                      <a:lnTo>
                        <a:pt x="317" y="1155"/>
                      </a:lnTo>
                      <a:lnTo>
                        <a:pt x="313" y="1152"/>
                      </a:lnTo>
                      <a:lnTo>
                        <a:pt x="310" y="1149"/>
                      </a:lnTo>
                      <a:lnTo>
                        <a:pt x="307" y="1147"/>
                      </a:lnTo>
                      <a:lnTo>
                        <a:pt x="303" y="1144"/>
                      </a:lnTo>
                      <a:lnTo>
                        <a:pt x="301" y="1142"/>
                      </a:lnTo>
                      <a:lnTo>
                        <a:pt x="298" y="1139"/>
                      </a:lnTo>
                      <a:lnTo>
                        <a:pt x="294" y="1137"/>
                      </a:lnTo>
                      <a:lnTo>
                        <a:pt x="291" y="1133"/>
                      </a:lnTo>
                      <a:lnTo>
                        <a:pt x="289" y="1131"/>
                      </a:lnTo>
                      <a:lnTo>
                        <a:pt x="285" y="1129"/>
                      </a:lnTo>
                      <a:lnTo>
                        <a:pt x="283" y="1126"/>
                      </a:lnTo>
                      <a:lnTo>
                        <a:pt x="281" y="1123"/>
                      </a:lnTo>
                      <a:lnTo>
                        <a:pt x="278" y="1121"/>
                      </a:lnTo>
                      <a:lnTo>
                        <a:pt x="276" y="1118"/>
                      </a:lnTo>
                      <a:lnTo>
                        <a:pt x="274" y="1115"/>
                      </a:lnTo>
                      <a:lnTo>
                        <a:pt x="273" y="1113"/>
                      </a:lnTo>
                      <a:lnTo>
                        <a:pt x="270" y="1111"/>
                      </a:lnTo>
                      <a:lnTo>
                        <a:pt x="268" y="1108"/>
                      </a:lnTo>
                      <a:lnTo>
                        <a:pt x="267" y="1106"/>
                      </a:lnTo>
                      <a:lnTo>
                        <a:pt x="266" y="1103"/>
                      </a:lnTo>
                      <a:lnTo>
                        <a:pt x="265" y="1102"/>
                      </a:lnTo>
                      <a:lnTo>
                        <a:pt x="264" y="1098"/>
                      </a:lnTo>
                      <a:lnTo>
                        <a:pt x="263" y="1096"/>
                      </a:lnTo>
                      <a:lnTo>
                        <a:pt x="261" y="1092"/>
                      </a:lnTo>
                      <a:lnTo>
                        <a:pt x="260" y="1090"/>
                      </a:lnTo>
                      <a:lnTo>
                        <a:pt x="259" y="1087"/>
                      </a:lnTo>
                      <a:lnTo>
                        <a:pt x="258" y="1085"/>
                      </a:lnTo>
                      <a:lnTo>
                        <a:pt x="257" y="1081"/>
                      </a:lnTo>
                      <a:lnTo>
                        <a:pt x="256" y="1079"/>
                      </a:lnTo>
                      <a:lnTo>
                        <a:pt x="255" y="1076"/>
                      </a:lnTo>
                      <a:lnTo>
                        <a:pt x="254" y="1072"/>
                      </a:lnTo>
                      <a:lnTo>
                        <a:pt x="252" y="1069"/>
                      </a:lnTo>
                      <a:lnTo>
                        <a:pt x="251" y="1065"/>
                      </a:lnTo>
                      <a:lnTo>
                        <a:pt x="250" y="1062"/>
                      </a:lnTo>
                      <a:lnTo>
                        <a:pt x="249" y="1059"/>
                      </a:lnTo>
                      <a:lnTo>
                        <a:pt x="248" y="1055"/>
                      </a:lnTo>
                      <a:lnTo>
                        <a:pt x="247" y="1052"/>
                      </a:lnTo>
                      <a:lnTo>
                        <a:pt x="246" y="1048"/>
                      </a:lnTo>
                      <a:lnTo>
                        <a:pt x="244" y="1045"/>
                      </a:lnTo>
                      <a:lnTo>
                        <a:pt x="243" y="1042"/>
                      </a:lnTo>
                      <a:lnTo>
                        <a:pt x="242" y="1038"/>
                      </a:lnTo>
                      <a:lnTo>
                        <a:pt x="241" y="1034"/>
                      </a:lnTo>
                      <a:lnTo>
                        <a:pt x="240" y="1030"/>
                      </a:lnTo>
                      <a:lnTo>
                        <a:pt x="239" y="1027"/>
                      </a:lnTo>
                      <a:lnTo>
                        <a:pt x="238" y="1024"/>
                      </a:lnTo>
                      <a:lnTo>
                        <a:pt x="237" y="1020"/>
                      </a:lnTo>
                      <a:lnTo>
                        <a:pt x="235" y="1017"/>
                      </a:lnTo>
                      <a:lnTo>
                        <a:pt x="234" y="1012"/>
                      </a:lnTo>
                      <a:lnTo>
                        <a:pt x="233" y="1010"/>
                      </a:lnTo>
                      <a:lnTo>
                        <a:pt x="232" y="1005"/>
                      </a:lnTo>
                      <a:lnTo>
                        <a:pt x="232" y="1002"/>
                      </a:lnTo>
                      <a:lnTo>
                        <a:pt x="231" y="1000"/>
                      </a:lnTo>
                      <a:lnTo>
                        <a:pt x="231" y="996"/>
                      </a:lnTo>
                      <a:lnTo>
                        <a:pt x="230" y="993"/>
                      </a:lnTo>
                      <a:lnTo>
                        <a:pt x="229" y="989"/>
                      </a:lnTo>
                      <a:lnTo>
                        <a:pt x="228" y="986"/>
                      </a:lnTo>
                      <a:lnTo>
                        <a:pt x="226" y="983"/>
                      </a:lnTo>
                      <a:lnTo>
                        <a:pt x="225" y="980"/>
                      </a:lnTo>
                      <a:lnTo>
                        <a:pt x="225" y="976"/>
                      </a:lnTo>
                      <a:lnTo>
                        <a:pt x="224" y="974"/>
                      </a:lnTo>
                      <a:lnTo>
                        <a:pt x="223" y="970"/>
                      </a:lnTo>
                      <a:lnTo>
                        <a:pt x="222" y="967"/>
                      </a:lnTo>
                      <a:lnTo>
                        <a:pt x="222" y="965"/>
                      </a:lnTo>
                      <a:lnTo>
                        <a:pt x="221" y="961"/>
                      </a:lnTo>
                      <a:lnTo>
                        <a:pt x="221" y="959"/>
                      </a:lnTo>
                      <a:lnTo>
                        <a:pt x="220" y="957"/>
                      </a:lnTo>
                      <a:lnTo>
                        <a:pt x="220" y="955"/>
                      </a:lnTo>
                      <a:lnTo>
                        <a:pt x="218" y="952"/>
                      </a:lnTo>
                      <a:lnTo>
                        <a:pt x="218" y="950"/>
                      </a:lnTo>
                      <a:lnTo>
                        <a:pt x="217" y="948"/>
                      </a:lnTo>
                      <a:lnTo>
                        <a:pt x="217" y="946"/>
                      </a:lnTo>
                      <a:lnTo>
                        <a:pt x="216" y="943"/>
                      </a:lnTo>
                      <a:lnTo>
                        <a:pt x="216" y="942"/>
                      </a:lnTo>
                      <a:lnTo>
                        <a:pt x="215" y="939"/>
                      </a:lnTo>
                      <a:lnTo>
                        <a:pt x="215" y="935"/>
                      </a:lnTo>
                      <a:lnTo>
                        <a:pt x="214" y="933"/>
                      </a:lnTo>
                      <a:lnTo>
                        <a:pt x="214" y="932"/>
                      </a:lnTo>
                      <a:lnTo>
                        <a:pt x="214" y="931"/>
                      </a:lnTo>
                      <a:lnTo>
                        <a:pt x="213" y="930"/>
                      </a:lnTo>
                      <a:lnTo>
                        <a:pt x="212" y="928"/>
                      </a:lnTo>
                      <a:lnTo>
                        <a:pt x="211" y="926"/>
                      </a:lnTo>
                      <a:lnTo>
                        <a:pt x="209" y="925"/>
                      </a:lnTo>
                      <a:lnTo>
                        <a:pt x="207" y="923"/>
                      </a:lnTo>
                      <a:lnTo>
                        <a:pt x="206" y="921"/>
                      </a:lnTo>
                      <a:lnTo>
                        <a:pt x="204" y="917"/>
                      </a:lnTo>
                      <a:lnTo>
                        <a:pt x="202" y="915"/>
                      </a:lnTo>
                      <a:lnTo>
                        <a:pt x="199" y="912"/>
                      </a:lnTo>
                      <a:lnTo>
                        <a:pt x="196" y="909"/>
                      </a:lnTo>
                      <a:lnTo>
                        <a:pt x="194" y="905"/>
                      </a:lnTo>
                      <a:lnTo>
                        <a:pt x="190" y="902"/>
                      </a:lnTo>
                      <a:lnTo>
                        <a:pt x="188" y="897"/>
                      </a:lnTo>
                      <a:lnTo>
                        <a:pt x="185" y="894"/>
                      </a:lnTo>
                      <a:lnTo>
                        <a:pt x="181" y="888"/>
                      </a:lnTo>
                      <a:lnTo>
                        <a:pt x="178" y="884"/>
                      </a:lnTo>
                      <a:lnTo>
                        <a:pt x="173" y="879"/>
                      </a:lnTo>
                      <a:lnTo>
                        <a:pt x="170" y="874"/>
                      </a:lnTo>
                      <a:lnTo>
                        <a:pt x="166" y="869"/>
                      </a:lnTo>
                      <a:lnTo>
                        <a:pt x="162" y="863"/>
                      </a:lnTo>
                      <a:lnTo>
                        <a:pt x="157" y="858"/>
                      </a:lnTo>
                      <a:lnTo>
                        <a:pt x="154" y="852"/>
                      </a:lnTo>
                      <a:lnTo>
                        <a:pt x="149" y="845"/>
                      </a:lnTo>
                      <a:lnTo>
                        <a:pt x="145" y="839"/>
                      </a:lnTo>
                      <a:lnTo>
                        <a:pt x="140" y="833"/>
                      </a:lnTo>
                      <a:lnTo>
                        <a:pt x="136" y="826"/>
                      </a:lnTo>
                      <a:lnTo>
                        <a:pt x="131" y="819"/>
                      </a:lnTo>
                      <a:lnTo>
                        <a:pt x="127" y="813"/>
                      </a:lnTo>
                      <a:lnTo>
                        <a:pt x="122" y="807"/>
                      </a:lnTo>
                      <a:lnTo>
                        <a:pt x="118" y="800"/>
                      </a:lnTo>
                      <a:lnTo>
                        <a:pt x="113" y="792"/>
                      </a:lnTo>
                      <a:lnTo>
                        <a:pt x="109" y="784"/>
                      </a:lnTo>
                      <a:lnTo>
                        <a:pt x="103" y="777"/>
                      </a:lnTo>
                      <a:lnTo>
                        <a:pt x="100" y="769"/>
                      </a:lnTo>
                      <a:lnTo>
                        <a:pt x="94" y="762"/>
                      </a:lnTo>
                      <a:lnTo>
                        <a:pt x="90" y="755"/>
                      </a:lnTo>
                      <a:lnTo>
                        <a:pt x="85" y="747"/>
                      </a:lnTo>
                      <a:lnTo>
                        <a:pt x="80" y="739"/>
                      </a:lnTo>
                      <a:lnTo>
                        <a:pt x="76" y="731"/>
                      </a:lnTo>
                      <a:lnTo>
                        <a:pt x="71" y="723"/>
                      </a:lnTo>
                      <a:lnTo>
                        <a:pt x="67" y="715"/>
                      </a:lnTo>
                      <a:lnTo>
                        <a:pt x="62" y="707"/>
                      </a:lnTo>
                      <a:lnTo>
                        <a:pt x="59" y="699"/>
                      </a:lnTo>
                      <a:lnTo>
                        <a:pt x="54" y="692"/>
                      </a:lnTo>
                      <a:lnTo>
                        <a:pt x="50" y="682"/>
                      </a:lnTo>
                      <a:lnTo>
                        <a:pt x="47" y="676"/>
                      </a:lnTo>
                      <a:lnTo>
                        <a:pt x="42" y="667"/>
                      </a:lnTo>
                      <a:lnTo>
                        <a:pt x="39" y="659"/>
                      </a:lnTo>
                      <a:lnTo>
                        <a:pt x="35" y="651"/>
                      </a:lnTo>
                      <a:lnTo>
                        <a:pt x="32" y="642"/>
                      </a:lnTo>
                      <a:lnTo>
                        <a:pt x="28" y="634"/>
                      </a:lnTo>
                      <a:lnTo>
                        <a:pt x="25" y="626"/>
                      </a:lnTo>
                      <a:lnTo>
                        <a:pt x="22" y="618"/>
                      </a:lnTo>
                      <a:lnTo>
                        <a:pt x="18" y="610"/>
                      </a:lnTo>
                      <a:lnTo>
                        <a:pt x="16" y="601"/>
                      </a:lnTo>
                      <a:lnTo>
                        <a:pt x="13" y="593"/>
                      </a:lnTo>
                      <a:lnTo>
                        <a:pt x="11" y="585"/>
                      </a:lnTo>
                      <a:lnTo>
                        <a:pt x="9" y="579"/>
                      </a:lnTo>
                      <a:lnTo>
                        <a:pt x="7" y="570"/>
                      </a:lnTo>
                      <a:lnTo>
                        <a:pt x="5" y="562"/>
                      </a:lnTo>
                      <a:lnTo>
                        <a:pt x="4" y="555"/>
                      </a:lnTo>
                      <a:lnTo>
                        <a:pt x="2" y="547"/>
                      </a:lnTo>
                      <a:lnTo>
                        <a:pt x="1" y="539"/>
                      </a:lnTo>
                      <a:lnTo>
                        <a:pt x="0" y="531"/>
                      </a:lnTo>
                      <a:lnTo>
                        <a:pt x="0" y="523"/>
                      </a:lnTo>
                      <a:lnTo>
                        <a:pt x="0" y="515"/>
                      </a:lnTo>
                      <a:lnTo>
                        <a:pt x="0" y="506"/>
                      </a:lnTo>
                      <a:lnTo>
                        <a:pt x="1" y="498"/>
                      </a:lnTo>
                      <a:lnTo>
                        <a:pt x="1" y="489"/>
                      </a:lnTo>
                      <a:lnTo>
                        <a:pt x="4" y="480"/>
                      </a:lnTo>
                      <a:lnTo>
                        <a:pt x="5" y="470"/>
                      </a:lnTo>
                      <a:lnTo>
                        <a:pt x="6" y="461"/>
                      </a:lnTo>
                      <a:lnTo>
                        <a:pt x="8" y="452"/>
                      </a:lnTo>
                      <a:lnTo>
                        <a:pt x="10" y="443"/>
                      </a:lnTo>
                      <a:lnTo>
                        <a:pt x="13" y="433"/>
                      </a:lnTo>
                      <a:lnTo>
                        <a:pt x="15" y="423"/>
                      </a:lnTo>
                      <a:lnTo>
                        <a:pt x="18" y="414"/>
                      </a:lnTo>
                      <a:lnTo>
                        <a:pt x="22" y="405"/>
                      </a:lnTo>
                      <a:lnTo>
                        <a:pt x="25" y="393"/>
                      </a:lnTo>
                      <a:lnTo>
                        <a:pt x="28" y="384"/>
                      </a:lnTo>
                      <a:lnTo>
                        <a:pt x="32" y="374"/>
                      </a:lnTo>
                      <a:lnTo>
                        <a:pt x="35" y="364"/>
                      </a:lnTo>
                      <a:lnTo>
                        <a:pt x="40" y="354"/>
                      </a:lnTo>
                      <a:lnTo>
                        <a:pt x="44" y="344"/>
                      </a:lnTo>
                      <a:lnTo>
                        <a:pt x="49" y="333"/>
                      </a:lnTo>
                      <a:lnTo>
                        <a:pt x="53" y="324"/>
                      </a:lnTo>
                      <a:lnTo>
                        <a:pt x="58" y="313"/>
                      </a:lnTo>
                      <a:lnTo>
                        <a:pt x="62" y="304"/>
                      </a:lnTo>
                      <a:lnTo>
                        <a:pt x="67" y="294"/>
                      </a:lnTo>
                      <a:lnTo>
                        <a:pt x="73" y="284"/>
                      </a:lnTo>
                      <a:lnTo>
                        <a:pt x="77" y="274"/>
                      </a:lnTo>
                      <a:lnTo>
                        <a:pt x="83" y="265"/>
                      </a:lnTo>
                      <a:lnTo>
                        <a:pt x="88" y="254"/>
                      </a:lnTo>
                      <a:lnTo>
                        <a:pt x="93" y="245"/>
                      </a:lnTo>
                      <a:lnTo>
                        <a:pt x="99" y="235"/>
                      </a:lnTo>
                      <a:lnTo>
                        <a:pt x="104" y="226"/>
                      </a:lnTo>
                      <a:lnTo>
                        <a:pt x="109" y="216"/>
                      </a:lnTo>
                      <a:lnTo>
                        <a:pt x="114" y="207"/>
                      </a:lnTo>
                      <a:lnTo>
                        <a:pt x="120" y="198"/>
                      </a:lnTo>
                      <a:lnTo>
                        <a:pt x="126" y="189"/>
                      </a:lnTo>
                      <a:lnTo>
                        <a:pt x="131" y="181"/>
                      </a:lnTo>
                      <a:lnTo>
                        <a:pt x="137" y="172"/>
                      </a:lnTo>
                      <a:lnTo>
                        <a:pt x="143" y="163"/>
                      </a:lnTo>
                      <a:lnTo>
                        <a:pt x="147" y="155"/>
                      </a:lnTo>
                      <a:lnTo>
                        <a:pt x="153" y="146"/>
                      </a:lnTo>
                      <a:lnTo>
                        <a:pt x="159" y="139"/>
                      </a:lnTo>
                      <a:lnTo>
                        <a:pt x="163" y="131"/>
                      </a:lnTo>
                      <a:lnTo>
                        <a:pt x="169" y="123"/>
                      </a:lnTo>
                      <a:lnTo>
                        <a:pt x="174" y="117"/>
                      </a:lnTo>
                      <a:lnTo>
                        <a:pt x="179" y="110"/>
                      </a:lnTo>
                      <a:lnTo>
                        <a:pt x="185" y="103"/>
                      </a:lnTo>
                      <a:lnTo>
                        <a:pt x="189" y="96"/>
                      </a:lnTo>
                      <a:lnTo>
                        <a:pt x="194" y="91"/>
                      </a:lnTo>
                      <a:lnTo>
                        <a:pt x="198" y="85"/>
                      </a:lnTo>
                      <a:lnTo>
                        <a:pt x="203" y="78"/>
                      </a:lnTo>
                      <a:lnTo>
                        <a:pt x="207" y="74"/>
                      </a:lnTo>
                      <a:lnTo>
                        <a:pt x="212" y="68"/>
                      </a:lnTo>
                      <a:lnTo>
                        <a:pt x="216" y="64"/>
                      </a:lnTo>
                      <a:lnTo>
                        <a:pt x="220" y="59"/>
                      </a:lnTo>
                      <a:lnTo>
                        <a:pt x="224" y="56"/>
                      </a:lnTo>
                      <a:lnTo>
                        <a:pt x="228" y="51"/>
                      </a:lnTo>
                      <a:lnTo>
                        <a:pt x="231" y="49"/>
                      </a:lnTo>
                      <a:lnTo>
                        <a:pt x="234" y="45"/>
                      </a:lnTo>
                      <a:lnTo>
                        <a:pt x="238" y="43"/>
                      </a:lnTo>
                      <a:lnTo>
                        <a:pt x="240" y="41"/>
                      </a:lnTo>
                      <a:lnTo>
                        <a:pt x="243" y="39"/>
                      </a:lnTo>
                      <a:lnTo>
                        <a:pt x="244" y="36"/>
                      </a:lnTo>
                      <a:lnTo>
                        <a:pt x="248" y="35"/>
                      </a:lnTo>
                      <a:lnTo>
                        <a:pt x="249" y="34"/>
                      </a:lnTo>
                      <a:lnTo>
                        <a:pt x="252" y="32"/>
                      </a:lnTo>
                      <a:lnTo>
                        <a:pt x="255" y="31"/>
                      </a:lnTo>
                      <a:lnTo>
                        <a:pt x="257" y="30"/>
                      </a:lnTo>
                      <a:lnTo>
                        <a:pt x="259" y="27"/>
                      </a:lnTo>
                      <a:lnTo>
                        <a:pt x="261" y="26"/>
                      </a:lnTo>
                      <a:lnTo>
                        <a:pt x="264" y="25"/>
                      </a:lnTo>
                      <a:lnTo>
                        <a:pt x="266" y="24"/>
                      </a:lnTo>
                      <a:lnTo>
                        <a:pt x="267" y="23"/>
                      </a:lnTo>
                      <a:lnTo>
                        <a:pt x="269" y="22"/>
                      </a:lnTo>
                      <a:lnTo>
                        <a:pt x="272" y="21"/>
                      </a:lnTo>
                      <a:lnTo>
                        <a:pt x="274" y="20"/>
                      </a:lnTo>
                      <a:lnTo>
                        <a:pt x="276" y="18"/>
                      </a:lnTo>
                      <a:lnTo>
                        <a:pt x="278" y="17"/>
                      </a:lnTo>
                      <a:lnTo>
                        <a:pt x="282" y="15"/>
                      </a:lnTo>
                      <a:lnTo>
                        <a:pt x="285" y="13"/>
                      </a:lnTo>
                      <a:lnTo>
                        <a:pt x="289" y="12"/>
                      </a:lnTo>
                      <a:lnTo>
                        <a:pt x="292" y="9"/>
                      </a:lnTo>
                      <a:lnTo>
                        <a:pt x="295" y="8"/>
                      </a:lnTo>
                      <a:lnTo>
                        <a:pt x="299" y="7"/>
                      </a:lnTo>
                      <a:lnTo>
                        <a:pt x="302" y="6"/>
                      </a:lnTo>
                      <a:lnTo>
                        <a:pt x="306" y="5"/>
                      </a:lnTo>
                      <a:lnTo>
                        <a:pt x="309" y="4"/>
                      </a:lnTo>
                      <a:lnTo>
                        <a:pt x="311" y="3"/>
                      </a:lnTo>
                      <a:lnTo>
                        <a:pt x="315" y="1"/>
                      </a:lnTo>
                      <a:lnTo>
                        <a:pt x="317" y="0"/>
                      </a:lnTo>
                      <a:lnTo>
                        <a:pt x="320" y="0"/>
                      </a:lnTo>
                      <a:lnTo>
                        <a:pt x="323" y="0"/>
                      </a:lnTo>
                      <a:lnTo>
                        <a:pt x="326" y="0"/>
                      </a:lnTo>
                      <a:lnTo>
                        <a:pt x="328" y="0"/>
                      </a:lnTo>
                      <a:lnTo>
                        <a:pt x="332" y="0"/>
                      </a:lnTo>
                      <a:lnTo>
                        <a:pt x="334" y="0"/>
                      </a:lnTo>
                      <a:lnTo>
                        <a:pt x="336" y="0"/>
                      </a:lnTo>
                      <a:lnTo>
                        <a:pt x="339" y="0"/>
                      </a:lnTo>
                      <a:lnTo>
                        <a:pt x="342" y="0"/>
                      </a:lnTo>
                      <a:lnTo>
                        <a:pt x="344" y="1"/>
                      </a:lnTo>
                      <a:lnTo>
                        <a:pt x="347" y="1"/>
                      </a:lnTo>
                      <a:lnTo>
                        <a:pt x="350" y="3"/>
                      </a:lnTo>
                      <a:lnTo>
                        <a:pt x="351" y="3"/>
                      </a:lnTo>
                      <a:lnTo>
                        <a:pt x="353" y="4"/>
                      </a:lnTo>
                      <a:lnTo>
                        <a:pt x="354" y="4"/>
                      </a:lnTo>
                      <a:lnTo>
                        <a:pt x="356" y="5"/>
                      </a:lnTo>
                      <a:lnTo>
                        <a:pt x="359" y="6"/>
                      </a:lnTo>
                      <a:lnTo>
                        <a:pt x="361" y="7"/>
                      </a:lnTo>
                      <a:lnTo>
                        <a:pt x="363" y="7"/>
                      </a:lnTo>
                      <a:lnTo>
                        <a:pt x="367" y="8"/>
                      </a:lnTo>
                      <a:lnTo>
                        <a:pt x="369" y="9"/>
                      </a:lnTo>
                      <a:lnTo>
                        <a:pt x="372" y="10"/>
                      </a:lnTo>
                      <a:lnTo>
                        <a:pt x="376" y="13"/>
                      </a:lnTo>
                      <a:lnTo>
                        <a:pt x="379" y="14"/>
                      </a:lnTo>
                      <a:lnTo>
                        <a:pt x="382" y="15"/>
                      </a:lnTo>
                      <a:lnTo>
                        <a:pt x="387" y="17"/>
                      </a:lnTo>
                      <a:lnTo>
                        <a:pt x="390" y="18"/>
                      </a:lnTo>
                      <a:lnTo>
                        <a:pt x="395" y="21"/>
                      </a:lnTo>
                      <a:lnTo>
                        <a:pt x="398" y="23"/>
                      </a:lnTo>
                      <a:lnTo>
                        <a:pt x="403" y="24"/>
                      </a:lnTo>
                      <a:lnTo>
                        <a:pt x="407" y="26"/>
                      </a:lnTo>
                      <a:lnTo>
                        <a:pt x="412" y="29"/>
                      </a:lnTo>
                      <a:lnTo>
                        <a:pt x="416" y="31"/>
                      </a:lnTo>
                      <a:lnTo>
                        <a:pt x="422" y="33"/>
                      </a:lnTo>
                      <a:lnTo>
                        <a:pt x="427" y="36"/>
                      </a:lnTo>
                      <a:lnTo>
                        <a:pt x="432" y="39"/>
                      </a:lnTo>
                      <a:lnTo>
                        <a:pt x="437" y="41"/>
                      </a:lnTo>
                      <a:lnTo>
                        <a:pt x="442" y="44"/>
                      </a:lnTo>
                      <a:lnTo>
                        <a:pt x="448" y="47"/>
                      </a:lnTo>
                      <a:lnTo>
                        <a:pt x="454" y="50"/>
                      </a:lnTo>
                      <a:lnTo>
                        <a:pt x="458" y="53"/>
                      </a:lnTo>
                      <a:lnTo>
                        <a:pt x="465" y="57"/>
                      </a:lnTo>
                      <a:lnTo>
                        <a:pt x="471" y="60"/>
                      </a:lnTo>
                      <a:lnTo>
                        <a:pt x="476" y="64"/>
                      </a:lnTo>
                      <a:lnTo>
                        <a:pt x="482" y="67"/>
                      </a:lnTo>
                      <a:lnTo>
                        <a:pt x="488" y="71"/>
                      </a:lnTo>
                      <a:lnTo>
                        <a:pt x="493" y="75"/>
                      </a:lnTo>
                      <a:lnTo>
                        <a:pt x="500" y="79"/>
                      </a:lnTo>
                      <a:lnTo>
                        <a:pt x="506" y="83"/>
                      </a:lnTo>
                      <a:lnTo>
                        <a:pt x="513" y="87"/>
                      </a:lnTo>
                      <a:lnTo>
                        <a:pt x="518" y="91"/>
                      </a:lnTo>
                      <a:lnTo>
                        <a:pt x="525" y="96"/>
                      </a:lnTo>
                      <a:lnTo>
                        <a:pt x="531" y="101"/>
                      </a:lnTo>
                      <a:lnTo>
                        <a:pt x="537" y="105"/>
                      </a:lnTo>
                      <a:lnTo>
                        <a:pt x="544" y="110"/>
                      </a:lnTo>
                      <a:lnTo>
                        <a:pt x="550" y="116"/>
                      </a:lnTo>
                      <a:lnTo>
                        <a:pt x="557" y="120"/>
                      </a:lnTo>
                      <a:lnTo>
                        <a:pt x="562" y="126"/>
                      </a:lnTo>
                      <a:lnTo>
                        <a:pt x="569" y="131"/>
                      </a:lnTo>
                      <a:lnTo>
                        <a:pt x="576" y="137"/>
                      </a:lnTo>
                      <a:lnTo>
                        <a:pt x="582" y="143"/>
                      </a:lnTo>
                      <a:lnTo>
                        <a:pt x="588" y="148"/>
                      </a:lnTo>
                      <a:lnTo>
                        <a:pt x="595" y="154"/>
                      </a:lnTo>
                      <a:lnTo>
                        <a:pt x="601" y="161"/>
                      </a:lnTo>
                      <a:lnTo>
                        <a:pt x="608" y="166"/>
                      </a:lnTo>
                      <a:lnTo>
                        <a:pt x="614" y="173"/>
                      </a:lnTo>
                      <a:lnTo>
                        <a:pt x="620" y="179"/>
                      </a:lnTo>
                      <a:lnTo>
                        <a:pt x="627" y="187"/>
                      </a:lnTo>
                      <a:lnTo>
                        <a:pt x="632" y="192"/>
                      </a:lnTo>
                      <a:lnTo>
                        <a:pt x="639" y="199"/>
                      </a:lnTo>
                      <a:lnTo>
                        <a:pt x="645" y="207"/>
                      </a:lnTo>
                      <a:lnTo>
                        <a:pt x="652" y="215"/>
                      </a:lnTo>
                      <a:lnTo>
                        <a:pt x="657" y="222"/>
                      </a:lnTo>
                      <a:lnTo>
                        <a:pt x="663" y="230"/>
                      </a:lnTo>
                      <a:lnTo>
                        <a:pt x="670" y="237"/>
                      </a:lnTo>
                      <a:lnTo>
                        <a:pt x="675" y="245"/>
                      </a:lnTo>
                      <a:lnTo>
                        <a:pt x="681" y="253"/>
                      </a:lnTo>
                      <a:lnTo>
                        <a:pt x="686" y="261"/>
                      </a:lnTo>
                      <a:lnTo>
                        <a:pt x="690" y="269"/>
                      </a:lnTo>
                      <a:lnTo>
                        <a:pt x="694" y="277"/>
                      </a:lnTo>
                      <a:lnTo>
                        <a:pt x="697" y="285"/>
                      </a:lnTo>
                      <a:lnTo>
                        <a:pt x="700" y="293"/>
                      </a:lnTo>
                      <a:lnTo>
                        <a:pt x="703" y="301"/>
                      </a:lnTo>
                      <a:lnTo>
                        <a:pt x="705" y="309"/>
                      </a:lnTo>
                      <a:lnTo>
                        <a:pt x="707" y="315"/>
                      </a:lnTo>
                      <a:lnTo>
                        <a:pt x="708" y="323"/>
                      </a:lnTo>
                      <a:lnTo>
                        <a:pt x="708" y="331"/>
                      </a:lnTo>
                      <a:lnTo>
                        <a:pt x="709" y="339"/>
                      </a:lnTo>
                      <a:lnTo>
                        <a:pt x="709" y="347"/>
                      </a:lnTo>
                      <a:lnTo>
                        <a:pt x="709" y="354"/>
                      </a:lnTo>
                      <a:lnTo>
                        <a:pt x="708" y="362"/>
                      </a:lnTo>
                      <a:lnTo>
                        <a:pt x="707" y="370"/>
                      </a:lnTo>
                      <a:lnTo>
                        <a:pt x="706" y="376"/>
                      </a:lnTo>
                      <a:lnTo>
                        <a:pt x="704" y="384"/>
                      </a:lnTo>
                      <a:lnTo>
                        <a:pt x="703" y="391"/>
                      </a:lnTo>
                      <a:lnTo>
                        <a:pt x="700" y="398"/>
                      </a:lnTo>
                      <a:lnTo>
                        <a:pt x="698" y="405"/>
                      </a:lnTo>
                      <a:lnTo>
                        <a:pt x="695" y="413"/>
                      </a:lnTo>
                      <a:lnTo>
                        <a:pt x="692" y="419"/>
                      </a:lnTo>
                      <a:lnTo>
                        <a:pt x="689" y="426"/>
                      </a:lnTo>
                      <a:lnTo>
                        <a:pt x="686" y="433"/>
                      </a:lnTo>
                      <a:lnTo>
                        <a:pt x="682" y="440"/>
                      </a:lnTo>
                      <a:lnTo>
                        <a:pt x="678" y="446"/>
                      </a:lnTo>
                      <a:lnTo>
                        <a:pt x="674" y="452"/>
                      </a:lnTo>
                      <a:lnTo>
                        <a:pt x="670" y="459"/>
                      </a:lnTo>
                      <a:lnTo>
                        <a:pt x="666" y="465"/>
                      </a:lnTo>
                      <a:lnTo>
                        <a:pt x="662" y="471"/>
                      </a:lnTo>
                      <a:lnTo>
                        <a:pt x="657" y="477"/>
                      </a:lnTo>
                      <a:lnTo>
                        <a:pt x="653" y="483"/>
                      </a:lnTo>
                      <a:lnTo>
                        <a:pt x="648" y="489"/>
                      </a:lnTo>
                      <a:lnTo>
                        <a:pt x="644" y="494"/>
                      </a:lnTo>
                      <a:lnTo>
                        <a:pt x="639" y="500"/>
                      </a:lnTo>
                      <a:lnTo>
                        <a:pt x="634" y="505"/>
                      </a:lnTo>
                      <a:lnTo>
                        <a:pt x="629" y="510"/>
                      </a:lnTo>
                      <a:lnTo>
                        <a:pt x="625" y="515"/>
                      </a:lnTo>
                      <a:lnTo>
                        <a:pt x="620" y="520"/>
                      </a:lnTo>
                      <a:lnTo>
                        <a:pt x="615" y="524"/>
                      </a:lnTo>
                      <a:lnTo>
                        <a:pt x="610" y="529"/>
                      </a:lnTo>
                      <a:lnTo>
                        <a:pt x="605" y="533"/>
                      </a:lnTo>
                      <a:lnTo>
                        <a:pt x="602" y="538"/>
                      </a:lnTo>
                      <a:lnTo>
                        <a:pt x="596" y="542"/>
                      </a:lnTo>
                      <a:lnTo>
                        <a:pt x="593" y="546"/>
                      </a:lnTo>
                      <a:lnTo>
                        <a:pt x="588" y="549"/>
                      </a:lnTo>
                      <a:lnTo>
                        <a:pt x="584" y="554"/>
                      </a:lnTo>
                      <a:lnTo>
                        <a:pt x="579" y="556"/>
                      </a:lnTo>
                      <a:lnTo>
                        <a:pt x="576" y="559"/>
                      </a:lnTo>
                      <a:lnTo>
                        <a:pt x="573" y="563"/>
                      </a:lnTo>
                      <a:lnTo>
                        <a:pt x="569" y="565"/>
                      </a:lnTo>
                      <a:lnTo>
                        <a:pt x="566" y="567"/>
                      </a:lnTo>
                      <a:lnTo>
                        <a:pt x="562" y="571"/>
                      </a:lnTo>
                      <a:lnTo>
                        <a:pt x="559" y="573"/>
                      </a:lnTo>
                      <a:lnTo>
                        <a:pt x="557" y="574"/>
                      </a:lnTo>
                      <a:lnTo>
                        <a:pt x="554" y="576"/>
                      </a:lnTo>
                      <a:lnTo>
                        <a:pt x="552" y="577"/>
                      </a:lnTo>
                      <a:lnTo>
                        <a:pt x="550" y="579"/>
                      </a:lnTo>
                      <a:lnTo>
                        <a:pt x="550" y="580"/>
                      </a:lnTo>
                      <a:lnTo>
                        <a:pt x="548" y="582"/>
                      </a:lnTo>
                      <a:lnTo>
                        <a:pt x="546" y="582"/>
                      </a:lnTo>
                      <a:lnTo>
                        <a:pt x="544" y="582"/>
                      </a:lnTo>
                      <a:lnTo>
                        <a:pt x="542" y="583"/>
                      </a:lnTo>
                      <a:lnTo>
                        <a:pt x="540" y="584"/>
                      </a:lnTo>
                      <a:lnTo>
                        <a:pt x="537" y="584"/>
                      </a:lnTo>
                      <a:lnTo>
                        <a:pt x="535" y="584"/>
                      </a:lnTo>
                      <a:lnTo>
                        <a:pt x="533" y="585"/>
                      </a:lnTo>
                      <a:lnTo>
                        <a:pt x="531" y="585"/>
                      </a:lnTo>
                      <a:lnTo>
                        <a:pt x="527" y="586"/>
                      </a:lnTo>
                      <a:lnTo>
                        <a:pt x="525" y="586"/>
                      </a:lnTo>
                      <a:lnTo>
                        <a:pt x="523" y="588"/>
                      </a:lnTo>
                      <a:lnTo>
                        <a:pt x="519" y="589"/>
                      </a:lnTo>
                      <a:lnTo>
                        <a:pt x="516" y="590"/>
                      </a:lnTo>
                      <a:lnTo>
                        <a:pt x="513" y="590"/>
                      </a:lnTo>
                      <a:lnTo>
                        <a:pt x="509" y="591"/>
                      </a:lnTo>
                      <a:lnTo>
                        <a:pt x="506" y="592"/>
                      </a:lnTo>
                      <a:lnTo>
                        <a:pt x="502" y="592"/>
                      </a:lnTo>
                      <a:lnTo>
                        <a:pt x="499" y="593"/>
                      </a:lnTo>
                      <a:lnTo>
                        <a:pt x="494" y="594"/>
                      </a:lnTo>
                      <a:lnTo>
                        <a:pt x="491" y="596"/>
                      </a:lnTo>
                      <a:lnTo>
                        <a:pt x="487" y="597"/>
                      </a:lnTo>
                      <a:lnTo>
                        <a:pt x="483" y="598"/>
                      </a:lnTo>
                      <a:lnTo>
                        <a:pt x="479" y="598"/>
                      </a:lnTo>
                      <a:lnTo>
                        <a:pt x="475" y="599"/>
                      </a:lnTo>
                      <a:lnTo>
                        <a:pt x="471" y="600"/>
                      </a:lnTo>
                      <a:lnTo>
                        <a:pt x="466" y="601"/>
                      </a:lnTo>
                      <a:lnTo>
                        <a:pt x="462" y="602"/>
                      </a:lnTo>
                      <a:lnTo>
                        <a:pt x="458" y="603"/>
                      </a:lnTo>
                      <a:lnTo>
                        <a:pt x="454" y="605"/>
                      </a:lnTo>
                      <a:lnTo>
                        <a:pt x="449" y="606"/>
                      </a:lnTo>
                      <a:lnTo>
                        <a:pt x="445" y="606"/>
                      </a:lnTo>
                      <a:lnTo>
                        <a:pt x="440" y="607"/>
                      </a:lnTo>
                      <a:lnTo>
                        <a:pt x="436" y="608"/>
                      </a:lnTo>
                      <a:lnTo>
                        <a:pt x="432" y="609"/>
                      </a:lnTo>
                      <a:lnTo>
                        <a:pt x="428" y="610"/>
                      </a:lnTo>
                      <a:lnTo>
                        <a:pt x="423" y="611"/>
                      </a:lnTo>
                      <a:lnTo>
                        <a:pt x="419" y="611"/>
                      </a:lnTo>
                      <a:lnTo>
                        <a:pt x="414" y="612"/>
                      </a:lnTo>
                      <a:lnTo>
                        <a:pt x="410" y="614"/>
                      </a:lnTo>
                      <a:lnTo>
                        <a:pt x="406" y="615"/>
                      </a:lnTo>
                      <a:lnTo>
                        <a:pt x="402" y="615"/>
                      </a:lnTo>
                      <a:lnTo>
                        <a:pt x="398" y="616"/>
                      </a:lnTo>
                      <a:lnTo>
                        <a:pt x="394" y="617"/>
                      </a:lnTo>
                      <a:lnTo>
                        <a:pt x="390" y="618"/>
                      </a:lnTo>
                      <a:lnTo>
                        <a:pt x="386" y="618"/>
                      </a:lnTo>
                      <a:lnTo>
                        <a:pt x="382" y="619"/>
                      </a:lnTo>
                      <a:lnTo>
                        <a:pt x="379" y="619"/>
                      </a:lnTo>
                      <a:lnTo>
                        <a:pt x="376" y="620"/>
                      </a:lnTo>
                      <a:lnTo>
                        <a:pt x="372" y="620"/>
                      </a:lnTo>
                      <a:lnTo>
                        <a:pt x="369" y="621"/>
                      </a:lnTo>
                      <a:lnTo>
                        <a:pt x="367" y="621"/>
                      </a:lnTo>
                      <a:lnTo>
                        <a:pt x="363" y="623"/>
                      </a:lnTo>
                      <a:lnTo>
                        <a:pt x="360" y="623"/>
                      </a:lnTo>
                      <a:lnTo>
                        <a:pt x="358" y="623"/>
                      </a:lnTo>
                      <a:lnTo>
                        <a:pt x="355" y="623"/>
                      </a:lnTo>
                      <a:lnTo>
                        <a:pt x="353" y="624"/>
                      </a:lnTo>
                      <a:lnTo>
                        <a:pt x="351" y="624"/>
                      </a:lnTo>
                      <a:lnTo>
                        <a:pt x="349" y="624"/>
                      </a:lnTo>
                      <a:lnTo>
                        <a:pt x="347" y="624"/>
                      </a:lnTo>
                      <a:lnTo>
                        <a:pt x="346" y="624"/>
                      </a:lnTo>
                      <a:lnTo>
                        <a:pt x="346" y="623"/>
                      </a:lnTo>
                      <a:lnTo>
                        <a:pt x="349" y="621"/>
                      </a:lnTo>
                      <a:lnTo>
                        <a:pt x="350" y="620"/>
                      </a:lnTo>
                      <a:lnTo>
                        <a:pt x="352" y="619"/>
                      </a:lnTo>
                      <a:lnTo>
                        <a:pt x="354" y="617"/>
                      </a:lnTo>
                      <a:lnTo>
                        <a:pt x="356" y="616"/>
                      </a:lnTo>
                      <a:lnTo>
                        <a:pt x="359" y="614"/>
                      </a:lnTo>
                      <a:lnTo>
                        <a:pt x="362" y="611"/>
                      </a:lnTo>
                      <a:lnTo>
                        <a:pt x="366" y="609"/>
                      </a:lnTo>
                      <a:lnTo>
                        <a:pt x="369" y="607"/>
                      </a:lnTo>
                      <a:lnTo>
                        <a:pt x="372" y="603"/>
                      </a:lnTo>
                      <a:lnTo>
                        <a:pt x="376" y="600"/>
                      </a:lnTo>
                      <a:lnTo>
                        <a:pt x="380" y="598"/>
                      </a:lnTo>
                      <a:lnTo>
                        <a:pt x="385" y="594"/>
                      </a:lnTo>
                      <a:lnTo>
                        <a:pt x="389" y="590"/>
                      </a:lnTo>
                      <a:lnTo>
                        <a:pt x="394" y="586"/>
                      </a:lnTo>
                      <a:lnTo>
                        <a:pt x="398" y="583"/>
                      </a:lnTo>
                      <a:lnTo>
                        <a:pt x="404" y="580"/>
                      </a:lnTo>
                      <a:lnTo>
                        <a:pt x="408" y="575"/>
                      </a:lnTo>
                      <a:lnTo>
                        <a:pt x="414" y="572"/>
                      </a:lnTo>
                      <a:lnTo>
                        <a:pt x="420" y="567"/>
                      </a:lnTo>
                      <a:lnTo>
                        <a:pt x="425" y="563"/>
                      </a:lnTo>
                      <a:lnTo>
                        <a:pt x="430" y="558"/>
                      </a:lnTo>
                      <a:lnTo>
                        <a:pt x="436" y="554"/>
                      </a:lnTo>
                      <a:lnTo>
                        <a:pt x="441" y="549"/>
                      </a:lnTo>
                      <a:lnTo>
                        <a:pt x="448" y="545"/>
                      </a:lnTo>
                      <a:lnTo>
                        <a:pt x="454" y="539"/>
                      </a:lnTo>
                      <a:lnTo>
                        <a:pt x="459" y="535"/>
                      </a:lnTo>
                      <a:lnTo>
                        <a:pt x="465" y="530"/>
                      </a:lnTo>
                      <a:lnTo>
                        <a:pt x="472" y="525"/>
                      </a:lnTo>
                      <a:lnTo>
                        <a:pt x="477" y="520"/>
                      </a:lnTo>
                      <a:lnTo>
                        <a:pt x="483" y="514"/>
                      </a:lnTo>
                      <a:lnTo>
                        <a:pt x="489" y="509"/>
                      </a:lnTo>
                      <a:lnTo>
                        <a:pt x="494" y="504"/>
                      </a:lnTo>
                      <a:lnTo>
                        <a:pt x="500" y="498"/>
                      </a:lnTo>
                      <a:lnTo>
                        <a:pt x="506" y="493"/>
                      </a:lnTo>
                      <a:lnTo>
                        <a:pt x="511" y="488"/>
                      </a:lnTo>
                      <a:lnTo>
                        <a:pt x="517" y="483"/>
                      </a:lnTo>
                      <a:lnTo>
                        <a:pt x="523" y="477"/>
                      </a:lnTo>
                      <a:lnTo>
                        <a:pt x="528" y="472"/>
                      </a:lnTo>
                      <a:lnTo>
                        <a:pt x="533" y="467"/>
                      </a:lnTo>
                      <a:lnTo>
                        <a:pt x="539" y="461"/>
                      </a:lnTo>
                      <a:lnTo>
                        <a:pt x="544" y="457"/>
                      </a:lnTo>
                      <a:lnTo>
                        <a:pt x="549" y="451"/>
                      </a:lnTo>
                      <a:lnTo>
                        <a:pt x="553" y="445"/>
                      </a:lnTo>
                      <a:lnTo>
                        <a:pt x="558" y="441"/>
                      </a:lnTo>
                      <a:lnTo>
                        <a:pt x="562" y="435"/>
                      </a:lnTo>
                      <a:lnTo>
                        <a:pt x="567" y="429"/>
                      </a:lnTo>
                      <a:lnTo>
                        <a:pt x="570" y="425"/>
                      </a:lnTo>
                      <a:lnTo>
                        <a:pt x="575" y="420"/>
                      </a:lnTo>
                      <a:lnTo>
                        <a:pt x="578" y="415"/>
                      </a:lnTo>
                      <a:lnTo>
                        <a:pt x="582" y="410"/>
                      </a:lnTo>
                      <a:lnTo>
                        <a:pt x="584" y="405"/>
                      </a:lnTo>
                      <a:lnTo>
                        <a:pt x="587" y="401"/>
                      </a:lnTo>
                      <a:lnTo>
                        <a:pt x="589" y="396"/>
                      </a:lnTo>
                      <a:lnTo>
                        <a:pt x="592" y="391"/>
                      </a:lnTo>
                      <a:lnTo>
                        <a:pt x="594" y="387"/>
                      </a:lnTo>
                      <a:lnTo>
                        <a:pt x="595" y="383"/>
                      </a:lnTo>
                      <a:lnTo>
                        <a:pt x="596" y="379"/>
                      </a:lnTo>
                      <a:lnTo>
                        <a:pt x="597" y="374"/>
                      </a:lnTo>
                      <a:lnTo>
                        <a:pt x="599" y="371"/>
                      </a:lnTo>
                      <a:lnTo>
                        <a:pt x="599" y="367"/>
                      </a:lnTo>
                      <a:lnTo>
                        <a:pt x="599" y="364"/>
                      </a:lnTo>
                      <a:lnTo>
                        <a:pt x="599" y="359"/>
                      </a:lnTo>
                      <a:lnTo>
                        <a:pt x="599" y="356"/>
                      </a:lnTo>
                      <a:lnTo>
                        <a:pt x="599" y="352"/>
                      </a:lnTo>
                      <a:lnTo>
                        <a:pt x="597" y="348"/>
                      </a:lnTo>
                      <a:lnTo>
                        <a:pt x="596" y="344"/>
                      </a:lnTo>
                      <a:lnTo>
                        <a:pt x="596" y="339"/>
                      </a:lnTo>
                      <a:lnTo>
                        <a:pt x="595" y="336"/>
                      </a:lnTo>
                      <a:lnTo>
                        <a:pt x="594" y="331"/>
                      </a:lnTo>
                      <a:lnTo>
                        <a:pt x="593" y="327"/>
                      </a:lnTo>
                      <a:lnTo>
                        <a:pt x="592" y="323"/>
                      </a:lnTo>
                      <a:lnTo>
                        <a:pt x="591" y="319"/>
                      </a:lnTo>
                      <a:lnTo>
                        <a:pt x="589" y="314"/>
                      </a:lnTo>
                      <a:lnTo>
                        <a:pt x="587" y="310"/>
                      </a:lnTo>
                      <a:lnTo>
                        <a:pt x="586" y="305"/>
                      </a:lnTo>
                      <a:lnTo>
                        <a:pt x="585" y="302"/>
                      </a:lnTo>
                      <a:lnTo>
                        <a:pt x="583" y="296"/>
                      </a:lnTo>
                      <a:lnTo>
                        <a:pt x="580" y="292"/>
                      </a:lnTo>
                      <a:lnTo>
                        <a:pt x="578" y="287"/>
                      </a:lnTo>
                      <a:lnTo>
                        <a:pt x="576" y="283"/>
                      </a:lnTo>
                      <a:lnTo>
                        <a:pt x="574" y="278"/>
                      </a:lnTo>
                      <a:lnTo>
                        <a:pt x="571" y="274"/>
                      </a:lnTo>
                      <a:lnTo>
                        <a:pt x="568" y="269"/>
                      </a:lnTo>
                      <a:lnTo>
                        <a:pt x="566" y="266"/>
                      </a:lnTo>
                      <a:lnTo>
                        <a:pt x="562" y="260"/>
                      </a:lnTo>
                      <a:lnTo>
                        <a:pt x="560" y="256"/>
                      </a:lnTo>
                      <a:lnTo>
                        <a:pt x="557" y="251"/>
                      </a:lnTo>
                      <a:lnTo>
                        <a:pt x="554" y="247"/>
                      </a:lnTo>
                      <a:lnTo>
                        <a:pt x="551" y="242"/>
                      </a:lnTo>
                      <a:lnTo>
                        <a:pt x="548" y="237"/>
                      </a:lnTo>
                      <a:lnTo>
                        <a:pt x="544" y="233"/>
                      </a:lnTo>
                      <a:lnTo>
                        <a:pt x="541" y="230"/>
                      </a:lnTo>
                      <a:lnTo>
                        <a:pt x="537" y="224"/>
                      </a:lnTo>
                      <a:lnTo>
                        <a:pt x="533" y="219"/>
                      </a:lnTo>
                      <a:lnTo>
                        <a:pt x="530" y="215"/>
                      </a:lnTo>
                      <a:lnTo>
                        <a:pt x="525" y="210"/>
                      </a:lnTo>
                      <a:lnTo>
                        <a:pt x="522" y="207"/>
                      </a:lnTo>
                      <a:lnTo>
                        <a:pt x="517" y="202"/>
                      </a:lnTo>
                      <a:lnTo>
                        <a:pt x="513" y="198"/>
                      </a:lnTo>
                      <a:lnTo>
                        <a:pt x="509" y="193"/>
                      </a:lnTo>
                      <a:lnTo>
                        <a:pt x="504" y="190"/>
                      </a:lnTo>
                      <a:lnTo>
                        <a:pt x="499" y="186"/>
                      </a:lnTo>
                      <a:lnTo>
                        <a:pt x="494" y="181"/>
                      </a:lnTo>
                      <a:lnTo>
                        <a:pt x="490" y="178"/>
                      </a:lnTo>
                      <a:lnTo>
                        <a:pt x="485" y="173"/>
                      </a:lnTo>
                      <a:lnTo>
                        <a:pt x="481" y="170"/>
                      </a:lnTo>
                      <a:lnTo>
                        <a:pt x="475" y="165"/>
                      </a:lnTo>
                      <a:lnTo>
                        <a:pt x="471" y="162"/>
                      </a:lnTo>
                      <a:lnTo>
                        <a:pt x="465" y="157"/>
                      </a:lnTo>
                      <a:lnTo>
                        <a:pt x="459" y="154"/>
                      </a:lnTo>
                      <a:lnTo>
                        <a:pt x="455" y="151"/>
                      </a:lnTo>
                      <a:lnTo>
                        <a:pt x="449" y="147"/>
                      </a:lnTo>
                      <a:lnTo>
                        <a:pt x="444" y="144"/>
                      </a:lnTo>
                      <a:lnTo>
                        <a:pt x="438" y="140"/>
                      </a:lnTo>
                      <a:lnTo>
                        <a:pt x="432" y="137"/>
                      </a:lnTo>
                      <a:lnTo>
                        <a:pt x="427" y="134"/>
                      </a:lnTo>
                      <a:lnTo>
                        <a:pt x="421" y="131"/>
                      </a:lnTo>
                      <a:lnTo>
                        <a:pt x="415" y="128"/>
                      </a:lnTo>
                      <a:lnTo>
                        <a:pt x="408" y="125"/>
                      </a:lnTo>
                      <a:lnTo>
                        <a:pt x="403" y="122"/>
                      </a:lnTo>
                      <a:lnTo>
                        <a:pt x="396" y="120"/>
                      </a:lnTo>
                      <a:lnTo>
                        <a:pt x="390" y="117"/>
                      </a:lnTo>
                      <a:lnTo>
                        <a:pt x="384" y="114"/>
                      </a:lnTo>
                      <a:lnTo>
                        <a:pt x="378" y="112"/>
                      </a:lnTo>
                      <a:lnTo>
                        <a:pt x="377" y="112"/>
                      </a:lnTo>
                      <a:lnTo>
                        <a:pt x="375" y="112"/>
                      </a:lnTo>
                      <a:lnTo>
                        <a:pt x="372" y="111"/>
                      </a:lnTo>
                      <a:lnTo>
                        <a:pt x="370" y="111"/>
                      </a:lnTo>
                      <a:lnTo>
                        <a:pt x="368" y="111"/>
                      </a:lnTo>
                      <a:lnTo>
                        <a:pt x="364" y="112"/>
                      </a:lnTo>
                      <a:lnTo>
                        <a:pt x="363" y="112"/>
                      </a:lnTo>
                      <a:lnTo>
                        <a:pt x="361" y="112"/>
                      </a:lnTo>
                      <a:lnTo>
                        <a:pt x="359" y="112"/>
                      </a:lnTo>
                      <a:lnTo>
                        <a:pt x="358" y="113"/>
                      </a:lnTo>
                      <a:lnTo>
                        <a:pt x="355" y="113"/>
                      </a:lnTo>
                      <a:lnTo>
                        <a:pt x="353" y="113"/>
                      </a:lnTo>
                      <a:lnTo>
                        <a:pt x="351" y="114"/>
                      </a:lnTo>
                      <a:lnTo>
                        <a:pt x="349" y="116"/>
                      </a:lnTo>
                      <a:lnTo>
                        <a:pt x="346" y="116"/>
                      </a:lnTo>
                      <a:lnTo>
                        <a:pt x="344" y="117"/>
                      </a:lnTo>
                      <a:lnTo>
                        <a:pt x="341" y="118"/>
                      </a:lnTo>
                      <a:lnTo>
                        <a:pt x="338" y="119"/>
                      </a:lnTo>
                      <a:lnTo>
                        <a:pt x="336" y="120"/>
                      </a:lnTo>
                      <a:lnTo>
                        <a:pt x="333" y="121"/>
                      </a:lnTo>
                      <a:lnTo>
                        <a:pt x="330" y="123"/>
                      </a:lnTo>
                      <a:lnTo>
                        <a:pt x="327" y="126"/>
                      </a:lnTo>
                      <a:lnTo>
                        <a:pt x="324" y="127"/>
                      </a:lnTo>
                      <a:lnTo>
                        <a:pt x="320" y="128"/>
                      </a:lnTo>
                      <a:lnTo>
                        <a:pt x="317" y="130"/>
                      </a:lnTo>
                      <a:lnTo>
                        <a:pt x="313" y="132"/>
                      </a:lnTo>
                      <a:lnTo>
                        <a:pt x="310" y="135"/>
                      </a:lnTo>
                      <a:lnTo>
                        <a:pt x="307" y="138"/>
                      </a:lnTo>
                      <a:lnTo>
                        <a:pt x="303" y="140"/>
                      </a:lnTo>
                      <a:lnTo>
                        <a:pt x="299" y="144"/>
                      </a:lnTo>
                      <a:lnTo>
                        <a:pt x="295" y="146"/>
                      </a:lnTo>
                      <a:lnTo>
                        <a:pt x="291" y="149"/>
                      </a:lnTo>
                      <a:lnTo>
                        <a:pt x="286" y="153"/>
                      </a:lnTo>
                      <a:lnTo>
                        <a:pt x="283" y="156"/>
                      </a:lnTo>
                      <a:lnTo>
                        <a:pt x="278" y="160"/>
                      </a:lnTo>
                      <a:lnTo>
                        <a:pt x="274" y="164"/>
                      </a:lnTo>
                      <a:lnTo>
                        <a:pt x="270" y="169"/>
                      </a:lnTo>
                      <a:lnTo>
                        <a:pt x="266" y="173"/>
                      </a:lnTo>
                      <a:lnTo>
                        <a:pt x="261" y="178"/>
                      </a:lnTo>
                      <a:lnTo>
                        <a:pt x="256" y="182"/>
                      </a:lnTo>
                      <a:lnTo>
                        <a:pt x="251" y="188"/>
                      </a:lnTo>
                      <a:lnTo>
                        <a:pt x="247" y="193"/>
                      </a:lnTo>
                      <a:lnTo>
                        <a:pt x="242" y="199"/>
                      </a:lnTo>
                      <a:lnTo>
                        <a:pt x="237" y="205"/>
                      </a:lnTo>
                      <a:lnTo>
                        <a:pt x="232" y="210"/>
                      </a:lnTo>
                      <a:lnTo>
                        <a:pt x="226" y="217"/>
                      </a:lnTo>
                      <a:lnTo>
                        <a:pt x="221" y="224"/>
                      </a:lnTo>
                      <a:lnTo>
                        <a:pt x="215" y="231"/>
                      </a:lnTo>
                      <a:lnTo>
                        <a:pt x="211" y="237"/>
                      </a:lnTo>
                      <a:lnTo>
                        <a:pt x="205" y="245"/>
                      </a:lnTo>
                      <a:lnTo>
                        <a:pt x="199" y="253"/>
                      </a:lnTo>
                      <a:lnTo>
                        <a:pt x="194" y="261"/>
                      </a:lnTo>
                      <a:lnTo>
                        <a:pt x="188" y="269"/>
                      </a:lnTo>
                      <a:lnTo>
                        <a:pt x="182" y="278"/>
                      </a:lnTo>
                      <a:lnTo>
                        <a:pt x="175" y="287"/>
                      </a:lnTo>
                      <a:lnTo>
                        <a:pt x="171" y="295"/>
                      </a:lnTo>
                      <a:lnTo>
                        <a:pt x="165" y="303"/>
                      </a:lnTo>
                      <a:lnTo>
                        <a:pt x="161" y="312"/>
                      </a:lnTo>
                      <a:lnTo>
                        <a:pt x="155" y="320"/>
                      </a:lnTo>
                      <a:lnTo>
                        <a:pt x="151" y="328"/>
                      </a:lnTo>
                      <a:lnTo>
                        <a:pt x="146" y="336"/>
                      </a:lnTo>
                      <a:lnTo>
                        <a:pt x="143" y="344"/>
                      </a:lnTo>
                      <a:lnTo>
                        <a:pt x="138" y="352"/>
                      </a:lnTo>
                      <a:lnTo>
                        <a:pt x="136" y="358"/>
                      </a:lnTo>
                      <a:lnTo>
                        <a:pt x="131" y="366"/>
                      </a:lnTo>
                      <a:lnTo>
                        <a:pt x="129" y="373"/>
                      </a:lnTo>
                      <a:lnTo>
                        <a:pt x="126" y="380"/>
                      </a:lnTo>
                      <a:lnTo>
                        <a:pt x="123" y="387"/>
                      </a:lnTo>
                      <a:lnTo>
                        <a:pt x="121" y="393"/>
                      </a:lnTo>
                      <a:lnTo>
                        <a:pt x="119" y="401"/>
                      </a:lnTo>
                      <a:lnTo>
                        <a:pt x="117" y="407"/>
                      </a:lnTo>
                      <a:lnTo>
                        <a:pt x="114" y="414"/>
                      </a:lnTo>
                      <a:lnTo>
                        <a:pt x="113" y="419"/>
                      </a:lnTo>
                      <a:lnTo>
                        <a:pt x="111" y="426"/>
                      </a:lnTo>
                      <a:lnTo>
                        <a:pt x="110" y="432"/>
                      </a:lnTo>
                      <a:lnTo>
                        <a:pt x="109" y="437"/>
                      </a:lnTo>
                      <a:lnTo>
                        <a:pt x="108" y="443"/>
                      </a:lnTo>
                      <a:lnTo>
                        <a:pt x="106" y="449"/>
                      </a:lnTo>
                      <a:lnTo>
                        <a:pt x="105" y="454"/>
                      </a:lnTo>
                      <a:lnTo>
                        <a:pt x="105" y="459"/>
                      </a:lnTo>
                      <a:lnTo>
                        <a:pt x="104" y="465"/>
                      </a:lnTo>
                      <a:lnTo>
                        <a:pt x="104" y="470"/>
                      </a:lnTo>
                      <a:lnTo>
                        <a:pt x="104" y="475"/>
                      </a:lnTo>
                      <a:lnTo>
                        <a:pt x="103" y="479"/>
                      </a:lnTo>
                      <a:lnTo>
                        <a:pt x="103" y="484"/>
                      </a:lnTo>
                      <a:lnTo>
                        <a:pt x="104" y="488"/>
                      </a:lnTo>
                      <a:lnTo>
                        <a:pt x="104" y="493"/>
                      </a:lnTo>
                      <a:lnTo>
                        <a:pt x="104" y="496"/>
                      </a:lnTo>
                      <a:lnTo>
                        <a:pt x="104" y="501"/>
                      </a:lnTo>
                      <a:lnTo>
                        <a:pt x="104" y="504"/>
                      </a:lnTo>
                      <a:lnTo>
                        <a:pt x="104" y="507"/>
                      </a:lnTo>
                      <a:lnTo>
                        <a:pt x="105" y="512"/>
                      </a:lnTo>
                      <a:lnTo>
                        <a:pt x="105" y="515"/>
                      </a:lnTo>
                      <a:lnTo>
                        <a:pt x="106" y="519"/>
                      </a:lnTo>
                      <a:lnTo>
                        <a:pt x="106" y="521"/>
                      </a:lnTo>
                      <a:lnTo>
                        <a:pt x="108" y="524"/>
                      </a:lnTo>
                      <a:lnTo>
                        <a:pt x="108" y="528"/>
                      </a:lnTo>
                      <a:lnTo>
                        <a:pt x="109" y="531"/>
                      </a:lnTo>
                      <a:lnTo>
                        <a:pt x="110" y="533"/>
                      </a:lnTo>
                      <a:lnTo>
                        <a:pt x="110" y="536"/>
                      </a:lnTo>
                      <a:lnTo>
                        <a:pt x="111" y="538"/>
                      </a:lnTo>
                      <a:lnTo>
                        <a:pt x="112" y="540"/>
                      </a:lnTo>
                      <a:lnTo>
                        <a:pt x="113" y="542"/>
                      </a:lnTo>
                      <a:lnTo>
                        <a:pt x="113" y="545"/>
                      </a:lnTo>
                      <a:lnTo>
                        <a:pt x="114" y="546"/>
                      </a:lnTo>
                      <a:lnTo>
                        <a:pt x="114" y="548"/>
                      </a:lnTo>
                      <a:lnTo>
                        <a:pt x="117" y="550"/>
                      </a:lnTo>
                      <a:lnTo>
                        <a:pt x="118" y="554"/>
                      </a:lnTo>
                      <a:lnTo>
                        <a:pt x="119" y="555"/>
                      </a:lnTo>
                      <a:lnTo>
                        <a:pt x="120" y="556"/>
                      </a:lnTo>
                      <a:lnTo>
                        <a:pt x="120" y="557"/>
                      </a:lnTo>
                      <a:lnTo>
                        <a:pt x="120" y="558"/>
                      </a:lnTo>
                      <a:lnTo>
                        <a:pt x="121" y="558"/>
                      </a:lnTo>
                      <a:lnTo>
                        <a:pt x="122" y="562"/>
                      </a:lnTo>
                      <a:lnTo>
                        <a:pt x="123" y="563"/>
                      </a:lnTo>
                      <a:lnTo>
                        <a:pt x="125" y="565"/>
                      </a:lnTo>
                      <a:lnTo>
                        <a:pt x="126" y="568"/>
                      </a:lnTo>
                      <a:lnTo>
                        <a:pt x="128" y="572"/>
                      </a:lnTo>
                      <a:lnTo>
                        <a:pt x="129" y="573"/>
                      </a:lnTo>
                      <a:lnTo>
                        <a:pt x="129" y="575"/>
                      </a:lnTo>
                      <a:lnTo>
                        <a:pt x="130" y="577"/>
                      </a:lnTo>
                      <a:lnTo>
                        <a:pt x="131" y="579"/>
                      </a:lnTo>
                      <a:lnTo>
                        <a:pt x="133" y="581"/>
                      </a:lnTo>
                      <a:lnTo>
                        <a:pt x="134" y="583"/>
                      </a:lnTo>
                      <a:lnTo>
                        <a:pt x="136" y="585"/>
                      </a:lnTo>
                      <a:lnTo>
                        <a:pt x="137" y="588"/>
                      </a:lnTo>
                      <a:lnTo>
                        <a:pt x="138" y="590"/>
                      </a:lnTo>
                      <a:lnTo>
                        <a:pt x="139" y="592"/>
                      </a:lnTo>
                      <a:lnTo>
                        <a:pt x="140" y="594"/>
                      </a:lnTo>
                      <a:lnTo>
                        <a:pt x="143" y="598"/>
                      </a:lnTo>
                      <a:lnTo>
                        <a:pt x="144" y="600"/>
                      </a:lnTo>
                      <a:lnTo>
                        <a:pt x="146" y="603"/>
                      </a:lnTo>
                      <a:lnTo>
                        <a:pt x="147" y="606"/>
                      </a:lnTo>
                      <a:lnTo>
                        <a:pt x="149" y="609"/>
                      </a:lnTo>
                      <a:lnTo>
                        <a:pt x="151" y="611"/>
                      </a:lnTo>
                      <a:lnTo>
                        <a:pt x="153" y="615"/>
                      </a:lnTo>
                      <a:lnTo>
                        <a:pt x="154" y="617"/>
                      </a:lnTo>
                      <a:lnTo>
                        <a:pt x="156" y="620"/>
                      </a:lnTo>
                      <a:lnTo>
                        <a:pt x="159" y="624"/>
                      </a:lnTo>
                      <a:lnTo>
                        <a:pt x="161" y="626"/>
                      </a:lnTo>
                      <a:lnTo>
                        <a:pt x="162" y="629"/>
                      </a:lnTo>
                      <a:lnTo>
                        <a:pt x="164" y="633"/>
                      </a:lnTo>
                      <a:lnTo>
                        <a:pt x="166" y="636"/>
                      </a:lnTo>
                      <a:lnTo>
                        <a:pt x="169" y="640"/>
                      </a:lnTo>
                      <a:lnTo>
                        <a:pt x="171" y="643"/>
                      </a:lnTo>
                      <a:lnTo>
                        <a:pt x="173" y="646"/>
                      </a:lnTo>
                      <a:lnTo>
                        <a:pt x="175" y="650"/>
                      </a:lnTo>
                      <a:lnTo>
                        <a:pt x="178" y="653"/>
                      </a:lnTo>
                      <a:lnTo>
                        <a:pt x="180" y="657"/>
                      </a:lnTo>
                      <a:lnTo>
                        <a:pt x="183" y="660"/>
                      </a:lnTo>
                      <a:lnTo>
                        <a:pt x="186" y="663"/>
                      </a:lnTo>
                      <a:lnTo>
                        <a:pt x="188" y="667"/>
                      </a:lnTo>
                      <a:lnTo>
                        <a:pt x="190" y="670"/>
                      </a:lnTo>
                      <a:lnTo>
                        <a:pt x="194" y="673"/>
                      </a:lnTo>
                      <a:lnTo>
                        <a:pt x="196" y="677"/>
                      </a:lnTo>
                      <a:lnTo>
                        <a:pt x="198" y="681"/>
                      </a:lnTo>
                      <a:lnTo>
                        <a:pt x="202" y="685"/>
                      </a:lnTo>
                      <a:lnTo>
                        <a:pt x="204" y="688"/>
                      </a:lnTo>
                      <a:lnTo>
                        <a:pt x="207" y="692"/>
                      </a:lnTo>
                      <a:lnTo>
                        <a:pt x="209" y="695"/>
                      </a:lnTo>
                      <a:lnTo>
                        <a:pt x="213" y="699"/>
                      </a:lnTo>
                      <a:lnTo>
                        <a:pt x="215" y="703"/>
                      </a:lnTo>
                      <a:lnTo>
                        <a:pt x="218" y="706"/>
                      </a:lnTo>
                      <a:lnTo>
                        <a:pt x="222" y="710"/>
                      </a:lnTo>
                      <a:lnTo>
                        <a:pt x="225" y="713"/>
                      </a:lnTo>
                      <a:lnTo>
                        <a:pt x="228" y="717"/>
                      </a:lnTo>
                      <a:lnTo>
                        <a:pt x="229" y="719"/>
                      </a:lnTo>
                      <a:lnTo>
                        <a:pt x="230" y="721"/>
                      </a:lnTo>
                      <a:lnTo>
                        <a:pt x="232" y="724"/>
                      </a:lnTo>
                      <a:lnTo>
                        <a:pt x="233" y="725"/>
                      </a:lnTo>
                      <a:lnTo>
                        <a:pt x="234" y="728"/>
                      </a:lnTo>
                      <a:lnTo>
                        <a:pt x="235" y="730"/>
                      </a:lnTo>
                      <a:lnTo>
                        <a:pt x="237" y="732"/>
                      </a:lnTo>
                      <a:lnTo>
                        <a:pt x="238" y="736"/>
                      </a:lnTo>
                      <a:lnTo>
                        <a:pt x="239" y="738"/>
                      </a:lnTo>
                      <a:lnTo>
                        <a:pt x="240" y="741"/>
                      </a:lnTo>
                      <a:lnTo>
                        <a:pt x="242" y="745"/>
                      </a:lnTo>
                      <a:lnTo>
                        <a:pt x="243" y="747"/>
                      </a:lnTo>
                      <a:lnTo>
                        <a:pt x="244" y="750"/>
                      </a:lnTo>
                      <a:lnTo>
                        <a:pt x="247" y="754"/>
                      </a:lnTo>
                      <a:lnTo>
                        <a:pt x="248" y="758"/>
                      </a:lnTo>
                      <a:lnTo>
                        <a:pt x="249" y="760"/>
                      </a:lnTo>
                      <a:lnTo>
                        <a:pt x="251" y="765"/>
                      </a:lnTo>
                      <a:lnTo>
                        <a:pt x="251" y="767"/>
                      </a:lnTo>
                      <a:lnTo>
                        <a:pt x="252" y="769"/>
                      </a:lnTo>
                      <a:lnTo>
                        <a:pt x="254" y="772"/>
                      </a:lnTo>
                      <a:lnTo>
                        <a:pt x="255" y="773"/>
                      </a:lnTo>
                      <a:lnTo>
                        <a:pt x="255" y="775"/>
                      </a:lnTo>
                      <a:lnTo>
                        <a:pt x="255" y="777"/>
                      </a:lnTo>
                      <a:lnTo>
                        <a:pt x="256" y="780"/>
                      </a:lnTo>
                      <a:lnTo>
                        <a:pt x="257" y="782"/>
                      </a:lnTo>
                      <a:lnTo>
                        <a:pt x="257" y="783"/>
                      </a:lnTo>
                      <a:lnTo>
                        <a:pt x="258" y="785"/>
                      </a:lnTo>
                      <a:lnTo>
                        <a:pt x="259" y="788"/>
                      </a:lnTo>
                      <a:lnTo>
                        <a:pt x="260" y="790"/>
                      </a:lnTo>
                      <a:lnTo>
                        <a:pt x="260" y="792"/>
                      </a:lnTo>
                      <a:lnTo>
                        <a:pt x="261" y="794"/>
                      </a:lnTo>
                      <a:lnTo>
                        <a:pt x="261" y="797"/>
                      </a:lnTo>
                      <a:lnTo>
                        <a:pt x="263" y="799"/>
                      </a:lnTo>
                      <a:lnTo>
                        <a:pt x="263" y="801"/>
                      </a:lnTo>
                      <a:lnTo>
                        <a:pt x="264" y="803"/>
                      </a:lnTo>
                      <a:lnTo>
                        <a:pt x="264" y="807"/>
                      </a:lnTo>
                      <a:lnTo>
                        <a:pt x="265" y="809"/>
                      </a:lnTo>
                      <a:lnTo>
                        <a:pt x="265" y="811"/>
                      </a:lnTo>
                      <a:lnTo>
                        <a:pt x="266" y="813"/>
                      </a:lnTo>
                      <a:lnTo>
                        <a:pt x="266" y="815"/>
                      </a:lnTo>
                      <a:lnTo>
                        <a:pt x="267" y="817"/>
                      </a:lnTo>
                      <a:lnTo>
                        <a:pt x="267" y="819"/>
                      </a:lnTo>
                      <a:lnTo>
                        <a:pt x="268" y="821"/>
                      </a:lnTo>
                      <a:lnTo>
                        <a:pt x="268" y="824"/>
                      </a:lnTo>
                      <a:lnTo>
                        <a:pt x="269" y="826"/>
                      </a:lnTo>
                      <a:lnTo>
                        <a:pt x="270" y="829"/>
                      </a:lnTo>
                      <a:lnTo>
                        <a:pt x="273" y="833"/>
                      </a:lnTo>
                      <a:lnTo>
                        <a:pt x="274" y="836"/>
                      </a:lnTo>
                      <a:lnTo>
                        <a:pt x="276" y="839"/>
                      </a:lnTo>
                      <a:lnTo>
                        <a:pt x="278" y="843"/>
                      </a:lnTo>
                      <a:lnTo>
                        <a:pt x="280" y="846"/>
                      </a:lnTo>
                      <a:lnTo>
                        <a:pt x="282" y="849"/>
                      </a:lnTo>
                      <a:lnTo>
                        <a:pt x="284" y="852"/>
                      </a:lnTo>
                      <a:lnTo>
                        <a:pt x="286" y="854"/>
                      </a:lnTo>
                      <a:lnTo>
                        <a:pt x="289" y="856"/>
                      </a:lnTo>
                      <a:lnTo>
                        <a:pt x="291" y="859"/>
                      </a:lnTo>
                      <a:lnTo>
                        <a:pt x="294" y="861"/>
                      </a:lnTo>
                      <a:lnTo>
                        <a:pt x="295" y="862"/>
                      </a:lnTo>
                      <a:lnTo>
                        <a:pt x="298" y="863"/>
                      </a:lnTo>
                      <a:lnTo>
                        <a:pt x="301" y="865"/>
                      </a:lnTo>
                      <a:lnTo>
                        <a:pt x="303" y="867"/>
                      </a:lnTo>
                      <a:lnTo>
                        <a:pt x="306" y="867"/>
                      </a:lnTo>
                      <a:lnTo>
                        <a:pt x="308" y="869"/>
                      </a:lnTo>
                      <a:lnTo>
                        <a:pt x="310" y="869"/>
                      </a:lnTo>
                      <a:lnTo>
                        <a:pt x="313" y="870"/>
                      </a:lnTo>
                      <a:lnTo>
                        <a:pt x="315" y="870"/>
                      </a:lnTo>
                      <a:lnTo>
                        <a:pt x="318" y="871"/>
                      </a:lnTo>
                      <a:lnTo>
                        <a:pt x="320" y="871"/>
                      </a:lnTo>
                      <a:lnTo>
                        <a:pt x="323" y="871"/>
                      </a:lnTo>
                      <a:lnTo>
                        <a:pt x="325" y="871"/>
                      </a:lnTo>
                      <a:lnTo>
                        <a:pt x="327" y="871"/>
                      </a:lnTo>
                      <a:lnTo>
                        <a:pt x="329" y="871"/>
                      </a:lnTo>
                      <a:lnTo>
                        <a:pt x="333" y="870"/>
                      </a:lnTo>
                      <a:lnTo>
                        <a:pt x="334" y="869"/>
                      </a:lnTo>
                      <a:lnTo>
                        <a:pt x="337" y="869"/>
                      </a:lnTo>
                      <a:lnTo>
                        <a:pt x="339" y="868"/>
                      </a:lnTo>
                      <a:lnTo>
                        <a:pt x="342" y="867"/>
                      </a:lnTo>
                      <a:lnTo>
                        <a:pt x="344" y="865"/>
                      </a:lnTo>
                      <a:lnTo>
                        <a:pt x="347" y="865"/>
                      </a:lnTo>
                      <a:lnTo>
                        <a:pt x="351" y="864"/>
                      </a:lnTo>
                      <a:lnTo>
                        <a:pt x="354" y="864"/>
                      </a:lnTo>
                      <a:lnTo>
                        <a:pt x="356" y="863"/>
                      </a:lnTo>
                      <a:lnTo>
                        <a:pt x="360" y="862"/>
                      </a:lnTo>
                      <a:lnTo>
                        <a:pt x="363" y="861"/>
                      </a:lnTo>
                      <a:lnTo>
                        <a:pt x="367" y="861"/>
                      </a:lnTo>
                      <a:lnTo>
                        <a:pt x="370" y="861"/>
                      </a:lnTo>
                      <a:lnTo>
                        <a:pt x="373" y="861"/>
                      </a:lnTo>
                      <a:lnTo>
                        <a:pt x="377" y="861"/>
                      </a:lnTo>
                      <a:lnTo>
                        <a:pt x="380" y="861"/>
                      </a:lnTo>
                      <a:lnTo>
                        <a:pt x="384" y="861"/>
                      </a:lnTo>
                      <a:lnTo>
                        <a:pt x="386" y="861"/>
                      </a:lnTo>
                      <a:lnTo>
                        <a:pt x="389" y="861"/>
                      </a:lnTo>
                      <a:lnTo>
                        <a:pt x="393" y="862"/>
                      </a:lnTo>
                      <a:lnTo>
                        <a:pt x="396" y="863"/>
                      </a:lnTo>
                      <a:lnTo>
                        <a:pt x="399" y="864"/>
                      </a:lnTo>
                      <a:lnTo>
                        <a:pt x="403" y="865"/>
                      </a:lnTo>
                      <a:lnTo>
                        <a:pt x="406" y="868"/>
                      </a:lnTo>
                      <a:lnTo>
                        <a:pt x="408" y="869"/>
                      </a:lnTo>
                      <a:lnTo>
                        <a:pt x="411" y="871"/>
                      </a:lnTo>
                      <a:lnTo>
                        <a:pt x="414" y="873"/>
                      </a:lnTo>
                      <a:lnTo>
                        <a:pt x="416" y="877"/>
                      </a:lnTo>
                      <a:lnTo>
                        <a:pt x="420" y="880"/>
                      </a:lnTo>
                      <a:lnTo>
                        <a:pt x="422" y="884"/>
                      </a:lnTo>
                      <a:lnTo>
                        <a:pt x="423" y="886"/>
                      </a:lnTo>
                      <a:lnTo>
                        <a:pt x="424" y="887"/>
                      </a:lnTo>
                      <a:lnTo>
                        <a:pt x="425" y="889"/>
                      </a:lnTo>
                      <a:lnTo>
                        <a:pt x="427" y="891"/>
                      </a:lnTo>
                      <a:lnTo>
                        <a:pt x="428" y="894"/>
                      </a:lnTo>
                      <a:lnTo>
                        <a:pt x="428" y="896"/>
                      </a:lnTo>
                      <a:lnTo>
                        <a:pt x="429" y="898"/>
                      </a:lnTo>
                      <a:lnTo>
                        <a:pt x="430" y="900"/>
                      </a:lnTo>
                      <a:lnTo>
                        <a:pt x="431" y="903"/>
                      </a:lnTo>
                      <a:lnTo>
                        <a:pt x="431" y="905"/>
                      </a:lnTo>
                      <a:lnTo>
                        <a:pt x="432" y="906"/>
                      </a:lnTo>
                      <a:lnTo>
                        <a:pt x="432" y="908"/>
                      </a:lnTo>
                      <a:lnTo>
                        <a:pt x="433" y="911"/>
                      </a:lnTo>
                      <a:lnTo>
                        <a:pt x="433" y="913"/>
                      </a:lnTo>
                      <a:lnTo>
                        <a:pt x="433" y="915"/>
                      </a:lnTo>
                      <a:lnTo>
                        <a:pt x="435" y="917"/>
                      </a:lnTo>
                      <a:lnTo>
                        <a:pt x="435" y="920"/>
                      </a:lnTo>
                      <a:lnTo>
                        <a:pt x="436" y="922"/>
                      </a:lnTo>
                      <a:lnTo>
                        <a:pt x="436" y="923"/>
                      </a:lnTo>
                      <a:lnTo>
                        <a:pt x="436" y="926"/>
                      </a:lnTo>
                      <a:lnTo>
                        <a:pt x="436" y="928"/>
                      </a:lnTo>
                      <a:lnTo>
                        <a:pt x="437" y="930"/>
                      </a:lnTo>
                      <a:lnTo>
                        <a:pt x="437" y="932"/>
                      </a:lnTo>
                      <a:lnTo>
                        <a:pt x="437" y="934"/>
                      </a:lnTo>
                      <a:lnTo>
                        <a:pt x="437" y="937"/>
                      </a:lnTo>
                      <a:lnTo>
                        <a:pt x="438" y="939"/>
                      </a:lnTo>
                      <a:lnTo>
                        <a:pt x="438" y="940"/>
                      </a:lnTo>
                      <a:lnTo>
                        <a:pt x="438" y="942"/>
                      </a:lnTo>
                      <a:lnTo>
                        <a:pt x="438" y="945"/>
                      </a:lnTo>
                      <a:lnTo>
                        <a:pt x="438" y="947"/>
                      </a:lnTo>
                      <a:lnTo>
                        <a:pt x="439" y="949"/>
                      </a:lnTo>
                      <a:lnTo>
                        <a:pt x="439" y="951"/>
                      </a:lnTo>
                      <a:lnTo>
                        <a:pt x="439" y="952"/>
                      </a:lnTo>
                      <a:lnTo>
                        <a:pt x="440" y="955"/>
                      </a:lnTo>
                      <a:lnTo>
                        <a:pt x="440" y="957"/>
                      </a:lnTo>
                      <a:lnTo>
                        <a:pt x="441" y="958"/>
                      </a:lnTo>
                      <a:lnTo>
                        <a:pt x="441" y="963"/>
                      </a:lnTo>
                      <a:lnTo>
                        <a:pt x="442" y="966"/>
                      </a:lnTo>
                      <a:lnTo>
                        <a:pt x="444" y="969"/>
                      </a:lnTo>
                      <a:lnTo>
                        <a:pt x="445" y="973"/>
                      </a:lnTo>
                      <a:lnTo>
                        <a:pt x="447" y="975"/>
                      </a:lnTo>
                      <a:lnTo>
                        <a:pt x="449" y="978"/>
                      </a:lnTo>
                      <a:lnTo>
                        <a:pt x="450" y="982"/>
                      </a:lnTo>
                      <a:lnTo>
                        <a:pt x="454" y="984"/>
                      </a:lnTo>
                      <a:lnTo>
                        <a:pt x="456" y="986"/>
                      </a:lnTo>
                      <a:lnTo>
                        <a:pt x="458" y="989"/>
                      </a:lnTo>
                      <a:lnTo>
                        <a:pt x="461" y="990"/>
                      </a:lnTo>
                      <a:lnTo>
                        <a:pt x="462" y="991"/>
                      </a:lnTo>
                      <a:lnTo>
                        <a:pt x="464" y="992"/>
                      </a:lnTo>
                      <a:lnTo>
                        <a:pt x="466" y="993"/>
                      </a:lnTo>
                      <a:lnTo>
                        <a:pt x="467" y="994"/>
                      </a:lnTo>
                      <a:lnTo>
                        <a:pt x="470" y="994"/>
                      </a:lnTo>
                      <a:lnTo>
                        <a:pt x="472" y="995"/>
                      </a:lnTo>
                      <a:lnTo>
                        <a:pt x="474" y="996"/>
                      </a:lnTo>
                      <a:lnTo>
                        <a:pt x="476" y="996"/>
                      </a:lnTo>
                      <a:lnTo>
                        <a:pt x="480" y="998"/>
                      </a:lnTo>
                      <a:lnTo>
                        <a:pt x="482" y="999"/>
                      </a:lnTo>
                      <a:lnTo>
                        <a:pt x="485" y="999"/>
                      </a:lnTo>
                      <a:lnTo>
                        <a:pt x="488" y="999"/>
                      </a:lnTo>
                      <a:lnTo>
                        <a:pt x="491" y="1000"/>
                      </a:lnTo>
                      <a:lnTo>
                        <a:pt x="493" y="1000"/>
                      </a:lnTo>
                      <a:lnTo>
                        <a:pt x="496" y="1000"/>
                      </a:lnTo>
                      <a:lnTo>
                        <a:pt x="498" y="1000"/>
                      </a:lnTo>
                      <a:lnTo>
                        <a:pt x="501" y="1000"/>
                      </a:lnTo>
                      <a:lnTo>
                        <a:pt x="504" y="1000"/>
                      </a:lnTo>
                      <a:lnTo>
                        <a:pt x="506" y="1000"/>
                      </a:lnTo>
                      <a:lnTo>
                        <a:pt x="508" y="1000"/>
                      </a:lnTo>
                      <a:lnTo>
                        <a:pt x="510" y="1000"/>
                      </a:lnTo>
                      <a:lnTo>
                        <a:pt x="513" y="1000"/>
                      </a:lnTo>
                      <a:lnTo>
                        <a:pt x="515" y="1000"/>
                      </a:lnTo>
                      <a:lnTo>
                        <a:pt x="516" y="1000"/>
                      </a:lnTo>
                      <a:lnTo>
                        <a:pt x="518" y="1000"/>
                      </a:lnTo>
                      <a:lnTo>
                        <a:pt x="520" y="999"/>
                      </a:lnTo>
                      <a:lnTo>
                        <a:pt x="523" y="999"/>
                      </a:lnTo>
                      <a:lnTo>
                        <a:pt x="526" y="998"/>
                      </a:lnTo>
                      <a:lnTo>
                        <a:pt x="530" y="996"/>
                      </a:lnTo>
                      <a:lnTo>
                        <a:pt x="532" y="995"/>
                      </a:lnTo>
                      <a:lnTo>
                        <a:pt x="535" y="994"/>
                      </a:lnTo>
                      <a:lnTo>
                        <a:pt x="537" y="993"/>
                      </a:lnTo>
                      <a:lnTo>
                        <a:pt x="540" y="992"/>
                      </a:lnTo>
                      <a:lnTo>
                        <a:pt x="542" y="990"/>
                      </a:lnTo>
                      <a:lnTo>
                        <a:pt x="544" y="989"/>
                      </a:lnTo>
                      <a:lnTo>
                        <a:pt x="546" y="986"/>
                      </a:lnTo>
                      <a:lnTo>
                        <a:pt x="548" y="984"/>
                      </a:lnTo>
                      <a:lnTo>
                        <a:pt x="549" y="983"/>
                      </a:lnTo>
                      <a:lnTo>
                        <a:pt x="550" y="981"/>
                      </a:lnTo>
                      <a:lnTo>
                        <a:pt x="551" y="977"/>
                      </a:lnTo>
                      <a:lnTo>
                        <a:pt x="552" y="975"/>
                      </a:lnTo>
                      <a:lnTo>
                        <a:pt x="553" y="973"/>
                      </a:lnTo>
                      <a:lnTo>
                        <a:pt x="553" y="969"/>
                      </a:lnTo>
                      <a:lnTo>
                        <a:pt x="553" y="967"/>
                      </a:lnTo>
                      <a:lnTo>
                        <a:pt x="554" y="964"/>
                      </a:lnTo>
                      <a:lnTo>
                        <a:pt x="554" y="961"/>
                      </a:lnTo>
                      <a:lnTo>
                        <a:pt x="554" y="958"/>
                      </a:lnTo>
                      <a:lnTo>
                        <a:pt x="554" y="955"/>
                      </a:lnTo>
                      <a:lnTo>
                        <a:pt x="554" y="952"/>
                      </a:lnTo>
                      <a:lnTo>
                        <a:pt x="553" y="949"/>
                      </a:lnTo>
                      <a:lnTo>
                        <a:pt x="553" y="946"/>
                      </a:lnTo>
                      <a:lnTo>
                        <a:pt x="552" y="942"/>
                      </a:lnTo>
                      <a:lnTo>
                        <a:pt x="551" y="939"/>
                      </a:lnTo>
                      <a:lnTo>
                        <a:pt x="550" y="937"/>
                      </a:lnTo>
                      <a:lnTo>
                        <a:pt x="550" y="933"/>
                      </a:lnTo>
                      <a:lnTo>
                        <a:pt x="548" y="930"/>
                      </a:lnTo>
                      <a:lnTo>
                        <a:pt x="546" y="928"/>
                      </a:lnTo>
                      <a:lnTo>
                        <a:pt x="544" y="924"/>
                      </a:lnTo>
                      <a:lnTo>
                        <a:pt x="543" y="922"/>
                      </a:lnTo>
                      <a:lnTo>
                        <a:pt x="541" y="919"/>
                      </a:lnTo>
                      <a:lnTo>
                        <a:pt x="540" y="916"/>
                      </a:lnTo>
                      <a:lnTo>
                        <a:pt x="537" y="913"/>
                      </a:lnTo>
                      <a:lnTo>
                        <a:pt x="536" y="909"/>
                      </a:lnTo>
                      <a:lnTo>
                        <a:pt x="534" y="906"/>
                      </a:lnTo>
                      <a:lnTo>
                        <a:pt x="532" y="904"/>
                      </a:lnTo>
                      <a:lnTo>
                        <a:pt x="531" y="900"/>
                      </a:lnTo>
                      <a:lnTo>
                        <a:pt x="528" y="898"/>
                      </a:lnTo>
                      <a:lnTo>
                        <a:pt x="527" y="895"/>
                      </a:lnTo>
                      <a:lnTo>
                        <a:pt x="525" y="891"/>
                      </a:lnTo>
                      <a:lnTo>
                        <a:pt x="523" y="888"/>
                      </a:lnTo>
                      <a:lnTo>
                        <a:pt x="522" y="885"/>
                      </a:lnTo>
                      <a:lnTo>
                        <a:pt x="520" y="881"/>
                      </a:lnTo>
                      <a:lnTo>
                        <a:pt x="518" y="878"/>
                      </a:lnTo>
                      <a:lnTo>
                        <a:pt x="517" y="874"/>
                      </a:lnTo>
                      <a:lnTo>
                        <a:pt x="516" y="870"/>
                      </a:lnTo>
                      <a:lnTo>
                        <a:pt x="516" y="869"/>
                      </a:lnTo>
                      <a:lnTo>
                        <a:pt x="515" y="867"/>
                      </a:lnTo>
                      <a:lnTo>
                        <a:pt x="515" y="864"/>
                      </a:lnTo>
                      <a:lnTo>
                        <a:pt x="515" y="862"/>
                      </a:lnTo>
                      <a:lnTo>
                        <a:pt x="514" y="860"/>
                      </a:lnTo>
                      <a:lnTo>
                        <a:pt x="514" y="858"/>
                      </a:lnTo>
                      <a:lnTo>
                        <a:pt x="514" y="855"/>
                      </a:lnTo>
                      <a:lnTo>
                        <a:pt x="514" y="854"/>
                      </a:lnTo>
                      <a:lnTo>
                        <a:pt x="513" y="851"/>
                      </a:lnTo>
                      <a:lnTo>
                        <a:pt x="513" y="850"/>
                      </a:lnTo>
                      <a:lnTo>
                        <a:pt x="513" y="847"/>
                      </a:lnTo>
                      <a:lnTo>
                        <a:pt x="513" y="845"/>
                      </a:lnTo>
                      <a:lnTo>
                        <a:pt x="513" y="843"/>
                      </a:lnTo>
                      <a:lnTo>
                        <a:pt x="513" y="839"/>
                      </a:lnTo>
                      <a:lnTo>
                        <a:pt x="514" y="837"/>
                      </a:lnTo>
                      <a:lnTo>
                        <a:pt x="514" y="835"/>
                      </a:lnTo>
                      <a:lnTo>
                        <a:pt x="514" y="833"/>
                      </a:lnTo>
                      <a:lnTo>
                        <a:pt x="515" y="830"/>
                      </a:lnTo>
                      <a:lnTo>
                        <a:pt x="515" y="827"/>
                      </a:lnTo>
                      <a:lnTo>
                        <a:pt x="515" y="825"/>
                      </a:lnTo>
                      <a:lnTo>
                        <a:pt x="515" y="823"/>
                      </a:lnTo>
                      <a:lnTo>
                        <a:pt x="515" y="819"/>
                      </a:lnTo>
                      <a:lnTo>
                        <a:pt x="516" y="817"/>
                      </a:lnTo>
                      <a:lnTo>
                        <a:pt x="516" y="815"/>
                      </a:lnTo>
                      <a:lnTo>
                        <a:pt x="517" y="812"/>
                      </a:lnTo>
                      <a:lnTo>
                        <a:pt x="517" y="810"/>
                      </a:lnTo>
                      <a:lnTo>
                        <a:pt x="517" y="808"/>
                      </a:lnTo>
                      <a:lnTo>
                        <a:pt x="518" y="806"/>
                      </a:lnTo>
                      <a:lnTo>
                        <a:pt x="518" y="803"/>
                      </a:lnTo>
                      <a:lnTo>
                        <a:pt x="519" y="802"/>
                      </a:lnTo>
                      <a:lnTo>
                        <a:pt x="519" y="800"/>
                      </a:lnTo>
                      <a:lnTo>
                        <a:pt x="520" y="798"/>
                      </a:lnTo>
                      <a:lnTo>
                        <a:pt x="520" y="795"/>
                      </a:lnTo>
                      <a:lnTo>
                        <a:pt x="522" y="793"/>
                      </a:lnTo>
                      <a:lnTo>
                        <a:pt x="522" y="791"/>
                      </a:lnTo>
                      <a:lnTo>
                        <a:pt x="522" y="789"/>
                      </a:lnTo>
                      <a:lnTo>
                        <a:pt x="523" y="786"/>
                      </a:lnTo>
                      <a:lnTo>
                        <a:pt x="523" y="784"/>
                      </a:lnTo>
                      <a:lnTo>
                        <a:pt x="524" y="783"/>
                      </a:lnTo>
                      <a:lnTo>
                        <a:pt x="524" y="781"/>
                      </a:lnTo>
                      <a:lnTo>
                        <a:pt x="524" y="778"/>
                      </a:lnTo>
                      <a:lnTo>
                        <a:pt x="525" y="776"/>
                      </a:lnTo>
                      <a:lnTo>
                        <a:pt x="525" y="775"/>
                      </a:lnTo>
                      <a:lnTo>
                        <a:pt x="526" y="773"/>
                      </a:lnTo>
                      <a:lnTo>
                        <a:pt x="527" y="769"/>
                      </a:lnTo>
                      <a:lnTo>
                        <a:pt x="528" y="765"/>
                      </a:lnTo>
                      <a:lnTo>
                        <a:pt x="528" y="762"/>
                      </a:lnTo>
                      <a:lnTo>
                        <a:pt x="530" y="758"/>
                      </a:lnTo>
                      <a:lnTo>
                        <a:pt x="531" y="754"/>
                      </a:lnTo>
                      <a:lnTo>
                        <a:pt x="532" y="750"/>
                      </a:lnTo>
                      <a:lnTo>
                        <a:pt x="532" y="747"/>
                      </a:lnTo>
                      <a:lnTo>
                        <a:pt x="533" y="743"/>
                      </a:lnTo>
                      <a:lnTo>
                        <a:pt x="533" y="740"/>
                      </a:lnTo>
                      <a:lnTo>
                        <a:pt x="533" y="737"/>
                      </a:lnTo>
                      <a:lnTo>
                        <a:pt x="533" y="733"/>
                      </a:lnTo>
                      <a:lnTo>
                        <a:pt x="534" y="730"/>
                      </a:lnTo>
                      <a:lnTo>
                        <a:pt x="534" y="727"/>
                      </a:lnTo>
                      <a:lnTo>
                        <a:pt x="534" y="723"/>
                      </a:lnTo>
                      <a:lnTo>
                        <a:pt x="534" y="721"/>
                      </a:lnTo>
                      <a:lnTo>
                        <a:pt x="534" y="717"/>
                      </a:lnTo>
                      <a:lnTo>
                        <a:pt x="533" y="714"/>
                      </a:lnTo>
                      <a:lnTo>
                        <a:pt x="533" y="711"/>
                      </a:lnTo>
                      <a:lnTo>
                        <a:pt x="532" y="707"/>
                      </a:lnTo>
                      <a:lnTo>
                        <a:pt x="532" y="704"/>
                      </a:lnTo>
                      <a:lnTo>
                        <a:pt x="531" y="702"/>
                      </a:lnTo>
                      <a:lnTo>
                        <a:pt x="531" y="699"/>
                      </a:lnTo>
                      <a:lnTo>
                        <a:pt x="530" y="696"/>
                      </a:lnTo>
                      <a:lnTo>
                        <a:pt x="530" y="694"/>
                      </a:lnTo>
                      <a:lnTo>
                        <a:pt x="528" y="692"/>
                      </a:lnTo>
                      <a:lnTo>
                        <a:pt x="528" y="690"/>
                      </a:lnTo>
                      <a:lnTo>
                        <a:pt x="527" y="687"/>
                      </a:lnTo>
                      <a:lnTo>
                        <a:pt x="526" y="684"/>
                      </a:lnTo>
                      <a:lnTo>
                        <a:pt x="525" y="681"/>
                      </a:lnTo>
                      <a:lnTo>
                        <a:pt x="524" y="679"/>
                      </a:lnTo>
                      <a:lnTo>
                        <a:pt x="522" y="676"/>
                      </a:lnTo>
                      <a:lnTo>
                        <a:pt x="522" y="675"/>
                      </a:lnTo>
                      <a:lnTo>
                        <a:pt x="520" y="673"/>
                      </a:lnTo>
                      <a:close/>
                    </a:path>
                  </a:pathLst>
                </a:custGeom>
                <a:solidFill>
                  <a:srgbClr val="FFE6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121"/>
                <p:cNvSpPr>
                  <a:spLocks/>
                </p:cNvSpPr>
                <p:nvPr/>
              </p:nvSpPr>
              <p:spPr bwMode="auto">
                <a:xfrm>
                  <a:off x="3617" y="3500"/>
                  <a:ext cx="163" cy="176"/>
                </a:xfrm>
                <a:custGeom>
                  <a:avLst/>
                  <a:gdLst>
                    <a:gd name="T0" fmla="*/ 2 w 326"/>
                    <a:gd name="T1" fmla="*/ 3 h 354"/>
                    <a:gd name="T2" fmla="*/ 2 w 326"/>
                    <a:gd name="T3" fmla="*/ 4 h 354"/>
                    <a:gd name="T4" fmla="*/ 3 w 326"/>
                    <a:gd name="T5" fmla="*/ 5 h 354"/>
                    <a:gd name="T6" fmla="*/ 3 w 326"/>
                    <a:gd name="T7" fmla="*/ 5 h 354"/>
                    <a:gd name="T8" fmla="*/ 4 w 326"/>
                    <a:gd name="T9" fmla="*/ 5 h 354"/>
                    <a:gd name="T10" fmla="*/ 5 w 326"/>
                    <a:gd name="T11" fmla="*/ 5 h 354"/>
                    <a:gd name="T12" fmla="*/ 5 w 326"/>
                    <a:gd name="T13" fmla="*/ 5 h 354"/>
                    <a:gd name="T14" fmla="*/ 6 w 326"/>
                    <a:gd name="T15" fmla="*/ 5 h 354"/>
                    <a:gd name="T16" fmla="*/ 7 w 326"/>
                    <a:gd name="T17" fmla="*/ 6 h 354"/>
                    <a:gd name="T18" fmla="*/ 7 w 326"/>
                    <a:gd name="T19" fmla="*/ 6 h 354"/>
                    <a:gd name="T20" fmla="*/ 8 w 326"/>
                    <a:gd name="T21" fmla="*/ 7 h 354"/>
                    <a:gd name="T22" fmla="*/ 9 w 326"/>
                    <a:gd name="T23" fmla="*/ 7 h 354"/>
                    <a:gd name="T24" fmla="*/ 9 w 326"/>
                    <a:gd name="T25" fmla="*/ 6 h 354"/>
                    <a:gd name="T26" fmla="*/ 8 w 326"/>
                    <a:gd name="T27" fmla="*/ 6 h 354"/>
                    <a:gd name="T28" fmla="*/ 8 w 326"/>
                    <a:gd name="T29" fmla="*/ 5 h 354"/>
                    <a:gd name="T30" fmla="*/ 7 w 326"/>
                    <a:gd name="T31" fmla="*/ 4 h 354"/>
                    <a:gd name="T32" fmla="*/ 7 w 326"/>
                    <a:gd name="T33" fmla="*/ 3 h 354"/>
                    <a:gd name="T34" fmla="*/ 6 w 326"/>
                    <a:gd name="T35" fmla="*/ 2 h 354"/>
                    <a:gd name="T36" fmla="*/ 5 w 326"/>
                    <a:gd name="T37" fmla="*/ 1 h 354"/>
                    <a:gd name="T38" fmla="*/ 5 w 326"/>
                    <a:gd name="T39" fmla="*/ 1 h 354"/>
                    <a:gd name="T40" fmla="*/ 5 w 326"/>
                    <a:gd name="T41" fmla="*/ 0 h 354"/>
                    <a:gd name="T42" fmla="*/ 6 w 326"/>
                    <a:gd name="T43" fmla="*/ 0 h 354"/>
                    <a:gd name="T44" fmla="*/ 7 w 326"/>
                    <a:gd name="T45" fmla="*/ 0 h 354"/>
                    <a:gd name="T46" fmla="*/ 7 w 326"/>
                    <a:gd name="T47" fmla="*/ 0 h 354"/>
                    <a:gd name="T48" fmla="*/ 8 w 326"/>
                    <a:gd name="T49" fmla="*/ 0 h 354"/>
                    <a:gd name="T50" fmla="*/ 9 w 326"/>
                    <a:gd name="T51" fmla="*/ 0 h 354"/>
                    <a:gd name="T52" fmla="*/ 9 w 326"/>
                    <a:gd name="T53" fmla="*/ 0 h 354"/>
                    <a:gd name="T54" fmla="*/ 9 w 326"/>
                    <a:gd name="T55" fmla="*/ 0 h 354"/>
                    <a:gd name="T56" fmla="*/ 10 w 326"/>
                    <a:gd name="T57" fmla="*/ 1 h 354"/>
                    <a:gd name="T58" fmla="*/ 10 w 326"/>
                    <a:gd name="T59" fmla="*/ 2 h 354"/>
                    <a:gd name="T60" fmla="*/ 10 w 326"/>
                    <a:gd name="T61" fmla="*/ 3 h 354"/>
                    <a:gd name="T62" fmla="*/ 9 w 326"/>
                    <a:gd name="T63" fmla="*/ 4 h 354"/>
                    <a:gd name="T64" fmla="*/ 9 w 326"/>
                    <a:gd name="T65" fmla="*/ 5 h 354"/>
                    <a:gd name="T66" fmla="*/ 9 w 326"/>
                    <a:gd name="T67" fmla="*/ 6 h 354"/>
                    <a:gd name="T68" fmla="*/ 10 w 326"/>
                    <a:gd name="T69" fmla="*/ 7 h 354"/>
                    <a:gd name="T70" fmla="*/ 10 w 326"/>
                    <a:gd name="T71" fmla="*/ 7 h 354"/>
                    <a:gd name="T72" fmla="*/ 10 w 326"/>
                    <a:gd name="T73" fmla="*/ 8 h 354"/>
                    <a:gd name="T74" fmla="*/ 11 w 326"/>
                    <a:gd name="T75" fmla="*/ 8 h 354"/>
                    <a:gd name="T76" fmla="*/ 11 w 326"/>
                    <a:gd name="T77" fmla="*/ 9 h 354"/>
                    <a:gd name="T78" fmla="*/ 11 w 326"/>
                    <a:gd name="T79" fmla="*/ 10 h 354"/>
                    <a:gd name="T80" fmla="*/ 10 w 326"/>
                    <a:gd name="T81" fmla="*/ 10 h 354"/>
                    <a:gd name="T82" fmla="*/ 9 w 326"/>
                    <a:gd name="T83" fmla="*/ 10 h 354"/>
                    <a:gd name="T84" fmla="*/ 9 w 326"/>
                    <a:gd name="T85" fmla="*/ 10 h 354"/>
                    <a:gd name="T86" fmla="*/ 8 w 326"/>
                    <a:gd name="T87" fmla="*/ 11 h 354"/>
                    <a:gd name="T88" fmla="*/ 8 w 326"/>
                    <a:gd name="T89" fmla="*/ 10 h 354"/>
                    <a:gd name="T90" fmla="*/ 7 w 326"/>
                    <a:gd name="T91" fmla="*/ 10 h 354"/>
                    <a:gd name="T92" fmla="*/ 7 w 326"/>
                    <a:gd name="T93" fmla="*/ 9 h 354"/>
                    <a:gd name="T94" fmla="*/ 6 w 326"/>
                    <a:gd name="T95" fmla="*/ 8 h 354"/>
                    <a:gd name="T96" fmla="*/ 6 w 326"/>
                    <a:gd name="T97" fmla="*/ 7 h 354"/>
                    <a:gd name="T98" fmla="*/ 6 w 326"/>
                    <a:gd name="T99" fmla="*/ 6 h 354"/>
                    <a:gd name="T100" fmla="*/ 5 w 326"/>
                    <a:gd name="T101" fmla="*/ 6 h 354"/>
                    <a:gd name="T102" fmla="*/ 4 w 326"/>
                    <a:gd name="T103" fmla="*/ 6 h 354"/>
                    <a:gd name="T104" fmla="*/ 3 w 326"/>
                    <a:gd name="T105" fmla="*/ 7 h 354"/>
                    <a:gd name="T106" fmla="*/ 3 w 326"/>
                    <a:gd name="T107" fmla="*/ 7 h 354"/>
                    <a:gd name="T108" fmla="*/ 2 w 326"/>
                    <a:gd name="T109" fmla="*/ 6 h 354"/>
                    <a:gd name="T110" fmla="*/ 2 w 326"/>
                    <a:gd name="T111" fmla="*/ 6 h 354"/>
                    <a:gd name="T112" fmla="*/ 1 w 326"/>
                    <a:gd name="T113" fmla="*/ 5 h 354"/>
                    <a:gd name="T114" fmla="*/ 1 w 326"/>
                    <a:gd name="T115" fmla="*/ 4 h 354"/>
                    <a:gd name="T116" fmla="*/ 1 w 326"/>
                    <a:gd name="T117" fmla="*/ 3 h 354"/>
                    <a:gd name="T118" fmla="*/ 0 w 326"/>
                    <a:gd name="T119" fmla="*/ 3 h 35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26"/>
                    <a:gd name="T181" fmla="*/ 0 h 354"/>
                    <a:gd name="T182" fmla="*/ 326 w 326"/>
                    <a:gd name="T183" fmla="*/ 354 h 35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26" h="354">
                      <a:moveTo>
                        <a:pt x="0" y="101"/>
                      </a:moveTo>
                      <a:lnTo>
                        <a:pt x="37" y="117"/>
                      </a:lnTo>
                      <a:lnTo>
                        <a:pt x="38" y="119"/>
                      </a:lnTo>
                      <a:lnTo>
                        <a:pt x="38" y="120"/>
                      </a:lnTo>
                      <a:lnTo>
                        <a:pt x="40" y="122"/>
                      </a:lnTo>
                      <a:lnTo>
                        <a:pt x="41" y="124"/>
                      </a:lnTo>
                      <a:lnTo>
                        <a:pt x="42" y="127"/>
                      </a:lnTo>
                      <a:lnTo>
                        <a:pt x="43" y="129"/>
                      </a:lnTo>
                      <a:lnTo>
                        <a:pt x="44" y="131"/>
                      </a:lnTo>
                      <a:lnTo>
                        <a:pt x="45" y="135"/>
                      </a:lnTo>
                      <a:lnTo>
                        <a:pt x="47" y="137"/>
                      </a:lnTo>
                      <a:lnTo>
                        <a:pt x="49" y="140"/>
                      </a:lnTo>
                      <a:lnTo>
                        <a:pt x="51" y="144"/>
                      </a:lnTo>
                      <a:lnTo>
                        <a:pt x="53" y="147"/>
                      </a:lnTo>
                      <a:lnTo>
                        <a:pt x="54" y="149"/>
                      </a:lnTo>
                      <a:lnTo>
                        <a:pt x="56" y="153"/>
                      </a:lnTo>
                      <a:lnTo>
                        <a:pt x="59" y="156"/>
                      </a:lnTo>
                      <a:lnTo>
                        <a:pt x="61" y="158"/>
                      </a:lnTo>
                      <a:lnTo>
                        <a:pt x="63" y="162"/>
                      </a:lnTo>
                      <a:lnTo>
                        <a:pt x="66" y="165"/>
                      </a:lnTo>
                      <a:lnTo>
                        <a:pt x="68" y="167"/>
                      </a:lnTo>
                      <a:lnTo>
                        <a:pt x="70" y="170"/>
                      </a:lnTo>
                      <a:lnTo>
                        <a:pt x="73" y="173"/>
                      </a:lnTo>
                      <a:lnTo>
                        <a:pt x="76" y="175"/>
                      </a:lnTo>
                      <a:lnTo>
                        <a:pt x="79" y="178"/>
                      </a:lnTo>
                      <a:lnTo>
                        <a:pt x="81" y="179"/>
                      </a:lnTo>
                      <a:lnTo>
                        <a:pt x="85" y="180"/>
                      </a:lnTo>
                      <a:lnTo>
                        <a:pt x="87" y="181"/>
                      </a:lnTo>
                      <a:lnTo>
                        <a:pt x="90" y="182"/>
                      </a:lnTo>
                      <a:lnTo>
                        <a:pt x="94" y="183"/>
                      </a:lnTo>
                      <a:lnTo>
                        <a:pt x="97" y="183"/>
                      </a:lnTo>
                      <a:lnTo>
                        <a:pt x="99" y="183"/>
                      </a:lnTo>
                      <a:lnTo>
                        <a:pt x="103" y="183"/>
                      </a:lnTo>
                      <a:lnTo>
                        <a:pt x="106" y="183"/>
                      </a:lnTo>
                      <a:lnTo>
                        <a:pt x="110" y="183"/>
                      </a:lnTo>
                      <a:lnTo>
                        <a:pt x="113" y="183"/>
                      </a:lnTo>
                      <a:lnTo>
                        <a:pt x="118" y="183"/>
                      </a:lnTo>
                      <a:lnTo>
                        <a:pt x="119" y="183"/>
                      </a:lnTo>
                      <a:lnTo>
                        <a:pt x="121" y="183"/>
                      </a:lnTo>
                      <a:lnTo>
                        <a:pt x="123" y="183"/>
                      </a:lnTo>
                      <a:lnTo>
                        <a:pt x="124" y="183"/>
                      </a:lnTo>
                      <a:lnTo>
                        <a:pt x="129" y="182"/>
                      </a:lnTo>
                      <a:lnTo>
                        <a:pt x="132" y="182"/>
                      </a:lnTo>
                      <a:lnTo>
                        <a:pt x="135" y="182"/>
                      </a:lnTo>
                      <a:lnTo>
                        <a:pt x="136" y="182"/>
                      </a:lnTo>
                      <a:lnTo>
                        <a:pt x="138" y="182"/>
                      </a:lnTo>
                      <a:lnTo>
                        <a:pt x="140" y="182"/>
                      </a:lnTo>
                      <a:lnTo>
                        <a:pt x="142" y="182"/>
                      </a:lnTo>
                      <a:lnTo>
                        <a:pt x="145" y="182"/>
                      </a:lnTo>
                      <a:lnTo>
                        <a:pt x="146" y="182"/>
                      </a:lnTo>
                      <a:lnTo>
                        <a:pt x="148" y="182"/>
                      </a:lnTo>
                      <a:lnTo>
                        <a:pt x="150" y="182"/>
                      </a:lnTo>
                      <a:lnTo>
                        <a:pt x="153" y="183"/>
                      </a:lnTo>
                      <a:lnTo>
                        <a:pt x="154" y="183"/>
                      </a:lnTo>
                      <a:lnTo>
                        <a:pt x="156" y="183"/>
                      </a:lnTo>
                      <a:lnTo>
                        <a:pt x="159" y="183"/>
                      </a:lnTo>
                      <a:lnTo>
                        <a:pt x="164" y="184"/>
                      </a:lnTo>
                      <a:lnTo>
                        <a:pt x="165" y="184"/>
                      </a:lnTo>
                      <a:lnTo>
                        <a:pt x="167" y="184"/>
                      </a:lnTo>
                      <a:lnTo>
                        <a:pt x="170" y="184"/>
                      </a:lnTo>
                      <a:lnTo>
                        <a:pt x="172" y="185"/>
                      </a:lnTo>
                      <a:lnTo>
                        <a:pt x="175" y="185"/>
                      </a:lnTo>
                      <a:lnTo>
                        <a:pt x="179" y="187"/>
                      </a:lnTo>
                      <a:lnTo>
                        <a:pt x="182" y="188"/>
                      </a:lnTo>
                      <a:lnTo>
                        <a:pt x="187" y="189"/>
                      </a:lnTo>
                      <a:lnTo>
                        <a:pt x="189" y="190"/>
                      </a:lnTo>
                      <a:lnTo>
                        <a:pt x="192" y="191"/>
                      </a:lnTo>
                      <a:lnTo>
                        <a:pt x="196" y="193"/>
                      </a:lnTo>
                      <a:lnTo>
                        <a:pt x="198" y="194"/>
                      </a:lnTo>
                      <a:lnTo>
                        <a:pt x="201" y="197"/>
                      </a:lnTo>
                      <a:lnTo>
                        <a:pt x="204" y="199"/>
                      </a:lnTo>
                      <a:lnTo>
                        <a:pt x="206" y="201"/>
                      </a:lnTo>
                      <a:lnTo>
                        <a:pt x="208" y="203"/>
                      </a:lnTo>
                      <a:lnTo>
                        <a:pt x="210" y="206"/>
                      </a:lnTo>
                      <a:lnTo>
                        <a:pt x="213" y="208"/>
                      </a:lnTo>
                      <a:lnTo>
                        <a:pt x="214" y="210"/>
                      </a:lnTo>
                      <a:lnTo>
                        <a:pt x="216" y="213"/>
                      </a:lnTo>
                      <a:lnTo>
                        <a:pt x="217" y="215"/>
                      </a:lnTo>
                      <a:lnTo>
                        <a:pt x="219" y="216"/>
                      </a:lnTo>
                      <a:lnTo>
                        <a:pt x="221" y="218"/>
                      </a:lnTo>
                      <a:lnTo>
                        <a:pt x="223" y="220"/>
                      </a:lnTo>
                      <a:lnTo>
                        <a:pt x="226" y="224"/>
                      </a:lnTo>
                      <a:lnTo>
                        <a:pt x="230" y="227"/>
                      </a:lnTo>
                      <a:lnTo>
                        <a:pt x="232" y="231"/>
                      </a:lnTo>
                      <a:lnTo>
                        <a:pt x="234" y="234"/>
                      </a:lnTo>
                      <a:lnTo>
                        <a:pt x="236" y="236"/>
                      </a:lnTo>
                      <a:lnTo>
                        <a:pt x="239" y="238"/>
                      </a:lnTo>
                      <a:lnTo>
                        <a:pt x="240" y="240"/>
                      </a:lnTo>
                      <a:lnTo>
                        <a:pt x="242" y="242"/>
                      </a:lnTo>
                      <a:lnTo>
                        <a:pt x="243" y="244"/>
                      </a:lnTo>
                      <a:lnTo>
                        <a:pt x="244" y="245"/>
                      </a:lnTo>
                      <a:lnTo>
                        <a:pt x="267" y="235"/>
                      </a:lnTo>
                      <a:lnTo>
                        <a:pt x="267" y="234"/>
                      </a:lnTo>
                      <a:lnTo>
                        <a:pt x="266" y="233"/>
                      </a:lnTo>
                      <a:lnTo>
                        <a:pt x="265" y="231"/>
                      </a:lnTo>
                      <a:lnTo>
                        <a:pt x="265" y="228"/>
                      </a:lnTo>
                      <a:lnTo>
                        <a:pt x="263" y="226"/>
                      </a:lnTo>
                      <a:lnTo>
                        <a:pt x="262" y="223"/>
                      </a:lnTo>
                      <a:lnTo>
                        <a:pt x="261" y="219"/>
                      </a:lnTo>
                      <a:lnTo>
                        <a:pt x="260" y="217"/>
                      </a:lnTo>
                      <a:lnTo>
                        <a:pt x="259" y="215"/>
                      </a:lnTo>
                      <a:lnTo>
                        <a:pt x="258" y="213"/>
                      </a:lnTo>
                      <a:lnTo>
                        <a:pt x="258" y="210"/>
                      </a:lnTo>
                      <a:lnTo>
                        <a:pt x="257" y="208"/>
                      </a:lnTo>
                      <a:lnTo>
                        <a:pt x="256" y="206"/>
                      </a:lnTo>
                      <a:lnTo>
                        <a:pt x="254" y="203"/>
                      </a:lnTo>
                      <a:lnTo>
                        <a:pt x="253" y="201"/>
                      </a:lnTo>
                      <a:lnTo>
                        <a:pt x="252" y="198"/>
                      </a:lnTo>
                      <a:lnTo>
                        <a:pt x="251" y="196"/>
                      </a:lnTo>
                      <a:lnTo>
                        <a:pt x="249" y="193"/>
                      </a:lnTo>
                      <a:lnTo>
                        <a:pt x="248" y="190"/>
                      </a:lnTo>
                      <a:lnTo>
                        <a:pt x="247" y="188"/>
                      </a:lnTo>
                      <a:lnTo>
                        <a:pt x="245" y="184"/>
                      </a:lnTo>
                      <a:lnTo>
                        <a:pt x="244" y="182"/>
                      </a:lnTo>
                      <a:lnTo>
                        <a:pt x="242" y="179"/>
                      </a:lnTo>
                      <a:lnTo>
                        <a:pt x="241" y="176"/>
                      </a:lnTo>
                      <a:lnTo>
                        <a:pt x="239" y="173"/>
                      </a:lnTo>
                      <a:lnTo>
                        <a:pt x="237" y="170"/>
                      </a:lnTo>
                      <a:lnTo>
                        <a:pt x="235" y="166"/>
                      </a:lnTo>
                      <a:lnTo>
                        <a:pt x="233" y="163"/>
                      </a:lnTo>
                      <a:lnTo>
                        <a:pt x="232" y="159"/>
                      </a:lnTo>
                      <a:lnTo>
                        <a:pt x="230" y="156"/>
                      </a:lnTo>
                      <a:lnTo>
                        <a:pt x="227" y="154"/>
                      </a:lnTo>
                      <a:lnTo>
                        <a:pt x="225" y="149"/>
                      </a:lnTo>
                      <a:lnTo>
                        <a:pt x="223" y="146"/>
                      </a:lnTo>
                      <a:lnTo>
                        <a:pt x="221" y="142"/>
                      </a:lnTo>
                      <a:lnTo>
                        <a:pt x="218" y="139"/>
                      </a:lnTo>
                      <a:lnTo>
                        <a:pt x="216" y="136"/>
                      </a:lnTo>
                      <a:lnTo>
                        <a:pt x="214" y="132"/>
                      </a:lnTo>
                      <a:lnTo>
                        <a:pt x="211" y="129"/>
                      </a:lnTo>
                      <a:lnTo>
                        <a:pt x="209" y="126"/>
                      </a:lnTo>
                      <a:lnTo>
                        <a:pt x="207" y="122"/>
                      </a:lnTo>
                      <a:lnTo>
                        <a:pt x="204" y="119"/>
                      </a:lnTo>
                      <a:lnTo>
                        <a:pt x="201" y="115"/>
                      </a:lnTo>
                      <a:lnTo>
                        <a:pt x="198" y="112"/>
                      </a:lnTo>
                      <a:lnTo>
                        <a:pt x="196" y="109"/>
                      </a:lnTo>
                      <a:lnTo>
                        <a:pt x="192" y="105"/>
                      </a:lnTo>
                      <a:lnTo>
                        <a:pt x="189" y="101"/>
                      </a:lnTo>
                      <a:lnTo>
                        <a:pt x="187" y="98"/>
                      </a:lnTo>
                      <a:lnTo>
                        <a:pt x="183" y="94"/>
                      </a:lnTo>
                      <a:lnTo>
                        <a:pt x="180" y="92"/>
                      </a:lnTo>
                      <a:lnTo>
                        <a:pt x="176" y="88"/>
                      </a:lnTo>
                      <a:lnTo>
                        <a:pt x="173" y="85"/>
                      </a:lnTo>
                      <a:lnTo>
                        <a:pt x="170" y="82"/>
                      </a:lnTo>
                      <a:lnTo>
                        <a:pt x="166" y="78"/>
                      </a:lnTo>
                      <a:lnTo>
                        <a:pt x="163" y="75"/>
                      </a:lnTo>
                      <a:lnTo>
                        <a:pt x="159" y="71"/>
                      </a:lnTo>
                      <a:lnTo>
                        <a:pt x="156" y="69"/>
                      </a:lnTo>
                      <a:lnTo>
                        <a:pt x="153" y="66"/>
                      </a:lnTo>
                      <a:lnTo>
                        <a:pt x="149" y="62"/>
                      </a:lnTo>
                      <a:lnTo>
                        <a:pt x="147" y="60"/>
                      </a:lnTo>
                      <a:lnTo>
                        <a:pt x="145" y="57"/>
                      </a:lnTo>
                      <a:lnTo>
                        <a:pt x="144" y="54"/>
                      </a:lnTo>
                      <a:lnTo>
                        <a:pt x="141" y="51"/>
                      </a:lnTo>
                      <a:lnTo>
                        <a:pt x="141" y="49"/>
                      </a:lnTo>
                      <a:lnTo>
                        <a:pt x="140" y="46"/>
                      </a:lnTo>
                      <a:lnTo>
                        <a:pt x="139" y="44"/>
                      </a:lnTo>
                      <a:lnTo>
                        <a:pt x="139" y="42"/>
                      </a:lnTo>
                      <a:lnTo>
                        <a:pt x="139" y="40"/>
                      </a:lnTo>
                      <a:lnTo>
                        <a:pt x="139" y="37"/>
                      </a:lnTo>
                      <a:lnTo>
                        <a:pt x="140" y="35"/>
                      </a:lnTo>
                      <a:lnTo>
                        <a:pt x="140" y="34"/>
                      </a:lnTo>
                      <a:lnTo>
                        <a:pt x="141" y="32"/>
                      </a:lnTo>
                      <a:lnTo>
                        <a:pt x="144" y="28"/>
                      </a:lnTo>
                      <a:lnTo>
                        <a:pt x="147" y="25"/>
                      </a:lnTo>
                      <a:lnTo>
                        <a:pt x="149" y="23"/>
                      </a:lnTo>
                      <a:lnTo>
                        <a:pt x="152" y="22"/>
                      </a:lnTo>
                      <a:lnTo>
                        <a:pt x="153" y="21"/>
                      </a:lnTo>
                      <a:lnTo>
                        <a:pt x="156" y="19"/>
                      </a:lnTo>
                      <a:lnTo>
                        <a:pt x="158" y="18"/>
                      </a:lnTo>
                      <a:lnTo>
                        <a:pt x="161" y="16"/>
                      </a:lnTo>
                      <a:lnTo>
                        <a:pt x="164" y="16"/>
                      </a:lnTo>
                      <a:lnTo>
                        <a:pt x="166" y="15"/>
                      </a:lnTo>
                      <a:lnTo>
                        <a:pt x="170" y="14"/>
                      </a:lnTo>
                      <a:lnTo>
                        <a:pt x="173" y="13"/>
                      </a:lnTo>
                      <a:lnTo>
                        <a:pt x="176" y="11"/>
                      </a:lnTo>
                      <a:lnTo>
                        <a:pt x="180" y="10"/>
                      </a:lnTo>
                      <a:lnTo>
                        <a:pt x="182" y="10"/>
                      </a:lnTo>
                      <a:lnTo>
                        <a:pt x="185" y="9"/>
                      </a:lnTo>
                      <a:lnTo>
                        <a:pt x="189" y="8"/>
                      </a:lnTo>
                      <a:lnTo>
                        <a:pt x="192" y="7"/>
                      </a:lnTo>
                      <a:lnTo>
                        <a:pt x="196" y="7"/>
                      </a:lnTo>
                      <a:lnTo>
                        <a:pt x="199" y="6"/>
                      </a:lnTo>
                      <a:lnTo>
                        <a:pt x="202" y="6"/>
                      </a:lnTo>
                      <a:lnTo>
                        <a:pt x="206" y="5"/>
                      </a:lnTo>
                      <a:lnTo>
                        <a:pt x="209" y="5"/>
                      </a:lnTo>
                      <a:lnTo>
                        <a:pt x="213" y="5"/>
                      </a:lnTo>
                      <a:lnTo>
                        <a:pt x="216" y="4"/>
                      </a:lnTo>
                      <a:lnTo>
                        <a:pt x="219" y="4"/>
                      </a:lnTo>
                      <a:lnTo>
                        <a:pt x="222" y="2"/>
                      </a:lnTo>
                      <a:lnTo>
                        <a:pt x="225" y="2"/>
                      </a:lnTo>
                      <a:lnTo>
                        <a:pt x="228" y="2"/>
                      </a:lnTo>
                      <a:lnTo>
                        <a:pt x="232" y="2"/>
                      </a:lnTo>
                      <a:lnTo>
                        <a:pt x="234" y="1"/>
                      </a:lnTo>
                      <a:lnTo>
                        <a:pt x="236" y="1"/>
                      </a:lnTo>
                      <a:lnTo>
                        <a:pt x="240" y="1"/>
                      </a:lnTo>
                      <a:lnTo>
                        <a:pt x="242" y="1"/>
                      </a:lnTo>
                      <a:lnTo>
                        <a:pt x="244" y="0"/>
                      </a:lnTo>
                      <a:lnTo>
                        <a:pt x="247" y="0"/>
                      </a:lnTo>
                      <a:lnTo>
                        <a:pt x="249" y="0"/>
                      </a:lnTo>
                      <a:lnTo>
                        <a:pt x="251" y="0"/>
                      </a:lnTo>
                      <a:lnTo>
                        <a:pt x="253" y="0"/>
                      </a:lnTo>
                      <a:lnTo>
                        <a:pt x="257" y="0"/>
                      </a:lnTo>
                      <a:lnTo>
                        <a:pt x="258" y="0"/>
                      </a:lnTo>
                      <a:lnTo>
                        <a:pt x="259" y="0"/>
                      </a:lnTo>
                      <a:lnTo>
                        <a:pt x="261" y="0"/>
                      </a:lnTo>
                      <a:lnTo>
                        <a:pt x="262" y="0"/>
                      </a:lnTo>
                      <a:lnTo>
                        <a:pt x="263" y="1"/>
                      </a:lnTo>
                      <a:lnTo>
                        <a:pt x="266" y="1"/>
                      </a:lnTo>
                      <a:lnTo>
                        <a:pt x="268" y="2"/>
                      </a:lnTo>
                      <a:lnTo>
                        <a:pt x="269" y="4"/>
                      </a:lnTo>
                      <a:lnTo>
                        <a:pt x="271" y="5"/>
                      </a:lnTo>
                      <a:lnTo>
                        <a:pt x="274" y="6"/>
                      </a:lnTo>
                      <a:lnTo>
                        <a:pt x="276" y="8"/>
                      </a:lnTo>
                      <a:lnTo>
                        <a:pt x="278" y="10"/>
                      </a:lnTo>
                      <a:lnTo>
                        <a:pt x="280" y="13"/>
                      </a:lnTo>
                      <a:lnTo>
                        <a:pt x="283" y="16"/>
                      </a:lnTo>
                      <a:lnTo>
                        <a:pt x="285" y="19"/>
                      </a:lnTo>
                      <a:lnTo>
                        <a:pt x="286" y="21"/>
                      </a:lnTo>
                      <a:lnTo>
                        <a:pt x="287" y="23"/>
                      </a:lnTo>
                      <a:lnTo>
                        <a:pt x="288" y="25"/>
                      </a:lnTo>
                      <a:lnTo>
                        <a:pt x="290" y="27"/>
                      </a:lnTo>
                      <a:lnTo>
                        <a:pt x="290" y="30"/>
                      </a:lnTo>
                      <a:lnTo>
                        <a:pt x="291" y="32"/>
                      </a:lnTo>
                      <a:lnTo>
                        <a:pt x="292" y="34"/>
                      </a:lnTo>
                      <a:lnTo>
                        <a:pt x="293" y="37"/>
                      </a:lnTo>
                      <a:lnTo>
                        <a:pt x="293" y="40"/>
                      </a:lnTo>
                      <a:lnTo>
                        <a:pt x="294" y="43"/>
                      </a:lnTo>
                      <a:lnTo>
                        <a:pt x="295" y="46"/>
                      </a:lnTo>
                      <a:lnTo>
                        <a:pt x="295" y="50"/>
                      </a:lnTo>
                      <a:lnTo>
                        <a:pt x="295" y="52"/>
                      </a:lnTo>
                      <a:lnTo>
                        <a:pt x="296" y="57"/>
                      </a:lnTo>
                      <a:lnTo>
                        <a:pt x="296" y="60"/>
                      </a:lnTo>
                      <a:lnTo>
                        <a:pt x="297" y="65"/>
                      </a:lnTo>
                      <a:lnTo>
                        <a:pt x="297" y="68"/>
                      </a:lnTo>
                      <a:lnTo>
                        <a:pt x="297" y="72"/>
                      </a:lnTo>
                      <a:lnTo>
                        <a:pt x="297" y="77"/>
                      </a:lnTo>
                      <a:lnTo>
                        <a:pt x="297" y="82"/>
                      </a:lnTo>
                      <a:lnTo>
                        <a:pt x="296" y="86"/>
                      </a:lnTo>
                      <a:lnTo>
                        <a:pt x="296" y="91"/>
                      </a:lnTo>
                      <a:lnTo>
                        <a:pt x="296" y="96"/>
                      </a:lnTo>
                      <a:lnTo>
                        <a:pt x="296" y="102"/>
                      </a:lnTo>
                      <a:lnTo>
                        <a:pt x="295" y="107"/>
                      </a:lnTo>
                      <a:lnTo>
                        <a:pt x="295" y="113"/>
                      </a:lnTo>
                      <a:lnTo>
                        <a:pt x="294" y="119"/>
                      </a:lnTo>
                      <a:lnTo>
                        <a:pt x="293" y="126"/>
                      </a:lnTo>
                      <a:lnTo>
                        <a:pt x="292" y="131"/>
                      </a:lnTo>
                      <a:lnTo>
                        <a:pt x="291" y="138"/>
                      </a:lnTo>
                      <a:lnTo>
                        <a:pt x="290" y="145"/>
                      </a:lnTo>
                      <a:lnTo>
                        <a:pt x="288" y="153"/>
                      </a:lnTo>
                      <a:lnTo>
                        <a:pt x="287" y="155"/>
                      </a:lnTo>
                      <a:lnTo>
                        <a:pt x="286" y="156"/>
                      </a:lnTo>
                      <a:lnTo>
                        <a:pt x="286" y="158"/>
                      </a:lnTo>
                      <a:lnTo>
                        <a:pt x="285" y="159"/>
                      </a:lnTo>
                      <a:lnTo>
                        <a:pt x="285" y="162"/>
                      </a:lnTo>
                      <a:lnTo>
                        <a:pt x="284" y="164"/>
                      </a:lnTo>
                      <a:lnTo>
                        <a:pt x="284" y="167"/>
                      </a:lnTo>
                      <a:lnTo>
                        <a:pt x="283" y="170"/>
                      </a:lnTo>
                      <a:lnTo>
                        <a:pt x="283" y="173"/>
                      </a:lnTo>
                      <a:lnTo>
                        <a:pt x="282" y="175"/>
                      </a:lnTo>
                      <a:lnTo>
                        <a:pt x="282" y="179"/>
                      </a:lnTo>
                      <a:lnTo>
                        <a:pt x="282" y="182"/>
                      </a:lnTo>
                      <a:lnTo>
                        <a:pt x="282" y="185"/>
                      </a:lnTo>
                      <a:lnTo>
                        <a:pt x="280" y="189"/>
                      </a:lnTo>
                      <a:lnTo>
                        <a:pt x="280" y="192"/>
                      </a:lnTo>
                      <a:lnTo>
                        <a:pt x="280" y="196"/>
                      </a:lnTo>
                      <a:lnTo>
                        <a:pt x="280" y="199"/>
                      </a:lnTo>
                      <a:lnTo>
                        <a:pt x="280" y="202"/>
                      </a:lnTo>
                      <a:lnTo>
                        <a:pt x="282" y="207"/>
                      </a:lnTo>
                      <a:lnTo>
                        <a:pt x="282" y="209"/>
                      </a:lnTo>
                      <a:lnTo>
                        <a:pt x="283" y="214"/>
                      </a:lnTo>
                      <a:lnTo>
                        <a:pt x="284" y="217"/>
                      </a:lnTo>
                      <a:lnTo>
                        <a:pt x="285" y="220"/>
                      </a:lnTo>
                      <a:lnTo>
                        <a:pt x="286" y="224"/>
                      </a:lnTo>
                      <a:lnTo>
                        <a:pt x="288" y="227"/>
                      </a:lnTo>
                      <a:lnTo>
                        <a:pt x="290" y="229"/>
                      </a:lnTo>
                      <a:lnTo>
                        <a:pt x="293" y="233"/>
                      </a:lnTo>
                      <a:lnTo>
                        <a:pt x="295" y="236"/>
                      </a:lnTo>
                      <a:lnTo>
                        <a:pt x="297" y="238"/>
                      </a:lnTo>
                      <a:lnTo>
                        <a:pt x="301" y="241"/>
                      </a:lnTo>
                      <a:lnTo>
                        <a:pt x="303" y="244"/>
                      </a:lnTo>
                      <a:lnTo>
                        <a:pt x="305" y="246"/>
                      </a:lnTo>
                      <a:lnTo>
                        <a:pt x="308" y="250"/>
                      </a:lnTo>
                      <a:lnTo>
                        <a:pt x="310" y="253"/>
                      </a:lnTo>
                      <a:lnTo>
                        <a:pt x="312" y="257"/>
                      </a:lnTo>
                      <a:lnTo>
                        <a:pt x="313" y="259"/>
                      </a:lnTo>
                      <a:lnTo>
                        <a:pt x="314" y="261"/>
                      </a:lnTo>
                      <a:lnTo>
                        <a:pt x="316" y="262"/>
                      </a:lnTo>
                      <a:lnTo>
                        <a:pt x="317" y="264"/>
                      </a:lnTo>
                      <a:lnTo>
                        <a:pt x="318" y="267"/>
                      </a:lnTo>
                      <a:lnTo>
                        <a:pt x="318" y="269"/>
                      </a:lnTo>
                      <a:lnTo>
                        <a:pt x="319" y="271"/>
                      </a:lnTo>
                      <a:lnTo>
                        <a:pt x="320" y="274"/>
                      </a:lnTo>
                      <a:lnTo>
                        <a:pt x="320" y="276"/>
                      </a:lnTo>
                      <a:lnTo>
                        <a:pt x="321" y="277"/>
                      </a:lnTo>
                      <a:lnTo>
                        <a:pt x="321" y="279"/>
                      </a:lnTo>
                      <a:lnTo>
                        <a:pt x="322" y="281"/>
                      </a:lnTo>
                      <a:lnTo>
                        <a:pt x="323" y="284"/>
                      </a:lnTo>
                      <a:lnTo>
                        <a:pt x="323" y="286"/>
                      </a:lnTo>
                      <a:lnTo>
                        <a:pt x="323" y="288"/>
                      </a:lnTo>
                      <a:lnTo>
                        <a:pt x="325" y="290"/>
                      </a:lnTo>
                      <a:lnTo>
                        <a:pt x="325" y="293"/>
                      </a:lnTo>
                      <a:lnTo>
                        <a:pt x="325" y="295"/>
                      </a:lnTo>
                      <a:lnTo>
                        <a:pt x="325" y="297"/>
                      </a:lnTo>
                      <a:lnTo>
                        <a:pt x="326" y="299"/>
                      </a:lnTo>
                      <a:lnTo>
                        <a:pt x="326" y="301"/>
                      </a:lnTo>
                      <a:lnTo>
                        <a:pt x="326" y="303"/>
                      </a:lnTo>
                      <a:lnTo>
                        <a:pt x="326" y="305"/>
                      </a:lnTo>
                      <a:lnTo>
                        <a:pt x="326" y="307"/>
                      </a:lnTo>
                      <a:lnTo>
                        <a:pt x="326" y="310"/>
                      </a:lnTo>
                      <a:lnTo>
                        <a:pt x="326" y="312"/>
                      </a:lnTo>
                      <a:lnTo>
                        <a:pt x="325" y="313"/>
                      </a:lnTo>
                      <a:lnTo>
                        <a:pt x="325" y="315"/>
                      </a:lnTo>
                      <a:lnTo>
                        <a:pt x="325" y="319"/>
                      </a:lnTo>
                      <a:lnTo>
                        <a:pt x="323" y="323"/>
                      </a:lnTo>
                      <a:lnTo>
                        <a:pt x="321" y="327"/>
                      </a:lnTo>
                      <a:lnTo>
                        <a:pt x="320" y="330"/>
                      </a:lnTo>
                      <a:lnTo>
                        <a:pt x="318" y="333"/>
                      </a:lnTo>
                      <a:lnTo>
                        <a:pt x="316" y="336"/>
                      </a:lnTo>
                      <a:lnTo>
                        <a:pt x="313" y="338"/>
                      </a:lnTo>
                      <a:lnTo>
                        <a:pt x="311" y="341"/>
                      </a:lnTo>
                      <a:lnTo>
                        <a:pt x="308" y="342"/>
                      </a:lnTo>
                      <a:lnTo>
                        <a:pt x="303" y="345"/>
                      </a:lnTo>
                      <a:lnTo>
                        <a:pt x="301" y="345"/>
                      </a:lnTo>
                      <a:lnTo>
                        <a:pt x="300" y="346"/>
                      </a:lnTo>
                      <a:lnTo>
                        <a:pt x="297" y="347"/>
                      </a:lnTo>
                      <a:lnTo>
                        <a:pt x="295" y="347"/>
                      </a:lnTo>
                      <a:lnTo>
                        <a:pt x="293" y="347"/>
                      </a:lnTo>
                      <a:lnTo>
                        <a:pt x="291" y="348"/>
                      </a:lnTo>
                      <a:lnTo>
                        <a:pt x="288" y="348"/>
                      </a:lnTo>
                      <a:lnTo>
                        <a:pt x="286" y="348"/>
                      </a:lnTo>
                      <a:lnTo>
                        <a:pt x="284" y="349"/>
                      </a:lnTo>
                      <a:lnTo>
                        <a:pt x="282" y="349"/>
                      </a:lnTo>
                      <a:lnTo>
                        <a:pt x="279" y="349"/>
                      </a:lnTo>
                      <a:lnTo>
                        <a:pt x="277" y="350"/>
                      </a:lnTo>
                      <a:lnTo>
                        <a:pt x="275" y="350"/>
                      </a:lnTo>
                      <a:lnTo>
                        <a:pt x="273" y="351"/>
                      </a:lnTo>
                      <a:lnTo>
                        <a:pt x="270" y="351"/>
                      </a:lnTo>
                      <a:lnTo>
                        <a:pt x="268" y="351"/>
                      </a:lnTo>
                      <a:lnTo>
                        <a:pt x="267" y="351"/>
                      </a:lnTo>
                      <a:lnTo>
                        <a:pt x="265" y="353"/>
                      </a:lnTo>
                      <a:lnTo>
                        <a:pt x="262" y="353"/>
                      </a:lnTo>
                      <a:lnTo>
                        <a:pt x="260" y="354"/>
                      </a:lnTo>
                      <a:lnTo>
                        <a:pt x="258" y="354"/>
                      </a:lnTo>
                      <a:lnTo>
                        <a:pt x="256" y="354"/>
                      </a:lnTo>
                      <a:lnTo>
                        <a:pt x="253" y="354"/>
                      </a:lnTo>
                      <a:lnTo>
                        <a:pt x="251" y="354"/>
                      </a:lnTo>
                      <a:lnTo>
                        <a:pt x="249" y="353"/>
                      </a:lnTo>
                      <a:lnTo>
                        <a:pt x="248" y="353"/>
                      </a:lnTo>
                      <a:lnTo>
                        <a:pt x="245" y="353"/>
                      </a:lnTo>
                      <a:lnTo>
                        <a:pt x="243" y="353"/>
                      </a:lnTo>
                      <a:lnTo>
                        <a:pt x="241" y="353"/>
                      </a:lnTo>
                      <a:lnTo>
                        <a:pt x="239" y="353"/>
                      </a:lnTo>
                      <a:lnTo>
                        <a:pt x="237" y="351"/>
                      </a:lnTo>
                      <a:lnTo>
                        <a:pt x="235" y="351"/>
                      </a:lnTo>
                      <a:lnTo>
                        <a:pt x="232" y="350"/>
                      </a:lnTo>
                      <a:lnTo>
                        <a:pt x="228" y="348"/>
                      </a:lnTo>
                      <a:lnTo>
                        <a:pt x="224" y="346"/>
                      </a:lnTo>
                      <a:lnTo>
                        <a:pt x="221" y="344"/>
                      </a:lnTo>
                      <a:lnTo>
                        <a:pt x="217" y="340"/>
                      </a:lnTo>
                      <a:lnTo>
                        <a:pt x="214" y="337"/>
                      </a:lnTo>
                      <a:lnTo>
                        <a:pt x="211" y="334"/>
                      </a:lnTo>
                      <a:lnTo>
                        <a:pt x="210" y="333"/>
                      </a:lnTo>
                      <a:lnTo>
                        <a:pt x="208" y="331"/>
                      </a:lnTo>
                      <a:lnTo>
                        <a:pt x="207" y="329"/>
                      </a:lnTo>
                      <a:lnTo>
                        <a:pt x="205" y="325"/>
                      </a:lnTo>
                      <a:lnTo>
                        <a:pt x="204" y="323"/>
                      </a:lnTo>
                      <a:lnTo>
                        <a:pt x="201" y="321"/>
                      </a:lnTo>
                      <a:lnTo>
                        <a:pt x="201" y="318"/>
                      </a:lnTo>
                      <a:lnTo>
                        <a:pt x="199" y="314"/>
                      </a:lnTo>
                      <a:lnTo>
                        <a:pt x="198" y="312"/>
                      </a:lnTo>
                      <a:lnTo>
                        <a:pt x="196" y="307"/>
                      </a:lnTo>
                      <a:lnTo>
                        <a:pt x="194" y="305"/>
                      </a:lnTo>
                      <a:lnTo>
                        <a:pt x="193" y="301"/>
                      </a:lnTo>
                      <a:lnTo>
                        <a:pt x="191" y="297"/>
                      </a:lnTo>
                      <a:lnTo>
                        <a:pt x="190" y="293"/>
                      </a:lnTo>
                      <a:lnTo>
                        <a:pt x="189" y="288"/>
                      </a:lnTo>
                      <a:lnTo>
                        <a:pt x="188" y="284"/>
                      </a:lnTo>
                      <a:lnTo>
                        <a:pt x="187" y="279"/>
                      </a:lnTo>
                      <a:lnTo>
                        <a:pt x="185" y="274"/>
                      </a:lnTo>
                      <a:lnTo>
                        <a:pt x="184" y="269"/>
                      </a:lnTo>
                      <a:lnTo>
                        <a:pt x="183" y="263"/>
                      </a:lnTo>
                      <a:lnTo>
                        <a:pt x="182" y="259"/>
                      </a:lnTo>
                      <a:lnTo>
                        <a:pt x="181" y="253"/>
                      </a:lnTo>
                      <a:lnTo>
                        <a:pt x="180" y="248"/>
                      </a:lnTo>
                      <a:lnTo>
                        <a:pt x="180" y="246"/>
                      </a:lnTo>
                      <a:lnTo>
                        <a:pt x="179" y="245"/>
                      </a:lnTo>
                      <a:lnTo>
                        <a:pt x="178" y="242"/>
                      </a:lnTo>
                      <a:lnTo>
                        <a:pt x="176" y="240"/>
                      </a:lnTo>
                      <a:lnTo>
                        <a:pt x="173" y="235"/>
                      </a:lnTo>
                      <a:lnTo>
                        <a:pt x="171" y="232"/>
                      </a:lnTo>
                      <a:lnTo>
                        <a:pt x="168" y="229"/>
                      </a:lnTo>
                      <a:lnTo>
                        <a:pt x="167" y="227"/>
                      </a:lnTo>
                      <a:lnTo>
                        <a:pt x="165" y="226"/>
                      </a:lnTo>
                      <a:lnTo>
                        <a:pt x="163" y="224"/>
                      </a:lnTo>
                      <a:lnTo>
                        <a:pt x="161" y="222"/>
                      </a:lnTo>
                      <a:lnTo>
                        <a:pt x="158" y="220"/>
                      </a:lnTo>
                      <a:lnTo>
                        <a:pt x="155" y="219"/>
                      </a:lnTo>
                      <a:lnTo>
                        <a:pt x="153" y="218"/>
                      </a:lnTo>
                      <a:lnTo>
                        <a:pt x="148" y="217"/>
                      </a:lnTo>
                      <a:lnTo>
                        <a:pt x="146" y="216"/>
                      </a:lnTo>
                      <a:lnTo>
                        <a:pt x="141" y="215"/>
                      </a:lnTo>
                      <a:lnTo>
                        <a:pt x="138" y="215"/>
                      </a:lnTo>
                      <a:lnTo>
                        <a:pt x="136" y="215"/>
                      </a:lnTo>
                      <a:lnTo>
                        <a:pt x="133" y="215"/>
                      </a:lnTo>
                      <a:lnTo>
                        <a:pt x="131" y="215"/>
                      </a:lnTo>
                      <a:lnTo>
                        <a:pt x="129" y="215"/>
                      </a:lnTo>
                      <a:lnTo>
                        <a:pt x="127" y="215"/>
                      </a:lnTo>
                      <a:lnTo>
                        <a:pt x="124" y="216"/>
                      </a:lnTo>
                      <a:lnTo>
                        <a:pt x="122" y="216"/>
                      </a:lnTo>
                      <a:lnTo>
                        <a:pt x="120" y="217"/>
                      </a:lnTo>
                      <a:lnTo>
                        <a:pt x="116" y="217"/>
                      </a:lnTo>
                      <a:lnTo>
                        <a:pt x="114" y="218"/>
                      </a:lnTo>
                      <a:lnTo>
                        <a:pt x="111" y="218"/>
                      </a:lnTo>
                      <a:lnTo>
                        <a:pt x="109" y="219"/>
                      </a:lnTo>
                      <a:lnTo>
                        <a:pt x="105" y="220"/>
                      </a:lnTo>
                      <a:lnTo>
                        <a:pt x="103" y="222"/>
                      </a:lnTo>
                      <a:lnTo>
                        <a:pt x="99" y="223"/>
                      </a:lnTo>
                      <a:lnTo>
                        <a:pt x="97" y="225"/>
                      </a:lnTo>
                      <a:lnTo>
                        <a:pt x="94" y="226"/>
                      </a:lnTo>
                      <a:lnTo>
                        <a:pt x="90" y="227"/>
                      </a:lnTo>
                      <a:lnTo>
                        <a:pt x="87" y="227"/>
                      </a:lnTo>
                      <a:lnTo>
                        <a:pt x="84" y="228"/>
                      </a:lnTo>
                      <a:lnTo>
                        <a:pt x="81" y="228"/>
                      </a:lnTo>
                      <a:lnTo>
                        <a:pt x="78" y="228"/>
                      </a:lnTo>
                      <a:lnTo>
                        <a:pt x="76" y="228"/>
                      </a:lnTo>
                      <a:lnTo>
                        <a:pt x="72" y="228"/>
                      </a:lnTo>
                      <a:lnTo>
                        <a:pt x="70" y="227"/>
                      </a:lnTo>
                      <a:lnTo>
                        <a:pt x="68" y="226"/>
                      </a:lnTo>
                      <a:lnTo>
                        <a:pt x="64" y="225"/>
                      </a:lnTo>
                      <a:lnTo>
                        <a:pt x="62" y="224"/>
                      </a:lnTo>
                      <a:lnTo>
                        <a:pt x="60" y="223"/>
                      </a:lnTo>
                      <a:lnTo>
                        <a:pt x="58" y="222"/>
                      </a:lnTo>
                      <a:lnTo>
                        <a:pt x="55" y="219"/>
                      </a:lnTo>
                      <a:lnTo>
                        <a:pt x="53" y="218"/>
                      </a:lnTo>
                      <a:lnTo>
                        <a:pt x="51" y="216"/>
                      </a:lnTo>
                      <a:lnTo>
                        <a:pt x="47" y="214"/>
                      </a:lnTo>
                      <a:lnTo>
                        <a:pt x="46" y="211"/>
                      </a:lnTo>
                      <a:lnTo>
                        <a:pt x="44" y="209"/>
                      </a:lnTo>
                      <a:lnTo>
                        <a:pt x="42" y="206"/>
                      </a:lnTo>
                      <a:lnTo>
                        <a:pt x="40" y="203"/>
                      </a:lnTo>
                      <a:lnTo>
                        <a:pt x="37" y="201"/>
                      </a:lnTo>
                      <a:lnTo>
                        <a:pt x="36" y="199"/>
                      </a:lnTo>
                      <a:lnTo>
                        <a:pt x="34" y="196"/>
                      </a:lnTo>
                      <a:lnTo>
                        <a:pt x="32" y="192"/>
                      </a:lnTo>
                      <a:lnTo>
                        <a:pt x="30" y="190"/>
                      </a:lnTo>
                      <a:lnTo>
                        <a:pt x="29" y="187"/>
                      </a:lnTo>
                      <a:lnTo>
                        <a:pt x="27" y="183"/>
                      </a:lnTo>
                      <a:lnTo>
                        <a:pt x="26" y="180"/>
                      </a:lnTo>
                      <a:lnTo>
                        <a:pt x="24" y="178"/>
                      </a:lnTo>
                      <a:lnTo>
                        <a:pt x="23" y="174"/>
                      </a:lnTo>
                      <a:lnTo>
                        <a:pt x="21" y="171"/>
                      </a:lnTo>
                      <a:lnTo>
                        <a:pt x="19" y="167"/>
                      </a:lnTo>
                      <a:lnTo>
                        <a:pt x="18" y="164"/>
                      </a:lnTo>
                      <a:lnTo>
                        <a:pt x="17" y="161"/>
                      </a:lnTo>
                      <a:lnTo>
                        <a:pt x="16" y="157"/>
                      </a:lnTo>
                      <a:lnTo>
                        <a:pt x="15" y="154"/>
                      </a:lnTo>
                      <a:lnTo>
                        <a:pt x="14" y="150"/>
                      </a:lnTo>
                      <a:lnTo>
                        <a:pt x="12" y="148"/>
                      </a:lnTo>
                      <a:lnTo>
                        <a:pt x="11" y="145"/>
                      </a:lnTo>
                      <a:lnTo>
                        <a:pt x="10" y="141"/>
                      </a:lnTo>
                      <a:lnTo>
                        <a:pt x="9" y="138"/>
                      </a:lnTo>
                      <a:lnTo>
                        <a:pt x="8" y="136"/>
                      </a:lnTo>
                      <a:lnTo>
                        <a:pt x="7" y="132"/>
                      </a:lnTo>
                      <a:lnTo>
                        <a:pt x="7" y="129"/>
                      </a:lnTo>
                      <a:lnTo>
                        <a:pt x="6" y="127"/>
                      </a:lnTo>
                      <a:lnTo>
                        <a:pt x="6" y="124"/>
                      </a:lnTo>
                      <a:lnTo>
                        <a:pt x="4" y="121"/>
                      </a:lnTo>
                      <a:lnTo>
                        <a:pt x="4" y="119"/>
                      </a:lnTo>
                      <a:lnTo>
                        <a:pt x="3" y="117"/>
                      </a:lnTo>
                      <a:lnTo>
                        <a:pt x="3" y="114"/>
                      </a:lnTo>
                      <a:lnTo>
                        <a:pt x="2" y="112"/>
                      </a:lnTo>
                      <a:lnTo>
                        <a:pt x="2" y="110"/>
                      </a:lnTo>
                      <a:lnTo>
                        <a:pt x="1" y="109"/>
                      </a:lnTo>
                      <a:lnTo>
                        <a:pt x="1" y="106"/>
                      </a:lnTo>
                      <a:lnTo>
                        <a:pt x="0" y="104"/>
                      </a:lnTo>
                      <a:lnTo>
                        <a:pt x="0" y="102"/>
                      </a:lnTo>
                      <a:lnTo>
                        <a:pt x="0" y="101"/>
                      </a:lnTo>
                      <a:close/>
                    </a:path>
                  </a:pathLst>
                </a:custGeom>
                <a:solidFill>
                  <a:srgbClr val="693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Freeform 122"/>
                <p:cNvSpPr>
                  <a:spLocks/>
                </p:cNvSpPr>
                <p:nvPr/>
              </p:nvSpPr>
              <p:spPr bwMode="auto">
                <a:xfrm>
                  <a:off x="3783" y="3493"/>
                  <a:ext cx="45" cy="111"/>
                </a:xfrm>
                <a:custGeom>
                  <a:avLst/>
                  <a:gdLst>
                    <a:gd name="T0" fmla="*/ 1 w 91"/>
                    <a:gd name="T1" fmla="*/ 1 h 221"/>
                    <a:gd name="T2" fmla="*/ 1 w 91"/>
                    <a:gd name="T3" fmla="*/ 1 h 221"/>
                    <a:gd name="T4" fmla="*/ 1 w 91"/>
                    <a:gd name="T5" fmla="*/ 1 h 221"/>
                    <a:gd name="T6" fmla="*/ 1 w 91"/>
                    <a:gd name="T7" fmla="*/ 1 h 221"/>
                    <a:gd name="T8" fmla="*/ 1 w 91"/>
                    <a:gd name="T9" fmla="*/ 1 h 221"/>
                    <a:gd name="T10" fmla="*/ 2 w 91"/>
                    <a:gd name="T11" fmla="*/ 1 h 221"/>
                    <a:gd name="T12" fmla="*/ 2 w 91"/>
                    <a:gd name="T13" fmla="*/ 1 h 221"/>
                    <a:gd name="T14" fmla="*/ 2 w 91"/>
                    <a:gd name="T15" fmla="*/ 1 h 221"/>
                    <a:gd name="T16" fmla="*/ 2 w 91"/>
                    <a:gd name="T17" fmla="*/ 1 h 221"/>
                    <a:gd name="T18" fmla="*/ 2 w 91"/>
                    <a:gd name="T19" fmla="*/ 2 h 221"/>
                    <a:gd name="T20" fmla="*/ 2 w 91"/>
                    <a:gd name="T21" fmla="*/ 2 h 221"/>
                    <a:gd name="T22" fmla="*/ 2 w 91"/>
                    <a:gd name="T23" fmla="*/ 2 h 221"/>
                    <a:gd name="T24" fmla="*/ 2 w 91"/>
                    <a:gd name="T25" fmla="*/ 2 h 221"/>
                    <a:gd name="T26" fmla="*/ 2 w 91"/>
                    <a:gd name="T27" fmla="*/ 2 h 221"/>
                    <a:gd name="T28" fmla="*/ 2 w 91"/>
                    <a:gd name="T29" fmla="*/ 2 h 221"/>
                    <a:gd name="T30" fmla="*/ 2 w 91"/>
                    <a:gd name="T31" fmla="*/ 3 h 221"/>
                    <a:gd name="T32" fmla="*/ 2 w 91"/>
                    <a:gd name="T33" fmla="*/ 3 h 221"/>
                    <a:gd name="T34" fmla="*/ 2 w 91"/>
                    <a:gd name="T35" fmla="*/ 3 h 221"/>
                    <a:gd name="T36" fmla="*/ 2 w 91"/>
                    <a:gd name="T37" fmla="*/ 3 h 221"/>
                    <a:gd name="T38" fmla="*/ 2 w 91"/>
                    <a:gd name="T39" fmla="*/ 3 h 221"/>
                    <a:gd name="T40" fmla="*/ 2 w 91"/>
                    <a:gd name="T41" fmla="*/ 4 h 221"/>
                    <a:gd name="T42" fmla="*/ 2 w 91"/>
                    <a:gd name="T43" fmla="*/ 4 h 221"/>
                    <a:gd name="T44" fmla="*/ 2 w 91"/>
                    <a:gd name="T45" fmla="*/ 4 h 221"/>
                    <a:gd name="T46" fmla="*/ 2 w 91"/>
                    <a:gd name="T47" fmla="*/ 5 h 221"/>
                    <a:gd name="T48" fmla="*/ 1 w 91"/>
                    <a:gd name="T49" fmla="*/ 7 h 221"/>
                    <a:gd name="T50" fmla="*/ 1 w 91"/>
                    <a:gd name="T51" fmla="*/ 7 h 221"/>
                    <a:gd name="T52" fmla="*/ 1 w 91"/>
                    <a:gd name="T53" fmla="*/ 7 h 221"/>
                    <a:gd name="T54" fmla="*/ 1 w 91"/>
                    <a:gd name="T55" fmla="*/ 7 h 221"/>
                    <a:gd name="T56" fmla="*/ 1 w 91"/>
                    <a:gd name="T57" fmla="*/ 6 h 221"/>
                    <a:gd name="T58" fmla="*/ 1 w 91"/>
                    <a:gd name="T59" fmla="*/ 6 h 221"/>
                    <a:gd name="T60" fmla="*/ 1 w 91"/>
                    <a:gd name="T61" fmla="*/ 6 h 221"/>
                    <a:gd name="T62" fmla="*/ 1 w 91"/>
                    <a:gd name="T63" fmla="*/ 6 h 221"/>
                    <a:gd name="T64" fmla="*/ 1 w 91"/>
                    <a:gd name="T65" fmla="*/ 6 h 221"/>
                    <a:gd name="T66" fmla="*/ 1 w 91"/>
                    <a:gd name="T67" fmla="*/ 6 h 221"/>
                    <a:gd name="T68" fmla="*/ 1 w 91"/>
                    <a:gd name="T69" fmla="*/ 6 h 221"/>
                    <a:gd name="T70" fmla="*/ 1 w 91"/>
                    <a:gd name="T71" fmla="*/ 5 h 221"/>
                    <a:gd name="T72" fmla="*/ 1 w 91"/>
                    <a:gd name="T73" fmla="*/ 5 h 221"/>
                    <a:gd name="T74" fmla="*/ 1 w 91"/>
                    <a:gd name="T75" fmla="*/ 5 h 221"/>
                    <a:gd name="T76" fmla="*/ 1 w 91"/>
                    <a:gd name="T77" fmla="*/ 5 h 221"/>
                    <a:gd name="T78" fmla="*/ 1 w 91"/>
                    <a:gd name="T79" fmla="*/ 5 h 221"/>
                    <a:gd name="T80" fmla="*/ 1 w 91"/>
                    <a:gd name="T81" fmla="*/ 4 h 221"/>
                    <a:gd name="T82" fmla="*/ 1 w 91"/>
                    <a:gd name="T83" fmla="*/ 4 h 221"/>
                    <a:gd name="T84" fmla="*/ 1 w 91"/>
                    <a:gd name="T85" fmla="*/ 4 h 221"/>
                    <a:gd name="T86" fmla="*/ 1 w 91"/>
                    <a:gd name="T87" fmla="*/ 4 h 221"/>
                    <a:gd name="T88" fmla="*/ 1 w 91"/>
                    <a:gd name="T89" fmla="*/ 4 h 221"/>
                    <a:gd name="T90" fmla="*/ 1 w 91"/>
                    <a:gd name="T91" fmla="*/ 3 h 221"/>
                    <a:gd name="T92" fmla="*/ 1 w 91"/>
                    <a:gd name="T93" fmla="*/ 3 h 221"/>
                    <a:gd name="T94" fmla="*/ 1 w 91"/>
                    <a:gd name="T95" fmla="*/ 3 h 221"/>
                    <a:gd name="T96" fmla="*/ 0 w 91"/>
                    <a:gd name="T97" fmla="*/ 3 h 221"/>
                    <a:gd name="T98" fmla="*/ 0 w 91"/>
                    <a:gd name="T99" fmla="*/ 2 h 221"/>
                    <a:gd name="T100" fmla="*/ 0 w 91"/>
                    <a:gd name="T101" fmla="*/ 2 h 221"/>
                    <a:gd name="T102" fmla="*/ 0 w 91"/>
                    <a:gd name="T103" fmla="*/ 0 h 22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
                    <a:gd name="T157" fmla="*/ 0 h 221"/>
                    <a:gd name="T158" fmla="*/ 91 w 91"/>
                    <a:gd name="T159" fmla="*/ 221 h 22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 h="221">
                      <a:moveTo>
                        <a:pt x="0" y="0"/>
                      </a:moveTo>
                      <a:lnTo>
                        <a:pt x="45" y="5"/>
                      </a:lnTo>
                      <a:lnTo>
                        <a:pt x="47" y="5"/>
                      </a:lnTo>
                      <a:lnTo>
                        <a:pt x="48" y="6"/>
                      </a:lnTo>
                      <a:lnTo>
                        <a:pt x="50" y="6"/>
                      </a:lnTo>
                      <a:lnTo>
                        <a:pt x="53" y="8"/>
                      </a:lnTo>
                      <a:lnTo>
                        <a:pt x="55" y="10"/>
                      </a:lnTo>
                      <a:lnTo>
                        <a:pt x="57" y="11"/>
                      </a:lnTo>
                      <a:lnTo>
                        <a:pt x="60" y="12"/>
                      </a:lnTo>
                      <a:lnTo>
                        <a:pt x="63" y="13"/>
                      </a:lnTo>
                      <a:lnTo>
                        <a:pt x="65" y="17"/>
                      </a:lnTo>
                      <a:lnTo>
                        <a:pt x="68" y="18"/>
                      </a:lnTo>
                      <a:lnTo>
                        <a:pt x="71" y="21"/>
                      </a:lnTo>
                      <a:lnTo>
                        <a:pt x="74" y="23"/>
                      </a:lnTo>
                      <a:lnTo>
                        <a:pt x="76" y="27"/>
                      </a:lnTo>
                      <a:lnTo>
                        <a:pt x="77" y="29"/>
                      </a:lnTo>
                      <a:lnTo>
                        <a:pt x="79" y="30"/>
                      </a:lnTo>
                      <a:lnTo>
                        <a:pt x="80" y="32"/>
                      </a:lnTo>
                      <a:lnTo>
                        <a:pt x="81" y="35"/>
                      </a:lnTo>
                      <a:lnTo>
                        <a:pt x="82" y="36"/>
                      </a:lnTo>
                      <a:lnTo>
                        <a:pt x="83" y="38"/>
                      </a:lnTo>
                      <a:lnTo>
                        <a:pt x="84" y="40"/>
                      </a:lnTo>
                      <a:lnTo>
                        <a:pt x="85" y="43"/>
                      </a:lnTo>
                      <a:lnTo>
                        <a:pt x="86" y="45"/>
                      </a:lnTo>
                      <a:lnTo>
                        <a:pt x="88" y="47"/>
                      </a:lnTo>
                      <a:lnTo>
                        <a:pt x="88" y="50"/>
                      </a:lnTo>
                      <a:lnTo>
                        <a:pt x="89" y="53"/>
                      </a:lnTo>
                      <a:lnTo>
                        <a:pt x="89" y="56"/>
                      </a:lnTo>
                      <a:lnTo>
                        <a:pt x="90" y="59"/>
                      </a:lnTo>
                      <a:lnTo>
                        <a:pt x="90" y="62"/>
                      </a:lnTo>
                      <a:lnTo>
                        <a:pt x="91" y="65"/>
                      </a:lnTo>
                      <a:lnTo>
                        <a:pt x="91" y="69"/>
                      </a:lnTo>
                      <a:lnTo>
                        <a:pt x="91" y="72"/>
                      </a:lnTo>
                      <a:lnTo>
                        <a:pt x="91" y="75"/>
                      </a:lnTo>
                      <a:lnTo>
                        <a:pt x="91" y="79"/>
                      </a:lnTo>
                      <a:lnTo>
                        <a:pt x="91" y="82"/>
                      </a:lnTo>
                      <a:lnTo>
                        <a:pt x="91" y="87"/>
                      </a:lnTo>
                      <a:lnTo>
                        <a:pt x="91" y="90"/>
                      </a:lnTo>
                      <a:lnTo>
                        <a:pt x="90" y="95"/>
                      </a:lnTo>
                      <a:lnTo>
                        <a:pt x="90" y="98"/>
                      </a:lnTo>
                      <a:lnTo>
                        <a:pt x="89" y="102"/>
                      </a:lnTo>
                      <a:lnTo>
                        <a:pt x="88" y="107"/>
                      </a:lnTo>
                      <a:lnTo>
                        <a:pt x="88" y="111"/>
                      </a:lnTo>
                      <a:lnTo>
                        <a:pt x="85" y="116"/>
                      </a:lnTo>
                      <a:lnTo>
                        <a:pt x="84" y="122"/>
                      </a:lnTo>
                      <a:lnTo>
                        <a:pt x="83" y="126"/>
                      </a:lnTo>
                      <a:lnTo>
                        <a:pt x="82" y="132"/>
                      </a:lnTo>
                      <a:lnTo>
                        <a:pt x="47" y="221"/>
                      </a:lnTo>
                      <a:lnTo>
                        <a:pt x="33" y="207"/>
                      </a:lnTo>
                      <a:lnTo>
                        <a:pt x="33" y="206"/>
                      </a:lnTo>
                      <a:lnTo>
                        <a:pt x="33" y="203"/>
                      </a:lnTo>
                      <a:lnTo>
                        <a:pt x="33" y="202"/>
                      </a:lnTo>
                      <a:lnTo>
                        <a:pt x="34" y="200"/>
                      </a:lnTo>
                      <a:lnTo>
                        <a:pt x="34" y="197"/>
                      </a:lnTo>
                      <a:lnTo>
                        <a:pt x="36" y="194"/>
                      </a:lnTo>
                      <a:lnTo>
                        <a:pt x="37" y="191"/>
                      </a:lnTo>
                      <a:lnTo>
                        <a:pt x="37" y="187"/>
                      </a:lnTo>
                      <a:lnTo>
                        <a:pt x="37" y="186"/>
                      </a:lnTo>
                      <a:lnTo>
                        <a:pt x="38" y="184"/>
                      </a:lnTo>
                      <a:lnTo>
                        <a:pt x="38" y="181"/>
                      </a:lnTo>
                      <a:lnTo>
                        <a:pt x="39" y="180"/>
                      </a:lnTo>
                      <a:lnTo>
                        <a:pt x="39" y="177"/>
                      </a:lnTo>
                      <a:lnTo>
                        <a:pt x="39" y="175"/>
                      </a:lnTo>
                      <a:lnTo>
                        <a:pt x="39" y="172"/>
                      </a:lnTo>
                      <a:lnTo>
                        <a:pt x="39" y="171"/>
                      </a:lnTo>
                      <a:lnTo>
                        <a:pt x="39" y="168"/>
                      </a:lnTo>
                      <a:lnTo>
                        <a:pt x="40" y="166"/>
                      </a:lnTo>
                      <a:lnTo>
                        <a:pt x="40" y="163"/>
                      </a:lnTo>
                      <a:lnTo>
                        <a:pt x="40" y="161"/>
                      </a:lnTo>
                      <a:lnTo>
                        <a:pt x="40" y="159"/>
                      </a:lnTo>
                      <a:lnTo>
                        <a:pt x="40" y="155"/>
                      </a:lnTo>
                      <a:lnTo>
                        <a:pt x="40" y="153"/>
                      </a:lnTo>
                      <a:lnTo>
                        <a:pt x="41" y="150"/>
                      </a:lnTo>
                      <a:lnTo>
                        <a:pt x="41" y="146"/>
                      </a:lnTo>
                      <a:lnTo>
                        <a:pt x="41" y="144"/>
                      </a:lnTo>
                      <a:lnTo>
                        <a:pt x="41" y="141"/>
                      </a:lnTo>
                      <a:lnTo>
                        <a:pt x="41" y="139"/>
                      </a:lnTo>
                      <a:lnTo>
                        <a:pt x="40" y="135"/>
                      </a:lnTo>
                      <a:lnTo>
                        <a:pt x="40" y="132"/>
                      </a:lnTo>
                      <a:lnTo>
                        <a:pt x="40" y="128"/>
                      </a:lnTo>
                      <a:lnTo>
                        <a:pt x="40" y="125"/>
                      </a:lnTo>
                      <a:lnTo>
                        <a:pt x="40" y="123"/>
                      </a:lnTo>
                      <a:lnTo>
                        <a:pt x="39" y="119"/>
                      </a:lnTo>
                      <a:lnTo>
                        <a:pt x="39" y="116"/>
                      </a:lnTo>
                      <a:lnTo>
                        <a:pt x="39" y="113"/>
                      </a:lnTo>
                      <a:lnTo>
                        <a:pt x="39" y="109"/>
                      </a:lnTo>
                      <a:lnTo>
                        <a:pt x="38" y="106"/>
                      </a:lnTo>
                      <a:lnTo>
                        <a:pt x="38" y="102"/>
                      </a:lnTo>
                      <a:lnTo>
                        <a:pt x="37" y="99"/>
                      </a:lnTo>
                      <a:lnTo>
                        <a:pt x="36" y="96"/>
                      </a:lnTo>
                      <a:lnTo>
                        <a:pt x="36" y="91"/>
                      </a:lnTo>
                      <a:lnTo>
                        <a:pt x="34" y="88"/>
                      </a:lnTo>
                      <a:lnTo>
                        <a:pt x="33" y="84"/>
                      </a:lnTo>
                      <a:lnTo>
                        <a:pt x="33" y="81"/>
                      </a:lnTo>
                      <a:lnTo>
                        <a:pt x="32" y="78"/>
                      </a:lnTo>
                      <a:lnTo>
                        <a:pt x="31" y="73"/>
                      </a:lnTo>
                      <a:lnTo>
                        <a:pt x="30" y="70"/>
                      </a:lnTo>
                      <a:lnTo>
                        <a:pt x="28" y="65"/>
                      </a:lnTo>
                      <a:lnTo>
                        <a:pt x="27" y="62"/>
                      </a:lnTo>
                      <a:lnTo>
                        <a:pt x="25" y="58"/>
                      </a:lnTo>
                      <a:lnTo>
                        <a:pt x="24" y="55"/>
                      </a:lnTo>
                      <a:lnTo>
                        <a:pt x="0" y="0"/>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123"/>
                <p:cNvSpPr>
                  <a:spLocks/>
                </p:cNvSpPr>
                <p:nvPr/>
              </p:nvSpPr>
              <p:spPr bwMode="auto">
                <a:xfrm>
                  <a:off x="3783" y="3311"/>
                  <a:ext cx="78" cy="139"/>
                </a:xfrm>
                <a:custGeom>
                  <a:avLst/>
                  <a:gdLst>
                    <a:gd name="T0" fmla="*/ 1 w 155"/>
                    <a:gd name="T1" fmla="*/ 8 h 279"/>
                    <a:gd name="T2" fmla="*/ 1 w 155"/>
                    <a:gd name="T3" fmla="*/ 8 h 279"/>
                    <a:gd name="T4" fmla="*/ 1 w 155"/>
                    <a:gd name="T5" fmla="*/ 8 h 279"/>
                    <a:gd name="T6" fmla="*/ 1 w 155"/>
                    <a:gd name="T7" fmla="*/ 7 h 279"/>
                    <a:gd name="T8" fmla="*/ 1 w 155"/>
                    <a:gd name="T9" fmla="*/ 7 h 279"/>
                    <a:gd name="T10" fmla="*/ 2 w 155"/>
                    <a:gd name="T11" fmla="*/ 7 h 279"/>
                    <a:gd name="T12" fmla="*/ 2 w 155"/>
                    <a:gd name="T13" fmla="*/ 6 h 279"/>
                    <a:gd name="T14" fmla="*/ 2 w 155"/>
                    <a:gd name="T15" fmla="*/ 6 h 279"/>
                    <a:gd name="T16" fmla="*/ 3 w 155"/>
                    <a:gd name="T17" fmla="*/ 6 h 279"/>
                    <a:gd name="T18" fmla="*/ 3 w 155"/>
                    <a:gd name="T19" fmla="*/ 5 h 279"/>
                    <a:gd name="T20" fmla="*/ 3 w 155"/>
                    <a:gd name="T21" fmla="*/ 5 h 279"/>
                    <a:gd name="T22" fmla="*/ 3 w 155"/>
                    <a:gd name="T23" fmla="*/ 4 h 279"/>
                    <a:gd name="T24" fmla="*/ 4 w 155"/>
                    <a:gd name="T25" fmla="*/ 4 h 279"/>
                    <a:gd name="T26" fmla="*/ 4 w 155"/>
                    <a:gd name="T27" fmla="*/ 3 h 279"/>
                    <a:gd name="T28" fmla="*/ 4 w 155"/>
                    <a:gd name="T29" fmla="*/ 3 h 279"/>
                    <a:gd name="T30" fmla="*/ 4 w 155"/>
                    <a:gd name="T31" fmla="*/ 2 h 279"/>
                    <a:gd name="T32" fmla="*/ 4 w 155"/>
                    <a:gd name="T33" fmla="*/ 2 h 279"/>
                    <a:gd name="T34" fmla="*/ 4 w 155"/>
                    <a:gd name="T35" fmla="*/ 2 h 279"/>
                    <a:gd name="T36" fmla="*/ 4 w 155"/>
                    <a:gd name="T37" fmla="*/ 1 h 279"/>
                    <a:gd name="T38" fmla="*/ 4 w 155"/>
                    <a:gd name="T39" fmla="*/ 1 h 279"/>
                    <a:gd name="T40" fmla="*/ 5 w 155"/>
                    <a:gd name="T41" fmla="*/ 0 h 279"/>
                    <a:gd name="T42" fmla="*/ 5 w 155"/>
                    <a:gd name="T43" fmla="*/ 0 h 279"/>
                    <a:gd name="T44" fmla="*/ 5 w 155"/>
                    <a:gd name="T45" fmla="*/ 0 h 279"/>
                    <a:gd name="T46" fmla="*/ 5 w 155"/>
                    <a:gd name="T47" fmla="*/ 0 h 279"/>
                    <a:gd name="T48" fmla="*/ 5 w 155"/>
                    <a:gd name="T49" fmla="*/ 0 h 279"/>
                    <a:gd name="T50" fmla="*/ 5 w 155"/>
                    <a:gd name="T51" fmla="*/ 1 h 279"/>
                    <a:gd name="T52" fmla="*/ 5 w 155"/>
                    <a:gd name="T53" fmla="*/ 1 h 279"/>
                    <a:gd name="T54" fmla="*/ 5 w 155"/>
                    <a:gd name="T55" fmla="*/ 1 h 279"/>
                    <a:gd name="T56" fmla="*/ 5 w 155"/>
                    <a:gd name="T57" fmla="*/ 1 h 279"/>
                    <a:gd name="T58" fmla="*/ 5 w 155"/>
                    <a:gd name="T59" fmla="*/ 2 h 279"/>
                    <a:gd name="T60" fmla="*/ 5 w 155"/>
                    <a:gd name="T61" fmla="*/ 2 h 279"/>
                    <a:gd name="T62" fmla="*/ 5 w 155"/>
                    <a:gd name="T63" fmla="*/ 2 h 279"/>
                    <a:gd name="T64" fmla="*/ 5 w 155"/>
                    <a:gd name="T65" fmla="*/ 2 h 279"/>
                    <a:gd name="T66" fmla="*/ 5 w 155"/>
                    <a:gd name="T67" fmla="*/ 3 h 279"/>
                    <a:gd name="T68" fmla="*/ 5 w 155"/>
                    <a:gd name="T69" fmla="*/ 3 h 279"/>
                    <a:gd name="T70" fmla="*/ 5 w 155"/>
                    <a:gd name="T71" fmla="*/ 3 h 279"/>
                    <a:gd name="T72" fmla="*/ 5 w 155"/>
                    <a:gd name="T73" fmla="*/ 4 h 279"/>
                    <a:gd name="T74" fmla="*/ 5 w 155"/>
                    <a:gd name="T75" fmla="*/ 4 h 279"/>
                    <a:gd name="T76" fmla="*/ 4 w 155"/>
                    <a:gd name="T77" fmla="*/ 4 h 279"/>
                    <a:gd name="T78" fmla="*/ 4 w 155"/>
                    <a:gd name="T79" fmla="*/ 5 h 279"/>
                    <a:gd name="T80" fmla="*/ 4 w 155"/>
                    <a:gd name="T81" fmla="*/ 5 h 279"/>
                    <a:gd name="T82" fmla="*/ 4 w 155"/>
                    <a:gd name="T83" fmla="*/ 5 h 279"/>
                    <a:gd name="T84" fmla="*/ 4 w 155"/>
                    <a:gd name="T85" fmla="*/ 6 h 279"/>
                    <a:gd name="T86" fmla="*/ 3 w 155"/>
                    <a:gd name="T87" fmla="*/ 6 h 279"/>
                    <a:gd name="T88" fmla="*/ 3 w 155"/>
                    <a:gd name="T89" fmla="*/ 6 h 279"/>
                    <a:gd name="T90" fmla="*/ 3 w 155"/>
                    <a:gd name="T91" fmla="*/ 6 h 279"/>
                    <a:gd name="T92" fmla="*/ 3 w 155"/>
                    <a:gd name="T93" fmla="*/ 7 h 279"/>
                    <a:gd name="T94" fmla="*/ 3 w 155"/>
                    <a:gd name="T95" fmla="*/ 7 h 279"/>
                    <a:gd name="T96" fmla="*/ 2 w 155"/>
                    <a:gd name="T97" fmla="*/ 7 h 279"/>
                    <a:gd name="T98" fmla="*/ 2 w 155"/>
                    <a:gd name="T99" fmla="*/ 7 h 279"/>
                    <a:gd name="T100" fmla="*/ 2 w 155"/>
                    <a:gd name="T101" fmla="*/ 8 h 279"/>
                    <a:gd name="T102" fmla="*/ 2 w 155"/>
                    <a:gd name="T103" fmla="*/ 8 h 27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5"/>
                    <a:gd name="T157" fmla="*/ 0 h 279"/>
                    <a:gd name="T158" fmla="*/ 155 w 155"/>
                    <a:gd name="T159" fmla="*/ 279 h 27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5" h="279">
                      <a:moveTo>
                        <a:pt x="0" y="279"/>
                      </a:moveTo>
                      <a:lnTo>
                        <a:pt x="0" y="278"/>
                      </a:lnTo>
                      <a:lnTo>
                        <a:pt x="3" y="277"/>
                      </a:lnTo>
                      <a:lnTo>
                        <a:pt x="4" y="274"/>
                      </a:lnTo>
                      <a:lnTo>
                        <a:pt x="7" y="271"/>
                      </a:lnTo>
                      <a:lnTo>
                        <a:pt x="8" y="269"/>
                      </a:lnTo>
                      <a:lnTo>
                        <a:pt x="10" y="268"/>
                      </a:lnTo>
                      <a:lnTo>
                        <a:pt x="12" y="265"/>
                      </a:lnTo>
                      <a:lnTo>
                        <a:pt x="14" y="263"/>
                      </a:lnTo>
                      <a:lnTo>
                        <a:pt x="16" y="260"/>
                      </a:lnTo>
                      <a:lnTo>
                        <a:pt x="19" y="257"/>
                      </a:lnTo>
                      <a:lnTo>
                        <a:pt x="21" y="254"/>
                      </a:lnTo>
                      <a:lnTo>
                        <a:pt x="23" y="252"/>
                      </a:lnTo>
                      <a:lnTo>
                        <a:pt x="25" y="248"/>
                      </a:lnTo>
                      <a:lnTo>
                        <a:pt x="29" y="245"/>
                      </a:lnTo>
                      <a:lnTo>
                        <a:pt x="31" y="242"/>
                      </a:lnTo>
                      <a:lnTo>
                        <a:pt x="34" y="238"/>
                      </a:lnTo>
                      <a:lnTo>
                        <a:pt x="37" y="234"/>
                      </a:lnTo>
                      <a:lnTo>
                        <a:pt x="40" y="230"/>
                      </a:lnTo>
                      <a:lnTo>
                        <a:pt x="43" y="226"/>
                      </a:lnTo>
                      <a:lnTo>
                        <a:pt x="47" y="222"/>
                      </a:lnTo>
                      <a:lnTo>
                        <a:pt x="49" y="218"/>
                      </a:lnTo>
                      <a:lnTo>
                        <a:pt x="53" y="213"/>
                      </a:lnTo>
                      <a:lnTo>
                        <a:pt x="56" y="209"/>
                      </a:lnTo>
                      <a:lnTo>
                        <a:pt x="58" y="206"/>
                      </a:lnTo>
                      <a:lnTo>
                        <a:pt x="62" y="201"/>
                      </a:lnTo>
                      <a:lnTo>
                        <a:pt x="65" y="195"/>
                      </a:lnTo>
                      <a:lnTo>
                        <a:pt x="68" y="191"/>
                      </a:lnTo>
                      <a:lnTo>
                        <a:pt x="72" y="187"/>
                      </a:lnTo>
                      <a:lnTo>
                        <a:pt x="75" y="182"/>
                      </a:lnTo>
                      <a:lnTo>
                        <a:pt x="77" y="177"/>
                      </a:lnTo>
                      <a:lnTo>
                        <a:pt x="81" y="172"/>
                      </a:lnTo>
                      <a:lnTo>
                        <a:pt x="84" y="167"/>
                      </a:lnTo>
                      <a:lnTo>
                        <a:pt x="86" y="163"/>
                      </a:lnTo>
                      <a:lnTo>
                        <a:pt x="90" y="157"/>
                      </a:lnTo>
                      <a:lnTo>
                        <a:pt x="92" y="152"/>
                      </a:lnTo>
                      <a:lnTo>
                        <a:pt x="96" y="147"/>
                      </a:lnTo>
                      <a:lnTo>
                        <a:pt x="98" y="142"/>
                      </a:lnTo>
                      <a:lnTo>
                        <a:pt x="100" y="137"/>
                      </a:lnTo>
                      <a:lnTo>
                        <a:pt x="103" y="132"/>
                      </a:lnTo>
                      <a:lnTo>
                        <a:pt x="106" y="128"/>
                      </a:lnTo>
                      <a:lnTo>
                        <a:pt x="108" y="122"/>
                      </a:lnTo>
                      <a:lnTo>
                        <a:pt x="110" y="116"/>
                      </a:lnTo>
                      <a:lnTo>
                        <a:pt x="111" y="112"/>
                      </a:lnTo>
                      <a:lnTo>
                        <a:pt x="114" y="107"/>
                      </a:lnTo>
                      <a:lnTo>
                        <a:pt x="116" y="102"/>
                      </a:lnTo>
                      <a:lnTo>
                        <a:pt x="117" y="97"/>
                      </a:lnTo>
                      <a:lnTo>
                        <a:pt x="118" y="93"/>
                      </a:lnTo>
                      <a:lnTo>
                        <a:pt x="120" y="87"/>
                      </a:lnTo>
                      <a:lnTo>
                        <a:pt x="120" y="82"/>
                      </a:lnTo>
                      <a:lnTo>
                        <a:pt x="122" y="78"/>
                      </a:lnTo>
                      <a:lnTo>
                        <a:pt x="123" y="73"/>
                      </a:lnTo>
                      <a:lnTo>
                        <a:pt x="124" y="69"/>
                      </a:lnTo>
                      <a:lnTo>
                        <a:pt x="124" y="64"/>
                      </a:lnTo>
                      <a:lnTo>
                        <a:pt x="124" y="60"/>
                      </a:lnTo>
                      <a:lnTo>
                        <a:pt x="124" y="55"/>
                      </a:lnTo>
                      <a:lnTo>
                        <a:pt x="124" y="52"/>
                      </a:lnTo>
                      <a:lnTo>
                        <a:pt x="123" y="47"/>
                      </a:lnTo>
                      <a:lnTo>
                        <a:pt x="122" y="44"/>
                      </a:lnTo>
                      <a:lnTo>
                        <a:pt x="122" y="39"/>
                      </a:lnTo>
                      <a:lnTo>
                        <a:pt x="120" y="36"/>
                      </a:lnTo>
                      <a:lnTo>
                        <a:pt x="142" y="0"/>
                      </a:lnTo>
                      <a:lnTo>
                        <a:pt x="142" y="1"/>
                      </a:lnTo>
                      <a:lnTo>
                        <a:pt x="143" y="2"/>
                      </a:lnTo>
                      <a:lnTo>
                        <a:pt x="144" y="3"/>
                      </a:lnTo>
                      <a:lnTo>
                        <a:pt x="145" y="6"/>
                      </a:lnTo>
                      <a:lnTo>
                        <a:pt x="146" y="8"/>
                      </a:lnTo>
                      <a:lnTo>
                        <a:pt x="146" y="11"/>
                      </a:lnTo>
                      <a:lnTo>
                        <a:pt x="148" y="14"/>
                      </a:lnTo>
                      <a:lnTo>
                        <a:pt x="149" y="16"/>
                      </a:lnTo>
                      <a:lnTo>
                        <a:pt x="150" y="19"/>
                      </a:lnTo>
                      <a:lnTo>
                        <a:pt x="151" y="24"/>
                      </a:lnTo>
                      <a:lnTo>
                        <a:pt x="151" y="25"/>
                      </a:lnTo>
                      <a:lnTo>
                        <a:pt x="152" y="27"/>
                      </a:lnTo>
                      <a:lnTo>
                        <a:pt x="152" y="29"/>
                      </a:lnTo>
                      <a:lnTo>
                        <a:pt x="152" y="32"/>
                      </a:lnTo>
                      <a:lnTo>
                        <a:pt x="153" y="34"/>
                      </a:lnTo>
                      <a:lnTo>
                        <a:pt x="153" y="36"/>
                      </a:lnTo>
                      <a:lnTo>
                        <a:pt x="153" y="38"/>
                      </a:lnTo>
                      <a:lnTo>
                        <a:pt x="154" y="41"/>
                      </a:lnTo>
                      <a:lnTo>
                        <a:pt x="154" y="43"/>
                      </a:lnTo>
                      <a:lnTo>
                        <a:pt x="154" y="45"/>
                      </a:lnTo>
                      <a:lnTo>
                        <a:pt x="154" y="47"/>
                      </a:lnTo>
                      <a:lnTo>
                        <a:pt x="155" y="50"/>
                      </a:lnTo>
                      <a:lnTo>
                        <a:pt x="155" y="53"/>
                      </a:lnTo>
                      <a:lnTo>
                        <a:pt x="155" y="55"/>
                      </a:lnTo>
                      <a:lnTo>
                        <a:pt x="155" y="58"/>
                      </a:lnTo>
                      <a:lnTo>
                        <a:pt x="155" y="61"/>
                      </a:lnTo>
                      <a:lnTo>
                        <a:pt x="155" y="63"/>
                      </a:lnTo>
                      <a:lnTo>
                        <a:pt x="155" y="67"/>
                      </a:lnTo>
                      <a:lnTo>
                        <a:pt x="154" y="69"/>
                      </a:lnTo>
                      <a:lnTo>
                        <a:pt x="154" y="72"/>
                      </a:lnTo>
                      <a:lnTo>
                        <a:pt x="154" y="76"/>
                      </a:lnTo>
                      <a:lnTo>
                        <a:pt x="154" y="79"/>
                      </a:lnTo>
                      <a:lnTo>
                        <a:pt x="153" y="82"/>
                      </a:lnTo>
                      <a:lnTo>
                        <a:pt x="153" y="86"/>
                      </a:lnTo>
                      <a:lnTo>
                        <a:pt x="152" y="88"/>
                      </a:lnTo>
                      <a:lnTo>
                        <a:pt x="152" y="91"/>
                      </a:lnTo>
                      <a:lnTo>
                        <a:pt x="151" y="95"/>
                      </a:lnTo>
                      <a:lnTo>
                        <a:pt x="150" y="98"/>
                      </a:lnTo>
                      <a:lnTo>
                        <a:pt x="149" y="102"/>
                      </a:lnTo>
                      <a:lnTo>
                        <a:pt x="148" y="105"/>
                      </a:lnTo>
                      <a:lnTo>
                        <a:pt x="146" y="108"/>
                      </a:lnTo>
                      <a:lnTo>
                        <a:pt x="146" y="112"/>
                      </a:lnTo>
                      <a:lnTo>
                        <a:pt x="145" y="115"/>
                      </a:lnTo>
                      <a:lnTo>
                        <a:pt x="143" y="119"/>
                      </a:lnTo>
                      <a:lnTo>
                        <a:pt x="142" y="122"/>
                      </a:lnTo>
                      <a:lnTo>
                        <a:pt x="141" y="126"/>
                      </a:lnTo>
                      <a:lnTo>
                        <a:pt x="138" y="130"/>
                      </a:lnTo>
                      <a:lnTo>
                        <a:pt x="137" y="134"/>
                      </a:lnTo>
                      <a:lnTo>
                        <a:pt x="135" y="138"/>
                      </a:lnTo>
                      <a:lnTo>
                        <a:pt x="134" y="141"/>
                      </a:lnTo>
                      <a:lnTo>
                        <a:pt x="132" y="146"/>
                      </a:lnTo>
                      <a:lnTo>
                        <a:pt x="129" y="149"/>
                      </a:lnTo>
                      <a:lnTo>
                        <a:pt x="127" y="152"/>
                      </a:lnTo>
                      <a:lnTo>
                        <a:pt x="125" y="156"/>
                      </a:lnTo>
                      <a:lnTo>
                        <a:pt x="124" y="159"/>
                      </a:lnTo>
                      <a:lnTo>
                        <a:pt x="122" y="163"/>
                      </a:lnTo>
                      <a:lnTo>
                        <a:pt x="119" y="166"/>
                      </a:lnTo>
                      <a:lnTo>
                        <a:pt x="117" y="169"/>
                      </a:lnTo>
                      <a:lnTo>
                        <a:pt x="115" y="173"/>
                      </a:lnTo>
                      <a:lnTo>
                        <a:pt x="112" y="176"/>
                      </a:lnTo>
                      <a:lnTo>
                        <a:pt x="110" y="180"/>
                      </a:lnTo>
                      <a:lnTo>
                        <a:pt x="109" y="182"/>
                      </a:lnTo>
                      <a:lnTo>
                        <a:pt x="107" y="185"/>
                      </a:lnTo>
                      <a:lnTo>
                        <a:pt x="105" y="187"/>
                      </a:lnTo>
                      <a:lnTo>
                        <a:pt x="103" y="191"/>
                      </a:lnTo>
                      <a:lnTo>
                        <a:pt x="101" y="194"/>
                      </a:lnTo>
                      <a:lnTo>
                        <a:pt x="99" y="196"/>
                      </a:lnTo>
                      <a:lnTo>
                        <a:pt x="97" y="200"/>
                      </a:lnTo>
                      <a:lnTo>
                        <a:pt x="94" y="202"/>
                      </a:lnTo>
                      <a:lnTo>
                        <a:pt x="93" y="204"/>
                      </a:lnTo>
                      <a:lnTo>
                        <a:pt x="91" y="207"/>
                      </a:lnTo>
                      <a:lnTo>
                        <a:pt x="89" y="210"/>
                      </a:lnTo>
                      <a:lnTo>
                        <a:pt x="88" y="212"/>
                      </a:lnTo>
                      <a:lnTo>
                        <a:pt x="86" y="215"/>
                      </a:lnTo>
                      <a:lnTo>
                        <a:pt x="84" y="217"/>
                      </a:lnTo>
                      <a:lnTo>
                        <a:pt x="82" y="219"/>
                      </a:lnTo>
                      <a:lnTo>
                        <a:pt x="81" y="221"/>
                      </a:lnTo>
                      <a:lnTo>
                        <a:pt x="79" y="224"/>
                      </a:lnTo>
                      <a:lnTo>
                        <a:pt x="77" y="226"/>
                      </a:lnTo>
                      <a:lnTo>
                        <a:pt x="75" y="228"/>
                      </a:lnTo>
                      <a:lnTo>
                        <a:pt x="74" y="230"/>
                      </a:lnTo>
                      <a:lnTo>
                        <a:pt x="73" y="231"/>
                      </a:lnTo>
                      <a:lnTo>
                        <a:pt x="69" y="235"/>
                      </a:lnTo>
                      <a:lnTo>
                        <a:pt x="66" y="238"/>
                      </a:lnTo>
                      <a:lnTo>
                        <a:pt x="64" y="242"/>
                      </a:lnTo>
                      <a:lnTo>
                        <a:pt x="60" y="245"/>
                      </a:lnTo>
                      <a:lnTo>
                        <a:pt x="58" y="247"/>
                      </a:lnTo>
                      <a:lnTo>
                        <a:pt x="56" y="250"/>
                      </a:lnTo>
                      <a:lnTo>
                        <a:pt x="54" y="252"/>
                      </a:lnTo>
                      <a:lnTo>
                        <a:pt x="53" y="254"/>
                      </a:lnTo>
                      <a:lnTo>
                        <a:pt x="48" y="257"/>
                      </a:lnTo>
                      <a:lnTo>
                        <a:pt x="47" y="260"/>
                      </a:lnTo>
                      <a:lnTo>
                        <a:pt x="45" y="261"/>
                      </a:lnTo>
                      <a:lnTo>
                        <a:pt x="45" y="262"/>
                      </a:lnTo>
                      <a:lnTo>
                        <a:pt x="0" y="279"/>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124"/>
                <p:cNvSpPr>
                  <a:spLocks/>
                </p:cNvSpPr>
                <p:nvPr/>
              </p:nvSpPr>
              <p:spPr bwMode="auto">
                <a:xfrm>
                  <a:off x="3460" y="3412"/>
                  <a:ext cx="342" cy="435"/>
                </a:xfrm>
                <a:custGeom>
                  <a:avLst/>
                  <a:gdLst>
                    <a:gd name="T0" fmla="*/ 3 w 684"/>
                    <a:gd name="T1" fmla="*/ 2 h 871"/>
                    <a:gd name="T2" fmla="*/ 4 w 684"/>
                    <a:gd name="T3" fmla="*/ 3 h 871"/>
                    <a:gd name="T4" fmla="*/ 4 w 684"/>
                    <a:gd name="T5" fmla="*/ 4 h 871"/>
                    <a:gd name="T6" fmla="*/ 5 w 684"/>
                    <a:gd name="T7" fmla="*/ 6 h 871"/>
                    <a:gd name="T8" fmla="*/ 6 w 684"/>
                    <a:gd name="T9" fmla="*/ 8 h 871"/>
                    <a:gd name="T10" fmla="*/ 8 w 684"/>
                    <a:gd name="T11" fmla="*/ 11 h 871"/>
                    <a:gd name="T12" fmla="*/ 10 w 684"/>
                    <a:gd name="T13" fmla="*/ 13 h 871"/>
                    <a:gd name="T14" fmla="*/ 10 w 684"/>
                    <a:gd name="T15" fmla="*/ 14 h 871"/>
                    <a:gd name="T16" fmla="*/ 10 w 684"/>
                    <a:gd name="T17" fmla="*/ 15 h 871"/>
                    <a:gd name="T18" fmla="*/ 10 w 684"/>
                    <a:gd name="T19" fmla="*/ 16 h 871"/>
                    <a:gd name="T20" fmla="*/ 11 w 684"/>
                    <a:gd name="T21" fmla="*/ 18 h 871"/>
                    <a:gd name="T22" fmla="*/ 11 w 684"/>
                    <a:gd name="T23" fmla="*/ 19 h 871"/>
                    <a:gd name="T24" fmla="*/ 12 w 684"/>
                    <a:gd name="T25" fmla="*/ 20 h 871"/>
                    <a:gd name="T26" fmla="*/ 13 w 684"/>
                    <a:gd name="T27" fmla="*/ 20 h 871"/>
                    <a:gd name="T28" fmla="*/ 14 w 684"/>
                    <a:gd name="T29" fmla="*/ 21 h 871"/>
                    <a:gd name="T30" fmla="*/ 15 w 684"/>
                    <a:gd name="T31" fmla="*/ 22 h 871"/>
                    <a:gd name="T32" fmla="*/ 16 w 684"/>
                    <a:gd name="T33" fmla="*/ 22 h 871"/>
                    <a:gd name="T34" fmla="*/ 17 w 684"/>
                    <a:gd name="T35" fmla="*/ 23 h 871"/>
                    <a:gd name="T36" fmla="*/ 18 w 684"/>
                    <a:gd name="T37" fmla="*/ 23 h 871"/>
                    <a:gd name="T38" fmla="*/ 18 w 684"/>
                    <a:gd name="T39" fmla="*/ 23 h 871"/>
                    <a:gd name="T40" fmla="*/ 19 w 684"/>
                    <a:gd name="T41" fmla="*/ 23 h 871"/>
                    <a:gd name="T42" fmla="*/ 20 w 684"/>
                    <a:gd name="T43" fmla="*/ 22 h 871"/>
                    <a:gd name="T44" fmla="*/ 20 w 684"/>
                    <a:gd name="T45" fmla="*/ 21 h 871"/>
                    <a:gd name="T46" fmla="*/ 20 w 684"/>
                    <a:gd name="T47" fmla="*/ 21 h 871"/>
                    <a:gd name="T48" fmla="*/ 21 w 684"/>
                    <a:gd name="T49" fmla="*/ 20 h 871"/>
                    <a:gd name="T50" fmla="*/ 22 w 684"/>
                    <a:gd name="T51" fmla="*/ 20 h 871"/>
                    <a:gd name="T52" fmla="*/ 22 w 684"/>
                    <a:gd name="T53" fmla="*/ 21 h 871"/>
                    <a:gd name="T54" fmla="*/ 22 w 684"/>
                    <a:gd name="T55" fmla="*/ 22 h 871"/>
                    <a:gd name="T56" fmla="*/ 21 w 684"/>
                    <a:gd name="T57" fmla="*/ 23 h 871"/>
                    <a:gd name="T58" fmla="*/ 21 w 684"/>
                    <a:gd name="T59" fmla="*/ 25 h 871"/>
                    <a:gd name="T60" fmla="*/ 20 w 684"/>
                    <a:gd name="T61" fmla="*/ 26 h 871"/>
                    <a:gd name="T62" fmla="*/ 19 w 684"/>
                    <a:gd name="T63" fmla="*/ 26 h 871"/>
                    <a:gd name="T64" fmla="*/ 19 w 684"/>
                    <a:gd name="T65" fmla="*/ 26 h 871"/>
                    <a:gd name="T66" fmla="*/ 18 w 684"/>
                    <a:gd name="T67" fmla="*/ 26 h 871"/>
                    <a:gd name="T68" fmla="*/ 17 w 684"/>
                    <a:gd name="T69" fmla="*/ 27 h 871"/>
                    <a:gd name="T70" fmla="*/ 16 w 684"/>
                    <a:gd name="T71" fmla="*/ 27 h 871"/>
                    <a:gd name="T72" fmla="*/ 15 w 684"/>
                    <a:gd name="T73" fmla="*/ 27 h 871"/>
                    <a:gd name="T74" fmla="*/ 15 w 684"/>
                    <a:gd name="T75" fmla="*/ 27 h 871"/>
                    <a:gd name="T76" fmla="*/ 14 w 684"/>
                    <a:gd name="T77" fmla="*/ 26 h 871"/>
                    <a:gd name="T78" fmla="*/ 13 w 684"/>
                    <a:gd name="T79" fmla="*/ 26 h 871"/>
                    <a:gd name="T80" fmla="*/ 13 w 684"/>
                    <a:gd name="T81" fmla="*/ 25 h 871"/>
                    <a:gd name="T82" fmla="*/ 12 w 684"/>
                    <a:gd name="T83" fmla="*/ 25 h 871"/>
                    <a:gd name="T84" fmla="*/ 11 w 684"/>
                    <a:gd name="T85" fmla="*/ 24 h 871"/>
                    <a:gd name="T86" fmla="*/ 11 w 684"/>
                    <a:gd name="T87" fmla="*/ 23 h 871"/>
                    <a:gd name="T88" fmla="*/ 10 w 684"/>
                    <a:gd name="T89" fmla="*/ 22 h 871"/>
                    <a:gd name="T90" fmla="*/ 10 w 684"/>
                    <a:gd name="T91" fmla="*/ 21 h 871"/>
                    <a:gd name="T92" fmla="*/ 9 w 684"/>
                    <a:gd name="T93" fmla="*/ 20 h 871"/>
                    <a:gd name="T94" fmla="*/ 9 w 684"/>
                    <a:gd name="T95" fmla="*/ 19 h 871"/>
                    <a:gd name="T96" fmla="*/ 9 w 684"/>
                    <a:gd name="T97" fmla="*/ 18 h 871"/>
                    <a:gd name="T98" fmla="*/ 9 w 684"/>
                    <a:gd name="T99" fmla="*/ 17 h 871"/>
                    <a:gd name="T100" fmla="*/ 9 w 684"/>
                    <a:gd name="T101" fmla="*/ 16 h 871"/>
                    <a:gd name="T102" fmla="*/ 8 w 684"/>
                    <a:gd name="T103" fmla="*/ 14 h 871"/>
                    <a:gd name="T104" fmla="*/ 8 w 684"/>
                    <a:gd name="T105" fmla="*/ 13 h 871"/>
                    <a:gd name="T106" fmla="*/ 7 w 684"/>
                    <a:gd name="T107" fmla="*/ 12 h 871"/>
                    <a:gd name="T108" fmla="*/ 6 w 684"/>
                    <a:gd name="T109" fmla="*/ 11 h 871"/>
                    <a:gd name="T110" fmla="*/ 5 w 684"/>
                    <a:gd name="T111" fmla="*/ 10 h 871"/>
                    <a:gd name="T112" fmla="*/ 4 w 684"/>
                    <a:gd name="T113" fmla="*/ 8 h 871"/>
                    <a:gd name="T114" fmla="*/ 3 w 684"/>
                    <a:gd name="T115" fmla="*/ 6 h 871"/>
                    <a:gd name="T116" fmla="*/ 1 w 684"/>
                    <a:gd name="T117" fmla="*/ 4 h 871"/>
                    <a:gd name="T118" fmla="*/ 1 w 684"/>
                    <a:gd name="T119" fmla="*/ 1 h 87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84"/>
                    <a:gd name="T181" fmla="*/ 0 h 871"/>
                    <a:gd name="T182" fmla="*/ 684 w 684"/>
                    <a:gd name="T183" fmla="*/ 871 h 87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84" h="871">
                      <a:moveTo>
                        <a:pt x="4" y="0"/>
                      </a:moveTo>
                      <a:lnTo>
                        <a:pt x="89" y="63"/>
                      </a:lnTo>
                      <a:lnTo>
                        <a:pt x="89" y="65"/>
                      </a:lnTo>
                      <a:lnTo>
                        <a:pt x="89" y="66"/>
                      </a:lnTo>
                      <a:lnTo>
                        <a:pt x="89" y="68"/>
                      </a:lnTo>
                      <a:lnTo>
                        <a:pt x="90" y="71"/>
                      </a:lnTo>
                      <a:lnTo>
                        <a:pt x="90" y="74"/>
                      </a:lnTo>
                      <a:lnTo>
                        <a:pt x="91" y="76"/>
                      </a:lnTo>
                      <a:lnTo>
                        <a:pt x="91" y="78"/>
                      </a:lnTo>
                      <a:lnTo>
                        <a:pt x="92" y="81"/>
                      </a:lnTo>
                      <a:lnTo>
                        <a:pt x="94" y="84"/>
                      </a:lnTo>
                      <a:lnTo>
                        <a:pt x="95" y="87"/>
                      </a:lnTo>
                      <a:lnTo>
                        <a:pt x="96" y="89"/>
                      </a:lnTo>
                      <a:lnTo>
                        <a:pt x="97" y="94"/>
                      </a:lnTo>
                      <a:lnTo>
                        <a:pt x="98" y="97"/>
                      </a:lnTo>
                      <a:lnTo>
                        <a:pt x="99" y="101"/>
                      </a:lnTo>
                      <a:lnTo>
                        <a:pt x="100" y="105"/>
                      </a:lnTo>
                      <a:lnTo>
                        <a:pt x="101" y="110"/>
                      </a:lnTo>
                      <a:lnTo>
                        <a:pt x="103" y="113"/>
                      </a:lnTo>
                      <a:lnTo>
                        <a:pt x="105" y="119"/>
                      </a:lnTo>
                      <a:lnTo>
                        <a:pt x="106" y="123"/>
                      </a:lnTo>
                      <a:lnTo>
                        <a:pt x="108" y="129"/>
                      </a:lnTo>
                      <a:lnTo>
                        <a:pt x="110" y="133"/>
                      </a:lnTo>
                      <a:lnTo>
                        <a:pt x="113" y="139"/>
                      </a:lnTo>
                      <a:lnTo>
                        <a:pt x="115" y="145"/>
                      </a:lnTo>
                      <a:lnTo>
                        <a:pt x="117" y="150"/>
                      </a:lnTo>
                      <a:lnTo>
                        <a:pt x="120" y="156"/>
                      </a:lnTo>
                      <a:lnTo>
                        <a:pt x="122" y="162"/>
                      </a:lnTo>
                      <a:lnTo>
                        <a:pt x="124" y="168"/>
                      </a:lnTo>
                      <a:lnTo>
                        <a:pt x="127" y="175"/>
                      </a:lnTo>
                      <a:lnTo>
                        <a:pt x="131" y="181"/>
                      </a:lnTo>
                      <a:lnTo>
                        <a:pt x="133" y="188"/>
                      </a:lnTo>
                      <a:lnTo>
                        <a:pt x="136" y="194"/>
                      </a:lnTo>
                      <a:lnTo>
                        <a:pt x="140" y="201"/>
                      </a:lnTo>
                      <a:lnTo>
                        <a:pt x="143" y="208"/>
                      </a:lnTo>
                      <a:lnTo>
                        <a:pt x="147" y="215"/>
                      </a:lnTo>
                      <a:lnTo>
                        <a:pt x="150" y="223"/>
                      </a:lnTo>
                      <a:lnTo>
                        <a:pt x="155" y="231"/>
                      </a:lnTo>
                      <a:lnTo>
                        <a:pt x="158" y="237"/>
                      </a:lnTo>
                      <a:lnTo>
                        <a:pt x="163" y="245"/>
                      </a:lnTo>
                      <a:lnTo>
                        <a:pt x="167" y="253"/>
                      </a:lnTo>
                      <a:lnTo>
                        <a:pt x="172" y="261"/>
                      </a:lnTo>
                      <a:lnTo>
                        <a:pt x="176" y="269"/>
                      </a:lnTo>
                      <a:lnTo>
                        <a:pt x="181" y="277"/>
                      </a:lnTo>
                      <a:lnTo>
                        <a:pt x="185" y="285"/>
                      </a:lnTo>
                      <a:lnTo>
                        <a:pt x="191" y="294"/>
                      </a:lnTo>
                      <a:lnTo>
                        <a:pt x="195" y="302"/>
                      </a:lnTo>
                      <a:lnTo>
                        <a:pt x="201" y="311"/>
                      </a:lnTo>
                      <a:lnTo>
                        <a:pt x="207" y="319"/>
                      </a:lnTo>
                      <a:lnTo>
                        <a:pt x="212" y="328"/>
                      </a:lnTo>
                      <a:lnTo>
                        <a:pt x="218" y="336"/>
                      </a:lnTo>
                      <a:lnTo>
                        <a:pt x="225" y="345"/>
                      </a:lnTo>
                      <a:lnTo>
                        <a:pt x="230" y="354"/>
                      </a:lnTo>
                      <a:lnTo>
                        <a:pt x="237" y="363"/>
                      </a:lnTo>
                      <a:lnTo>
                        <a:pt x="244" y="372"/>
                      </a:lnTo>
                      <a:lnTo>
                        <a:pt x="251" y="381"/>
                      </a:lnTo>
                      <a:lnTo>
                        <a:pt x="258" y="390"/>
                      </a:lnTo>
                      <a:lnTo>
                        <a:pt x="265" y="400"/>
                      </a:lnTo>
                      <a:lnTo>
                        <a:pt x="272" y="409"/>
                      </a:lnTo>
                      <a:lnTo>
                        <a:pt x="280" y="418"/>
                      </a:lnTo>
                      <a:lnTo>
                        <a:pt x="288" y="427"/>
                      </a:lnTo>
                      <a:lnTo>
                        <a:pt x="296" y="437"/>
                      </a:lnTo>
                      <a:lnTo>
                        <a:pt x="296" y="438"/>
                      </a:lnTo>
                      <a:lnTo>
                        <a:pt x="296" y="442"/>
                      </a:lnTo>
                      <a:lnTo>
                        <a:pt x="297" y="445"/>
                      </a:lnTo>
                      <a:lnTo>
                        <a:pt x="297" y="446"/>
                      </a:lnTo>
                      <a:lnTo>
                        <a:pt x="297" y="449"/>
                      </a:lnTo>
                      <a:lnTo>
                        <a:pt x="297" y="451"/>
                      </a:lnTo>
                      <a:lnTo>
                        <a:pt x="298" y="454"/>
                      </a:lnTo>
                      <a:lnTo>
                        <a:pt x="298" y="456"/>
                      </a:lnTo>
                      <a:lnTo>
                        <a:pt x="299" y="459"/>
                      </a:lnTo>
                      <a:lnTo>
                        <a:pt x="299" y="462"/>
                      </a:lnTo>
                      <a:lnTo>
                        <a:pt x="301" y="465"/>
                      </a:lnTo>
                      <a:lnTo>
                        <a:pt x="301" y="469"/>
                      </a:lnTo>
                      <a:lnTo>
                        <a:pt x="302" y="472"/>
                      </a:lnTo>
                      <a:lnTo>
                        <a:pt x="302" y="476"/>
                      </a:lnTo>
                      <a:lnTo>
                        <a:pt x="303" y="480"/>
                      </a:lnTo>
                      <a:lnTo>
                        <a:pt x="303" y="484"/>
                      </a:lnTo>
                      <a:lnTo>
                        <a:pt x="304" y="488"/>
                      </a:lnTo>
                      <a:lnTo>
                        <a:pt x="305" y="493"/>
                      </a:lnTo>
                      <a:lnTo>
                        <a:pt x="306" y="496"/>
                      </a:lnTo>
                      <a:lnTo>
                        <a:pt x="306" y="500"/>
                      </a:lnTo>
                      <a:lnTo>
                        <a:pt x="307" y="505"/>
                      </a:lnTo>
                      <a:lnTo>
                        <a:pt x="308" y="509"/>
                      </a:lnTo>
                      <a:lnTo>
                        <a:pt x="310" y="514"/>
                      </a:lnTo>
                      <a:lnTo>
                        <a:pt x="311" y="519"/>
                      </a:lnTo>
                      <a:lnTo>
                        <a:pt x="312" y="523"/>
                      </a:lnTo>
                      <a:lnTo>
                        <a:pt x="313" y="529"/>
                      </a:lnTo>
                      <a:lnTo>
                        <a:pt x="315" y="533"/>
                      </a:lnTo>
                      <a:lnTo>
                        <a:pt x="316" y="538"/>
                      </a:lnTo>
                      <a:lnTo>
                        <a:pt x="317" y="542"/>
                      </a:lnTo>
                      <a:lnTo>
                        <a:pt x="319" y="547"/>
                      </a:lnTo>
                      <a:lnTo>
                        <a:pt x="320" y="552"/>
                      </a:lnTo>
                      <a:lnTo>
                        <a:pt x="321" y="557"/>
                      </a:lnTo>
                      <a:lnTo>
                        <a:pt x="323" y="561"/>
                      </a:lnTo>
                      <a:lnTo>
                        <a:pt x="324" y="566"/>
                      </a:lnTo>
                      <a:lnTo>
                        <a:pt x="327" y="570"/>
                      </a:lnTo>
                      <a:lnTo>
                        <a:pt x="328" y="576"/>
                      </a:lnTo>
                      <a:lnTo>
                        <a:pt x="330" y="581"/>
                      </a:lnTo>
                      <a:lnTo>
                        <a:pt x="331" y="585"/>
                      </a:lnTo>
                      <a:lnTo>
                        <a:pt x="333" y="590"/>
                      </a:lnTo>
                      <a:lnTo>
                        <a:pt x="334" y="594"/>
                      </a:lnTo>
                      <a:lnTo>
                        <a:pt x="337" y="599"/>
                      </a:lnTo>
                      <a:lnTo>
                        <a:pt x="339" y="603"/>
                      </a:lnTo>
                      <a:lnTo>
                        <a:pt x="341" y="608"/>
                      </a:lnTo>
                      <a:lnTo>
                        <a:pt x="342" y="612"/>
                      </a:lnTo>
                      <a:lnTo>
                        <a:pt x="345" y="616"/>
                      </a:lnTo>
                      <a:lnTo>
                        <a:pt x="347" y="620"/>
                      </a:lnTo>
                      <a:lnTo>
                        <a:pt x="349" y="624"/>
                      </a:lnTo>
                      <a:lnTo>
                        <a:pt x="351" y="627"/>
                      </a:lnTo>
                      <a:lnTo>
                        <a:pt x="354" y="631"/>
                      </a:lnTo>
                      <a:lnTo>
                        <a:pt x="356" y="635"/>
                      </a:lnTo>
                      <a:lnTo>
                        <a:pt x="359" y="638"/>
                      </a:lnTo>
                      <a:lnTo>
                        <a:pt x="362" y="642"/>
                      </a:lnTo>
                      <a:lnTo>
                        <a:pt x="364" y="645"/>
                      </a:lnTo>
                      <a:lnTo>
                        <a:pt x="366" y="647"/>
                      </a:lnTo>
                      <a:lnTo>
                        <a:pt x="369" y="651"/>
                      </a:lnTo>
                      <a:lnTo>
                        <a:pt x="372" y="653"/>
                      </a:lnTo>
                      <a:lnTo>
                        <a:pt x="375" y="655"/>
                      </a:lnTo>
                      <a:lnTo>
                        <a:pt x="377" y="657"/>
                      </a:lnTo>
                      <a:lnTo>
                        <a:pt x="381" y="661"/>
                      </a:lnTo>
                      <a:lnTo>
                        <a:pt x="384" y="662"/>
                      </a:lnTo>
                      <a:lnTo>
                        <a:pt x="386" y="664"/>
                      </a:lnTo>
                      <a:lnTo>
                        <a:pt x="390" y="666"/>
                      </a:lnTo>
                      <a:lnTo>
                        <a:pt x="393" y="668"/>
                      </a:lnTo>
                      <a:lnTo>
                        <a:pt x="397" y="670"/>
                      </a:lnTo>
                      <a:lnTo>
                        <a:pt x="400" y="672"/>
                      </a:lnTo>
                      <a:lnTo>
                        <a:pt x="403" y="674"/>
                      </a:lnTo>
                      <a:lnTo>
                        <a:pt x="407" y="677"/>
                      </a:lnTo>
                      <a:lnTo>
                        <a:pt x="410" y="678"/>
                      </a:lnTo>
                      <a:lnTo>
                        <a:pt x="414" y="680"/>
                      </a:lnTo>
                      <a:lnTo>
                        <a:pt x="417" y="682"/>
                      </a:lnTo>
                      <a:lnTo>
                        <a:pt x="420" y="685"/>
                      </a:lnTo>
                      <a:lnTo>
                        <a:pt x="424" y="687"/>
                      </a:lnTo>
                      <a:lnTo>
                        <a:pt x="427" y="689"/>
                      </a:lnTo>
                      <a:lnTo>
                        <a:pt x="431" y="691"/>
                      </a:lnTo>
                      <a:lnTo>
                        <a:pt x="435" y="694"/>
                      </a:lnTo>
                      <a:lnTo>
                        <a:pt x="437" y="696"/>
                      </a:lnTo>
                      <a:lnTo>
                        <a:pt x="442" y="698"/>
                      </a:lnTo>
                      <a:lnTo>
                        <a:pt x="445" y="700"/>
                      </a:lnTo>
                      <a:lnTo>
                        <a:pt x="449" y="703"/>
                      </a:lnTo>
                      <a:lnTo>
                        <a:pt x="453" y="704"/>
                      </a:lnTo>
                      <a:lnTo>
                        <a:pt x="457" y="706"/>
                      </a:lnTo>
                      <a:lnTo>
                        <a:pt x="460" y="708"/>
                      </a:lnTo>
                      <a:lnTo>
                        <a:pt x="465" y="711"/>
                      </a:lnTo>
                      <a:lnTo>
                        <a:pt x="468" y="713"/>
                      </a:lnTo>
                      <a:lnTo>
                        <a:pt x="471" y="714"/>
                      </a:lnTo>
                      <a:lnTo>
                        <a:pt x="475" y="716"/>
                      </a:lnTo>
                      <a:lnTo>
                        <a:pt x="479" y="718"/>
                      </a:lnTo>
                      <a:lnTo>
                        <a:pt x="483" y="720"/>
                      </a:lnTo>
                      <a:lnTo>
                        <a:pt x="486" y="722"/>
                      </a:lnTo>
                      <a:lnTo>
                        <a:pt x="489" y="724"/>
                      </a:lnTo>
                      <a:lnTo>
                        <a:pt x="494" y="726"/>
                      </a:lnTo>
                      <a:lnTo>
                        <a:pt x="497" y="727"/>
                      </a:lnTo>
                      <a:lnTo>
                        <a:pt x="501" y="730"/>
                      </a:lnTo>
                      <a:lnTo>
                        <a:pt x="504" y="731"/>
                      </a:lnTo>
                      <a:lnTo>
                        <a:pt x="509" y="733"/>
                      </a:lnTo>
                      <a:lnTo>
                        <a:pt x="511" y="733"/>
                      </a:lnTo>
                      <a:lnTo>
                        <a:pt x="514" y="735"/>
                      </a:lnTo>
                      <a:lnTo>
                        <a:pt x="519" y="737"/>
                      </a:lnTo>
                      <a:lnTo>
                        <a:pt x="522" y="739"/>
                      </a:lnTo>
                      <a:lnTo>
                        <a:pt x="526" y="739"/>
                      </a:lnTo>
                      <a:lnTo>
                        <a:pt x="529" y="740"/>
                      </a:lnTo>
                      <a:lnTo>
                        <a:pt x="531" y="741"/>
                      </a:lnTo>
                      <a:lnTo>
                        <a:pt x="536" y="743"/>
                      </a:lnTo>
                      <a:lnTo>
                        <a:pt x="538" y="743"/>
                      </a:lnTo>
                      <a:lnTo>
                        <a:pt x="541" y="744"/>
                      </a:lnTo>
                      <a:lnTo>
                        <a:pt x="545" y="746"/>
                      </a:lnTo>
                      <a:lnTo>
                        <a:pt x="548" y="747"/>
                      </a:lnTo>
                      <a:lnTo>
                        <a:pt x="550" y="747"/>
                      </a:lnTo>
                      <a:lnTo>
                        <a:pt x="554" y="748"/>
                      </a:lnTo>
                      <a:lnTo>
                        <a:pt x="556" y="748"/>
                      </a:lnTo>
                      <a:lnTo>
                        <a:pt x="560" y="749"/>
                      </a:lnTo>
                      <a:lnTo>
                        <a:pt x="562" y="749"/>
                      </a:lnTo>
                      <a:lnTo>
                        <a:pt x="565" y="749"/>
                      </a:lnTo>
                      <a:lnTo>
                        <a:pt x="567" y="749"/>
                      </a:lnTo>
                      <a:lnTo>
                        <a:pt x="571" y="749"/>
                      </a:lnTo>
                      <a:lnTo>
                        <a:pt x="573" y="749"/>
                      </a:lnTo>
                      <a:lnTo>
                        <a:pt x="575" y="749"/>
                      </a:lnTo>
                      <a:lnTo>
                        <a:pt x="578" y="749"/>
                      </a:lnTo>
                      <a:lnTo>
                        <a:pt x="580" y="748"/>
                      </a:lnTo>
                      <a:lnTo>
                        <a:pt x="582" y="748"/>
                      </a:lnTo>
                      <a:lnTo>
                        <a:pt x="584" y="747"/>
                      </a:lnTo>
                      <a:lnTo>
                        <a:pt x="587" y="746"/>
                      </a:lnTo>
                      <a:lnTo>
                        <a:pt x="589" y="746"/>
                      </a:lnTo>
                      <a:lnTo>
                        <a:pt x="591" y="743"/>
                      </a:lnTo>
                      <a:lnTo>
                        <a:pt x="596" y="740"/>
                      </a:lnTo>
                      <a:lnTo>
                        <a:pt x="598" y="738"/>
                      </a:lnTo>
                      <a:lnTo>
                        <a:pt x="601" y="734"/>
                      </a:lnTo>
                      <a:lnTo>
                        <a:pt x="605" y="731"/>
                      </a:lnTo>
                      <a:lnTo>
                        <a:pt x="608" y="727"/>
                      </a:lnTo>
                      <a:lnTo>
                        <a:pt x="610" y="724"/>
                      </a:lnTo>
                      <a:lnTo>
                        <a:pt x="614" y="721"/>
                      </a:lnTo>
                      <a:lnTo>
                        <a:pt x="614" y="718"/>
                      </a:lnTo>
                      <a:lnTo>
                        <a:pt x="615" y="716"/>
                      </a:lnTo>
                      <a:lnTo>
                        <a:pt x="616" y="714"/>
                      </a:lnTo>
                      <a:lnTo>
                        <a:pt x="618" y="713"/>
                      </a:lnTo>
                      <a:lnTo>
                        <a:pt x="619" y="711"/>
                      </a:lnTo>
                      <a:lnTo>
                        <a:pt x="621" y="708"/>
                      </a:lnTo>
                      <a:lnTo>
                        <a:pt x="621" y="706"/>
                      </a:lnTo>
                      <a:lnTo>
                        <a:pt x="623" y="704"/>
                      </a:lnTo>
                      <a:lnTo>
                        <a:pt x="623" y="703"/>
                      </a:lnTo>
                      <a:lnTo>
                        <a:pt x="624" y="700"/>
                      </a:lnTo>
                      <a:lnTo>
                        <a:pt x="625" y="698"/>
                      </a:lnTo>
                      <a:lnTo>
                        <a:pt x="626" y="696"/>
                      </a:lnTo>
                      <a:lnTo>
                        <a:pt x="627" y="694"/>
                      </a:lnTo>
                      <a:lnTo>
                        <a:pt x="629" y="692"/>
                      </a:lnTo>
                      <a:lnTo>
                        <a:pt x="630" y="690"/>
                      </a:lnTo>
                      <a:lnTo>
                        <a:pt x="631" y="688"/>
                      </a:lnTo>
                      <a:lnTo>
                        <a:pt x="631" y="686"/>
                      </a:lnTo>
                      <a:lnTo>
                        <a:pt x="632" y="683"/>
                      </a:lnTo>
                      <a:lnTo>
                        <a:pt x="632" y="682"/>
                      </a:lnTo>
                      <a:lnTo>
                        <a:pt x="633" y="680"/>
                      </a:lnTo>
                      <a:lnTo>
                        <a:pt x="634" y="677"/>
                      </a:lnTo>
                      <a:lnTo>
                        <a:pt x="635" y="673"/>
                      </a:lnTo>
                      <a:lnTo>
                        <a:pt x="636" y="669"/>
                      </a:lnTo>
                      <a:lnTo>
                        <a:pt x="638" y="666"/>
                      </a:lnTo>
                      <a:lnTo>
                        <a:pt x="639" y="663"/>
                      </a:lnTo>
                      <a:lnTo>
                        <a:pt x="640" y="661"/>
                      </a:lnTo>
                      <a:lnTo>
                        <a:pt x="640" y="657"/>
                      </a:lnTo>
                      <a:lnTo>
                        <a:pt x="641" y="655"/>
                      </a:lnTo>
                      <a:lnTo>
                        <a:pt x="641" y="653"/>
                      </a:lnTo>
                      <a:lnTo>
                        <a:pt x="642" y="652"/>
                      </a:lnTo>
                      <a:lnTo>
                        <a:pt x="642" y="650"/>
                      </a:lnTo>
                      <a:lnTo>
                        <a:pt x="643" y="648"/>
                      </a:lnTo>
                      <a:lnTo>
                        <a:pt x="684" y="638"/>
                      </a:lnTo>
                      <a:lnTo>
                        <a:pt x="684" y="639"/>
                      </a:lnTo>
                      <a:lnTo>
                        <a:pt x="684" y="642"/>
                      </a:lnTo>
                      <a:lnTo>
                        <a:pt x="684" y="646"/>
                      </a:lnTo>
                      <a:lnTo>
                        <a:pt x="683" y="647"/>
                      </a:lnTo>
                      <a:lnTo>
                        <a:pt x="683" y="650"/>
                      </a:lnTo>
                      <a:lnTo>
                        <a:pt x="683" y="652"/>
                      </a:lnTo>
                      <a:lnTo>
                        <a:pt x="683" y="655"/>
                      </a:lnTo>
                      <a:lnTo>
                        <a:pt x="683" y="657"/>
                      </a:lnTo>
                      <a:lnTo>
                        <a:pt x="683" y="661"/>
                      </a:lnTo>
                      <a:lnTo>
                        <a:pt x="682" y="664"/>
                      </a:lnTo>
                      <a:lnTo>
                        <a:pt x="682" y="668"/>
                      </a:lnTo>
                      <a:lnTo>
                        <a:pt x="682" y="671"/>
                      </a:lnTo>
                      <a:lnTo>
                        <a:pt x="681" y="674"/>
                      </a:lnTo>
                      <a:lnTo>
                        <a:pt x="681" y="678"/>
                      </a:lnTo>
                      <a:lnTo>
                        <a:pt x="681" y="682"/>
                      </a:lnTo>
                      <a:lnTo>
                        <a:pt x="679" y="686"/>
                      </a:lnTo>
                      <a:lnTo>
                        <a:pt x="679" y="690"/>
                      </a:lnTo>
                      <a:lnTo>
                        <a:pt x="678" y="695"/>
                      </a:lnTo>
                      <a:lnTo>
                        <a:pt x="678" y="699"/>
                      </a:lnTo>
                      <a:lnTo>
                        <a:pt x="677" y="703"/>
                      </a:lnTo>
                      <a:lnTo>
                        <a:pt x="677" y="707"/>
                      </a:lnTo>
                      <a:lnTo>
                        <a:pt x="676" y="712"/>
                      </a:lnTo>
                      <a:lnTo>
                        <a:pt x="676" y="716"/>
                      </a:lnTo>
                      <a:lnTo>
                        <a:pt x="675" y="721"/>
                      </a:lnTo>
                      <a:lnTo>
                        <a:pt x="674" y="726"/>
                      </a:lnTo>
                      <a:lnTo>
                        <a:pt x="673" y="731"/>
                      </a:lnTo>
                      <a:lnTo>
                        <a:pt x="673" y="735"/>
                      </a:lnTo>
                      <a:lnTo>
                        <a:pt x="672" y="740"/>
                      </a:lnTo>
                      <a:lnTo>
                        <a:pt x="670" y="744"/>
                      </a:lnTo>
                      <a:lnTo>
                        <a:pt x="669" y="749"/>
                      </a:lnTo>
                      <a:lnTo>
                        <a:pt x="668" y="753"/>
                      </a:lnTo>
                      <a:lnTo>
                        <a:pt x="667" y="758"/>
                      </a:lnTo>
                      <a:lnTo>
                        <a:pt x="666" y="764"/>
                      </a:lnTo>
                      <a:lnTo>
                        <a:pt x="665" y="767"/>
                      </a:lnTo>
                      <a:lnTo>
                        <a:pt x="664" y="773"/>
                      </a:lnTo>
                      <a:lnTo>
                        <a:pt x="661" y="776"/>
                      </a:lnTo>
                      <a:lnTo>
                        <a:pt x="660" y="781"/>
                      </a:lnTo>
                      <a:lnTo>
                        <a:pt x="658" y="785"/>
                      </a:lnTo>
                      <a:lnTo>
                        <a:pt x="657" y="790"/>
                      </a:lnTo>
                      <a:lnTo>
                        <a:pt x="655" y="794"/>
                      </a:lnTo>
                      <a:lnTo>
                        <a:pt x="653" y="799"/>
                      </a:lnTo>
                      <a:lnTo>
                        <a:pt x="651" y="802"/>
                      </a:lnTo>
                      <a:lnTo>
                        <a:pt x="650" y="807"/>
                      </a:lnTo>
                      <a:lnTo>
                        <a:pt x="648" y="810"/>
                      </a:lnTo>
                      <a:lnTo>
                        <a:pt x="645" y="813"/>
                      </a:lnTo>
                      <a:lnTo>
                        <a:pt x="643" y="817"/>
                      </a:lnTo>
                      <a:lnTo>
                        <a:pt x="642" y="820"/>
                      </a:lnTo>
                      <a:lnTo>
                        <a:pt x="640" y="823"/>
                      </a:lnTo>
                      <a:lnTo>
                        <a:pt x="638" y="827"/>
                      </a:lnTo>
                      <a:lnTo>
                        <a:pt x="635" y="829"/>
                      </a:lnTo>
                      <a:lnTo>
                        <a:pt x="633" y="833"/>
                      </a:lnTo>
                      <a:lnTo>
                        <a:pt x="630" y="835"/>
                      </a:lnTo>
                      <a:lnTo>
                        <a:pt x="627" y="837"/>
                      </a:lnTo>
                      <a:lnTo>
                        <a:pt x="625" y="839"/>
                      </a:lnTo>
                      <a:lnTo>
                        <a:pt x="622" y="842"/>
                      </a:lnTo>
                      <a:lnTo>
                        <a:pt x="619" y="843"/>
                      </a:lnTo>
                      <a:lnTo>
                        <a:pt x="616" y="845"/>
                      </a:lnTo>
                      <a:lnTo>
                        <a:pt x="614" y="846"/>
                      </a:lnTo>
                      <a:lnTo>
                        <a:pt x="610" y="847"/>
                      </a:lnTo>
                      <a:lnTo>
                        <a:pt x="608" y="848"/>
                      </a:lnTo>
                      <a:lnTo>
                        <a:pt x="605" y="848"/>
                      </a:lnTo>
                      <a:lnTo>
                        <a:pt x="601" y="849"/>
                      </a:lnTo>
                      <a:lnTo>
                        <a:pt x="598" y="851"/>
                      </a:lnTo>
                      <a:lnTo>
                        <a:pt x="595" y="852"/>
                      </a:lnTo>
                      <a:lnTo>
                        <a:pt x="591" y="853"/>
                      </a:lnTo>
                      <a:lnTo>
                        <a:pt x="589" y="853"/>
                      </a:lnTo>
                      <a:lnTo>
                        <a:pt x="586" y="854"/>
                      </a:lnTo>
                      <a:lnTo>
                        <a:pt x="582" y="855"/>
                      </a:lnTo>
                      <a:lnTo>
                        <a:pt x="579" y="856"/>
                      </a:lnTo>
                      <a:lnTo>
                        <a:pt x="575" y="856"/>
                      </a:lnTo>
                      <a:lnTo>
                        <a:pt x="573" y="857"/>
                      </a:lnTo>
                      <a:lnTo>
                        <a:pt x="570" y="858"/>
                      </a:lnTo>
                      <a:lnTo>
                        <a:pt x="566" y="858"/>
                      </a:lnTo>
                      <a:lnTo>
                        <a:pt x="564" y="860"/>
                      </a:lnTo>
                      <a:lnTo>
                        <a:pt x="561" y="861"/>
                      </a:lnTo>
                      <a:lnTo>
                        <a:pt x="558" y="861"/>
                      </a:lnTo>
                      <a:lnTo>
                        <a:pt x="555" y="862"/>
                      </a:lnTo>
                      <a:lnTo>
                        <a:pt x="552" y="863"/>
                      </a:lnTo>
                      <a:lnTo>
                        <a:pt x="549" y="863"/>
                      </a:lnTo>
                      <a:lnTo>
                        <a:pt x="546" y="864"/>
                      </a:lnTo>
                      <a:lnTo>
                        <a:pt x="543" y="864"/>
                      </a:lnTo>
                      <a:lnTo>
                        <a:pt x="540" y="865"/>
                      </a:lnTo>
                      <a:lnTo>
                        <a:pt x="538" y="865"/>
                      </a:lnTo>
                      <a:lnTo>
                        <a:pt x="535" y="866"/>
                      </a:lnTo>
                      <a:lnTo>
                        <a:pt x="531" y="866"/>
                      </a:lnTo>
                      <a:lnTo>
                        <a:pt x="529" y="868"/>
                      </a:lnTo>
                      <a:lnTo>
                        <a:pt x="526" y="868"/>
                      </a:lnTo>
                      <a:lnTo>
                        <a:pt x="523" y="869"/>
                      </a:lnTo>
                      <a:lnTo>
                        <a:pt x="521" y="869"/>
                      </a:lnTo>
                      <a:lnTo>
                        <a:pt x="518" y="869"/>
                      </a:lnTo>
                      <a:lnTo>
                        <a:pt x="515" y="870"/>
                      </a:lnTo>
                      <a:lnTo>
                        <a:pt x="512" y="870"/>
                      </a:lnTo>
                      <a:lnTo>
                        <a:pt x="510" y="870"/>
                      </a:lnTo>
                      <a:lnTo>
                        <a:pt x="506" y="870"/>
                      </a:lnTo>
                      <a:lnTo>
                        <a:pt x="504" y="871"/>
                      </a:lnTo>
                      <a:lnTo>
                        <a:pt x="502" y="871"/>
                      </a:lnTo>
                      <a:lnTo>
                        <a:pt x="500" y="871"/>
                      </a:lnTo>
                      <a:lnTo>
                        <a:pt x="496" y="871"/>
                      </a:lnTo>
                      <a:lnTo>
                        <a:pt x="494" y="871"/>
                      </a:lnTo>
                      <a:lnTo>
                        <a:pt x="492" y="871"/>
                      </a:lnTo>
                      <a:lnTo>
                        <a:pt x="489" y="871"/>
                      </a:lnTo>
                      <a:lnTo>
                        <a:pt x="486" y="871"/>
                      </a:lnTo>
                      <a:lnTo>
                        <a:pt x="484" y="871"/>
                      </a:lnTo>
                      <a:lnTo>
                        <a:pt x="481" y="870"/>
                      </a:lnTo>
                      <a:lnTo>
                        <a:pt x="479" y="870"/>
                      </a:lnTo>
                      <a:lnTo>
                        <a:pt x="477" y="870"/>
                      </a:lnTo>
                      <a:lnTo>
                        <a:pt x="475" y="870"/>
                      </a:lnTo>
                      <a:lnTo>
                        <a:pt x="472" y="870"/>
                      </a:lnTo>
                      <a:lnTo>
                        <a:pt x="470" y="869"/>
                      </a:lnTo>
                      <a:lnTo>
                        <a:pt x="467" y="869"/>
                      </a:lnTo>
                      <a:lnTo>
                        <a:pt x="466" y="869"/>
                      </a:lnTo>
                      <a:lnTo>
                        <a:pt x="463" y="868"/>
                      </a:lnTo>
                      <a:lnTo>
                        <a:pt x="461" y="868"/>
                      </a:lnTo>
                      <a:lnTo>
                        <a:pt x="459" y="866"/>
                      </a:lnTo>
                      <a:lnTo>
                        <a:pt x="457" y="866"/>
                      </a:lnTo>
                      <a:lnTo>
                        <a:pt x="454" y="865"/>
                      </a:lnTo>
                      <a:lnTo>
                        <a:pt x="452" y="865"/>
                      </a:lnTo>
                      <a:lnTo>
                        <a:pt x="450" y="864"/>
                      </a:lnTo>
                      <a:lnTo>
                        <a:pt x="449" y="863"/>
                      </a:lnTo>
                      <a:lnTo>
                        <a:pt x="444" y="862"/>
                      </a:lnTo>
                      <a:lnTo>
                        <a:pt x="441" y="860"/>
                      </a:lnTo>
                      <a:lnTo>
                        <a:pt x="438" y="858"/>
                      </a:lnTo>
                      <a:lnTo>
                        <a:pt x="436" y="857"/>
                      </a:lnTo>
                      <a:lnTo>
                        <a:pt x="434" y="856"/>
                      </a:lnTo>
                      <a:lnTo>
                        <a:pt x="432" y="855"/>
                      </a:lnTo>
                      <a:lnTo>
                        <a:pt x="431" y="853"/>
                      </a:lnTo>
                      <a:lnTo>
                        <a:pt x="428" y="852"/>
                      </a:lnTo>
                      <a:lnTo>
                        <a:pt x="426" y="851"/>
                      </a:lnTo>
                      <a:lnTo>
                        <a:pt x="424" y="849"/>
                      </a:lnTo>
                      <a:lnTo>
                        <a:pt x="422" y="847"/>
                      </a:lnTo>
                      <a:lnTo>
                        <a:pt x="419" y="845"/>
                      </a:lnTo>
                      <a:lnTo>
                        <a:pt x="417" y="844"/>
                      </a:lnTo>
                      <a:lnTo>
                        <a:pt x="415" y="842"/>
                      </a:lnTo>
                      <a:lnTo>
                        <a:pt x="412" y="839"/>
                      </a:lnTo>
                      <a:lnTo>
                        <a:pt x="410" y="837"/>
                      </a:lnTo>
                      <a:lnTo>
                        <a:pt x="408" y="835"/>
                      </a:lnTo>
                      <a:lnTo>
                        <a:pt x="406" y="834"/>
                      </a:lnTo>
                      <a:lnTo>
                        <a:pt x="402" y="831"/>
                      </a:lnTo>
                      <a:lnTo>
                        <a:pt x="401" y="829"/>
                      </a:lnTo>
                      <a:lnTo>
                        <a:pt x="398" y="826"/>
                      </a:lnTo>
                      <a:lnTo>
                        <a:pt x="396" y="823"/>
                      </a:lnTo>
                      <a:lnTo>
                        <a:pt x="393" y="821"/>
                      </a:lnTo>
                      <a:lnTo>
                        <a:pt x="391" y="819"/>
                      </a:lnTo>
                      <a:lnTo>
                        <a:pt x="389" y="817"/>
                      </a:lnTo>
                      <a:lnTo>
                        <a:pt x="386" y="813"/>
                      </a:lnTo>
                      <a:lnTo>
                        <a:pt x="383" y="811"/>
                      </a:lnTo>
                      <a:lnTo>
                        <a:pt x="381" y="808"/>
                      </a:lnTo>
                      <a:lnTo>
                        <a:pt x="379" y="805"/>
                      </a:lnTo>
                      <a:lnTo>
                        <a:pt x="376" y="802"/>
                      </a:lnTo>
                      <a:lnTo>
                        <a:pt x="374" y="800"/>
                      </a:lnTo>
                      <a:lnTo>
                        <a:pt x="372" y="796"/>
                      </a:lnTo>
                      <a:lnTo>
                        <a:pt x="369" y="794"/>
                      </a:lnTo>
                      <a:lnTo>
                        <a:pt x="367" y="791"/>
                      </a:lnTo>
                      <a:lnTo>
                        <a:pt x="364" y="787"/>
                      </a:lnTo>
                      <a:lnTo>
                        <a:pt x="362" y="785"/>
                      </a:lnTo>
                      <a:lnTo>
                        <a:pt x="359" y="782"/>
                      </a:lnTo>
                      <a:lnTo>
                        <a:pt x="357" y="778"/>
                      </a:lnTo>
                      <a:lnTo>
                        <a:pt x="355" y="775"/>
                      </a:lnTo>
                      <a:lnTo>
                        <a:pt x="353" y="773"/>
                      </a:lnTo>
                      <a:lnTo>
                        <a:pt x="349" y="769"/>
                      </a:lnTo>
                      <a:lnTo>
                        <a:pt x="348" y="766"/>
                      </a:lnTo>
                      <a:lnTo>
                        <a:pt x="345" y="764"/>
                      </a:lnTo>
                      <a:lnTo>
                        <a:pt x="342" y="760"/>
                      </a:lnTo>
                      <a:lnTo>
                        <a:pt x="340" y="757"/>
                      </a:lnTo>
                      <a:lnTo>
                        <a:pt x="338" y="753"/>
                      </a:lnTo>
                      <a:lnTo>
                        <a:pt x="336" y="750"/>
                      </a:lnTo>
                      <a:lnTo>
                        <a:pt x="333" y="747"/>
                      </a:lnTo>
                      <a:lnTo>
                        <a:pt x="331" y="744"/>
                      </a:lnTo>
                      <a:lnTo>
                        <a:pt x="329" y="741"/>
                      </a:lnTo>
                      <a:lnTo>
                        <a:pt x="327" y="738"/>
                      </a:lnTo>
                      <a:lnTo>
                        <a:pt x="324" y="734"/>
                      </a:lnTo>
                      <a:lnTo>
                        <a:pt x="322" y="732"/>
                      </a:lnTo>
                      <a:lnTo>
                        <a:pt x="320" y="729"/>
                      </a:lnTo>
                      <a:lnTo>
                        <a:pt x="317" y="725"/>
                      </a:lnTo>
                      <a:lnTo>
                        <a:pt x="316" y="722"/>
                      </a:lnTo>
                      <a:lnTo>
                        <a:pt x="314" y="718"/>
                      </a:lnTo>
                      <a:lnTo>
                        <a:pt x="312" y="716"/>
                      </a:lnTo>
                      <a:lnTo>
                        <a:pt x="311" y="713"/>
                      </a:lnTo>
                      <a:lnTo>
                        <a:pt x="308" y="709"/>
                      </a:lnTo>
                      <a:lnTo>
                        <a:pt x="306" y="706"/>
                      </a:lnTo>
                      <a:lnTo>
                        <a:pt x="305" y="704"/>
                      </a:lnTo>
                      <a:lnTo>
                        <a:pt x="303" y="700"/>
                      </a:lnTo>
                      <a:lnTo>
                        <a:pt x="302" y="697"/>
                      </a:lnTo>
                      <a:lnTo>
                        <a:pt x="299" y="695"/>
                      </a:lnTo>
                      <a:lnTo>
                        <a:pt x="298" y="692"/>
                      </a:lnTo>
                      <a:lnTo>
                        <a:pt x="296" y="689"/>
                      </a:lnTo>
                      <a:lnTo>
                        <a:pt x="295" y="686"/>
                      </a:lnTo>
                      <a:lnTo>
                        <a:pt x="293" y="682"/>
                      </a:lnTo>
                      <a:lnTo>
                        <a:pt x="291" y="680"/>
                      </a:lnTo>
                      <a:lnTo>
                        <a:pt x="290" y="677"/>
                      </a:lnTo>
                      <a:lnTo>
                        <a:pt x="289" y="673"/>
                      </a:lnTo>
                      <a:lnTo>
                        <a:pt x="288" y="670"/>
                      </a:lnTo>
                      <a:lnTo>
                        <a:pt x="287" y="666"/>
                      </a:lnTo>
                      <a:lnTo>
                        <a:pt x="286" y="663"/>
                      </a:lnTo>
                      <a:lnTo>
                        <a:pt x="285" y="660"/>
                      </a:lnTo>
                      <a:lnTo>
                        <a:pt x="284" y="656"/>
                      </a:lnTo>
                      <a:lnTo>
                        <a:pt x="282" y="653"/>
                      </a:lnTo>
                      <a:lnTo>
                        <a:pt x="281" y="650"/>
                      </a:lnTo>
                      <a:lnTo>
                        <a:pt x="280" y="646"/>
                      </a:lnTo>
                      <a:lnTo>
                        <a:pt x="280" y="642"/>
                      </a:lnTo>
                      <a:lnTo>
                        <a:pt x="279" y="638"/>
                      </a:lnTo>
                      <a:lnTo>
                        <a:pt x="278" y="635"/>
                      </a:lnTo>
                      <a:lnTo>
                        <a:pt x="277" y="630"/>
                      </a:lnTo>
                      <a:lnTo>
                        <a:pt x="277" y="627"/>
                      </a:lnTo>
                      <a:lnTo>
                        <a:pt x="276" y="624"/>
                      </a:lnTo>
                      <a:lnTo>
                        <a:pt x="276" y="619"/>
                      </a:lnTo>
                      <a:lnTo>
                        <a:pt x="274" y="615"/>
                      </a:lnTo>
                      <a:lnTo>
                        <a:pt x="274" y="611"/>
                      </a:lnTo>
                      <a:lnTo>
                        <a:pt x="273" y="607"/>
                      </a:lnTo>
                      <a:lnTo>
                        <a:pt x="272" y="603"/>
                      </a:lnTo>
                      <a:lnTo>
                        <a:pt x="272" y="599"/>
                      </a:lnTo>
                      <a:lnTo>
                        <a:pt x="271" y="594"/>
                      </a:lnTo>
                      <a:lnTo>
                        <a:pt x="271" y="591"/>
                      </a:lnTo>
                      <a:lnTo>
                        <a:pt x="271" y="586"/>
                      </a:lnTo>
                      <a:lnTo>
                        <a:pt x="270" y="583"/>
                      </a:lnTo>
                      <a:lnTo>
                        <a:pt x="270" y="578"/>
                      </a:lnTo>
                      <a:lnTo>
                        <a:pt x="270" y="575"/>
                      </a:lnTo>
                      <a:lnTo>
                        <a:pt x="269" y="570"/>
                      </a:lnTo>
                      <a:lnTo>
                        <a:pt x="268" y="566"/>
                      </a:lnTo>
                      <a:lnTo>
                        <a:pt x="268" y="561"/>
                      </a:lnTo>
                      <a:lnTo>
                        <a:pt x="267" y="558"/>
                      </a:lnTo>
                      <a:lnTo>
                        <a:pt x="267" y="554"/>
                      </a:lnTo>
                      <a:lnTo>
                        <a:pt x="265" y="549"/>
                      </a:lnTo>
                      <a:lnTo>
                        <a:pt x="265" y="545"/>
                      </a:lnTo>
                      <a:lnTo>
                        <a:pt x="265" y="541"/>
                      </a:lnTo>
                      <a:lnTo>
                        <a:pt x="264" y="537"/>
                      </a:lnTo>
                      <a:lnTo>
                        <a:pt x="263" y="532"/>
                      </a:lnTo>
                      <a:lnTo>
                        <a:pt x="262" y="529"/>
                      </a:lnTo>
                      <a:lnTo>
                        <a:pt x="262" y="524"/>
                      </a:lnTo>
                      <a:lnTo>
                        <a:pt x="261" y="520"/>
                      </a:lnTo>
                      <a:lnTo>
                        <a:pt x="261" y="516"/>
                      </a:lnTo>
                      <a:lnTo>
                        <a:pt x="260" y="512"/>
                      </a:lnTo>
                      <a:lnTo>
                        <a:pt x="260" y="507"/>
                      </a:lnTo>
                      <a:lnTo>
                        <a:pt x="259" y="504"/>
                      </a:lnTo>
                      <a:lnTo>
                        <a:pt x="258" y="499"/>
                      </a:lnTo>
                      <a:lnTo>
                        <a:pt x="256" y="495"/>
                      </a:lnTo>
                      <a:lnTo>
                        <a:pt x="255" y="491"/>
                      </a:lnTo>
                      <a:lnTo>
                        <a:pt x="254" y="487"/>
                      </a:lnTo>
                      <a:lnTo>
                        <a:pt x="253" y="482"/>
                      </a:lnTo>
                      <a:lnTo>
                        <a:pt x="252" y="479"/>
                      </a:lnTo>
                      <a:lnTo>
                        <a:pt x="251" y="476"/>
                      </a:lnTo>
                      <a:lnTo>
                        <a:pt x="250" y="471"/>
                      </a:lnTo>
                      <a:lnTo>
                        <a:pt x="248" y="468"/>
                      </a:lnTo>
                      <a:lnTo>
                        <a:pt x="247" y="463"/>
                      </a:lnTo>
                      <a:lnTo>
                        <a:pt x="246" y="460"/>
                      </a:lnTo>
                      <a:lnTo>
                        <a:pt x="244" y="456"/>
                      </a:lnTo>
                      <a:lnTo>
                        <a:pt x="243" y="453"/>
                      </a:lnTo>
                      <a:lnTo>
                        <a:pt x="242" y="449"/>
                      </a:lnTo>
                      <a:lnTo>
                        <a:pt x="239" y="445"/>
                      </a:lnTo>
                      <a:lnTo>
                        <a:pt x="237" y="442"/>
                      </a:lnTo>
                      <a:lnTo>
                        <a:pt x="236" y="438"/>
                      </a:lnTo>
                      <a:lnTo>
                        <a:pt x="234" y="434"/>
                      </a:lnTo>
                      <a:lnTo>
                        <a:pt x="232" y="430"/>
                      </a:lnTo>
                      <a:lnTo>
                        <a:pt x="228" y="427"/>
                      </a:lnTo>
                      <a:lnTo>
                        <a:pt x="226" y="424"/>
                      </a:lnTo>
                      <a:lnTo>
                        <a:pt x="224" y="419"/>
                      </a:lnTo>
                      <a:lnTo>
                        <a:pt x="220" y="416"/>
                      </a:lnTo>
                      <a:lnTo>
                        <a:pt x="218" y="412"/>
                      </a:lnTo>
                      <a:lnTo>
                        <a:pt x="215" y="408"/>
                      </a:lnTo>
                      <a:lnTo>
                        <a:pt x="211" y="404"/>
                      </a:lnTo>
                      <a:lnTo>
                        <a:pt x="208" y="400"/>
                      </a:lnTo>
                      <a:lnTo>
                        <a:pt x="204" y="395"/>
                      </a:lnTo>
                      <a:lnTo>
                        <a:pt x="200" y="392"/>
                      </a:lnTo>
                      <a:lnTo>
                        <a:pt x="196" y="388"/>
                      </a:lnTo>
                      <a:lnTo>
                        <a:pt x="193" y="384"/>
                      </a:lnTo>
                      <a:lnTo>
                        <a:pt x="189" y="380"/>
                      </a:lnTo>
                      <a:lnTo>
                        <a:pt x="185" y="375"/>
                      </a:lnTo>
                      <a:lnTo>
                        <a:pt x="182" y="371"/>
                      </a:lnTo>
                      <a:lnTo>
                        <a:pt x="177" y="366"/>
                      </a:lnTo>
                      <a:lnTo>
                        <a:pt x="173" y="360"/>
                      </a:lnTo>
                      <a:lnTo>
                        <a:pt x="169" y="356"/>
                      </a:lnTo>
                      <a:lnTo>
                        <a:pt x="165" y="351"/>
                      </a:lnTo>
                      <a:lnTo>
                        <a:pt x="160" y="347"/>
                      </a:lnTo>
                      <a:lnTo>
                        <a:pt x="156" y="341"/>
                      </a:lnTo>
                      <a:lnTo>
                        <a:pt x="151" y="336"/>
                      </a:lnTo>
                      <a:lnTo>
                        <a:pt x="147" y="331"/>
                      </a:lnTo>
                      <a:lnTo>
                        <a:pt x="142" y="325"/>
                      </a:lnTo>
                      <a:lnTo>
                        <a:pt x="138" y="320"/>
                      </a:lnTo>
                      <a:lnTo>
                        <a:pt x="134" y="314"/>
                      </a:lnTo>
                      <a:lnTo>
                        <a:pt x="129" y="308"/>
                      </a:lnTo>
                      <a:lnTo>
                        <a:pt x="125" y="303"/>
                      </a:lnTo>
                      <a:lnTo>
                        <a:pt x="120" y="297"/>
                      </a:lnTo>
                      <a:lnTo>
                        <a:pt x="115" y="290"/>
                      </a:lnTo>
                      <a:lnTo>
                        <a:pt x="110" y="285"/>
                      </a:lnTo>
                      <a:lnTo>
                        <a:pt x="106" y="278"/>
                      </a:lnTo>
                      <a:lnTo>
                        <a:pt x="101" y="271"/>
                      </a:lnTo>
                      <a:lnTo>
                        <a:pt x="97" y="264"/>
                      </a:lnTo>
                      <a:lnTo>
                        <a:pt x="92" y="258"/>
                      </a:lnTo>
                      <a:lnTo>
                        <a:pt x="88" y="251"/>
                      </a:lnTo>
                      <a:lnTo>
                        <a:pt x="83" y="243"/>
                      </a:lnTo>
                      <a:lnTo>
                        <a:pt x="79" y="236"/>
                      </a:lnTo>
                      <a:lnTo>
                        <a:pt x="74" y="228"/>
                      </a:lnTo>
                      <a:lnTo>
                        <a:pt x="70" y="220"/>
                      </a:lnTo>
                      <a:lnTo>
                        <a:pt x="65" y="212"/>
                      </a:lnTo>
                      <a:lnTo>
                        <a:pt x="62" y="205"/>
                      </a:lnTo>
                      <a:lnTo>
                        <a:pt x="57" y="197"/>
                      </a:lnTo>
                      <a:lnTo>
                        <a:pt x="53" y="188"/>
                      </a:lnTo>
                      <a:lnTo>
                        <a:pt x="49" y="179"/>
                      </a:lnTo>
                      <a:lnTo>
                        <a:pt x="45" y="170"/>
                      </a:lnTo>
                      <a:lnTo>
                        <a:pt x="41" y="161"/>
                      </a:lnTo>
                      <a:lnTo>
                        <a:pt x="37" y="151"/>
                      </a:lnTo>
                      <a:lnTo>
                        <a:pt x="34" y="142"/>
                      </a:lnTo>
                      <a:lnTo>
                        <a:pt x="30" y="132"/>
                      </a:lnTo>
                      <a:lnTo>
                        <a:pt x="26" y="122"/>
                      </a:lnTo>
                      <a:lnTo>
                        <a:pt x="23" y="112"/>
                      </a:lnTo>
                      <a:lnTo>
                        <a:pt x="19" y="102"/>
                      </a:lnTo>
                      <a:lnTo>
                        <a:pt x="17" y="90"/>
                      </a:lnTo>
                      <a:lnTo>
                        <a:pt x="13" y="80"/>
                      </a:lnTo>
                      <a:lnTo>
                        <a:pt x="10" y="69"/>
                      </a:lnTo>
                      <a:lnTo>
                        <a:pt x="6" y="58"/>
                      </a:lnTo>
                      <a:lnTo>
                        <a:pt x="4" y="46"/>
                      </a:lnTo>
                      <a:lnTo>
                        <a:pt x="2" y="34"/>
                      </a:lnTo>
                      <a:lnTo>
                        <a:pt x="0" y="23"/>
                      </a:lnTo>
                      <a:lnTo>
                        <a:pt x="4" y="0"/>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125"/>
                <p:cNvSpPr>
                  <a:spLocks/>
                </p:cNvSpPr>
                <p:nvPr/>
              </p:nvSpPr>
              <p:spPr bwMode="auto">
                <a:xfrm>
                  <a:off x="3546" y="3224"/>
                  <a:ext cx="258" cy="306"/>
                </a:xfrm>
                <a:custGeom>
                  <a:avLst/>
                  <a:gdLst>
                    <a:gd name="T0" fmla="*/ 1 w 515"/>
                    <a:gd name="T1" fmla="*/ 11 h 612"/>
                    <a:gd name="T2" fmla="*/ 1 w 515"/>
                    <a:gd name="T3" fmla="*/ 10 h 612"/>
                    <a:gd name="T4" fmla="*/ 1 w 515"/>
                    <a:gd name="T5" fmla="*/ 10 h 612"/>
                    <a:gd name="T6" fmla="*/ 1 w 515"/>
                    <a:gd name="T7" fmla="*/ 9 h 612"/>
                    <a:gd name="T8" fmla="*/ 1 w 515"/>
                    <a:gd name="T9" fmla="*/ 8 h 612"/>
                    <a:gd name="T10" fmla="*/ 2 w 515"/>
                    <a:gd name="T11" fmla="*/ 7 h 612"/>
                    <a:gd name="T12" fmla="*/ 2 w 515"/>
                    <a:gd name="T13" fmla="*/ 6 h 612"/>
                    <a:gd name="T14" fmla="*/ 3 w 515"/>
                    <a:gd name="T15" fmla="*/ 5 h 612"/>
                    <a:gd name="T16" fmla="*/ 3 w 515"/>
                    <a:gd name="T17" fmla="*/ 5 h 612"/>
                    <a:gd name="T18" fmla="*/ 3 w 515"/>
                    <a:gd name="T19" fmla="*/ 4 h 612"/>
                    <a:gd name="T20" fmla="*/ 4 w 515"/>
                    <a:gd name="T21" fmla="*/ 4 h 612"/>
                    <a:gd name="T22" fmla="*/ 4 w 515"/>
                    <a:gd name="T23" fmla="*/ 3 h 612"/>
                    <a:gd name="T24" fmla="*/ 5 w 515"/>
                    <a:gd name="T25" fmla="*/ 3 h 612"/>
                    <a:gd name="T26" fmla="*/ 5 w 515"/>
                    <a:gd name="T27" fmla="*/ 2 h 612"/>
                    <a:gd name="T28" fmla="*/ 6 w 515"/>
                    <a:gd name="T29" fmla="*/ 2 h 612"/>
                    <a:gd name="T30" fmla="*/ 6 w 515"/>
                    <a:gd name="T31" fmla="*/ 1 h 612"/>
                    <a:gd name="T32" fmla="*/ 7 w 515"/>
                    <a:gd name="T33" fmla="*/ 1 h 612"/>
                    <a:gd name="T34" fmla="*/ 8 w 515"/>
                    <a:gd name="T35" fmla="*/ 1 h 612"/>
                    <a:gd name="T36" fmla="*/ 8 w 515"/>
                    <a:gd name="T37" fmla="*/ 1 h 612"/>
                    <a:gd name="T38" fmla="*/ 9 w 515"/>
                    <a:gd name="T39" fmla="*/ 1 h 612"/>
                    <a:gd name="T40" fmla="*/ 9 w 515"/>
                    <a:gd name="T41" fmla="*/ 1 h 612"/>
                    <a:gd name="T42" fmla="*/ 10 w 515"/>
                    <a:gd name="T43" fmla="*/ 1 h 612"/>
                    <a:gd name="T44" fmla="*/ 10 w 515"/>
                    <a:gd name="T45" fmla="*/ 1 h 612"/>
                    <a:gd name="T46" fmla="*/ 11 w 515"/>
                    <a:gd name="T47" fmla="*/ 2 h 612"/>
                    <a:gd name="T48" fmla="*/ 12 w 515"/>
                    <a:gd name="T49" fmla="*/ 2 h 612"/>
                    <a:gd name="T50" fmla="*/ 13 w 515"/>
                    <a:gd name="T51" fmla="*/ 3 h 612"/>
                    <a:gd name="T52" fmla="*/ 14 w 515"/>
                    <a:gd name="T53" fmla="*/ 4 h 612"/>
                    <a:gd name="T54" fmla="*/ 15 w 515"/>
                    <a:gd name="T55" fmla="*/ 5 h 612"/>
                    <a:gd name="T56" fmla="*/ 16 w 515"/>
                    <a:gd name="T57" fmla="*/ 6 h 612"/>
                    <a:gd name="T58" fmla="*/ 16 w 515"/>
                    <a:gd name="T59" fmla="*/ 7 h 612"/>
                    <a:gd name="T60" fmla="*/ 17 w 515"/>
                    <a:gd name="T61" fmla="*/ 9 h 612"/>
                    <a:gd name="T62" fmla="*/ 16 w 515"/>
                    <a:gd name="T63" fmla="*/ 10 h 612"/>
                    <a:gd name="T64" fmla="*/ 15 w 515"/>
                    <a:gd name="T65" fmla="*/ 11 h 612"/>
                    <a:gd name="T66" fmla="*/ 14 w 515"/>
                    <a:gd name="T67" fmla="*/ 12 h 612"/>
                    <a:gd name="T68" fmla="*/ 13 w 515"/>
                    <a:gd name="T69" fmla="*/ 14 h 612"/>
                    <a:gd name="T70" fmla="*/ 11 w 515"/>
                    <a:gd name="T71" fmla="*/ 15 h 612"/>
                    <a:gd name="T72" fmla="*/ 10 w 515"/>
                    <a:gd name="T73" fmla="*/ 16 h 612"/>
                    <a:gd name="T74" fmla="*/ 9 w 515"/>
                    <a:gd name="T75" fmla="*/ 16 h 612"/>
                    <a:gd name="T76" fmla="*/ 8 w 515"/>
                    <a:gd name="T77" fmla="*/ 17 h 612"/>
                    <a:gd name="T78" fmla="*/ 7 w 515"/>
                    <a:gd name="T79" fmla="*/ 17 h 612"/>
                    <a:gd name="T80" fmla="*/ 7 w 515"/>
                    <a:gd name="T81" fmla="*/ 17 h 612"/>
                    <a:gd name="T82" fmla="*/ 8 w 515"/>
                    <a:gd name="T83" fmla="*/ 16 h 612"/>
                    <a:gd name="T84" fmla="*/ 9 w 515"/>
                    <a:gd name="T85" fmla="*/ 15 h 612"/>
                    <a:gd name="T86" fmla="*/ 10 w 515"/>
                    <a:gd name="T87" fmla="*/ 14 h 612"/>
                    <a:gd name="T88" fmla="*/ 11 w 515"/>
                    <a:gd name="T89" fmla="*/ 12 h 612"/>
                    <a:gd name="T90" fmla="*/ 12 w 515"/>
                    <a:gd name="T91" fmla="*/ 11 h 612"/>
                    <a:gd name="T92" fmla="*/ 12 w 515"/>
                    <a:gd name="T93" fmla="*/ 10 h 612"/>
                    <a:gd name="T94" fmla="*/ 13 w 515"/>
                    <a:gd name="T95" fmla="*/ 9 h 612"/>
                    <a:gd name="T96" fmla="*/ 13 w 515"/>
                    <a:gd name="T97" fmla="*/ 8 h 612"/>
                    <a:gd name="T98" fmla="*/ 12 w 515"/>
                    <a:gd name="T99" fmla="*/ 7 h 612"/>
                    <a:gd name="T100" fmla="*/ 12 w 515"/>
                    <a:gd name="T101" fmla="*/ 6 h 612"/>
                    <a:gd name="T102" fmla="*/ 12 w 515"/>
                    <a:gd name="T103" fmla="*/ 5 h 612"/>
                    <a:gd name="T104" fmla="*/ 11 w 515"/>
                    <a:gd name="T105" fmla="*/ 5 h 612"/>
                    <a:gd name="T106" fmla="*/ 11 w 515"/>
                    <a:gd name="T107" fmla="*/ 4 h 612"/>
                    <a:gd name="T108" fmla="*/ 10 w 515"/>
                    <a:gd name="T109" fmla="*/ 3 h 612"/>
                    <a:gd name="T110" fmla="*/ 10 w 515"/>
                    <a:gd name="T111" fmla="*/ 3 h 612"/>
                    <a:gd name="T112" fmla="*/ 10 w 515"/>
                    <a:gd name="T113" fmla="*/ 3 h 612"/>
                    <a:gd name="T114" fmla="*/ 9 w 515"/>
                    <a:gd name="T115" fmla="*/ 2 h 612"/>
                    <a:gd name="T116" fmla="*/ 9 w 515"/>
                    <a:gd name="T117" fmla="*/ 2 h 612"/>
                    <a:gd name="T118" fmla="*/ 8 w 515"/>
                    <a:gd name="T119" fmla="*/ 2 h 612"/>
                    <a:gd name="T120" fmla="*/ 8 w 515"/>
                    <a:gd name="T121" fmla="*/ 2 h 612"/>
                    <a:gd name="T122" fmla="*/ 2 w 515"/>
                    <a:gd name="T123" fmla="*/ 14 h 612"/>
                    <a:gd name="T124" fmla="*/ 1 w 515"/>
                    <a:gd name="T125" fmla="*/ 12 h 61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15"/>
                    <a:gd name="T190" fmla="*/ 0 h 612"/>
                    <a:gd name="T191" fmla="*/ 515 w 515"/>
                    <a:gd name="T192" fmla="*/ 612 h 61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15" h="612">
                      <a:moveTo>
                        <a:pt x="0" y="350"/>
                      </a:moveTo>
                      <a:lnTo>
                        <a:pt x="0" y="349"/>
                      </a:lnTo>
                      <a:lnTo>
                        <a:pt x="0" y="348"/>
                      </a:lnTo>
                      <a:lnTo>
                        <a:pt x="0" y="347"/>
                      </a:lnTo>
                      <a:lnTo>
                        <a:pt x="0" y="345"/>
                      </a:lnTo>
                      <a:lnTo>
                        <a:pt x="0" y="342"/>
                      </a:lnTo>
                      <a:lnTo>
                        <a:pt x="1" y="340"/>
                      </a:lnTo>
                      <a:lnTo>
                        <a:pt x="1" y="337"/>
                      </a:lnTo>
                      <a:lnTo>
                        <a:pt x="2" y="333"/>
                      </a:lnTo>
                      <a:lnTo>
                        <a:pt x="2" y="331"/>
                      </a:lnTo>
                      <a:lnTo>
                        <a:pt x="2" y="329"/>
                      </a:lnTo>
                      <a:lnTo>
                        <a:pt x="2" y="326"/>
                      </a:lnTo>
                      <a:lnTo>
                        <a:pt x="3" y="324"/>
                      </a:lnTo>
                      <a:lnTo>
                        <a:pt x="3" y="321"/>
                      </a:lnTo>
                      <a:lnTo>
                        <a:pt x="4" y="319"/>
                      </a:lnTo>
                      <a:lnTo>
                        <a:pt x="4" y="316"/>
                      </a:lnTo>
                      <a:lnTo>
                        <a:pt x="5" y="314"/>
                      </a:lnTo>
                      <a:lnTo>
                        <a:pt x="5" y="311"/>
                      </a:lnTo>
                      <a:lnTo>
                        <a:pt x="6" y="308"/>
                      </a:lnTo>
                      <a:lnTo>
                        <a:pt x="6" y="305"/>
                      </a:lnTo>
                      <a:lnTo>
                        <a:pt x="7" y="303"/>
                      </a:lnTo>
                      <a:lnTo>
                        <a:pt x="9" y="299"/>
                      </a:lnTo>
                      <a:lnTo>
                        <a:pt x="9" y="296"/>
                      </a:lnTo>
                      <a:lnTo>
                        <a:pt x="10" y="293"/>
                      </a:lnTo>
                      <a:lnTo>
                        <a:pt x="11" y="289"/>
                      </a:lnTo>
                      <a:lnTo>
                        <a:pt x="12" y="286"/>
                      </a:lnTo>
                      <a:lnTo>
                        <a:pt x="13" y="282"/>
                      </a:lnTo>
                      <a:lnTo>
                        <a:pt x="14" y="278"/>
                      </a:lnTo>
                      <a:lnTo>
                        <a:pt x="15" y="276"/>
                      </a:lnTo>
                      <a:lnTo>
                        <a:pt x="17" y="271"/>
                      </a:lnTo>
                      <a:lnTo>
                        <a:pt x="17" y="268"/>
                      </a:lnTo>
                      <a:lnTo>
                        <a:pt x="19" y="263"/>
                      </a:lnTo>
                      <a:lnTo>
                        <a:pt x="20" y="260"/>
                      </a:lnTo>
                      <a:lnTo>
                        <a:pt x="21" y="255"/>
                      </a:lnTo>
                      <a:lnTo>
                        <a:pt x="22" y="252"/>
                      </a:lnTo>
                      <a:lnTo>
                        <a:pt x="23" y="249"/>
                      </a:lnTo>
                      <a:lnTo>
                        <a:pt x="26" y="244"/>
                      </a:lnTo>
                      <a:lnTo>
                        <a:pt x="27" y="239"/>
                      </a:lnTo>
                      <a:lnTo>
                        <a:pt x="29" y="236"/>
                      </a:lnTo>
                      <a:lnTo>
                        <a:pt x="30" y="232"/>
                      </a:lnTo>
                      <a:lnTo>
                        <a:pt x="32" y="228"/>
                      </a:lnTo>
                      <a:lnTo>
                        <a:pt x="35" y="224"/>
                      </a:lnTo>
                      <a:lnTo>
                        <a:pt x="36" y="219"/>
                      </a:lnTo>
                      <a:lnTo>
                        <a:pt x="38" y="215"/>
                      </a:lnTo>
                      <a:lnTo>
                        <a:pt x="40" y="210"/>
                      </a:lnTo>
                      <a:lnTo>
                        <a:pt x="43" y="206"/>
                      </a:lnTo>
                      <a:lnTo>
                        <a:pt x="45" y="201"/>
                      </a:lnTo>
                      <a:lnTo>
                        <a:pt x="47" y="198"/>
                      </a:lnTo>
                      <a:lnTo>
                        <a:pt x="49" y="193"/>
                      </a:lnTo>
                      <a:lnTo>
                        <a:pt x="52" y="189"/>
                      </a:lnTo>
                      <a:lnTo>
                        <a:pt x="54" y="184"/>
                      </a:lnTo>
                      <a:lnTo>
                        <a:pt x="57" y="180"/>
                      </a:lnTo>
                      <a:lnTo>
                        <a:pt x="60" y="175"/>
                      </a:lnTo>
                      <a:lnTo>
                        <a:pt x="63" y="171"/>
                      </a:lnTo>
                      <a:lnTo>
                        <a:pt x="65" y="166"/>
                      </a:lnTo>
                      <a:lnTo>
                        <a:pt x="69" y="162"/>
                      </a:lnTo>
                      <a:lnTo>
                        <a:pt x="72" y="157"/>
                      </a:lnTo>
                      <a:lnTo>
                        <a:pt x="73" y="155"/>
                      </a:lnTo>
                      <a:lnTo>
                        <a:pt x="75" y="152"/>
                      </a:lnTo>
                      <a:lnTo>
                        <a:pt x="76" y="150"/>
                      </a:lnTo>
                      <a:lnTo>
                        <a:pt x="79" y="148"/>
                      </a:lnTo>
                      <a:lnTo>
                        <a:pt x="80" y="146"/>
                      </a:lnTo>
                      <a:lnTo>
                        <a:pt x="82" y="142"/>
                      </a:lnTo>
                      <a:lnTo>
                        <a:pt x="83" y="140"/>
                      </a:lnTo>
                      <a:lnTo>
                        <a:pt x="86" y="138"/>
                      </a:lnTo>
                      <a:lnTo>
                        <a:pt x="87" y="136"/>
                      </a:lnTo>
                      <a:lnTo>
                        <a:pt x="89" y="133"/>
                      </a:lnTo>
                      <a:lnTo>
                        <a:pt x="90" y="131"/>
                      </a:lnTo>
                      <a:lnTo>
                        <a:pt x="92" y="129"/>
                      </a:lnTo>
                      <a:lnTo>
                        <a:pt x="95" y="127"/>
                      </a:lnTo>
                      <a:lnTo>
                        <a:pt x="96" y="124"/>
                      </a:lnTo>
                      <a:lnTo>
                        <a:pt x="98" y="122"/>
                      </a:lnTo>
                      <a:lnTo>
                        <a:pt x="100" y="121"/>
                      </a:lnTo>
                      <a:lnTo>
                        <a:pt x="101" y="117"/>
                      </a:lnTo>
                      <a:lnTo>
                        <a:pt x="104" y="115"/>
                      </a:lnTo>
                      <a:lnTo>
                        <a:pt x="105" y="113"/>
                      </a:lnTo>
                      <a:lnTo>
                        <a:pt x="107" y="111"/>
                      </a:lnTo>
                      <a:lnTo>
                        <a:pt x="109" y="110"/>
                      </a:lnTo>
                      <a:lnTo>
                        <a:pt x="112" y="107"/>
                      </a:lnTo>
                      <a:lnTo>
                        <a:pt x="113" y="105"/>
                      </a:lnTo>
                      <a:lnTo>
                        <a:pt x="115" y="103"/>
                      </a:lnTo>
                      <a:lnTo>
                        <a:pt x="117" y="101"/>
                      </a:lnTo>
                      <a:lnTo>
                        <a:pt x="118" y="98"/>
                      </a:lnTo>
                      <a:lnTo>
                        <a:pt x="121" y="96"/>
                      </a:lnTo>
                      <a:lnTo>
                        <a:pt x="123" y="94"/>
                      </a:lnTo>
                      <a:lnTo>
                        <a:pt x="124" y="93"/>
                      </a:lnTo>
                      <a:lnTo>
                        <a:pt x="126" y="90"/>
                      </a:lnTo>
                      <a:lnTo>
                        <a:pt x="129" y="88"/>
                      </a:lnTo>
                      <a:lnTo>
                        <a:pt x="131" y="86"/>
                      </a:lnTo>
                      <a:lnTo>
                        <a:pt x="132" y="85"/>
                      </a:lnTo>
                      <a:lnTo>
                        <a:pt x="134" y="82"/>
                      </a:lnTo>
                      <a:lnTo>
                        <a:pt x="135" y="80"/>
                      </a:lnTo>
                      <a:lnTo>
                        <a:pt x="138" y="78"/>
                      </a:lnTo>
                      <a:lnTo>
                        <a:pt x="141" y="73"/>
                      </a:lnTo>
                      <a:lnTo>
                        <a:pt x="145" y="70"/>
                      </a:lnTo>
                      <a:lnTo>
                        <a:pt x="148" y="68"/>
                      </a:lnTo>
                      <a:lnTo>
                        <a:pt x="149" y="67"/>
                      </a:lnTo>
                      <a:lnTo>
                        <a:pt x="151" y="64"/>
                      </a:lnTo>
                      <a:lnTo>
                        <a:pt x="153" y="62"/>
                      </a:lnTo>
                      <a:lnTo>
                        <a:pt x="155" y="61"/>
                      </a:lnTo>
                      <a:lnTo>
                        <a:pt x="157" y="59"/>
                      </a:lnTo>
                      <a:lnTo>
                        <a:pt x="159" y="58"/>
                      </a:lnTo>
                      <a:lnTo>
                        <a:pt x="160" y="55"/>
                      </a:lnTo>
                      <a:lnTo>
                        <a:pt x="164" y="52"/>
                      </a:lnTo>
                      <a:lnTo>
                        <a:pt x="167" y="49"/>
                      </a:lnTo>
                      <a:lnTo>
                        <a:pt x="170" y="45"/>
                      </a:lnTo>
                      <a:lnTo>
                        <a:pt x="175" y="43"/>
                      </a:lnTo>
                      <a:lnTo>
                        <a:pt x="177" y="40"/>
                      </a:lnTo>
                      <a:lnTo>
                        <a:pt x="182" y="36"/>
                      </a:lnTo>
                      <a:lnTo>
                        <a:pt x="184" y="33"/>
                      </a:lnTo>
                      <a:lnTo>
                        <a:pt x="188" y="31"/>
                      </a:lnTo>
                      <a:lnTo>
                        <a:pt x="190" y="28"/>
                      </a:lnTo>
                      <a:lnTo>
                        <a:pt x="192" y="26"/>
                      </a:lnTo>
                      <a:lnTo>
                        <a:pt x="194" y="25"/>
                      </a:lnTo>
                      <a:lnTo>
                        <a:pt x="197" y="24"/>
                      </a:lnTo>
                      <a:lnTo>
                        <a:pt x="201" y="21"/>
                      </a:lnTo>
                      <a:lnTo>
                        <a:pt x="204" y="19"/>
                      </a:lnTo>
                      <a:lnTo>
                        <a:pt x="208" y="18"/>
                      </a:lnTo>
                      <a:lnTo>
                        <a:pt x="211" y="17"/>
                      </a:lnTo>
                      <a:lnTo>
                        <a:pt x="214" y="15"/>
                      </a:lnTo>
                      <a:lnTo>
                        <a:pt x="219" y="14"/>
                      </a:lnTo>
                      <a:lnTo>
                        <a:pt x="220" y="14"/>
                      </a:lnTo>
                      <a:lnTo>
                        <a:pt x="222" y="12"/>
                      </a:lnTo>
                      <a:lnTo>
                        <a:pt x="225" y="12"/>
                      </a:lnTo>
                      <a:lnTo>
                        <a:pt x="227" y="11"/>
                      </a:lnTo>
                      <a:lnTo>
                        <a:pt x="228" y="10"/>
                      </a:lnTo>
                      <a:lnTo>
                        <a:pt x="230" y="10"/>
                      </a:lnTo>
                      <a:lnTo>
                        <a:pt x="233" y="9"/>
                      </a:lnTo>
                      <a:lnTo>
                        <a:pt x="235" y="9"/>
                      </a:lnTo>
                      <a:lnTo>
                        <a:pt x="236" y="8"/>
                      </a:lnTo>
                      <a:lnTo>
                        <a:pt x="238" y="8"/>
                      </a:lnTo>
                      <a:lnTo>
                        <a:pt x="240" y="7"/>
                      </a:lnTo>
                      <a:lnTo>
                        <a:pt x="243" y="7"/>
                      </a:lnTo>
                      <a:lnTo>
                        <a:pt x="246" y="7"/>
                      </a:lnTo>
                      <a:lnTo>
                        <a:pt x="251" y="6"/>
                      </a:lnTo>
                      <a:lnTo>
                        <a:pt x="252" y="5"/>
                      </a:lnTo>
                      <a:lnTo>
                        <a:pt x="254" y="5"/>
                      </a:lnTo>
                      <a:lnTo>
                        <a:pt x="256" y="3"/>
                      </a:lnTo>
                      <a:lnTo>
                        <a:pt x="259" y="3"/>
                      </a:lnTo>
                      <a:lnTo>
                        <a:pt x="261" y="2"/>
                      </a:lnTo>
                      <a:lnTo>
                        <a:pt x="265" y="2"/>
                      </a:lnTo>
                      <a:lnTo>
                        <a:pt x="268" y="1"/>
                      </a:lnTo>
                      <a:lnTo>
                        <a:pt x="271" y="1"/>
                      </a:lnTo>
                      <a:lnTo>
                        <a:pt x="274" y="1"/>
                      </a:lnTo>
                      <a:lnTo>
                        <a:pt x="277" y="1"/>
                      </a:lnTo>
                      <a:lnTo>
                        <a:pt x="279" y="1"/>
                      </a:lnTo>
                      <a:lnTo>
                        <a:pt x="282" y="1"/>
                      </a:lnTo>
                      <a:lnTo>
                        <a:pt x="283" y="0"/>
                      </a:lnTo>
                      <a:lnTo>
                        <a:pt x="286" y="0"/>
                      </a:lnTo>
                      <a:lnTo>
                        <a:pt x="287" y="1"/>
                      </a:lnTo>
                      <a:lnTo>
                        <a:pt x="288" y="1"/>
                      </a:lnTo>
                      <a:lnTo>
                        <a:pt x="289" y="1"/>
                      </a:lnTo>
                      <a:lnTo>
                        <a:pt x="291" y="2"/>
                      </a:lnTo>
                      <a:lnTo>
                        <a:pt x="294" y="3"/>
                      </a:lnTo>
                      <a:lnTo>
                        <a:pt x="297" y="5"/>
                      </a:lnTo>
                      <a:lnTo>
                        <a:pt x="299" y="6"/>
                      </a:lnTo>
                      <a:lnTo>
                        <a:pt x="303" y="8"/>
                      </a:lnTo>
                      <a:lnTo>
                        <a:pt x="306" y="9"/>
                      </a:lnTo>
                      <a:lnTo>
                        <a:pt x="309" y="11"/>
                      </a:lnTo>
                      <a:lnTo>
                        <a:pt x="313" y="14"/>
                      </a:lnTo>
                      <a:lnTo>
                        <a:pt x="316" y="16"/>
                      </a:lnTo>
                      <a:lnTo>
                        <a:pt x="320" y="18"/>
                      </a:lnTo>
                      <a:lnTo>
                        <a:pt x="324" y="20"/>
                      </a:lnTo>
                      <a:lnTo>
                        <a:pt x="328" y="23"/>
                      </a:lnTo>
                      <a:lnTo>
                        <a:pt x="332" y="25"/>
                      </a:lnTo>
                      <a:lnTo>
                        <a:pt x="337" y="28"/>
                      </a:lnTo>
                      <a:lnTo>
                        <a:pt x="341" y="32"/>
                      </a:lnTo>
                      <a:lnTo>
                        <a:pt x="346" y="34"/>
                      </a:lnTo>
                      <a:lnTo>
                        <a:pt x="349" y="37"/>
                      </a:lnTo>
                      <a:lnTo>
                        <a:pt x="354" y="40"/>
                      </a:lnTo>
                      <a:lnTo>
                        <a:pt x="359" y="43"/>
                      </a:lnTo>
                      <a:lnTo>
                        <a:pt x="364" y="46"/>
                      </a:lnTo>
                      <a:lnTo>
                        <a:pt x="368" y="50"/>
                      </a:lnTo>
                      <a:lnTo>
                        <a:pt x="373" y="54"/>
                      </a:lnTo>
                      <a:lnTo>
                        <a:pt x="378" y="58"/>
                      </a:lnTo>
                      <a:lnTo>
                        <a:pt x="383" y="61"/>
                      </a:lnTo>
                      <a:lnTo>
                        <a:pt x="388" y="66"/>
                      </a:lnTo>
                      <a:lnTo>
                        <a:pt x="393" y="69"/>
                      </a:lnTo>
                      <a:lnTo>
                        <a:pt x="398" y="73"/>
                      </a:lnTo>
                      <a:lnTo>
                        <a:pt x="402" y="78"/>
                      </a:lnTo>
                      <a:lnTo>
                        <a:pt x="408" y="81"/>
                      </a:lnTo>
                      <a:lnTo>
                        <a:pt x="412" y="86"/>
                      </a:lnTo>
                      <a:lnTo>
                        <a:pt x="418" y="90"/>
                      </a:lnTo>
                      <a:lnTo>
                        <a:pt x="423" y="95"/>
                      </a:lnTo>
                      <a:lnTo>
                        <a:pt x="427" y="99"/>
                      </a:lnTo>
                      <a:lnTo>
                        <a:pt x="432" y="104"/>
                      </a:lnTo>
                      <a:lnTo>
                        <a:pt x="436" y="108"/>
                      </a:lnTo>
                      <a:lnTo>
                        <a:pt x="442" y="113"/>
                      </a:lnTo>
                      <a:lnTo>
                        <a:pt x="446" y="117"/>
                      </a:lnTo>
                      <a:lnTo>
                        <a:pt x="450" y="122"/>
                      </a:lnTo>
                      <a:lnTo>
                        <a:pt x="454" y="128"/>
                      </a:lnTo>
                      <a:lnTo>
                        <a:pt x="459" y="132"/>
                      </a:lnTo>
                      <a:lnTo>
                        <a:pt x="463" y="137"/>
                      </a:lnTo>
                      <a:lnTo>
                        <a:pt x="467" y="142"/>
                      </a:lnTo>
                      <a:lnTo>
                        <a:pt x="471" y="147"/>
                      </a:lnTo>
                      <a:lnTo>
                        <a:pt x="475" y="152"/>
                      </a:lnTo>
                      <a:lnTo>
                        <a:pt x="479" y="157"/>
                      </a:lnTo>
                      <a:lnTo>
                        <a:pt x="483" y="163"/>
                      </a:lnTo>
                      <a:lnTo>
                        <a:pt x="486" y="168"/>
                      </a:lnTo>
                      <a:lnTo>
                        <a:pt x="489" y="173"/>
                      </a:lnTo>
                      <a:lnTo>
                        <a:pt x="493" y="178"/>
                      </a:lnTo>
                      <a:lnTo>
                        <a:pt x="495" y="183"/>
                      </a:lnTo>
                      <a:lnTo>
                        <a:pt x="498" y="189"/>
                      </a:lnTo>
                      <a:lnTo>
                        <a:pt x="501" y="193"/>
                      </a:lnTo>
                      <a:lnTo>
                        <a:pt x="503" y="199"/>
                      </a:lnTo>
                      <a:lnTo>
                        <a:pt x="505" y="204"/>
                      </a:lnTo>
                      <a:lnTo>
                        <a:pt x="507" y="210"/>
                      </a:lnTo>
                      <a:lnTo>
                        <a:pt x="509" y="215"/>
                      </a:lnTo>
                      <a:lnTo>
                        <a:pt x="511" y="220"/>
                      </a:lnTo>
                      <a:lnTo>
                        <a:pt x="512" y="225"/>
                      </a:lnTo>
                      <a:lnTo>
                        <a:pt x="513" y="230"/>
                      </a:lnTo>
                      <a:lnTo>
                        <a:pt x="514" y="236"/>
                      </a:lnTo>
                      <a:lnTo>
                        <a:pt x="514" y="242"/>
                      </a:lnTo>
                      <a:lnTo>
                        <a:pt x="515" y="246"/>
                      </a:lnTo>
                      <a:lnTo>
                        <a:pt x="515" y="252"/>
                      </a:lnTo>
                      <a:lnTo>
                        <a:pt x="514" y="256"/>
                      </a:lnTo>
                      <a:lnTo>
                        <a:pt x="514" y="262"/>
                      </a:lnTo>
                      <a:lnTo>
                        <a:pt x="512" y="268"/>
                      </a:lnTo>
                      <a:lnTo>
                        <a:pt x="512" y="273"/>
                      </a:lnTo>
                      <a:lnTo>
                        <a:pt x="510" y="278"/>
                      </a:lnTo>
                      <a:lnTo>
                        <a:pt x="507" y="284"/>
                      </a:lnTo>
                      <a:lnTo>
                        <a:pt x="505" y="289"/>
                      </a:lnTo>
                      <a:lnTo>
                        <a:pt x="502" y="296"/>
                      </a:lnTo>
                      <a:lnTo>
                        <a:pt x="498" y="300"/>
                      </a:lnTo>
                      <a:lnTo>
                        <a:pt x="495" y="307"/>
                      </a:lnTo>
                      <a:lnTo>
                        <a:pt x="492" y="313"/>
                      </a:lnTo>
                      <a:lnTo>
                        <a:pt x="488" y="319"/>
                      </a:lnTo>
                      <a:lnTo>
                        <a:pt x="484" y="324"/>
                      </a:lnTo>
                      <a:lnTo>
                        <a:pt x="479" y="330"/>
                      </a:lnTo>
                      <a:lnTo>
                        <a:pt x="475" y="335"/>
                      </a:lnTo>
                      <a:lnTo>
                        <a:pt x="471" y="342"/>
                      </a:lnTo>
                      <a:lnTo>
                        <a:pt x="466" y="348"/>
                      </a:lnTo>
                      <a:lnTo>
                        <a:pt x="460" y="354"/>
                      </a:lnTo>
                      <a:lnTo>
                        <a:pt x="454" y="359"/>
                      </a:lnTo>
                      <a:lnTo>
                        <a:pt x="450" y="365"/>
                      </a:lnTo>
                      <a:lnTo>
                        <a:pt x="444" y="370"/>
                      </a:lnTo>
                      <a:lnTo>
                        <a:pt x="438" y="376"/>
                      </a:lnTo>
                      <a:lnTo>
                        <a:pt x="432" y="382"/>
                      </a:lnTo>
                      <a:lnTo>
                        <a:pt x="426" y="389"/>
                      </a:lnTo>
                      <a:lnTo>
                        <a:pt x="420" y="393"/>
                      </a:lnTo>
                      <a:lnTo>
                        <a:pt x="414" y="399"/>
                      </a:lnTo>
                      <a:lnTo>
                        <a:pt x="408" y="405"/>
                      </a:lnTo>
                      <a:lnTo>
                        <a:pt x="401" y="411"/>
                      </a:lnTo>
                      <a:lnTo>
                        <a:pt x="395" y="416"/>
                      </a:lnTo>
                      <a:lnTo>
                        <a:pt x="389" y="421"/>
                      </a:lnTo>
                      <a:lnTo>
                        <a:pt x="383" y="427"/>
                      </a:lnTo>
                      <a:lnTo>
                        <a:pt x="376" y="433"/>
                      </a:lnTo>
                      <a:lnTo>
                        <a:pt x="369" y="437"/>
                      </a:lnTo>
                      <a:lnTo>
                        <a:pt x="364" y="442"/>
                      </a:lnTo>
                      <a:lnTo>
                        <a:pt x="357" y="447"/>
                      </a:lnTo>
                      <a:lnTo>
                        <a:pt x="350" y="452"/>
                      </a:lnTo>
                      <a:lnTo>
                        <a:pt x="345" y="456"/>
                      </a:lnTo>
                      <a:lnTo>
                        <a:pt x="338" y="461"/>
                      </a:lnTo>
                      <a:lnTo>
                        <a:pt x="332" y="465"/>
                      </a:lnTo>
                      <a:lnTo>
                        <a:pt x="326" y="470"/>
                      </a:lnTo>
                      <a:lnTo>
                        <a:pt x="320" y="474"/>
                      </a:lnTo>
                      <a:lnTo>
                        <a:pt x="314" y="479"/>
                      </a:lnTo>
                      <a:lnTo>
                        <a:pt x="308" y="482"/>
                      </a:lnTo>
                      <a:lnTo>
                        <a:pt x="303" y="487"/>
                      </a:lnTo>
                      <a:lnTo>
                        <a:pt x="297" y="490"/>
                      </a:lnTo>
                      <a:lnTo>
                        <a:pt x="293" y="495"/>
                      </a:lnTo>
                      <a:lnTo>
                        <a:pt x="287" y="498"/>
                      </a:lnTo>
                      <a:lnTo>
                        <a:pt x="282" y="501"/>
                      </a:lnTo>
                      <a:lnTo>
                        <a:pt x="278" y="504"/>
                      </a:lnTo>
                      <a:lnTo>
                        <a:pt x="273" y="507"/>
                      </a:lnTo>
                      <a:lnTo>
                        <a:pt x="269" y="509"/>
                      </a:lnTo>
                      <a:lnTo>
                        <a:pt x="265" y="513"/>
                      </a:lnTo>
                      <a:lnTo>
                        <a:pt x="261" y="515"/>
                      </a:lnTo>
                      <a:lnTo>
                        <a:pt x="257" y="517"/>
                      </a:lnTo>
                      <a:lnTo>
                        <a:pt x="254" y="520"/>
                      </a:lnTo>
                      <a:lnTo>
                        <a:pt x="252" y="522"/>
                      </a:lnTo>
                      <a:lnTo>
                        <a:pt x="248" y="523"/>
                      </a:lnTo>
                      <a:lnTo>
                        <a:pt x="246" y="525"/>
                      </a:lnTo>
                      <a:lnTo>
                        <a:pt x="244" y="525"/>
                      </a:lnTo>
                      <a:lnTo>
                        <a:pt x="243" y="527"/>
                      </a:lnTo>
                      <a:lnTo>
                        <a:pt x="240" y="529"/>
                      </a:lnTo>
                      <a:lnTo>
                        <a:pt x="240" y="530"/>
                      </a:lnTo>
                      <a:lnTo>
                        <a:pt x="196" y="530"/>
                      </a:lnTo>
                      <a:lnTo>
                        <a:pt x="196" y="529"/>
                      </a:lnTo>
                      <a:lnTo>
                        <a:pt x="199" y="526"/>
                      </a:lnTo>
                      <a:lnTo>
                        <a:pt x="200" y="525"/>
                      </a:lnTo>
                      <a:lnTo>
                        <a:pt x="201" y="524"/>
                      </a:lnTo>
                      <a:lnTo>
                        <a:pt x="203" y="522"/>
                      </a:lnTo>
                      <a:lnTo>
                        <a:pt x="205" y="521"/>
                      </a:lnTo>
                      <a:lnTo>
                        <a:pt x="207" y="518"/>
                      </a:lnTo>
                      <a:lnTo>
                        <a:pt x="209" y="516"/>
                      </a:lnTo>
                      <a:lnTo>
                        <a:pt x="211" y="514"/>
                      </a:lnTo>
                      <a:lnTo>
                        <a:pt x="214" y="511"/>
                      </a:lnTo>
                      <a:lnTo>
                        <a:pt x="218" y="507"/>
                      </a:lnTo>
                      <a:lnTo>
                        <a:pt x="221" y="505"/>
                      </a:lnTo>
                      <a:lnTo>
                        <a:pt x="225" y="501"/>
                      </a:lnTo>
                      <a:lnTo>
                        <a:pt x="228" y="498"/>
                      </a:lnTo>
                      <a:lnTo>
                        <a:pt x="231" y="495"/>
                      </a:lnTo>
                      <a:lnTo>
                        <a:pt x="235" y="490"/>
                      </a:lnTo>
                      <a:lnTo>
                        <a:pt x="239" y="486"/>
                      </a:lnTo>
                      <a:lnTo>
                        <a:pt x="243" y="482"/>
                      </a:lnTo>
                      <a:lnTo>
                        <a:pt x="247" y="478"/>
                      </a:lnTo>
                      <a:lnTo>
                        <a:pt x="252" y="473"/>
                      </a:lnTo>
                      <a:lnTo>
                        <a:pt x="256" y="469"/>
                      </a:lnTo>
                      <a:lnTo>
                        <a:pt x="261" y="464"/>
                      </a:lnTo>
                      <a:lnTo>
                        <a:pt x="265" y="460"/>
                      </a:lnTo>
                      <a:lnTo>
                        <a:pt x="269" y="454"/>
                      </a:lnTo>
                      <a:lnTo>
                        <a:pt x="273" y="450"/>
                      </a:lnTo>
                      <a:lnTo>
                        <a:pt x="279" y="445"/>
                      </a:lnTo>
                      <a:lnTo>
                        <a:pt x="283" y="439"/>
                      </a:lnTo>
                      <a:lnTo>
                        <a:pt x="288" y="434"/>
                      </a:lnTo>
                      <a:lnTo>
                        <a:pt x="293" y="428"/>
                      </a:lnTo>
                      <a:lnTo>
                        <a:pt x="298" y="424"/>
                      </a:lnTo>
                      <a:lnTo>
                        <a:pt x="302" y="418"/>
                      </a:lnTo>
                      <a:lnTo>
                        <a:pt x="307" y="412"/>
                      </a:lnTo>
                      <a:lnTo>
                        <a:pt x="312" y="407"/>
                      </a:lnTo>
                      <a:lnTo>
                        <a:pt x="316" y="401"/>
                      </a:lnTo>
                      <a:lnTo>
                        <a:pt x="321" y="395"/>
                      </a:lnTo>
                      <a:lnTo>
                        <a:pt x="325" y="390"/>
                      </a:lnTo>
                      <a:lnTo>
                        <a:pt x="330" y="384"/>
                      </a:lnTo>
                      <a:lnTo>
                        <a:pt x="334" y="378"/>
                      </a:lnTo>
                      <a:lnTo>
                        <a:pt x="338" y="373"/>
                      </a:lnTo>
                      <a:lnTo>
                        <a:pt x="342" y="367"/>
                      </a:lnTo>
                      <a:lnTo>
                        <a:pt x="347" y="361"/>
                      </a:lnTo>
                      <a:lnTo>
                        <a:pt x="351" y="356"/>
                      </a:lnTo>
                      <a:lnTo>
                        <a:pt x="355" y="350"/>
                      </a:lnTo>
                      <a:lnTo>
                        <a:pt x="358" y="345"/>
                      </a:lnTo>
                      <a:lnTo>
                        <a:pt x="362" y="339"/>
                      </a:lnTo>
                      <a:lnTo>
                        <a:pt x="366" y="333"/>
                      </a:lnTo>
                      <a:lnTo>
                        <a:pt x="368" y="328"/>
                      </a:lnTo>
                      <a:lnTo>
                        <a:pt x="372" y="322"/>
                      </a:lnTo>
                      <a:lnTo>
                        <a:pt x="375" y="316"/>
                      </a:lnTo>
                      <a:lnTo>
                        <a:pt x="377" y="311"/>
                      </a:lnTo>
                      <a:lnTo>
                        <a:pt x="380" y="305"/>
                      </a:lnTo>
                      <a:lnTo>
                        <a:pt x="383" y="300"/>
                      </a:lnTo>
                      <a:lnTo>
                        <a:pt x="384" y="295"/>
                      </a:lnTo>
                      <a:lnTo>
                        <a:pt x="386" y="290"/>
                      </a:lnTo>
                      <a:lnTo>
                        <a:pt x="389" y="285"/>
                      </a:lnTo>
                      <a:lnTo>
                        <a:pt x="390" y="280"/>
                      </a:lnTo>
                      <a:lnTo>
                        <a:pt x="391" y="276"/>
                      </a:lnTo>
                      <a:lnTo>
                        <a:pt x="392" y="271"/>
                      </a:lnTo>
                      <a:lnTo>
                        <a:pt x="392" y="267"/>
                      </a:lnTo>
                      <a:lnTo>
                        <a:pt x="393" y="262"/>
                      </a:lnTo>
                      <a:lnTo>
                        <a:pt x="393" y="258"/>
                      </a:lnTo>
                      <a:lnTo>
                        <a:pt x="393" y="254"/>
                      </a:lnTo>
                      <a:lnTo>
                        <a:pt x="392" y="250"/>
                      </a:lnTo>
                      <a:lnTo>
                        <a:pt x="392" y="246"/>
                      </a:lnTo>
                      <a:lnTo>
                        <a:pt x="391" y="242"/>
                      </a:lnTo>
                      <a:lnTo>
                        <a:pt x="390" y="237"/>
                      </a:lnTo>
                      <a:lnTo>
                        <a:pt x="389" y="234"/>
                      </a:lnTo>
                      <a:lnTo>
                        <a:pt x="388" y="229"/>
                      </a:lnTo>
                      <a:lnTo>
                        <a:pt x="386" y="225"/>
                      </a:lnTo>
                      <a:lnTo>
                        <a:pt x="386" y="221"/>
                      </a:lnTo>
                      <a:lnTo>
                        <a:pt x="384" y="217"/>
                      </a:lnTo>
                      <a:lnTo>
                        <a:pt x="383" y="212"/>
                      </a:lnTo>
                      <a:lnTo>
                        <a:pt x="382" y="209"/>
                      </a:lnTo>
                      <a:lnTo>
                        <a:pt x="381" y="204"/>
                      </a:lnTo>
                      <a:lnTo>
                        <a:pt x="378" y="200"/>
                      </a:lnTo>
                      <a:lnTo>
                        <a:pt x="377" y="197"/>
                      </a:lnTo>
                      <a:lnTo>
                        <a:pt x="376" y="193"/>
                      </a:lnTo>
                      <a:lnTo>
                        <a:pt x="375" y="189"/>
                      </a:lnTo>
                      <a:lnTo>
                        <a:pt x="373" y="184"/>
                      </a:lnTo>
                      <a:lnTo>
                        <a:pt x="371" y="181"/>
                      </a:lnTo>
                      <a:lnTo>
                        <a:pt x="369" y="176"/>
                      </a:lnTo>
                      <a:lnTo>
                        <a:pt x="367" y="173"/>
                      </a:lnTo>
                      <a:lnTo>
                        <a:pt x="365" y="168"/>
                      </a:lnTo>
                      <a:lnTo>
                        <a:pt x="364" y="165"/>
                      </a:lnTo>
                      <a:lnTo>
                        <a:pt x="362" y="160"/>
                      </a:lnTo>
                      <a:lnTo>
                        <a:pt x="359" y="157"/>
                      </a:lnTo>
                      <a:lnTo>
                        <a:pt x="358" y="152"/>
                      </a:lnTo>
                      <a:lnTo>
                        <a:pt x="356" y="149"/>
                      </a:lnTo>
                      <a:lnTo>
                        <a:pt x="354" y="146"/>
                      </a:lnTo>
                      <a:lnTo>
                        <a:pt x="352" y="142"/>
                      </a:lnTo>
                      <a:lnTo>
                        <a:pt x="350" y="139"/>
                      </a:lnTo>
                      <a:lnTo>
                        <a:pt x="348" y="134"/>
                      </a:lnTo>
                      <a:lnTo>
                        <a:pt x="346" y="132"/>
                      </a:lnTo>
                      <a:lnTo>
                        <a:pt x="345" y="129"/>
                      </a:lnTo>
                      <a:lnTo>
                        <a:pt x="342" y="125"/>
                      </a:lnTo>
                      <a:lnTo>
                        <a:pt x="340" y="121"/>
                      </a:lnTo>
                      <a:lnTo>
                        <a:pt x="338" y="119"/>
                      </a:lnTo>
                      <a:lnTo>
                        <a:pt x="337" y="115"/>
                      </a:lnTo>
                      <a:lnTo>
                        <a:pt x="334" y="112"/>
                      </a:lnTo>
                      <a:lnTo>
                        <a:pt x="332" y="108"/>
                      </a:lnTo>
                      <a:lnTo>
                        <a:pt x="330" y="106"/>
                      </a:lnTo>
                      <a:lnTo>
                        <a:pt x="329" y="104"/>
                      </a:lnTo>
                      <a:lnTo>
                        <a:pt x="326" y="101"/>
                      </a:lnTo>
                      <a:lnTo>
                        <a:pt x="324" y="98"/>
                      </a:lnTo>
                      <a:lnTo>
                        <a:pt x="323" y="95"/>
                      </a:lnTo>
                      <a:lnTo>
                        <a:pt x="322" y="93"/>
                      </a:lnTo>
                      <a:lnTo>
                        <a:pt x="320" y="90"/>
                      </a:lnTo>
                      <a:lnTo>
                        <a:pt x="317" y="88"/>
                      </a:lnTo>
                      <a:lnTo>
                        <a:pt x="316" y="86"/>
                      </a:lnTo>
                      <a:lnTo>
                        <a:pt x="315" y="84"/>
                      </a:lnTo>
                      <a:lnTo>
                        <a:pt x="314" y="81"/>
                      </a:lnTo>
                      <a:lnTo>
                        <a:pt x="312" y="79"/>
                      </a:lnTo>
                      <a:lnTo>
                        <a:pt x="312" y="78"/>
                      </a:lnTo>
                      <a:lnTo>
                        <a:pt x="311" y="77"/>
                      </a:lnTo>
                      <a:lnTo>
                        <a:pt x="307" y="73"/>
                      </a:lnTo>
                      <a:lnTo>
                        <a:pt x="306" y="71"/>
                      </a:lnTo>
                      <a:lnTo>
                        <a:pt x="304" y="69"/>
                      </a:lnTo>
                      <a:lnTo>
                        <a:pt x="304" y="68"/>
                      </a:lnTo>
                      <a:lnTo>
                        <a:pt x="303" y="67"/>
                      </a:lnTo>
                      <a:lnTo>
                        <a:pt x="302" y="67"/>
                      </a:lnTo>
                      <a:lnTo>
                        <a:pt x="302" y="66"/>
                      </a:lnTo>
                      <a:lnTo>
                        <a:pt x="299" y="63"/>
                      </a:lnTo>
                      <a:lnTo>
                        <a:pt x="297" y="61"/>
                      </a:lnTo>
                      <a:lnTo>
                        <a:pt x="294" y="59"/>
                      </a:lnTo>
                      <a:lnTo>
                        <a:pt x="291" y="56"/>
                      </a:lnTo>
                      <a:lnTo>
                        <a:pt x="289" y="55"/>
                      </a:lnTo>
                      <a:lnTo>
                        <a:pt x="287" y="54"/>
                      </a:lnTo>
                      <a:lnTo>
                        <a:pt x="285" y="53"/>
                      </a:lnTo>
                      <a:lnTo>
                        <a:pt x="282" y="52"/>
                      </a:lnTo>
                      <a:lnTo>
                        <a:pt x="280" y="51"/>
                      </a:lnTo>
                      <a:lnTo>
                        <a:pt x="278" y="50"/>
                      </a:lnTo>
                      <a:lnTo>
                        <a:pt x="274" y="49"/>
                      </a:lnTo>
                      <a:lnTo>
                        <a:pt x="272" y="49"/>
                      </a:lnTo>
                      <a:lnTo>
                        <a:pt x="269" y="47"/>
                      </a:lnTo>
                      <a:lnTo>
                        <a:pt x="265" y="47"/>
                      </a:lnTo>
                      <a:lnTo>
                        <a:pt x="263" y="47"/>
                      </a:lnTo>
                      <a:lnTo>
                        <a:pt x="260" y="47"/>
                      </a:lnTo>
                      <a:lnTo>
                        <a:pt x="256" y="47"/>
                      </a:lnTo>
                      <a:lnTo>
                        <a:pt x="253" y="49"/>
                      </a:lnTo>
                      <a:lnTo>
                        <a:pt x="248" y="49"/>
                      </a:lnTo>
                      <a:lnTo>
                        <a:pt x="245" y="50"/>
                      </a:lnTo>
                      <a:lnTo>
                        <a:pt x="243" y="51"/>
                      </a:lnTo>
                      <a:lnTo>
                        <a:pt x="242" y="51"/>
                      </a:lnTo>
                      <a:lnTo>
                        <a:pt x="239" y="52"/>
                      </a:lnTo>
                      <a:lnTo>
                        <a:pt x="237" y="53"/>
                      </a:lnTo>
                      <a:lnTo>
                        <a:pt x="236" y="54"/>
                      </a:lnTo>
                      <a:lnTo>
                        <a:pt x="234" y="55"/>
                      </a:lnTo>
                      <a:lnTo>
                        <a:pt x="231" y="56"/>
                      </a:lnTo>
                      <a:lnTo>
                        <a:pt x="229" y="59"/>
                      </a:lnTo>
                      <a:lnTo>
                        <a:pt x="176" y="105"/>
                      </a:lnTo>
                      <a:lnTo>
                        <a:pt x="123" y="166"/>
                      </a:lnTo>
                      <a:lnTo>
                        <a:pt x="53" y="294"/>
                      </a:lnTo>
                      <a:lnTo>
                        <a:pt x="37" y="333"/>
                      </a:lnTo>
                      <a:lnTo>
                        <a:pt x="31" y="370"/>
                      </a:lnTo>
                      <a:lnTo>
                        <a:pt x="37" y="410"/>
                      </a:lnTo>
                      <a:lnTo>
                        <a:pt x="53" y="450"/>
                      </a:lnTo>
                      <a:lnTo>
                        <a:pt x="140" y="603"/>
                      </a:lnTo>
                      <a:lnTo>
                        <a:pt x="117" y="612"/>
                      </a:lnTo>
                      <a:lnTo>
                        <a:pt x="78" y="562"/>
                      </a:lnTo>
                      <a:lnTo>
                        <a:pt x="30" y="496"/>
                      </a:lnTo>
                      <a:lnTo>
                        <a:pt x="11" y="459"/>
                      </a:lnTo>
                      <a:lnTo>
                        <a:pt x="1" y="420"/>
                      </a:lnTo>
                      <a:lnTo>
                        <a:pt x="1" y="383"/>
                      </a:lnTo>
                      <a:lnTo>
                        <a:pt x="0" y="350"/>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126"/>
                <p:cNvSpPr>
                  <a:spLocks/>
                </p:cNvSpPr>
                <p:nvPr/>
              </p:nvSpPr>
              <p:spPr bwMode="auto">
                <a:xfrm>
                  <a:off x="3465" y="3152"/>
                  <a:ext cx="373" cy="265"/>
                </a:xfrm>
                <a:custGeom>
                  <a:avLst/>
                  <a:gdLst>
                    <a:gd name="T0" fmla="*/ 0 w 744"/>
                    <a:gd name="T1" fmla="*/ 16 h 529"/>
                    <a:gd name="T2" fmla="*/ 1 w 744"/>
                    <a:gd name="T3" fmla="*/ 16 h 529"/>
                    <a:gd name="T4" fmla="*/ 1 w 744"/>
                    <a:gd name="T5" fmla="*/ 15 h 529"/>
                    <a:gd name="T6" fmla="*/ 1 w 744"/>
                    <a:gd name="T7" fmla="*/ 15 h 529"/>
                    <a:gd name="T8" fmla="*/ 1 w 744"/>
                    <a:gd name="T9" fmla="*/ 14 h 529"/>
                    <a:gd name="T10" fmla="*/ 2 w 744"/>
                    <a:gd name="T11" fmla="*/ 13 h 529"/>
                    <a:gd name="T12" fmla="*/ 2 w 744"/>
                    <a:gd name="T13" fmla="*/ 11 h 529"/>
                    <a:gd name="T14" fmla="*/ 3 w 744"/>
                    <a:gd name="T15" fmla="*/ 10 h 529"/>
                    <a:gd name="T16" fmla="*/ 3 w 744"/>
                    <a:gd name="T17" fmla="*/ 9 h 529"/>
                    <a:gd name="T18" fmla="*/ 4 w 744"/>
                    <a:gd name="T19" fmla="*/ 8 h 529"/>
                    <a:gd name="T20" fmla="*/ 5 w 744"/>
                    <a:gd name="T21" fmla="*/ 6 h 529"/>
                    <a:gd name="T22" fmla="*/ 6 w 744"/>
                    <a:gd name="T23" fmla="*/ 5 h 529"/>
                    <a:gd name="T24" fmla="*/ 7 w 744"/>
                    <a:gd name="T25" fmla="*/ 4 h 529"/>
                    <a:gd name="T26" fmla="*/ 8 w 744"/>
                    <a:gd name="T27" fmla="*/ 3 h 529"/>
                    <a:gd name="T28" fmla="*/ 9 w 744"/>
                    <a:gd name="T29" fmla="*/ 2 h 529"/>
                    <a:gd name="T30" fmla="*/ 11 w 744"/>
                    <a:gd name="T31" fmla="*/ 1 h 529"/>
                    <a:gd name="T32" fmla="*/ 12 w 744"/>
                    <a:gd name="T33" fmla="*/ 1 h 529"/>
                    <a:gd name="T34" fmla="*/ 12 w 744"/>
                    <a:gd name="T35" fmla="*/ 1 h 529"/>
                    <a:gd name="T36" fmla="*/ 12 w 744"/>
                    <a:gd name="T37" fmla="*/ 1 h 529"/>
                    <a:gd name="T38" fmla="*/ 13 w 744"/>
                    <a:gd name="T39" fmla="*/ 0 h 529"/>
                    <a:gd name="T40" fmla="*/ 13 w 744"/>
                    <a:gd name="T41" fmla="*/ 0 h 529"/>
                    <a:gd name="T42" fmla="*/ 14 w 744"/>
                    <a:gd name="T43" fmla="*/ 1 h 529"/>
                    <a:gd name="T44" fmla="*/ 15 w 744"/>
                    <a:gd name="T45" fmla="*/ 1 h 529"/>
                    <a:gd name="T46" fmla="*/ 15 w 744"/>
                    <a:gd name="T47" fmla="*/ 1 h 529"/>
                    <a:gd name="T48" fmla="*/ 16 w 744"/>
                    <a:gd name="T49" fmla="*/ 1 h 529"/>
                    <a:gd name="T50" fmla="*/ 17 w 744"/>
                    <a:gd name="T51" fmla="*/ 2 h 529"/>
                    <a:gd name="T52" fmla="*/ 18 w 744"/>
                    <a:gd name="T53" fmla="*/ 3 h 529"/>
                    <a:gd name="T54" fmla="*/ 19 w 744"/>
                    <a:gd name="T55" fmla="*/ 3 h 529"/>
                    <a:gd name="T56" fmla="*/ 20 w 744"/>
                    <a:gd name="T57" fmla="*/ 5 h 529"/>
                    <a:gd name="T58" fmla="*/ 22 w 744"/>
                    <a:gd name="T59" fmla="*/ 6 h 529"/>
                    <a:gd name="T60" fmla="*/ 23 w 744"/>
                    <a:gd name="T61" fmla="*/ 7 h 529"/>
                    <a:gd name="T62" fmla="*/ 24 w 744"/>
                    <a:gd name="T63" fmla="*/ 10 h 529"/>
                    <a:gd name="T64" fmla="*/ 24 w 744"/>
                    <a:gd name="T65" fmla="*/ 10 h 529"/>
                    <a:gd name="T66" fmla="*/ 23 w 744"/>
                    <a:gd name="T67" fmla="*/ 10 h 529"/>
                    <a:gd name="T68" fmla="*/ 23 w 744"/>
                    <a:gd name="T69" fmla="*/ 9 h 529"/>
                    <a:gd name="T70" fmla="*/ 22 w 744"/>
                    <a:gd name="T71" fmla="*/ 8 h 529"/>
                    <a:gd name="T72" fmla="*/ 21 w 744"/>
                    <a:gd name="T73" fmla="*/ 8 h 529"/>
                    <a:gd name="T74" fmla="*/ 21 w 744"/>
                    <a:gd name="T75" fmla="*/ 7 h 529"/>
                    <a:gd name="T76" fmla="*/ 20 w 744"/>
                    <a:gd name="T77" fmla="*/ 6 h 529"/>
                    <a:gd name="T78" fmla="*/ 19 w 744"/>
                    <a:gd name="T79" fmla="*/ 5 h 529"/>
                    <a:gd name="T80" fmla="*/ 18 w 744"/>
                    <a:gd name="T81" fmla="*/ 5 h 529"/>
                    <a:gd name="T82" fmla="*/ 17 w 744"/>
                    <a:gd name="T83" fmla="*/ 4 h 529"/>
                    <a:gd name="T84" fmla="*/ 16 w 744"/>
                    <a:gd name="T85" fmla="*/ 3 h 529"/>
                    <a:gd name="T86" fmla="*/ 15 w 744"/>
                    <a:gd name="T87" fmla="*/ 3 h 529"/>
                    <a:gd name="T88" fmla="*/ 14 w 744"/>
                    <a:gd name="T89" fmla="*/ 2 h 529"/>
                    <a:gd name="T90" fmla="*/ 13 w 744"/>
                    <a:gd name="T91" fmla="*/ 2 h 529"/>
                    <a:gd name="T92" fmla="*/ 12 w 744"/>
                    <a:gd name="T93" fmla="*/ 2 h 529"/>
                    <a:gd name="T94" fmla="*/ 11 w 744"/>
                    <a:gd name="T95" fmla="*/ 2 h 529"/>
                    <a:gd name="T96" fmla="*/ 10 w 744"/>
                    <a:gd name="T97" fmla="*/ 3 h 529"/>
                    <a:gd name="T98" fmla="*/ 9 w 744"/>
                    <a:gd name="T99" fmla="*/ 3 h 529"/>
                    <a:gd name="T100" fmla="*/ 9 w 744"/>
                    <a:gd name="T101" fmla="*/ 4 h 529"/>
                    <a:gd name="T102" fmla="*/ 8 w 744"/>
                    <a:gd name="T103" fmla="*/ 5 h 529"/>
                    <a:gd name="T104" fmla="*/ 7 w 744"/>
                    <a:gd name="T105" fmla="*/ 6 h 529"/>
                    <a:gd name="T106" fmla="*/ 7 w 744"/>
                    <a:gd name="T107" fmla="*/ 8 h 529"/>
                    <a:gd name="T108" fmla="*/ 6 w 744"/>
                    <a:gd name="T109" fmla="*/ 9 h 529"/>
                    <a:gd name="T110" fmla="*/ 5 w 744"/>
                    <a:gd name="T111" fmla="*/ 10 h 529"/>
                    <a:gd name="T112" fmla="*/ 5 w 744"/>
                    <a:gd name="T113" fmla="*/ 11 h 529"/>
                    <a:gd name="T114" fmla="*/ 4 w 744"/>
                    <a:gd name="T115" fmla="*/ 13 h 529"/>
                    <a:gd name="T116" fmla="*/ 4 w 744"/>
                    <a:gd name="T117" fmla="*/ 14 h 529"/>
                    <a:gd name="T118" fmla="*/ 4 w 744"/>
                    <a:gd name="T119" fmla="*/ 15 h 529"/>
                    <a:gd name="T120" fmla="*/ 3 w 744"/>
                    <a:gd name="T121" fmla="*/ 16 h 529"/>
                    <a:gd name="T122" fmla="*/ 3 w 744"/>
                    <a:gd name="T123" fmla="*/ 16 h 529"/>
                    <a:gd name="T124" fmla="*/ 3 w 744"/>
                    <a:gd name="T125" fmla="*/ 17 h 5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44"/>
                    <a:gd name="T190" fmla="*/ 0 h 529"/>
                    <a:gd name="T191" fmla="*/ 744 w 744"/>
                    <a:gd name="T192" fmla="*/ 529 h 5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44" h="529">
                      <a:moveTo>
                        <a:pt x="60" y="525"/>
                      </a:moveTo>
                      <a:lnTo>
                        <a:pt x="0" y="507"/>
                      </a:lnTo>
                      <a:lnTo>
                        <a:pt x="0" y="506"/>
                      </a:lnTo>
                      <a:lnTo>
                        <a:pt x="0" y="504"/>
                      </a:lnTo>
                      <a:lnTo>
                        <a:pt x="1" y="503"/>
                      </a:lnTo>
                      <a:lnTo>
                        <a:pt x="1" y="501"/>
                      </a:lnTo>
                      <a:lnTo>
                        <a:pt x="1" y="499"/>
                      </a:lnTo>
                      <a:lnTo>
                        <a:pt x="2" y="495"/>
                      </a:lnTo>
                      <a:lnTo>
                        <a:pt x="3" y="492"/>
                      </a:lnTo>
                      <a:lnTo>
                        <a:pt x="4" y="489"/>
                      </a:lnTo>
                      <a:lnTo>
                        <a:pt x="5" y="484"/>
                      </a:lnTo>
                      <a:lnTo>
                        <a:pt x="8" y="478"/>
                      </a:lnTo>
                      <a:lnTo>
                        <a:pt x="9" y="473"/>
                      </a:lnTo>
                      <a:lnTo>
                        <a:pt x="11" y="467"/>
                      </a:lnTo>
                      <a:lnTo>
                        <a:pt x="13" y="460"/>
                      </a:lnTo>
                      <a:lnTo>
                        <a:pt x="15" y="455"/>
                      </a:lnTo>
                      <a:lnTo>
                        <a:pt x="17" y="448"/>
                      </a:lnTo>
                      <a:lnTo>
                        <a:pt x="20" y="440"/>
                      </a:lnTo>
                      <a:lnTo>
                        <a:pt x="22" y="433"/>
                      </a:lnTo>
                      <a:lnTo>
                        <a:pt x="25" y="424"/>
                      </a:lnTo>
                      <a:lnTo>
                        <a:pt x="28" y="416"/>
                      </a:lnTo>
                      <a:lnTo>
                        <a:pt x="31" y="408"/>
                      </a:lnTo>
                      <a:lnTo>
                        <a:pt x="35" y="398"/>
                      </a:lnTo>
                      <a:lnTo>
                        <a:pt x="37" y="390"/>
                      </a:lnTo>
                      <a:lnTo>
                        <a:pt x="42" y="380"/>
                      </a:lnTo>
                      <a:lnTo>
                        <a:pt x="45" y="371"/>
                      </a:lnTo>
                      <a:lnTo>
                        <a:pt x="50" y="361"/>
                      </a:lnTo>
                      <a:lnTo>
                        <a:pt x="54" y="352"/>
                      </a:lnTo>
                      <a:lnTo>
                        <a:pt x="57" y="342"/>
                      </a:lnTo>
                      <a:lnTo>
                        <a:pt x="62" y="332"/>
                      </a:lnTo>
                      <a:lnTo>
                        <a:pt x="67" y="321"/>
                      </a:lnTo>
                      <a:lnTo>
                        <a:pt x="72" y="311"/>
                      </a:lnTo>
                      <a:lnTo>
                        <a:pt x="78" y="300"/>
                      </a:lnTo>
                      <a:lnTo>
                        <a:pt x="84" y="290"/>
                      </a:lnTo>
                      <a:lnTo>
                        <a:pt x="88" y="279"/>
                      </a:lnTo>
                      <a:lnTo>
                        <a:pt x="94" y="268"/>
                      </a:lnTo>
                      <a:lnTo>
                        <a:pt x="99" y="257"/>
                      </a:lnTo>
                      <a:lnTo>
                        <a:pt x="106" y="247"/>
                      </a:lnTo>
                      <a:lnTo>
                        <a:pt x="112" y="236"/>
                      </a:lnTo>
                      <a:lnTo>
                        <a:pt x="119" y="225"/>
                      </a:lnTo>
                      <a:lnTo>
                        <a:pt x="124" y="214"/>
                      </a:lnTo>
                      <a:lnTo>
                        <a:pt x="132" y="204"/>
                      </a:lnTo>
                      <a:lnTo>
                        <a:pt x="138" y="193"/>
                      </a:lnTo>
                      <a:lnTo>
                        <a:pt x="146" y="183"/>
                      </a:lnTo>
                      <a:lnTo>
                        <a:pt x="153" y="172"/>
                      </a:lnTo>
                      <a:lnTo>
                        <a:pt x="160" y="162"/>
                      </a:lnTo>
                      <a:lnTo>
                        <a:pt x="168" y="151"/>
                      </a:lnTo>
                      <a:lnTo>
                        <a:pt x="176" y="142"/>
                      </a:lnTo>
                      <a:lnTo>
                        <a:pt x="184" y="132"/>
                      </a:lnTo>
                      <a:lnTo>
                        <a:pt x="193" y="123"/>
                      </a:lnTo>
                      <a:lnTo>
                        <a:pt x="201" y="113"/>
                      </a:lnTo>
                      <a:lnTo>
                        <a:pt x="210" y="103"/>
                      </a:lnTo>
                      <a:lnTo>
                        <a:pt x="218" y="94"/>
                      </a:lnTo>
                      <a:lnTo>
                        <a:pt x="228" y="85"/>
                      </a:lnTo>
                      <a:lnTo>
                        <a:pt x="237" y="78"/>
                      </a:lnTo>
                      <a:lnTo>
                        <a:pt x="246" y="68"/>
                      </a:lnTo>
                      <a:lnTo>
                        <a:pt x="257" y="61"/>
                      </a:lnTo>
                      <a:lnTo>
                        <a:pt x="267" y="54"/>
                      </a:lnTo>
                      <a:lnTo>
                        <a:pt x="277" y="46"/>
                      </a:lnTo>
                      <a:lnTo>
                        <a:pt x="287" y="39"/>
                      </a:lnTo>
                      <a:lnTo>
                        <a:pt x="297" y="32"/>
                      </a:lnTo>
                      <a:lnTo>
                        <a:pt x="309" y="27"/>
                      </a:lnTo>
                      <a:lnTo>
                        <a:pt x="319" y="21"/>
                      </a:lnTo>
                      <a:lnTo>
                        <a:pt x="331" y="15"/>
                      </a:lnTo>
                      <a:lnTo>
                        <a:pt x="343" y="11"/>
                      </a:lnTo>
                      <a:lnTo>
                        <a:pt x="354" y="6"/>
                      </a:lnTo>
                      <a:lnTo>
                        <a:pt x="356" y="6"/>
                      </a:lnTo>
                      <a:lnTo>
                        <a:pt x="357" y="5"/>
                      </a:lnTo>
                      <a:lnTo>
                        <a:pt x="361" y="4"/>
                      </a:lnTo>
                      <a:lnTo>
                        <a:pt x="362" y="3"/>
                      </a:lnTo>
                      <a:lnTo>
                        <a:pt x="364" y="3"/>
                      </a:lnTo>
                      <a:lnTo>
                        <a:pt x="366" y="2"/>
                      </a:lnTo>
                      <a:lnTo>
                        <a:pt x="370" y="2"/>
                      </a:lnTo>
                      <a:lnTo>
                        <a:pt x="372" y="1"/>
                      </a:lnTo>
                      <a:lnTo>
                        <a:pt x="374" y="1"/>
                      </a:lnTo>
                      <a:lnTo>
                        <a:pt x="378" y="1"/>
                      </a:lnTo>
                      <a:lnTo>
                        <a:pt x="381" y="1"/>
                      </a:lnTo>
                      <a:lnTo>
                        <a:pt x="384" y="0"/>
                      </a:lnTo>
                      <a:lnTo>
                        <a:pt x="388" y="0"/>
                      </a:lnTo>
                      <a:lnTo>
                        <a:pt x="392" y="0"/>
                      </a:lnTo>
                      <a:lnTo>
                        <a:pt x="397" y="0"/>
                      </a:lnTo>
                      <a:lnTo>
                        <a:pt x="400" y="0"/>
                      </a:lnTo>
                      <a:lnTo>
                        <a:pt x="405" y="0"/>
                      </a:lnTo>
                      <a:lnTo>
                        <a:pt x="409" y="0"/>
                      </a:lnTo>
                      <a:lnTo>
                        <a:pt x="415" y="1"/>
                      </a:lnTo>
                      <a:lnTo>
                        <a:pt x="419" y="1"/>
                      </a:lnTo>
                      <a:lnTo>
                        <a:pt x="425" y="2"/>
                      </a:lnTo>
                      <a:lnTo>
                        <a:pt x="430" y="2"/>
                      </a:lnTo>
                      <a:lnTo>
                        <a:pt x="435" y="4"/>
                      </a:lnTo>
                      <a:lnTo>
                        <a:pt x="441" y="5"/>
                      </a:lnTo>
                      <a:lnTo>
                        <a:pt x="448" y="6"/>
                      </a:lnTo>
                      <a:lnTo>
                        <a:pt x="453" y="7"/>
                      </a:lnTo>
                      <a:lnTo>
                        <a:pt x="460" y="10"/>
                      </a:lnTo>
                      <a:lnTo>
                        <a:pt x="466" y="12"/>
                      </a:lnTo>
                      <a:lnTo>
                        <a:pt x="473" y="14"/>
                      </a:lnTo>
                      <a:lnTo>
                        <a:pt x="479" y="17"/>
                      </a:lnTo>
                      <a:lnTo>
                        <a:pt x="486" y="20"/>
                      </a:lnTo>
                      <a:lnTo>
                        <a:pt x="493" y="23"/>
                      </a:lnTo>
                      <a:lnTo>
                        <a:pt x="501" y="27"/>
                      </a:lnTo>
                      <a:lnTo>
                        <a:pt x="508" y="30"/>
                      </a:lnTo>
                      <a:lnTo>
                        <a:pt x="516" y="35"/>
                      </a:lnTo>
                      <a:lnTo>
                        <a:pt x="524" y="38"/>
                      </a:lnTo>
                      <a:lnTo>
                        <a:pt x="531" y="43"/>
                      </a:lnTo>
                      <a:lnTo>
                        <a:pt x="539" y="48"/>
                      </a:lnTo>
                      <a:lnTo>
                        <a:pt x="547" y="54"/>
                      </a:lnTo>
                      <a:lnTo>
                        <a:pt x="555" y="59"/>
                      </a:lnTo>
                      <a:lnTo>
                        <a:pt x="564" y="65"/>
                      </a:lnTo>
                      <a:lnTo>
                        <a:pt x="572" y="72"/>
                      </a:lnTo>
                      <a:lnTo>
                        <a:pt x="581" y="79"/>
                      </a:lnTo>
                      <a:lnTo>
                        <a:pt x="590" y="87"/>
                      </a:lnTo>
                      <a:lnTo>
                        <a:pt x="599" y="93"/>
                      </a:lnTo>
                      <a:lnTo>
                        <a:pt x="608" y="102"/>
                      </a:lnTo>
                      <a:lnTo>
                        <a:pt x="617" y="110"/>
                      </a:lnTo>
                      <a:lnTo>
                        <a:pt x="628" y="119"/>
                      </a:lnTo>
                      <a:lnTo>
                        <a:pt x="637" y="129"/>
                      </a:lnTo>
                      <a:lnTo>
                        <a:pt x="647" y="139"/>
                      </a:lnTo>
                      <a:lnTo>
                        <a:pt x="657" y="150"/>
                      </a:lnTo>
                      <a:lnTo>
                        <a:pt x="666" y="160"/>
                      </a:lnTo>
                      <a:lnTo>
                        <a:pt x="676" y="171"/>
                      </a:lnTo>
                      <a:lnTo>
                        <a:pt x="686" y="184"/>
                      </a:lnTo>
                      <a:lnTo>
                        <a:pt x="698" y="196"/>
                      </a:lnTo>
                      <a:lnTo>
                        <a:pt x="708" y="209"/>
                      </a:lnTo>
                      <a:lnTo>
                        <a:pt x="718" y="222"/>
                      </a:lnTo>
                      <a:lnTo>
                        <a:pt x="729" y="237"/>
                      </a:lnTo>
                      <a:lnTo>
                        <a:pt x="740" y="251"/>
                      </a:lnTo>
                      <a:lnTo>
                        <a:pt x="744" y="317"/>
                      </a:lnTo>
                      <a:lnTo>
                        <a:pt x="743" y="316"/>
                      </a:lnTo>
                      <a:lnTo>
                        <a:pt x="742" y="314"/>
                      </a:lnTo>
                      <a:lnTo>
                        <a:pt x="740" y="311"/>
                      </a:lnTo>
                      <a:lnTo>
                        <a:pt x="738" y="310"/>
                      </a:lnTo>
                      <a:lnTo>
                        <a:pt x="736" y="308"/>
                      </a:lnTo>
                      <a:lnTo>
                        <a:pt x="734" y="305"/>
                      </a:lnTo>
                      <a:lnTo>
                        <a:pt x="732" y="301"/>
                      </a:lnTo>
                      <a:lnTo>
                        <a:pt x="728" y="298"/>
                      </a:lnTo>
                      <a:lnTo>
                        <a:pt x="725" y="294"/>
                      </a:lnTo>
                      <a:lnTo>
                        <a:pt x="721" y="291"/>
                      </a:lnTo>
                      <a:lnTo>
                        <a:pt x="718" y="286"/>
                      </a:lnTo>
                      <a:lnTo>
                        <a:pt x="715" y="282"/>
                      </a:lnTo>
                      <a:lnTo>
                        <a:pt x="710" y="277"/>
                      </a:lnTo>
                      <a:lnTo>
                        <a:pt x="706" y="273"/>
                      </a:lnTo>
                      <a:lnTo>
                        <a:pt x="701" y="267"/>
                      </a:lnTo>
                      <a:lnTo>
                        <a:pt x="697" y="262"/>
                      </a:lnTo>
                      <a:lnTo>
                        <a:pt x="691" y="256"/>
                      </a:lnTo>
                      <a:lnTo>
                        <a:pt x="685" y="251"/>
                      </a:lnTo>
                      <a:lnTo>
                        <a:pt x="680" y="245"/>
                      </a:lnTo>
                      <a:lnTo>
                        <a:pt x="674" y="239"/>
                      </a:lnTo>
                      <a:lnTo>
                        <a:pt x="668" y="233"/>
                      </a:lnTo>
                      <a:lnTo>
                        <a:pt x="663" y="228"/>
                      </a:lnTo>
                      <a:lnTo>
                        <a:pt x="657" y="221"/>
                      </a:lnTo>
                      <a:lnTo>
                        <a:pt x="650" y="215"/>
                      </a:lnTo>
                      <a:lnTo>
                        <a:pt x="645" y="209"/>
                      </a:lnTo>
                      <a:lnTo>
                        <a:pt x="638" y="203"/>
                      </a:lnTo>
                      <a:lnTo>
                        <a:pt x="631" y="196"/>
                      </a:lnTo>
                      <a:lnTo>
                        <a:pt x="624" y="189"/>
                      </a:lnTo>
                      <a:lnTo>
                        <a:pt x="616" y="184"/>
                      </a:lnTo>
                      <a:lnTo>
                        <a:pt x="611" y="177"/>
                      </a:lnTo>
                      <a:lnTo>
                        <a:pt x="603" y="170"/>
                      </a:lnTo>
                      <a:lnTo>
                        <a:pt x="595" y="163"/>
                      </a:lnTo>
                      <a:lnTo>
                        <a:pt x="588" y="158"/>
                      </a:lnTo>
                      <a:lnTo>
                        <a:pt x="580" y="151"/>
                      </a:lnTo>
                      <a:lnTo>
                        <a:pt x="572" y="144"/>
                      </a:lnTo>
                      <a:lnTo>
                        <a:pt x="564" y="139"/>
                      </a:lnTo>
                      <a:lnTo>
                        <a:pt x="556" y="133"/>
                      </a:lnTo>
                      <a:lnTo>
                        <a:pt x="550" y="126"/>
                      </a:lnTo>
                      <a:lnTo>
                        <a:pt x="542" y="120"/>
                      </a:lnTo>
                      <a:lnTo>
                        <a:pt x="534" y="115"/>
                      </a:lnTo>
                      <a:lnTo>
                        <a:pt x="526" y="109"/>
                      </a:lnTo>
                      <a:lnTo>
                        <a:pt x="518" y="103"/>
                      </a:lnTo>
                      <a:lnTo>
                        <a:pt x="510" y="99"/>
                      </a:lnTo>
                      <a:lnTo>
                        <a:pt x="502" y="93"/>
                      </a:lnTo>
                      <a:lnTo>
                        <a:pt x="493" y="89"/>
                      </a:lnTo>
                      <a:lnTo>
                        <a:pt x="485" y="84"/>
                      </a:lnTo>
                      <a:lnTo>
                        <a:pt x="477" y="80"/>
                      </a:lnTo>
                      <a:lnTo>
                        <a:pt x="469" y="76"/>
                      </a:lnTo>
                      <a:lnTo>
                        <a:pt x="461" y="72"/>
                      </a:lnTo>
                      <a:lnTo>
                        <a:pt x="453" y="68"/>
                      </a:lnTo>
                      <a:lnTo>
                        <a:pt x="445" y="65"/>
                      </a:lnTo>
                      <a:lnTo>
                        <a:pt x="438" y="63"/>
                      </a:lnTo>
                      <a:lnTo>
                        <a:pt x="430" y="59"/>
                      </a:lnTo>
                      <a:lnTo>
                        <a:pt x="422" y="57"/>
                      </a:lnTo>
                      <a:lnTo>
                        <a:pt x="414" y="55"/>
                      </a:lnTo>
                      <a:lnTo>
                        <a:pt x="406" y="54"/>
                      </a:lnTo>
                      <a:lnTo>
                        <a:pt x="399" y="53"/>
                      </a:lnTo>
                      <a:lnTo>
                        <a:pt x="391" y="52"/>
                      </a:lnTo>
                      <a:lnTo>
                        <a:pt x="384" y="52"/>
                      </a:lnTo>
                      <a:lnTo>
                        <a:pt x="376" y="52"/>
                      </a:lnTo>
                      <a:lnTo>
                        <a:pt x="370" y="52"/>
                      </a:lnTo>
                      <a:lnTo>
                        <a:pt x="363" y="53"/>
                      </a:lnTo>
                      <a:lnTo>
                        <a:pt x="355" y="54"/>
                      </a:lnTo>
                      <a:lnTo>
                        <a:pt x="348" y="55"/>
                      </a:lnTo>
                      <a:lnTo>
                        <a:pt x="341" y="57"/>
                      </a:lnTo>
                      <a:lnTo>
                        <a:pt x="335" y="61"/>
                      </a:lnTo>
                      <a:lnTo>
                        <a:pt x="327" y="64"/>
                      </a:lnTo>
                      <a:lnTo>
                        <a:pt x="321" y="67"/>
                      </a:lnTo>
                      <a:lnTo>
                        <a:pt x="314" y="72"/>
                      </a:lnTo>
                      <a:lnTo>
                        <a:pt x="307" y="76"/>
                      </a:lnTo>
                      <a:lnTo>
                        <a:pt x="301" y="82"/>
                      </a:lnTo>
                      <a:lnTo>
                        <a:pt x="294" y="87"/>
                      </a:lnTo>
                      <a:lnTo>
                        <a:pt x="287" y="93"/>
                      </a:lnTo>
                      <a:lnTo>
                        <a:pt x="281" y="99"/>
                      </a:lnTo>
                      <a:lnTo>
                        <a:pt x="275" y="106"/>
                      </a:lnTo>
                      <a:lnTo>
                        <a:pt x="268" y="114"/>
                      </a:lnTo>
                      <a:lnTo>
                        <a:pt x="262" y="120"/>
                      </a:lnTo>
                      <a:lnTo>
                        <a:pt x="257" y="128"/>
                      </a:lnTo>
                      <a:lnTo>
                        <a:pt x="250" y="136"/>
                      </a:lnTo>
                      <a:lnTo>
                        <a:pt x="244" y="144"/>
                      </a:lnTo>
                      <a:lnTo>
                        <a:pt x="238" y="152"/>
                      </a:lnTo>
                      <a:lnTo>
                        <a:pt x="232" y="161"/>
                      </a:lnTo>
                      <a:lnTo>
                        <a:pt x="226" y="170"/>
                      </a:lnTo>
                      <a:lnTo>
                        <a:pt x="220" y="179"/>
                      </a:lnTo>
                      <a:lnTo>
                        <a:pt x="215" y="188"/>
                      </a:lnTo>
                      <a:lnTo>
                        <a:pt x="210" y="198"/>
                      </a:lnTo>
                      <a:lnTo>
                        <a:pt x="205" y="207"/>
                      </a:lnTo>
                      <a:lnTo>
                        <a:pt x="199" y="218"/>
                      </a:lnTo>
                      <a:lnTo>
                        <a:pt x="193" y="228"/>
                      </a:lnTo>
                      <a:lnTo>
                        <a:pt x="189" y="237"/>
                      </a:lnTo>
                      <a:lnTo>
                        <a:pt x="184" y="247"/>
                      </a:lnTo>
                      <a:lnTo>
                        <a:pt x="179" y="257"/>
                      </a:lnTo>
                      <a:lnTo>
                        <a:pt x="174" y="267"/>
                      </a:lnTo>
                      <a:lnTo>
                        <a:pt x="169" y="279"/>
                      </a:lnTo>
                      <a:lnTo>
                        <a:pt x="165" y="289"/>
                      </a:lnTo>
                      <a:lnTo>
                        <a:pt x="160" y="299"/>
                      </a:lnTo>
                      <a:lnTo>
                        <a:pt x="156" y="309"/>
                      </a:lnTo>
                      <a:lnTo>
                        <a:pt x="151" y="319"/>
                      </a:lnTo>
                      <a:lnTo>
                        <a:pt x="148" y="329"/>
                      </a:lnTo>
                      <a:lnTo>
                        <a:pt x="143" y="340"/>
                      </a:lnTo>
                      <a:lnTo>
                        <a:pt x="140" y="350"/>
                      </a:lnTo>
                      <a:lnTo>
                        <a:pt x="137" y="360"/>
                      </a:lnTo>
                      <a:lnTo>
                        <a:pt x="132" y="369"/>
                      </a:lnTo>
                      <a:lnTo>
                        <a:pt x="129" y="379"/>
                      </a:lnTo>
                      <a:lnTo>
                        <a:pt x="125" y="388"/>
                      </a:lnTo>
                      <a:lnTo>
                        <a:pt x="122" y="397"/>
                      </a:lnTo>
                      <a:lnTo>
                        <a:pt x="119" y="407"/>
                      </a:lnTo>
                      <a:lnTo>
                        <a:pt x="116" y="416"/>
                      </a:lnTo>
                      <a:lnTo>
                        <a:pt x="113" y="425"/>
                      </a:lnTo>
                      <a:lnTo>
                        <a:pt x="111" y="433"/>
                      </a:lnTo>
                      <a:lnTo>
                        <a:pt x="107" y="442"/>
                      </a:lnTo>
                      <a:lnTo>
                        <a:pt x="105" y="450"/>
                      </a:lnTo>
                      <a:lnTo>
                        <a:pt x="103" y="458"/>
                      </a:lnTo>
                      <a:lnTo>
                        <a:pt x="102" y="466"/>
                      </a:lnTo>
                      <a:lnTo>
                        <a:pt x="99" y="473"/>
                      </a:lnTo>
                      <a:lnTo>
                        <a:pt x="97" y="480"/>
                      </a:lnTo>
                      <a:lnTo>
                        <a:pt x="95" y="486"/>
                      </a:lnTo>
                      <a:lnTo>
                        <a:pt x="94" y="493"/>
                      </a:lnTo>
                      <a:lnTo>
                        <a:pt x="93" y="499"/>
                      </a:lnTo>
                      <a:lnTo>
                        <a:pt x="91" y="504"/>
                      </a:lnTo>
                      <a:lnTo>
                        <a:pt x="90" y="509"/>
                      </a:lnTo>
                      <a:lnTo>
                        <a:pt x="89" y="515"/>
                      </a:lnTo>
                      <a:lnTo>
                        <a:pt x="88" y="518"/>
                      </a:lnTo>
                      <a:lnTo>
                        <a:pt x="88" y="523"/>
                      </a:lnTo>
                      <a:lnTo>
                        <a:pt x="87" y="526"/>
                      </a:lnTo>
                      <a:lnTo>
                        <a:pt x="87" y="529"/>
                      </a:lnTo>
                      <a:lnTo>
                        <a:pt x="60" y="525"/>
                      </a:lnTo>
                      <a:close/>
                    </a:path>
                  </a:pathLst>
                </a:custGeom>
                <a:solidFill>
                  <a:srgbClr val="A67A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52" name="Group 127"/>
              <p:cNvGrpSpPr>
                <a:grpSpLocks/>
              </p:cNvGrpSpPr>
              <p:nvPr/>
            </p:nvGrpSpPr>
            <p:grpSpPr bwMode="auto">
              <a:xfrm>
                <a:off x="5525" y="934"/>
                <a:ext cx="111" cy="94"/>
                <a:chOff x="964" y="2562"/>
                <a:chExt cx="111" cy="94"/>
              </a:xfrm>
            </p:grpSpPr>
            <p:sp>
              <p:nvSpPr>
                <p:cNvPr id="53" name="Arc 128"/>
                <p:cNvSpPr>
                  <a:spLocks/>
                </p:cNvSpPr>
                <p:nvPr/>
              </p:nvSpPr>
              <p:spPr bwMode="auto">
                <a:xfrm rot="18646854" flipH="1">
                  <a:off x="999" y="2570"/>
                  <a:ext cx="76" cy="7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996633"/>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54" name="Arc 129"/>
                <p:cNvSpPr>
                  <a:spLocks/>
                </p:cNvSpPr>
                <p:nvPr/>
              </p:nvSpPr>
              <p:spPr bwMode="auto">
                <a:xfrm rot="18646854" flipH="1">
                  <a:off x="964" y="2562"/>
                  <a:ext cx="94" cy="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996633"/>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grpSp>
        <p:nvGrpSpPr>
          <p:cNvPr id="79" name="icn PreDefPlugins"/>
          <p:cNvGrpSpPr/>
          <p:nvPr/>
        </p:nvGrpSpPr>
        <p:grpSpPr>
          <a:xfrm>
            <a:off x="6935035" y="836533"/>
            <a:ext cx="1115465" cy="1380882"/>
            <a:chOff x="8250572" y="1176727"/>
            <a:chExt cx="1115465" cy="1380882"/>
          </a:xfrm>
        </p:grpSpPr>
        <p:pic>
          <p:nvPicPr>
            <p:cNvPr id="84"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5"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86"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7"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8"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89"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grpSp>
        <p:nvGrpSpPr>
          <p:cNvPr id="76" name="icn Startable Plugins"/>
          <p:cNvGrpSpPr/>
          <p:nvPr/>
        </p:nvGrpSpPr>
        <p:grpSpPr>
          <a:xfrm>
            <a:off x="7026430" y="4795574"/>
            <a:ext cx="1913388" cy="1472454"/>
            <a:chOff x="7101962" y="4772379"/>
            <a:chExt cx="1913388" cy="1472454"/>
          </a:xfrm>
        </p:grpSpPr>
        <p:pic>
          <p:nvPicPr>
            <p:cNvPr id="92"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3653" y="4772379"/>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3" name="icon Plugin"/>
            <p:cNvGrpSpPr>
              <a:grpSpLocks/>
            </p:cNvGrpSpPr>
            <p:nvPr/>
          </p:nvGrpSpPr>
          <p:grpSpPr bwMode="auto">
            <a:xfrm>
              <a:off x="7101962" y="4933734"/>
              <a:ext cx="542255" cy="639158"/>
              <a:chOff x="4500" y="2762"/>
              <a:chExt cx="247" cy="291"/>
            </a:xfrm>
            <a:effectLst>
              <a:outerShdw blurRad="50800" dist="38100" dir="2700000" algn="tl" rotWithShape="0">
                <a:prstClr val="black">
                  <a:alpha val="40000"/>
                </a:prstClr>
              </a:outerShdw>
            </a:effectLst>
          </p:grpSpPr>
          <p:sp>
            <p:nvSpPr>
              <p:cNvPr id="94"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95"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96"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97"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103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2470" y="5402954"/>
              <a:ext cx="712880" cy="514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4124" y="5662975"/>
              <a:ext cx="769284" cy="581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78" name="icn Msg Plugins"/>
          <p:cNvGrpSpPr/>
          <p:nvPr/>
        </p:nvGrpSpPr>
        <p:grpSpPr>
          <a:xfrm>
            <a:off x="6935253" y="2622298"/>
            <a:ext cx="1583006" cy="1524413"/>
            <a:chOff x="8210170" y="3001461"/>
            <a:chExt cx="1583006" cy="1524413"/>
          </a:xfrm>
        </p:grpSpPr>
        <p:pic>
          <p:nvPicPr>
            <p:cNvPr id="105"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1861" y="3001461"/>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6" name="icon Plugin"/>
            <p:cNvGrpSpPr>
              <a:grpSpLocks/>
            </p:cNvGrpSpPr>
            <p:nvPr/>
          </p:nvGrpSpPr>
          <p:grpSpPr bwMode="auto">
            <a:xfrm>
              <a:off x="8210170" y="3162816"/>
              <a:ext cx="542255" cy="639158"/>
              <a:chOff x="4500" y="2762"/>
              <a:chExt cx="247" cy="291"/>
            </a:xfrm>
            <a:effectLst>
              <a:outerShdw blurRad="50800" dist="38100" dir="2700000" algn="tl" rotWithShape="0">
                <a:prstClr val="black">
                  <a:alpha val="40000"/>
                </a:prstClr>
              </a:outerShdw>
            </a:effectLst>
          </p:grpSpPr>
          <p:sp>
            <p:nvSpPr>
              <p:cNvPr id="107"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08"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09"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10"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1039"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3076" y="3801974"/>
              <a:ext cx="800100" cy="723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34033401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5347" y="4893651"/>
            <a:ext cx="697605" cy="9497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9" name="icn PreDefPlugins"/>
          <p:cNvGrpSpPr/>
          <p:nvPr/>
        </p:nvGrpSpPr>
        <p:grpSpPr>
          <a:xfrm>
            <a:off x="849971" y="4898501"/>
            <a:ext cx="736701" cy="911994"/>
            <a:chOff x="8250572" y="1176727"/>
            <a:chExt cx="1115465" cy="1380882"/>
          </a:xfrm>
        </p:grpSpPr>
        <p:pic>
          <p:nvPicPr>
            <p:cNvPr id="40"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4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2" name="Title 1"/>
          <p:cNvSpPr>
            <a:spLocks noGrp="1"/>
          </p:cNvSpPr>
          <p:nvPr>
            <p:ph type="title"/>
          </p:nvPr>
        </p:nvSpPr>
        <p:spPr/>
        <p:txBody>
          <a:bodyPr/>
          <a:lstStyle/>
          <a:p>
            <a:r>
              <a:rPr lang="en-US" dirty="0" smtClean="0"/>
              <a:t>Plugin application scope</a:t>
            </a:r>
            <a:endParaRPr lang="en-US" dirty="0"/>
          </a:p>
        </p:txBody>
      </p:sp>
      <p:sp>
        <p:nvSpPr>
          <p:cNvPr id="3" name="Content Placeholder 2"/>
          <p:cNvSpPr>
            <a:spLocks noGrp="1"/>
          </p:cNvSpPr>
          <p:nvPr>
            <p:ph sz="half" idx="1"/>
          </p:nvPr>
        </p:nvSpPr>
        <p:spPr/>
        <p:txBody>
          <a:bodyPr/>
          <a:lstStyle/>
          <a:p>
            <a:r>
              <a:rPr lang="en-US" dirty="0"/>
              <a:t>Internal to Guidewire</a:t>
            </a:r>
          </a:p>
          <a:p>
            <a:r>
              <a:rPr lang="en-US" dirty="0" smtClean="0"/>
              <a:t>Number generator plugin example</a:t>
            </a:r>
          </a:p>
          <a:p>
            <a:pPr lvl="1"/>
            <a:r>
              <a:rPr lang="en-US" dirty="0" smtClean="0"/>
              <a:t>Generates </a:t>
            </a:r>
            <a:r>
              <a:rPr lang="en-US" dirty="0"/>
              <a:t>a unique, sequential number for claims, policies, or </a:t>
            </a:r>
            <a:r>
              <a:rPr lang="en-US" dirty="0" smtClean="0"/>
              <a:t>accounts</a:t>
            </a:r>
          </a:p>
          <a:p>
            <a:pPr lvl="1"/>
            <a:r>
              <a:rPr lang="en-US" dirty="0" smtClean="0"/>
              <a:t>Application logic internal to Guidewire </a:t>
            </a:r>
            <a:endParaRPr lang="en-US" dirty="0"/>
          </a:p>
          <a:p>
            <a:endParaRPr lang="en-US" dirty="0"/>
          </a:p>
        </p:txBody>
      </p:sp>
      <p:sp>
        <p:nvSpPr>
          <p:cNvPr id="59" name="Content Placeholder 58"/>
          <p:cNvSpPr>
            <a:spLocks noGrp="1"/>
          </p:cNvSpPr>
          <p:nvPr>
            <p:ph sz="half" idx="2"/>
          </p:nvPr>
        </p:nvSpPr>
        <p:spPr/>
        <p:txBody>
          <a:bodyPr/>
          <a:lstStyle/>
          <a:p>
            <a:r>
              <a:rPr lang="en-US" dirty="0" smtClean="0"/>
              <a:t>External  system integration</a:t>
            </a:r>
            <a:endParaRPr lang="en-US" dirty="0"/>
          </a:p>
          <a:p>
            <a:r>
              <a:rPr lang="en-US" dirty="0" smtClean="0"/>
              <a:t>Authentication plugin example</a:t>
            </a:r>
            <a:endParaRPr lang="en-US" dirty="0"/>
          </a:p>
          <a:p>
            <a:pPr lvl="1"/>
            <a:r>
              <a:rPr lang="en-US" dirty="0" smtClean="0"/>
              <a:t>Interacts </a:t>
            </a:r>
            <a:r>
              <a:rPr lang="en-US" dirty="0"/>
              <a:t>with an </a:t>
            </a:r>
            <a:r>
              <a:rPr lang="en-US" dirty="0" smtClean="0"/>
              <a:t>external system such as Active Directory, Single Sign On (</a:t>
            </a:r>
            <a:r>
              <a:rPr lang="en-US" dirty="0" err="1" smtClean="0"/>
              <a:t>SSO</a:t>
            </a:r>
            <a:r>
              <a:rPr lang="en-US" dirty="0" smtClean="0"/>
              <a:t>) or </a:t>
            </a:r>
            <a:r>
              <a:rPr lang="en-US" dirty="0" err="1" smtClean="0"/>
              <a:t>LDAP</a:t>
            </a:r>
            <a:r>
              <a:rPr lang="en-US" dirty="0" smtClean="0"/>
              <a:t> Server</a:t>
            </a:r>
            <a:endParaRPr lang="en-US" dirty="0"/>
          </a:p>
          <a:p>
            <a:endParaRPr lang="en-US" dirty="0"/>
          </a:p>
        </p:txBody>
      </p:sp>
      <p:pic>
        <p:nvPicPr>
          <p:cNvPr id="4" name="Picture 4" descr="icon_TrainingAp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500" y="4791729"/>
            <a:ext cx="1127125" cy="11255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 Box 33"/>
          <p:cNvSpPr txBox="1">
            <a:spLocks noChangeArrowheads="1"/>
          </p:cNvSpPr>
          <p:nvPr/>
        </p:nvSpPr>
        <p:spPr bwMode="auto">
          <a:xfrm>
            <a:off x="-234250" y="5924168"/>
            <a:ext cx="295632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ctr"/>
            <a:r>
              <a:rPr lang="en-US" sz="1600" dirty="0" smtClean="0">
                <a:solidFill>
                  <a:schemeClr val="bg1"/>
                </a:solidFill>
              </a:rPr>
              <a:t>Number Generator</a:t>
            </a:r>
            <a:endParaRPr lang="en-US" sz="1600" dirty="0">
              <a:solidFill>
                <a:schemeClr val="bg1"/>
              </a:solidFill>
            </a:endParaRPr>
          </a:p>
        </p:txBody>
      </p:sp>
      <p:sp>
        <p:nvSpPr>
          <p:cNvPr id="36" name="Line 36"/>
          <p:cNvSpPr>
            <a:spLocks noChangeShapeType="1"/>
          </p:cNvSpPr>
          <p:nvPr/>
        </p:nvSpPr>
        <p:spPr bwMode="auto">
          <a:xfrm>
            <a:off x="1586673" y="5377549"/>
            <a:ext cx="2413828" cy="0"/>
          </a:xfrm>
          <a:prstGeom prst="line">
            <a:avLst/>
          </a:prstGeom>
          <a:noFill/>
          <a:ln w="28575">
            <a:solidFill>
              <a:srgbClr val="C00000"/>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8" name="Text Box 38"/>
          <p:cNvSpPr txBox="1">
            <a:spLocks noChangeArrowheads="1"/>
          </p:cNvSpPr>
          <p:nvPr/>
        </p:nvSpPr>
        <p:spPr bwMode="auto">
          <a:xfrm>
            <a:off x="7279478" y="5938185"/>
            <a:ext cx="19893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ctr"/>
            <a:r>
              <a:rPr lang="en-US" sz="1600" dirty="0" err="1" smtClean="0">
                <a:solidFill>
                  <a:schemeClr val="bg1"/>
                </a:solidFill>
              </a:rPr>
              <a:t>LDAP</a:t>
            </a:r>
            <a:r>
              <a:rPr lang="en-US" sz="1600" dirty="0" smtClean="0">
                <a:solidFill>
                  <a:schemeClr val="bg1"/>
                </a:solidFill>
              </a:rPr>
              <a:t> Server</a:t>
            </a:r>
            <a:endParaRPr lang="en-US" sz="1600" dirty="0">
              <a:solidFill>
                <a:schemeClr val="bg1"/>
              </a:solidFill>
            </a:endParaRPr>
          </a:p>
        </p:txBody>
      </p:sp>
      <p:sp>
        <p:nvSpPr>
          <p:cNvPr id="50" name="Text Box 31"/>
          <p:cNvSpPr txBox="1">
            <a:spLocks noChangeArrowheads="1"/>
          </p:cNvSpPr>
          <p:nvPr/>
        </p:nvSpPr>
        <p:spPr bwMode="auto">
          <a:xfrm>
            <a:off x="5507029" y="5938185"/>
            <a:ext cx="16764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Authentication</a:t>
            </a:r>
            <a:endParaRPr lang="en-US" sz="1600" dirty="0">
              <a:solidFill>
                <a:schemeClr val="bg1"/>
              </a:solidFill>
            </a:endParaRPr>
          </a:p>
        </p:txBody>
      </p:sp>
      <p:sp>
        <p:nvSpPr>
          <p:cNvPr id="63" name="Line 36"/>
          <p:cNvSpPr>
            <a:spLocks noChangeShapeType="1"/>
          </p:cNvSpPr>
          <p:nvPr/>
        </p:nvSpPr>
        <p:spPr bwMode="auto">
          <a:xfrm>
            <a:off x="5127625" y="5377549"/>
            <a:ext cx="2797722" cy="0"/>
          </a:xfrm>
          <a:prstGeom prst="line">
            <a:avLst/>
          </a:prstGeom>
          <a:noFill/>
          <a:ln w="28575">
            <a:solidFill>
              <a:srgbClr val="C00000"/>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51" name="Group 50"/>
          <p:cNvGrpSpPr/>
          <p:nvPr/>
        </p:nvGrpSpPr>
        <p:grpSpPr>
          <a:xfrm>
            <a:off x="5924023" y="4791729"/>
            <a:ext cx="1070349" cy="1179503"/>
            <a:chOff x="4110375" y="1255834"/>
            <a:chExt cx="1171919" cy="1291431"/>
          </a:xfrm>
        </p:grpSpPr>
        <p:pic>
          <p:nvPicPr>
            <p:cNvPr id="52"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3"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55"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6"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7"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8"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5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27507974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Plugin interfaces</a:t>
            </a:r>
          </a:p>
        </p:txBody>
      </p:sp>
      <p:sp>
        <p:nvSpPr>
          <p:cNvPr id="4" name="Content Placeholder 3"/>
          <p:cNvSpPr>
            <a:spLocks noGrp="1"/>
          </p:cNvSpPr>
          <p:nvPr>
            <p:ph idx="1"/>
          </p:nvPr>
        </p:nvSpPr>
        <p:spPr/>
        <p:txBody>
          <a:bodyPr/>
          <a:lstStyle/>
          <a:p>
            <a:r>
              <a:rPr lang="en-US" dirty="0"/>
              <a:t>Every plugin class must implement at least one interface</a:t>
            </a:r>
          </a:p>
          <a:p>
            <a:pPr lvl="1"/>
            <a:r>
              <a:rPr lang="en-US" dirty="0"/>
              <a:t>Interface varies based on the plugin to be implemented</a:t>
            </a:r>
          </a:p>
          <a:p>
            <a:pPr lvl="1"/>
            <a:r>
              <a:rPr lang="en-US" dirty="0"/>
              <a:t>Interface contains methods that internal code will call</a:t>
            </a:r>
          </a:p>
          <a:p>
            <a:r>
              <a:rPr lang="en-US" dirty="0"/>
              <a:t>Authentication Service plugin </a:t>
            </a:r>
            <a:r>
              <a:rPr lang="en-US" dirty="0" smtClean="0"/>
              <a:t>example:</a:t>
            </a:r>
          </a:p>
          <a:p>
            <a:pPr lvl="1"/>
            <a:r>
              <a:rPr lang="en-US" dirty="0" smtClean="0"/>
              <a:t>Must </a:t>
            </a:r>
            <a:r>
              <a:rPr lang="en-US" dirty="0"/>
              <a:t>implement the </a:t>
            </a:r>
            <a:r>
              <a:rPr lang="en-US" dirty="0" smtClean="0"/>
              <a:t/>
            </a:r>
            <a:br>
              <a:rPr lang="en-US" dirty="0" smtClean="0"/>
            </a:br>
            <a:r>
              <a:rPr lang="en-US" b="1" dirty="0" err="1" smtClean="0">
                <a:latin typeface="Courier New" pitchFamily="49" charset="0"/>
                <a:cs typeface="Courier New" pitchFamily="49" charset="0"/>
              </a:rPr>
              <a:t>AuthenticationServicePlugin</a:t>
            </a:r>
            <a:r>
              <a:rPr lang="en-US" b="1" dirty="0" smtClean="0">
                <a:latin typeface="Courier New" pitchFamily="49" charset="0"/>
                <a:cs typeface="Courier New" pitchFamily="49" charset="0"/>
              </a:rPr>
              <a:t> </a:t>
            </a:r>
            <a:r>
              <a:rPr lang="en-US" dirty="0" smtClean="0"/>
              <a:t>interface</a:t>
            </a:r>
          </a:p>
          <a:p>
            <a:pPr lvl="1"/>
            <a:r>
              <a:rPr lang="en-US" dirty="0"/>
              <a:t>Calls </a:t>
            </a:r>
            <a:r>
              <a:rPr lang="en-US" b="1" dirty="0" smtClean="0">
                <a:latin typeface="Courier New" pitchFamily="49" charset="0"/>
                <a:cs typeface="Courier New" pitchFamily="49" charset="0"/>
              </a:rPr>
              <a:t>authenticate() </a:t>
            </a:r>
            <a:r>
              <a:rPr lang="en-US" dirty="0"/>
              <a:t>and </a:t>
            </a:r>
            <a:r>
              <a:rPr lang="en-US" b="1" dirty="0" err="1" smtClean="0">
                <a:latin typeface="Courier New" pitchFamily="49" charset="0"/>
                <a:cs typeface="Courier New" pitchFamily="49" charset="0"/>
              </a:rPr>
              <a:t>setCallback</a:t>
            </a:r>
            <a:r>
              <a:rPr lang="en-US" b="1" dirty="0">
                <a:latin typeface="Courier New" pitchFamily="49" charset="0"/>
                <a:cs typeface="Courier New" pitchFamily="49" charset="0"/>
              </a:rPr>
              <a:t>()</a:t>
            </a:r>
          </a:p>
          <a:p>
            <a:endParaRPr lang="en-US" dirty="0"/>
          </a:p>
        </p:txBody>
      </p:sp>
      <p:sp>
        <p:nvSpPr>
          <p:cNvPr id="27" name="Text Box 17"/>
          <p:cNvSpPr txBox="1">
            <a:spLocks noChangeArrowheads="1"/>
          </p:cNvSpPr>
          <p:nvPr/>
        </p:nvSpPr>
        <p:spPr bwMode="auto">
          <a:xfrm>
            <a:off x="533400" y="3962400"/>
            <a:ext cx="8077201"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sz="2000" dirty="0" smtClean="0">
                <a:solidFill>
                  <a:schemeClr val="bg1"/>
                </a:solidFill>
                <a:latin typeface="Courier New" pitchFamily="49" charset="0"/>
              </a:rPr>
              <a:t>class </a:t>
            </a:r>
            <a:r>
              <a:rPr lang="en-US" sz="2000" dirty="0" err="1" smtClean="0">
                <a:solidFill>
                  <a:schemeClr val="bg1"/>
                </a:solidFill>
                <a:latin typeface="Courier New" pitchFamily="49" charset="0"/>
              </a:rPr>
              <a:t>AcmeAuthenticationPlugin</a:t>
            </a:r>
            <a:r>
              <a:rPr lang="en-US" sz="2000" dirty="0" smtClean="0">
                <a:solidFill>
                  <a:schemeClr val="bg1"/>
                </a:solidFill>
                <a:latin typeface="Courier New" pitchFamily="49" charset="0"/>
              </a:rPr>
              <a:t> implements</a:t>
            </a:r>
            <a:r>
              <a:rPr lang="en-US" sz="2000" dirty="0" smtClean="0">
                <a:solidFill>
                  <a:srgbClr val="0033CC"/>
                </a:solidFill>
                <a:latin typeface="Courier New" pitchFamily="49" charset="0"/>
              </a:rPr>
              <a:t> </a:t>
            </a:r>
            <a:br>
              <a:rPr lang="en-US" sz="2000" dirty="0" smtClean="0">
                <a:solidFill>
                  <a:srgbClr val="0033CC"/>
                </a:solidFill>
                <a:latin typeface="Courier New" pitchFamily="49" charset="0"/>
              </a:rPr>
            </a:br>
            <a:r>
              <a:rPr lang="en-US" sz="2000" dirty="0" smtClean="0">
                <a:solidFill>
                  <a:srgbClr val="0033CC"/>
                </a:solidFill>
                <a:latin typeface="Courier New" pitchFamily="49" charset="0"/>
              </a:rPr>
              <a:t>             </a:t>
            </a:r>
            <a:r>
              <a:rPr lang="en-US" sz="2000" dirty="0" err="1" smtClean="0">
                <a:solidFill>
                  <a:schemeClr val="bg1"/>
                </a:solidFill>
                <a:latin typeface="Courier New" pitchFamily="49" charset="0"/>
              </a:rPr>
              <a:t>AuthenticationServicePlugin</a:t>
            </a:r>
            <a:r>
              <a:rPr lang="en-US" sz="2000" dirty="0" smtClean="0">
                <a:solidFill>
                  <a:schemeClr val="bg1"/>
                </a:solidFill>
                <a:latin typeface="Courier New" pitchFamily="49" charset="0"/>
              </a:rPr>
              <a:t> {</a:t>
            </a:r>
          </a:p>
          <a:p>
            <a:pPr algn="l"/>
            <a:r>
              <a:rPr lang="en-US" sz="2000" dirty="0" smtClean="0">
                <a:solidFill>
                  <a:schemeClr val="bg1"/>
                </a:solidFill>
                <a:latin typeface="Courier New" pitchFamily="49" charset="0"/>
              </a:rPr>
              <a:t>…</a:t>
            </a:r>
          </a:p>
          <a:p>
            <a:pPr algn="l"/>
            <a:r>
              <a:rPr lang="en-US" sz="2000" dirty="0" smtClean="0">
                <a:solidFill>
                  <a:schemeClr val="bg1"/>
                </a:solidFill>
                <a:latin typeface="Courier New" pitchFamily="49" charset="0"/>
              </a:rPr>
              <a:t>  function </a:t>
            </a:r>
            <a:r>
              <a:rPr lang="en-US" sz="2000" dirty="0">
                <a:solidFill>
                  <a:schemeClr val="bg1"/>
                </a:solidFill>
                <a:latin typeface="Courier New" pitchFamily="49" charset="0"/>
              </a:rPr>
              <a:t>authenticate</a:t>
            </a:r>
            <a:r>
              <a:rPr lang="en-US" sz="2000" dirty="0" smtClean="0">
                <a:solidFill>
                  <a:schemeClr val="bg1"/>
                </a:solidFill>
                <a:latin typeface="Courier New" pitchFamily="49" charset="0"/>
              </a:rPr>
              <a:t>() {…}</a:t>
            </a:r>
            <a:endParaRPr lang="en-US" sz="2000" dirty="0">
              <a:solidFill>
                <a:schemeClr val="bg1"/>
              </a:solidFill>
              <a:latin typeface="Courier New" pitchFamily="49" charset="0"/>
            </a:endParaRPr>
          </a:p>
          <a:p>
            <a:pPr algn="l"/>
            <a:r>
              <a:rPr lang="en-US" sz="2000" dirty="0" smtClean="0">
                <a:solidFill>
                  <a:schemeClr val="bg1"/>
                </a:solidFill>
                <a:latin typeface="Courier New" pitchFamily="49" charset="0"/>
              </a:rPr>
              <a:t>…</a:t>
            </a:r>
          </a:p>
          <a:p>
            <a:pPr algn="l"/>
            <a:r>
              <a:rPr lang="en-US" sz="2000" dirty="0" smtClean="0">
                <a:solidFill>
                  <a:schemeClr val="bg1"/>
                </a:solidFill>
                <a:latin typeface="Courier New" pitchFamily="49" charset="0"/>
              </a:rPr>
              <a:t>  function </a:t>
            </a:r>
            <a:r>
              <a:rPr lang="en-US" sz="2000" dirty="0" err="1">
                <a:solidFill>
                  <a:schemeClr val="bg1"/>
                </a:solidFill>
                <a:latin typeface="Courier New" pitchFamily="49" charset="0"/>
              </a:rPr>
              <a:t>setCallback</a:t>
            </a:r>
            <a:r>
              <a:rPr lang="en-US" sz="2000" dirty="0" smtClean="0">
                <a:solidFill>
                  <a:schemeClr val="bg1"/>
                </a:solidFill>
                <a:latin typeface="Courier New" pitchFamily="49" charset="0"/>
              </a:rPr>
              <a:t>() {…}</a:t>
            </a:r>
          </a:p>
          <a:p>
            <a:pPr algn="l"/>
            <a:r>
              <a:rPr lang="en-US" sz="2000" dirty="0" smtClean="0">
                <a:solidFill>
                  <a:schemeClr val="bg1"/>
                </a:solidFill>
                <a:latin typeface="Courier New" pitchFamily="49" charset="0"/>
              </a:rPr>
              <a:t>…</a:t>
            </a:r>
          </a:p>
          <a:p>
            <a:pPr algn="l"/>
            <a:r>
              <a:rPr lang="en-US" sz="2000" dirty="0">
                <a:solidFill>
                  <a:schemeClr val="bg1"/>
                </a:solidFill>
                <a:latin typeface="Courier New" pitchFamily="49" charset="0"/>
              </a:rPr>
              <a:t>}</a:t>
            </a:r>
          </a:p>
        </p:txBody>
      </p:sp>
      <p:grpSp>
        <p:nvGrpSpPr>
          <p:cNvPr id="28" name="Group 27"/>
          <p:cNvGrpSpPr/>
          <p:nvPr/>
        </p:nvGrpSpPr>
        <p:grpSpPr>
          <a:xfrm>
            <a:off x="7429398" y="2193390"/>
            <a:ext cx="1365888" cy="1505181"/>
            <a:chOff x="4110375" y="1255834"/>
            <a:chExt cx="1171919" cy="1291431"/>
          </a:xfrm>
        </p:grpSpPr>
        <p:pic>
          <p:nvPicPr>
            <p:cNvPr id="29"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0"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3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3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3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73375133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Plugin source code</a:t>
            </a:r>
          </a:p>
        </p:txBody>
      </p:sp>
      <p:sp>
        <p:nvSpPr>
          <p:cNvPr id="33" name="Content Placeholder 32"/>
          <p:cNvSpPr>
            <a:spLocks noGrp="1"/>
          </p:cNvSpPr>
          <p:nvPr>
            <p:ph sz="half" idx="1"/>
          </p:nvPr>
        </p:nvSpPr>
        <p:spPr>
          <a:xfrm>
            <a:off x="519113" y="3276600"/>
            <a:ext cx="4083050" cy="3124199"/>
          </a:xfrm>
        </p:spPr>
        <p:txBody>
          <a:bodyPr/>
          <a:lstStyle/>
          <a:p>
            <a:r>
              <a:rPr lang="en-US" dirty="0" smtClean="0"/>
              <a:t>Gosu Plugin </a:t>
            </a:r>
          </a:p>
          <a:p>
            <a:pPr lvl="1"/>
            <a:r>
              <a:rPr lang="en-US" dirty="0" smtClean="0"/>
              <a:t>Code efficiently using Guidewire Studio</a:t>
            </a:r>
          </a:p>
          <a:p>
            <a:pPr lvl="1"/>
            <a:r>
              <a:rPr lang="en-US" dirty="0" smtClean="0"/>
              <a:t>Native debugging within Guidewire Studio</a:t>
            </a:r>
          </a:p>
          <a:p>
            <a:pPr lvl="1"/>
            <a:r>
              <a:rPr lang="en-US" dirty="0" smtClean="0"/>
              <a:t>Easy access to application API</a:t>
            </a:r>
            <a:endParaRPr lang="en-US" dirty="0"/>
          </a:p>
          <a:p>
            <a:pPr lvl="1"/>
            <a:r>
              <a:rPr lang="en-US" dirty="0" smtClean="0"/>
              <a:t>May require specific placement in plugins directory</a:t>
            </a:r>
            <a:endParaRPr lang="en-US" dirty="0"/>
          </a:p>
        </p:txBody>
      </p:sp>
      <p:sp>
        <p:nvSpPr>
          <p:cNvPr id="34" name="Content Placeholder 33"/>
          <p:cNvSpPr>
            <a:spLocks noGrp="1"/>
          </p:cNvSpPr>
          <p:nvPr>
            <p:ph sz="half" idx="2"/>
          </p:nvPr>
        </p:nvSpPr>
        <p:spPr>
          <a:xfrm>
            <a:off x="4754563" y="3276600"/>
            <a:ext cx="4083050" cy="3047998"/>
          </a:xfrm>
        </p:spPr>
        <p:txBody>
          <a:bodyPr/>
          <a:lstStyle/>
          <a:p>
            <a:r>
              <a:rPr lang="en-US" dirty="0" smtClean="0"/>
              <a:t>Java Plugin</a:t>
            </a:r>
          </a:p>
          <a:p>
            <a:pPr lvl="1"/>
            <a:r>
              <a:rPr lang="en-US" dirty="0" smtClean="0"/>
              <a:t>Third party Integrated Development Environment (IDE)</a:t>
            </a:r>
          </a:p>
          <a:p>
            <a:pPr lvl="1"/>
            <a:r>
              <a:rPr lang="en-US" dirty="0" smtClean="0"/>
              <a:t>Very specific requirements </a:t>
            </a:r>
            <a:br>
              <a:rPr lang="en-US" dirty="0" smtClean="0"/>
            </a:br>
            <a:r>
              <a:rPr lang="en-US" dirty="0" smtClean="0"/>
              <a:t>for placement in plugins directories</a:t>
            </a:r>
          </a:p>
          <a:p>
            <a:pPr lvl="1"/>
            <a:endParaRPr lang="en-US" dirty="0"/>
          </a:p>
        </p:txBody>
      </p:sp>
      <p:sp>
        <p:nvSpPr>
          <p:cNvPr id="4" name="Text Box 15"/>
          <p:cNvSpPr txBox="1">
            <a:spLocks noChangeArrowheads="1"/>
          </p:cNvSpPr>
          <p:nvPr/>
        </p:nvSpPr>
        <p:spPr bwMode="auto">
          <a:xfrm>
            <a:off x="973138" y="2716213"/>
            <a:ext cx="33543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a:solidFill>
                  <a:schemeClr val="bg1"/>
                </a:solidFill>
              </a:rPr>
              <a:t>AcmeAuthenticationPlugin.gs</a:t>
            </a:r>
            <a:endParaRPr lang="en-US">
              <a:solidFill>
                <a:srgbClr val="0033CC"/>
              </a:solidFill>
            </a:endParaRPr>
          </a:p>
        </p:txBody>
      </p:sp>
      <p:sp>
        <p:nvSpPr>
          <p:cNvPr id="5" name="Text Box 28"/>
          <p:cNvSpPr txBox="1">
            <a:spLocks noChangeArrowheads="1"/>
          </p:cNvSpPr>
          <p:nvPr/>
        </p:nvSpPr>
        <p:spPr bwMode="auto">
          <a:xfrm>
            <a:off x="4916488" y="2730500"/>
            <a:ext cx="34972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a:solidFill>
                  <a:schemeClr val="bg1"/>
                </a:solidFill>
              </a:rPr>
              <a:t>AcmeAuthenticationPlugin.java</a:t>
            </a:r>
            <a:endParaRPr lang="en-US">
              <a:solidFill>
                <a:srgbClr val="0033CC"/>
              </a:solidFill>
            </a:endParaRPr>
          </a:p>
        </p:txBody>
      </p:sp>
      <p:grpSp>
        <p:nvGrpSpPr>
          <p:cNvPr id="35" name="icn Java Plugin"/>
          <p:cNvGrpSpPr/>
          <p:nvPr/>
        </p:nvGrpSpPr>
        <p:grpSpPr>
          <a:xfrm>
            <a:off x="5943600" y="928778"/>
            <a:ext cx="1115465" cy="1458791"/>
            <a:chOff x="5796489" y="1186780"/>
            <a:chExt cx="1115465" cy="1458791"/>
          </a:xfrm>
        </p:grpSpPr>
        <p:grpSp>
          <p:nvGrpSpPr>
            <p:cNvPr id="36" name="icn PreDefPlugins"/>
            <p:cNvGrpSpPr/>
            <p:nvPr/>
          </p:nvGrpSpPr>
          <p:grpSpPr>
            <a:xfrm>
              <a:off x="5796489" y="1186780"/>
              <a:ext cx="1115465" cy="1380882"/>
              <a:chOff x="8250572" y="1176727"/>
              <a:chExt cx="1115465" cy="1380882"/>
            </a:xfrm>
          </p:grpSpPr>
          <p:pic>
            <p:nvPicPr>
              <p:cNvPr id="38"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9"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4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37" name="Freeform 30"/>
            <p:cNvSpPr>
              <a:spLocks/>
            </p:cNvSpPr>
            <p:nvPr/>
          </p:nvSpPr>
          <p:spPr bwMode="auto">
            <a:xfrm>
              <a:off x="6619854" y="1915321"/>
              <a:ext cx="292100" cy="730250"/>
            </a:xfrm>
            <a:custGeom>
              <a:avLst/>
              <a:gdLst>
                <a:gd name="T0" fmla="*/ 14 w 297"/>
                <a:gd name="T1" fmla="*/ 0 h 1155"/>
                <a:gd name="T2" fmla="*/ 27 w 297"/>
                <a:gd name="T3" fmla="*/ 0 h 1155"/>
                <a:gd name="T4" fmla="*/ 27 w 297"/>
                <a:gd name="T5" fmla="*/ 9 h 1155"/>
                <a:gd name="T6" fmla="*/ 26 w 297"/>
                <a:gd name="T7" fmla="*/ 9 h 1155"/>
                <a:gd name="T8" fmla="*/ 24 w 297"/>
                <a:gd name="T9" fmla="*/ 10 h 1155"/>
                <a:gd name="T10" fmla="*/ 22 w 297"/>
                <a:gd name="T11" fmla="*/ 10 h 1155"/>
                <a:gd name="T12" fmla="*/ 19 w 297"/>
                <a:gd name="T13" fmla="*/ 11 h 1155"/>
                <a:gd name="T14" fmla="*/ 12 w 297"/>
                <a:gd name="T15" fmla="*/ 11 h 1155"/>
                <a:gd name="T16" fmla="*/ 11 w 297"/>
                <a:gd name="T17" fmla="*/ 12 h 1155"/>
                <a:gd name="T18" fmla="*/ 7 w 297"/>
                <a:gd name="T19" fmla="*/ 12 h 1155"/>
                <a:gd name="T20" fmla="*/ 0 w 297"/>
                <a:gd name="T21" fmla="*/ 11 h 1155"/>
                <a:gd name="T22" fmla="*/ 4 w 297"/>
                <a:gd name="T23" fmla="*/ 10 h 1155"/>
                <a:gd name="T24" fmla="*/ 7 w 297"/>
                <a:gd name="T25" fmla="*/ 10 h 1155"/>
                <a:gd name="T26" fmla="*/ 11 w 297"/>
                <a:gd name="T27" fmla="*/ 10 h 1155"/>
                <a:gd name="T28" fmla="*/ 12 w 297"/>
                <a:gd name="T29" fmla="*/ 9 h 1155"/>
                <a:gd name="T30" fmla="*/ 14 w 297"/>
                <a:gd name="T31" fmla="*/ 8 h 1155"/>
                <a:gd name="T32" fmla="*/ 14 w 297"/>
                <a:gd name="T33" fmla="*/ 5 h 1155"/>
                <a:gd name="T34" fmla="*/ 14 w 297"/>
                <a:gd name="T35" fmla="*/ 0 h 1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7"/>
                <a:gd name="T55" fmla="*/ 0 h 1155"/>
                <a:gd name="T56" fmla="*/ 297 w 297"/>
                <a:gd name="T57" fmla="*/ 1155 h 1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7" h="1155">
                  <a:moveTo>
                    <a:pt x="147" y="0"/>
                  </a:moveTo>
                  <a:lnTo>
                    <a:pt x="297" y="0"/>
                  </a:lnTo>
                  <a:lnTo>
                    <a:pt x="294" y="849"/>
                  </a:lnTo>
                  <a:lnTo>
                    <a:pt x="285" y="927"/>
                  </a:lnTo>
                  <a:lnTo>
                    <a:pt x="264" y="993"/>
                  </a:lnTo>
                  <a:lnTo>
                    <a:pt x="243" y="1032"/>
                  </a:lnTo>
                  <a:lnTo>
                    <a:pt x="201" y="1077"/>
                  </a:lnTo>
                  <a:lnTo>
                    <a:pt x="141" y="1119"/>
                  </a:lnTo>
                  <a:lnTo>
                    <a:pt x="111" y="1134"/>
                  </a:lnTo>
                  <a:lnTo>
                    <a:pt x="69" y="1155"/>
                  </a:lnTo>
                  <a:lnTo>
                    <a:pt x="0" y="1068"/>
                  </a:lnTo>
                  <a:lnTo>
                    <a:pt x="36" y="1050"/>
                  </a:lnTo>
                  <a:lnTo>
                    <a:pt x="81" y="1014"/>
                  </a:lnTo>
                  <a:lnTo>
                    <a:pt x="117" y="966"/>
                  </a:lnTo>
                  <a:lnTo>
                    <a:pt x="138" y="912"/>
                  </a:lnTo>
                  <a:lnTo>
                    <a:pt x="147" y="774"/>
                  </a:lnTo>
                  <a:lnTo>
                    <a:pt x="147" y="519"/>
                  </a:lnTo>
                  <a:lnTo>
                    <a:pt x="147" y="0"/>
                  </a:lnTo>
                  <a:close/>
                </a:path>
              </a:pathLst>
            </a:custGeom>
            <a:ln/>
            <a:effectLst>
              <a:glow rad="63500">
                <a:schemeClr val="accent1">
                  <a:alpha val="45000"/>
                  <a:satMod val="120000"/>
                </a:schemeClr>
              </a:glow>
              <a:outerShdw blurRad="50800" dist="38100" dir="2700000" algn="tl" rotWithShape="0">
                <a:prstClr val="black">
                  <a:alpha val="40000"/>
                </a:prstClr>
              </a:outerShdw>
            </a:effectLst>
            <a:extLst/>
          </p:spPr>
          <p:style>
            <a:lnRef idx="3">
              <a:schemeClr val="lt1"/>
            </a:lnRef>
            <a:fillRef idx="1">
              <a:schemeClr val="accent1"/>
            </a:fillRef>
            <a:effectRef idx="1">
              <a:schemeClr val="accent1"/>
            </a:effectRef>
            <a:fontRef idx="minor">
              <a:schemeClr val="lt1"/>
            </a:fontRef>
          </p:style>
          <p:txBody>
            <a:bodyPr lIns="0" tIns="0" rIns="0" bIns="0" anchor="ctr">
              <a:spAutoFit/>
            </a:bodyPr>
            <a:lstStyle/>
            <a:p>
              <a:endParaRPr lang="en-US"/>
            </a:p>
          </p:txBody>
        </p:sp>
      </p:grpSp>
      <p:grpSp>
        <p:nvGrpSpPr>
          <p:cNvPr id="44" name="icn Gosu Plugin"/>
          <p:cNvGrpSpPr/>
          <p:nvPr/>
        </p:nvGrpSpPr>
        <p:grpSpPr>
          <a:xfrm>
            <a:off x="1815360" y="928778"/>
            <a:ext cx="1263790" cy="1527964"/>
            <a:chOff x="2057400" y="1186780"/>
            <a:chExt cx="1263790" cy="1527964"/>
          </a:xfrm>
        </p:grpSpPr>
        <p:grpSp>
          <p:nvGrpSpPr>
            <p:cNvPr id="45" name="icn PreDefPlugins"/>
            <p:cNvGrpSpPr/>
            <p:nvPr/>
          </p:nvGrpSpPr>
          <p:grpSpPr>
            <a:xfrm>
              <a:off x="2057400" y="1186780"/>
              <a:ext cx="1115465" cy="1380882"/>
              <a:chOff x="8250572" y="1176727"/>
              <a:chExt cx="1115465" cy="1380882"/>
            </a:xfrm>
            <a:effectLst>
              <a:outerShdw blurRad="50800" dist="38100" dir="2700000" algn="tl" rotWithShape="0">
                <a:prstClr val="black">
                  <a:alpha val="40000"/>
                </a:prstClr>
              </a:outerShdw>
            </a:effectLst>
          </p:grpSpPr>
          <p:pic>
            <p:nvPicPr>
              <p:cNvPr id="47"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8"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4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46" name="Freeform 29"/>
            <p:cNvSpPr>
              <a:spLocks/>
            </p:cNvSpPr>
            <p:nvPr/>
          </p:nvSpPr>
          <p:spPr bwMode="auto">
            <a:xfrm>
              <a:off x="2585367" y="1981200"/>
              <a:ext cx="735823" cy="733544"/>
            </a:xfrm>
            <a:custGeom>
              <a:avLst/>
              <a:gdLst>
                <a:gd name="T0" fmla="*/ 1 w 1250"/>
                <a:gd name="T1" fmla="*/ 0 h 1250"/>
                <a:gd name="T2" fmla="*/ 1 w 1250"/>
                <a:gd name="T3" fmla="*/ 0 h 1250"/>
                <a:gd name="T4" fmla="*/ 1 w 1250"/>
                <a:gd name="T5" fmla="*/ 0 h 1250"/>
                <a:gd name="T6" fmla="*/ 0 w 1250"/>
                <a:gd name="T7" fmla="*/ 1 h 1250"/>
                <a:gd name="T8" fmla="*/ 0 w 1250"/>
                <a:gd name="T9" fmla="*/ 1 h 1250"/>
                <a:gd name="T10" fmla="*/ 0 w 1250"/>
                <a:gd name="T11" fmla="*/ 1 h 1250"/>
                <a:gd name="T12" fmla="*/ 1 w 1250"/>
                <a:gd name="T13" fmla="*/ 1 h 1250"/>
                <a:gd name="T14" fmla="*/ 1 w 1250"/>
                <a:gd name="T15" fmla="*/ 1 h 1250"/>
                <a:gd name="T16" fmla="*/ 1 w 1250"/>
                <a:gd name="T17" fmla="*/ 1 h 1250"/>
                <a:gd name="T18" fmla="*/ 1 w 1250"/>
                <a:gd name="T19" fmla="*/ 1 h 1250"/>
                <a:gd name="T20" fmla="*/ 1 w 1250"/>
                <a:gd name="T21" fmla="*/ 1 h 1250"/>
                <a:gd name="T22" fmla="*/ 1 w 1250"/>
                <a:gd name="T23" fmla="*/ 1 h 1250"/>
                <a:gd name="T24" fmla="*/ 1 w 1250"/>
                <a:gd name="T25" fmla="*/ 1 h 1250"/>
                <a:gd name="T26" fmla="*/ 1 w 1250"/>
                <a:gd name="T27" fmla="*/ 1 h 1250"/>
                <a:gd name="T28" fmla="*/ 1 w 1250"/>
                <a:gd name="T29" fmla="*/ 1 h 1250"/>
                <a:gd name="T30" fmla="*/ 1 w 1250"/>
                <a:gd name="T31" fmla="*/ 1 h 1250"/>
                <a:gd name="T32" fmla="*/ 1 w 1250"/>
                <a:gd name="T33" fmla="*/ 1 h 1250"/>
                <a:gd name="T34" fmla="*/ 0 w 1250"/>
                <a:gd name="T35" fmla="*/ 1 h 1250"/>
                <a:gd name="T36" fmla="*/ 0 w 1250"/>
                <a:gd name="T37" fmla="*/ 1 h 1250"/>
                <a:gd name="T38" fmla="*/ 1 w 1250"/>
                <a:gd name="T39" fmla="*/ 0 h 1250"/>
                <a:gd name="T40" fmla="*/ 1 w 1250"/>
                <a:gd name="T41" fmla="*/ 0 h 1250"/>
                <a:gd name="T42" fmla="*/ 1 w 1250"/>
                <a:gd name="T43" fmla="*/ 0 h 1250"/>
                <a:gd name="T44" fmla="*/ 1 w 1250"/>
                <a:gd name="T45" fmla="*/ 0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lIns="0" tIns="0" rIns="0" bIns="0" anchor="ctr">
              <a:spAutoFit/>
            </a:bodyPr>
            <a:lstStyle/>
            <a:p>
              <a:endParaRPr lang="en-US"/>
            </a:p>
          </p:txBody>
        </p:sp>
      </p:grpSp>
    </p:spTree>
    <p:extLst>
      <p:ext uri="{BB962C8B-B14F-4D97-AF65-F5344CB8AC3E}">
        <p14:creationId xmlns:p14="http://schemas.microsoft.com/office/powerpoint/2010/main" val="250579062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1987</TotalTime>
  <Words>4066</Words>
  <Application>Microsoft Office PowerPoint</Application>
  <PresentationFormat>On-screen Show (4:3)</PresentationFormat>
  <Paragraphs>528</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Emerald_Template</vt:lpstr>
      <vt:lpstr>Predefined Plugins </vt:lpstr>
      <vt:lpstr>PowerPoint Presentation</vt:lpstr>
      <vt:lpstr>PowerPoint Presentation</vt:lpstr>
      <vt:lpstr>Plugin</vt:lpstr>
      <vt:lpstr>Implemented plugins behaviors</vt:lpstr>
      <vt:lpstr>Types of plugins</vt:lpstr>
      <vt:lpstr>Plugin application scope</vt:lpstr>
      <vt:lpstr>Plugin interfaces</vt:lpstr>
      <vt:lpstr>Plugin source code</vt:lpstr>
      <vt:lpstr>Steps to implement Gosu plugins</vt:lpstr>
      <vt:lpstr>Steps to implement Java plugins</vt:lpstr>
      <vt:lpstr>PowerPoint Presentation</vt:lpstr>
      <vt:lpstr>Use case: Exchange rate calculation</vt:lpstr>
      <vt:lpstr>Use case: Exchange rate requirements</vt:lpstr>
      <vt:lpstr>Step 1: Gosu plugin requirements</vt:lpstr>
      <vt:lpstr>Step 1: Java plugin requirements</vt:lpstr>
      <vt:lpstr>PowerPoint Presentation</vt:lpstr>
      <vt:lpstr>Step 2: Write Gosu plugin class</vt:lpstr>
      <vt:lpstr>Step 2a: Create the plugin class</vt:lpstr>
      <vt:lpstr>Step 2b: Implement required interface(s)</vt:lpstr>
      <vt:lpstr>Step 2c: Replace method stubs with code</vt:lpstr>
      <vt:lpstr>PowerPoint Presentation</vt:lpstr>
      <vt:lpstr>Step 2: Write Java plugin class</vt:lpstr>
      <vt:lpstr>Step 2a: Create the Java plugin class</vt:lpstr>
      <vt:lpstr>Step 2b: Implement required interface(s)</vt:lpstr>
      <vt:lpstr>Step 2c: Replace method stubs</vt:lpstr>
      <vt:lpstr>Step 2d: Compile the plugin class</vt:lpstr>
      <vt:lpstr>Step 2e: Copy Java to shared</vt:lpstr>
      <vt:lpstr>Step 2e: Copy Java to plugin directory</vt:lpstr>
      <vt:lpstr>PowerPoint Presentation</vt:lpstr>
      <vt:lpstr>Step 3: Create the plugin registry file</vt:lpstr>
      <vt:lpstr>Step 3a: Configure Gosu plugin</vt:lpstr>
      <vt:lpstr>Step 3a: Configure Java plugin</vt:lpstr>
      <vt:lpstr>Plugin Parameters</vt:lpstr>
      <vt:lpstr>Reading plugin parameters</vt:lpstr>
      <vt:lpstr>Step 4: Deploy plugin and code</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Predefined Plugins</dc:title>
  <dc:subject>Guidewire 8.0 Application Integration Predefined Plugins</dc:subject>
  <dc:creator>Seth Luersen</dc:creator>
  <cp:keywords>Emerald;Guidewire 8.0 Application Integration;Predefined Plugins</cp:keywords>
  <cp:lastModifiedBy>Seth Luersen</cp:lastModifiedBy>
  <cp:revision>186</cp:revision>
  <dcterms:created xsi:type="dcterms:W3CDTF">2013-08-19T16:16:51Z</dcterms:created>
  <dcterms:modified xsi:type="dcterms:W3CDTF">2013-10-23T04:09:46Z</dcterms:modified>
</cp:coreProperties>
</file>