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2"/>
  </p:notesMasterIdLst>
  <p:handoutMasterIdLst>
    <p:handoutMasterId r:id="rId33"/>
  </p:handoutMasterIdLst>
  <p:sldIdLst>
    <p:sldId id="256" r:id="rId2"/>
    <p:sldId id="258" r:id="rId3"/>
    <p:sldId id="260" r:id="rId4"/>
    <p:sldId id="262" r:id="rId5"/>
    <p:sldId id="269" r:id="rId6"/>
    <p:sldId id="270" r:id="rId7"/>
    <p:sldId id="283" r:id="rId8"/>
    <p:sldId id="271" r:id="rId9"/>
    <p:sldId id="275" r:id="rId10"/>
    <p:sldId id="276" r:id="rId11"/>
    <p:sldId id="277" r:id="rId12"/>
    <p:sldId id="278" r:id="rId13"/>
    <p:sldId id="263" r:id="rId14"/>
    <p:sldId id="279" r:id="rId15"/>
    <p:sldId id="280" r:id="rId16"/>
    <p:sldId id="265" r:id="rId17"/>
    <p:sldId id="266" r:id="rId18"/>
    <p:sldId id="281" r:id="rId19"/>
    <p:sldId id="282" r:id="rId20"/>
    <p:sldId id="267" r:id="rId21"/>
    <p:sldId id="268" r:id="rId22"/>
    <p:sldId id="284" r:id="rId23"/>
    <p:sldId id="285" r:id="rId24"/>
    <p:sldId id="286" r:id="rId25"/>
    <p:sldId id="287" r:id="rId26"/>
    <p:sldId id="288" r:id="rId27"/>
    <p:sldId id="289" r:id="rId28"/>
    <p:sldId id="259" r:id="rId29"/>
    <p:sldId id="261" r:id="rId30"/>
    <p:sldId id="2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2C05595-256C-42BB-A6BE-A274030A8C59}">
          <p14:sldIdLst>
            <p14:sldId id="256"/>
            <p14:sldId id="258"/>
          </p14:sldIdLst>
        </p14:section>
        <p14:section name="Publishing" id="{33CDE81B-983D-4421-8D9E-B13EA7F0E4A6}">
          <p14:sldIdLst>
            <p14:sldId id="260"/>
            <p14:sldId id="262"/>
            <p14:sldId id="269"/>
            <p14:sldId id="270"/>
            <p14:sldId id="283"/>
            <p14:sldId id="271"/>
            <p14:sldId id="275"/>
            <p14:sldId id="276"/>
            <p14:sldId id="277"/>
            <p14:sldId id="278"/>
          </p14:sldIdLst>
        </p14:section>
        <p14:section name="Returning objects" id="{A7770BFA-827E-456A-9EC1-0F9876FB7EBA}">
          <p14:sldIdLst>
            <p14:sldId id="263"/>
            <p14:sldId id="279"/>
            <p14:sldId id="280"/>
          </p14:sldIdLst>
        </p14:section>
        <p14:section name="Testing" id="{52E9F615-AD29-493B-968E-10CEF29E6D22}">
          <p14:sldIdLst>
            <p14:sldId id="265"/>
            <p14:sldId id="266"/>
            <p14:sldId id="281"/>
            <p14:sldId id="282"/>
          </p14:sldIdLst>
        </p14:section>
        <p14:section name="Consuming published" id="{BDBA0625-3084-4B50-92FC-E5C3B2957F9A}">
          <p14:sldIdLst>
            <p14:sldId id="267"/>
            <p14:sldId id="268"/>
            <p14:sldId id="284"/>
            <p14:sldId id="285"/>
            <p14:sldId id="286"/>
            <p14:sldId id="287"/>
            <p14:sldId id="288"/>
            <p14:sldId id="289"/>
          </p14:sldIdLst>
        </p14:section>
        <p14:section name="Review" id="{57E05765-6217-4BAB-9F92-18FB43A606D3}">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9782" autoAdjust="0"/>
  </p:normalViewPr>
  <p:slideViewPr>
    <p:cSldViewPr showGuides="1">
      <p:cViewPr>
        <p:scale>
          <a:sx n="125" d="100"/>
          <a:sy n="125" d="100"/>
        </p:scale>
        <p:origin x="-1224" y="100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4" d="100"/>
          <a:sy n="64" d="100"/>
        </p:scale>
        <p:origin x="-2418" y="-11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methods that calculate and return simple values, there is no difference between the syntax for a non-web service Gosu class and a web service Gosu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doesAccountExist</a:t>
            </a:r>
            <a:r>
              <a:rPr lang="en-US" dirty="0" smtClean="0"/>
              <a:t>() method example</a:t>
            </a:r>
            <a:r>
              <a:rPr lang="en-US" baseline="0" dirty="0" smtClean="0"/>
              <a:t> specifies an argument for a </a:t>
            </a:r>
            <a:r>
              <a:rPr lang="en-US" baseline="0" dirty="0" err="1" smtClean="0"/>
              <a:t>publicId</a:t>
            </a:r>
            <a:r>
              <a:rPr lang="en-US" baseline="0" dirty="0" smtClean="0"/>
              <a:t>.  The </a:t>
            </a:r>
            <a:r>
              <a:rPr lang="en-US" baseline="0" dirty="0" err="1" smtClean="0"/>
              <a:t>publicId</a:t>
            </a:r>
            <a:r>
              <a:rPr lang="en-US" baseline="0" dirty="0" smtClean="0"/>
              <a:t> argument represents </a:t>
            </a:r>
            <a:r>
              <a:rPr lang="en-US" dirty="0" smtClean="0"/>
              <a:t>a unique value that identifies a specific entity in the Guidewire database. From carrier to carrier,  the value will most likely vary, but it is not unusual for it to be a tax ID, FEIN (Federal Employer Identification Number), or some similar type of value.</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When writing a "does...Exist()" method, Guidewire recommends writing a Gosu query that queries for the object using a unique identifier and then reads the result object's Empty property. The Empty property returns true only if the query found no matching rows. This is the least resource-intensive approach to determine whether or not the number of results is 0.</a:t>
            </a:r>
            <a:r>
              <a:rPr lang="en-US" dirty="0" smtClean="0"/>
              <a:t/>
            </a:r>
            <a:br>
              <a:rPr lang="en-US" dirty="0" smtClean="0"/>
            </a:br>
            <a:r>
              <a:rPr lang="en-US" dirty="0" smtClean="0"/>
              <a:t/>
            </a:r>
            <a:br>
              <a:rPr lang="en-US" dirty="0" smtClean="0"/>
            </a:br>
            <a:r>
              <a:rPr lang="en-US" sz="1200" dirty="0"/>
              <a:t>A </a:t>
            </a:r>
            <a:r>
              <a:rPr lang="en-US" sz="1200" dirty="0" err="1"/>
              <a:t>WS</a:t>
            </a:r>
            <a:r>
              <a:rPr lang="en-US" sz="1200" dirty="0"/>
              <a:t>-I web service cannot return an instance of a Guidewire data model entity.</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data must be committed to the database,</a:t>
            </a:r>
            <a:r>
              <a:rPr lang="en-US" baseline="0" dirty="0" smtClean="0"/>
              <a:t> </a:t>
            </a:r>
            <a:r>
              <a:rPr lang="en-US" dirty="0" smtClean="0"/>
              <a:t>create a new bundle using the </a:t>
            </a:r>
            <a:r>
              <a:rPr lang="en-US" dirty="0" err="1" smtClean="0"/>
              <a:t>runWithNewBundle</a:t>
            </a:r>
            <a:r>
              <a:rPr lang="en-US" dirty="0" smtClean="0"/>
              <a:t>() method. Bundles created with </a:t>
            </a:r>
            <a:r>
              <a:rPr lang="en-US" dirty="0" err="1" smtClean="0"/>
              <a:t>runWithNewBundle</a:t>
            </a:r>
            <a:r>
              <a:rPr lang="en-US" dirty="0" smtClean="0"/>
              <a:t>() are writeable.</a:t>
            </a:r>
            <a:r>
              <a:rPr lang="en-US" baseline="0" dirty="0" smtClean="0"/>
              <a:t> </a:t>
            </a:r>
            <a:r>
              <a:rPr lang="en-US" dirty="0" smtClean="0"/>
              <a:t>The method takes a block argument.  </a:t>
            </a:r>
          </a:p>
          <a:p>
            <a:endParaRPr lang="en-US" dirty="0" smtClean="0"/>
          </a:p>
          <a:p>
            <a:r>
              <a:rPr lang="en-US" dirty="0" smtClean="0"/>
              <a:t>In the example above,</a:t>
            </a:r>
            <a:r>
              <a:rPr lang="en-US" baseline="0" dirty="0" smtClean="0"/>
              <a:t> t</a:t>
            </a:r>
            <a:r>
              <a:rPr lang="en-US" dirty="0" smtClean="0"/>
              <a:t>he first portion of the block simply names the new bundle object as </a:t>
            </a:r>
            <a:r>
              <a:rPr lang="en-US" dirty="0" err="1" smtClean="0"/>
              <a:t>newBundle</a:t>
            </a:r>
            <a:r>
              <a:rPr lang="en-US" dirty="0" smtClean="0"/>
              <a:t>. The second part of the block specifies the code execute,</a:t>
            </a:r>
            <a:r>
              <a:rPr lang="en-US" baseline="0" dirty="0" smtClean="0"/>
              <a:t> i.e., creating and editing data, within closure of the bun</a:t>
            </a:r>
            <a:r>
              <a:rPr lang="en-US" dirty="0" smtClean="0"/>
              <a:t>dle. At the closure</a:t>
            </a:r>
            <a:r>
              <a:rPr lang="en-US" baseline="0" dirty="0" smtClean="0"/>
              <a:t> of the block, </a:t>
            </a:r>
            <a:r>
              <a:rPr lang="en-US" dirty="0" smtClean="0"/>
              <a:t>the application executes an implicit commit</a:t>
            </a:r>
            <a:r>
              <a:rPr lang="en-US" baseline="0" dirty="0" smtClean="0"/>
              <a:t> of the bundle data.  </a:t>
            </a:r>
            <a:r>
              <a:rPr lang="en-US" dirty="0" smtClean="0"/>
              <a:t>Do not explicitly commit a bundle – e.g., </a:t>
            </a:r>
            <a:r>
              <a:rPr lang="en-US" dirty="0" err="1" smtClean="0"/>
              <a:t>bundle.commit</a:t>
            </a:r>
            <a:r>
              <a:rPr lang="en-US" dirty="0" smtClean="0"/>
              <a:t>()</a:t>
            </a:r>
            <a:r>
              <a:rPr lang="en-US" baseline="0" dirty="0" smtClean="0"/>
              <a:t> </a:t>
            </a:r>
            <a:r>
              <a:rPr lang="en-US" dirty="0" smtClean="0"/>
              <a:t>– </a:t>
            </a:r>
            <a:r>
              <a:rPr lang="en-US" baseline="0" dirty="0" smtClean="0"/>
              <a:t> in a </a:t>
            </a:r>
            <a:r>
              <a:rPr lang="en-US" dirty="0" err="1" smtClean="0"/>
              <a:t>runWithNewBundle</a:t>
            </a:r>
            <a:r>
              <a:rPr lang="en-US" dirty="0" smtClean="0"/>
              <a:t>() block. </a:t>
            </a:r>
          </a:p>
          <a:p>
            <a:endParaRPr lang="en-US" dirty="0" smtClean="0"/>
          </a:p>
          <a:p>
            <a:r>
              <a:rPr lang="en-US" dirty="0" smtClean="0"/>
              <a:t>Queries</a:t>
            </a:r>
            <a:r>
              <a:rPr lang="en-US" baseline="0" dirty="0" smtClean="0"/>
              <a:t> for data model objects always </a:t>
            </a:r>
            <a:r>
              <a:rPr lang="en-US" dirty="0" smtClean="0"/>
              <a:t>return a read-only bundle. Line 35</a:t>
            </a:r>
            <a:r>
              <a:rPr lang="en-US" baseline="0" dirty="0" smtClean="0"/>
              <a:t> is a query that returns a single entity of the type ABContact that is read-only. To modify a read-only data model object, </a:t>
            </a:r>
            <a:r>
              <a:rPr lang="en-US" dirty="0" smtClean="0"/>
              <a:t>copy the</a:t>
            </a:r>
            <a:r>
              <a:rPr lang="en-US" baseline="0" dirty="0" smtClean="0"/>
              <a:t> object</a:t>
            </a:r>
            <a:r>
              <a:rPr lang="en-US" dirty="0" smtClean="0"/>
              <a:t> to a writeable bundle.  Line 39 copies the queried object into the writeable bundle</a:t>
            </a:r>
            <a:r>
              <a:rPr lang="en-US" baseline="0" dirty="0" smtClean="0"/>
              <a:t> using the add() method.</a:t>
            </a:r>
            <a:endParaRPr lang="en-US" dirty="0" smtClean="0"/>
          </a:p>
          <a:p>
            <a:endParaRPr lang="en-US" dirty="0" smtClean="0"/>
          </a:p>
          <a:p>
            <a:r>
              <a:rPr lang="en-US" dirty="0" smtClean="0"/>
              <a:t>For more information on bundles, refer to the Gosu Bundles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Gosu class is known to the server when the request comes in, the server can generate the WSDL. The WSDL itself is not generated until an external web service requests it.</a:t>
            </a:r>
          </a:p>
          <a:p>
            <a:endParaRPr lang="en-US" dirty="0" smtClean="0"/>
          </a:p>
          <a:p>
            <a:r>
              <a:rPr lang="en-US" dirty="0" smtClean="0"/>
              <a:t>Redeployment of the Gosu web service class on the server which contains web service method signature changes, newly added web service methods, and/or deleted web service methods, will require that you regenerate the WSDL for</a:t>
            </a:r>
            <a:r>
              <a:rPr lang="en-US" baseline="0" dirty="0" smtClean="0"/>
              <a:t> the </a:t>
            </a:r>
            <a:r>
              <a:rPr lang="en-US" dirty="0" smtClean="0"/>
              <a:t>web service consumer (client).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6214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common use case for returning an object from a web service is a summary or "info" object that contains selected fields from a much larger object. Complex data can also be returned as an XML structure.</a:t>
            </a:r>
          </a:p>
          <a:p>
            <a:endParaRPr lang="en-US" dirty="0" smtClean="0"/>
          </a:p>
          <a:p>
            <a:endParaRPr lang="en-US" i="1"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Gosu class whose instances are used as return types for web services must</a:t>
            </a:r>
            <a:r>
              <a:rPr lang="en-US" baseline="0" dirty="0" smtClean="0"/>
              <a:t> include the @</a:t>
            </a:r>
            <a:r>
              <a:rPr lang="en-US" dirty="0" err="1" smtClean="0"/>
              <a:t>WsiExportable</a:t>
            </a:r>
            <a:r>
              <a:rPr lang="en-US" dirty="0" smtClean="0"/>
              <a:t> annotation and be marked</a:t>
            </a:r>
            <a:r>
              <a:rPr lang="en-US" baseline="0" dirty="0" smtClean="0"/>
              <a:t> as final.</a:t>
            </a:r>
          </a:p>
          <a:p>
            <a:endParaRPr lang="en-US" baseline="0" dirty="0" smtClean="0"/>
          </a:p>
          <a:p>
            <a:r>
              <a:rPr lang="en-US" dirty="0" smtClean="0"/>
              <a:t>The @</a:t>
            </a:r>
            <a:r>
              <a:rPr lang="en-US" dirty="0" err="1" smtClean="0"/>
              <a:t>WsiExportable</a:t>
            </a:r>
            <a:r>
              <a:rPr lang="en-US" dirty="0" smtClean="0"/>
              <a:t> annotation ensure that instances of the class can be easily serialized into XML. </a:t>
            </a:r>
          </a:p>
          <a:p>
            <a:endParaRPr lang="en-US" dirty="0" smtClean="0"/>
          </a:p>
          <a:p>
            <a:r>
              <a:rPr lang="en-US" dirty="0" smtClean="0"/>
              <a:t>A class that can be subtyped has the potential to introduce complexity into a web service architecture that is difficult to maintain. To ensure that Guidewire web services provide maximum flexibility with minimal maintenance, Gosu classes used as web service return types cannot be subtyped. For this reason, the class must be marked as 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production environment, two systems are involved in the use of a Guidewire web service: the publisher and consumer.</a:t>
            </a:r>
          </a:p>
          <a:p>
            <a:endParaRPr lang="en-US" dirty="0" smtClean="0"/>
          </a:p>
          <a:p>
            <a:r>
              <a:rPr lang="en-US" dirty="0" smtClean="0"/>
              <a:t>In the instance where Guidewire</a:t>
            </a:r>
            <a:r>
              <a:rPr lang="en-US" baseline="0" dirty="0" smtClean="0"/>
              <a:t> is the publisher, Guidewire generates the WSDL for a web service with the consumer request.  The external system is the consumer. The consumer </a:t>
            </a:r>
            <a:r>
              <a:rPr lang="en-US" dirty="0" smtClean="0"/>
              <a:t>stores a copy of the WSDL and uses that copy to make requests.</a:t>
            </a:r>
          </a:p>
          <a:p>
            <a:endParaRPr lang="en-US" dirty="0" smtClean="0"/>
          </a:p>
          <a:p>
            <a:r>
              <a:rPr lang="en-US" dirty="0" smtClean="0"/>
              <a:t>It is possible to test web services within a single instance of Guidewire by assuming</a:t>
            </a:r>
            <a:r>
              <a:rPr lang="en-US" baseline="0" dirty="0" smtClean="0"/>
              <a:t> the ro</a:t>
            </a:r>
            <a:r>
              <a:rPr lang="en-US" dirty="0" smtClean="0"/>
              <a:t>les of both publisher and consumer</a:t>
            </a:r>
            <a:r>
              <a:rPr lang="en-US" baseline="0" dirty="0" smtClean="0"/>
              <a:t> for the web service.</a:t>
            </a:r>
            <a:r>
              <a:rPr lang="en-US" dirty="0" smtClean="0"/>
              <a:t> </a:t>
            </a:r>
            <a:r>
              <a:rPr lang="en-US" dirty="0"/>
              <a:t>The only additional step involved is the creation a "local WSDL" that Gosu code can use for testing purposes</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a:t>
            </a:r>
            <a:r>
              <a:rPr lang="en-US" dirty="0" smtClean="0"/>
              <a:t>ou generate a local</a:t>
            </a:r>
            <a:r>
              <a:rPr lang="en-US" baseline="0" dirty="0" smtClean="0"/>
              <a:t> </a:t>
            </a:r>
            <a:r>
              <a:rPr lang="en-US" dirty="0" smtClean="0"/>
              <a:t>WSDL from the command line while Guidewire</a:t>
            </a:r>
            <a:r>
              <a:rPr lang="en-US" baseline="0" dirty="0" smtClean="0"/>
              <a:t> S</a:t>
            </a:r>
            <a:r>
              <a:rPr lang="en-US" dirty="0" smtClean="0"/>
              <a:t>tudio is open, you will need to restart</a:t>
            </a:r>
            <a:r>
              <a:rPr lang="en-US" baseline="0" dirty="0" smtClean="0"/>
              <a:t> the Guidewire application in order for Gosu Scratchpad to execute the reference to the local </a:t>
            </a:r>
            <a:r>
              <a:rPr lang="en-US" baseline="0" dirty="0" err="1" smtClean="0"/>
              <a:t>wsi</a:t>
            </a:r>
            <a:r>
              <a:rPr lang="en-US" baseline="0" dirty="0" smtClean="0"/>
              <a:t>.</a:t>
            </a:r>
          </a:p>
          <a:p>
            <a:endParaRPr lang="en-US" baseline="0" dirty="0" smtClean="0"/>
          </a:p>
          <a:p>
            <a:r>
              <a:rPr lang="en-US" baseline="0" dirty="0" smtClean="0"/>
              <a:t>To restart the application while in Guidewire Studio, follow these steps:</a:t>
            </a:r>
          </a:p>
          <a:p>
            <a:pPr marL="171450" indent="-171450">
              <a:buFont typeface="Arial" pitchFamily="34" charset="0"/>
              <a:buChar char="•"/>
            </a:pPr>
            <a:r>
              <a:rPr lang="en-US" baseline="0" dirty="0" smtClean="0"/>
              <a:t>If Studio is Running or Debugging the Server, Stop the server in Studio.</a:t>
            </a:r>
          </a:p>
          <a:p>
            <a:pPr marL="171450" indent="-171450">
              <a:buFont typeface="Arial" pitchFamily="34" charset="0"/>
              <a:buChar char="•"/>
            </a:pPr>
            <a:r>
              <a:rPr lang="en-US" baseline="0" dirty="0" smtClean="0"/>
              <a:t>After the server stops, then Run or Debug the Server from Studio.</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695924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code completion to easily determine the class and service names.</a:t>
            </a:r>
          </a:p>
          <a:p>
            <a:endParaRPr lang="en-US" dirty="0" smtClean="0"/>
          </a:p>
          <a:p>
            <a:r>
              <a:rPr lang="en-US" dirty="0" smtClean="0"/>
              <a:t>When testing a Guidewire web service locally, it is not necessary</a:t>
            </a:r>
            <a:r>
              <a:rPr lang="en-US" baseline="0" dirty="0" smtClean="0"/>
              <a:t> </a:t>
            </a:r>
            <a:r>
              <a:rPr lang="en-US" dirty="0" smtClean="0"/>
              <a:t>to create a web service collection that points to the web service to be tested.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needed to get a third-party application to consume a Guidewire-published web service vary based on the nature of the third-party application. It isn't possible to exhaustively discuss the different scenarios an integration developer might encounter. The following slides attempt to provide an overview of the process by walking through one specific example. This is intended for use as an overview only. The high-level steps are applicable in most situations, but the specifics will vary.</a:t>
            </a:r>
          </a:p>
          <a:p>
            <a:endParaRPr lang="en-US" dirty="0" smtClean="0"/>
          </a:p>
          <a:p>
            <a:r>
              <a:rPr lang="en-US" dirty="0" smtClean="0"/>
              <a:t>The example in the following slides involves a third-party application written in Java that needs to consume a Guidewire web service called </a:t>
            </a:r>
            <a:r>
              <a:rPr lang="en-US" dirty="0" err="1" smtClean="0"/>
              <a:t>ContactAPI</a:t>
            </a:r>
            <a:r>
              <a:rPr lang="en-US" dirty="0" smtClean="0"/>
              <a:t>. The third-party application is coded using Eclipse. Apache </a:t>
            </a:r>
            <a:r>
              <a:rPr lang="en-US" dirty="0" err="1" smtClean="0"/>
              <a:t>CXF</a:t>
            </a:r>
            <a:r>
              <a:rPr lang="en-US" dirty="0" smtClean="0"/>
              <a:t> version 2.3.0 is used to create Java code for the third-party application from the WSDL.</a:t>
            </a:r>
          </a:p>
          <a:p>
            <a:endParaRPr lang="en-US" dirty="0" smtClean="0"/>
          </a:p>
          <a:p>
            <a:r>
              <a:rPr lang="en-US" dirty="0" smtClean="0"/>
              <a:t>Guidewire web services can also be called from .NET and from any external system that has binding implementations of WSDL and SOAP. For more information on non-Java consumption of Guidewire web services, refer to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 integration developer working with the third-party system must access the WSDL for the Guidewire web service. All WSDLs for Guidewire-published web services can be accessed following the instructions below.</a:t>
            </a:r>
          </a:p>
          <a:p>
            <a:endParaRPr lang="en-US" dirty="0" smtClean="0"/>
          </a:p>
          <a:p>
            <a:r>
              <a:rPr lang="en-US" dirty="0" smtClean="0"/>
              <a:t>To determine the URL for the WSDL:</a:t>
            </a:r>
          </a:p>
          <a:p>
            <a:pPr marL="228600" indent="-228600">
              <a:buFont typeface="+mj-lt"/>
              <a:buAutoNum type="arabicPeriod"/>
            </a:pPr>
            <a:r>
              <a:rPr lang="en-US" dirty="0" smtClean="0"/>
              <a:t>While the application</a:t>
            </a:r>
            <a:r>
              <a:rPr lang="en-US" baseline="0" dirty="0" smtClean="0"/>
              <a:t> </a:t>
            </a:r>
            <a:r>
              <a:rPr lang="en-US" dirty="0" smtClean="0"/>
              <a:t>server is running, connect to http://&lt;machine&gt;:&lt;port&gt;/&lt;appcode&gt;/ws.</a:t>
            </a:r>
          </a:p>
          <a:p>
            <a:pPr marL="228600" indent="-228600">
              <a:buFont typeface="+mj-lt"/>
              <a:buAutoNum type="arabicPeriod"/>
            </a:pPr>
            <a:r>
              <a:rPr lang="en-US" dirty="0" smtClean="0"/>
              <a:t>Expand the Document/Literal Web Services node until the desired web service name is displayed.</a:t>
            </a:r>
          </a:p>
          <a:p>
            <a:pPr marL="228600" indent="-228600">
              <a:buFont typeface="+mj-lt"/>
              <a:buAutoNum type="arabicPeriod"/>
            </a:pPr>
            <a:r>
              <a:rPr lang="en-US" dirty="0" smtClean="0"/>
              <a:t>Click the web service name. This loads the XSD for the WSDL.</a:t>
            </a:r>
          </a:p>
          <a:p>
            <a:pPr marL="228600" indent="-228600">
              <a:buFont typeface="+mj-lt"/>
              <a:buAutoNum type="arabicPeriod"/>
            </a:pPr>
            <a:r>
              <a:rPr lang="en-US" dirty="0" smtClean="0"/>
              <a:t>Copy the URL.</a:t>
            </a:r>
          </a:p>
          <a:p>
            <a:endParaRPr lang="en-US" dirty="0" smtClean="0"/>
          </a:p>
          <a:p>
            <a:r>
              <a:rPr lang="en-US" dirty="0" smtClean="0"/>
              <a:t>The information above applies only for WSDLs for document literal web services. For information on how to find WSDLs for deprecated RPCE web services, consult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5730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Apache </a:t>
            </a:r>
            <a:r>
              <a:rPr lang="en-US" dirty="0" err="1" smtClean="0"/>
              <a:t>CXF</a:t>
            </a:r>
            <a:r>
              <a:rPr lang="en-US" dirty="0" smtClean="0"/>
              <a:t>, from the bin directory, run the wsdl2java ("</a:t>
            </a:r>
            <a:r>
              <a:rPr lang="en-US" dirty="0" err="1" smtClean="0"/>
              <a:t>wsdl</a:t>
            </a:r>
            <a:r>
              <a:rPr lang="en-US" dirty="0" smtClean="0"/>
              <a:t> to java") command and specify the WSDL's URL. This creates a /com subdirectory containing the Java stubs.</a:t>
            </a:r>
          </a:p>
          <a:p>
            <a:endParaRPr lang="en-US" dirty="0"/>
          </a:p>
          <a:p>
            <a:r>
              <a:rPr lang="en-US" dirty="0"/>
              <a:t>Apache </a:t>
            </a:r>
            <a:r>
              <a:rPr lang="en-US" dirty="0" err="1"/>
              <a:t>CXF</a:t>
            </a:r>
            <a:r>
              <a:rPr lang="en-US" dirty="0"/>
              <a:t> includes a "wsdl2java" tool that creates a set of Java classes from a WSDL. The tool is run from the command line. It takes a WSDL as an input parameter and creates a set of Java stubs from the WSDL.</a:t>
            </a:r>
          </a:p>
          <a:p>
            <a:endParaRPr lang="en-US" dirty="0"/>
          </a:p>
          <a:p>
            <a:r>
              <a:rPr lang="en-US" dirty="0"/>
              <a:t>In the example above, the integration developer runs wsdl2java, and this tool creates a com directory from the appropriate WSDL.</a:t>
            </a:r>
          </a:p>
          <a:p>
            <a:endParaRPr lang="en-US" dirty="0"/>
          </a:p>
          <a:p>
            <a:r>
              <a:rPr lang="en-US" dirty="0" smtClean="0"/>
              <a:t>A WSDL is simply an XML file that defines a web service. In its XML format, it cannot be understood by a Java program. To make it understandable to a Java program, a set of Java classes must be created based on the information in the WSDL. One class will represent the web service itself. Other classes may represent input parameters, return types, and/or exceptions that a web service method might throw.</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04943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classes created from the WSDL must be available to the development environment in which the third-party application is configured.</a:t>
            </a:r>
          </a:p>
          <a:p>
            <a:endParaRPr lang="en-US" dirty="0" smtClean="0"/>
          </a:p>
          <a:p>
            <a:r>
              <a:rPr lang="en-US" dirty="0" smtClean="0"/>
              <a:t>In the example above, the com directory and all its Java classes created from the WSDL are made available to the Eclipse project that is being used to configure the third-party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720753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above simply shows the various classes generated by wsdl2java as seen in </a:t>
            </a:r>
            <a:r>
              <a:rPr lang="en-US" dirty="0" smtClean="0"/>
              <a:t>Eclipse. The </a:t>
            </a:r>
            <a:r>
              <a:rPr lang="en-US" dirty="0"/>
              <a:t>slide also includes two classes in each package, ObjectFactory.java and package-info.java. These classes are Apache </a:t>
            </a:r>
            <a:r>
              <a:rPr lang="en-US" dirty="0" err="1"/>
              <a:t>CXF</a:t>
            </a:r>
            <a:r>
              <a:rPr lang="en-US" dirty="0"/>
              <a:t> artifacts that are not relevant to the example. </a:t>
            </a:r>
            <a:r>
              <a:rPr lang="en-US" dirty="0" smtClean="0"/>
              <a:t>The </a:t>
            </a:r>
            <a:r>
              <a:rPr lang="en-US" dirty="0"/>
              <a:t>first class can be used to create instances of the class. The second provides annotation information. For more information, refer to the Apache </a:t>
            </a:r>
            <a:r>
              <a:rPr lang="en-US" dirty="0" err="1"/>
              <a:t>CXF</a:t>
            </a:r>
            <a:r>
              <a:rPr lang="en-US" dirty="0"/>
              <a:t> documentation</a:t>
            </a:r>
            <a:r>
              <a:rPr lang="en-US" dirty="0" smtClean="0"/>
              <a:t>.</a:t>
            </a:r>
            <a:endParaRPr lang="en-US" dirty="0"/>
          </a:p>
          <a:p>
            <a:endParaRPr lang="en-US" dirty="0" smtClean="0"/>
          </a:p>
          <a:p>
            <a:r>
              <a:rPr lang="en-US" dirty="0" smtClean="0"/>
              <a:t>Every WSDL for a Guidewire-published web service contains all the information needed to connect to the web service, make a request using one of the web service methods, and receive the response. This includes:</a:t>
            </a:r>
          </a:p>
          <a:p>
            <a:pPr marL="171450" indent="-171450">
              <a:buFont typeface="Arial" pitchFamily="34" charset="0"/>
              <a:buChar char="•"/>
            </a:pPr>
            <a:r>
              <a:rPr lang="en-US" dirty="0" smtClean="0"/>
              <a:t>Classes that defines any "@</a:t>
            </a:r>
            <a:r>
              <a:rPr lang="en-US" dirty="0" err="1" smtClean="0"/>
              <a:t>WsiExportable</a:t>
            </a:r>
            <a:r>
              <a:rPr lang="en-US" dirty="0" smtClean="0"/>
              <a:t>" customer type the web service might </a:t>
            </a:r>
            <a:r>
              <a:rPr lang="en-US" dirty="0" err="1" smtClean="0"/>
              <a:t>return.In</a:t>
            </a:r>
            <a:r>
              <a:rPr lang="en-US" dirty="0" smtClean="0"/>
              <a:t> the screenshot above, ContactInfo.java is an example of this.</a:t>
            </a:r>
          </a:p>
          <a:p>
            <a:pPr marL="171450" indent="-171450">
              <a:buFont typeface="Arial" pitchFamily="34" charset="0"/>
              <a:buChar char="•"/>
            </a:pPr>
            <a:r>
              <a:rPr lang="en-US" dirty="0" smtClean="0"/>
              <a:t>A class that defines the web service itself (the "@</a:t>
            </a:r>
            <a:r>
              <a:rPr lang="en-US" dirty="0" err="1" smtClean="0"/>
              <a:t>WsiWebService</a:t>
            </a:r>
            <a:r>
              <a:rPr lang="en-US" dirty="0" smtClean="0"/>
              <a:t>" class). In the screenshot above, ContactAPI.java is an example of this.</a:t>
            </a:r>
          </a:p>
          <a:p>
            <a:pPr marL="171450" indent="-171450">
              <a:buFont typeface="Arial" pitchFamily="34" charset="0"/>
              <a:buChar char="•"/>
            </a:pPr>
            <a:r>
              <a:rPr lang="en-US" dirty="0" smtClean="0"/>
              <a:t>Classes for any exception that the web service might throw. In the screenshot above, BadIdentifierException_Exception.java, </a:t>
            </a:r>
            <a:r>
              <a:rPr lang="en-US" dirty="0" err="1" smtClean="0"/>
              <a:t>BadIdentifierException</a:t>
            </a:r>
            <a:r>
              <a:rPr lang="en-US" dirty="0" smtClean="0"/>
              <a:t>, PermissionException_Exception.java, PermissionException.java, ServerStateException_Exception.java, and ServerStateException.java are examples of this.</a:t>
            </a:r>
          </a:p>
          <a:p>
            <a:pPr marL="171450" indent="-171450">
              <a:buFont typeface="Arial" pitchFamily="34" charset="0"/>
              <a:buChar char="•"/>
            </a:pPr>
            <a:r>
              <a:rPr lang="en-US" dirty="0" smtClean="0"/>
              <a:t>Classes for the connection information. In the screenshot above, ContactApiPortType.java is an example of this.</a:t>
            </a:r>
          </a:p>
          <a:p>
            <a:pPr marL="171450" indent="-171450">
              <a:buFont typeface="Arial" pitchFamily="34" charset="0"/>
              <a:buChar char="•"/>
            </a:pPr>
            <a:r>
              <a:rPr lang="en-US" dirty="0" smtClean="0"/>
              <a:t>Classes for the methods and method responses.  In the screenshot above, DoesContactExist.java, DoesContactExistResponse.java, GetContactInfo.java, GetContactInfoResponse.java, SetContactEmail.java, and SetContactEmailResponse.java are examples of this.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476481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Java classes are available to the IDE, any code in the IDE can make use of the classes.  In the example above:</a:t>
            </a:r>
          </a:p>
          <a:p>
            <a:pPr marL="171450" indent="-171450">
              <a:buFont typeface="Arial" pitchFamily="34" charset="0"/>
              <a:buChar char="•"/>
            </a:pPr>
            <a:r>
              <a:rPr lang="en-US" dirty="0" smtClean="0"/>
              <a:t>Lines 3-5: imports the </a:t>
            </a:r>
            <a:r>
              <a:rPr lang="en-US" dirty="0" err="1" smtClean="0"/>
              <a:t>WSDLtoJava</a:t>
            </a:r>
            <a:r>
              <a:rPr lang="en-US" dirty="0" smtClean="0"/>
              <a:t> generated Java classes.</a:t>
            </a:r>
          </a:p>
          <a:p>
            <a:pPr marL="171450" indent="-171450">
              <a:buFont typeface="Arial" pitchFamily="34" charset="0"/>
              <a:buChar char="•"/>
            </a:pPr>
            <a:r>
              <a:rPr lang="en-US" dirty="0" smtClean="0"/>
              <a:t>Line 9</a:t>
            </a:r>
            <a:r>
              <a:rPr lang="en-US" dirty="0"/>
              <a:t>:</a:t>
            </a:r>
            <a:r>
              <a:rPr lang="en-US" dirty="0" smtClean="0"/>
              <a:t> a Java main() method is used to emulate the third-party application.</a:t>
            </a:r>
          </a:p>
          <a:p>
            <a:pPr marL="171450" indent="-171450">
              <a:buFont typeface="Arial" pitchFamily="34" charset="0"/>
              <a:buChar char="•"/>
            </a:pPr>
            <a:r>
              <a:rPr lang="en-US" dirty="0" smtClean="0"/>
              <a:t>Line 13:  creates a new instance of the </a:t>
            </a:r>
            <a:r>
              <a:rPr lang="en-US" dirty="0" err="1" smtClean="0"/>
              <a:t>ContactAPI</a:t>
            </a:r>
            <a:r>
              <a:rPr lang="en-US" dirty="0" smtClean="0"/>
              <a:t> web service called "api". Note that this instance is based on the </a:t>
            </a:r>
            <a:r>
              <a:rPr lang="en-US" dirty="0" err="1" smtClean="0"/>
              <a:t>ContactAPI</a:t>
            </a:r>
            <a:r>
              <a:rPr lang="en-US" dirty="0" smtClean="0"/>
              <a:t> class, which is one of the Java classes created from the WSDL.</a:t>
            </a:r>
          </a:p>
          <a:p>
            <a:pPr marL="171450" indent="-171450">
              <a:buFont typeface="Arial" pitchFamily="34" charset="0"/>
              <a:buChar char="•"/>
            </a:pPr>
            <a:r>
              <a:rPr lang="en-US" dirty="0" smtClean="0"/>
              <a:t>Line 14: creates a new instance of </a:t>
            </a:r>
            <a:r>
              <a:rPr lang="en-US" dirty="0" err="1" smtClean="0"/>
              <a:t>ContactAPIPortType</a:t>
            </a:r>
            <a:r>
              <a:rPr lang="en-US" dirty="0" smtClean="0"/>
              <a:t> called "port". Note that this instance is based on the </a:t>
            </a:r>
            <a:r>
              <a:rPr lang="en-US" dirty="0" err="1" smtClean="0"/>
              <a:t>ContactAPIPortType</a:t>
            </a:r>
            <a:r>
              <a:rPr lang="en-US" dirty="0" smtClean="0"/>
              <a:t> class, which is one of the Java classes created from the WSDL. Its value is set using a method from the </a:t>
            </a:r>
            <a:r>
              <a:rPr lang="en-US" dirty="0" err="1" smtClean="0"/>
              <a:t>ContactAPI</a:t>
            </a:r>
            <a:r>
              <a:rPr lang="en-US" dirty="0" smtClean="0"/>
              <a:t> instance.</a:t>
            </a:r>
          </a:p>
          <a:p>
            <a:pPr marL="171450" indent="-171450">
              <a:buFont typeface="Arial" pitchFamily="34" charset="0"/>
              <a:buChar char="•"/>
            </a:pPr>
            <a:r>
              <a:rPr lang="en-US" dirty="0" smtClean="0"/>
              <a:t>Line 16:  a call is made to the web service ("</a:t>
            </a:r>
            <a:r>
              <a:rPr lang="en-US" dirty="0" err="1" smtClean="0"/>
              <a:t>port.doesContactExist</a:t>
            </a:r>
            <a:r>
              <a:rPr lang="en-US" dirty="0" smtClean="0"/>
              <a:t>(</a:t>
            </a:r>
            <a:r>
              <a:rPr lang="en-US" dirty="0" err="1" smtClean="0"/>
              <a:t>contactPID</a:t>
            </a:r>
            <a:r>
              <a:rPr lang="en-US" dirty="0" smtClean="0"/>
              <a:t>)"). This call passes a string ("ab:5") to the Guidewire web service and gets a </a:t>
            </a:r>
            <a:r>
              <a:rPr lang="en-US" dirty="0" err="1" smtClean="0"/>
              <a:t>boolean</a:t>
            </a:r>
            <a:r>
              <a:rPr lang="en-US" dirty="0" smtClean="0"/>
              <a:t> response (true). The rest of line 16 then prints "Does William Andy exist?: " and the </a:t>
            </a:r>
            <a:r>
              <a:rPr lang="en-US" dirty="0" err="1" smtClean="0"/>
              <a:t>boolean</a:t>
            </a:r>
            <a:r>
              <a:rPr lang="en-US" dirty="0" smtClean="0"/>
              <a:t> value. You can see this print statement in the Console window at the bottom of the screenshot.</a:t>
            </a:r>
          </a:p>
          <a:p>
            <a:pPr marL="171450" indent="-171450">
              <a:buFont typeface="Arial" pitchFamily="34" charset="0"/>
              <a:buChar char="•"/>
            </a:pPr>
            <a:r>
              <a:rPr lang="en-US" dirty="0" smtClean="0"/>
              <a:t>Line 17: creates a new instance of </a:t>
            </a:r>
            <a:r>
              <a:rPr lang="en-US" dirty="0" err="1" smtClean="0"/>
              <a:t>ContactInfo</a:t>
            </a:r>
            <a:r>
              <a:rPr lang="en-US" dirty="0" smtClean="0"/>
              <a:t>. It is called "</a:t>
            </a:r>
            <a:r>
              <a:rPr lang="en-US" dirty="0" err="1" smtClean="0"/>
              <a:t>contactInfo</a:t>
            </a:r>
            <a:r>
              <a:rPr lang="en-US" dirty="0" smtClean="0"/>
              <a:t>". Note that this instance is based on the </a:t>
            </a:r>
            <a:r>
              <a:rPr lang="en-US" dirty="0" err="1" smtClean="0"/>
              <a:t>ContactInfo</a:t>
            </a:r>
            <a:r>
              <a:rPr lang="en-US" dirty="0" smtClean="0"/>
              <a:t> class, which is one of the Java classes created from the WSDL. It is set using the </a:t>
            </a:r>
            <a:r>
              <a:rPr lang="en-US" dirty="0" err="1" smtClean="0"/>
              <a:t>getContactInfo</a:t>
            </a:r>
            <a:r>
              <a:rPr lang="en-US" dirty="0" smtClean="0"/>
              <a:t>() method of the web service and passes in "ab:5" as an input parameter. In other words, the third-party application requests a </a:t>
            </a:r>
            <a:r>
              <a:rPr lang="en-US" dirty="0" err="1" smtClean="0"/>
              <a:t>ContactInfo</a:t>
            </a:r>
            <a:r>
              <a:rPr lang="en-US" dirty="0" smtClean="0"/>
              <a:t> instance for the contact with public ID "ab:5" and stored this instance in the local </a:t>
            </a:r>
            <a:r>
              <a:rPr lang="en-US" dirty="0" err="1" smtClean="0"/>
              <a:t>contactInfo</a:t>
            </a:r>
            <a:r>
              <a:rPr lang="en-US" dirty="0" smtClean="0"/>
              <a:t> object.</a:t>
            </a:r>
          </a:p>
          <a:p>
            <a:pPr marL="171450" indent="-171450">
              <a:buFont typeface="Arial" pitchFamily="34" charset="0"/>
              <a:buChar char="•"/>
            </a:pPr>
            <a:r>
              <a:rPr lang="en-US" dirty="0" smtClean="0"/>
              <a:t>Line18: prints the value of the </a:t>
            </a:r>
            <a:r>
              <a:rPr lang="en-US" dirty="0" err="1" smtClean="0"/>
              <a:t>contactInfo</a:t>
            </a:r>
            <a:r>
              <a:rPr lang="en-US" dirty="0" smtClean="0"/>
              <a:t> object's email. This is done by retrieving the value of the Email field using </a:t>
            </a:r>
            <a:r>
              <a:rPr lang="en-US" dirty="0" err="1" smtClean="0"/>
              <a:t>getEmail</a:t>
            </a:r>
            <a:r>
              <a:rPr lang="en-US" dirty="0" smtClean="0"/>
              <a:t>() and then printing it to the console. You can see the results of the print statement in the Console window at the bottom of the screenshot.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1704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the WSDL only provides the XML grammar for describing how a consumer of a web service can interact with a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836249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9550" indent="-209550"/>
            <a:r>
              <a:rPr lang="en-US" b="1" dirty="0" smtClean="0"/>
              <a:t>Answers</a:t>
            </a:r>
          </a:p>
          <a:p>
            <a:pPr marL="209550" indent="-209550"/>
            <a:r>
              <a:rPr lang="en-US" dirty="0" smtClean="0"/>
              <a:t>1.	a) The @</a:t>
            </a:r>
            <a:r>
              <a:rPr lang="en-US" dirty="0" err="1" smtClean="0"/>
              <a:t>WsiWebService</a:t>
            </a:r>
            <a:r>
              <a:rPr lang="en-US" dirty="0" smtClean="0"/>
              <a:t> annotation is the only thing required to make a Gosu class a Guidewire web service.</a:t>
            </a:r>
          </a:p>
          <a:p>
            <a:pPr marL="209550" indent="-209550"/>
            <a:r>
              <a:rPr lang="en-US" dirty="0" smtClean="0"/>
              <a:t>	b) The @</a:t>
            </a:r>
            <a:r>
              <a:rPr lang="en-US" dirty="0" err="1" smtClean="0"/>
              <a:t>WsiExportable</a:t>
            </a:r>
            <a:r>
              <a:rPr lang="en-US" dirty="0" smtClean="0"/>
              <a:t> annotation and the keyword "final".</a:t>
            </a:r>
          </a:p>
          <a:p>
            <a:pPr marL="209550" indent="-209550"/>
            <a:r>
              <a:rPr lang="en-US" dirty="0" smtClean="0"/>
              <a:t>2.	a) True.</a:t>
            </a:r>
          </a:p>
          <a:p>
            <a:pPr marL="209550" indent="-209550"/>
            <a:r>
              <a:rPr lang="en-US" dirty="0" smtClean="0"/>
              <a:t>	b) False. (It can return only instances of Gosu classes that are final and have the @</a:t>
            </a:r>
            <a:r>
              <a:rPr lang="en-US" dirty="0" err="1" smtClean="0"/>
              <a:t>WsiExportable</a:t>
            </a:r>
            <a:r>
              <a:rPr lang="en-US" dirty="0" smtClean="0"/>
              <a:t> annotation.)</a:t>
            </a:r>
          </a:p>
          <a:p>
            <a:pPr marL="209550" indent="-209550"/>
            <a:r>
              <a:rPr lang="en-US" dirty="0" smtClean="0"/>
              <a:t>	c) False. (Instances of Guidewire data model entities cannot be returned from </a:t>
            </a:r>
            <a:r>
              <a:rPr lang="en-US" dirty="0" err="1" smtClean="0"/>
              <a:t>WS</a:t>
            </a:r>
            <a:r>
              <a:rPr lang="en-US" dirty="0" smtClean="0"/>
              <a:t>-I web service methods.)</a:t>
            </a:r>
          </a:p>
          <a:p>
            <a:pPr marL="209550" indent="-209550"/>
            <a:r>
              <a:rPr lang="en-US" dirty="0" smtClean="0"/>
              <a:t>	d) False. (The WSDL is generated when an external system requests it.)</a:t>
            </a:r>
          </a:p>
          <a:p>
            <a:pPr marL="209550" indent="-209550"/>
            <a:r>
              <a:rPr lang="en-US" dirty="0" smtClean="0"/>
              <a:t>	e) True.</a:t>
            </a:r>
          </a:p>
          <a:p>
            <a:pPr marL="209550" indent="-209550"/>
            <a:r>
              <a:rPr lang="en-US" dirty="0" smtClean="0"/>
              <a:t>	f) True.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Guidewire application comes with a set of base application web services. By convention, web services have names that end in "API“. In some situations, the web service needed by an integration point may already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For web services that manipulate system data,</a:t>
            </a:r>
            <a:r>
              <a:rPr lang="en-US" baseline="0" dirty="0" smtClean="0"/>
              <a:t> </a:t>
            </a:r>
            <a:r>
              <a:rPr lang="en-US" dirty="0" smtClean="0"/>
              <a:t>Guidewire recommends you use the web services provided in the base application. An</a:t>
            </a:r>
            <a:r>
              <a:rPr lang="en-US" baseline="0" dirty="0" smtClean="0"/>
              <a:t> example is </a:t>
            </a:r>
            <a:r>
              <a:rPr lang="en-US" dirty="0" smtClean="0"/>
              <a:t>MaintenanceToolsAPI.</a:t>
            </a:r>
            <a:r>
              <a:rPr lang="en-US" baseline="0" dirty="0" smtClean="0"/>
              <a:t> The MaintenanceToolsAPI WsiWebService c</a:t>
            </a:r>
            <a:r>
              <a:rPr lang="en-US" dirty="0" smtClean="0"/>
              <a:t>an start a batch process remotely.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web services that manipulate business data, Guidewire recommends that you create a custom web service, even if there is already a similar web service in the base application. Custom web services ensure that exactly the correct data is being exchanged. One of the greatest benefits of custom web services is the ability to control the amount of data transferred, which can yield significant performance improvements. For example, a getABContact() API might it return a large ABContact instance with multiple fields and complex data, but the given integration point needs only the public ID, the name, and the primary address.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information on how to write a Guidewire web service using RPCE, refer to the Integration Guide.  Guidewire 8 deprecates the publishing of RPCE web services.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3986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method that modifies Guidewire data must create and commit a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19303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"com.guidewire"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4008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WsiPermissions</a:t>
            </a:r>
            <a:r>
              <a:rPr lang="en-US" dirty="0" smtClean="0"/>
              <a:t> annotation specifies the permissions a user needs to invoke a web service. Permissions are specified as an array of </a:t>
            </a:r>
            <a:r>
              <a:rPr lang="en-US" dirty="0" err="1" smtClean="0"/>
              <a:t>SystemPermissionType</a:t>
            </a:r>
            <a:r>
              <a:rPr lang="en-US" dirty="0" smtClean="0"/>
              <a:t> typekey values.</a:t>
            </a:r>
          </a:p>
          <a:p>
            <a:r>
              <a:rPr lang="en-US" dirty="0" smtClean="0"/>
              <a:t>If the annotation is omitted, the permissions default to "</a:t>
            </a:r>
            <a:r>
              <a:rPr lang="en-US" dirty="0" err="1" smtClean="0"/>
              <a:t>soapadmin</a:t>
            </a:r>
            <a:r>
              <a:rPr lang="en-US" dirty="0" smtClean="0"/>
              <a:t>". </a:t>
            </a:r>
          </a:p>
          <a:p>
            <a:r>
              <a:rPr lang="en-US" dirty="0" smtClean="0"/>
              <a:t>If no permissions are required, then the annotation should be specified but have an empty array: </a:t>
            </a:r>
            <a:r>
              <a:rPr lang="en-US" dirty="0" err="1" smtClean="0"/>
              <a:t>WsiPermissions</a:t>
            </a:r>
            <a:r>
              <a:rPr lang="en-US" dirty="0" smtClean="0"/>
              <a:t>({}). Multiple permissions can be specified within the array as in: @</a:t>
            </a:r>
            <a:r>
              <a:rPr lang="en-US" dirty="0" err="1" smtClean="0"/>
              <a:t>WsiPermissions</a:t>
            </a:r>
            <a:r>
              <a:rPr lang="en-US" dirty="0" smtClean="0"/>
              <a:t>({"</a:t>
            </a:r>
            <a:r>
              <a:rPr lang="en-US" dirty="0" err="1" smtClean="0"/>
              <a:t>abcreate</a:t>
            </a:r>
            <a:r>
              <a:rPr lang="en-US" dirty="0" smtClean="0"/>
              <a:t>", "</a:t>
            </a:r>
            <a:r>
              <a:rPr lang="en-US" dirty="0" err="1" smtClean="0"/>
              <a:t>abedit</a:t>
            </a:r>
            <a:r>
              <a:rPr lang="en-US" dirty="0" smtClean="0"/>
              <a:t>"}).  The @</a:t>
            </a:r>
            <a:r>
              <a:rPr lang="en-US" dirty="0" err="1" smtClean="0"/>
              <a:t>WsiPermissions</a:t>
            </a:r>
            <a:r>
              <a:rPr lang="en-US" dirty="0" smtClean="0"/>
              <a:t> annotation can also be used for methods in the class. A method-level annotation always takes precedence over a class-level annotation.</a:t>
            </a:r>
          </a:p>
          <a:p>
            <a:endParaRPr lang="en-US" dirty="0" smtClean="0"/>
          </a:p>
          <a:p>
            <a:r>
              <a:rPr lang="en-US" dirty="0"/>
              <a:t>The @</a:t>
            </a:r>
            <a:r>
              <a:rPr lang="en-US" dirty="0" err="1" smtClean="0"/>
              <a:t>WsiAvailability</a:t>
            </a:r>
            <a:r>
              <a:rPr lang="en-US" dirty="0" smtClean="0"/>
              <a:t> annotation specifies the minimum system run level when a web service becomes available. Valid values include:</a:t>
            </a:r>
          </a:p>
          <a:p>
            <a:r>
              <a:rPr lang="en-US" dirty="0" smtClean="0"/>
              <a:t>MULTIUSER </a:t>
            </a:r>
            <a:r>
              <a:rPr lang="en-US" dirty="0"/>
              <a:t>– Normal state just after start up. Product is live and users can login to UI.</a:t>
            </a:r>
          </a:p>
          <a:p>
            <a:r>
              <a:rPr lang="en-US" dirty="0"/>
              <a:t>SHUTDOWN – The app server is up, but the product is not available</a:t>
            </a:r>
          </a:p>
          <a:p>
            <a:r>
              <a:rPr lang="en-US" dirty="0" smtClean="0"/>
              <a:t>DAEMONS – The product is running and background processes can run, but users cannot log in to the UI.</a:t>
            </a:r>
          </a:p>
          <a:p>
            <a:r>
              <a:rPr lang="en-US" dirty="0"/>
              <a:t>MAINTENANCE </a:t>
            </a:r>
            <a:r>
              <a:rPr lang="en-US" dirty="0" smtClean="0"/>
              <a:t>– </a:t>
            </a:r>
            <a:r>
              <a:rPr lang="en-US" dirty="0"/>
              <a:t>This is the default value</a:t>
            </a:r>
            <a:r>
              <a:rPr lang="en-US" dirty="0" smtClean="0"/>
              <a:t>. </a:t>
            </a:r>
            <a:r>
              <a:rPr lang="en-US" dirty="0"/>
              <a:t>(Also known as "</a:t>
            </a:r>
            <a:r>
              <a:rPr lang="en-US" dirty="0" err="1"/>
              <a:t>NODAEMONS</a:t>
            </a:r>
            <a:r>
              <a:rPr lang="en-US" dirty="0"/>
              <a:t>") The app server and product are running, but no </a:t>
            </a:r>
            <a:r>
              <a:rPr lang="en-US" dirty="0" smtClean="0"/>
              <a:t>background processes</a:t>
            </a:r>
            <a:r>
              <a:rPr lang="en-US" dirty="0"/>
              <a:t>.</a:t>
            </a:r>
            <a:endParaRPr lang="en-US" dirty="0" smtClean="0"/>
          </a:p>
          <a:p>
            <a:r>
              <a:rPr lang="en-US" dirty="0" smtClean="0"/>
              <a:t/>
            </a:r>
            <a:br>
              <a:rPr lang="en-US" dirty="0" smtClean="0"/>
            </a:br>
            <a:r>
              <a:rPr lang="en-US" dirty="0" smtClean="0"/>
              <a:t>The term "background processes" can be misleading, because there should be only one </a:t>
            </a:r>
            <a:r>
              <a:rPr lang="en-US" dirty="0" err="1" smtClean="0"/>
              <a:t>JVM</a:t>
            </a:r>
            <a:r>
              <a:rPr lang="en-US" dirty="0" smtClean="0"/>
              <a:t> process involved in running a Guidewire server instance. These background processes are actually run by additional threads within the </a:t>
            </a:r>
            <a:r>
              <a:rPr lang="en-US" dirty="0" err="1" smtClean="0"/>
              <a:t>JVM</a:t>
            </a:r>
            <a:r>
              <a:rPr lang="en-US" dirty="0" smtClean="0"/>
              <a:t>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72779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5.emf"/><Relationship Id="rId5" Type="http://schemas.openxmlformats.org/officeDocument/2006/relationships/image" Target="../media/image15.em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15, 2013</a:t>
            </a:r>
            <a:endParaRPr lang="en-US" dirty="0"/>
          </a:p>
        </p:txBody>
      </p:sp>
      <p:sp>
        <p:nvSpPr>
          <p:cNvPr id="3" name="Title 2"/>
          <p:cNvSpPr>
            <a:spLocks noGrp="1"/>
          </p:cNvSpPr>
          <p:nvPr>
            <p:ph type="ctrTitle"/>
          </p:nvPr>
        </p:nvSpPr>
        <p:spPr/>
        <p:txBody>
          <a:bodyPr/>
          <a:lstStyle/>
          <a:p>
            <a:r>
              <a:rPr lang="en-US" dirty="0"/>
              <a:t>Publishing </a:t>
            </a:r>
            <a:r>
              <a:rPr lang="en-US" dirty="0" smtClean="0"/>
              <a:t>Guidewire Web Services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8763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Add methods</a:t>
            </a:r>
            <a:endParaRPr lang="en-US" dirty="0"/>
          </a:p>
        </p:txBody>
      </p:sp>
      <p:sp>
        <p:nvSpPr>
          <p:cNvPr id="6" name="Content Placeholder 5"/>
          <p:cNvSpPr>
            <a:spLocks noGrp="1"/>
          </p:cNvSpPr>
          <p:nvPr>
            <p:ph idx="1"/>
          </p:nvPr>
        </p:nvSpPr>
        <p:spPr>
          <a:xfrm>
            <a:off x="519113" y="3276600"/>
            <a:ext cx="8318500" cy="3124200"/>
          </a:xfrm>
        </p:spPr>
        <p:txBody>
          <a:bodyPr/>
          <a:lstStyle/>
          <a:p>
            <a:r>
              <a:rPr lang="en-US" dirty="0" smtClean="0"/>
              <a:t>Method </a:t>
            </a:r>
            <a:r>
              <a:rPr lang="en-US" dirty="0"/>
              <a:t>can accept </a:t>
            </a:r>
            <a:r>
              <a:rPr lang="en-US" dirty="0" smtClean="0"/>
              <a:t>and/or </a:t>
            </a:r>
            <a:r>
              <a:rPr lang="en-US" dirty="0"/>
              <a:t>return:</a:t>
            </a:r>
          </a:p>
          <a:p>
            <a:pPr lvl="1"/>
            <a:r>
              <a:rPr lang="en-US" dirty="0"/>
              <a:t>Simple </a:t>
            </a:r>
            <a:r>
              <a:rPr lang="en-US" dirty="0" smtClean="0"/>
              <a:t>values: Booleans</a:t>
            </a:r>
            <a:r>
              <a:rPr lang="en-US" dirty="0"/>
              <a:t>, numbers, strings, lists, arrays</a:t>
            </a:r>
          </a:p>
          <a:p>
            <a:pPr lvl="1"/>
            <a:r>
              <a:rPr lang="en-US" dirty="0"/>
              <a:t>XML types</a:t>
            </a:r>
          </a:p>
          <a:p>
            <a:pPr lvl="1"/>
            <a:r>
              <a:rPr lang="en-US" dirty="0"/>
              <a:t>Gosu </a:t>
            </a:r>
            <a:r>
              <a:rPr lang="en-US" dirty="0" smtClean="0"/>
              <a:t>objects (discussed </a:t>
            </a:r>
            <a:r>
              <a:rPr lang="en-US" dirty="0"/>
              <a:t>later in this </a:t>
            </a:r>
            <a:r>
              <a:rPr lang="en-US" dirty="0" smtClean="0"/>
              <a:t>lesson)</a:t>
            </a:r>
          </a:p>
          <a:p>
            <a:r>
              <a:rPr lang="en-US" dirty="0" smtClean="0"/>
              <a:t>Method cannot </a:t>
            </a:r>
            <a:r>
              <a:rPr lang="en-US" dirty="0"/>
              <a:t>accept or return an instance of </a:t>
            </a:r>
            <a:r>
              <a:rPr lang="en-US" dirty="0" smtClean="0"/>
              <a:t>a </a:t>
            </a:r>
            <a:br>
              <a:rPr lang="en-US" dirty="0" smtClean="0"/>
            </a:br>
            <a:r>
              <a:rPr lang="en-US" dirty="0" smtClean="0"/>
              <a:t>data </a:t>
            </a:r>
            <a:r>
              <a:rPr lang="en-US" dirty="0"/>
              <a:t>model entity</a:t>
            </a:r>
            <a:r>
              <a:rPr lang="en-US" dirty="0" smtClean="0"/>
              <a:t>!</a:t>
            </a:r>
            <a:endParaRPr lang="en-US" dirty="0"/>
          </a:p>
        </p:txBody>
      </p:sp>
      <p:sp>
        <p:nvSpPr>
          <p:cNvPr id="4" name="Rectangle 3"/>
          <p:cNvSpPr/>
          <p:nvPr/>
        </p:nvSpPr>
        <p:spPr>
          <a:xfrm>
            <a:off x="368300" y="910770"/>
            <a:ext cx="86233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23 </a:t>
            </a:r>
            <a:r>
              <a:rPr lang="en-US" sz="1600" b="1" dirty="0" smtClean="0">
                <a:solidFill>
                  <a:srgbClr val="000000"/>
                </a:solidFill>
                <a:latin typeface="Courier New"/>
                <a:ea typeface="Times New Roman"/>
                <a:cs typeface="Times New Roman"/>
              </a:rPr>
              <a:t>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simply returns a value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24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doesContactExist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 </a:t>
            </a:r>
            <a:r>
              <a:rPr lang="en-US" sz="1600" b="1" dirty="0" err="1">
                <a:solidFill>
                  <a:srgbClr val="000000"/>
                </a:solidFill>
                <a:latin typeface="Courier New"/>
                <a:ea typeface="Times New Roman"/>
                <a:cs typeface="Times New Roman"/>
              </a:rPr>
              <a:t>boolean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25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26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smtClean="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t>
            </a:r>
            <a:r>
              <a:rPr lang="en-US" sz="1600" b="1" dirty="0">
                <a:solidFill>
                  <a:srgbClr val="000080"/>
                </a:solidFill>
                <a:latin typeface="Courier New"/>
                <a:ea typeface="Times New Roman"/>
                <a:cs typeface="Times New Roman"/>
              </a:rPr>
              <a:t>not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().Empty)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28   </a:t>
            </a:r>
            <a:r>
              <a:rPr lang="en-US" sz="1600" b="1" dirty="0" smtClean="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2356549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399"/>
            <a:ext cx="393700" cy="433041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err="1" smtClean="0"/>
              <a:t>runWithNewBundle</a:t>
            </a:r>
            <a:r>
              <a:rPr lang="en-US" dirty="0" smtClean="0"/>
              <a:t>() for </a:t>
            </a:r>
            <a:r>
              <a:rPr lang="en-US" dirty="0" err="1" smtClean="0"/>
              <a:t>WS</a:t>
            </a:r>
            <a:r>
              <a:rPr lang="en-US" dirty="0" smtClean="0"/>
              <a:t>-I web service</a:t>
            </a:r>
            <a:endParaRPr lang="en-US" dirty="0"/>
          </a:p>
        </p:txBody>
      </p:sp>
      <p:sp>
        <p:nvSpPr>
          <p:cNvPr id="3" name="Content Placeholder 2"/>
          <p:cNvSpPr>
            <a:spLocks noGrp="1"/>
          </p:cNvSpPr>
          <p:nvPr>
            <p:ph idx="1"/>
          </p:nvPr>
        </p:nvSpPr>
        <p:spPr>
          <a:xfrm>
            <a:off x="519113" y="5466414"/>
            <a:ext cx="8318500" cy="934385"/>
          </a:xfrm>
        </p:spPr>
        <p:txBody>
          <a:bodyPr/>
          <a:lstStyle/>
          <a:p>
            <a:r>
              <a:rPr lang="en-US" dirty="0" smtClean="0"/>
              <a:t>For web service methods committing data, create a bundle</a:t>
            </a:r>
          </a:p>
          <a:p>
            <a:pPr lvl="1"/>
            <a:r>
              <a:rPr lang="en-US" b="1" dirty="0" err="1" smtClean="0">
                <a:solidFill>
                  <a:srgbClr val="000000"/>
                </a:solidFill>
                <a:latin typeface="Courier New"/>
                <a:ea typeface="Times New Roman"/>
                <a:cs typeface="Times New Roman"/>
              </a:rPr>
              <a:t>gw.transaction.Transaction.runWithNewBundle</a:t>
            </a:r>
            <a:r>
              <a:rPr lang="en-US" b="1" dirty="0" smtClean="0">
                <a:solidFill>
                  <a:srgbClr val="000000"/>
                </a:solidFill>
                <a:latin typeface="Courier New"/>
                <a:ea typeface="Times New Roman"/>
                <a:cs typeface="Times New Roman"/>
              </a:rPr>
              <a:t>()</a:t>
            </a:r>
            <a:endParaRPr lang="en-US" dirty="0"/>
          </a:p>
        </p:txBody>
      </p:sp>
      <p:sp>
        <p:nvSpPr>
          <p:cNvPr id="4" name="Rectangle 3"/>
          <p:cNvSpPr/>
          <p:nvPr/>
        </p:nvSpPr>
        <p:spPr>
          <a:xfrm>
            <a:off x="361373" y="914400"/>
            <a:ext cx="8477827" cy="433041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30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setContactEmail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email :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31  	   : </a:t>
            </a:r>
            <a:r>
              <a:rPr lang="en-US" sz="1600" b="1" dirty="0">
                <a:solidFill>
                  <a:srgbClr val="000080"/>
                </a:solidFill>
                <a:latin typeface="Courier New"/>
                <a:ea typeface="Times New Roman"/>
                <a:cs typeface="Times New Roman"/>
              </a:rPr>
              <a:t>void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query for contact with given public 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new bundle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37    </a:t>
            </a:r>
            <a:r>
              <a:rPr lang="en-US" sz="1600" b="1" dirty="0" err="1" smtClean="0">
                <a:solidFill>
                  <a:srgbClr val="000000"/>
                </a:solidFill>
                <a:latin typeface="Courier New"/>
                <a:ea typeface="Times New Roman"/>
                <a:cs typeface="Times New Roman"/>
              </a:rPr>
              <a:t>gw.transaction.Transaction.runWithNewBundle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newBundle</a:t>
            </a:r>
            <a:r>
              <a:rPr lang="en-US" sz="1600" b="1" dirty="0">
                <a:solidFill>
                  <a:srgbClr val="000000"/>
                </a:solidFill>
                <a:latin typeface="Courier New"/>
                <a:ea typeface="Times New Roman"/>
                <a:cs typeface="Times New Roman"/>
              </a:rPr>
              <a:t>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38     </a:t>
            </a:r>
            <a:r>
              <a:rPr lang="en-US" sz="1600" b="1" i="1" dirty="0" smtClean="0">
                <a:solidFill>
                  <a:srgbClr val="969696"/>
                </a:solidFill>
                <a:latin typeface="Courier New"/>
                <a:ea typeface="Times New Roman"/>
                <a:cs typeface="Times New Roman"/>
              </a:rPr>
              <a:t>// targetContact </a:t>
            </a:r>
            <a:r>
              <a:rPr lang="en-US" sz="1600" b="1" i="1" dirty="0">
                <a:solidFill>
                  <a:srgbClr val="969696"/>
                </a:solidFill>
                <a:latin typeface="Courier New"/>
                <a:ea typeface="Times New Roman"/>
                <a:cs typeface="Times New Roman"/>
              </a:rPr>
              <a:t>is in </a:t>
            </a:r>
            <a:r>
              <a:rPr lang="en-US" sz="1600" b="1" i="1" dirty="0" smtClean="0">
                <a:solidFill>
                  <a:srgbClr val="969696"/>
                </a:solidFill>
                <a:latin typeface="Courier New"/>
                <a:ea typeface="Times New Roman"/>
                <a:cs typeface="Times New Roman"/>
              </a:rPr>
              <a:t>read-only. </a:t>
            </a:r>
            <a:r>
              <a:rPr lang="en-US" sz="1600" b="1" i="1" dirty="0">
                <a:solidFill>
                  <a:srgbClr val="969696"/>
                </a:solidFill>
                <a:latin typeface="Courier New"/>
                <a:ea typeface="Times New Roman"/>
                <a:cs typeface="Times New Roman"/>
              </a:rPr>
              <a:t>Add it to </a:t>
            </a:r>
            <a:r>
              <a:rPr lang="en-US" sz="1600" b="1" i="1" dirty="0" err="1" smtClean="0">
                <a:solidFill>
                  <a:srgbClr val="969696"/>
                </a:solidFill>
                <a:latin typeface="Courier New"/>
                <a:ea typeface="Times New Roman"/>
                <a:cs typeface="Times New Roman"/>
              </a:rPr>
              <a:t>newBundle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39     targetContact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newBundle.add</a:t>
            </a:r>
            <a:r>
              <a:rPr lang="en-US" sz="1600" b="1" dirty="0">
                <a:solidFill>
                  <a:srgbClr val="000000"/>
                </a:solidFill>
                <a:latin typeface="Courier New"/>
                <a:ea typeface="Times New Roman"/>
                <a:cs typeface="Times New Roman"/>
              </a:rPr>
              <a:t>(targetContact)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Modify 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41     targetContact.EmailAddress1 </a:t>
            </a:r>
            <a:r>
              <a:rPr lang="en-US" sz="1600" b="1" dirty="0">
                <a:solidFill>
                  <a:srgbClr val="000000"/>
                </a:solidFill>
                <a:latin typeface="Courier New"/>
                <a:ea typeface="Times New Roman"/>
                <a:cs typeface="Times New Roman"/>
              </a:rPr>
              <a:t>= 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i="1" dirty="0" smtClean="0">
                <a:solidFill>
                  <a:srgbClr val="969696"/>
                </a:solidFill>
                <a:latin typeface="Courier New"/>
                <a:ea typeface="Times New Roman"/>
                <a:cs typeface="Times New Roman"/>
              </a:rPr>
              <a:t>// </a:t>
            </a:r>
            <a:r>
              <a:rPr lang="en-US" sz="1600" b="1" i="1" dirty="0" err="1">
                <a:solidFill>
                  <a:srgbClr val="969696"/>
                </a:solidFill>
                <a:latin typeface="Courier New"/>
                <a:ea typeface="Times New Roman"/>
                <a:cs typeface="Times New Roman"/>
              </a:rPr>
              <a:t>runWithNewBundle</a:t>
            </a:r>
            <a:r>
              <a:rPr lang="en-US" sz="1600" b="1" i="1" dirty="0">
                <a:solidFill>
                  <a:srgbClr val="969696"/>
                </a:solidFill>
                <a:latin typeface="Courier New"/>
                <a:ea typeface="Times New Roman"/>
                <a:cs typeface="Times New Roman"/>
              </a:rPr>
              <a:t> implicitly commits bundle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43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741147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4"/>
          <p:cNvSpPr>
            <a:spLocks/>
          </p:cNvSpPr>
          <p:nvPr/>
        </p:nvSpPr>
        <p:spPr bwMode="auto">
          <a:xfrm>
            <a:off x="2524125" y="1982788"/>
            <a:ext cx="4033838" cy="51593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Step 5: Deploy your changes</a:t>
            </a:r>
            <a:endParaRPr lang="en-US" dirty="0"/>
          </a:p>
        </p:txBody>
      </p:sp>
      <p:sp>
        <p:nvSpPr>
          <p:cNvPr id="3" name="Content Placeholder 2"/>
          <p:cNvSpPr>
            <a:spLocks noGrp="1"/>
          </p:cNvSpPr>
          <p:nvPr>
            <p:ph idx="1"/>
          </p:nvPr>
        </p:nvSpPr>
        <p:spPr/>
        <p:txBody>
          <a:bodyPr/>
          <a:lstStyle/>
          <a:p>
            <a:r>
              <a:rPr lang="en-US" dirty="0" smtClean="0"/>
              <a:t>Deploy happens when consumer requests WSDL</a:t>
            </a:r>
          </a:p>
          <a:p>
            <a:pPr lvl="1"/>
            <a:r>
              <a:rPr lang="en-US" dirty="0" smtClean="0"/>
              <a:t>Client requests WSDL</a:t>
            </a:r>
          </a:p>
          <a:p>
            <a:pPr lvl="2"/>
            <a:r>
              <a:rPr lang="en-US" dirty="0" smtClean="0"/>
              <a:t>http://&lt;host&gt;:&lt;port&gt;/&lt;appcode&gt;/ws/&lt;package&gt;/&lt;class&gt;?WSDL </a:t>
            </a:r>
          </a:p>
          <a:p>
            <a:r>
              <a:rPr lang="en-US" dirty="0" smtClean="0"/>
              <a:t>Publisher</a:t>
            </a:r>
          </a:p>
          <a:p>
            <a:pPr lvl="1"/>
            <a:r>
              <a:rPr lang="en-US" dirty="0" smtClean="0"/>
              <a:t>Running Guidewire application server generates WSDL </a:t>
            </a:r>
          </a:p>
          <a:p>
            <a:pPr lvl="1"/>
            <a:r>
              <a:rPr lang="en-US" dirty="0" smtClean="0"/>
              <a:t>Not generated until consumer requests</a:t>
            </a:r>
            <a:endParaRPr lang="en-US" dirty="0"/>
          </a:p>
        </p:txBody>
      </p:sp>
      <p:sp>
        <p:nvSpPr>
          <p:cNvPr id="7" name="Rectangle 74"/>
          <p:cNvSpPr>
            <a:spLocks noChangeArrowheads="1"/>
          </p:cNvSpPr>
          <p:nvPr/>
        </p:nvSpPr>
        <p:spPr bwMode="auto">
          <a:xfrm rot="2899852">
            <a:off x="1835945" y="2488406"/>
            <a:ext cx="614362"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pic>
        <p:nvPicPr>
          <p:cNvPr id="8" name="Picture 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4313" y="1773238"/>
            <a:ext cx="1044575" cy="10239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0"/>
          <p:cNvSpPr txBox="1">
            <a:spLocks noChangeArrowheads="1"/>
          </p:cNvSpPr>
          <p:nvPr/>
        </p:nvSpPr>
        <p:spPr bwMode="auto">
          <a:xfrm>
            <a:off x="447922" y="3087688"/>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a:solidFill>
                  <a:schemeClr val="bg2"/>
                </a:solidFill>
              </a:rPr>
              <a:t>ContactAPI</a:t>
            </a:r>
            <a:endParaRPr lang="en-US" sz="1800" dirty="0">
              <a:solidFill>
                <a:schemeClr val="bg2"/>
              </a:solidFill>
            </a:endParaRPr>
          </a:p>
        </p:txBody>
      </p:sp>
      <p:pic>
        <p:nvPicPr>
          <p:cNvPr id="10" name="Picture 21"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660525"/>
            <a:ext cx="1081088" cy="1079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6"/>
          <p:cNvSpPr>
            <a:spLocks noChangeArrowheads="1"/>
          </p:cNvSpPr>
          <p:nvPr/>
        </p:nvSpPr>
        <p:spPr bwMode="auto">
          <a:xfrm>
            <a:off x="2292350" y="2689225"/>
            <a:ext cx="614363"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nvGrpSpPr>
          <p:cNvPr id="27" name="Group 57"/>
          <p:cNvGrpSpPr>
            <a:grpSpLocks/>
          </p:cNvGrpSpPr>
          <p:nvPr/>
        </p:nvGrpSpPr>
        <p:grpSpPr bwMode="auto">
          <a:xfrm>
            <a:off x="2787650" y="2409825"/>
            <a:ext cx="700088" cy="571500"/>
            <a:chOff x="729" y="3059"/>
            <a:chExt cx="607" cy="495"/>
          </a:xfrm>
        </p:grpSpPr>
        <p:grpSp>
          <p:nvGrpSpPr>
            <p:cNvPr id="28" name="Group 58"/>
            <p:cNvGrpSpPr>
              <a:grpSpLocks/>
            </p:cNvGrpSpPr>
            <p:nvPr/>
          </p:nvGrpSpPr>
          <p:grpSpPr bwMode="auto">
            <a:xfrm>
              <a:off x="836" y="3059"/>
              <a:ext cx="500" cy="495"/>
              <a:chOff x="2064" y="3278"/>
              <a:chExt cx="500" cy="495"/>
            </a:xfrm>
          </p:grpSpPr>
          <p:sp>
            <p:nvSpPr>
              <p:cNvPr id="39" name="Rectangle 59"/>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0" name="Rectangle 60"/>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1" name="AutoShape 61"/>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29" name="Group 62"/>
            <p:cNvGrpSpPr>
              <a:grpSpLocks/>
            </p:cNvGrpSpPr>
            <p:nvPr/>
          </p:nvGrpSpPr>
          <p:grpSpPr bwMode="auto">
            <a:xfrm>
              <a:off x="729" y="3115"/>
              <a:ext cx="512" cy="334"/>
              <a:chOff x="4250" y="2059"/>
              <a:chExt cx="438" cy="286"/>
            </a:xfrm>
          </p:grpSpPr>
          <p:sp>
            <p:nvSpPr>
              <p:cNvPr id="30" name="Freeform 63"/>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4"/>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5"/>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66"/>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67"/>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68"/>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9"/>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70"/>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71"/>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69" name="Text Box 76"/>
          <p:cNvSpPr txBox="1">
            <a:spLocks noChangeArrowheads="1"/>
          </p:cNvSpPr>
          <p:nvPr/>
        </p:nvSpPr>
        <p:spPr bwMode="auto">
          <a:xfrm>
            <a:off x="3138310" y="3102769"/>
            <a:ext cx="1870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err="1">
                <a:solidFill>
                  <a:schemeClr val="bg2"/>
                </a:solidFill>
              </a:rPr>
              <a:t>ContactAPI?WSDL</a:t>
            </a:r>
            <a:endParaRPr lang="en-US" sz="1600" dirty="0">
              <a:solidFill>
                <a:schemeClr val="bg2"/>
              </a:solidFill>
            </a:endParaRPr>
          </a:p>
        </p:txBody>
      </p:sp>
      <p:sp>
        <p:nvSpPr>
          <p:cNvPr id="4" name="Rounded Rectangular Callout 3"/>
          <p:cNvSpPr/>
          <p:nvPr/>
        </p:nvSpPr>
        <p:spPr bwMode="auto">
          <a:xfrm>
            <a:off x="4083050" y="914399"/>
            <a:ext cx="2317750" cy="619919"/>
          </a:xfrm>
          <a:prstGeom prst="wedgeRoundRectCallout">
            <a:avLst>
              <a:gd name="adj1" fmla="val 52325"/>
              <a:gd name="adj2" fmla="val 108982"/>
              <a:gd name="adj3" fmla="val 16667"/>
            </a:avLst>
          </a:prstGeom>
          <a:noFill/>
          <a:ln w="19050" algn="ctr">
            <a:solidFill>
              <a:srgbClr val="D33941"/>
            </a:solidFill>
            <a:round/>
            <a:headEnd/>
            <a:tailEnd/>
          </a:ln>
        </p:spPr>
        <p:txBody>
          <a:bodyPr wrap="none" lIns="91440" tIns="91440" rIns="91440" bIns="91440" rtlCol="0" anchor="ctr">
            <a:noAutofit/>
          </a:bodyPr>
          <a:lstStyle/>
          <a:p>
            <a:pPr>
              <a:defRPr/>
            </a:pPr>
            <a:r>
              <a:rPr lang="en-US" b="1" dirty="0">
                <a:solidFill>
                  <a:schemeClr val="bg2"/>
                </a:solidFill>
              </a:rPr>
              <a:t>WSDL for </a:t>
            </a:r>
            <a:r>
              <a:rPr lang="en-US" b="1" dirty="0" smtClean="0">
                <a:solidFill>
                  <a:schemeClr val="bg2"/>
                </a:solidFill>
              </a:rPr>
              <a:t/>
            </a:r>
            <a:br>
              <a:rPr lang="en-US" b="1" dirty="0" smtClean="0">
                <a:solidFill>
                  <a:schemeClr val="bg2"/>
                </a:solidFill>
              </a:rPr>
            </a:br>
            <a:r>
              <a:rPr lang="en-US" b="1" dirty="0" err="1" smtClean="0">
                <a:solidFill>
                  <a:schemeClr val="bg2"/>
                </a:solidFill>
              </a:rPr>
              <a:t>ContactAPI</a:t>
            </a:r>
            <a:r>
              <a:rPr lang="en-US" b="1" dirty="0">
                <a:solidFill>
                  <a:schemeClr val="bg2"/>
                </a:solidFill>
              </a:rPr>
              <a:t>, please</a:t>
            </a:r>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70" y="1872494"/>
            <a:ext cx="1099096" cy="11683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619" y="2282886"/>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8800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solidFill>
                  <a:schemeClr val="bg1"/>
                </a:solidFill>
              </a:rPr>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6484305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77334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Returned objects from web service</a:t>
            </a:r>
            <a:endParaRPr lang="en-US" dirty="0"/>
          </a:p>
        </p:txBody>
      </p:sp>
      <p:sp>
        <p:nvSpPr>
          <p:cNvPr id="3" name="Content Placeholder 2"/>
          <p:cNvSpPr>
            <a:spLocks noGrp="1"/>
          </p:cNvSpPr>
          <p:nvPr>
            <p:ph idx="1"/>
          </p:nvPr>
        </p:nvSpPr>
        <p:spPr>
          <a:xfrm>
            <a:off x="519113" y="4876800"/>
            <a:ext cx="8318500" cy="1523999"/>
          </a:xfrm>
        </p:spPr>
        <p:txBody>
          <a:bodyPr/>
          <a:lstStyle/>
          <a:p>
            <a:r>
              <a:rPr lang="en-US" dirty="0" smtClean="0"/>
              <a:t>Method can return object</a:t>
            </a:r>
          </a:p>
          <a:p>
            <a:r>
              <a:rPr lang="en-US" dirty="0" smtClean="0"/>
              <a:t>Returned object must be of a Gosu class type that is usable as a web services return type</a:t>
            </a:r>
          </a:p>
        </p:txBody>
      </p:sp>
      <p:sp>
        <p:nvSpPr>
          <p:cNvPr id="4" name="Rectangle 3"/>
          <p:cNvSpPr/>
          <p:nvPr/>
        </p:nvSpPr>
        <p:spPr>
          <a:xfrm>
            <a:off x="361373" y="914400"/>
            <a:ext cx="8477827" cy="377334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returns instance of a Gosu class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47  </a:t>
            </a:r>
            <a:r>
              <a:rPr lang="en-US" sz="1600" b="1" dirty="0" smtClean="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getContactInfo</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48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50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51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aContactInfo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52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aContactInfo.contactName = targetContact.DisplayName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53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aContactInfo.contactType = </a:t>
            </a:r>
            <a:r>
              <a:rPr lang="en-US" sz="1600" b="1" dirty="0" smtClean="0">
                <a:solidFill>
                  <a:srgbClr val="000000"/>
                </a:solidFill>
                <a:latin typeface="Courier New"/>
                <a:ea typeface="Times New Roman"/>
                <a:cs typeface="Times New Roman"/>
              </a:rPr>
              <a:t>targetContact.Subtype.DisplayName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54   </a:t>
            </a:r>
            <a:r>
              <a:rPr lang="en-US" sz="1600" b="1" dirty="0" smtClean="0">
                <a:solidFill>
                  <a:srgbClr val="000000"/>
                </a:solidFill>
                <a:latin typeface="Courier New"/>
                <a:ea typeface="Times New Roman"/>
                <a:cs typeface="Times New Roman"/>
              </a:rPr>
              <a:t>aContactInfo.email </a:t>
            </a:r>
            <a:r>
              <a:rPr lang="en-US" sz="1600" b="1" dirty="0">
                <a:solidFill>
                  <a:srgbClr val="000000"/>
                </a:solidFill>
                <a:latin typeface="Courier New"/>
                <a:ea typeface="Times New Roman"/>
                <a:cs typeface="Times New Roman"/>
              </a:rPr>
              <a:t>= targetContact.EmailAddress1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55   </a:t>
            </a:r>
            <a:r>
              <a:rPr lang="en-US" sz="1600" b="1" dirty="0" smtClean="0">
                <a:solidFill>
                  <a:srgbClr val="000000"/>
                </a:solidFill>
                <a:latin typeface="Courier New"/>
                <a:ea typeface="Times New Roman"/>
                <a:cs typeface="Times New Roman"/>
              </a:rPr>
              <a:t>aContactInfo.primaryPhone </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56</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targetContact.PrimaryPhone.DisplayName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57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58  }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6477000" y="1219200"/>
            <a:ext cx="1447800"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914400" y="2362200"/>
            <a:ext cx="7543800" cy="1981200"/>
          </a:xfrm>
          <a:prstGeom prst="roundRect">
            <a:avLst>
              <a:gd name="adj" fmla="val 7844"/>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983983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40564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Gosu </a:t>
            </a:r>
            <a:r>
              <a:rPr lang="en-US" dirty="0" smtClean="0"/>
              <a:t>class for web service return types</a:t>
            </a:r>
            <a:endParaRPr lang="en-US" dirty="0"/>
          </a:p>
        </p:txBody>
      </p:sp>
      <p:sp>
        <p:nvSpPr>
          <p:cNvPr id="3" name="Content Placeholder 2"/>
          <p:cNvSpPr>
            <a:spLocks noGrp="1"/>
          </p:cNvSpPr>
          <p:nvPr>
            <p:ph idx="1"/>
          </p:nvPr>
        </p:nvSpPr>
        <p:spPr>
          <a:xfrm>
            <a:off x="519112" y="5257800"/>
            <a:ext cx="8472487" cy="1143000"/>
          </a:xfrm>
        </p:spPr>
        <p: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WsiExportable</a:t>
            </a:r>
            <a:r>
              <a:rPr lang="en-US" b="1" dirty="0" smtClean="0">
                <a:latin typeface="Courier New" pitchFamily="49" charset="0"/>
                <a:cs typeface="Courier New" pitchFamily="49" charset="0"/>
              </a:rPr>
              <a:t> </a:t>
            </a:r>
            <a:r>
              <a:rPr lang="en-US" dirty="0" smtClean="0"/>
              <a:t>ensures that object is XML </a:t>
            </a:r>
            <a:r>
              <a:rPr lang="en-US" dirty="0" err="1" smtClean="0"/>
              <a:t>serializable</a:t>
            </a:r>
            <a:endParaRPr lang="en-US" dirty="0" smtClean="0"/>
          </a:p>
          <a:p>
            <a:r>
              <a:rPr lang="en-US" b="1" dirty="0" smtClean="0">
                <a:latin typeface="Courier New" pitchFamily="49" charset="0"/>
                <a:cs typeface="Courier New" pitchFamily="49" charset="0"/>
              </a:rPr>
              <a:t>final</a:t>
            </a:r>
            <a:r>
              <a:rPr lang="en-US" dirty="0" smtClean="0"/>
              <a:t>  ensures class cannot be subtyped</a:t>
            </a:r>
            <a:endParaRPr lang="en-US" dirty="0"/>
          </a:p>
        </p:txBody>
      </p:sp>
      <p:sp>
        <p:nvSpPr>
          <p:cNvPr id="4" name="Rectangle 3"/>
          <p:cNvSpPr/>
          <p:nvPr/>
        </p:nvSpPr>
        <p:spPr>
          <a:xfrm>
            <a:off x="361373" y="914400"/>
            <a:ext cx="8477827" cy="405649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a:solidFill>
                  <a:srgbClr val="000000"/>
                </a:solidFill>
                <a:latin typeface="Courier New"/>
                <a:ea typeface="Times New Roman"/>
                <a:cs typeface="Times New Roman"/>
              </a:rPr>
              <a:t>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final </a:t>
            </a:r>
            <a:r>
              <a:rPr lang="en-US" sz="1600" b="1" dirty="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construct</a:t>
            </a:r>
            <a:r>
              <a:rPr lang="en-US" sz="1600" b="1" dirty="0">
                <a:solidFill>
                  <a:srgbClr val="000000"/>
                </a:solidFill>
                <a:latin typeface="Courier New"/>
                <a:ea typeface="Times New Roman"/>
                <a:cs typeface="Times New Roman"/>
              </a:rPr>
              <a:t>() {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ContactInfo class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12   v</a:t>
            </a:r>
            <a:r>
              <a:rPr lang="en-US" sz="1600" b="1" dirty="0" smtClean="0">
                <a:solidFill>
                  <a:srgbClr val="000080"/>
                </a:solidFill>
                <a:latin typeface="Courier New"/>
                <a:ea typeface="Times New Roman"/>
                <a:cs typeface="Times New Roman"/>
              </a:rPr>
              <a:t>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_email : String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14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774700" y="1794923"/>
            <a:ext cx="18288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786098" y="2344965"/>
            <a:ext cx="717724"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82659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solidFill>
                  <a:schemeClr val="bg1"/>
                </a:solidFill>
              </a:rPr>
              <a:t>Testing web services</a:t>
            </a:r>
          </a:p>
          <a:p>
            <a:r>
              <a:rPr lang="en-US" dirty="0"/>
              <a:t>Consuming Guidewire web services</a:t>
            </a:r>
          </a:p>
          <a:p>
            <a:endParaRPr lang="en-US" dirty="0"/>
          </a:p>
        </p:txBody>
      </p:sp>
    </p:spTree>
    <p:extLst>
      <p:ext uri="{BB962C8B-B14F-4D97-AF65-F5344CB8AC3E}">
        <p14:creationId xmlns:p14="http://schemas.microsoft.com/office/powerpoint/2010/main" val="37556861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web services</a:t>
            </a:r>
          </a:p>
        </p:txBody>
      </p:sp>
      <p:sp>
        <p:nvSpPr>
          <p:cNvPr id="5" name="Content Placeholder 4"/>
          <p:cNvSpPr>
            <a:spLocks noGrp="1"/>
          </p:cNvSpPr>
          <p:nvPr>
            <p:ph idx="1"/>
          </p:nvPr>
        </p:nvSpPr>
        <p:spPr>
          <a:xfrm>
            <a:off x="519113" y="5105400"/>
            <a:ext cx="8318500" cy="1295400"/>
          </a:xfrm>
        </p:spPr>
        <p:txBody>
          <a:bodyPr/>
          <a:lstStyle/>
          <a:p>
            <a:r>
              <a:rPr lang="en-US" dirty="0" smtClean="0"/>
              <a:t>Play both roles: publisher and consumer</a:t>
            </a:r>
          </a:p>
          <a:p>
            <a:r>
              <a:rPr lang="en-US" dirty="0" smtClean="0"/>
              <a:t>Generate a local WSDL to test Guidewire published web services</a:t>
            </a:r>
          </a:p>
          <a:p>
            <a:endParaRPr lang="en-US" dirty="0"/>
          </a:p>
        </p:txBody>
      </p:sp>
      <p:pic>
        <p:nvPicPr>
          <p:cNvPr id="127" name="ic ES prod"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1368332"/>
            <a:ext cx="1044575" cy="10239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icn GWRE prod"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0" y="1288957"/>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lbl Prod Ws"/>
          <p:cNvSpPr txBox="1">
            <a:spLocks noChangeArrowheads="1"/>
          </p:cNvSpPr>
          <p:nvPr/>
        </p:nvSpPr>
        <p:spPr bwMode="auto">
          <a:xfrm>
            <a:off x="2868613" y="2665319"/>
            <a:ext cx="178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web service</a:t>
            </a:r>
          </a:p>
        </p:txBody>
      </p:sp>
      <p:sp>
        <p:nvSpPr>
          <p:cNvPr id="171" name="lbl Prod WSDL"/>
          <p:cNvSpPr txBox="1">
            <a:spLocks noChangeArrowheads="1"/>
          </p:cNvSpPr>
          <p:nvPr/>
        </p:nvSpPr>
        <p:spPr bwMode="auto">
          <a:xfrm>
            <a:off x="5964238" y="2649444"/>
            <a:ext cx="1058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WSDL</a:t>
            </a:r>
          </a:p>
        </p:txBody>
      </p:sp>
      <p:sp>
        <p:nvSpPr>
          <p:cNvPr id="172" name="lbl Prod Row Header"/>
          <p:cNvSpPr txBox="1">
            <a:spLocks noChangeArrowheads="1"/>
          </p:cNvSpPr>
          <p:nvPr/>
        </p:nvSpPr>
        <p:spPr bwMode="auto">
          <a:xfrm>
            <a:off x="795338" y="1923957"/>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Production</a:t>
            </a:r>
          </a:p>
        </p:txBody>
      </p:sp>
      <p:sp>
        <p:nvSpPr>
          <p:cNvPr id="223" name="lb Consumer Col ehader"/>
          <p:cNvSpPr txBox="1">
            <a:spLocks noChangeArrowheads="1"/>
          </p:cNvSpPr>
          <p:nvPr/>
        </p:nvSpPr>
        <p:spPr bwMode="auto">
          <a:xfrm>
            <a:off x="62896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Consumer</a:t>
            </a:r>
          </a:p>
        </p:txBody>
      </p:sp>
      <p:sp>
        <p:nvSpPr>
          <p:cNvPr id="222" name="lb Pub Col Header"/>
          <p:cNvSpPr txBox="1">
            <a:spLocks noChangeArrowheads="1"/>
          </p:cNvSpPr>
          <p:nvPr/>
        </p:nvSpPr>
        <p:spPr bwMode="auto">
          <a:xfrm>
            <a:off x="29749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Publisher</a:t>
            </a:r>
          </a:p>
        </p:txBody>
      </p:sp>
      <p:sp>
        <p:nvSpPr>
          <p:cNvPr id="224" name="arrow Prod Con-Pub"/>
          <p:cNvSpPr>
            <a:spLocks/>
          </p:cNvSpPr>
          <p:nvPr/>
        </p:nvSpPr>
        <p:spPr bwMode="auto">
          <a:xfrm>
            <a:off x="4238625" y="1887444"/>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3" name="rec Prod Pub"/>
          <p:cNvSpPr>
            <a:spLocks noChangeArrowheads="1"/>
          </p:cNvSpPr>
          <p:nvPr/>
        </p:nvSpPr>
        <p:spPr bwMode="auto">
          <a:xfrm>
            <a:off x="2227263" y="1241332"/>
            <a:ext cx="2932112"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1" name="lb Extern al Sys Pord"/>
          <p:cNvSpPr txBox="1">
            <a:spLocks noChangeArrowheads="1"/>
          </p:cNvSpPr>
          <p:nvPr/>
        </p:nvSpPr>
        <p:spPr bwMode="auto">
          <a:xfrm>
            <a:off x="7526338" y="1596932"/>
            <a:ext cx="1089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external</a:t>
            </a:r>
            <a:br>
              <a:rPr lang="en-US" sz="1800">
                <a:solidFill>
                  <a:schemeClr val="bg1"/>
                </a:solidFill>
              </a:rPr>
            </a:br>
            <a:r>
              <a:rPr lang="en-US" sz="1800">
                <a:solidFill>
                  <a:schemeClr val="bg1"/>
                </a:solidFill>
              </a:rPr>
              <a:t>system</a:t>
            </a:r>
          </a:p>
        </p:txBody>
      </p:sp>
      <p:sp>
        <p:nvSpPr>
          <p:cNvPr id="225" name="arrow Test Con-Pub"/>
          <p:cNvSpPr>
            <a:spLocks/>
          </p:cNvSpPr>
          <p:nvPr/>
        </p:nvSpPr>
        <p:spPr bwMode="auto">
          <a:xfrm>
            <a:off x="4238625" y="3897219"/>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74" name="icon GWRE test"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3227294"/>
            <a:ext cx="979487"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6816830" y="3179669"/>
            <a:ext cx="907945" cy="1103647"/>
            <a:chOff x="8305800" y="2084202"/>
            <a:chExt cx="907945" cy="1103647"/>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2084202"/>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Freeform 112"/>
            <p:cNvSpPr>
              <a:spLocks/>
            </p:cNvSpPr>
            <p:nvPr/>
          </p:nvSpPr>
          <p:spPr bwMode="auto">
            <a:xfrm>
              <a:off x="8686800" y="2660314"/>
              <a:ext cx="526945" cy="527535"/>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anchor="ctr">
              <a:spAutoFit/>
            </a:bodyPr>
            <a:lstStyle/>
            <a:p>
              <a:endParaRPr lang="en-US"/>
            </a:p>
          </p:txBody>
        </p:sp>
      </p:grpSp>
      <p:sp>
        <p:nvSpPr>
          <p:cNvPr id="216" name="lb WS test"/>
          <p:cNvSpPr txBox="1">
            <a:spLocks noChangeArrowheads="1"/>
          </p:cNvSpPr>
          <p:nvPr/>
        </p:nvSpPr>
        <p:spPr bwMode="auto">
          <a:xfrm>
            <a:off x="2868613" y="4664457"/>
            <a:ext cx="178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web service</a:t>
            </a:r>
          </a:p>
        </p:txBody>
      </p:sp>
      <p:sp>
        <p:nvSpPr>
          <p:cNvPr id="217" name="lbl Local WSDL test"/>
          <p:cNvSpPr txBox="1">
            <a:spLocks noChangeArrowheads="1"/>
          </p:cNvSpPr>
          <p:nvPr/>
        </p:nvSpPr>
        <p:spPr bwMode="auto">
          <a:xfrm>
            <a:off x="5851525" y="4664457"/>
            <a:ext cx="1306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local WSDL</a:t>
            </a:r>
          </a:p>
        </p:txBody>
      </p:sp>
      <p:sp>
        <p:nvSpPr>
          <p:cNvPr id="218" name="lb Test Row Header"/>
          <p:cNvSpPr txBox="1">
            <a:spLocks noChangeArrowheads="1"/>
          </p:cNvSpPr>
          <p:nvPr/>
        </p:nvSpPr>
        <p:spPr bwMode="auto">
          <a:xfrm>
            <a:off x="787400" y="3862294"/>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Test</a:t>
            </a:r>
          </a:p>
        </p:txBody>
      </p:sp>
      <p:sp>
        <p:nvSpPr>
          <p:cNvPr id="219" name="rec Test"/>
          <p:cNvSpPr>
            <a:spLocks noChangeArrowheads="1"/>
          </p:cNvSpPr>
          <p:nvPr/>
        </p:nvSpPr>
        <p:spPr bwMode="auto">
          <a:xfrm>
            <a:off x="2219325" y="3179669"/>
            <a:ext cx="6619875"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0" name="lb Test Code Test"/>
          <p:cNvSpPr txBox="1">
            <a:spLocks noChangeArrowheads="1"/>
          </p:cNvSpPr>
          <p:nvPr/>
        </p:nvSpPr>
        <p:spPr bwMode="auto">
          <a:xfrm>
            <a:off x="7848600" y="3724975"/>
            <a:ext cx="798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chemeClr val="bg1"/>
                </a:solidFill>
              </a:rPr>
              <a:t>Gosu</a:t>
            </a:r>
            <a:br>
              <a:rPr lang="en-US" sz="1800" dirty="0" smtClean="0">
                <a:solidFill>
                  <a:schemeClr val="bg1"/>
                </a:solidFill>
              </a:rPr>
            </a:br>
            <a:r>
              <a:rPr lang="en-US" sz="1800" dirty="0" smtClean="0">
                <a:solidFill>
                  <a:schemeClr val="bg1"/>
                </a:solidFill>
              </a:rPr>
              <a:t>test</a:t>
            </a:r>
            <a:r>
              <a:rPr lang="en-US" sz="1800" dirty="0">
                <a:solidFill>
                  <a:schemeClr val="bg1"/>
                </a:solidFill>
              </a:rPr>
              <a:t/>
            </a:r>
            <a:br>
              <a:rPr lang="en-US" sz="1800" dirty="0">
                <a:solidFill>
                  <a:schemeClr val="bg1"/>
                </a:solidFill>
              </a:rPr>
            </a:br>
            <a:r>
              <a:rPr lang="en-US" sz="1800" dirty="0">
                <a:solidFill>
                  <a:schemeClr val="bg1"/>
                </a:solidFill>
              </a:rPr>
              <a:t>code</a:t>
            </a:r>
          </a:p>
        </p:txBody>
      </p:sp>
      <p:pic>
        <p:nvPicPr>
          <p:cNvPr id="2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618" y="1718484"/>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618" y="3657600"/>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4100" y="1776969"/>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4100" y="3794073"/>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7686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7"/>
          <p:cNvSpPr>
            <a:spLocks noChangeArrowheads="1"/>
          </p:cNvSpPr>
          <p:nvPr/>
        </p:nvSpPr>
        <p:spPr bwMode="auto">
          <a:xfrm>
            <a:off x="7299237" y="5044281"/>
            <a:ext cx="1438363" cy="274638"/>
          </a:xfrm>
          <a:prstGeom prst="roundRect">
            <a:avLst>
              <a:gd name="adj" fmla="val 16667"/>
            </a:avLst>
          </a:prstGeom>
          <a:solidFill>
            <a:schemeClr val="tx1"/>
          </a:solidFill>
          <a:ln w="28575" algn="ctr">
            <a:solidFill>
              <a:schemeClr val="tx1"/>
            </a:solidFill>
            <a:round/>
            <a:headEnd/>
            <a:tailEnd/>
          </a:ln>
          <a:effectLs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WSDL </a:t>
            </a:r>
            <a:r>
              <a:rPr lang="en-US" dirty="0" smtClean="0"/>
              <a:t>generator </a:t>
            </a:r>
            <a:r>
              <a:rPr lang="en-US" dirty="0"/>
              <a:t>for </a:t>
            </a:r>
            <a:r>
              <a:rPr lang="en-US" dirty="0" smtClean="0"/>
              <a:t>local web services</a:t>
            </a:r>
            <a:endParaRPr lang="en-US" dirty="0"/>
          </a:p>
        </p:txBody>
      </p:sp>
      <p:sp>
        <p:nvSpPr>
          <p:cNvPr id="3" name="Content Placeholder 2"/>
          <p:cNvSpPr>
            <a:spLocks noGrp="1"/>
          </p:cNvSpPr>
          <p:nvPr>
            <p:ph sz="half" idx="1"/>
          </p:nvPr>
        </p:nvSpPr>
        <p:spPr/>
        <p:txBody>
          <a:bodyPr/>
          <a:lstStyle/>
          <a:p>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regen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wsi</a:t>
            </a:r>
            <a:r>
              <a:rPr lang="en-US" b="1" dirty="0">
                <a:latin typeface="Courier New" pitchFamily="49" charset="0"/>
                <a:cs typeface="Courier New" pitchFamily="49" charset="0"/>
              </a:rPr>
              <a:t>-local </a:t>
            </a:r>
          </a:p>
          <a:p>
            <a:pPr lvl="1"/>
            <a:r>
              <a:rPr lang="en-US" dirty="0" smtClean="0"/>
              <a:t>Run from command line</a:t>
            </a:r>
          </a:p>
          <a:p>
            <a:r>
              <a:rPr lang="en-US" dirty="0" smtClean="0"/>
              <a:t>Generates local WSDLs </a:t>
            </a:r>
            <a:r>
              <a:rPr lang="en-US" dirty="0"/>
              <a:t>for all web </a:t>
            </a:r>
            <a:r>
              <a:rPr lang="en-US" dirty="0" smtClean="0"/>
              <a:t>services</a:t>
            </a:r>
          </a:p>
          <a:p>
            <a:pPr lvl="1"/>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/local/ </a:t>
            </a:r>
          </a:p>
          <a:p>
            <a:r>
              <a:rPr lang="en-US" dirty="0" smtClean="0"/>
              <a:t>Restart the Guidewire application</a:t>
            </a:r>
            <a:endParaRPr lang="en-US" dirty="0"/>
          </a:p>
        </p:txBody>
      </p:sp>
      <p:pic>
        <p:nvPicPr>
          <p:cNvPr id="1028" name="Picture 4" descr="C:\Users\sluersen\AppData\Local\Temp\SNAGHTML13264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4343400"/>
            <a:ext cx="6771785"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AutoShape 7"/>
          <p:cNvSpPr>
            <a:spLocks noChangeArrowheads="1"/>
          </p:cNvSpPr>
          <p:nvPr/>
        </p:nvSpPr>
        <p:spPr bwMode="auto">
          <a:xfrm>
            <a:off x="3286037" y="4818142"/>
            <a:ext cx="1438363" cy="21415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Elbow Connector 8"/>
          <p:cNvCxnSpPr>
            <a:stCxn id="8" idx="2"/>
            <a:endCxn id="11" idx="2"/>
          </p:cNvCxnSpPr>
          <p:nvPr/>
        </p:nvCxnSpPr>
        <p:spPr bwMode="auto">
          <a:xfrm rot="16200000" flipH="1">
            <a:off x="5868508" y="3169007"/>
            <a:ext cx="286623" cy="4013200"/>
          </a:xfrm>
          <a:prstGeom prst="bentConnector3">
            <a:avLst>
              <a:gd name="adj1" fmla="val 179756"/>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06" y="848519"/>
            <a:ext cx="3763994" cy="44577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781602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GreyLineNumbers"/>
          <p:cNvSpPr/>
          <p:nvPr/>
        </p:nvSpPr>
        <p:spPr bwMode="auto">
          <a:xfrm>
            <a:off x="368300" y="914401"/>
            <a:ext cx="3937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WSDL local test example</a:t>
            </a:r>
            <a:endParaRPr lang="en-US" dirty="0"/>
          </a:p>
        </p:txBody>
      </p:sp>
      <p:sp>
        <p:nvSpPr>
          <p:cNvPr id="3" name="Content Placeholder 2"/>
          <p:cNvSpPr>
            <a:spLocks noGrp="1"/>
          </p:cNvSpPr>
          <p:nvPr>
            <p:ph idx="1"/>
          </p:nvPr>
        </p:nvSpPr>
        <p:spPr>
          <a:xfrm>
            <a:off x="519112" y="4038600"/>
            <a:ext cx="8472488" cy="2362200"/>
          </a:xfrm>
        </p:spPr>
        <p:txBody>
          <a:bodyPr/>
          <a:lstStyle/>
          <a:p>
            <a:r>
              <a:rPr lang="en-US" dirty="0" smtClean="0">
                <a:cs typeface="Courier New" pitchFamily="49" charset="0"/>
              </a:rPr>
              <a:t>Syntax </a:t>
            </a:r>
            <a:r>
              <a:rPr lang="en-US" dirty="0">
                <a:cs typeface="Courier New" pitchFamily="49" charset="0"/>
              </a:rPr>
              <a:t>to create an API instance from a local test WSDL</a:t>
            </a:r>
          </a:p>
          <a:p>
            <a:pPr lvl="1"/>
            <a:r>
              <a:rPr lang="en-US" b="1" dirty="0">
                <a:latin typeface="Courier New" pitchFamily="49" charset="0"/>
                <a:cs typeface="Courier New" pitchFamily="49" charset="0"/>
              </a:rPr>
              <a:t>var API = new </a:t>
            </a:r>
            <a:r>
              <a:rPr lang="en-US" b="1" dirty="0" err="1">
                <a:latin typeface="Courier New" pitchFamily="49" charset="0"/>
                <a:cs typeface="Courier New" pitchFamily="49" charset="0"/>
              </a:rPr>
              <a:t>wsi.local.package.class.Service</a:t>
            </a:r>
            <a:r>
              <a:rPr lang="en-US" b="1" dirty="0">
                <a:latin typeface="Courier New" pitchFamily="49" charset="0"/>
                <a:cs typeface="Courier New" pitchFamily="49" charset="0"/>
              </a:rPr>
              <a:t>()</a:t>
            </a:r>
          </a:p>
          <a:p>
            <a:r>
              <a:rPr lang="en-US" dirty="0">
                <a:cs typeface="Courier New" pitchFamily="49" charset="0"/>
              </a:rPr>
              <a:t>Debug Server </a:t>
            </a:r>
            <a:r>
              <a:rPr lang="en-US" dirty="0" smtClean="0">
                <a:cs typeface="Courier New" pitchFamily="49" charset="0"/>
                <a:sym typeface="Wingdings" pitchFamily="2" charset="2"/>
              </a:rPr>
              <a:t>  </a:t>
            </a:r>
            <a:br>
              <a:rPr lang="en-US" dirty="0" smtClean="0">
                <a:cs typeface="Courier New" pitchFamily="49" charset="0"/>
                <a:sym typeface="Wingdings" pitchFamily="2" charset="2"/>
              </a:rPr>
            </a:br>
            <a:r>
              <a:rPr lang="en-US" dirty="0" smtClean="0">
                <a:cs typeface="Courier New" pitchFamily="49" charset="0"/>
                <a:sym typeface="Wingdings" pitchFamily="2" charset="2"/>
              </a:rPr>
              <a:t>Gosu </a:t>
            </a:r>
            <a:r>
              <a:rPr lang="en-US" dirty="0">
                <a:cs typeface="Courier New" pitchFamily="49" charset="0"/>
                <a:sym typeface="Wingdings" pitchFamily="2" charset="2"/>
              </a:rPr>
              <a:t>Scratchpad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Run </a:t>
            </a:r>
            <a:r>
              <a:rPr lang="en-US" dirty="0">
                <a:cs typeface="Courier New" pitchFamily="49" charset="0"/>
                <a:sym typeface="Wingdings" pitchFamily="2" charset="2"/>
              </a:rPr>
              <a:t>in Debug Process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Verify Console output</a:t>
            </a:r>
            <a:endParaRPr lang="en-US" dirty="0">
              <a:cs typeface="Courier New" pitchFamily="49" charset="0"/>
              <a:sym typeface="Wingdings" pitchFamily="2" charset="2"/>
            </a:endParaRPr>
          </a:p>
          <a:p>
            <a:endParaRPr lang="en-US" dirty="0">
              <a:cs typeface="Courier New" pitchFamily="49" charset="0"/>
            </a:endParaRPr>
          </a:p>
        </p:txBody>
      </p:sp>
      <p:sp>
        <p:nvSpPr>
          <p:cNvPr id="9" name="rec Code"/>
          <p:cNvSpPr/>
          <p:nvPr/>
        </p:nvSpPr>
        <p:spPr>
          <a:xfrm>
            <a:off x="368300" y="914400"/>
            <a:ext cx="86995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localAPI</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wsi.local.acme.ta.webservice.contact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err="1">
                <a:solidFill>
                  <a:srgbClr val="000000"/>
                </a:solidFill>
                <a:latin typeface="Courier New"/>
                <a:ea typeface="Times New Roman"/>
                <a:cs typeface="Times New Roman"/>
              </a:rPr>
              <a:t>contactapi.ContactAPI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authentication settings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smtClean="0">
                <a:solidFill>
                  <a:srgbClr val="000000"/>
                </a:solidFill>
                <a:latin typeface="Courier New"/>
                <a:ea typeface="Times New Roman"/>
                <a:cs typeface="Times New Roman"/>
              </a:rPr>
              <a:t>localAPI.Config.Http.Authentication.Basic.Username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err="1" smtClean="0">
                <a:solidFill>
                  <a:srgbClr val="000000"/>
                </a:solidFill>
                <a:latin typeface="Courier New"/>
                <a:ea typeface="Times New Roman"/>
                <a:cs typeface="Times New Roman"/>
              </a:rPr>
              <a:t>localAPI.Config.Http.Authentication.Basic.Password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localAPI.doesContactExist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err="1">
                <a:solidFill>
                  <a:srgbClr val="000000"/>
                </a:solidFill>
                <a:latin typeface="Courier New"/>
                <a:ea typeface="Times New Roman"/>
                <a:cs typeface="Times New Roman"/>
              </a:rPr>
              <a:t>localAPI.setContactEmail</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"test@acme.com"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a:t>
            </a:r>
            <a:r>
              <a:rPr lang="en-US" sz="1600" b="1" i="1" dirty="0" err="1">
                <a:solidFill>
                  <a:srgbClr val="969696"/>
                </a:solidFill>
                <a:latin typeface="Courier New"/>
                <a:ea typeface="Times New Roman"/>
                <a:cs typeface="Times New Roman"/>
              </a:rPr>
              <a:t>webservice</a:t>
            </a:r>
            <a:r>
              <a:rPr lang="en-US" sz="1600" b="1" i="1" dirty="0">
                <a:solidFill>
                  <a:srgbClr val="969696"/>
                </a:solidFill>
                <a:latin typeface="Courier New"/>
                <a:ea typeface="Times New Roman"/>
                <a:cs typeface="Times New Roman"/>
              </a:rPr>
              <a:t> return 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info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localAPI.getContactInfo</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"Summary: </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info.ContactName</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info.Email</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962960"/>
            <a:ext cx="3286125" cy="14283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59407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Publish </a:t>
            </a:r>
            <a:r>
              <a:rPr lang="en-US" dirty="0"/>
              <a:t>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t>Testing web services</a:t>
            </a:r>
          </a:p>
          <a:p>
            <a:r>
              <a:rPr lang="en-US" dirty="0">
                <a:solidFill>
                  <a:schemeClr val="bg1"/>
                </a:solidFill>
              </a:rPr>
              <a:t>Consuming </a:t>
            </a:r>
            <a:r>
              <a:rPr lang="en-US" dirty="0" smtClean="0">
                <a:solidFill>
                  <a:schemeClr val="bg1"/>
                </a:solidFill>
              </a:rPr>
              <a:t>Guidewire published </a:t>
            </a:r>
            <a:r>
              <a:rPr lang="en-US" dirty="0">
                <a:solidFill>
                  <a:schemeClr val="bg1"/>
                </a:solidFill>
              </a:rPr>
              <a:t>web services</a:t>
            </a:r>
          </a:p>
          <a:p>
            <a:endParaRPr lang="en-US" dirty="0"/>
          </a:p>
        </p:txBody>
      </p:sp>
    </p:spTree>
    <p:extLst>
      <p:ext uri="{BB962C8B-B14F-4D97-AF65-F5344CB8AC3E}">
        <p14:creationId xmlns:p14="http://schemas.microsoft.com/office/powerpoint/2010/main" val="30387003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Consuming a Guidewire web service</a:t>
            </a:r>
          </a:p>
        </p:txBody>
      </p:sp>
      <p:sp>
        <p:nvSpPr>
          <p:cNvPr id="4" name="Content Placeholder 3"/>
          <p:cNvSpPr>
            <a:spLocks noGrp="1"/>
          </p:cNvSpPr>
          <p:nvPr>
            <p:ph sz="half" idx="1"/>
          </p:nvPr>
        </p:nvSpPr>
        <p:spPr/>
        <p:txBody>
          <a:bodyPr/>
          <a:lstStyle/>
          <a:p>
            <a:r>
              <a:rPr lang="en-US" dirty="0"/>
              <a:t>For Guidewire web services called from Java:</a:t>
            </a:r>
          </a:p>
          <a:p>
            <a:pPr marL="857250" lvl="1" indent="-457200">
              <a:buFont typeface="+mj-lt"/>
              <a:buAutoNum type="arabicPeriod"/>
            </a:pPr>
            <a:r>
              <a:rPr lang="en-US" dirty="0"/>
              <a:t>Guidewire creates the WSDL</a:t>
            </a:r>
          </a:p>
          <a:p>
            <a:pPr marL="857250" lvl="1" indent="-457200">
              <a:buFont typeface="+mj-lt"/>
              <a:buAutoNum type="arabicPeriod"/>
            </a:pPr>
            <a:r>
              <a:rPr lang="en-US" dirty="0"/>
              <a:t>A third-party tool, such as Apache </a:t>
            </a:r>
            <a:r>
              <a:rPr lang="en-US" dirty="0" err="1"/>
              <a:t>CXF</a:t>
            </a:r>
            <a:r>
              <a:rPr lang="en-US" dirty="0"/>
              <a:t> or Axis, creates client code as needed from the WSDL</a:t>
            </a:r>
          </a:p>
          <a:p>
            <a:pPr marL="857250" lvl="1" indent="-457200">
              <a:buFont typeface="+mj-lt"/>
              <a:buAutoNum type="arabicPeriod"/>
            </a:pPr>
            <a:r>
              <a:rPr lang="en-US" dirty="0"/>
              <a:t>The client code must then establish a connection and call the API</a:t>
            </a:r>
          </a:p>
          <a:p>
            <a:r>
              <a:rPr lang="en-US" dirty="0"/>
              <a:t>Details for these steps vary based on the tools chosen</a:t>
            </a:r>
          </a:p>
          <a:p>
            <a:pPr lvl="1"/>
            <a:r>
              <a:rPr lang="en-US" dirty="0" smtClean="0"/>
              <a:t>Next slides show an example</a:t>
            </a:r>
            <a:endParaRPr lang="en-US" dirty="0"/>
          </a:p>
          <a:p>
            <a:endParaRPr 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283"/>
          <a:stretch/>
        </p:blipFill>
        <p:spPr bwMode="auto">
          <a:xfrm>
            <a:off x="5029200" y="1054100"/>
            <a:ext cx="3429000" cy="49524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754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Determine WSDL URL</a:t>
            </a:r>
            <a:endParaRPr lang="en-US" dirty="0"/>
          </a:p>
        </p:txBody>
      </p:sp>
      <p:sp>
        <p:nvSpPr>
          <p:cNvPr id="3" name="Content Placeholder 2"/>
          <p:cNvSpPr>
            <a:spLocks noGrp="1"/>
          </p:cNvSpPr>
          <p:nvPr>
            <p:ph sz="half" idx="2"/>
          </p:nvPr>
        </p:nvSpPr>
        <p:spPr>
          <a:xfrm>
            <a:off x="3962400" y="914401"/>
            <a:ext cx="4875213" cy="5475289"/>
          </a:xfrm>
        </p:spPr>
        <p:txBody>
          <a:bodyPr/>
          <a:lstStyle/>
          <a:p>
            <a:r>
              <a:rPr lang="en-US" dirty="0" smtClean="0"/>
              <a:t>Find available WSDL at:</a:t>
            </a:r>
          </a:p>
          <a:p>
            <a:pPr lvl="1"/>
            <a:r>
              <a:rPr lang="en-US" b="1" dirty="0" smtClean="0">
                <a:latin typeface="Courier New" pitchFamily="49" charset="0"/>
                <a:cs typeface="Courier New" pitchFamily="49" charset="0"/>
              </a:rPr>
              <a:t>http</a:t>
            </a:r>
            <a:r>
              <a:rPr lang="en-US" b="1" dirty="0">
                <a:latin typeface="Courier New" pitchFamily="49" charset="0"/>
                <a:cs typeface="Courier New" pitchFamily="49" charset="0"/>
              </a:rPr>
              <a:t>://&lt;machine&gt;:&lt;port</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appcode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ws</a:t>
            </a:r>
            <a:endParaRPr lang="en-US" b="1" dirty="0">
              <a:latin typeface="Courier New" pitchFamily="49" charset="0"/>
              <a:cs typeface="Courier New" pitchFamily="49" charset="0"/>
            </a:endParaRP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4" y="914400"/>
            <a:ext cx="3486150" cy="33337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descr="C:\Users\sluersen\AppData\Local\Temp\SNAGHTML90ba5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52800"/>
            <a:ext cx="7696200" cy="30806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7"/>
          <p:cNvSpPr>
            <a:spLocks noChangeArrowheads="1"/>
          </p:cNvSpPr>
          <p:nvPr/>
        </p:nvSpPr>
        <p:spPr bwMode="auto">
          <a:xfrm>
            <a:off x="2135259" y="3888015"/>
            <a:ext cx="5711682"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7"/>
          <p:cNvSpPr>
            <a:spLocks noChangeArrowheads="1"/>
          </p:cNvSpPr>
          <p:nvPr/>
        </p:nvSpPr>
        <p:spPr bwMode="auto">
          <a:xfrm>
            <a:off x="1914437" y="2978263"/>
            <a:ext cx="1438363"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7" name="Elbow Connector 6"/>
          <p:cNvCxnSpPr>
            <a:stCxn id="11" idx="3"/>
            <a:endCxn id="10" idx="0"/>
          </p:cNvCxnSpPr>
          <p:nvPr/>
        </p:nvCxnSpPr>
        <p:spPr bwMode="auto">
          <a:xfrm>
            <a:off x="3352800" y="3115582"/>
            <a:ext cx="1638300" cy="772433"/>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23569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Generate code the WSDL</a:t>
            </a:r>
            <a:endParaRPr lang="en-US" dirty="0"/>
          </a:p>
        </p:txBody>
      </p:sp>
      <p:sp>
        <p:nvSpPr>
          <p:cNvPr id="4" name="Content Placeholder 3"/>
          <p:cNvSpPr>
            <a:spLocks noGrp="1"/>
          </p:cNvSpPr>
          <p:nvPr>
            <p:ph idx="1"/>
          </p:nvPr>
        </p:nvSpPr>
        <p:spPr>
          <a:xfrm>
            <a:off x="519113" y="4267200"/>
            <a:ext cx="8318500" cy="2133600"/>
          </a:xfrm>
        </p:spPr>
        <p:txBody>
          <a:bodyPr/>
          <a:lstStyle/>
          <a:p>
            <a:r>
              <a:rPr lang="en-US" dirty="0" smtClean="0"/>
              <a:t>Apache </a:t>
            </a:r>
            <a:r>
              <a:rPr lang="en-US" dirty="0" err="1" smtClean="0"/>
              <a:t>CXF</a:t>
            </a:r>
            <a:endParaRPr lang="en-US" dirty="0" smtClean="0"/>
          </a:p>
          <a:p>
            <a:pPr lvl="1"/>
            <a:r>
              <a:rPr lang="en-US" dirty="0" smtClean="0"/>
              <a:t>Open bin directory in Command Window</a:t>
            </a:r>
          </a:p>
          <a:p>
            <a:pPr lvl="1"/>
            <a:r>
              <a:rPr lang="en-US" dirty="0" smtClean="0"/>
              <a:t>Run the wsdl2java  ("</a:t>
            </a:r>
            <a:r>
              <a:rPr lang="en-US" dirty="0" err="1"/>
              <a:t>wsdl</a:t>
            </a:r>
            <a:r>
              <a:rPr lang="en-US" dirty="0"/>
              <a:t> to java</a:t>
            </a:r>
            <a:r>
              <a:rPr lang="en-US" dirty="0" smtClean="0"/>
              <a:t>") </a:t>
            </a:r>
          </a:p>
          <a:p>
            <a:pPr lvl="1"/>
            <a:r>
              <a:rPr lang="en-US" dirty="0" smtClean="0"/>
              <a:t>Specify </a:t>
            </a:r>
            <a:r>
              <a:rPr lang="en-US" dirty="0"/>
              <a:t>the WSDL's URL</a:t>
            </a:r>
          </a:p>
          <a:p>
            <a:r>
              <a:rPr lang="en-US" dirty="0" smtClean="0"/>
              <a:t>Creates </a:t>
            </a:r>
            <a:r>
              <a:rPr lang="en-US" dirty="0"/>
              <a:t>a </a:t>
            </a:r>
            <a:r>
              <a:rPr lang="en-US" b="1" dirty="0">
                <a:latin typeface="Courier New" pitchFamily="49" charset="0"/>
                <a:cs typeface="Courier New" pitchFamily="49" charset="0"/>
              </a:rPr>
              <a:t>/com </a:t>
            </a:r>
            <a:r>
              <a:rPr lang="en-US" dirty="0"/>
              <a:t>subdirectory containing the Java stubs</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700"/>
            <a:ext cx="8351837"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37" y="1747837"/>
            <a:ext cx="56769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7"/>
          <p:cNvSpPr>
            <a:spLocks noChangeArrowheads="1"/>
          </p:cNvSpPr>
          <p:nvPr/>
        </p:nvSpPr>
        <p:spPr bwMode="auto">
          <a:xfrm>
            <a:off x="2971800" y="1326469"/>
            <a:ext cx="9906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7067156" y="2976737"/>
            <a:ext cx="542168" cy="21702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2"/>
            <a:endCxn id="10" idx="3"/>
          </p:cNvCxnSpPr>
          <p:nvPr/>
        </p:nvCxnSpPr>
        <p:spPr bwMode="auto">
          <a:xfrm rot="16200000" flipH="1">
            <a:off x="4819840" y="295764"/>
            <a:ext cx="1436745" cy="4142224"/>
          </a:xfrm>
          <a:prstGeom prst="bentConnector4">
            <a:avLst>
              <a:gd name="adj1" fmla="val 8656"/>
              <a:gd name="adj2" fmla="val 11916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411338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Import code into your IDE</a:t>
            </a:r>
            <a:endParaRPr lang="en-US" dirty="0"/>
          </a:p>
        </p:txBody>
      </p:sp>
      <p:sp>
        <p:nvSpPr>
          <p:cNvPr id="6" name="Content Placeholder 5"/>
          <p:cNvSpPr>
            <a:spLocks noGrp="1"/>
          </p:cNvSpPr>
          <p:nvPr>
            <p:ph idx="1"/>
          </p:nvPr>
        </p:nvSpPr>
        <p:spPr/>
        <p:txBody>
          <a:bodyPr/>
          <a:lstStyle/>
          <a:p>
            <a:r>
              <a:rPr lang="en-US" dirty="0" smtClean="0"/>
              <a:t>To copy files into Eclipse, simply drag the directory </a:t>
            </a:r>
            <a:br>
              <a:rPr lang="en-US" dirty="0" smtClean="0"/>
            </a:br>
            <a:r>
              <a:rPr lang="en-US" dirty="0" smtClean="0"/>
              <a:t>onto the appropriate project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72830"/>
            <a:ext cx="6975270" cy="465495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5" descr="03 copy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300" y="1521504"/>
            <a:ext cx="3871094" cy="2362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utoShape 7"/>
          <p:cNvSpPr>
            <a:spLocks noChangeArrowheads="1"/>
          </p:cNvSpPr>
          <p:nvPr/>
        </p:nvSpPr>
        <p:spPr bwMode="auto">
          <a:xfrm>
            <a:off x="880556" y="3153256"/>
            <a:ext cx="795844" cy="263922"/>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5334000" y="5021936"/>
            <a:ext cx="642092" cy="313616"/>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1"/>
            <a:endCxn id="10" idx="2"/>
          </p:cNvCxnSpPr>
          <p:nvPr/>
        </p:nvCxnSpPr>
        <p:spPr bwMode="auto">
          <a:xfrm rot="10800000" flipH="1" flipV="1">
            <a:off x="880556" y="3285216"/>
            <a:ext cx="4774490" cy="2050335"/>
          </a:xfrm>
          <a:prstGeom prst="bentConnector4">
            <a:avLst>
              <a:gd name="adj1" fmla="val -2128"/>
              <a:gd name="adj2" fmla="val 1278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56376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and Gosu classes</a:t>
            </a:r>
          </a:p>
        </p:txBody>
      </p:sp>
      <p:sp>
        <p:nvSpPr>
          <p:cNvPr id="3" name="Content Placeholder 2"/>
          <p:cNvSpPr>
            <a:spLocks noGrp="1"/>
          </p:cNvSpPr>
          <p:nvPr>
            <p:ph sz="half" idx="1"/>
          </p:nvPr>
        </p:nvSpPr>
        <p:spPr>
          <a:xfrm>
            <a:off x="519112" y="914401"/>
            <a:ext cx="3062288" cy="5475289"/>
          </a:xfrm>
        </p:spPr>
        <p:txBody>
          <a:bodyPr/>
          <a:lstStyle/>
          <a:p>
            <a:r>
              <a:rPr lang="en-US" dirty="0" smtClean="0"/>
              <a:t>Guidewire's generated WSDL contains:</a:t>
            </a:r>
          </a:p>
          <a:p>
            <a:pPr lvl="1"/>
            <a:r>
              <a:rPr lang="en-US" dirty="0" smtClean="0"/>
              <a:t>Class </a:t>
            </a:r>
            <a:r>
              <a:rPr lang="en-US" dirty="0"/>
              <a:t>definitions for any types used as input parameters or return types</a:t>
            </a:r>
          </a:p>
          <a:p>
            <a:pPr lvl="1"/>
            <a:r>
              <a:rPr lang="en-US" dirty="0"/>
              <a:t>Exceptions declared to be thrown by the web service methods</a:t>
            </a:r>
          </a:p>
          <a:p>
            <a:endParaRPr lang="en-US" dirty="0"/>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888999"/>
            <a:ext cx="4632325" cy="53641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4191000" y="1524000"/>
            <a:ext cx="4251324" cy="914400"/>
          </a:xfrm>
          <a:prstGeom prst="roundRect">
            <a:avLst>
              <a:gd name="adj" fmla="val 8334"/>
            </a:avLst>
          </a:prstGeom>
          <a:noFill/>
          <a:ln w="28575"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4208461" y="2438400"/>
            <a:ext cx="4233863" cy="3814762"/>
          </a:xfrm>
          <a:prstGeom prst="roundRect">
            <a:avLst>
              <a:gd name="adj" fmla="val 3673"/>
            </a:avLst>
          </a:prstGeom>
          <a:no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7734300" y="1739900"/>
            <a:ext cx="914400" cy="381000"/>
          </a:xfrm>
          <a:prstGeom prst="roundRect">
            <a:avLst/>
          </a:prstGeom>
          <a:solidFill>
            <a:schemeClr val="tx2"/>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Gosu</a:t>
            </a:r>
            <a:endParaRPr lang="en-US" b="1" dirty="0">
              <a:solidFill>
                <a:schemeClr val="bg1"/>
              </a:solidFill>
            </a:endParaRPr>
          </a:p>
        </p:txBody>
      </p:sp>
      <p:sp>
        <p:nvSpPr>
          <p:cNvPr id="8" name="Rounded Rectangle 7"/>
          <p:cNvSpPr/>
          <p:nvPr/>
        </p:nvSpPr>
        <p:spPr bwMode="auto">
          <a:xfrm>
            <a:off x="7010400" y="4495800"/>
            <a:ext cx="1638300" cy="381000"/>
          </a:xfrm>
          <a:prstGeom prst="roundRect">
            <a:avLst/>
          </a:prstGeom>
          <a:solidFill>
            <a:schemeClr val="tx2"/>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Service</a:t>
            </a:r>
            <a:endParaRPr lang="en-US" b="1" dirty="0">
              <a:solidFill>
                <a:schemeClr val="bg1"/>
              </a:solidFill>
            </a:endParaRPr>
          </a:p>
        </p:txBody>
      </p:sp>
    </p:spTree>
    <p:extLst>
      <p:ext uri="{BB962C8B-B14F-4D97-AF65-F5344CB8AC3E}">
        <p14:creationId xmlns:p14="http://schemas.microsoft.com/office/powerpoint/2010/main" val="7958489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Writing client code</a:t>
            </a:r>
            <a:endParaRPr lang="en-US" dirty="0"/>
          </a:p>
        </p:txBody>
      </p:sp>
      <p:sp>
        <p:nvSpPr>
          <p:cNvPr id="5" name="Content Placeholder 4"/>
          <p:cNvSpPr>
            <a:spLocks noGrp="1"/>
          </p:cNvSpPr>
          <p:nvPr>
            <p:ph idx="1"/>
          </p:nvPr>
        </p:nvSpPr>
        <p:spPr>
          <a:xfrm>
            <a:off x="519113" y="5943600"/>
            <a:ext cx="8318500" cy="457200"/>
          </a:xfrm>
        </p:spPr>
        <p:txBody>
          <a:bodyPr/>
          <a:lstStyle/>
          <a:p>
            <a:r>
              <a:rPr lang="en-US" dirty="0" smtClean="0"/>
              <a:t>Read slide notes for code details</a:t>
            </a: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64845" cy="4876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621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Redeploying the web service client code</a:t>
            </a:r>
            <a:br>
              <a:rPr lang="en-US" smtClean="0"/>
            </a:br>
            <a:endParaRPr lang="en-US" dirty="0"/>
          </a:p>
        </p:txBody>
      </p:sp>
      <p:sp>
        <p:nvSpPr>
          <p:cNvPr id="9" name="Rectangle 3"/>
          <p:cNvSpPr txBox="1">
            <a:spLocks noChangeArrowheads="1"/>
          </p:cNvSpPr>
          <p:nvPr/>
        </p:nvSpPr>
        <p:spPr>
          <a:xfrm>
            <a:off x="377825" y="1638300"/>
            <a:ext cx="4083050" cy="46291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dirty="0" smtClean="0"/>
              <a:t>Remove or add a </a:t>
            </a:r>
            <a:br>
              <a:rPr lang="en-US" kern="0" dirty="0" smtClean="0"/>
            </a:br>
            <a:r>
              <a:rPr lang="en-US" kern="0" dirty="0" smtClean="0"/>
              <a:t>method to the web service</a:t>
            </a:r>
          </a:p>
          <a:p>
            <a:pPr lvl="1"/>
            <a:r>
              <a:rPr lang="en-US" kern="0" dirty="0" smtClean="0"/>
              <a:t>Change the signature </a:t>
            </a:r>
            <a:br>
              <a:rPr lang="en-US" kern="0" dirty="0" smtClean="0"/>
            </a:br>
            <a:r>
              <a:rPr lang="en-US" kern="0" dirty="0" smtClean="0"/>
              <a:t>of a method </a:t>
            </a:r>
            <a:br>
              <a:rPr lang="en-US" kern="0" dirty="0" smtClean="0"/>
            </a:br>
            <a:r>
              <a:rPr lang="en-US" kern="0" dirty="0" smtClean="0"/>
              <a:t>including parameters</a:t>
            </a:r>
          </a:p>
          <a:p>
            <a:pPr lvl="1"/>
            <a:r>
              <a:rPr lang="en-US" kern="0" dirty="0" smtClean="0"/>
              <a:t>Change the nature</a:t>
            </a:r>
            <a:br>
              <a:rPr lang="en-US" kern="0" dirty="0" smtClean="0"/>
            </a:br>
            <a:r>
              <a:rPr lang="en-US" kern="0" dirty="0" smtClean="0"/>
              <a:t>of a Gosu class </a:t>
            </a:r>
            <a:br>
              <a:rPr lang="en-US" kern="0" dirty="0" smtClean="0"/>
            </a:br>
            <a:r>
              <a:rPr lang="en-US" kern="0" dirty="0" smtClean="0"/>
              <a:t>returned by a method</a:t>
            </a:r>
          </a:p>
          <a:p>
            <a:pPr lvl="1">
              <a:buFont typeface="Arial" charset="0"/>
              <a:buNone/>
            </a:pPr>
            <a:endParaRPr lang="en-US" kern="0" dirty="0" smtClean="0"/>
          </a:p>
        </p:txBody>
      </p:sp>
      <p:sp>
        <p:nvSpPr>
          <p:cNvPr id="10" name="Content Placeholder 6"/>
          <p:cNvSpPr txBox="1">
            <a:spLocks/>
          </p:cNvSpPr>
          <p:nvPr/>
        </p:nvSpPr>
        <p:spPr>
          <a:xfrm>
            <a:off x="4770438" y="1638300"/>
            <a:ext cx="4067175" cy="30289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smtClean="0"/>
              <a:t>Change only the internal behavior of one or more methods</a:t>
            </a:r>
          </a:p>
          <a:p>
            <a:pPr lvl="1"/>
            <a:endParaRPr lang="en-US" kern="0" smtClean="0"/>
          </a:p>
          <a:p>
            <a:pPr lvl="1"/>
            <a:endParaRPr lang="en-US" kern="0" smtClean="0"/>
          </a:p>
          <a:p>
            <a:pPr lvl="1"/>
            <a:endParaRPr lang="en-US" kern="0" smtClean="0"/>
          </a:p>
          <a:p>
            <a:pPr lvl="1"/>
            <a:endParaRPr lang="en-US" kern="0" smtClean="0"/>
          </a:p>
          <a:p>
            <a:pPr lvl="1"/>
            <a:endParaRPr lang="en-US" kern="0" smtClean="0"/>
          </a:p>
          <a:p>
            <a:endParaRPr lang="en-US" kern="0" dirty="0" smtClean="0"/>
          </a:p>
        </p:txBody>
      </p:sp>
      <p:sp>
        <p:nvSpPr>
          <p:cNvPr id="11" name="Rectangle 3"/>
          <p:cNvSpPr txBox="1">
            <a:spLocks noChangeArrowheads="1"/>
          </p:cNvSpPr>
          <p:nvPr/>
        </p:nvSpPr>
        <p:spPr bwMode="auto">
          <a:xfrm>
            <a:off x="504825" y="914400"/>
            <a:ext cx="81994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mn-ea"/>
                <a:cs typeface="+mn-cs"/>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defRPr>
            </a:lvl5pPr>
            <a:lvl6pPr marL="2398713" indent="-225425" algn="l" rtl="0" fontAlgn="base">
              <a:spcBef>
                <a:spcPct val="20000"/>
              </a:spcBef>
              <a:spcAft>
                <a:spcPct val="0"/>
              </a:spcAft>
              <a:buClr>
                <a:srgbClr val="0146AD"/>
              </a:buClr>
              <a:buSzPct val="120000"/>
              <a:buChar char="•"/>
              <a:defRPr sz="1400">
                <a:solidFill>
                  <a:schemeClr val="bg1"/>
                </a:solidFill>
                <a:latin typeface="+mn-lt"/>
              </a:defRPr>
            </a:lvl6pPr>
            <a:lvl7pPr marL="2855913" indent="-225425" algn="l" rtl="0" fontAlgn="base">
              <a:spcBef>
                <a:spcPct val="20000"/>
              </a:spcBef>
              <a:spcAft>
                <a:spcPct val="0"/>
              </a:spcAft>
              <a:buClr>
                <a:srgbClr val="0146AD"/>
              </a:buClr>
              <a:buSzPct val="120000"/>
              <a:buChar char="•"/>
              <a:defRPr sz="1400">
                <a:solidFill>
                  <a:schemeClr val="bg1"/>
                </a:solidFill>
                <a:latin typeface="+mn-lt"/>
              </a:defRPr>
            </a:lvl7pPr>
            <a:lvl8pPr marL="3313113" indent="-225425" algn="l" rtl="0" fontAlgn="base">
              <a:spcBef>
                <a:spcPct val="20000"/>
              </a:spcBef>
              <a:spcAft>
                <a:spcPct val="0"/>
              </a:spcAft>
              <a:buClr>
                <a:srgbClr val="0146AD"/>
              </a:buClr>
              <a:buSzPct val="120000"/>
              <a:buChar char="•"/>
              <a:defRPr sz="1400">
                <a:solidFill>
                  <a:schemeClr val="bg1"/>
                </a:solidFill>
                <a:latin typeface="+mn-lt"/>
              </a:defRPr>
            </a:lvl8pPr>
            <a:lvl9pPr marL="3770313" indent="-225425" algn="l" rtl="0" fontAlgn="base">
              <a:spcBef>
                <a:spcPct val="20000"/>
              </a:spcBef>
              <a:spcAft>
                <a:spcPct val="0"/>
              </a:spcAft>
              <a:buClr>
                <a:srgbClr val="0146AD"/>
              </a:buClr>
              <a:buSzPct val="120000"/>
              <a:buChar char="•"/>
              <a:defRPr sz="1400">
                <a:solidFill>
                  <a:schemeClr val="bg1"/>
                </a:solidFill>
                <a:latin typeface="+mn-lt"/>
              </a:defRPr>
            </a:lvl9pPr>
          </a:lstStyle>
          <a:p>
            <a:pPr marL="0" indent="0" eaLnBrk="1" hangingPunct="1">
              <a:buFont typeface="Arial" charset="0"/>
              <a:buNone/>
              <a:defRPr/>
            </a:pPr>
            <a:r>
              <a:rPr lang="en-US" b="0" kern="0" dirty="0" smtClean="0"/>
              <a:t>If you create a client from the WSDL and then:</a:t>
            </a:r>
          </a:p>
        </p:txBody>
      </p:sp>
      <p:sp>
        <p:nvSpPr>
          <p:cNvPr id="12" name="Rectangle 11"/>
          <p:cNvSpPr/>
          <p:nvPr/>
        </p:nvSpPr>
        <p:spPr>
          <a:xfrm>
            <a:off x="5089525" y="5395913"/>
            <a:ext cx="36147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0" kern="0" dirty="0">
                <a:solidFill>
                  <a:schemeClr val="bg1"/>
                </a:solidFill>
                <a:latin typeface="+mn-lt"/>
              </a:rPr>
              <a:t>Do </a:t>
            </a:r>
            <a:r>
              <a:rPr lang="en-US" sz="2400" b="1" kern="0" dirty="0">
                <a:solidFill>
                  <a:schemeClr val="bg1"/>
                </a:solidFill>
                <a:latin typeface="+mn-lt"/>
              </a:rPr>
              <a:t>NOT</a:t>
            </a:r>
            <a:r>
              <a:rPr lang="en-US" sz="2400" b="0" kern="0" dirty="0">
                <a:solidFill>
                  <a:schemeClr val="bg1"/>
                </a:solidFill>
                <a:latin typeface="+mn-lt"/>
              </a:rPr>
              <a:t> regenerate the web service client</a:t>
            </a:r>
          </a:p>
        </p:txBody>
      </p:sp>
      <p:sp>
        <p:nvSpPr>
          <p:cNvPr id="13" name="Rectangle 12"/>
          <p:cNvSpPr/>
          <p:nvPr/>
        </p:nvSpPr>
        <p:spPr>
          <a:xfrm>
            <a:off x="846138" y="5395913"/>
            <a:ext cx="334486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1" kern="0" dirty="0">
                <a:solidFill>
                  <a:schemeClr val="bg1"/>
                </a:solidFill>
                <a:latin typeface="+mn-lt"/>
              </a:rPr>
              <a:t>Regenerate</a:t>
            </a:r>
            <a:r>
              <a:rPr lang="en-US" sz="2400" b="0" kern="0" dirty="0">
                <a:solidFill>
                  <a:schemeClr val="bg1"/>
                </a:solidFill>
                <a:latin typeface="+mn-lt"/>
              </a:rPr>
              <a:t> the </a:t>
            </a:r>
            <a:br>
              <a:rPr lang="en-US" sz="2400" b="0" kern="0" dirty="0">
                <a:solidFill>
                  <a:schemeClr val="bg1"/>
                </a:solidFill>
                <a:latin typeface="+mn-lt"/>
              </a:rPr>
            </a:br>
            <a:r>
              <a:rPr lang="en-US" sz="2400" b="0" kern="0" dirty="0">
                <a:solidFill>
                  <a:schemeClr val="bg1"/>
                </a:solidFill>
                <a:latin typeface="+mn-lt"/>
              </a:rPr>
              <a:t>web service client!</a:t>
            </a:r>
          </a:p>
        </p:txBody>
      </p:sp>
      <p:cxnSp>
        <p:nvCxnSpPr>
          <p:cNvPr id="14" name="Straight Connector 13"/>
          <p:cNvCxnSpPr/>
          <p:nvPr/>
        </p:nvCxnSpPr>
        <p:spPr bwMode="auto">
          <a:xfrm flipV="1">
            <a:off x="4605338" y="1665288"/>
            <a:ext cx="0" cy="4557712"/>
          </a:xfrm>
          <a:prstGeom prst="line">
            <a:avLst/>
          </a:prstGeom>
          <a:noFill/>
          <a:ln w="28575" cap="flat" cmpd="sng" algn="ctr">
            <a:solidFill>
              <a:schemeClr val="tx1">
                <a:lumMod val="50000"/>
              </a:schemeClr>
            </a:solidFill>
            <a:prstDash val="solid"/>
            <a:round/>
            <a:headEnd type="none" w="med" len="med"/>
            <a:tailEnd type="none" w="med" len="med"/>
          </a:ln>
          <a:effectLst/>
        </p:spPr>
      </p:cxnSp>
      <p:sp>
        <p:nvSpPr>
          <p:cNvPr id="15" name="Down Arrow 14"/>
          <p:cNvSpPr/>
          <p:nvPr/>
        </p:nvSpPr>
        <p:spPr bwMode="auto">
          <a:xfrm>
            <a:off x="6537325"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Down Arrow 15"/>
          <p:cNvSpPr/>
          <p:nvPr/>
        </p:nvSpPr>
        <p:spPr bwMode="auto">
          <a:xfrm>
            <a:off x="2152650"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503489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Publish 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be added to a Gosu class in order to make it:</a:t>
            </a:r>
          </a:p>
          <a:p>
            <a:pPr marL="857250" lvl="1" indent="-457200">
              <a:buFont typeface="+mj-lt"/>
              <a:buAutoNum type="alphaLcParenR"/>
            </a:pPr>
            <a:r>
              <a:rPr lang="en-US" dirty="0"/>
              <a:t>A Guidewire web service?</a:t>
            </a:r>
          </a:p>
          <a:p>
            <a:pPr marL="857250" lvl="1" indent="-457200">
              <a:buFont typeface="+mj-lt"/>
              <a:buAutoNum type="alphaLcParenR"/>
            </a:pPr>
            <a:r>
              <a:rPr lang="en-US" dirty="0"/>
              <a:t>A valid return type for Guidewire web service methods?</a:t>
            </a:r>
          </a:p>
          <a:p>
            <a:r>
              <a:rPr lang="en-US" dirty="0"/>
              <a:t>Identify if the following are true or false about a Guidewire </a:t>
            </a:r>
            <a:r>
              <a:rPr lang="en-US" dirty="0" err="1"/>
              <a:t>WS</a:t>
            </a:r>
            <a:r>
              <a:rPr lang="en-US" dirty="0"/>
              <a:t>-I web service API:</a:t>
            </a:r>
          </a:p>
          <a:p>
            <a:pPr marL="857250" lvl="1" indent="-457200">
              <a:buFont typeface="+mj-lt"/>
              <a:buAutoNum type="alphaLcParenR"/>
            </a:pPr>
            <a:r>
              <a:rPr lang="en-US" dirty="0"/>
              <a:t>It can return a simple value, such as a </a:t>
            </a:r>
            <a:r>
              <a:rPr lang="en-US" dirty="0" err="1"/>
              <a:t>boolean</a:t>
            </a:r>
            <a:r>
              <a:rPr lang="en-US" dirty="0"/>
              <a:t> or string.</a:t>
            </a:r>
          </a:p>
          <a:p>
            <a:pPr marL="857250" lvl="1" indent="-457200">
              <a:buFont typeface="+mj-lt"/>
              <a:buAutoNum type="alphaLcParenR"/>
            </a:pPr>
            <a:r>
              <a:rPr lang="en-US" dirty="0"/>
              <a:t>It can return an instance of any Gosu class.</a:t>
            </a:r>
          </a:p>
          <a:p>
            <a:pPr marL="857250" lvl="1" indent="-457200">
              <a:buFont typeface="+mj-lt"/>
              <a:buAutoNum type="alphaLcParenR"/>
            </a:pPr>
            <a:r>
              <a:rPr lang="en-US" dirty="0"/>
              <a:t>It can return an instance of any Guidewire data model entity.</a:t>
            </a:r>
          </a:p>
          <a:p>
            <a:pPr marL="857250" lvl="1" indent="-457200">
              <a:buFont typeface="+mj-lt"/>
              <a:buAutoNum type="alphaLcParenR"/>
            </a:pPr>
            <a:r>
              <a:rPr lang="en-US" dirty="0"/>
              <a:t>The WSDL gets generated when you save the class.</a:t>
            </a:r>
          </a:p>
          <a:p>
            <a:pPr marL="857250" lvl="1" indent="-457200">
              <a:buFont typeface="+mj-lt"/>
              <a:buAutoNum type="alphaLcParenR"/>
            </a:pPr>
            <a:r>
              <a:rPr lang="en-US" dirty="0"/>
              <a:t>It can list a set of permissions required to use the API.</a:t>
            </a:r>
          </a:p>
          <a:p>
            <a:pPr marL="857250" lvl="1" indent="-457200">
              <a:buFont typeface="+mj-lt"/>
              <a:buAutoNum type="alphaLcParenR"/>
            </a:pPr>
            <a:r>
              <a:rPr lang="en-US" dirty="0"/>
              <a:t>It can modify Guidewire data.</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Publishing Guidewire web services</a:t>
            </a:r>
          </a:p>
          <a:p>
            <a:r>
              <a:rPr lang="en-US" dirty="0"/>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6"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49375"/>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Guidewire web services</a:t>
            </a:r>
          </a:p>
        </p:txBody>
      </p:sp>
      <p:sp>
        <p:nvSpPr>
          <p:cNvPr id="5" name="Content Placeholder 4"/>
          <p:cNvSpPr>
            <a:spLocks noGrp="1"/>
          </p:cNvSpPr>
          <p:nvPr>
            <p:ph idx="1"/>
          </p:nvPr>
        </p:nvSpPr>
        <p:spPr/>
        <p:txBody>
          <a:bodyPr/>
          <a:lstStyle/>
          <a:p>
            <a:r>
              <a:rPr lang="en-US" dirty="0"/>
              <a:t>A </a:t>
            </a:r>
            <a:r>
              <a:rPr lang="en-US" b="1" dirty="0"/>
              <a:t>Guidewire web service</a:t>
            </a:r>
            <a:r>
              <a:rPr lang="en-US" dirty="0"/>
              <a:t> is a web service hosted by the Guidewire application that external systems use</a:t>
            </a:r>
          </a:p>
          <a:p>
            <a:r>
              <a:rPr lang="en-US" dirty="0"/>
              <a:t>Guidewire web services are appropriate for integration points where:</a:t>
            </a:r>
          </a:p>
          <a:p>
            <a:pPr lvl="1"/>
            <a:r>
              <a:rPr lang="en-US" dirty="0"/>
              <a:t>External requests are </a:t>
            </a:r>
            <a:r>
              <a:rPr lang="en-US" dirty="0" smtClean="0"/>
              <a:t>synchronous</a:t>
            </a:r>
            <a:endParaRPr lang="en-US" dirty="0"/>
          </a:p>
          <a:p>
            <a:pPr lvl="1"/>
            <a:r>
              <a:rPr lang="en-US" dirty="0" smtClean="0"/>
              <a:t>External </a:t>
            </a:r>
            <a:r>
              <a:rPr lang="en-US" dirty="0"/>
              <a:t>requests use the SOAP protocol</a:t>
            </a:r>
          </a:p>
          <a:p>
            <a:endParaRPr lang="en-US" dirty="0"/>
          </a:p>
        </p:txBody>
      </p:sp>
      <p:pic>
        <p:nvPicPr>
          <p:cNvPr id="8" name="Picture 4"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4313" y="1630363"/>
            <a:ext cx="1044575" cy="10239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20"/>
          <p:cNvSpPr txBox="1">
            <a:spLocks noChangeArrowheads="1"/>
          </p:cNvSpPr>
          <p:nvPr/>
        </p:nvSpPr>
        <p:spPr bwMode="auto">
          <a:xfrm>
            <a:off x="2955925" y="1638300"/>
            <a:ext cx="2835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doesContactExist()</a:t>
            </a:r>
          </a:p>
        </p:txBody>
      </p:sp>
      <p:sp>
        <p:nvSpPr>
          <p:cNvPr id="24" name="Text Box 21"/>
          <p:cNvSpPr txBox="1">
            <a:spLocks noChangeArrowheads="1"/>
          </p:cNvSpPr>
          <p:nvPr/>
        </p:nvSpPr>
        <p:spPr bwMode="auto">
          <a:xfrm>
            <a:off x="1444626" y="2693175"/>
            <a:ext cx="14636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ContactAPI</a:t>
            </a:r>
          </a:p>
        </p:txBody>
      </p:sp>
      <p:sp>
        <p:nvSpPr>
          <p:cNvPr id="25" name="Text Box 29"/>
          <p:cNvSpPr txBox="1">
            <a:spLocks noChangeArrowheads="1"/>
          </p:cNvSpPr>
          <p:nvPr/>
        </p:nvSpPr>
        <p:spPr bwMode="auto">
          <a:xfrm>
            <a:off x="2955925" y="1995488"/>
            <a:ext cx="2103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getContactInfo()</a:t>
            </a:r>
          </a:p>
        </p:txBody>
      </p:sp>
      <p:sp>
        <p:nvSpPr>
          <p:cNvPr id="26" name="Text Box 30"/>
          <p:cNvSpPr txBox="1">
            <a:spLocks noChangeArrowheads="1"/>
          </p:cNvSpPr>
          <p:nvPr/>
        </p:nvSpPr>
        <p:spPr bwMode="auto">
          <a:xfrm>
            <a:off x="2955925" y="2352675"/>
            <a:ext cx="24082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setContactEmail()</a:t>
            </a:r>
          </a:p>
        </p:txBody>
      </p:sp>
      <p:sp>
        <p:nvSpPr>
          <p:cNvPr id="27" name="Line 31"/>
          <p:cNvSpPr>
            <a:spLocks noChangeShapeType="1"/>
          </p:cNvSpPr>
          <p:nvPr/>
        </p:nvSpPr>
        <p:spPr bwMode="auto">
          <a:xfrm flipH="1">
            <a:off x="5191125" y="1768475"/>
            <a:ext cx="1371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Line 32"/>
          <p:cNvSpPr>
            <a:spLocks noChangeShapeType="1"/>
          </p:cNvSpPr>
          <p:nvPr/>
        </p:nvSpPr>
        <p:spPr bwMode="auto">
          <a:xfrm flipH="1">
            <a:off x="4886325" y="2141538"/>
            <a:ext cx="16764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33"/>
          <p:cNvSpPr>
            <a:spLocks noChangeShapeType="1"/>
          </p:cNvSpPr>
          <p:nvPr/>
        </p:nvSpPr>
        <p:spPr bwMode="auto">
          <a:xfrm flipH="1">
            <a:off x="5114925" y="2514600"/>
            <a:ext cx="14478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767" y="1501319"/>
            <a:ext cx="1121162" cy="11918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support for WS-I web services</a:t>
            </a:r>
            <a:endParaRPr lang="en-US" dirty="0"/>
          </a:p>
        </p:txBody>
      </p:sp>
      <p:sp>
        <p:nvSpPr>
          <p:cNvPr id="3" name="Content Placeholder 2"/>
          <p:cNvSpPr>
            <a:spLocks noGrp="1"/>
          </p:cNvSpPr>
          <p:nvPr>
            <p:ph idx="1"/>
          </p:nvPr>
        </p:nvSpPr>
        <p:spPr/>
        <p:txBody>
          <a:bodyPr/>
          <a:lstStyle/>
          <a:p>
            <a:r>
              <a:rPr lang="en-US" dirty="0"/>
              <a:t>WS-I </a:t>
            </a:r>
            <a:r>
              <a:rPr lang="en-US" dirty="0" smtClean="0"/>
              <a:t>is a common, industry standard</a:t>
            </a:r>
          </a:p>
          <a:p>
            <a:r>
              <a:rPr lang="en-US" dirty="0" smtClean="0"/>
              <a:t>WS-I </a:t>
            </a:r>
            <a:r>
              <a:rPr lang="en-US" dirty="0"/>
              <a:t>provides </a:t>
            </a:r>
            <a:r>
              <a:rPr lang="en-US" dirty="0" smtClean="0"/>
              <a:t>an XSD for </a:t>
            </a:r>
            <a:r>
              <a:rPr lang="en-US" dirty="0"/>
              <a:t>a </a:t>
            </a:r>
            <a:r>
              <a:rPr lang="en-US" dirty="0" smtClean="0"/>
              <a:t>data </a:t>
            </a:r>
            <a:r>
              <a:rPr lang="en-US" dirty="0"/>
              <a:t>validation </a:t>
            </a:r>
            <a:endParaRPr lang="en-US" dirty="0" smtClean="0"/>
          </a:p>
          <a:p>
            <a:pPr lvl="1"/>
            <a:r>
              <a:rPr lang="en-US" dirty="0" smtClean="0"/>
              <a:t>XSD is a schema definition document</a:t>
            </a:r>
            <a:endParaRPr lang="en-US" dirty="0"/>
          </a:p>
          <a:p>
            <a:r>
              <a:rPr lang="en-US" dirty="0"/>
              <a:t>Guidewire 8 deprecates the publishing of RPCE web </a:t>
            </a:r>
            <a:r>
              <a:rPr lang="en-US" dirty="0" smtClean="0"/>
              <a:t>services</a:t>
            </a:r>
            <a:endParaRPr lang="en-US" dirty="0"/>
          </a:p>
          <a:p>
            <a:endParaRPr lang="en-US" dirty="0"/>
          </a:p>
        </p:txBody>
      </p:sp>
      <p:sp>
        <p:nvSpPr>
          <p:cNvPr id="75" name="Text Box 101"/>
          <p:cNvSpPr txBox="1">
            <a:spLocks noChangeArrowheads="1"/>
          </p:cNvSpPr>
          <p:nvPr/>
        </p:nvSpPr>
        <p:spPr bwMode="auto">
          <a:xfrm>
            <a:off x="3377513" y="2524703"/>
            <a:ext cx="92147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WS-I   </a:t>
            </a:r>
            <a:br>
              <a:rPr lang="en-US" sz="1600" dirty="0" smtClean="0">
                <a:solidFill>
                  <a:schemeClr val="bg2"/>
                </a:solidFill>
              </a:rPr>
            </a:br>
            <a:r>
              <a:rPr lang="en-US" sz="1600" dirty="0" smtClean="0">
                <a:solidFill>
                  <a:schemeClr val="bg2"/>
                </a:solidFill>
              </a:rPr>
              <a:t>WSDL</a:t>
            </a:r>
            <a:endParaRPr lang="en-US" sz="1600" dirty="0">
              <a:solidFill>
                <a:schemeClr val="bg2"/>
              </a:solidFill>
            </a:endParaRPr>
          </a:p>
        </p:txBody>
      </p:sp>
      <p:sp>
        <p:nvSpPr>
          <p:cNvPr id="76" name="Text Box 102"/>
          <p:cNvSpPr txBox="1">
            <a:spLocks noChangeArrowheads="1"/>
          </p:cNvSpPr>
          <p:nvPr/>
        </p:nvSpPr>
        <p:spPr bwMode="auto">
          <a:xfrm>
            <a:off x="4856472" y="2524703"/>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77" name="Line 105"/>
          <p:cNvSpPr>
            <a:spLocks noChangeShapeType="1"/>
          </p:cNvSpPr>
          <p:nvPr/>
        </p:nvSpPr>
        <p:spPr bwMode="auto">
          <a:xfrm>
            <a:off x="4012027" y="1549978"/>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472" y="1189614"/>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513" y="118643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7324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Guidewire WS-I web service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package</a:t>
            </a:r>
          </a:p>
          <a:p>
            <a:pPr marL="457200" indent="-457200">
              <a:buFont typeface="+mj-lt"/>
              <a:buAutoNum type="arabicPeriod"/>
            </a:pPr>
            <a:r>
              <a:rPr lang="en-US" dirty="0" smtClean="0"/>
              <a:t>Create the Gosu class</a:t>
            </a:r>
          </a:p>
          <a:p>
            <a:pPr marL="457200" indent="-457200">
              <a:buFont typeface="+mj-lt"/>
              <a:buAutoNum type="arabicPeriod"/>
            </a:pPr>
            <a:r>
              <a:rPr lang="en-US" dirty="0" smtClean="0"/>
              <a:t>Add </a:t>
            </a:r>
            <a:r>
              <a:rPr lang="en-US" dirty="0"/>
              <a:t>the web service annotations</a:t>
            </a:r>
          </a:p>
          <a:p>
            <a:pPr marL="457200" indent="-457200">
              <a:buFont typeface="+mj-lt"/>
              <a:buAutoNum type="arabicPeriod"/>
            </a:pPr>
            <a:r>
              <a:rPr lang="en-US" dirty="0"/>
              <a:t>Add </a:t>
            </a:r>
            <a:r>
              <a:rPr lang="en-US" dirty="0" smtClean="0"/>
              <a:t>methods</a:t>
            </a:r>
          </a:p>
          <a:p>
            <a:pPr lvl="1"/>
            <a:r>
              <a:rPr lang="en-US" dirty="0" smtClean="0"/>
              <a:t>Method </a:t>
            </a:r>
            <a:r>
              <a:rPr lang="en-US" dirty="0"/>
              <a:t>that </a:t>
            </a:r>
            <a:r>
              <a:rPr lang="en-US" dirty="0" smtClean="0"/>
              <a:t>modify Guidewire </a:t>
            </a:r>
            <a:r>
              <a:rPr lang="en-US" dirty="0"/>
              <a:t>data must create and commit a bundle</a:t>
            </a:r>
          </a:p>
          <a:p>
            <a:pPr marL="457200" indent="-457200">
              <a:buFont typeface="+mj-lt"/>
              <a:buAutoNum type="arabicPeriod"/>
            </a:pPr>
            <a:r>
              <a:rPr lang="en-US" dirty="0" smtClean="0"/>
              <a:t>Deploy </a:t>
            </a:r>
            <a:r>
              <a:rPr lang="en-US" dirty="0"/>
              <a:t>your changes</a:t>
            </a:r>
          </a:p>
          <a:p>
            <a:endParaRPr lang="en-US" dirty="0"/>
          </a:p>
        </p:txBody>
      </p:sp>
    </p:spTree>
    <p:extLst>
      <p:ext uri="{BB962C8B-B14F-4D97-AF65-F5344CB8AC3E}">
        <p14:creationId xmlns:p14="http://schemas.microsoft.com/office/powerpoint/2010/main" val="35764155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889000"/>
            <a:ext cx="4053283" cy="3149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/configuration/gsrc/</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&lt;company&gt;.&lt;app_code&gt;.webservice.&lt;functional_area&gt;</a:t>
            </a:r>
            <a:endParaRPr lang="en-US" dirty="0"/>
          </a:p>
          <a:p>
            <a:pPr lvl="1"/>
            <a:r>
              <a:rPr lang="en-US" dirty="0"/>
              <a:t>Example</a:t>
            </a:r>
            <a:r>
              <a:rPr lang="en-US" dirty="0" smtClean="0"/>
              <a:t>: </a:t>
            </a:r>
            <a:r>
              <a:rPr lang="en-US" b="1" dirty="0" smtClean="0">
                <a:latin typeface="Courier New" pitchFamily="49" charset="0"/>
                <a:cs typeface="Courier New" pitchFamily="49" charset="0"/>
              </a:rPr>
              <a:t>acme.ta.webservice.contact</a:t>
            </a:r>
            <a:endParaRPr lang="en-US" b="1" dirty="0">
              <a:latin typeface="Courier New" pitchFamily="49" charset="0"/>
              <a:cs typeface="Courier New" pitchFamily="49" charset="0"/>
            </a:endParaRPr>
          </a:p>
          <a:p>
            <a:endParaRPr lang="en-US" dirty="0"/>
          </a:p>
        </p:txBody>
      </p:sp>
      <p:pic>
        <p:nvPicPr>
          <p:cNvPr id="3078" name="Picture 6" descr="C:\Users\sluersen\AppData\Local\Temp\SNAGHTML21585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040" y="2639840"/>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sluersen\AppData\Local\Temp\SNAGHTML4db10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00400"/>
            <a:ext cx="3430180" cy="1370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535254" y="4287947"/>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8442907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038601" cy="333736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a:t>
            </a:r>
            <a:r>
              <a:rPr lang="en-US" dirty="0" smtClean="0"/>
              <a:t>2: Create Gosu class</a:t>
            </a:r>
            <a:endParaRPr lang="en-US" dirty="0"/>
          </a:p>
        </p:txBody>
      </p:sp>
      <p:sp>
        <p:nvSpPr>
          <p:cNvPr id="3" name="Content Placeholder 2"/>
          <p:cNvSpPr>
            <a:spLocks noGrp="1"/>
          </p:cNvSpPr>
          <p:nvPr>
            <p:ph idx="1"/>
          </p:nvPr>
        </p:nvSpPr>
        <p:spPr>
          <a:xfrm>
            <a:off x="519113" y="5233855"/>
            <a:ext cx="8318500" cy="1166944"/>
          </a:xfrm>
        </p:spPr>
        <p:txBody>
          <a:bodyPr/>
          <a:lstStyle/>
          <a:p>
            <a:r>
              <a:rPr lang="en-US" dirty="0" smtClean="0"/>
              <a:t>Naming convention for web service class:</a:t>
            </a:r>
          </a:p>
          <a:p>
            <a:pPr lvl="1"/>
            <a:r>
              <a:rPr lang="en-US" b="1" dirty="0" smtClean="0">
                <a:latin typeface="Courier New" pitchFamily="49" charset="0"/>
                <a:cs typeface="Courier New" pitchFamily="49" charset="0"/>
              </a:rPr>
              <a:t>&lt;meaningfulName&gt;API</a:t>
            </a:r>
          </a:p>
          <a:p>
            <a:r>
              <a:rPr lang="en-US" dirty="0"/>
              <a:t>Example</a:t>
            </a:r>
            <a:r>
              <a:rPr lang="en-US" dirty="0" smtClean="0"/>
              <a:t>: </a:t>
            </a:r>
            <a:r>
              <a:rPr lang="en-US" b="1" dirty="0" smtClean="0">
                <a:latin typeface="Courier New" pitchFamily="49" charset="0"/>
                <a:cs typeface="Courier New" pitchFamily="49" charset="0"/>
              </a:rPr>
              <a:t>ContactAPI</a:t>
            </a:r>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pic>
        <p:nvPicPr>
          <p:cNvPr id="4" name="Picture 2" descr="C:\Users\sluersen\AppData\Local\Temp\SNAGHTML4ffbc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819400"/>
            <a:ext cx="3177143" cy="23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descr="C:\Users\sluersen\AppData\Local\Temp\SNAGHTML8fd4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354" y="2971800"/>
            <a:ext cx="3347708" cy="1363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5644932" y="3794235"/>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6261143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20340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3: Add web service class annotations</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Required</a:t>
            </a:r>
          </a:p>
          <a:p>
            <a:pPr lvl="1"/>
            <a:r>
              <a:rPr lang="en-US" dirty="0" smtClean="0"/>
              <a:t>@</a:t>
            </a:r>
            <a:r>
              <a:rPr lang="en-US" dirty="0" err="1" smtClean="0"/>
              <a:t>WsiWebService</a:t>
            </a:r>
            <a:r>
              <a:rPr lang="en-US" dirty="0" smtClean="0"/>
              <a:t> </a:t>
            </a:r>
            <a:r>
              <a:rPr lang="en-US" dirty="0"/>
              <a:t>annotation </a:t>
            </a:r>
            <a:r>
              <a:rPr lang="en-US" dirty="0" smtClean="0"/>
              <a:t>is required </a:t>
            </a:r>
            <a:r>
              <a:rPr lang="en-US" dirty="0"/>
              <a:t>for </a:t>
            </a:r>
            <a:r>
              <a:rPr lang="en-US" dirty="0" err="1" smtClean="0"/>
              <a:t>WS</a:t>
            </a:r>
            <a:r>
              <a:rPr lang="en-US" dirty="0" smtClean="0"/>
              <a:t>-I web </a:t>
            </a:r>
            <a:r>
              <a:rPr lang="en-US" dirty="0"/>
              <a:t>service </a:t>
            </a:r>
            <a:r>
              <a:rPr lang="en-US" dirty="0" smtClean="0"/>
              <a:t>class</a:t>
            </a:r>
          </a:p>
          <a:p>
            <a:r>
              <a:rPr lang="en-US" dirty="0" smtClean="0"/>
              <a:t>Optional</a:t>
            </a:r>
          </a:p>
          <a:p>
            <a:pPr lvl="1"/>
            <a:r>
              <a:rPr lang="en-US" dirty="0"/>
              <a:t>@</a:t>
            </a:r>
            <a:r>
              <a:rPr lang="en-US" dirty="0" err="1" smtClean="0"/>
              <a:t>WsiPermissions</a:t>
            </a:r>
            <a:r>
              <a:rPr lang="en-US" dirty="0" smtClean="0"/>
              <a:t> specifies user permissions; default to </a:t>
            </a:r>
            <a:r>
              <a:rPr lang="en-US" dirty="0" err="1" smtClean="0"/>
              <a:t>soapadmin</a:t>
            </a:r>
            <a:endParaRPr lang="en-US" dirty="0"/>
          </a:p>
          <a:p>
            <a:pPr lvl="1"/>
            <a:r>
              <a:rPr lang="en-US" dirty="0"/>
              <a:t>@</a:t>
            </a:r>
            <a:r>
              <a:rPr lang="en-US" dirty="0" err="1" smtClean="0"/>
              <a:t>WsiAvailability</a:t>
            </a:r>
            <a:r>
              <a:rPr lang="en-US" dirty="0" smtClean="0"/>
              <a:t> first usable run level; default is </a:t>
            </a:r>
            <a:r>
              <a:rPr lang="en-US" dirty="0" err="1" smtClean="0"/>
              <a:t>maintenacnce</a:t>
            </a:r>
            <a:endParaRPr lang="en-US" dirty="0"/>
          </a:p>
          <a:p>
            <a:pPr lvl="1"/>
            <a:endParaRPr lang="en-US" dirty="0"/>
          </a:p>
        </p:txBody>
      </p:sp>
      <p:sp>
        <p:nvSpPr>
          <p:cNvPr id="4" name="Rectangle 3"/>
          <p:cNvSpPr/>
          <p:nvPr/>
        </p:nvSpPr>
        <p:spPr>
          <a:xfrm>
            <a:off x="349468" y="910770"/>
            <a:ext cx="93599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gw.xml.ws.annotation.WsiPermissions</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gw.xml.ws.annotation.WsiAvailability</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WsiPermissions</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abedit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WsiAvailability</a:t>
            </a:r>
            <a:r>
              <a:rPr lang="en-US" sz="1600" b="1" dirty="0">
                <a:solidFill>
                  <a:srgbClr val="000000"/>
                </a:solidFill>
                <a:latin typeface="Courier New"/>
                <a:ea typeface="Times New Roman"/>
                <a:cs typeface="Times New Roman"/>
              </a:rPr>
              <a:t>(MAINTENANCE)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14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15    </a:t>
            </a:r>
            <a:endParaRPr lang="en-US" sz="20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ContactAPI</a:t>
            </a:r>
            <a:r>
              <a:rPr lang="en-US" sz="1600" b="1" dirty="0">
                <a:solidFill>
                  <a:srgbClr val="000000"/>
                </a:solidFill>
                <a:latin typeface="Courier New"/>
                <a:ea typeface="Times New Roman"/>
                <a:cs typeface="Times New Roman"/>
              </a:rPr>
              <a:t> {</a:t>
            </a:r>
            <a:endParaRPr lang="en-US" sz="2000" b="1" dirty="0">
              <a:effectLst/>
              <a:latin typeface="Calibri"/>
              <a:ea typeface="Calibri"/>
              <a:cs typeface="Times New Roman"/>
            </a:endParaRPr>
          </a:p>
        </p:txBody>
      </p:sp>
      <p:sp>
        <p:nvSpPr>
          <p:cNvPr id="8" name="AutoShape 5"/>
          <p:cNvSpPr>
            <a:spLocks noChangeArrowheads="1"/>
          </p:cNvSpPr>
          <p:nvPr/>
        </p:nvSpPr>
        <p:spPr bwMode="auto">
          <a:xfrm>
            <a:off x="303764" y="2362970"/>
            <a:ext cx="4364617" cy="825545"/>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0547830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740</TotalTime>
  <Words>3770</Words>
  <Application>Microsoft Office PowerPoint</Application>
  <PresentationFormat>On-screen Show (4:3)</PresentationFormat>
  <Paragraphs>370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Emerald_Template</vt:lpstr>
      <vt:lpstr>Publishing Guidewire Web Services</vt:lpstr>
      <vt:lpstr>PowerPoint Presentation</vt:lpstr>
      <vt:lpstr>PowerPoint Presentation</vt:lpstr>
      <vt:lpstr>Guidewire web services</vt:lpstr>
      <vt:lpstr>Guidewire support for WS-I web services</vt:lpstr>
      <vt:lpstr>Create a Guidewire WS-I web service</vt:lpstr>
      <vt:lpstr>Step 1: Create a package</vt:lpstr>
      <vt:lpstr>Step 2: Create Gosu class</vt:lpstr>
      <vt:lpstr>Step 3: Add web service class annotations</vt:lpstr>
      <vt:lpstr>Step 4: Add methods</vt:lpstr>
      <vt:lpstr>runWithNewBundle() for WS-I web service</vt:lpstr>
      <vt:lpstr>Step 5: Deploy your changes</vt:lpstr>
      <vt:lpstr>PowerPoint Presentation</vt:lpstr>
      <vt:lpstr>Returned objects from web service</vt:lpstr>
      <vt:lpstr>Gosu class for web service return types</vt:lpstr>
      <vt:lpstr>PowerPoint Presentation</vt:lpstr>
      <vt:lpstr>Testing web services</vt:lpstr>
      <vt:lpstr>WSDL generator for local web services</vt:lpstr>
      <vt:lpstr>WSDL local test example</vt:lpstr>
      <vt:lpstr>PowerPoint Presentation</vt:lpstr>
      <vt:lpstr>Consuming a Guidewire web service</vt:lpstr>
      <vt:lpstr>Step 1: Determine WSDL URL</vt:lpstr>
      <vt:lpstr>Step 2: Generate code the WSDL</vt:lpstr>
      <vt:lpstr>Step 3: Import code into your IDE</vt:lpstr>
      <vt:lpstr>Web service and Gosu classes</vt:lpstr>
      <vt:lpstr>Step 4: Writing client code</vt:lpstr>
      <vt:lpstr>Redeploying the web service client code </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Web Services</dc:title>
  <dc:subject>Guidewire 8.0 Application Integration Publishing Web Services</dc:subject>
  <dc:creator>Seth Luersen</dc:creator>
  <cp:keywords>Emerald;Guidewire 8.0 Application Integration;Publishing Web Services</cp:keywords>
  <cp:lastModifiedBy>Seth Luersen</cp:lastModifiedBy>
  <cp:revision>99</cp:revision>
  <dcterms:created xsi:type="dcterms:W3CDTF">2013-08-19T16:16:51Z</dcterms:created>
  <dcterms:modified xsi:type="dcterms:W3CDTF">2013-10-23T06:31:09Z</dcterms:modified>
</cp:coreProperties>
</file>