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4"/>
  </p:notesMasterIdLst>
  <p:handoutMasterIdLst>
    <p:handoutMasterId r:id="rId25"/>
  </p:handoutMasterIdLst>
  <p:sldIdLst>
    <p:sldId id="256" r:id="rId2"/>
    <p:sldId id="258" r:id="rId3"/>
    <p:sldId id="260" r:id="rId4"/>
    <p:sldId id="262" r:id="rId5"/>
    <p:sldId id="265" r:id="rId6"/>
    <p:sldId id="266" r:id="rId7"/>
    <p:sldId id="267" r:id="rId8"/>
    <p:sldId id="268" r:id="rId9"/>
    <p:sldId id="275" r:id="rId10"/>
    <p:sldId id="263" r:id="rId11"/>
    <p:sldId id="264" r:id="rId12"/>
    <p:sldId id="269" r:id="rId13"/>
    <p:sldId id="276" r:id="rId14"/>
    <p:sldId id="270" r:id="rId15"/>
    <p:sldId id="271" r:id="rId16"/>
    <p:sldId id="277" r:id="rId17"/>
    <p:sldId id="278" r:id="rId18"/>
    <p:sldId id="273" r:id="rId19"/>
    <p:sldId id="279" r:id="rId20"/>
    <p:sldId id="259" r:id="rId21"/>
    <p:sldId id="261" r:id="rId22"/>
    <p:sldId id="25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7C0BBBE-4C60-4D1D-B1E2-1E55D6D5B9B2}">
          <p14:sldIdLst>
            <p14:sldId id="256"/>
            <p14:sldId id="258"/>
          </p14:sldIdLst>
        </p14:section>
        <p14:section name="Overview" id="{AC69B05E-BBF6-4A3F-88A8-53F9F5F530D8}">
          <p14:sldIdLst>
            <p14:sldId id="260"/>
            <p14:sldId id="262"/>
            <p14:sldId id="265"/>
            <p14:sldId id="266"/>
            <p14:sldId id="267"/>
            <p14:sldId id="268"/>
            <p14:sldId id="275"/>
          </p14:sldIdLst>
        </p14:section>
        <p14:section name="Walkthrough" id="{394E52D8-0F42-4BA7-82AA-44656B4FDDFD}">
          <p14:sldIdLst>
            <p14:sldId id="263"/>
            <p14:sldId id="264"/>
            <p14:sldId id="269"/>
            <p14:sldId id="276"/>
            <p14:sldId id="270"/>
            <p14:sldId id="271"/>
            <p14:sldId id="277"/>
            <p14:sldId id="278"/>
            <p14:sldId id="273"/>
            <p14:sldId id="279"/>
          </p14:sldIdLst>
        </p14:section>
        <p14:section name="Review" id="{62E48339-F833-41E3-9D92-3F737862A2AF}">
          <p14:sldIdLst>
            <p14:sldId id="259"/>
            <p14:sldId id="261"/>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78" autoAdjust="0"/>
    <p:restoredTop sz="68000" autoAdjust="0"/>
  </p:normalViewPr>
  <p:slideViewPr>
    <p:cSldViewPr showGuides="1">
      <p:cViewPr>
        <p:scale>
          <a:sx n="66" d="100"/>
          <a:sy n="66" d="100"/>
        </p:scale>
        <p:origin x="-3072" y="-28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10/22/2013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2001-2013.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new bank account is created, Acme wants to verify that the bank name, routing number, and account number reference a real bank account.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BankAccount</a:t>
            </a:r>
            <a:r>
              <a:rPr lang="en-US" baseline="0" dirty="0" smtClean="0"/>
              <a:t> is an EventAware entity.  The entity specifies an &lt;events /&gt; element in its </a:t>
            </a:r>
            <a:r>
              <a:rPr lang="en-US" baseline="0" dirty="0" smtClean="0"/>
              <a:t>definition </a:t>
            </a:r>
            <a:r>
              <a:rPr lang="en-US" baseline="0" dirty="0" smtClean="0"/>
              <a:t>which means that the BankAccount entity delegates to the EventAware delegate. </a:t>
            </a:r>
            <a:r>
              <a:rPr lang="en-US" sz="1200" b="0" i="0" kern="1200" dirty="0" smtClean="0">
                <a:solidFill>
                  <a:schemeClr val="tx1"/>
                </a:solidFill>
                <a:effectLst/>
                <a:latin typeface="Arial" pitchFamily="34" charset="0"/>
                <a:ea typeface="+mn-ea"/>
                <a:cs typeface="Arial" pitchFamily="34" charset="0"/>
              </a:rPr>
              <a:t>A delegate is an entity associated with an implemented interface that multiple parent entities can reuse.  The</a:t>
            </a:r>
            <a:r>
              <a:rPr lang="en-US" sz="1200" b="0" i="0" kern="1200" baseline="0" dirty="0" smtClean="0">
                <a:solidFill>
                  <a:schemeClr val="tx1"/>
                </a:solidFill>
                <a:effectLst/>
                <a:latin typeface="Arial" pitchFamily="34" charset="0"/>
                <a:ea typeface="+mn-ea"/>
                <a:cs typeface="Arial" pitchFamily="34" charset="0"/>
              </a:rPr>
              <a:t> EventAware entity is an internal entity that implements the messaging interface.  </a:t>
            </a:r>
            <a:endParaRPr lang="en-US" sz="1200" b="0" i="0" kern="1200" baseline="0" dirty="0" smtClean="0">
              <a:solidFill>
                <a:schemeClr val="tx1"/>
              </a:solidFill>
              <a:effectLst/>
              <a:latin typeface="Arial" pitchFamily="34" charset="0"/>
              <a:ea typeface="+mn-ea"/>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Arial" pitchFamily="34" charset="0"/>
                <a:ea typeface="+mn-ea"/>
                <a:cs typeface="Arial" pitchFamily="34" charset="0"/>
              </a:rPr>
              <a:t>For </a:t>
            </a:r>
            <a:r>
              <a:rPr lang="en-US" sz="1200" b="0" i="0" kern="1200" baseline="0" dirty="0" smtClean="0">
                <a:solidFill>
                  <a:schemeClr val="tx1"/>
                </a:solidFill>
                <a:effectLst/>
                <a:latin typeface="Arial" pitchFamily="34" charset="0"/>
                <a:ea typeface="+mn-ea"/>
                <a:cs typeface="Arial" pitchFamily="34" charset="0"/>
              </a:rPr>
              <a:t>all entities that implement the EventAware delegate, the Guidewire application automatically creates specific events: entityNameChanged, entityNameRemoved, and entityNameAdded. The </a:t>
            </a:r>
            <a:r>
              <a:rPr lang="en-US" sz="1200" b="0" i="0" kern="1200" baseline="0" dirty="0" smtClean="0">
                <a:solidFill>
                  <a:schemeClr val="tx1"/>
                </a:solidFill>
                <a:effectLst/>
                <a:latin typeface="Arial" pitchFamily="34" charset="0"/>
                <a:ea typeface="+mn-ea"/>
                <a:cs typeface="Arial" pitchFamily="34" charset="0"/>
              </a:rPr>
              <a:t>BankAccount </a:t>
            </a:r>
            <a:r>
              <a:rPr lang="en-US" sz="1200" b="0" i="0" kern="1200" baseline="0" dirty="0" smtClean="0">
                <a:solidFill>
                  <a:schemeClr val="tx1"/>
                </a:solidFill>
                <a:effectLst/>
                <a:latin typeface="Arial" pitchFamily="34" charset="0"/>
                <a:ea typeface="+mn-ea"/>
                <a:cs typeface="Arial" pitchFamily="34" charset="0"/>
              </a:rPr>
              <a:t>entity implements the BankAccountChanged, BankAccountRemoved, and BankAccountAdded messaging events.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a:defRPr/>
            </a:pPr>
            <a:r>
              <a:rPr lang="en-US" dirty="0"/>
              <a:t>When a user clicks Update, each BankAccount in the ListView row triggers an event specific to each bank account entity instance.  Newly added bank accounts trigger the BankAccountAdded event.  Modified bank accounts trigger the BankAccountChanged event.  Removed bank accounts trigger the BankAccountRemoved event.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messaging </a:t>
            </a:r>
            <a:r>
              <a:rPr lang="en-US" baseline="0" dirty="0" smtClean="0"/>
              <a:t>destination </a:t>
            </a:r>
            <a:r>
              <a:rPr lang="en-US" dirty="0" smtClean="0"/>
              <a:t>represents external system used to reply to sent messages.</a:t>
            </a:r>
            <a:r>
              <a:rPr lang="en-US" baseline="0" dirty="0" smtClean="0"/>
              <a:t> </a:t>
            </a:r>
            <a:r>
              <a:rPr lang="en-US" dirty="0" smtClean="0"/>
              <a:t>Bank Account Verification is </a:t>
            </a:r>
            <a:r>
              <a:rPr lang="en-US" baseline="0" dirty="0" smtClean="0"/>
              <a:t>messaging </a:t>
            </a:r>
            <a:r>
              <a:rPr lang="en-US" baseline="0" dirty="0" smtClean="0"/>
              <a:t>destination </a:t>
            </a:r>
            <a:r>
              <a:rPr lang="en-US" baseline="0" dirty="0" smtClean="0"/>
              <a:t>that subscribes</a:t>
            </a:r>
            <a:r>
              <a:rPr lang="en-US" dirty="0" smtClean="0"/>
              <a:t> to </a:t>
            </a:r>
            <a:r>
              <a:rPr lang="en-US" baseline="0" dirty="0" smtClean="0"/>
              <a:t>the </a:t>
            </a:r>
            <a:r>
              <a:rPr lang="en-US" dirty="0" smtClean="0"/>
              <a:t>BankAccountAdded and BankAccountChanged events.</a:t>
            </a:r>
            <a:r>
              <a:rPr lang="en-US" baseline="0" dirty="0" smtClean="0"/>
              <a:t> In other words, the Bank Account Verification messaging destination</a:t>
            </a:r>
            <a:r>
              <a:rPr lang="en-US" dirty="0" smtClean="0"/>
              <a:t> </a:t>
            </a:r>
            <a:r>
              <a:rPr lang="en-US" baseline="0" dirty="0" smtClean="0"/>
              <a:t>listens for </a:t>
            </a:r>
            <a:r>
              <a:rPr lang="en-US" dirty="0" smtClean="0"/>
              <a:t>when user</a:t>
            </a:r>
            <a:r>
              <a:rPr lang="en-US" baseline="0" dirty="0" smtClean="0"/>
              <a:t> creates a bank account and when a user edits a bank account.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314571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071696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When the application triggers a messaging event, the application calls the Event Fired rule set.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event</a:t>
            </a:r>
            <a:r>
              <a:rPr lang="en-US" baseline="0" dirty="0" smtClean="0"/>
              <a:t> fired rule set defines a specific r</a:t>
            </a:r>
            <a:r>
              <a:rPr lang="en-US" dirty="0" smtClean="0"/>
              <a:t>oot entity</a:t>
            </a:r>
            <a:r>
              <a:rPr lang="en-US" baseline="0" dirty="0" smtClean="0"/>
              <a:t> as t</a:t>
            </a:r>
            <a:r>
              <a:rPr lang="en-US" dirty="0" smtClean="0"/>
              <a:t>he entity that implements the event messaging interface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The</a:t>
            </a:r>
            <a:r>
              <a:rPr lang="en-US" baseline="0" dirty="0" smtClean="0"/>
              <a:t> root entity differs from the Message entity. The distinction is important to understand. The root entity represents the instance of the entity that fired the event, in this case, an instance of a BankAccount. The message represents an instance of the Message entity.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instances of a message entity are stored in the </a:t>
            </a:r>
            <a:r>
              <a:rPr lang="en-US" baseline="0" dirty="0" smtClean="0"/>
              <a:t>message </a:t>
            </a:r>
            <a:r>
              <a:rPr lang="en-US" baseline="0" dirty="0" smtClean="0"/>
              <a:t>table. A Message entity has many fields. The field that stores the content of the message is the Payload field.  The payload field is what the application sends to the messaging destination.</a:t>
            </a:r>
          </a:p>
          <a:p>
            <a:endParaRPr lang="en-US" baseline="0" dirty="0" smtClean="0"/>
          </a:p>
          <a:p>
            <a:r>
              <a:rPr lang="en-US" dirty="0" smtClean="0"/>
              <a:t>Payload generation is not reflected in the user interface.</a:t>
            </a:r>
            <a:br>
              <a:rPr lang="en-US" dirty="0" smtClean="0"/>
            </a:br>
            <a:r>
              <a:rPr lang="en-US" dirty="0" smtClean="0"/>
              <a:t/>
            </a:r>
            <a:br>
              <a:rPr lang="en-US" dirty="0" smtClean="0"/>
            </a:br>
            <a:r>
              <a:rPr lang="en-US" dirty="0" smtClean="0"/>
              <a:t>The Event Fired rule creates message payload and message that is associated with the root entity and the default root object is the entity instance that triggers the event.  The message payload is text-base content regarding root object (typically).  The message context assigns a root object for the message.</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77467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you create or change a bank account in TrainingApp and watch the console, you will see a short lag between the click of the Update button and the printing of the payload. This lag occurs because the message table is scanned for new messages only once every few seconds. In other words, the lag occurs because all message integration points are at least partially asynchronous.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3466588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see the results of message acknowledgement in the user interface when the Verified? value changes from Pending</a:t>
            </a:r>
            <a:r>
              <a:rPr lang="en-US" baseline="0" dirty="0" smtClean="0"/>
              <a:t> to Verified or Invalid. </a:t>
            </a:r>
            <a:r>
              <a:rPr lang="en-US" dirty="0" smtClean="0"/>
              <a:t>The acknowledgement does not trigger a refresh of the screen. </a:t>
            </a:r>
            <a:r>
              <a:rPr lang="en-US" baseline="0" dirty="0" smtClean="0"/>
              <a:t>Click Refresh to see the reply results. </a:t>
            </a:r>
            <a:r>
              <a:rPr lang="en-US" dirty="0" smtClean="0"/>
              <a:t>Bank accounts whose routing number starts with "000" will reply with an Invalid</a:t>
            </a:r>
            <a:r>
              <a:rPr lang="en-US" baseline="0" dirty="0" smtClean="0"/>
              <a:t> value.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774679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You can see the results of message acknowledgement in the user interface when the Verified? value changes from Pending</a:t>
            </a:r>
            <a:r>
              <a:rPr lang="en-US" baseline="0" dirty="0" smtClean="0"/>
              <a:t> to Verified or Invalid. </a:t>
            </a:r>
            <a:r>
              <a:rPr lang="en-US" dirty="0" smtClean="0"/>
              <a:t>The acknowledgement does not trigger a refresh of the screen. </a:t>
            </a:r>
            <a:r>
              <a:rPr lang="en-US" baseline="0" dirty="0" smtClean="0"/>
              <a:t>Click Refresh to see the reply results. </a:t>
            </a:r>
            <a:r>
              <a:rPr lang="en-US" dirty="0" smtClean="0"/>
              <a:t>Bank accounts whose routing number starts with "000" will reply with an Invalid</a:t>
            </a:r>
            <a:r>
              <a:rPr lang="en-US" baseline="0" dirty="0" smtClean="0"/>
              <a:t> value.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smtClean="0"/>
              <a:t>The servers involved at each point of the process are important because they determine where payload work should occur. The majority of payload generation should be done in Event Fired rules on the application server that manages the given user's session. However, if some portion of payload generation must be done immediately before the message is sent, that portion of the payload can be generated on the batch server.  In clustered environments, only one application server can be the dedicated batch server. For this reason, the batch server typically does not manage user sessions even though this is possible.  Batch servers can be configured also to manage message delivery and work queue threads. For non-clustered environments, the application server is also the batch server.</a:t>
            </a:r>
          </a:p>
          <a:p>
            <a:endParaRPr lang="en-US" sz="1000" dirty="0" smtClean="0"/>
          </a:p>
          <a:p>
            <a:r>
              <a:rPr lang="en-US" sz="1000" dirty="0" smtClean="0"/>
              <a:t>A message is always processed in at least two and as many as four transactions:</a:t>
            </a:r>
          </a:p>
          <a:p>
            <a:pPr marL="171450" indent="-171450">
              <a:buFont typeface="Arial" pitchFamily="34" charset="0"/>
              <a:buChar char="•"/>
            </a:pPr>
            <a:r>
              <a:rPr lang="en-US" sz="1000" dirty="0" smtClean="0"/>
              <a:t>The first transaction (labeled as "tran 1" above) creates the message and generates the payload. This transaction always occurs.</a:t>
            </a:r>
          </a:p>
          <a:p>
            <a:pPr marL="171450" indent="-171450">
              <a:buFont typeface="Arial" pitchFamily="34" charset="0"/>
              <a:buChar char="•"/>
            </a:pPr>
            <a:r>
              <a:rPr lang="en-US" sz="1000" dirty="0" smtClean="0"/>
              <a:t>Prior to sending the message, an optional transaction (labeled as "tran 2" above) may transform the message payload. This is usually done when the message must include information that can only be known immediately before sending the message.</a:t>
            </a:r>
          </a:p>
          <a:p>
            <a:pPr marL="171450" indent="-171450">
              <a:buFont typeface="Arial" pitchFamily="34" charset="0"/>
              <a:buChar char="•"/>
            </a:pPr>
            <a:r>
              <a:rPr lang="en-US" sz="1000" dirty="0" smtClean="0"/>
              <a:t>The sending of the message to the external system occurs in its own transaction (labeled as "tran 3" above). This transaction always occurs. If the external system acknowledges the message synchronously, then the acknowledgement is included in this transaction.</a:t>
            </a:r>
          </a:p>
          <a:p>
            <a:pPr marL="171450" indent="-171450">
              <a:buFont typeface="Arial" pitchFamily="34" charset="0"/>
              <a:buChar char="•"/>
            </a:pPr>
            <a:r>
              <a:rPr lang="en-US" sz="1000" dirty="0" smtClean="0"/>
              <a:t>If the external system acknowledges the message asynchronously, then a separate transaction (labeled as "tran 4" above) processes the acknowledgement. This transaction does not occur for messages that are acknowledged synchronously.</a:t>
            </a:r>
          </a:p>
          <a:p>
            <a:endParaRPr lang="en-US" sz="1000" dirty="0" smtClean="0"/>
          </a:p>
          <a:p>
            <a:r>
              <a:rPr lang="en-US" sz="1000" dirty="0" smtClean="0"/>
              <a:t>The transaction structure is important because this determines the work that is rolled back if an error occurs.</a:t>
            </a:r>
          </a:p>
          <a:p>
            <a:endParaRPr lang="en-US" sz="1000"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124739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3641836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Answers</a:t>
            </a:r>
          </a:p>
          <a:p>
            <a:r>
              <a:rPr lang="en-US" dirty="0" smtClean="0"/>
              <a:t>1. Triggering messaging; payload generation; sending the message; acknowledging the message</a:t>
            </a:r>
            <a:r>
              <a:rPr lang="en-US" dirty="0" smtClean="0"/>
              <a:t>.</a:t>
            </a:r>
          </a:p>
          <a:p>
            <a:endParaRPr lang="en-US" dirty="0" smtClean="0"/>
          </a:p>
          <a:p>
            <a:r>
              <a:rPr lang="en-US" dirty="0" smtClean="0"/>
              <a:t>2. </a:t>
            </a:r>
            <a:r>
              <a:rPr lang="en-US" dirty="0" smtClean="0"/>
              <a:t>a</a:t>
            </a:r>
            <a:r>
              <a:rPr lang="en-US" dirty="0" smtClean="0"/>
              <a:t>) not yet sent</a:t>
            </a:r>
          </a:p>
          <a:p>
            <a:r>
              <a:rPr lang="en-US" dirty="0" smtClean="0"/>
              <a:t>    b</a:t>
            </a:r>
            <a:r>
              <a:rPr lang="en-US" dirty="0" smtClean="0"/>
              <a:t>) sent but no acknowledgement received</a:t>
            </a:r>
          </a:p>
          <a:p>
            <a:r>
              <a:rPr lang="en-US" dirty="0" smtClean="0"/>
              <a:t>   c</a:t>
            </a:r>
            <a:r>
              <a:rPr lang="en-US" dirty="0" smtClean="0"/>
              <a:t>) sent and an error acknowledgement </a:t>
            </a:r>
            <a:r>
              <a:rPr lang="en-US" dirty="0" smtClean="0"/>
              <a:t>received</a:t>
            </a:r>
          </a:p>
          <a:p>
            <a:endParaRPr lang="en-US" dirty="0" smtClean="0"/>
          </a:p>
          <a:p>
            <a:r>
              <a:rPr lang="en-US" dirty="0" smtClean="0"/>
              <a:t>3. The two servers are the application server and the batch server. 	In clustered environments, only one application server can be configured as the dedicated batch server of the cluster. A batch server manages batch processes and can also be configured to manage message delivery and work queue threads.  For this reason, the batch server typically does not manage user sessions as an application server even though this is possible. The application server creates the message. The batch server sends the message and typically processes the response. </a:t>
            </a:r>
            <a:br>
              <a:rPr lang="en-US" dirty="0" smtClean="0"/>
            </a:b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overall architecture of messaging is asynchronous. It is possible for a message to be sent to an external system synchronously. But messages are not processed immediately upon being placed in the message table. Therefore, since the message processing aspect is asynchronous, the overall architecture is asynchronous.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message table has a prefix (represented above by "xx_") that varies with each application. For TrainingApp, which is based on ContactCenter, the message physical table is named ab_message</a:t>
            </a:r>
            <a:r>
              <a:rPr lang="en-US" baseline="0" dirty="0" smtClean="0"/>
              <a:t> in the database.</a:t>
            </a:r>
          </a:p>
          <a:p>
            <a:endParaRPr lang="en-US" dirty="0" smtClean="0"/>
          </a:p>
          <a:p>
            <a:r>
              <a:rPr lang="en-US" dirty="0" smtClean="0"/>
              <a:t>When an</a:t>
            </a:r>
            <a:r>
              <a:rPr lang="en-US" baseline="0" dirty="0" smtClean="0"/>
              <a:t> </a:t>
            </a:r>
            <a:r>
              <a:rPr lang="en-US" dirty="0" smtClean="0"/>
              <a:t>external system reports an error with a message, Guidewire may or may not attempt to resend the message. The "Acknowledging Messages" lesson</a:t>
            </a:r>
            <a:r>
              <a:rPr lang="en-US" baseline="0" dirty="0" smtClean="0"/>
              <a:t> discusses in great detail how to configure the resending of a message.</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237680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Almost all of the screens in the "Training: Messaging" location group (including the Message Table screen shown above) are unique to TrainingApp and have been created for instructional purposes only. The genuine Guidewire applications provide an "Event Messages" administration screen. This screen is discussed in the "Sending Messages" and "Acknowledging Messages" lessons.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843739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Technically speaking, message creation is triggered by adding an event to an event-aware entity. This almost always involves a data change, though it isn't a requirement</a:t>
            </a:r>
            <a:r>
              <a:rPr lang="en-US" dirty="0" smtClean="0"/>
              <a:t>.</a:t>
            </a:r>
          </a:p>
          <a:p>
            <a:endParaRPr lang="en-US" dirty="0" smtClean="0"/>
          </a:p>
          <a:p>
            <a:r>
              <a:rPr lang="en-US" dirty="0" smtClean="0"/>
              <a:t>A positive acknowledgement means that the message was successfully received and processed by the external system</a:t>
            </a:r>
            <a:r>
              <a:rPr lang="en-US" dirty="0" smtClean="0"/>
              <a:t>.</a:t>
            </a:r>
          </a:p>
          <a:p>
            <a:endParaRPr lang="en-US" dirty="0" smtClean="0"/>
          </a:p>
          <a:p>
            <a:r>
              <a:rPr lang="en-US" dirty="0" smtClean="0"/>
              <a:t>A negative acknowledgement means that the message was received, but some type of error occurred and the message was not processed. (In some cases, the integration code will attempt to resend the message. In other cases, the message must be addressed manually.)</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38133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Messaging is accomplished using a variety of Guidewire components. The primary components have been listed above, but the list is not exhaustive.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4182002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messaging components are discussed through the messaging section of the course, such as:</a:t>
            </a:r>
          </a:p>
          <a:p>
            <a:pPr marL="171450" indent="-171450">
              <a:buFont typeface="Arial" pitchFamily="34" charset="0"/>
              <a:buChar char="•"/>
            </a:pPr>
            <a:r>
              <a:rPr lang="en-US" dirty="0" smtClean="0"/>
              <a:t>The MessageContext entity, which is used to simplify creation of the message.</a:t>
            </a:r>
          </a:p>
          <a:p>
            <a:pPr marL="171450" indent="-171450">
              <a:buFont typeface="Arial" pitchFamily="34" charset="0"/>
              <a:buChar char="•"/>
            </a:pPr>
            <a:r>
              <a:rPr lang="en-US" dirty="0" smtClean="0"/>
              <a:t>Gosu templates, which are used to generated message payloads.</a:t>
            </a:r>
          </a:p>
          <a:p>
            <a:pPr marL="171450" indent="-171450">
              <a:buFont typeface="Arial" pitchFamily="34" charset="0"/>
              <a:buChar char="•"/>
            </a:pPr>
            <a:r>
              <a:rPr lang="en-US" dirty="0" smtClean="0"/>
              <a:t>Guidewire XML models, which are used to generated message payloads.</a:t>
            </a:r>
          </a:p>
          <a:p>
            <a:pPr marL="171450" indent="-171450">
              <a:buFont typeface="Arial" pitchFamily="34" charset="0"/>
              <a:buChar char="•"/>
            </a:pPr>
            <a:r>
              <a:rPr lang="en-US" dirty="0" smtClean="0"/>
              <a:t>Web services, which can be used to send messages to external systems or receive responses from them.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4182002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2001-2013.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3" name="txt Notice Fixed"/>
          <p:cNvSpPr/>
          <p:nvPr/>
        </p:nvSpPr>
        <p:spPr>
          <a:xfrm>
            <a:off x="533399" y="891600"/>
            <a:ext cx="8305801" cy="5509200"/>
          </a:xfrm>
          <a:prstGeom prst="rect">
            <a:avLst/>
          </a:prstGeom>
        </p:spPr>
        <p:txBody>
          <a:bodyPr wrap="square">
            <a:spAutoFit/>
          </a:bodyPr>
          <a:lstStyle/>
          <a:p>
            <a:pPr marL="0" indent="0">
              <a:buFont typeface="Wingdings 3" pitchFamily="18" charset="2"/>
              <a:buNone/>
            </a:pPr>
            <a:r>
              <a:rPr lang="en-US" sz="1600" b="1" dirty="0" smtClean="0">
                <a:solidFill>
                  <a:schemeClr val="bg1"/>
                </a:solidFill>
              </a:rPr>
              <a:t>Copyright © 2001-2013 Guidewire Software, Inc. All rights reserved.</a:t>
            </a:r>
          </a:p>
          <a:p>
            <a:pPr marL="0" indent="0">
              <a:buFont typeface="Wingdings 3" pitchFamily="18" charset="2"/>
              <a:buNone/>
            </a:pPr>
            <a:endParaRPr lang="en-US" sz="1600" b="1" dirty="0" smtClean="0">
              <a:solidFill>
                <a:schemeClr val="bg1"/>
              </a:solidFill>
            </a:endParaRPr>
          </a:p>
          <a:p>
            <a:pPr marL="0" indent="0">
              <a:buFont typeface="Wingdings 3" pitchFamily="18" charset="2"/>
              <a:buNone/>
            </a:pPr>
            <a:r>
              <a:rPr lang="en-US" sz="16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ExampleCenter, Gosu, Deliver Insurance Your Way, and the Guidewire logo are trademarks, service marks, or registered trademarks of Guidewire Software, Inc. in the United States and/or other countries. Guidewire products are protected by one or more United States patents.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0" dirty="0" smtClean="0">
                <a:solidFill>
                  <a:schemeClr val="bg1"/>
                </a:solidFill>
              </a:rPr>
              <a:t>This </a:t>
            </a:r>
            <a:r>
              <a:rPr lang="en-US" sz="1600" dirty="0" smtClean="0">
                <a:solidFill>
                  <a:schemeClr val="bg1"/>
                </a:solidFill>
              </a:rPr>
              <a:t>material is Guidewire proprietary and confidential. The contents of this material, including product architecture details and APIs, are considered confidential and are fully protected by customer licensing confidentiality agreements and signed Non-Disclosure Agreements (NDAs).</a:t>
            </a:r>
          </a:p>
          <a:p>
            <a:pPr marL="0" indent="0">
              <a:buFont typeface="Wingdings 3" pitchFamily="18" charset="2"/>
              <a:buNone/>
            </a:pPr>
            <a:endParaRPr lang="en-US" sz="1600" dirty="0" smtClean="0">
              <a:solidFill>
                <a:schemeClr val="bg1"/>
              </a:solidFill>
            </a:endParaRPr>
          </a:p>
          <a:p>
            <a:pPr marL="0" indent="0">
              <a:buFont typeface="Wingdings 3" pitchFamily="18" charset="2"/>
              <a:buNone/>
            </a:pPr>
            <a:r>
              <a:rPr lang="en-US" sz="160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2001-2013.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4.wmf"/></Relationships>
</file>

<file path=ppt/slides/_rels/slide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7.emf"/><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7.em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October 15, 2013</a:t>
            </a:r>
            <a:endParaRPr lang="en-US" dirty="0"/>
          </a:p>
        </p:txBody>
      </p:sp>
      <p:sp>
        <p:nvSpPr>
          <p:cNvPr id="3" name="Title 2"/>
          <p:cNvSpPr>
            <a:spLocks noGrp="1"/>
          </p:cNvSpPr>
          <p:nvPr>
            <p:ph type="ctrTitle"/>
          </p:nvPr>
        </p:nvSpPr>
        <p:spPr/>
        <p:txBody>
          <a:bodyPr/>
          <a:lstStyle/>
          <a:p>
            <a:r>
              <a:rPr lang="en-US" dirty="0" smtClean="0"/>
              <a:t>Messaging Introduction</a:t>
            </a: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messaging</a:t>
            </a:r>
          </a:p>
          <a:p>
            <a:r>
              <a:rPr lang="en-US" dirty="0">
                <a:solidFill>
                  <a:schemeClr val="bg1"/>
                </a:solidFill>
              </a:rPr>
              <a:t>Walkthrough of a sample message</a:t>
            </a:r>
          </a:p>
          <a:p>
            <a:endParaRPr lang="en-US" dirty="0"/>
          </a:p>
        </p:txBody>
      </p:sp>
    </p:spTree>
    <p:extLst>
      <p:ext uri="{BB962C8B-B14F-4D97-AF65-F5344CB8AC3E}">
        <p14:creationId xmlns:p14="http://schemas.microsoft.com/office/powerpoint/2010/main" val="119220029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 Pe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922726"/>
            <a:ext cx="7896667" cy="180714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7" name="rec Pendng"/>
          <p:cNvSpPr/>
          <p:nvPr/>
        </p:nvSpPr>
        <p:spPr bwMode="auto">
          <a:xfrm>
            <a:off x="6193194" y="2073368"/>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smtClean="0"/>
              <a:t>Use case: Bank account verification</a:t>
            </a:r>
            <a:endParaRPr lang="en-US" dirty="0"/>
          </a:p>
        </p:txBody>
      </p:sp>
      <p:sp>
        <p:nvSpPr>
          <p:cNvPr id="10" name="Content Placeholder 9"/>
          <p:cNvSpPr>
            <a:spLocks noGrp="1"/>
          </p:cNvSpPr>
          <p:nvPr>
            <p:ph idx="1"/>
          </p:nvPr>
        </p:nvSpPr>
        <p:spPr>
          <a:xfrm>
            <a:off x="519113" y="4419600"/>
            <a:ext cx="8318500" cy="1981200"/>
          </a:xfrm>
        </p:spPr>
        <p:txBody>
          <a:bodyPr/>
          <a:lstStyle/>
          <a:p>
            <a:r>
              <a:rPr lang="en-US" dirty="0" smtClean="0"/>
              <a:t>Messaging mechanism verifies bank account details</a:t>
            </a:r>
          </a:p>
          <a:p>
            <a:pPr lvl="1"/>
            <a:r>
              <a:rPr lang="en-US" dirty="0" smtClean="0"/>
              <a:t>Bank name, routing number, and account number </a:t>
            </a:r>
          </a:p>
          <a:p>
            <a:pPr lvl="1"/>
            <a:r>
              <a:rPr lang="en-US" dirty="0" smtClean="0"/>
              <a:t>New and modified accounts</a:t>
            </a:r>
          </a:p>
          <a:p>
            <a:r>
              <a:rPr lang="en-US" dirty="0" smtClean="0"/>
              <a:t>Verified? shows messaging acknowledgment</a:t>
            </a:r>
          </a:p>
          <a:p>
            <a:pPr lvl="1"/>
            <a:r>
              <a:rPr lang="en-US" dirty="0" smtClean="0"/>
              <a:t>Verified or </a:t>
            </a:r>
            <a:r>
              <a:rPr lang="en-US" dirty="0"/>
              <a:t>Invalid</a:t>
            </a:r>
            <a:endParaRPr lang="en-US" dirty="0" smtClean="0"/>
          </a:p>
        </p:txBody>
      </p:sp>
      <p:pic>
        <p:nvPicPr>
          <p:cNvPr id="2055" name="pic Verifi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21953"/>
            <a:ext cx="7885714" cy="136904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 Verif Invl"/>
          <p:cNvSpPr/>
          <p:nvPr/>
        </p:nvSpPr>
        <p:spPr bwMode="auto">
          <a:xfrm>
            <a:off x="6585079" y="3526415"/>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arrw Down"/>
          <p:cNvSpPr/>
          <p:nvPr/>
        </p:nvSpPr>
        <p:spPr bwMode="auto">
          <a:xfrm>
            <a:off x="7347079" y="2438809"/>
            <a:ext cx="457200" cy="766288"/>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329817043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1: Triggering the message (1)</a:t>
            </a:r>
            <a:endParaRPr lang="en-US" dirty="0"/>
          </a:p>
        </p:txBody>
      </p:sp>
      <p:sp>
        <p:nvSpPr>
          <p:cNvPr id="3" name="Content Placeholder 2"/>
          <p:cNvSpPr>
            <a:spLocks noGrp="1"/>
          </p:cNvSpPr>
          <p:nvPr>
            <p:ph idx="1"/>
          </p:nvPr>
        </p:nvSpPr>
        <p:spPr>
          <a:xfrm>
            <a:off x="521208" y="3733800"/>
            <a:ext cx="7900684" cy="2667000"/>
          </a:xfrm>
        </p:spPr>
        <p:txBody>
          <a:bodyPr/>
          <a:lstStyle/>
          <a:p>
            <a:r>
              <a:rPr lang="en-US" dirty="0" smtClean="0"/>
              <a:t>BankAccount</a:t>
            </a:r>
            <a:r>
              <a:rPr lang="en-US" dirty="0" smtClean="0"/>
              <a:t> is an EventAware entity</a:t>
            </a:r>
          </a:p>
          <a:p>
            <a:pPr lvl="1"/>
            <a:r>
              <a:rPr lang="en-US" dirty="0" smtClean="0"/>
              <a:t>Click Update to trigger Change, Removed, and/or Added events</a:t>
            </a:r>
          </a:p>
          <a:p>
            <a:pPr lvl="1"/>
            <a:endParaRPr lang="en-US" dirty="0"/>
          </a:p>
          <a:p>
            <a:pPr lvl="1"/>
            <a:endParaRPr lang="en-US" dirty="0" smtClean="0"/>
          </a:p>
          <a:p>
            <a:r>
              <a:rPr lang="en-US" dirty="0" smtClean="0"/>
              <a:t>Messaging destination listens to specific events</a:t>
            </a:r>
          </a:p>
          <a:p>
            <a:pPr lvl="1"/>
            <a:r>
              <a:rPr lang="en-US" dirty="0" smtClean="0"/>
              <a:t>Represents an external </a:t>
            </a:r>
            <a:r>
              <a:rPr lang="en-US" dirty="0"/>
              <a:t>system used to reply to </a:t>
            </a:r>
            <a:r>
              <a:rPr lang="en-US" dirty="0"/>
              <a:t>sent</a:t>
            </a:r>
            <a:r>
              <a:rPr lang="en-US" dirty="0"/>
              <a:t> messages</a:t>
            </a:r>
            <a:r>
              <a:rPr lang="en-US" dirty="0" smtClean="0"/>
              <a:t> </a:t>
            </a:r>
          </a:p>
          <a:p>
            <a:pPr lvl="1"/>
            <a:r>
              <a:rPr lang="en-US" dirty="0" smtClean="0"/>
              <a:t>Listens </a:t>
            </a:r>
            <a:r>
              <a:rPr lang="en-US" dirty="0"/>
              <a:t>for </a:t>
            </a:r>
            <a:r>
              <a:rPr lang="en-US" dirty="0" smtClean="0"/>
              <a:t>BankAccountChanged</a:t>
            </a:r>
            <a:r>
              <a:rPr lang="en-US" dirty="0" smtClean="0"/>
              <a:t> and </a:t>
            </a:r>
            <a:r>
              <a:rPr lang="en-US" dirty="0" smtClean="0"/>
              <a:t>BankAccountRemoved</a:t>
            </a:r>
            <a:r>
              <a:rPr lang="en-US" dirty="0" smtClean="0"/>
              <a:t> </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069" y="914886"/>
            <a:ext cx="7896667" cy="222333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5" name="rec Pendng"/>
          <p:cNvSpPr/>
          <p:nvPr/>
        </p:nvSpPr>
        <p:spPr bwMode="auto">
          <a:xfrm>
            <a:off x="542354" y="933047"/>
            <a:ext cx="736315" cy="349521"/>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grpSp>
        <p:nvGrpSpPr>
          <p:cNvPr id="6" name="Group 7"/>
          <p:cNvGrpSpPr>
            <a:grpSpLocks/>
          </p:cNvGrpSpPr>
          <p:nvPr/>
        </p:nvGrpSpPr>
        <p:grpSpPr bwMode="auto">
          <a:xfrm>
            <a:off x="7609968" y="4866080"/>
            <a:ext cx="852488" cy="788987"/>
            <a:chOff x="757" y="1301"/>
            <a:chExt cx="751" cy="695"/>
          </a:xfrm>
          <a:effectLst>
            <a:outerShdw blurRad="50800" dist="38100" dir="2700000" algn="tl" rotWithShape="0">
              <a:prstClr val="black">
                <a:alpha val="40000"/>
              </a:prstClr>
            </a:outerShdw>
          </a:effectLst>
        </p:grpSpPr>
        <p:sp>
          <p:nvSpPr>
            <p:cNvPr id="7" name="Rectangle 8"/>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8" name="Rectangle 9"/>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9" name="Group 10"/>
            <p:cNvGrpSpPr>
              <a:grpSpLocks/>
            </p:cNvGrpSpPr>
            <p:nvPr/>
          </p:nvGrpSpPr>
          <p:grpSpPr bwMode="auto">
            <a:xfrm>
              <a:off x="939" y="1836"/>
              <a:ext cx="373" cy="53"/>
              <a:chOff x="939" y="1836"/>
              <a:chExt cx="373" cy="53"/>
            </a:xfrm>
          </p:grpSpPr>
          <p:sp>
            <p:nvSpPr>
              <p:cNvPr id="19" name="Rectangle 11"/>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0" name="Rectangle 12"/>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0" name="Rectangle 13"/>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1" name="Rectangle 14"/>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 name="AutoShape 15"/>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13" name="Group 16"/>
            <p:cNvGrpSpPr>
              <a:grpSpLocks/>
            </p:cNvGrpSpPr>
            <p:nvPr/>
          </p:nvGrpSpPr>
          <p:grpSpPr bwMode="auto">
            <a:xfrm>
              <a:off x="1243" y="1301"/>
              <a:ext cx="265" cy="287"/>
              <a:chOff x="1243" y="1301"/>
              <a:chExt cx="265" cy="287"/>
            </a:xfrm>
          </p:grpSpPr>
          <p:sp>
            <p:nvSpPr>
              <p:cNvPr id="17" name="Freeform 17"/>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8" name="Freeform 18"/>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4" name="Group 19"/>
            <p:cNvGrpSpPr>
              <a:grpSpLocks/>
            </p:cNvGrpSpPr>
            <p:nvPr/>
          </p:nvGrpSpPr>
          <p:grpSpPr bwMode="auto">
            <a:xfrm flipH="1">
              <a:off x="757" y="1309"/>
              <a:ext cx="265" cy="287"/>
              <a:chOff x="1243" y="1301"/>
              <a:chExt cx="265" cy="287"/>
            </a:xfrm>
          </p:grpSpPr>
          <p:sp>
            <p:nvSpPr>
              <p:cNvPr id="15" name="Freeform 20"/>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6" name="Freeform 21"/>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sp>
        <p:nvSpPr>
          <p:cNvPr id="4" name="Rectangular Callout 3"/>
          <p:cNvSpPr/>
          <p:nvPr/>
        </p:nvSpPr>
        <p:spPr bwMode="auto">
          <a:xfrm>
            <a:off x="6477000" y="959752"/>
            <a:ext cx="1643921" cy="1173848"/>
          </a:xfrm>
          <a:prstGeom prst="wedgeRectCallout">
            <a:avLst>
              <a:gd name="adj1" fmla="val -13070"/>
              <a:gd name="adj2" fmla="val 74270"/>
            </a:avLst>
          </a:prstGeom>
          <a:solidFill>
            <a:schemeClr val="tx1"/>
          </a:solid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Pending </a:t>
            </a:r>
            <a:br>
              <a:rPr lang="en-US" dirty="0" smtClean="0">
                <a:solidFill>
                  <a:schemeClr val="bg1"/>
                </a:solidFill>
              </a:rPr>
            </a:br>
            <a:r>
              <a:rPr lang="en-US" dirty="0" smtClean="0">
                <a:solidFill>
                  <a:schemeClr val="bg1"/>
                </a:solidFill>
              </a:rPr>
              <a:t>is </a:t>
            </a:r>
            <a:br>
              <a:rPr lang="en-US" dirty="0" smtClean="0">
                <a:solidFill>
                  <a:schemeClr val="bg1"/>
                </a:solidFill>
              </a:rPr>
            </a:br>
            <a:r>
              <a:rPr lang="en-US" dirty="0" smtClean="0">
                <a:solidFill>
                  <a:schemeClr val="bg1"/>
                </a:solidFill>
              </a:rPr>
              <a:t>unverified </a:t>
            </a:r>
            <a:br>
              <a:rPr lang="en-US" dirty="0" smtClean="0">
                <a:solidFill>
                  <a:schemeClr val="bg1"/>
                </a:solidFill>
              </a:rPr>
            </a:br>
            <a:r>
              <a:rPr lang="en-US" dirty="0" smtClean="0">
                <a:solidFill>
                  <a:schemeClr val="bg1"/>
                </a:solidFill>
              </a:rPr>
              <a:t>account </a:t>
            </a:r>
            <a:endParaRPr lang="en-US" dirty="0">
              <a:solidFill>
                <a:schemeClr val="bg1"/>
              </a:solidFill>
            </a:endParaRPr>
          </a:p>
        </p:txBody>
      </p:sp>
    </p:spTree>
    <p:extLst>
      <p:ext uri="{BB962C8B-B14F-4D97-AF65-F5344CB8AC3E}">
        <p14:creationId xmlns:p14="http://schemas.microsoft.com/office/powerpoint/2010/main" val="109386742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 Console Fr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64" y="3573257"/>
            <a:ext cx="8226667" cy="261333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0"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Stage 1: Triggering the message (2)</a:t>
            </a:r>
            <a:endParaRPr lang="en-US" dirty="0"/>
          </a:p>
        </p:txBody>
      </p:sp>
      <p:sp>
        <p:nvSpPr>
          <p:cNvPr id="3" name="Content Placeholder 2"/>
          <p:cNvSpPr>
            <a:spLocks noGrp="1"/>
          </p:cNvSpPr>
          <p:nvPr>
            <p:ph idx="1"/>
          </p:nvPr>
        </p:nvSpPr>
        <p:spPr>
          <a:xfrm>
            <a:off x="4419600" y="914400"/>
            <a:ext cx="4418013" cy="2743200"/>
          </a:xfrm>
        </p:spPr>
        <p:txBody>
          <a:bodyPr/>
          <a:lstStyle/>
          <a:p>
            <a:r>
              <a:rPr lang="en-US" dirty="0" smtClean="0"/>
              <a:t>Console output details</a:t>
            </a:r>
          </a:p>
          <a:p>
            <a:pPr lvl="1"/>
            <a:r>
              <a:rPr lang="en-US" dirty="0" smtClean="0"/>
              <a:t>Messaging Destination ID is 13</a:t>
            </a:r>
          </a:p>
          <a:p>
            <a:pPr lvl="1"/>
            <a:r>
              <a:rPr lang="en-US" dirty="0" smtClean="0"/>
              <a:t>EventAware entity is </a:t>
            </a:r>
            <a:r>
              <a:rPr lang="en-US" dirty="0" smtClean="0"/>
              <a:t>BankAccount</a:t>
            </a:r>
            <a:endParaRPr lang="en-US" dirty="0" smtClean="0"/>
          </a:p>
          <a:p>
            <a:pPr lvl="1"/>
            <a:r>
              <a:rPr lang="en-US" dirty="0" smtClean="0"/>
              <a:t>Event is </a:t>
            </a:r>
            <a:r>
              <a:rPr lang="en-US" dirty="0" smtClean="0"/>
              <a:t>BankAccountChanged</a:t>
            </a:r>
            <a:endParaRPr lang="en-US" dirty="0"/>
          </a:p>
        </p:txBody>
      </p:sp>
      <p:sp>
        <p:nvSpPr>
          <p:cNvPr id="4" name="txt Console Output"/>
          <p:cNvSpPr txBox="1"/>
          <p:nvPr/>
        </p:nvSpPr>
        <p:spPr>
          <a:xfrm>
            <a:off x="1026159" y="3944417"/>
            <a:ext cx="7708271" cy="22098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1 -- Triggering the message ***</a:t>
            </a:r>
          </a:p>
          <a:p>
            <a:r>
              <a:rPr lang="en-US" sz="1600" b="1" dirty="0">
                <a:solidFill>
                  <a:schemeClr val="bg1"/>
                </a:solidFill>
                <a:latin typeface="Courier New" pitchFamily="49" charset="0"/>
                <a:cs typeface="Courier New" pitchFamily="49" charset="0"/>
              </a:rPr>
              <a:t>    Event Fired rule set: BAEF1000 - Bank Account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Verification</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Messaging Destination ID is 13</a:t>
            </a:r>
          </a:p>
          <a:p>
            <a:r>
              <a:rPr lang="en-US" sz="1600" b="1" dirty="0">
                <a:solidFill>
                  <a:schemeClr val="bg1"/>
                </a:solidFill>
                <a:latin typeface="Courier New" pitchFamily="49" charset="0"/>
                <a:cs typeface="Courier New" pitchFamily="49" charset="0"/>
              </a:rPr>
              <a:t>    Event Fired rules: BAEF1100 - Bank Account</a:t>
            </a:r>
          </a:p>
          <a:p>
            <a:r>
              <a:rPr lang="en-US" sz="1600" b="1" dirty="0">
                <a:solidFill>
                  <a:schemeClr val="bg1"/>
                </a:solidFill>
                <a:latin typeface="Courier New" pitchFamily="49" charset="0"/>
                <a:cs typeface="Courier New" pitchFamily="49" charset="0"/>
              </a:rPr>
              <a:t>    EventAware entity is </a:t>
            </a:r>
            <a:r>
              <a:rPr lang="en-US" sz="1600" b="1" dirty="0">
                <a:solidFill>
                  <a:schemeClr val="bg1"/>
                </a:solidFill>
                <a:latin typeface="Courier New" pitchFamily="49" charset="0"/>
                <a:cs typeface="Courier New" pitchFamily="49" charset="0"/>
              </a:rPr>
              <a:t>BankAccount</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Event Fired rules: BAEF1110 - Added Changed</a:t>
            </a:r>
          </a:p>
          <a:p>
            <a:r>
              <a:rPr lang="en-US" sz="1600" b="1" dirty="0">
                <a:solidFill>
                  <a:schemeClr val="bg1"/>
                </a:solidFill>
                <a:latin typeface="Courier New" pitchFamily="49" charset="0"/>
                <a:cs typeface="Courier New" pitchFamily="49" charset="0"/>
              </a:rPr>
              <a:t>    Event is </a:t>
            </a:r>
            <a:r>
              <a:rPr lang="en-US" sz="1600" b="1" dirty="0">
                <a:solidFill>
                  <a:schemeClr val="bg1"/>
                </a:solidFill>
                <a:latin typeface="Courier New" pitchFamily="49" charset="0"/>
                <a:cs typeface="Courier New" pitchFamily="49" charset="0"/>
              </a:rPr>
              <a:t>BankAccountChanged</a:t>
            </a:r>
            <a:endParaRPr lang="en-US" sz="1600" b="1" dirty="0">
              <a:solidFill>
                <a:schemeClr val="bg1"/>
              </a:solidFill>
              <a:latin typeface="Courier New" pitchFamily="49" charset="0"/>
              <a:cs typeface="Courier New" pitchFamily="49" charset="0"/>
            </a:endParaRPr>
          </a:p>
        </p:txBody>
      </p:sp>
      <p:grpSp>
        <p:nvGrpSpPr>
          <p:cNvPr id="7" name="Group 33"/>
          <p:cNvGrpSpPr>
            <a:grpSpLocks/>
          </p:cNvGrpSpPr>
          <p:nvPr/>
        </p:nvGrpSpPr>
        <p:grpSpPr bwMode="auto">
          <a:xfrm>
            <a:off x="4319759" y="2603595"/>
            <a:ext cx="852488" cy="788988"/>
            <a:chOff x="757" y="1301"/>
            <a:chExt cx="751" cy="695"/>
          </a:xfrm>
          <a:effectLst>
            <a:outerShdw blurRad="50800" dist="38100" dir="2700000" algn="tl" rotWithShape="0">
              <a:prstClr val="black">
                <a:alpha val="40000"/>
              </a:prstClr>
            </a:outerShdw>
          </a:effectLst>
        </p:grpSpPr>
        <p:sp>
          <p:nvSpPr>
            <p:cNvPr id="8" name="Rectangle 34"/>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9" name="Rectangle 35"/>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10" name="Group 36"/>
            <p:cNvGrpSpPr>
              <a:grpSpLocks/>
            </p:cNvGrpSpPr>
            <p:nvPr/>
          </p:nvGrpSpPr>
          <p:grpSpPr bwMode="auto">
            <a:xfrm>
              <a:off x="939" y="1836"/>
              <a:ext cx="373" cy="53"/>
              <a:chOff x="939" y="1836"/>
              <a:chExt cx="373" cy="53"/>
            </a:xfrm>
          </p:grpSpPr>
          <p:sp>
            <p:nvSpPr>
              <p:cNvPr id="20" name="Rectangle 37"/>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1" name="Rectangle 38"/>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1" name="Rectangle 10"/>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 name="Rectangle 11"/>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3" name="AutoShape 41"/>
            <p:cNvSpPr>
              <a:spLocks noChangeArrowheads="1"/>
            </p:cNvSpPr>
            <p:nvPr/>
          </p:nvSpPr>
          <p:spPr bwMode="auto">
            <a:xfrm>
              <a:off x="1092" y="1356"/>
              <a:ext cx="69" cy="75"/>
            </a:xfrm>
            <a:custGeom>
              <a:avLst/>
              <a:gdLst>
                <a:gd name="T0" fmla="*/ 60 w 21600"/>
                <a:gd name="T1" fmla="*/ 38 h 21600"/>
                <a:gd name="T2" fmla="*/ 35 w 21600"/>
                <a:gd name="T3" fmla="*/ 75 h 21600"/>
                <a:gd name="T4" fmla="*/ 9 w 21600"/>
                <a:gd name="T5" fmla="*/ 38 h 21600"/>
                <a:gd name="T6" fmla="*/ 35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14" name="Group 13"/>
            <p:cNvGrpSpPr>
              <a:grpSpLocks/>
            </p:cNvGrpSpPr>
            <p:nvPr/>
          </p:nvGrpSpPr>
          <p:grpSpPr bwMode="auto">
            <a:xfrm>
              <a:off x="1243" y="1301"/>
              <a:ext cx="265" cy="287"/>
              <a:chOff x="1243" y="1301"/>
              <a:chExt cx="265" cy="287"/>
            </a:xfrm>
          </p:grpSpPr>
          <p:sp>
            <p:nvSpPr>
              <p:cNvPr id="18" name="Freeform 43"/>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9" name="Freeform 44"/>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5" name="Group 45"/>
            <p:cNvGrpSpPr>
              <a:grpSpLocks/>
            </p:cNvGrpSpPr>
            <p:nvPr/>
          </p:nvGrpSpPr>
          <p:grpSpPr bwMode="auto">
            <a:xfrm flipH="1">
              <a:off x="757" y="1309"/>
              <a:ext cx="265" cy="287"/>
              <a:chOff x="1243" y="1301"/>
              <a:chExt cx="265" cy="287"/>
            </a:xfrm>
          </p:grpSpPr>
          <p:sp>
            <p:nvSpPr>
              <p:cNvPr id="16"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7"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sp>
        <p:nvSpPr>
          <p:cNvPr id="22" name="Text Box 4"/>
          <p:cNvSpPr txBox="1">
            <a:spLocks noChangeArrowheads="1"/>
          </p:cNvSpPr>
          <p:nvPr/>
        </p:nvSpPr>
        <p:spPr bwMode="auto">
          <a:xfrm>
            <a:off x="5044434" y="2941971"/>
            <a:ext cx="117650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eaLnBrk="1" hangingPunct="1">
              <a:spcAft>
                <a:spcPct val="30000"/>
              </a:spcAft>
              <a:buClr>
                <a:schemeClr val="tx1"/>
              </a:buClr>
              <a:buFontTx/>
              <a:buNone/>
            </a:pPr>
            <a:r>
              <a:rPr lang="en-US" sz="1600" dirty="0" smtClean="0">
                <a:solidFill>
                  <a:schemeClr val="bg1"/>
                </a:solidFill>
              </a:rPr>
              <a:t>Destination</a:t>
            </a:r>
            <a:endParaRPr lang="en-US" sz="1600" dirty="0">
              <a:solidFill>
                <a:schemeClr val="bg1"/>
              </a:solidFill>
            </a:endParaRPr>
          </a:p>
        </p:txBody>
      </p:sp>
      <p:grpSp>
        <p:nvGrpSpPr>
          <p:cNvPr id="23" name="Group 5"/>
          <p:cNvGrpSpPr>
            <a:grpSpLocks/>
          </p:cNvGrpSpPr>
          <p:nvPr/>
        </p:nvGrpSpPr>
        <p:grpSpPr bwMode="auto">
          <a:xfrm>
            <a:off x="3133904" y="2193664"/>
            <a:ext cx="1030287" cy="928687"/>
            <a:chOff x="5952" y="1296"/>
            <a:chExt cx="821" cy="739"/>
          </a:xfrm>
        </p:grpSpPr>
        <p:sp>
          <p:nvSpPr>
            <p:cNvPr id="24" name="AutoShape 6"/>
            <p:cNvSpPr>
              <a:spLocks noChangeArrowheads="1"/>
            </p:cNvSpPr>
            <p:nvPr/>
          </p:nvSpPr>
          <p:spPr bwMode="auto">
            <a:xfrm>
              <a:off x="5952" y="1608"/>
              <a:ext cx="586" cy="427"/>
            </a:xfrm>
            <a:prstGeom prst="cube">
              <a:avLst>
                <a:gd name="adj" fmla="val 25000"/>
              </a:avLst>
            </a:prstGeom>
            <a:solidFill>
              <a:srgbClr val="FFCC99"/>
            </a:solidFill>
            <a:ln w="19050">
              <a:solidFill>
                <a:schemeClr val="bg1"/>
              </a:solidFill>
              <a:miter lim="800000"/>
              <a:headEnd/>
              <a:tailEnd/>
            </a:ln>
          </p:spPr>
          <p:txBody>
            <a:bodyPr wrap="none" lIns="0" tIns="0" rIns="0" bIns="0" anchor="ctr">
              <a:spAutoFit/>
            </a:bodyPr>
            <a:lstStyle/>
            <a:p>
              <a:endParaRPr lang="en-US" dirty="0"/>
            </a:p>
          </p:txBody>
        </p:sp>
        <p:pic>
          <p:nvPicPr>
            <p:cNvPr id="25" name="Picture 8" descr="j043163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20659014" flipH="1">
              <a:off x="6119" y="1296"/>
              <a:ext cx="419"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Group 8"/>
            <p:cNvGrpSpPr>
              <a:grpSpLocks/>
            </p:cNvGrpSpPr>
            <p:nvPr/>
          </p:nvGrpSpPr>
          <p:grpSpPr bwMode="auto">
            <a:xfrm>
              <a:off x="6497" y="1353"/>
              <a:ext cx="276" cy="198"/>
              <a:chOff x="2772" y="1477"/>
              <a:chExt cx="822" cy="590"/>
            </a:xfrm>
          </p:grpSpPr>
          <p:sp>
            <p:nvSpPr>
              <p:cNvPr id="27" name="Arc 9"/>
              <p:cNvSpPr>
                <a:spLocks/>
              </p:cNvSpPr>
              <p:nvPr/>
            </p:nvSpPr>
            <p:spPr bwMode="auto">
              <a:xfrm rot="2953146">
                <a:off x="2772" y="1599"/>
                <a:ext cx="346" cy="346"/>
              </a:xfrm>
              <a:custGeom>
                <a:avLst/>
                <a:gdLst>
                  <a:gd name="T0" fmla="*/ 0 w 21600"/>
                  <a:gd name="T1" fmla="*/ 0 h 21600"/>
                  <a:gd name="T2" fmla="*/ 346 w 21600"/>
                  <a:gd name="T3" fmla="*/ 346 h 21600"/>
                  <a:gd name="T4" fmla="*/ 0 w 21600"/>
                  <a:gd name="T5" fmla="*/ 3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8" name="Arc 10"/>
              <p:cNvSpPr>
                <a:spLocks/>
              </p:cNvSpPr>
              <p:nvPr/>
            </p:nvSpPr>
            <p:spPr bwMode="auto">
              <a:xfrm rot="2953146">
                <a:off x="2848" y="1560"/>
                <a:ext cx="424" cy="424"/>
              </a:xfrm>
              <a:custGeom>
                <a:avLst/>
                <a:gdLst>
                  <a:gd name="T0" fmla="*/ 0 w 21600"/>
                  <a:gd name="T1" fmla="*/ 0 h 21600"/>
                  <a:gd name="T2" fmla="*/ 424 w 21600"/>
                  <a:gd name="T3" fmla="*/ 424 h 21600"/>
                  <a:gd name="T4" fmla="*/ 0 w 21600"/>
                  <a:gd name="T5" fmla="*/ 42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9" name="Arc 11"/>
              <p:cNvSpPr>
                <a:spLocks/>
              </p:cNvSpPr>
              <p:nvPr/>
            </p:nvSpPr>
            <p:spPr bwMode="auto">
              <a:xfrm rot="2953146">
                <a:off x="2898" y="1510"/>
                <a:ext cx="523" cy="523"/>
              </a:xfrm>
              <a:custGeom>
                <a:avLst/>
                <a:gdLst>
                  <a:gd name="T0" fmla="*/ 0 w 21600"/>
                  <a:gd name="T1" fmla="*/ 0 h 21600"/>
                  <a:gd name="T2" fmla="*/ 523 w 21600"/>
                  <a:gd name="T3" fmla="*/ 523 h 21600"/>
                  <a:gd name="T4" fmla="*/ 0 w 21600"/>
                  <a:gd name="T5" fmla="*/ 52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30" name="Arc 12"/>
              <p:cNvSpPr>
                <a:spLocks/>
              </p:cNvSpPr>
              <p:nvPr/>
            </p:nvSpPr>
            <p:spPr bwMode="auto">
              <a:xfrm rot="2953146">
                <a:off x="3004" y="1477"/>
                <a:ext cx="590" cy="590"/>
              </a:xfrm>
              <a:custGeom>
                <a:avLst/>
                <a:gdLst>
                  <a:gd name="T0" fmla="*/ 0 w 21600"/>
                  <a:gd name="T1" fmla="*/ 0 h 21600"/>
                  <a:gd name="T2" fmla="*/ 590 w 21600"/>
                  <a:gd name="T3" fmla="*/ 590 h 21600"/>
                  <a:gd name="T4" fmla="*/ 0 w 21600"/>
                  <a:gd name="T5" fmla="*/ 59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sp>
        <p:nvSpPr>
          <p:cNvPr id="31" name="Text Box 13"/>
          <p:cNvSpPr txBox="1">
            <a:spLocks noChangeArrowheads="1"/>
          </p:cNvSpPr>
          <p:nvPr/>
        </p:nvSpPr>
        <p:spPr bwMode="auto">
          <a:xfrm>
            <a:off x="2813229" y="3133464"/>
            <a:ext cx="13604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smtClean="0">
                <a:solidFill>
                  <a:schemeClr val="bg1"/>
                </a:solidFill>
              </a:rPr>
              <a:t>EventAware</a:t>
            </a:r>
            <a:r>
              <a:rPr lang="en-US" sz="1600" dirty="0">
                <a:solidFill>
                  <a:schemeClr val="bg1"/>
                </a:solidFill>
              </a:rPr>
              <a:t/>
            </a:r>
            <a:br>
              <a:rPr lang="en-US" sz="1600" dirty="0">
                <a:solidFill>
                  <a:schemeClr val="bg1"/>
                </a:solidFill>
              </a:rPr>
            </a:br>
            <a:r>
              <a:rPr lang="en-US" sz="1600" dirty="0">
                <a:solidFill>
                  <a:schemeClr val="bg1"/>
                </a:solidFill>
              </a:rPr>
              <a:t>entity</a:t>
            </a:r>
          </a:p>
        </p:txBody>
      </p:sp>
      <p:sp>
        <p:nvSpPr>
          <p:cNvPr id="32" name="Text Box 76"/>
          <p:cNvSpPr txBox="1">
            <a:spLocks noChangeArrowheads="1"/>
          </p:cNvSpPr>
          <p:nvPr/>
        </p:nvSpPr>
        <p:spPr bwMode="auto">
          <a:xfrm>
            <a:off x="3043337" y="1832289"/>
            <a:ext cx="167489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Entity Event</a:t>
            </a:r>
            <a:endParaRPr lang="en-US" sz="1600" dirty="0">
              <a:solidFill>
                <a:schemeClr val="bg1"/>
              </a:solidFill>
            </a:endParaRPr>
          </a:p>
        </p:txBody>
      </p:sp>
    </p:spTree>
    <p:extLst>
      <p:ext uri="{BB962C8B-B14F-4D97-AF65-F5344CB8AC3E}">
        <p14:creationId xmlns:p14="http://schemas.microsoft.com/office/powerpoint/2010/main" val="407902284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3537015"/>
            <a:ext cx="1047310" cy="66647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9" name="Picture 2"/>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10000"/>
                    </a14:imgEffect>
                    <a14:imgEffect>
                      <a14:brightnessContrast bright="-10000" contrast="15000"/>
                    </a14:imgEffect>
                  </a14:imgLayer>
                </a14:imgProps>
              </a:ext>
              <a:ext uri="{28A0092B-C50C-407E-A947-70E740481C1C}">
                <a14:useLocalDpi xmlns:a14="http://schemas.microsoft.com/office/drawing/2010/main" val="0"/>
              </a:ext>
            </a:extLst>
          </a:blip>
          <a:srcRect r="15389"/>
          <a:stretch/>
        </p:blipFill>
        <p:spPr bwMode="auto">
          <a:xfrm>
            <a:off x="-76205" y="1219200"/>
            <a:ext cx="5345827" cy="1778889"/>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scene3d>
            <a:camera prst="perspectiveContrastingRightFacing"/>
            <a:lightRig rig="threePt" dir="t"/>
          </a:scene3d>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Stage 2: Generate the message </a:t>
            </a:r>
            <a:r>
              <a:rPr lang="en-US" dirty="0"/>
              <a:t>payload</a:t>
            </a:r>
          </a:p>
        </p:txBody>
      </p:sp>
      <p:sp>
        <p:nvSpPr>
          <p:cNvPr id="3" name="Content Placeholder 2"/>
          <p:cNvSpPr>
            <a:spLocks noGrp="1"/>
          </p:cNvSpPr>
          <p:nvPr>
            <p:ph sz="half" idx="1"/>
          </p:nvPr>
        </p:nvSpPr>
        <p:spPr>
          <a:xfrm>
            <a:off x="519113" y="914401"/>
            <a:ext cx="8215317" cy="5475289"/>
          </a:xfrm>
        </p:spPr>
        <p:txBody>
          <a:bodyPr/>
          <a:lstStyle/>
          <a:p>
            <a:pPr lvl="1"/>
            <a:endParaRPr lang="en-US" dirty="0"/>
          </a:p>
          <a:p>
            <a:pPr lvl="1"/>
            <a:endParaRPr lang="en-US" dirty="0"/>
          </a:p>
        </p:txBody>
      </p:sp>
      <p:pic>
        <p:nvPicPr>
          <p:cNvPr id="11" name="pic Console Frame"/>
          <p:cNvPicPr>
            <a:picLocks noChangeAspect="1" noChangeArrowheads="1"/>
          </p:cNvPicPr>
          <p:nvPr/>
        </p:nvPicPr>
        <p:blipFill rotWithShape="1">
          <a:blip r:embed="rId6">
            <a:extLst>
              <a:ext uri="{28A0092B-C50C-407E-A947-70E740481C1C}">
                <a14:useLocalDpi xmlns:a14="http://schemas.microsoft.com/office/drawing/2010/main" val="0"/>
              </a:ext>
            </a:extLst>
          </a:blip>
          <a:srcRect b="28153"/>
          <a:stretch/>
        </p:blipFill>
        <p:spPr bwMode="auto">
          <a:xfrm>
            <a:off x="507764" y="4311590"/>
            <a:ext cx="8226667" cy="187763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xt Console Output"/>
          <p:cNvSpPr txBox="1"/>
          <p:nvPr/>
        </p:nvSpPr>
        <p:spPr>
          <a:xfrm>
            <a:off x="1026159" y="4682750"/>
            <a:ext cx="7708271" cy="1506472"/>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2 -- Generating the message payload ***</a:t>
            </a:r>
          </a:p>
          <a:p>
            <a:r>
              <a:rPr lang="en-US" sz="1600" b="1" dirty="0">
                <a:solidFill>
                  <a:schemeClr val="bg1"/>
                </a:solidFill>
                <a:latin typeface="Courier New" pitchFamily="49" charset="0"/>
                <a:cs typeface="Courier New" pitchFamily="49" charset="0"/>
              </a:rPr>
              <a:t>    Event Fired rules: BAEF1111 - Field Changed</a:t>
            </a:r>
          </a:p>
          <a:p>
            <a:r>
              <a:rPr lang="en-US" sz="1600" b="1" dirty="0">
                <a:solidFill>
                  <a:schemeClr val="bg1"/>
                </a:solidFill>
                <a:latin typeface="Courier New" pitchFamily="49" charset="0"/>
                <a:cs typeface="Courier New" pitchFamily="49" charset="0"/>
              </a:rPr>
              <a:t>    Using Gosu Template for payload</a:t>
            </a:r>
          </a:p>
          <a:p>
            <a:r>
              <a:rPr lang="en-US" sz="1600" b="1" dirty="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createMessage</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called</a:t>
            </a:r>
            <a:endParaRPr lang="en-US" sz="1600" b="1" dirty="0">
              <a:solidFill>
                <a:schemeClr val="bg1"/>
              </a:solidFill>
              <a:latin typeface="Courier New" pitchFamily="49" charset="0"/>
              <a:cs typeface="Courier New" pitchFamily="49" charset="0"/>
            </a:endParaRPr>
          </a:p>
          <a:p>
            <a:endParaRPr lang="en-US" sz="1600" b="1" dirty="0">
              <a:solidFill>
                <a:schemeClr val="bg1"/>
              </a:solidFill>
              <a:latin typeface="Courier New" pitchFamily="49" charset="0"/>
              <a:cs typeface="Courier New" pitchFamily="49" charset="0"/>
            </a:endParaRPr>
          </a:p>
        </p:txBody>
      </p:sp>
      <p:sp>
        <p:nvSpPr>
          <p:cNvPr id="27" name="Text Box 27"/>
          <p:cNvSpPr txBox="1">
            <a:spLocks noChangeArrowheads="1"/>
          </p:cNvSpPr>
          <p:nvPr/>
        </p:nvSpPr>
        <p:spPr bwMode="auto">
          <a:xfrm>
            <a:off x="3205811" y="2411618"/>
            <a:ext cx="3194989" cy="1231106"/>
          </a:xfrm>
          <a:prstGeom prst="rect">
            <a:avLst/>
          </a:prstGeom>
          <a:solidFill>
            <a:srgbClr val="FFFFCC"/>
          </a:solidFill>
          <a:ln w="19050" algn="ctr">
            <a:solidFill>
              <a:schemeClr val="bg1"/>
            </a:solidFill>
            <a:miter lim="800000"/>
            <a:headEnd/>
            <a:tailEnd/>
          </a:ln>
          <a:effectLst>
            <a:outerShdw blurRad="50800" dist="38100" dir="2700000" algn="tl" rotWithShape="0">
              <a:prstClr val="black">
                <a:alpha val="40000"/>
              </a:prstClr>
            </a:outerShdw>
          </a:effectLst>
        </p:spPr>
        <p:txBody>
          <a:bodyPr wrap="square" lIns="0" tIns="0" rIns="0" bIns="0">
            <a:spAutoFit/>
          </a:bodyPr>
          <a:lstStyle>
            <a:lvl1pPr marL="109538">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chemeClr val="bg1"/>
                </a:solidFill>
                <a:latin typeface="Courier New" pitchFamily="49" charset="0"/>
                <a:cs typeface="Courier New" pitchFamily="49" charset="0"/>
              </a:rPr>
              <a:t>contact,ab:68</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smtClean="0">
                <a:solidFill>
                  <a:schemeClr val="bg1"/>
                </a:solidFill>
                <a:latin typeface="Courier New" pitchFamily="49" charset="0"/>
                <a:cs typeface="Courier New" pitchFamily="49" charset="0"/>
              </a:rPr>
              <a:t>bankName,Big</a:t>
            </a:r>
            <a:r>
              <a:rPr lang="en-US" sz="1600" dirty="0" smtClean="0">
                <a:solidFill>
                  <a:schemeClr val="bg1"/>
                </a:solidFill>
                <a:latin typeface="Courier New" pitchFamily="49" charset="0"/>
                <a:cs typeface="Courier New" pitchFamily="49" charset="0"/>
              </a:rPr>
              <a:t>  Bank</a:t>
            </a:r>
            <a:r>
              <a:rPr lang="en-US" sz="1600" dirty="0">
                <a:solidFill>
                  <a:schemeClr val="bg1"/>
                </a:solidFill>
                <a:latin typeface="Courier New" pitchFamily="49" charset="0"/>
                <a:cs typeface="Courier New" pitchFamily="49" charset="0"/>
              </a:rPr>
              <a:t/>
            </a:r>
            <a:br>
              <a:rPr lang="en-US" sz="1600" dirty="0">
                <a:solidFill>
                  <a:schemeClr val="bg1"/>
                </a:solidFill>
                <a:latin typeface="Courier New" pitchFamily="49" charset="0"/>
                <a:cs typeface="Courier New" pitchFamily="49" charset="0"/>
              </a:rPr>
            </a:br>
            <a:r>
              <a:rPr lang="en-US" sz="1600" dirty="0">
                <a:solidFill>
                  <a:schemeClr val="bg1"/>
                </a:solidFill>
                <a:latin typeface="Courier New" pitchFamily="49" charset="0"/>
                <a:cs typeface="Courier New" pitchFamily="49" charset="0"/>
              </a:rPr>
              <a:t>routingNumber,111-111</a:t>
            </a:r>
            <a:br>
              <a:rPr lang="en-US" sz="1600" dirty="0">
                <a:solidFill>
                  <a:schemeClr val="bg1"/>
                </a:solidFill>
                <a:latin typeface="Courier New" pitchFamily="49" charset="0"/>
                <a:cs typeface="Courier New" pitchFamily="49" charset="0"/>
              </a:rPr>
            </a:br>
            <a:r>
              <a:rPr lang="en-US" sz="1600" dirty="0" smtClean="0">
                <a:solidFill>
                  <a:schemeClr val="bg1"/>
                </a:solidFill>
                <a:latin typeface="Courier New" pitchFamily="49" charset="0"/>
                <a:cs typeface="Courier New" pitchFamily="49" charset="0"/>
              </a:rPr>
              <a:t>accountNumber,0123456789</a:t>
            </a:r>
            <a:br>
              <a:rPr lang="en-US" sz="1600" dirty="0" smtClean="0">
                <a:solidFill>
                  <a:schemeClr val="bg1"/>
                </a:solidFill>
                <a:latin typeface="Courier New" pitchFamily="49" charset="0"/>
                <a:cs typeface="Courier New" pitchFamily="49" charset="0"/>
              </a:rPr>
            </a:br>
            <a:r>
              <a:rPr lang="en-US" sz="1600" dirty="0" smtClean="0">
                <a:solidFill>
                  <a:schemeClr val="bg1"/>
                </a:solidFill>
                <a:latin typeface="Courier New" pitchFamily="49" charset="0"/>
                <a:cs typeface="Courier New" pitchFamily="49" charset="0"/>
              </a:rPr>
              <a:t>accountType,checking</a:t>
            </a:r>
            <a:endParaRPr lang="en-US" sz="1600" dirty="0">
              <a:solidFill>
                <a:schemeClr val="bg1"/>
              </a:solidFill>
              <a:latin typeface="Courier New" pitchFamily="49" charset="0"/>
              <a:cs typeface="Courier New" pitchFamily="49" charset="0"/>
            </a:endParaRPr>
          </a:p>
        </p:txBody>
      </p:sp>
      <p:grpSp>
        <p:nvGrpSpPr>
          <p:cNvPr id="36" name="Group 26"/>
          <p:cNvGrpSpPr>
            <a:grpSpLocks/>
          </p:cNvGrpSpPr>
          <p:nvPr/>
        </p:nvGrpSpPr>
        <p:grpSpPr bwMode="auto">
          <a:xfrm>
            <a:off x="7010400" y="3287735"/>
            <a:ext cx="1466850" cy="819150"/>
            <a:chOff x="4684" y="1818"/>
            <a:chExt cx="952" cy="831"/>
          </a:xfrm>
        </p:grpSpPr>
        <p:sp>
          <p:nvSpPr>
            <p:cNvPr id="37" name="Rectangle 27"/>
            <p:cNvSpPr>
              <a:spLocks noChangeArrowheads="1"/>
            </p:cNvSpPr>
            <p:nvPr/>
          </p:nvSpPr>
          <p:spPr bwMode="invGray">
            <a:xfrm>
              <a:off x="4685" y="2094"/>
              <a:ext cx="948" cy="82"/>
            </a:xfrm>
            <a:prstGeom prst="rect">
              <a:avLst/>
            </a:prstGeom>
            <a:solidFill>
              <a:srgbClr val="FFFFCC"/>
            </a:solidFill>
            <a:ln w="12700" algn="ctr">
              <a:solidFill>
                <a:srgbClr val="777777"/>
              </a:solidFill>
              <a:miter lim="800000"/>
              <a:headEnd/>
              <a:tailEnd/>
            </a:ln>
          </p:spPr>
          <p:txBody>
            <a:bodyPr lIns="0" tIns="0" rIns="0" bIns="0" anchor="ctr">
              <a:spAutoFit/>
            </a:bodyPr>
            <a:lstStyle/>
            <a:p>
              <a:endParaRPr lang="en-US" dirty="0"/>
            </a:p>
          </p:txBody>
        </p:sp>
        <p:sp>
          <p:nvSpPr>
            <p:cNvPr id="38" name="Rectangle 28"/>
            <p:cNvSpPr>
              <a:spLocks noChangeArrowheads="1"/>
            </p:cNvSpPr>
            <p:nvPr/>
          </p:nvSpPr>
          <p:spPr bwMode="invGray">
            <a:xfrm>
              <a:off x="4686" y="2086"/>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39" name="Line 29"/>
            <p:cNvSpPr>
              <a:spLocks noChangeShapeType="1"/>
            </p:cNvSpPr>
            <p:nvPr/>
          </p:nvSpPr>
          <p:spPr bwMode="invGray">
            <a:xfrm>
              <a:off x="4684" y="2450"/>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0" name="Line 30"/>
            <p:cNvSpPr>
              <a:spLocks noChangeShapeType="1"/>
            </p:cNvSpPr>
            <p:nvPr/>
          </p:nvSpPr>
          <p:spPr bwMode="invGray">
            <a:xfrm>
              <a:off x="4686" y="2542"/>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1" name="Rectangle 31"/>
            <p:cNvSpPr>
              <a:spLocks noChangeArrowheads="1"/>
            </p:cNvSpPr>
            <p:nvPr/>
          </p:nvSpPr>
          <p:spPr bwMode="invGray">
            <a:xfrm>
              <a:off x="4686" y="1818"/>
              <a:ext cx="948" cy="269"/>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dirty="0">
                  <a:solidFill>
                    <a:schemeClr val="bg1"/>
                  </a:solidFill>
                </a:rPr>
                <a:t>xx_message</a:t>
              </a:r>
            </a:p>
          </p:txBody>
        </p:sp>
        <p:sp>
          <p:nvSpPr>
            <p:cNvPr id="42" name="Line 32"/>
            <p:cNvSpPr>
              <a:spLocks noChangeShapeType="1"/>
            </p:cNvSpPr>
            <p:nvPr/>
          </p:nvSpPr>
          <p:spPr bwMode="invGray">
            <a:xfrm>
              <a:off x="4684" y="2181"/>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3" name="Line 33"/>
            <p:cNvSpPr>
              <a:spLocks noChangeShapeType="1"/>
            </p:cNvSpPr>
            <p:nvPr/>
          </p:nvSpPr>
          <p:spPr bwMode="invGray">
            <a:xfrm>
              <a:off x="4686" y="2273"/>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4" name="Line 34"/>
            <p:cNvSpPr>
              <a:spLocks noChangeShapeType="1"/>
            </p:cNvSpPr>
            <p:nvPr/>
          </p:nvSpPr>
          <p:spPr bwMode="invGray">
            <a:xfrm>
              <a:off x="4819" y="2086"/>
              <a:ext cx="0" cy="54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5" name="Line 35"/>
            <p:cNvSpPr>
              <a:spLocks noChangeShapeType="1"/>
            </p:cNvSpPr>
            <p:nvPr/>
          </p:nvSpPr>
          <p:spPr bwMode="invGray">
            <a:xfrm>
              <a:off x="5371" y="2088"/>
              <a:ext cx="0" cy="56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6" name="Line 36"/>
            <p:cNvSpPr>
              <a:spLocks noChangeShapeType="1"/>
            </p:cNvSpPr>
            <p:nvPr/>
          </p:nvSpPr>
          <p:spPr bwMode="invGray">
            <a:xfrm>
              <a:off x="4684" y="2356"/>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50" name="Content Placeholder 2"/>
          <p:cNvSpPr txBox="1">
            <a:spLocks/>
          </p:cNvSpPr>
          <p:nvPr/>
        </p:nvSpPr>
        <p:spPr bwMode="auto">
          <a:xfrm>
            <a:off x="4423094" y="914400"/>
            <a:ext cx="44180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1" fontAlgn="base" hangingPunct="1">
              <a:spcBef>
                <a:spcPct val="40000"/>
              </a:spcBef>
              <a:spcAft>
                <a:spcPct val="0"/>
              </a:spcAft>
              <a:buClr>
                <a:srgbClr val="04628C"/>
              </a:buClr>
              <a:buSzPct val="90000"/>
              <a:buFont typeface="Arial" pitchFamily="34"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pitchFamily="34"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pitchFamily="34"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pitchFamily="34"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4628C"/>
              </a:buClr>
              <a:buSzPct val="120000"/>
              <a:buFont typeface="Arial" pitchFamily="34" charset="0"/>
              <a:buChar char="-"/>
              <a:defRPr sz="18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8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8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8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800">
                <a:solidFill>
                  <a:schemeClr val="bg1"/>
                </a:solidFill>
                <a:latin typeface="+mn-lt"/>
              </a:defRPr>
            </a:lvl9pPr>
          </a:lstStyle>
          <a:p>
            <a:r>
              <a:rPr lang="en-US" dirty="0"/>
              <a:t>Event Fired rule creates message </a:t>
            </a:r>
            <a:r>
              <a:rPr lang="en-US" dirty="0" smtClean="0"/>
              <a:t>payload and message </a:t>
            </a:r>
            <a:endParaRPr lang="en-US" kern="0" dirty="0"/>
          </a:p>
        </p:txBody>
      </p:sp>
      <p:grpSp>
        <p:nvGrpSpPr>
          <p:cNvPr id="30" name="pic Msg 1"/>
          <p:cNvGrpSpPr>
            <a:grpSpLocks/>
          </p:cNvGrpSpPr>
          <p:nvPr/>
        </p:nvGrpSpPr>
        <p:grpSpPr bwMode="auto">
          <a:xfrm>
            <a:off x="6153721" y="3830385"/>
            <a:ext cx="743878" cy="461962"/>
            <a:chOff x="2097" y="1494"/>
            <a:chExt cx="229" cy="142"/>
          </a:xfrm>
          <a:effectLst>
            <a:outerShdw blurRad="50800" dist="38100" dir="2700000" algn="tl" rotWithShape="0">
              <a:prstClr val="black">
                <a:alpha val="40000"/>
              </a:prstClr>
            </a:outerShdw>
          </a:effectLst>
        </p:grpSpPr>
        <p:sp>
          <p:nvSpPr>
            <p:cNvPr id="31"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32"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3"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3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089" y="3237949"/>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sp>
        <p:nvSpPr>
          <p:cNvPr id="47" name="Text Box 4"/>
          <p:cNvSpPr txBox="1">
            <a:spLocks noChangeArrowheads="1"/>
          </p:cNvSpPr>
          <p:nvPr/>
        </p:nvSpPr>
        <p:spPr bwMode="auto">
          <a:xfrm>
            <a:off x="1532316" y="3444344"/>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Event Fired Rules</a:t>
            </a:r>
            <a:endParaRPr lang="en-US" sz="1600" dirty="0">
              <a:solidFill>
                <a:schemeClr val="bg1"/>
              </a:solidFill>
            </a:endParaRPr>
          </a:p>
        </p:txBody>
      </p:sp>
      <p:sp>
        <p:nvSpPr>
          <p:cNvPr id="48" name="Text Box 84"/>
          <p:cNvSpPr txBox="1">
            <a:spLocks noChangeArrowheads="1"/>
          </p:cNvSpPr>
          <p:nvPr/>
        </p:nvSpPr>
        <p:spPr bwMode="auto">
          <a:xfrm>
            <a:off x="5005723" y="3997763"/>
            <a:ext cx="11557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sz="1600" dirty="0">
                <a:solidFill>
                  <a:schemeClr val="bg1"/>
                </a:solidFill>
              </a:rPr>
              <a:t>message</a:t>
            </a:r>
          </a:p>
        </p:txBody>
      </p:sp>
      <p:sp>
        <p:nvSpPr>
          <p:cNvPr id="51" name="Text Box 4"/>
          <p:cNvSpPr txBox="1">
            <a:spLocks noChangeArrowheads="1"/>
          </p:cNvSpPr>
          <p:nvPr/>
        </p:nvSpPr>
        <p:spPr bwMode="auto">
          <a:xfrm>
            <a:off x="6489013" y="2402456"/>
            <a:ext cx="117275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message payload</a:t>
            </a:r>
            <a:endParaRPr lang="en-US" sz="1600" dirty="0">
              <a:solidFill>
                <a:schemeClr val="bg1"/>
              </a:solidFill>
            </a:endParaRPr>
          </a:p>
        </p:txBody>
      </p:sp>
    </p:spTree>
    <p:extLst>
      <p:ext uri="{BB962C8B-B14F-4D97-AF65-F5344CB8AC3E}">
        <p14:creationId xmlns:p14="http://schemas.microsoft.com/office/powerpoint/2010/main" val="118694572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Console Long"/>
          <p:cNvPicPr>
            <a:picLocks noChangeAspect="1" noChangeArrowheads="1"/>
          </p:cNvPicPr>
          <p:nvPr/>
        </p:nvPicPr>
        <p:blipFill rotWithShape="1">
          <a:blip r:embed="rId3">
            <a:extLst>
              <a:ext uri="{28A0092B-C50C-407E-A947-70E740481C1C}">
                <a14:useLocalDpi xmlns:a14="http://schemas.microsoft.com/office/drawing/2010/main" val="0"/>
              </a:ext>
            </a:extLst>
          </a:blip>
          <a:srcRect b="22495"/>
          <a:stretch/>
        </p:blipFill>
        <p:spPr bwMode="auto">
          <a:xfrm>
            <a:off x="509699" y="2567868"/>
            <a:ext cx="8226667" cy="361688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Stage 3: Sending the message</a:t>
            </a:r>
            <a:endParaRPr lang="en-US" dirty="0"/>
          </a:p>
        </p:txBody>
      </p:sp>
      <p:sp>
        <p:nvSpPr>
          <p:cNvPr id="3" name="Content Placeholder 2"/>
          <p:cNvSpPr>
            <a:spLocks noGrp="1"/>
          </p:cNvSpPr>
          <p:nvPr>
            <p:ph idx="1"/>
          </p:nvPr>
        </p:nvSpPr>
        <p:spPr/>
        <p:txBody>
          <a:bodyPr/>
          <a:lstStyle/>
          <a:p>
            <a:r>
              <a:rPr lang="en-US" dirty="0" smtClean="0"/>
              <a:t>Destination messaging plugins send the message</a:t>
            </a:r>
          </a:p>
          <a:p>
            <a:r>
              <a:rPr lang="en-US" b="1" dirty="0" smtClean="0">
                <a:latin typeface="Courier New" pitchFamily="49" charset="0"/>
                <a:cs typeface="Courier New" pitchFamily="49" charset="0"/>
              </a:rPr>
              <a:t>beforeSend</a:t>
            </a:r>
            <a:r>
              <a:rPr lang="en-US" b="1" dirty="0" smtClean="0">
                <a:latin typeface="Courier New" pitchFamily="49" charset="0"/>
                <a:cs typeface="Courier New" pitchFamily="49" charset="0"/>
              </a:rPr>
              <a:t>() </a:t>
            </a:r>
            <a:r>
              <a:rPr lang="en-US" dirty="0" smtClean="0"/>
              <a:t>in Request plugin</a:t>
            </a:r>
            <a:endParaRPr lang="en-US" dirty="0"/>
          </a:p>
          <a:p>
            <a:r>
              <a:rPr lang="en-US" b="1" dirty="0" smtClean="0">
                <a:latin typeface="Courier New" pitchFamily="49" charset="0"/>
                <a:cs typeface="Courier New" pitchFamily="49" charset="0"/>
              </a:rPr>
              <a:t>send</a:t>
            </a:r>
            <a:r>
              <a:rPr lang="en-US" b="1" dirty="0">
                <a:latin typeface="Courier New" pitchFamily="49" charset="0"/>
                <a:cs typeface="Courier New" pitchFamily="49" charset="0"/>
              </a:rPr>
              <a:t>() </a:t>
            </a:r>
            <a:r>
              <a:rPr lang="en-US" dirty="0" smtClean="0"/>
              <a:t>in Transport plugin</a:t>
            </a:r>
            <a:endParaRPr lang="en-US" dirty="0"/>
          </a:p>
        </p:txBody>
      </p:sp>
      <p:sp>
        <p:nvSpPr>
          <p:cNvPr id="10" name="txt Console Output"/>
          <p:cNvSpPr txBox="1"/>
          <p:nvPr/>
        </p:nvSpPr>
        <p:spPr>
          <a:xfrm>
            <a:off x="948962" y="2967336"/>
            <a:ext cx="7708271" cy="3048000"/>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3(a) -- Transforming the message payload </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with late </a:t>
            </a:r>
            <a:r>
              <a:rPr lang="en-US" sz="1600" b="1" dirty="0">
                <a:solidFill>
                  <a:schemeClr val="bg1"/>
                </a:solidFill>
                <a:latin typeface="Courier New" pitchFamily="49" charset="0"/>
                <a:cs typeface="Courier New" pitchFamily="49" charset="0"/>
              </a:rPr>
              <a:t>binding ***</a:t>
            </a:r>
          </a:p>
          <a:p>
            <a:r>
              <a:rPr lang="en-US" sz="1600" b="1" dirty="0">
                <a:solidFill>
                  <a:schemeClr val="bg1"/>
                </a:solidFill>
                <a:latin typeface="Courier New" pitchFamily="49" charset="0"/>
                <a:cs typeface="Courier New" pitchFamily="49" charset="0"/>
              </a:rPr>
              <a:t>    Request plugin: </a:t>
            </a:r>
            <a:r>
              <a:rPr lang="en-US" sz="1600" b="1" dirty="0">
                <a:solidFill>
                  <a:schemeClr val="bg1"/>
                </a:solidFill>
                <a:latin typeface="Courier New" pitchFamily="49" charset="0"/>
                <a:cs typeface="Courier New" pitchFamily="49" charset="0"/>
              </a:rPr>
              <a:t>BankAccountVerificationRequest</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beforeSend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Message ID is 1303</a:t>
            </a:r>
          </a:p>
          <a:p>
            <a:r>
              <a:rPr lang="en-US" sz="1600" b="1" dirty="0">
                <a:solidFill>
                  <a:schemeClr val="bg1"/>
                </a:solidFill>
                <a:latin typeface="Courier New" pitchFamily="49" charset="0"/>
                <a:cs typeface="Courier New" pitchFamily="49" charset="0"/>
              </a:rPr>
              <a:t>    Returning payload string</a:t>
            </a:r>
          </a:p>
          <a:p>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Stage 3(b) -- Sending the message ***</a:t>
            </a:r>
          </a:p>
          <a:p>
            <a:r>
              <a:rPr lang="en-US" sz="1600" b="1" dirty="0">
                <a:solidFill>
                  <a:schemeClr val="bg1"/>
                </a:solidFill>
                <a:latin typeface="Courier New" pitchFamily="49" charset="0"/>
                <a:cs typeface="Courier New" pitchFamily="49" charset="0"/>
              </a:rPr>
              <a:t>    Transport plugin: </a:t>
            </a:r>
            <a:r>
              <a:rPr lang="en-US" sz="1600" b="1" dirty="0">
                <a:solidFill>
                  <a:schemeClr val="bg1"/>
                </a:solidFill>
                <a:latin typeface="Courier New" pitchFamily="49" charset="0"/>
                <a:cs typeface="Courier New" pitchFamily="49" charset="0"/>
              </a:rPr>
              <a:t>BankAccountVerificationTransport</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send</a:t>
            </a:r>
            <a:r>
              <a:rPr lang="en-US" sz="1600" b="1" dirty="0">
                <a:solidFill>
                  <a:schemeClr val="bg1"/>
                </a:solidFill>
                <a:latin typeface="Courier New" pitchFamily="49" charset="0"/>
                <a:cs typeface="Courier New" pitchFamily="49" charset="0"/>
              </a:rPr>
              <a:t>()</a:t>
            </a:r>
          </a:p>
          <a:p>
            <a:r>
              <a:rPr lang="en-US" sz="1600" b="1" dirty="0">
                <a:solidFill>
                  <a:schemeClr val="bg1"/>
                </a:solidFill>
                <a:latin typeface="Courier New" pitchFamily="49" charset="0"/>
                <a:cs typeface="Courier New" pitchFamily="49" charset="0"/>
              </a:rPr>
              <a:t>    The Request Plugin did NOT transform the payload</a:t>
            </a:r>
          </a:p>
          <a:p>
            <a:r>
              <a:rPr lang="en-US" sz="1600" b="1" dirty="0">
                <a:solidFill>
                  <a:schemeClr val="bg1"/>
                </a:solidFill>
                <a:latin typeface="Courier New" pitchFamily="49" charset="0"/>
                <a:cs typeface="Courier New" pitchFamily="49" charset="0"/>
              </a:rPr>
              <a:t>    Sending payload to console for Message ID 1303 as: </a:t>
            </a:r>
          </a:p>
        </p:txBody>
      </p:sp>
      <p:grpSp>
        <p:nvGrpSpPr>
          <p:cNvPr id="6" name="Group 5"/>
          <p:cNvGrpSpPr>
            <a:grpSpLocks/>
          </p:cNvGrpSpPr>
          <p:nvPr/>
        </p:nvGrpSpPr>
        <p:grpSpPr bwMode="auto">
          <a:xfrm>
            <a:off x="7984948" y="1019127"/>
            <a:ext cx="852487" cy="788988"/>
            <a:chOff x="757" y="1301"/>
            <a:chExt cx="751" cy="695"/>
          </a:xfrm>
          <a:effectLst>
            <a:outerShdw blurRad="50800" dist="38100" dir="2700000" algn="tl" rotWithShape="0">
              <a:prstClr val="black">
                <a:alpha val="40000"/>
              </a:prstClr>
            </a:outerShdw>
          </a:effectLst>
        </p:grpSpPr>
        <p:sp>
          <p:nvSpPr>
            <p:cNvPr id="7" name="Rectangle 6"/>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8" name="Rectangle 7"/>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9" name="Group 8"/>
            <p:cNvGrpSpPr>
              <a:grpSpLocks/>
            </p:cNvGrpSpPr>
            <p:nvPr/>
          </p:nvGrpSpPr>
          <p:grpSpPr bwMode="auto">
            <a:xfrm>
              <a:off x="939" y="1836"/>
              <a:ext cx="373" cy="53"/>
              <a:chOff x="939" y="1836"/>
              <a:chExt cx="373" cy="53"/>
            </a:xfrm>
          </p:grpSpPr>
          <p:sp>
            <p:nvSpPr>
              <p:cNvPr id="20" name="Rectangle 9"/>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1" name="Rectangle 10"/>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11" name="Rectangle 11"/>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2" name="Rectangle 12"/>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3" name="AutoShape 13"/>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14" name="Group 14"/>
            <p:cNvGrpSpPr>
              <a:grpSpLocks/>
            </p:cNvGrpSpPr>
            <p:nvPr/>
          </p:nvGrpSpPr>
          <p:grpSpPr bwMode="auto">
            <a:xfrm>
              <a:off x="1243" y="1301"/>
              <a:ext cx="265" cy="287"/>
              <a:chOff x="1243" y="1301"/>
              <a:chExt cx="265" cy="287"/>
            </a:xfrm>
          </p:grpSpPr>
          <p:sp>
            <p:nvSpPr>
              <p:cNvPr id="18" name="Freeform 17"/>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9" name="Freeform 18"/>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5" name="Group 17"/>
            <p:cNvGrpSpPr>
              <a:grpSpLocks/>
            </p:cNvGrpSpPr>
            <p:nvPr/>
          </p:nvGrpSpPr>
          <p:grpSpPr bwMode="auto">
            <a:xfrm flipH="1">
              <a:off x="757" y="1309"/>
              <a:ext cx="265" cy="287"/>
              <a:chOff x="1243" y="1301"/>
              <a:chExt cx="265" cy="287"/>
            </a:xfrm>
          </p:grpSpPr>
          <p:sp>
            <p:nvSpPr>
              <p:cNvPr id="16" name="Freeform 18"/>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7" name="Freeform 19"/>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grpSp>
        <p:nvGrpSpPr>
          <p:cNvPr id="22" name="Group 37"/>
          <p:cNvGrpSpPr>
            <a:grpSpLocks/>
          </p:cNvGrpSpPr>
          <p:nvPr/>
        </p:nvGrpSpPr>
        <p:grpSpPr bwMode="auto">
          <a:xfrm>
            <a:off x="7392210" y="1656560"/>
            <a:ext cx="773112" cy="839787"/>
            <a:chOff x="3120" y="2736"/>
            <a:chExt cx="531" cy="577"/>
          </a:xfrm>
          <a:effectLst>
            <a:outerShdw blurRad="50800" dist="38100" dir="2700000" algn="tl" rotWithShape="0">
              <a:prstClr val="black">
                <a:alpha val="40000"/>
              </a:prstClr>
            </a:outerShdw>
          </a:effectLst>
        </p:grpSpPr>
        <p:sp>
          <p:nvSpPr>
            <p:cNvPr id="23" name="Freeform 38"/>
            <p:cNvSpPr>
              <a:spLocks/>
            </p:cNvSpPr>
            <p:nvPr/>
          </p:nvSpPr>
          <p:spPr bwMode="auto">
            <a:xfrm>
              <a:off x="3187" y="2736"/>
              <a:ext cx="461" cy="577"/>
            </a:xfrm>
            <a:custGeom>
              <a:avLst/>
              <a:gdLst>
                <a:gd name="T0" fmla="*/ 0 w 1887"/>
                <a:gd name="T1" fmla="*/ 2 h 2365"/>
                <a:gd name="T2" fmla="*/ 0 w 1887"/>
                <a:gd name="T3" fmla="*/ 0 h 2365"/>
                <a:gd name="T4" fmla="*/ 1 w 1887"/>
                <a:gd name="T5" fmla="*/ 0 h 2365"/>
                <a:gd name="T6" fmla="*/ 2 w 1887"/>
                <a:gd name="T7" fmla="*/ 0 h 2365"/>
                <a:gd name="T8" fmla="*/ 2 w 1887"/>
                <a:gd name="T9" fmla="*/ 2 h 2365"/>
                <a:gd name="T10" fmla="*/ 0 w 1887"/>
                <a:gd name="T11" fmla="*/ 2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24" name="Line 39"/>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5" name="Line 40"/>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6" name="Freeform 41"/>
            <p:cNvSpPr>
              <a:spLocks/>
            </p:cNvSpPr>
            <p:nvPr/>
          </p:nvSpPr>
          <p:spPr bwMode="auto">
            <a:xfrm>
              <a:off x="351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27" name="Rectangle 42"/>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28" name="Rectangle 43"/>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29" name="Rectangle 44"/>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0" name="Rectangle 45"/>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1" name="Freeform 46"/>
            <p:cNvSpPr>
              <a:spLocks/>
            </p:cNvSpPr>
            <p:nvPr/>
          </p:nvSpPr>
          <p:spPr bwMode="auto">
            <a:xfrm>
              <a:off x="312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1 w 762"/>
                <a:gd name="T63" fmla="*/ 0 h 588"/>
                <a:gd name="T64" fmla="*/ 1 w 762"/>
                <a:gd name="T65" fmla="*/ 0 h 588"/>
                <a:gd name="T66" fmla="*/ 1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32" name="Freeform 47"/>
            <p:cNvSpPr>
              <a:spLocks/>
            </p:cNvSpPr>
            <p:nvPr/>
          </p:nvSpPr>
          <p:spPr bwMode="auto">
            <a:xfrm>
              <a:off x="321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33" name="Group 48"/>
            <p:cNvGrpSpPr>
              <a:grpSpLocks/>
            </p:cNvGrpSpPr>
            <p:nvPr/>
          </p:nvGrpSpPr>
          <p:grpSpPr bwMode="auto">
            <a:xfrm>
              <a:off x="3361" y="2758"/>
              <a:ext cx="89" cy="96"/>
              <a:chOff x="1243" y="1301"/>
              <a:chExt cx="265" cy="287"/>
            </a:xfrm>
          </p:grpSpPr>
          <p:sp>
            <p:nvSpPr>
              <p:cNvPr id="38"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39"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34" name="Group 51"/>
            <p:cNvGrpSpPr>
              <a:grpSpLocks/>
            </p:cNvGrpSpPr>
            <p:nvPr/>
          </p:nvGrpSpPr>
          <p:grpSpPr bwMode="auto">
            <a:xfrm flipH="1">
              <a:off x="3132" y="2760"/>
              <a:ext cx="88" cy="97"/>
              <a:chOff x="1243" y="1301"/>
              <a:chExt cx="265" cy="287"/>
            </a:xfrm>
          </p:grpSpPr>
          <p:sp>
            <p:nvSpPr>
              <p:cNvPr id="36" name="Freeform 52"/>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37" name="Freeform 53"/>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35" name="Rectangle 54"/>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grpSp>
        <p:nvGrpSpPr>
          <p:cNvPr id="40" name="Group 55"/>
          <p:cNvGrpSpPr>
            <a:grpSpLocks/>
          </p:cNvGrpSpPr>
          <p:nvPr/>
        </p:nvGrpSpPr>
        <p:grpSpPr bwMode="auto">
          <a:xfrm>
            <a:off x="7892951" y="1925236"/>
            <a:ext cx="771525" cy="838200"/>
            <a:chOff x="3120" y="2736"/>
            <a:chExt cx="531" cy="577"/>
          </a:xfrm>
          <a:effectLst>
            <a:outerShdw blurRad="50800" dist="38100" dir="2700000" algn="tl" rotWithShape="0">
              <a:prstClr val="black">
                <a:alpha val="40000"/>
              </a:prstClr>
            </a:outerShdw>
          </a:effectLst>
        </p:grpSpPr>
        <p:sp>
          <p:nvSpPr>
            <p:cNvPr id="41" name="Freeform 56"/>
            <p:cNvSpPr>
              <a:spLocks/>
            </p:cNvSpPr>
            <p:nvPr/>
          </p:nvSpPr>
          <p:spPr bwMode="auto">
            <a:xfrm>
              <a:off x="3187" y="2736"/>
              <a:ext cx="461" cy="577"/>
            </a:xfrm>
            <a:custGeom>
              <a:avLst/>
              <a:gdLst>
                <a:gd name="T0" fmla="*/ 0 w 1887"/>
                <a:gd name="T1" fmla="*/ 2 h 2365"/>
                <a:gd name="T2" fmla="*/ 0 w 1887"/>
                <a:gd name="T3" fmla="*/ 0 h 2365"/>
                <a:gd name="T4" fmla="*/ 1 w 1887"/>
                <a:gd name="T5" fmla="*/ 0 h 2365"/>
                <a:gd name="T6" fmla="*/ 2 w 1887"/>
                <a:gd name="T7" fmla="*/ 0 h 2365"/>
                <a:gd name="T8" fmla="*/ 2 w 1887"/>
                <a:gd name="T9" fmla="*/ 2 h 2365"/>
                <a:gd name="T10" fmla="*/ 0 w 1887"/>
                <a:gd name="T11" fmla="*/ 2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42" name="Line 57"/>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3" name="Line 58"/>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44" name="Freeform 59"/>
            <p:cNvSpPr>
              <a:spLocks/>
            </p:cNvSpPr>
            <p:nvPr/>
          </p:nvSpPr>
          <p:spPr bwMode="auto">
            <a:xfrm>
              <a:off x="3514" y="2736"/>
              <a:ext cx="135" cy="135"/>
            </a:xfrm>
            <a:custGeom>
              <a:avLst/>
              <a:gdLst>
                <a:gd name="T0" fmla="*/ 0 w 553"/>
                <a:gd name="T1" fmla="*/ 0 h 554"/>
                <a:gd name="T2" fmla="*/ 0 w 553"/>
                <a:gd name="T3" fmla="*/ 0 h 554"/>
                <a:gd name="T4" fmla="*/ 0 w 553"/>
                <a:gd name="T5" fmla="*/ 0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45" name="Rectangle 60"/>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46" name="Rectangle 61"/>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47" name="Rectangle 62"/>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8" name="Rectangle 63"/>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9" name="Freeform 64"/>
            <p:cNvSpPr>
              <a:spLocks/>
            </p:cNvSpPr>
            <p:nvPr/>
          </p:nvSpPr>
          <p:spPr bwMode="auto">
            <a:xfrm>
              <a:off x="3120" y="2910"/>
              <a:ext cx="186" cy="143"/>
            </a:xfrm>
            <a:custGeom>
              <a:avLst/>
              <a:gdLst>
                <a:gd name="T0" fmla="*/ 0 w 762"/>
                <a:gd name="T1" fmla="*/ 0 h 588"/>
                <a:gd name="T2" fmla="*/ 0 w 762"/>
                <a:gd name="T3" fmla="*/ 0 h 588"/>
                <a:gd name="T4" fmla="*/ 0 w 762"/>
                <a:gd name="T5" fmla="*/ 0 h 588"/>
                <a:gd name="T6" fmla="*/ 0 w 762"/>
                <a:gd name="T7" fmla="*/ 0 h 588"/>
                <a:gd name="T8" fmla="*/ 0 w 762"/>
                <a:gd name="T9" fmla="*/ 0 h 588"/>
                <a:gd name="T10" fmla="*/ 0 w 762"/>
                <a:gd name="T11" fmla="*/ 0 h 588"/>
                <a:gd name="T12" fmla="*/ 0 w 762"/>
                <a:gd name="T13" fmla="*/ 0 h 588"/>
                <a:gd name="T14" fmla="*/ 0 w 762"/>
                <a:gd name="T15" fmla="*/ 0 h 588"/>
                <a:gd name="T16" fmla="*/ 0 w 762"/>
                <a:gd name="T17" fmla="*/ 0 h 588"/>
                <a:gd name="T18" fmla="*/ 0 w 762"/>
                <a:gd name="T19" fmla="*/ 0 h 588"/>
                <a:gd name="T20" fmla="*/ 0 w 762"/>
                <a:gd name="T21" fmla="*/ 0 h 588"/>
                <a:gd name="T22" fmla="*/ 0 w 762"/>
                <a:gd name="T23" fmla="*/ 0 h 588"/>
                <a:gd name="T24" fmla="*/ 0 w 762"/>
                <a:gd name="T25" fmla="*/ 0 h 588"/>
                <a:gd name="T26" fmla="*/ 0 w 762"/>
                <a:gd name="T27" fmla="*/ 0 h 588"/>
                <a:gd name="T28" fmla="*/ 0 w 762"/>
                <a:gd name="T29" fmla="*/ 0 h 588"/>
                <a:gd name="T30" fmla="*/ 0 w 762"/>
                <a:gd name="T31" fmla="*/ 0 h 588"/>
                <a:gd name="T32" fmla="*/ 0 w 762"/>
                <a:gd name="T33" fmla="*/ 0 h 588"/>
                <a:gd name="T34" fmla="*/ 0 w 762"/>
                <a:gd name="T35" fmla="*/ 0 h 588"/>
                <a:gd name="T36" fmla="*/ 0 w 762"/>
                <a:gd name="T37" fmla="*/ 0 h 588"/>
                <a:gd name="T38" fmla="*/ 0 w 762"/>
                <a:gd name="T39" fmla="*/ 0 h 588"/>
                <a:gd name="T40" fmla="*/ 0 w 762"/>
                <a:gd name="T41" fmla="*/ 0 h 588"/>
                <a:gd name="T42" fmla="*/ 0 w 762"/>
                <a:gd name="T43" fmla="*/ 0 h 588"/>
                <a:gd name="T44" fmla="*/ 0 w 762"/>
                <a:gd name="T45" fmla="*/ 0 h 588"/>
                <a:gd name="T46" fmla="*/ 0 w 762"/>
                <a:gd name="T47" fmla="*/ 0 h 588"/>
                <a:gd name="T48" fmla="*/ 0 w 762"/>
                <a:gd name="T49" fmla="*/ 0 h 588"/>
                <a:gd name="T50" fmla="*/ 0 w 762"/>
                <a:gd name="T51" fmla="*/ 0 h 588"/>
                <a:gd name="T52" fmla="*/ 0 w 762"/>
                <a:gd name="T53" fmla="*/ 0 h 588"/>
                <a:gd name="T54" fmla="*/ 0 w 762"/>
                <a:gd name="T55" fmla="*/ 0 h 588"/>
                <a:gd name="T56" fmla="*/ 0 w 762"/>
                <a:gd name="T57" fmla="*/ 0 h 588"/>
                <a:gd name="T58" fmla="*/ 0 w 762"/>
                <a:gd name="T59" fmla="*/ 0 h 588"/>
                <a:gd name="T60" fmla="*/ 0 w 762"/>
                <a:gd name="T61" fmla="*/ 0 h 588"/>
                <a:gd name="T62" fmla="*/ 1 w 762"/>
                <a:gd name="T63" fmla="*/ 0 h 588"/>
                <a:gd name="T64" fmla="*/ 1 w 762"/>
                <a:gd name="T65" fmla="*/ 0 h 588"/>
                <a:gd name="T66" fmla="*/ 1 w 762"/>
                <a:gd name="T67" fmla="*/ 0 h 588"/>
                <a:gd name="T68" fmla="*/ 0 w 762"/>
                <a:gd name="T69" fmla="*/ 0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50" name="Freeform 65"/>
            <p:cNvSpPr>
              <a:spLocks/>
            </p:cNvSpPr>
            <p:nvPr/>
          </p:nvSpPr>
          <p:spPr bwMode="auto">
            <a:xfrm>
              <a:off x="3210" y="2848"/>
              <a:ext cx="157" cy="135"/>
            </a:xfrm>
            <a:custGeom>
              <a:avLst/>
              <a:gdLst>
                <a:gd name="T0" fmla="*/ 0 w 645"/>
                <a:gd name="T1" fmla="*/ 0 h 553"/>
                <a:gd name="T2" fmla="*/ 0 w 645"/>
                <a:gd name="T3" fmla="*/ 0 h 553"/>
                <a:gd name="T4" fmla="*/ 0 w 645"/>
                <a:gd name="T5" fmla="*/ 0 h 553"/>
                <a:gd name="T6" fmla="*/ 0 w 645"/>
                <a:gd name="T7" fmla="*/ 0 h 553"/>
                <a:gd name="T8" fmla="*/ 0 w 645"/>
                <a:gd name="T9" fmla="*/ 0 h 553"/>
                <a:gd name="T10" fmla="*/ 0 w 645"/>
                <a:gd name="T11" fmla="*/ 0 h 553"/>
                <a:gd name="T12" fmla="*/ 0 w 645"/>
                <a:gd name="T13" fmla="*/ 0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51" name="Group 66"/>
            <p:cNvGrpSpPr>
              <a:grpSpLocks/>
            </p:cNvGrpSpPr>
            <p:nvPr/>
          </p:nvGrpSpPr>
          <p:grpSpPr bwMode="auto">
            <a:xfrm>
              <a:off x="3361" y="2758"/>
              <a:ext cx="89" cy="96"/>
              <a:chOff x="1243" y="1301"/>
              <a:chExt cx="265" cy="287"/>
            </a:xfrm>
          </p:grpSpPr>
          <p:sp>
            <p:nvSpPr>
              <p:cNvPr id="56" name="Freeform 67"/>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57" name="Freeform 68"/>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52" name="Group 69"/>
            <p:cNvGrpSpPr>
              <a:grpSpLocks/>
            </p:cNvGrpSpPr>
            <p:nvPr/>
          </p:nvGrpSpPr>
          <p:grpSpPr bwMode="auto">
            <a:xfrm flipH="1">
              <a:off x="3132" y="2760"/>
              <a:ext cx="88" cy="97"/>
              <a:chOff x="1243" y="1301"/>
              <a:chExt cx="265" cy="287"/>
            </a:xfrm>
          </p:grpSpPr>
          <p:sp>
            <p:nvSpPr>
              <p:cNvPr id="54" name="Freeform 70"/>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55" name="Freeform 71"/>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53" name="Rectangle 72"/>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Tree>
    <p:extLst>
      <p:ext uri="{BB962C8B-B14F-4D97-AF65-F5344CB8AC3E}">
        <p14:creationId xmlns:p14="http://schemas.microsoft.com/office/powerpoint/2010/main" val="361227856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Line 30"/>
          <p:cNvSpPr>
            <a:spLocks noChangeShapeType="1"/>
          </p:cNvSpPr>
          <p:nvPr/>
        </p:nvSpPr>
        <p:spPr bwMode="auto">
          <a:xfrm flipH="1">
            <a:off x="6059086" y="1677594"/>
            <a:ext cx="1713313"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 name="Title 1"/>
          <p:cNvSpPr>
            <a:spLocks noGrp="1"/>
          </p:cNvSpPr>
          <p:nvPr>
            <p:ph type="title"/>
          </p:nvPr>
        </p:nvSpPr>
        <p:spPr/>
        <p:txBody>
          <a:bodyPr/>
          <a:lstStyle/>
          <a:p>
            <a:r>
              <a:rPr lang="en-US" dirty="0"/>
              <a:t>Stage 4: Message acknowledgement</a:t>
            </a:r>
          </a:p>
        </p:txBody>
      </p:sp>
      <p:sp>
        <p:nvSpPr>
          <p:cNvPr id="3" name="Content Placeholder 2"/>
          <p:cNvSpPr>
            <a:spLocks noGrp="1"/>
          </p:cNvSpPr>
          <p:nvPr>
            <p:ph sz="half" idx="1"/>
          </p:nvPr>
        </p:nvSpPr>
        <p:spPr>
          <a:xfrm>
            <a:off x="519113" y="914401"/>
            <a:ext cx="8215317" cy="5475289"/>
          </a:xfrm>
        </p:spPr>
        <p:txBody>
          <a:bodyPr/>
          <a:lstStyle/>
          <a:p>
            <a:r>
              <a:rPr lang="en-US" dirty="0"/>
              <a:t>External </a:t>
            </a:r>
            <a:r>
              <a:rPr lang="en-US" dirty="0" smtClean="0"/>
              <a:t>system </a:t>
            </a:r>
          </a:p>
          <a:p>
            <a:pPr lvl="1"/>
            <a:r>
              <a:rPr lang="en-US" dirty="0" smtClean="0"/>
              <a:t>Receives sent message </a:t>
            </a:r>
          </a:p>
          <a:p>
            <a:pPr lvl="1"/>
            <a:r>
              <a:rPr lang="en-US" dirty="0" smtClean="0"/>
              <a:t>Sends back a reply</a:t>
            </a:r>
            <a:endParaRPr lang="en-US" dirty="0"/>
          </a:p>
          <a:p>
            <a:r>
              <a:rPr lang="en-US" dirty="0"/>
              <a:t>Guidewire application receives reply </a:t>
            </a:r>
          </a:p>
          <a:p>
            <a:r>
              <a:rPr lang="en-US" dirty="0"/>
              <a:t>Reply determines the </a:t>
            </a:r>
            <a:r>
              <a:rPr lang="en-US" dirty="0" smtClean="0"/>
              <a:t>IsVerified</a:t>
            </a:r>
            <a:r>
              <a:rPr lang="en-US" dirty="0" smtClean="0"/>
              <a:t> </a:t>
            </a:r>
            <a:r>
              <a:rPr lang="en-US" dirty="0"/>
              <a:t>field value</a:t>
            </a:r>
          </a:p>
          <a:p>
            <a:pPr lvl="1"/>
            <a:r>
              <a:rPr lang="en-US" dirty="0" smtClean="0"/>
              <a:t>Verifed</a:t>
            </a:r>
            <a:r>
              <a:rPr lang="en-US" dirty="0" smtClean="0"/>
              <a:t> or Invalid</a:t>
            </a:r>
            <a:endParaRPr lang="en-US" dirty="0"/>
          </a:p>
        </p:txBody>
      </p:sp>
      <p:pic>
        <p:nvPicPr>
          <p:cNvPr id="11" name="pic Console Frame"/>
          <p:cNvPicPr>
            <a:picLocks noChangeAspect="1" noChangeArrowheads="1"/>
          </p:cNvPicPr>
          <p:nvPr/>
        </p:nvPicPr>
        <p:blipFill rotWithShape="1">
          <a:blip r:embed="rId3">
            <a:extLst>
              <a:ext uri="{28A0092B-C50C-407E-A947-70E740481C1C}">
                <a14:useLocalDpi xmlns:a14="http://schemas.microsoft.com/office/drawing/2010/main" val="0"/>
              </a:ext>
            </a:extLst>
          </a:blip>
          <a:srcRect b="14224"/>
          <a:stretch/>
        </p:blipFill>
        <p:spPr bwMode="auto">
          <a:xfrm>
            <a:off x="507764" y="3948346"/>
            <a:ext cx="8226667" cy="22416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xt Console Output"/>
          <p:cNvSpPr txBox="1"/>
          <p:nvPr/>
        </p:nvSpPr>
        <p:spPr>
          <a:xfrm>
            <a:off x="1026159" y="4343399"/>
            <a:ext cx="7708271" cy="1810817"/>
          </a:xfrm>
          <a:prstGeom prst="rect">
            <a:avLst/>
          </a:prstGeom>
          <a:noFill/>
        </p:spPr>
        <p:txBody>
          <a:bodyPr wrap="square" rtlCol="0">
            <a:noAutofit/>
          </a:bodyPr>
          <a:lstStyle/>
          <a:p>
            <a:r>
              <a:rPr lang="en-US" sz="1600" b="1" dirty="0">
                <a:solidFill>
                  <a:schemeClr val="bg1"/>
                </a:solidFill>
                <a:latin typeface="Courier New" pitchFamily="49" charset="0"/>
                <a:cs typeface="Courier New" pitchFamily="49" charset="0"/>
              </a:rPr>
              <a:t>*** Stage 4 -- Message acknowledgement ***</a:t>
            </a:r>
          </a:p>
          <a:p>
            <a:r>
              <a:rPr lang="en-US" sz="1600" b="1" dirty="0">
                <a:solidFill>
                  <a:schemeClr val="bg1"/>
                </a:solidFill>
                <a:latin typeface="Courier New" pitchFamily="49" charset="0"/>
                <a:cs typeface="Courier New" pitchFamily="49" charset="0"/>
              </a:rPr>
              <a:t>    Transport plugin: </a:t>
            </a:r>
            <a:r>
              <a:rPr lang="en-US" sz="1600" b="1" dirty="0">
                <a:solidFill>
                  <a:schemeClr val="bg1"/>
                </a:solidFill>
                <a:latin typeface="Courier New" pitchFamily="49" charset="0"/>
                <a:cs typeface="Courier New" pitchFamily="49" charset="0"/>
              </a:rPr>
              <a:t>BankAccountVerificationTransport</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send()</a:t>
            </a:r>
          </a:p>
          <a:p>
            <a:r>
              <a:rPr lang="en-US" sz="1600" b="1" dirty="0">
                <a:solidFill>
                  <a:schemeClr val="bg1"/>
                </a:solidFill>
                <a:latin typeface="Courier New" pitchFamily="49" charset="0"/>
                <a:cs typeface="Courier New" pitchFamily="49" charset="0"/>
              </a:rPr>
              <a:t>    Acknowledged Message ID 1303 </a:t>
            </a:r>
            <a:r>
              <a:rPr lang="en-US" sz="1600" b="1" dirty="0" smtClean="0">
                <a:solidFill>
                  <a:schemeClr val="bg1"/>
                </a:solidFill>
                <a:latin typeface="Courier New" pitchFamily="49" charset="0"/>
                <a:cs typeface="Courier New" pitchFamily="49" charset="0"/>
              </a:rPr>
              <a:t>synchronously</a:t>
            </a:r>
            <a:endParaRPr lang="en-US" sz="1600" b="1" dirty="0">
              <a:solidFill>
                <a:schemeClr val="bg1"/>
              </a:solidFill>
              <a:latin typeface="Courier New" pitchFamily="49" charset="0"/>
              <a:cs typeface="Courier New" pitchFamily="49" charset="0"/>
            </a:endParaRPr>
          </a:p>
          <a:p>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Verification </a:t>
            </a:r>
            <a:r>
              <a:rPr lang="en-US" sz="1600" b="1" dirty="0">
                <a:solidFill>
                  <a:schemeClr val="bg1"/>
                </a:solidFill>
                <a:latin typeface="Courier New" pitchFamily="49" charset="0"/>
                <a:cs typeface="Courier New" pitchFamily="49" charset="0"/>
              </a:rPr>
              <a:t>status for </a:t>
            </a:r>
            <a:r>
              <a:rPr lang="en-US" sz="1600" b="1" dirty="0">
                <a:solidFill>
                  <a:schemeClr val="bg1"/>
                </a:solidFill>
                <a:latin typeface="Courier New" pitchFamily="49" charset="0"/>
                <a:cs typeface="Courier New" pitchFamily="49" charset="0"/>
              </a:rPr>
              <a:t>IsVerified</a:t>
            </a:r>
            <a:r>
              <a:rPr lang="en-US" sz="1600" b="1" dirty="0">
                <a:solidFill>
                  <a:schemeClr val="bg1"/>
                </a:solidFill>
                <a:latin typeface="Courier New" pitchFamily="49" charset="0"/>
                <a:cs typeface="Courier New" pitchFamily="49" charset="0"/>
              </a:rPr>
              <a:t> field is Verified</a:t>
            </a:r>
          </a:p>
        </p:txBody>
      </p:sp>
      <p:pic>
        <p:nvPicPr>
          <p:cNvPr id="23" name="Picture 17"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72250" y="990600"/>
            <a:ext cx="9096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18"/>
          <p:cNvSpPr txBox="1">
            <a:spLocks noChangeArrowheads="1"/>
          </p:cNvSpPr>
          <p:nvPr/>
        </p:nvSpPr>
        <p:spPr bwMode="auto">
          <a:xfrm>
            <a:off x="7691287" y="1870075"/>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5" name="Line 30"/>
          <p:cNvSpPr>
            <a:spLocks noChangeShapeType="1"/>
          </p:cNvSpPr>
          <p:nvPr/>
        </p:nvSpPr>
        <p:spPr bwMode="auto">
          <a:xfrm>
            <a:off x="6059086" y="1279525"/>
            <a:ext cx="1711576"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29" name="pic Msg 1"/>
          <p:cNvGrpSpPr>
            <a:grpSpLocks/>
          </p:cNvGrpSpPr>
          <p:nvPr/>
        </p:nvGrpSpPr>
        <p:grpSpPr bwMode="auto">
          <a:xfrm>
            <a:off x="6178809" y="1103312"/>
            <a:ext cx="498475" cy="309562"/>
            <a:chOff x="2097" y="1494"/>
            <a:chExt cx="229" cy="142"/>
          </a:xfrm>
          <a:effectLst>
            <a:outerShdw blurRad="50800" dist="38100" dir="2700000" algn="tl" rotWithShape="0">
              <a:prstClr val="black">
                <a:alpha val="40000"/>
              </a:prstClr>
            </a:outerShdw>
          </a:effectLst>
        </p:grpSpPr>
        <p:sp>
          <p:nvSpPr>
            <p:cNvPr id="30"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31"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2"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3" name="icon ACK"/>
          <p:cNvGrpSpPr/>
          <p:nvPr/>
        </p:nvGrpSpPr>
        <p:grpSpPr>
          <a:xfrm>
            <a:off x="6973847" y="1500838"/>
            <a:ext cx="717440" cy="440951"/>
            <a:chOff x="2671547" y="1035425"/>
            <a:chExt cx="717440" cy="440951"/>
          </a:xfrm>
        </p:grpSpPr>
        <p:grpSp>
          <p:nvGrpSpPr>
            <p:cNvPr id="34"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36"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37"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8"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35"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spTree>
    <p:extLst>
      <p:ext uri="{BB962C8B-B14F-4D97-AF65-F5344CB8AC3E}">
        <p14:creationId xmlns:p14="http://schemas.microsoft.com/office/powerpoint/2010/main" val="228699573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 Pen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7" y="922726"/>
            <a:ext cx="7896667" cy="1807143"/>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7" name="rec Pendng"/>
          <p:cNvSpPr/>
          <p:nvPr/>
        </p:nvSpPr>
        <p:spPr bwMode="auto">
          <a:xfrm>
            <a:off x="6193194" y="2073368"/>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a:t>Stage 4: Message acknowledgement (2)</a:t>
            </a:r>
          </a:p>
        </p:txBody>
      </p:sp>
      <p:sp>
        <p:nvSpPr>
          <p:cNvPr id="10" name="Content Placeholder 9"/>
          <p:cNvSpPr>
            <a:spLocks noGrp="1"/>
          </p:cNvSpPr>
          <p:nvPr>
            <p:ph idx="1"/>
          </p:nvPr>
        </p:nvSpPr>
        <p:spPr>
          <a:xfrm>
            <a:off x="519113" y="4419600"/>
            <a:ext cx="8318500" cy="1981200"/>
          </a:xfrm>
        </p:spPr>
        <p:txBody>
          <a:bodyPr/>
          <a:lstStyle/>
          <a:p>
            <a:r>
              <a:rPr lang="en-US" dirty="0" smtClean="0"/>
              <a:t>Verified? shows messaging acknowledgment</a:t>
            </a:r>
          </a:p>
          <a:p>
            <a:pPr lvl="1"/>
            <a:r>
              <a:rPr lang="en-US" dirty="0" smtClean="0"/>
              <a:t>Verified</a:t>
            </a:r>
          </a:p>
          <a:p>
            <a:pPr lvl="1"/>
            <a:r>
              <a:rPr lang="en-US" dirty="0"/>
              <a:t>I</a:t>
            </a:r>
            <a:r>
              <a:rPr lang="en-US" dirty="0" smtClean="0"/>
              <a:t>nvalid</a:t>
            </a:r>
          </a:p>
        </p:txBody>
      </p:sp>
      <p:pic>
        <p:nvPicPr>
          <p:cNvPr id="2055" name="pic Verifi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821953"/>
            <a:ext cx="7885714" cy="1369047"/>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rec Verif Invl"/>
          <p:cNvSpPr/>
          <p:nvPr/>
        </p:nvSpPr>
        <p:spPr bwMode="auto">
          <a:xfrm>
            <a:off x="6585079" y="3526415"/>
            <a:ext cx="990600" cy="600515"/>
          </a:xfrm>
          <a:prstGeom prst="roundRect">
            <a:avLst>
              <a:gd name="adj" fmla="val 9062"/>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6" name="arrw Down"/>
          <p:cNvSpPr/>
          <p:nvPr/>
        </p:nvSpPr>
        <p:spPr bwMode="auto">
          <a:xfrm>
            <a:off x="7347079" y="2438809"/>
            <a:ext cx="457200" cy="766288"/>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49475313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 and transactions</a:t>
            </a:r>
          </a:p>
        </p:txBody>
      </p:sp>
      <p:sp>
        <p:nvSpPr>
          <p:cNvPr id="4" name="Content Placeholder 3"/>
          <p:cNvSpPr>
            <a:spLocks noGrp="1"/>
          </p:cNvSpPr>
          <p:nvPr>
            <p:ph idx="1"/>
          </p:nvPr>
        </p:nvSpPr>
        <p:spPr>
          <a:xfrm>
            <a:off x="519113" y="4038600"/>
            <a:ext cx="8318500" cy="2362200"/>
          </a:xfrm>
        </p:spPr>
        <p:txBody>
          <a:bodyPr/>
          <a:lstStyle/>
          <a:p>
            <a:r>
              <a:rPr lang="en-US" dirty="0"/>
              <a:t>Messaging is managed by multiple servers</a:t>
            </a:r>
          </a:p>
          <a:p>
            <a:pPr lvl="1"/>
            <a:r>
              <a:rPr lang="en-US" dirty="0"/>
              <a:t>The application server(s) processes message creation</a:t>
            </a:r>
          </a:p>
          <a:p>
            <a:pPr lvl="1"/>
            <a:r>
              <a:rPr lang="en-US" dirty="0"/>
              <a:t>All other work is done on the batch server</a:t>
            </a:r>
          </a:p>
          <a:p>
            <a:r>
              <a:rPr lang="en-US" dirty="0"/>
              <a:t>Messaging occurs across multiple transactions</a:t>
            </a:r>
          </a:p>
          <a:p>
            <a:pPr lvl="1"/>
            <a:r>
              <a:rPr lang="en-US" dirty="0"/>
              <a:t>If an exception is thrown, work in the current transaction is rolled back</a:t>
            </a:r>
          </a:p>
          <a:p>
            <a:endParaRPr lang="en-US" dirty="0"/>
          </a:p>
        </p:txBody>
      </p:sp>
      <p:sp>
        <p:nvSpPr>
          <p:cNvPr id="7" name="Line 34"/>
          <p:cNvSpPr>
            <a:spLocks noChangeShapeType="1"/>
          </p:cNvSpPr>
          <p:nvPr/>
        </p:nvSpPr>
        <p:spPr bwMode="auto">
          <a:xfrm>
            <a:off x="4414838" y="857250"/>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 name="Rectangle 4"/>
          <p:cNvSpPr>
            <a:spLocks noChangeArrowheads="1"/>
          </p:cNvSpPr>
          <p:nvPr/>
        </p:nvSpPr>
        <p:spPr bwMode="invGray">
          <a:xfrm>
            <a:off x="3624263" y="2657475"/>
            <a:ext cx="1619250" cy="941388"/>
          </a:xfrm>
          <a:prstGeom prst="rect">
            <a:avLst/>
          </a:prstGeom>
          <a:solidFill>
            <a:schemeClr val="tx1"/>
          </a:solidFill>
          <a:ln w="9525">
            <a:solidFill>
              <a:srgbClr val="777777"/>
            </a:solidFill>
            <a:miter lim="800000"/>
            <a:headEnd/>
            <a:tailEnd/>
          </a:ln>
        </p:spPr>
        <p:txBody>
          <a:bodyPr wrap="none"/>
          <a:lstStyle/>
          <a:p>
            <a:pPr algn="l" eaLnBrk="1" hangingPunct="1">
              <a:spcBef>
                <a:spcPct val="0"/>
              </a:spcBef>
              <a:buClrTx/>
              <a:buFontTx/>
              <a:buNone/>
            </a:pPr>
            <a:endParaRPr lang="en-US" sz="1600" b="0" dirty="0">
              <a:solidFill>
                <a:schemeClr val="accent2"/>
              </a:solidFill>
            </a:endParaRPr>
          </a:p>
        </p:txBody>
      </p:sp>
      <p:sp>
        <p:nvSpPr>
          <p:cNvPr id="9" name="Line 5"/>
          <p:cNvSpPr>
            <a:spLocks noChangeShapeType="1"/>
          </p:cNvSpPr>
          <p:nvPr/>
        </p:nvSpPr>
        <p:spPr bwMode="invGray">
          <a:xfrm>
            <a:off x="3621088" y="3279775"/>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0" name="Line 6"/>
          <p:cNvSpPr>
            <a:spLocks noChangeShapeType="1"/>
          </p:cNvSpPr>
          <p:nvPr/>
        </p:nvSpPr>
        <p:spPr bwMode="invGray">
          <a:xfrm>
            <a:off x="3624263" y="3436938"/>
            <a:ext cx="16144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1" name="Line 7"/>
          <p:cNvSpPr>
            <a:spLocks noChangeShapeType="1"/>
          </p:cNvSpPr>
          <p:nvPr/>
        </p:nvSpPr>
        <p:spPr bwMode="invGray">
          <a:xfrm>
            <a:off x="3851275" y="2674938"/>
            <a:ext cx="0" cy="92392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2" name="Rectangle 8"/>
          <p:cNvSpPr>
            <a:spLocks noChangeArrowheads="1"/>
          </p:cNvSpPr>
          <p:nvPr/>
        </p:nvSpPr>
        <p:spPr bwMode="invGray">
          <a:xfrm>
            <a:off x="3624263" y="2200275"/>
            <a:ext cx="1619250" cy="458788"/>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dirty="0">
                <a:solidFill>
                  <a:schemeClr val="bg1"/>
                </a:solidFill>
              </a:rPr>
              <a:t>xx_message</a:t>
            </a:r>
          </a:p>
        </p:txBody>
      </p:sp>
      <p:sp>
        <p:nvSpPr>
          <p:cNvPr id="13" name="Line 9"/>
          <p:cNvSpPr>
            <a:spLocks noChangeShapeType="1"/>
          </p:cNvSpPr>
          <p:nvPr/>
        </p:nvSpPr>
        <p:spPr bwMode="invGray">
          <a:xfrm>
            <a:off x="3621088" y="2819400"/>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4" name="Line 10"/>
          <p:cNvSpPr>
            <a:spLocks noChangeShapeType="1"/>
          </p:cNvSpPr>
          <p:nvPr/>
        </p:nvSpPr>
        <p:spPr bwMode="invGray">
          <a:xfrm>
            <a:off x="3624263" y="2976563"/>
            <a:ext cx="16144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5" name="Line 11"/>
          <p:cNvSpPr>
            <a:spLocks noChangeShapeType="1"/>
          </p:cNvSpPr>
          <p:nvPr/>
        </p:nvSpPr>
        <p:spPr bwMode="invGray">
          <a:xfrm>
            <a:off x="4794250" y="2660650"/>
            <a:ext cx="0" cy="92551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6" name="Line 12"/>
          <p:cNvSpPr>
            <a:spLocks noChangeShapeType="1"/>
          </p:cNvSpPr>
          <p:nvPr/>
        </p:nvSpPr>
        <p:spPr bwMode="invGray">
          <a:xfrm>
            <a:off x="3621088" y="3119438"/>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8" name="Text Box 14"/>
          <p:cNvSpPr txBox="1">
            <a:spLocks noChangeArrowheads="1"/>
          </p:cNvSpPr>
          <p:nvPr/>
        </p:nvSpPr>
        <p:spPr bwMode="auto">
          <a:xfrm>
            <a:off x="7721600" y="3290888"/>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19" name="Group 15"/>
          <p:cNvGrpSpPr>
            <a:grpSpLocks/>
          </p:cNvGrpSpPr>
          <p:nvPr/>
        </p:nvGrpSpPr>
        <p:grpSpPr bwMode="auto">
          <a:xfrm>
            <a:off x="674688" y="2497138"/>
            <a:ext cx="992187" cy="636587"/>
            <a:chOff x="659" y="2116"/>
            <a:chExt cx="517" cy="332"/>
          </a:xfrm>
        </p:grpSpPr>
        <p:pic>
          <p:nvPicPr>
            <p:cNvPr id="20" name="Picture 8" descr="j04316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59014" flipH="1">
              <a:off x="659" y="2116"/>
              <a:ext cx="331"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17"/>
            <p:cNvGrpSpPr>
              <a:grpSpLocks/>
            </p:cNvGrpSpPr>
            <p:nvPr/>
          </p:nvGrpSpPr>
          <p:grpSpPr bwMode="auto">
            <a:xfrm>
              <a:off x="958" y="2161"/>
              <a:ext cx="218" cy="157"/>
              <a:chOff x="2772" y="1477"/>
              <a:chExt cx="822" cy="590"/>
            </a:xfrm>
          </p:grpSpPr>
          <p:sp>
            <p:nvSpPr>
              <p:cNvPr id="22" name="Arc 18"/>
              <p:cNvSpPr>
                <a:spLocks/>
              </p:cNvSpPr>
              <p:nvPr/>
            </p:nvSpPr>
            <p:spPr bwMode="auto">
              <a:xfrm rot="2953146">
                <a:off x="2772" y="1599"/>
                <a:ext cx="346" cy="3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3" name="Arc 19"/>
              <p:cNvSpPr>
                <a:spLocks/>
              </p:cNvSpPr>
              <p:nvPr/>
            </p:nvSpPr>
            <p:spPr bwMode="auto">
              <a:xfrm rot="2953146">
                <a:off x="2848" y="1560"/>
                <a:ext cx="424" cy="4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4" name="Arc 20"/>
              <p:cNvSpPr>
                <a:spLocks/>
              </p:cNvSpPr>
              <p:nvPr/>
            </p:nvSpPr>
            <p:spPr bwMode="auto">
              <a:xfrm rot="2953146">
                <a:off x="2898" y="1510"/>
                <a:ext cx="523" cy="52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5" name="Arc 21"/>
              <p:cNvSpPr>
                <a:spLocks/>
              </p:cNvSpPr>
              <p:nvPr/>
            </p:nvSpPr>
            <p:spPr bwMode="auto">
              <a:xfrm rot="2953146">
                <a:off x="3004" y="1477"/>
                <a:ext cx="590" cy="5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sp>
        <p:nvSpPr>
          <p:cNvPr id="26" name="Line 23"/>
          <p:cNvSpPr>
            <a:spLocks noChangeShapeType="1"/>
          </p:cNvSpPr>
          <p:nvPr/>
        </p:nvSpPr>
        <p:spPr bwMode="auto">
          <a:xfrm>
            <a:off x="1700213" y="2728913"/>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7" name="Line 24"/>
          <p:cNvSpPr>
            <a:spLocks noChangeShapeType="1"/>
          </p:cNvSpPr>
          <p:nvPr/>
        </p:nvSpPr>
        <p:spPr bwMode="auto">
          <a:xfrm>
            <a:off x="5243513" y="2700338"/>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8" name="Text Box 25"/>
          <p:cNvSpPr txBox="1">
            <a:spLocks noChangeArrowheads="1"/>
          </p:cNvSpPr>
          <p:nvPr/>
        </p:nvSpPr>
        <p:spPr bwMode="auto">
          <a:xfrm>
            <a:off x="1231900" y="1943100"/>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29" name="Text Box 26"/>
          <p:cNvSpPr txBox="1">
            <a:spLocks noChangeArrowheads="1"/>
          </p:cNvSpPr>
          <p:nvPr/>
        </p:nvSpPr>
        <p:spPr bwMode="auto">
          <a:xfrm>
            <a:off x="6494327" y="1995914"/>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30" name="Text Box 27"/>
          <p:cNvSpPr txBox="1">
            <a:spLocks noChangeArrowheads="1"/>
          </p:cNvSpPr>
          <p:nvPr/>
        </p:nvSpPr>
        <p:spPr bwMode="auto">
          <a:xfrm>
            <a:off x="5511800" y="3309938"/>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31" name="Freeform 28"/>
          <p:cNvSpPr>
            <a:spLocks/>
          </p:cNvSpPr>
          <p:nvPr/>
        </p:nvSpPr>
        <p:spPr bwMode="auto">
          <a:xfrm>
            <a:off x="5243513" y="2854732"/>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2" name="Rectangle 29"/>
          <p:cNvSpPr>
            <a:spLocks noChangeArrowheads="1"/>
          </p:cNvSpPr>
          <p:nvPr/>
        </p:nvSpPr>
        <p:spPr bwMode="auto">
          <a:xfrm>
            <a:off x="1943100" y="2643188"/>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33" name="Rectangle 30"/>
          <p:cNvSpPr>
            <a:spLocks noChangeArrowheads="1"/>
          </p:cNvSpPr>
          <p:nvPr/>
        </p:nvSpPr>
        <p:spPr bwMode="auto">
          <a:xfrm>
            <a:off x="6324600" y="2624138"/>
            <a:ext cx="1300163"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34" name="Rectangle 32"/>
          <p:cNvSpPr>
            <a:spLocks noChangeArrowheads="1"/>
          </p:cNvSpPr>
          <p:nvPr/>
        </p:nvSpPr>
        <p:spPr bwMode="auto">
          <a:xfrm>
            <a:off x="5562600" y="2624138"/>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35" name="Rectangle 33"/>
          <p:cNvSpPr>
            <a:spLocks noChangeArrowheads="1"/>
          </p:cNvSpPr>
          <p:nvPr/>
        </p:nvSpPr>
        <p:spPr bwMode="auto">
          <a:xfrm>
            <a:off x="5553075" y="3109913"/>
            <a:ext cx="2066925"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38" name="Text Box 39"/>
          <p:cNvSpPr txBox="1">
            <a:spLocks noChangeArrowheads="1"/>
          </p:cNvSpPr>
          <p:nvPr/>
        </p:nvSpPr>
        <p:spPr bwMode="auto">
          <a:xfrm>
            <a:off x="2341563" y="2620963"/>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1</a:t>
            </a:r>
          </a:p>
        </p:txBody>
      </p:sp>
      <p:sp>
        <p:nvSpPr>
          <p:cNvPr id="39" name="Text Box 42"/>
          <p:cNvSpPr txBox="1">
            <a:spLocks noChangeArrowheads="1"/>
          </p:cNvSpPr>
          <p:nvPr/>
        </p:nvSpPr>
        <p:spPr bwMode="auto">
          <a:xfrm>
            <a:off x="6704013" y="2595563"/>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3</a:t>
            </a:r>
          </a:p>
        </p:txBody>
      </p:sp>
      <p:sp>
        <p:nvSpPr>
          <p:cNvPr id="40" name="Text Box 44"/>
          <p:cNvSpPr txBox="1">
            <a:spLocks noChangeArrowheads="1"/>
          </p:cNvSpPr>
          <p:nvPr/>
        </p:nvSpPr>
        <p:spPr bwMode="auto">
          <a:xfrm>
            <a:off x="6216650" y="3081338"/>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4</a:t>
            </a:r>
          </a:p>
        </p:txBody>
      </p:sp>
      <p:sp>
        <p:nvSpPr>
          <p:cNvPr id="41" name="Text Box 45"/>
          <p:cNvSpPr txBox="1">
            <a:spLocks noChangeArrowheads="1"/>
          </p:cNvSpPr>
          <p:nvPr/>
        </p:nvSpPr>
        <p:spPr bwMode="auto">
          <a:xfrm>
            <a:off x="5586413" y="2595563"/>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a:t>
            </a:r>
            <a:r>
              <a:rPr lang="en-US" sz="1400" dirty="0">
                <a:solidFill>
                  <a:schemeClr val="tx1"/>
                </a:solidFill>
              </a:rPr>
              <a:t> 2</a:t>
            </a:r>
          </a:p>
        </p:txBody>
      </p:sp>
      <p:sp>
        <p:nvSpPr>
          <p:cNvPr id="42" name="Text Box 35"/>
          <p:cNvSpPr txBox="1">
            <a:spLocks noChangeArrowheads="1"/>
          </p:cNvSpPr>
          <p:nvPr/>
        </p:nvSpPr>
        <p:spPr bwMode="auto">
          <a:xfrm>
            <a:off x="5550898" y="2299499"/>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45" name="AutoShape 36"/>
          <p:cNvSpPr>
            <a:spLocks noChangeArrowheads="1"/>
          </p:cNvSpPr>
          <p:nvPr/>
        </p:nvSpPr>
        <p:spPr bwMode="auto">
          <a:xfrm>
            <a:off x="5394325" y="960438"/>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46" name="AutoShape 37"/>
          <p:cNvSpPr>
            <a:spLocks noChangeArrowheads="1"/>
          </p:cNvSpPr>
          <p:nvPr/>
        </p:nvSpPr>
        <p:spPr bwMode="auto">
          <a:xfrm>
            <a:off x="1336557" y="960438"/>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47" name="Text Box 38"/>
          <p:cNvSpPr txBox="1">
            <a:spLocks noChangeArrowheads="1"/>
          </p:cNvSpPr>
          <p:nvPr/>
        </p:nvSpPr>
        <p:spPr bwMode="auto">
          <a:xfrm>
            <a:off x="1595071" y="1176338"/>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48" name="Text Box 39"/>
          <p:cNvSpPr txBox="1">
            <a:spLocks noChangeArrowheads="1"/>
          </p:cNvSpPr>
          <p:nvPr/>
        </p:nvSpPr>
        <p:spPr bwMode="auto">
          <a:xfrm>
            <a:off x="5432425" y="1176338"/>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pic>
        <p:nvPicPr>
          <p:cNvPr id="17" name="Picture 13"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02563" y="2411413"/>
            <a:ext cx="9096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26738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lessons in this course</a:t>
            </a:r>
          </a:p>
        </p:txBody>
      </p:sp>
      <p:sp>
        <p:nvSpPr>
          <p:cNvPr id="3" name="Content Placeholder 2"/>
          <p:cNvSpPr>
            <a:spLocks noGrp="1"/>
          </p:cNvSpPr>
          <p:nvPr>
            <p:ph idx="1"/>
          </p:nvPr>
        </p:nvSpPr>
        <p:spPr>
          <a:xfrm>
            <a:off x="519113" y="4114800"/>
            <a:ext cx="8318500" cy="2286000"/>
          </a:xfrm>
        </p:spPr>
        <p:txBody>
          <a:bodyPr/>
          <a:lstStyle/>
          <a:p>
            <a:r>
              <a:rPr lang="en-US" dirty="0" smtClean="0"/>
              <a:t>Lessons </a:t>
            </a:r>
            <a:r>
              <a:rPr lang="en-US" dirty="0"/>
              <a:t>for each messaging stage</a:t>
            </a:r>
          </a:p>
          <a:p>
            <a:pPr lvl="1"/>
            <a:r>
              <a:rPr lang="en-US" dirty="0"/>
              <a:t>Triggering Messages</a:t>
            </a:r>
          </a:p>
          <a:p>
            <a:pPr lvl="1"/>
            <a:r>
              <a:rPr lang="en-US" dirty="0"/>
              <a:t>Message Payloads</a:t>
            </a:r>
          </a:p>
          <a:p>
            <a:pPr lvl="1"/>
            <a:r>
              <a:rPr lang="en-US" dirty="0"/>
              <a:t>Sending Messages</a:t>
            </a:r>
          </a:p>
          <a:p>
            <a:pPr lvl="1"/>
            <a:r>
              <a:rPr lang="en-US" dirty="0"/>
              <a:t>Acknowledging Messages</a:t>
            </a:r>
          </a:p>
          <a:p>
            <a:endParaRPr lang="en-US" dirty="0"/>
          </a:p>
        </p:txBody>
      </p:sp>
      <p:sp>
        <p:nvSpPr>
          <p:cNvPr id="4" name="AutoShape 37"/>
          <p:cNvSpPr>
            <a:spLocks noChangeArrowheads="1"/>
          </p:cNvSpPr>
          <p:nvPr/>
        </p:nvSpPr>
        <p:spPr bwMode="auto">
          <a:xfrm>
            <a:off x="514350" y="2506663"/>
            <a:ext cx="827088" cy="536575"/>
          </a:xfrm>
          <a:prstGeom prst="cube">
            <a:avLst>
              <a:gd name="adj" fmla="val 25000"/>
            </a:avLst>
          </a:prstGeom>
          <a:solidFill>
            <a:srgbClr val="FFCC99"/>
          </a:solidFill>
          <a:ln w="19050">
            <a:solidFill>
              <a:schemeClr val="bg1"/>
            </a:solidFill>
            <a:miter lim="800000"/>
            <a:headEnd/>
            <a:tailEnd/>
          </a:ln>
        </p:spPr>
        <p:txBody>
          <a:bodyPr lIns="0" tIns="0" rIns="0" bIns="0" anchor="ctr">
            <a:spAutoFit/>
          </a:bodyPr>
          <a:lstStyle/>
          <a:p>
            <a:endParaRPr lang="en-US" dirty="0"/>
          </a:p>
        </p:txBody>
      </p:sp>
      <p:sp>
        <p:nvSpPr>
          <p:cNvPr id="5" name="Rectangle 5"/>
          <p:cNvSpPr>
            <a:spLocks noChangeArrowheads="1"/>
          </p:cNvSpPr>
          <p:nvPr/>
        </p:nvSpPr>
        <p:spPr bwMode="invGray">
          <a:xfrm>
            <a:off x="3624263" y="2143125"/>
            <a:ext cx="1619250" cy="941388"/>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6" name="Line 6"/>
          <p:cNvSpPr>
            <a:spLocks noChangeShapeType="1"/>
          </p:cNvSpPr>
          <p:nvPr/>
        </p:nvSpPr>
        <p:spPr bwMode="invGray">
          <a:xfrm>
            <a:off x="3621088" y="2765425"/>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 name="Line 7"/>
          <p:cNvSpPr>
            <a:spLocks noChangeShapeType="1"/>
          </p:cNvSpPr>
          <p:nvPr/>
        </p:nvSpPr>
        <p:spPr bwMode="invGray">
          <a:xfrm>
            <a:off x="3624263" y="2922588"/>
            <a:ext cx="16144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 name="Line 8"/>
          <p:cNvSpPr>
            <a:spLocks noChangeShapeType="1"/>
          </p:cNvSpPr>
          <p:nvPr/>
        </p:nvSpPr>
        <p:spPr bwMode="invGray">
          <a:xfrm>
            <a:off x="3851275" y="2160588"/>
            <a:ext cx="0" cy="92392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Rectangle 10"/>
          <p:cNvSpPr>
            <a:spLocks noChangeArrowheads="1"/>
          </p:cNvSpPr>
          <p:nvPr/>
        </p:nvSpPr>
        <p:spPr bwMode="invGray">
          <a:xfrm>
            <a:off x="3624263" y="1685925"/>
            <a:ext cx="1619250" cy="458788"/>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dirty="0">
                <a:solidFill>
                  <a:schemeClr val="bg1"/>
                </a:solidFill>
              </a:rPr>
              <a:t>xx_message</a:t>
            </a:r>
          </a:p>
        </p:txBody>
      </p:sp>
      <p:sp>
        <p:nvSpPr>
          <p:cNvPr id="10" name="Line 11"/>
          <p:cNvSpPr>
            <a:spLocks noChangeShapeType="1"/>
          </p:cNvSpPr>
          <p:nvPr/>
        </p:nvSpPr>
        <p:spPr bwMode="invGray">
          <a:xfrm>
            <a:off x="3621088" y="2305050"/>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1" name="Line 12"/>
          <p:cNvSpPr>
            <a:spLocks noChangeShapeType="1"/>
          </p:cNvSpPr>
          <p:nvPr/>
        </p:nvSpPr>
        <p:spPr bwMode="invGray">
          <a:xfrm>
            <a:off x="3624263" y="2462213"/>
            <a:ext cx="16144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2" name="Line 14"/>
          <p:cNvSpPr>
            <a:spLocks noChangeShapeType="1"/>
          </p:cNvSpPr>
          <p:nvPr/>
        </p:nvSpPr>
        <p:spPr bwMode="invGray">
          <a:xfrm>
            <a:off x="4794250" y="2146300"/>
            <a:ext cx="0" cy="92551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 name="Line 15"/>
          <p:cNvSpPr>
            <a:spLocks noChangeShapeType="1"/>
          </p:cNvSpPr>
          <p:nvPr/>
        </p:nvSpPr>
        <p:spPr bwMode="invGray">
          <a:xfrm>
            <a:off x="3621088" y="2605088"/>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pic>
        <p:nvPicPr>
          <p:cNvPr id="14" name="Picture 1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2563" y="1897063"/>
            <a:ext cx="9096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8"/>
          <p:cNvSpPr txBox="1">
            <a:spLocks noChangeArrowheads="1"/>
          </p:cNvSpPr>
          <p:nvPr/>
        </p:nvSpPr>
        <p:spPr bwMode="auto">
          <a:xfrm>
            <a:off x="7721600" y="2776538"/>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16" name="Group 27"/>
          <p:cNvGrpSpPr>
            <a:grpSpLocks/>
          </p:cNvGrpSpPr>
          <p:nvPr/>
        </p:nvGrpSpPr>
        <p:grpSpPr bwMode="auto">
          <a:xfrm>
            <a:off x="674688" y="1982788"/>
            <a:ext cx="992187" cy="636587"/>
            <a:chOff x="659" y="2116"/>
            <a:chExt cx="517" cy="332"/>
          </a:xfrm>
        </p:grpSpPr>
        <p:pic>
          <p:nvPicPr>
            <p:cNvPr id="17" name="Picture 8" descr="j04316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59014" flipH="1">
              <a:off x="659" y="2116"/>
              <a:ext cx="331"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22"/>
            <p:cNvGrpSpPr>
              <a:grpSpLocks/>
            </p:cNvGrpSpPr>
            <p:nvPr/>
          </p:nvGrpSpPr>
          <p:grpSpPr bwMode="auto">
            <a:xfrm>
              <a:off x="958" y="2161"/>
              <a:ext cx="218" cy="157"/>
              <a:chOff x="2772" y="1477"/>
              <a:chExt cx="822" cy="590"/>
            </a:xfrm>
          </p:grpSpPr>
          <p:sp>
            <p:nvSpPr>
              <p:cNvPr id="19" name="Arc 23"/>
              <p:cNvSpPr>
                <a:spLocks/>
              </p:cNvSpPr>
              <p:nvPr/>
            </p:nvSpPr>
            <p:spPr bwMode="auto">
              <a:xfrm rot="2953146">
                <a:off x="2772" y="1599"/>
                <a:ext cx="346" cy="3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0" name="Arc 24"/>
              <p:cNvSpPr>
                <a:spLocks/>
              </p:cNvSpPr>
              <p:nvPr/>
            </p:nvSpPr>
            <p:spPr bwMode="auto">
              <a:xfrm rot="2953146">
                <a:off x="2848" y="1560"/>
                <a:ext cx="424" cy="4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1" name="Arc 25"/>
              <p:cNvSpPr>
                <a:spLocks/>
              </p:cNvSpPr>
              <p:nvPr/>
            </p:nvSpPr>
            <p:spPr bwMode="auto">
              <a:xfrm rot="2953146">
                <a:off x="2898" y="1510"/>
                <a:ext cx="523" cy="52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2" name="Arc 26"/>
              <p:cNvSpPr>
                <a:spLocks/>
              </p:cNvSpPr>
              <p:nvPr/>
            </p:nvSpPr>
            <p:spPr bwMode="auto">
              <a:xfrm rot="2953146">
                <a:off x="3004" y="1477"/>
                <a:ext cx="590" cy="5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sp>
        <p:nvSpPr>
          <p:cNvPr id="23" name="Text Box 28"/>
          <p:cNvSpPr txBox="1">
            <a:spLocks noChangeArrowheads="1"/>
          </p:cNvSpPr>
          <p:nvPr/>
        </p:nvSpPr>
        <p:spPr bwMode="auto">
          <a:xfrm>
            <a:off x="392113" y="1676400"/>
            <a:ext cx="15700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endParaRPr lang="en-US" dirty="0">
              <a:solidFill>
                <a:schemeClr val="accent1"/>
              </a:solidFill>
            </a:endParaRPr>
          </a:p>
        </p:txBody>
      </p:sp>
      <p:sp>
        <p:nvSpPr>
          <p:cNvPr id="24" name="Line 29"/>
          <p:cNvSpPr>
            <a:spLocks noChangeShapeType="1"/>
          </p:cNvSpPr>
          <p:nvPr/>
        </p:nvSpPr>
        <p:spPr bwMode="auto">
          <a:xfrm>
            <a:off x="1700213" y="2214563"/>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5" name="Line 30"/>
          <p:cNvSpPr>
            <a:spLocks noChangeShapeType="1"/>
          </p:cNvSpPr>
          <p:nvPr/>
        </p:nvSpPr>
        <p:spPr bwMode="auto">
          <a:xfrm>
            <a:off x="5243513" y="2185988"/>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9" name="Freeform 35"/>
          <p:cNvSpPr>
            <a:spLocks/>
          </p:cNvSpPr>
          <p:nvPr/>
        </p:nvSpPr>
        <p:spPr bwMode="auto">
          <a:xfrm>
            <a:off x="5243513" y="2340382"/>
            <a:ext cx="2559050" cy="298293"/>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3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019" y="2105275"/>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2" name="pic Msg 1"/>
          <p:cNvGrpSpPr>
            <a:grpSpLocks/>
          </p:cNvGrpSpPr>
          <p:nvPr/>
        </p:nvGrpSpPr>
        <p:grpSpPr bwMode="auto">
          <a:xfrm>
            <a:off x="5715000" y="2034381"/>
            <a:ext cx="498475" cy="309562"/>
            <a:chOff x="2097" y="1494"/>
            <a:chExt cx="229" cy="142"/>
          </a:xfrm>
          <a:effectLst>
            <a:outerShdw blurRad="50800" dist="38100" dir="2700000" algn="tl" rotWithShape="0">
              <a:prstClr val="black">
                <a:alpha val="40000"/>
              </a:prstClr>
            </a:outerShdw>
          </a:effectLst>
        </p:grpSpPr>
        <p:sp>
          <p:nvSpPr>
            <p:cNvPr id="33"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34"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5"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6" name="icon ACK"/>
          <p:cNvGrpSpPr/>
          <p:nvPr/>
        </p:nvGrpSpPr>
        <p:grpSpPr>
          <a:xfrm>
            <a:off x="7004160" y="2407301"/>
            <a:ext cx="717440" cy="440951"/>
            <a:chOff x="2671547" y="1035425"/>
            <a:chExt cx="717440" cy="440951"/>
          </a:xfrm>
        </p:grpSpPr>
        <p:grpSp>
          <p:nvGrpSpPr>
            <p:cNvPr id="37"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39"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40"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1"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38"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sp>
        <p:nvSpPr>
          <p:cNvPr id="42" name="Text Box 35"/>
          <p:cNvSpPr txBox="1">
            <a:spLocks noChangeArrowheads="1"/>
          </p:cNvSpPr>
          <p:nvPr/>
        </p:nvSpPr>
        <p:spPr bwMode="auto">
          <a:xfrm>
            <a:off x="392113" y="1314450"/>
            <a:ext cx="1570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a:t>
            </a:r>
            <a:br>
              <a:rPr lang="en-US" dirty="0">
                <a:solidFill>
                  <a:schemeClr val="accent1"/>
                </a:solidFill>
              </a:rPr>
            </a:br>
            <a:r>
              <a:rPr lang="en-US" dirty="0">
                <a:solidFill>
                  <a:schemeClr val="accent1"/>
                </a:solidFill>
              </a:rPr>
              <a:t>lesson</a:t>
            </a:r>
          </a:p>
        </p:txBody>
      </p:sp>
      <p:sp>
        <p:nvSpPr>
          <p:cNvPr id="43" name="Text Box 36"/>
          <p:cNvSpPr txBox="1">
            <a:spLocks noChangeArrowheads="1"/>
          </p:cNvSpPr>
          <p:nvPr/>
        </p:nvSpPr>
        <p:spPr bwMode="auto">
          <a:xfrm>
            <a:off x="2194455" y="1066696"/>
            <a:ext cx="131286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Payload</a:t>
            </a:r>
            <a:br>
              <a:rPr lang="en-US" dirty="0">
                <a:solidFill>
                  <a:schemeClr val="accent1"/>
                </a:solidFill>
              </a:rPr>
            </a:br>
            <a:r>
              <a:rPr lang="en-US" dirty="0">
                <a:solidFill>
                  <a:schemeClr val="accent1"/>
                </a:solidFill>
              </a:rPr>
              <a:t>Generation</a:t>
            </a:r>
            <a:br>
              <a:rPr lang="en-US" dirty="0">
                <a:solidFill>
                  <a:schemeClr val="accent1"/>
                </a:solidFill>
              </a:rPr>
            </a:br>
            <a:r>
              <a:rPr lang="en-US" dirty="0">
                <a:solidFill>
                  <a:schemeClr val="accent1"/>
                </a:solidFill>
              </a:rPr>
              <a:t>lesson</a:t>
            </a:r>
          </a:p>
        </p:txBody>
      </p:sp>
      <p:sp>
        <p:nvSpPr>
          <p:cNvPr id="44" name="Text Box 37"/>
          <p:cNvSpPr txBox="1">
            <a:spLocks noChangeArrowheads="1"/>
          </p:cNvSpPr>
          <p:nvPr/>
        </p:nvSpPr>
        <p:spPr bwMode="auto">
          <a:xfrm>
            <a:off x="5806819" y="1142358"/>
            <a:ext cx="17557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Messages</a:t>
            </a:r>
            <a:br>
              <a:rPr lang="en-US" dirty="0">
                <a:solidFill>
                  <a:schemeClr val="accent1"/>
                </a:solidFill>
              </a:rPr>
            </a:br>
            <a:r>
              <a:rPr lang="en-US" dirty="0">
                <a:solidFill>
                  <a:schemeClr val="accent1"/>
                </a:solidFill>
              </a:rPr>
              <a:t>lesson</a:t>
            </a:r>
          </a:p>
        </p:txBody>
      </p:sp>
      <p:sp>
        <p:nvSpPr>
          <p:cNvPr id="45" name="Text Box 38"/>
          <p:cNvSpPr txBox="1">
            <a:spLocks noChangeArrowheads="1"/>
          </p:cNvSpPr>
          <p:nvPr/>
        </p:nvSpPr>
        <p:spPr bwMode="auto">
          <a:xfrm>
            <a:off x="5365750" y="2909888"/>
            <a:ext cx="2178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Acknowledging</a:t>
            </a:r>
            <a:br>
              <a:rPr lang="en-US" dirty="0">
                <a:solidFill>
                  <a:schemeClr val="accent1"/>
                </a:solidFill>
              </a:rPr>
            </a:br>
            <a:r>
              <a:rPr lang="en-US" dirty="0">
                <a:solidFill>
                  <a:schemeClr val="accent1"/>
                </a:solidFill>
              </a:rPr>
              <a:t>Messages</a:t>
            </a:r>
            <a:br>
              <a:rPr lang="en-US" dirty="0">
                <a:solidFill>
                  <a:schemeClr val="accent1"/>
                </a:solidFill>
              </a:rPr>
            </a:br>
            <a:r>
              <a:rPr lang="en-US" dirty="0">
                <a:solidFill>
                  <a:schemeClr val="accent1"/>
                </a:solidFill>
              </a:rPr>
              <a:t>lesson</a:t>
            </a:r>
          </a:p>
        </p:txBody>
      </p:sp>
    </p:spTree>
    <p:extLst>
      <p:ext uri="{BB962C8B-B14F-4D97-AF65-F5344CB8AC3E}">
        <p14:creationId xmlns:p14="http://schemas.microsoft.com/office/powerpoint/2010/main" val="13936446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smtClean="0"/>
              <a:t>Recall </a:t>
            </a:r>
            <a:r>
              <a:rPr lang="en-US" dirty="0"/>
              <a:t>the </a:t>
            </a:r>
            <a:r>
              <a:rPr lang="en-US" dirty="0" smtClean="0"/>
              <a:t>basic </a:t>
            </a:r>
            <a:r>
              <a:rPr lang="en-US" dirty="0" smtClean="0"/>
              <a:t>components </a:t>
            </a:r>
            <a:r>
              <a:rPr lang="en-US" dirty="0" smtClean="0"/>
              <a:t>of </a:t>
            </a:r>
            <a:r>
              <a:rPr lang="en-US" dirty="0"/>
              <a:t>Guidewire </a:t>
            </a:r>
            <a:r>
              <a:rPr lang="en-US" dirty="0" smtClean="0"/>
              <a:t>messaging</a:t>
            </a:r>
          </a:p>
          <a:p>
            <a:pPr lvl="1"/>
            <a:r>
              <a:rPr lang="en-US" dirty="0"/>
              <a:t>Describe the basic stages of Guidewire messaging</a:t>
            </a:r>
          </a:p>
          <a:p>
            <a:pPr lvl="1"/>
            <a:endParaRPr lang="en-US" dirty="0"/>
          </a:p>
          <a:p>
            <a:pPr lvl="1"/>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Recall the basic </a:t>
            </a:r>
            <a:r>
              <a:rPr lang="en-US" dirty="0" smtClean="0"/>
              <a:t>components </a:t>
            </a:r>
            <a:r>
              <a:rPr lang="en-US" dirty="0"/>
              <a:t>of Guidewire messaging</a:t>
            </a:r>
          </a:p>
          <a:p>
            <a:pPr lvl="1"/>
            <a:r>
              <a:rPr lang="en-US" dirty="0"/>
              <a:t>Describe the basic stages of Guidewire messaging</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are the four main stages of messaging?</a:t>
            </a:r>
          </a:p>
          <a:p>
            <a:r>
              <a:rPr lang="en-US" dirty="0"/>
              <a:t>What are the three possible statuses for messages that are in the message table?</a:t>
            </a:r>
          </a:p>
          <a:p>
            <a:r>
              <a:rPr lang="en-US" dirty="0"/>
              <a:t>For a Guidewire implementation using clustering, what two servers execute the work for messaging? What work is done on each server?</a:t>
            </a:r>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messaging</a:t>
            </a:r>
          </a:p>
          <a:p>
            <a:r>
              <a:rPr lang="en-US" dirty="0"/>
              <a:t>Walkthrough of a sample message</a:t>
            </a:r>
          </a:p>
          <a:p>
            <a:endParaRPr lang="en-US" dirty="0"/>
          </a:p>
        </p:txBody>
      </p:sp>
    </p:spTree>
    <p:extLst>
      <p:ext uri="{BB962C8B-B14F-4D97-AF65-F5344CB8AC3E}">
        <p14:creationId xmlns:p14="http://schemas.microsoft.com/office/powerpoint/2010/main" val="226996936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Messaging</a:t>
            </a:r>
          </a:p>
        </p:txBody>
      </p:sp>
      <p:sp>
        <p:nvSpPr>
          <p:cNvPr id="2" name="Content Placeholder 1"/>
          <p:cNvSpPr>
            <a:spLocks noGrp="1"/>
          </p:cNvSpPr>
          <p:nvPr>
            <p:ph idx="1"/>
          </p:nvPr>
        </p:nvSpPr>
        <p:spPr>
          <a:xfrm>
            <a:off x="519113" y="3048000"/>
            <a:ext cx="8318500" cy="3352799"/>
          </a:xfrm>
        </p:spPr>
        <p:txBody>
          <a:bodyPr/>
          <a:lstStyle/>
          <a:p>
            <a:r>
              <a:rPr lang="en-US" b="1" dirty="0" smtClean="0"/>
              <a:t>Messaging</a:t>
            </a:r>
            <a:r>
              <a:rPr lang="en-US" dirty="0" smtClean="0"/>
              <a:t> </a:t>
            </a:r>
            <a:r>
              <a:rPr lang="en-US" dirty="0"/>
              <a:t>is an </a:t>
            </a:r>
            <a:r>
              <a:rPr lang="en-US" dirty="0" smtClean="0"/>
              <a:t>asynchronous integration </a:t>
            </a:r>
            <a:r>
              <a:rPr lang="en-US" dirty="0"/>
              <a:t>mechanism </a:t>
            </a:r>
            <a:endParaRPr lang="en-US" dirty="0" smtClean="0"/>
          </a:p>
          <a:p>
            <a:pPr lvl="1"/>
            <a:r>
              <a:rPr lang="en-US" dirty="0" smtClean="0"/>
              <a:t>Triggered by new or changed business data, messages </a:t>
            </a:r>
            <a:r>
              <a:rPr lang="en-US" dirty="0"/>
              <a:t>are sent </a:t>
            </a:r>
            <a:r>
              <a:rPr lang="en-US" dirty="0" smtClean="0"/>
              <a:t>from a Guidewire application to an external system</a:t>
            </a:r>
          </a:p>
          <a:p>
            <a:pPr lvl="1"/>
            <a:r>
              <a:rPr lang="en-US" dirty="0" smtClean="0"/>
              <a:t>An External system replies to the message back to the Guidewire application</a:t>
            </a:r>
          </a:p>
          <a:p>
            <a:r>
              <a:rPr lang="en-US" dirty="0" smtClean="0"/>
              <a:t>Examples:</a:t>
            </a:r>
          </a:p>
          <a:p>
            <a:pPr lvl="1"/>
            <a:r>
              <a:rPr lang="en-US" dirty="0"/>
              <a:t>PC: Sending billing instruction for new policy to billing system</a:t>
            </a:r>
          </a:p>
          <a:p>
            <a:pPr lvl="1"/>
            <a:r>
              <a:rPr lang="en-US" dirty="0"/>
              <a:t>BC: Sending notice of unpaid premium to a collection </a:t>
            </a:r>
            <a:r>
              <a:rPr lang="en-US" dirty="0" smtClean="0"/>
              <a:t>agency</a:t>
            </a:r>
          </a:p>
          <a:p>
            <a:pPr lvl="1"/>
            <a:r>
              <a:rPr lang="en-US" dirty="0" smtClean="0"/>
              <a:t>CC</a:t>
            </a:r>
            <a:r>
              <a:rPr lang="en-US" dirty="0"/>
              <a:t>: Sending request for a police report about an accident</a:t>
            </a:r>
          </a:p>
          <a:p>
            <a:pPr lvl="1"/>
            <a:endParaRPr lang="en-US" dirty="0" smtClean="0"/>
          </a:p>
          <a:p>
            <a:endParaRPr lang="en-US" dirty="0"/>
          </a:p>
        </p:txBody>
      </p:sp>
      <p:sp>
        <p:nvSpPr>
          <p:cNvPr id="22" name="rec GWRE"/>
          <p:cNvSpPr>
            <a:spLocks noChangeArrowheads="1"/>
          </p:cNvSpPr>
          <p:nvPr/>
        </p:nvSpPr>
        <p:spPr bwMode="auto">
          <a:xfrm>
            <a:off x="761999" y="906860"/>
            <a:ext cx="1463040" cy="201168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23"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5"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pic>
        <p:nvPicPr>
          <p:cNvPr id="26" name="icon ExtSysApp" descr="MCj02336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5700" y="1159274"/>
            <a:ext cx="9096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sp>
        <p:nvSpPr>
          <p:cNvPr id="28" name="ln Retry 2"/>
          <p:cNvSpPr>
            <a:spLocks noChangeShapeType="1"/>
          </p:cNvSpPr>
          <p:nvPr/>
        </p:nvSpPr>
        <p:spPr bwMode="auto">
          <a:xfrm flipH="1">
            <a:off x="2225039" y="2523133"/>
            <a:ext cx="5023481"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29"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grpSp>
        <p:nvGrpSpPr>
          <p:cNvPr id="30" name="pic Msg 1"/>
          <p:cNvGrpSpPr>
            <a:grpSpLocks/>
          </p:cNvGrpSpPr>
          <p:nvPr/>
        </p:nvGrpSpPr>
        <p:grpSpPr bwMode="auto">
          <a:xfrm>
            <a:off x="2511862" y="1264246"/>
            <a:ext cx="498475" cy="309562"/>
            <a:chOff x="2097" y="1494"/>
            <a:chExt cx="229" cy="142"/>
          </a:xfrm>
          <a:effectLst>
            <a:outerShdw blurRad="50800" dist="38100" dir="2700000" algn="tl" rotWithShape="0">
              <a:prstClr val="black">
                <a:alpha val="40000"/>
              </a:prstClr>
            </a:outerShdw>
          </a:effectLst>
        </p:grpSpPr>
        <p:sp>
          <p:nvSpPr>
            <p:cNvPr id="31"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32"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3"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36" name="icon ACK"/>
          <p:cNvGrpSpPr/>
          <p:nvPr/>
        </p:nvGrpSpPr>
        <p:grpSpPr>
          <a:xfrm>
            <a:off x="6407035" y="2272066"/>
            <a:ext cx="717440" cy="440951"/>
            <a:chOff x="2671547" y="1035425"/>
            <a:chExt cx="717440" cy="440951"/>
          </a:xfrm>
        </p:grpSpPr>
        <p:grpSp>
          <p:nvGrpSpPr>
            <p:cNvPr id="37"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39"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40"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1"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38"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sp>
        <p:nvSpPr>
          <p:cNvPr id="42" name="Text Box 60"/>
          <p:cNvSpPr txBox="1">
            <a:spLocks noChangeArrowheads="1"/>
          </p:cNvSpPr>
          <p:nvPr/>
        </p:nvSpPr>
        <p:spPr bwMode="auto">
          <a:xfrm>
            <a:off x="3200400" y="1272966"/>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Tree>
    <p:extLst>
      <p:ext uri="{BB962C8B-B14F-4D97-AF65-F5344CB8AC3E}">
        <p14:creationId xmlns:p14="http://schemas.microsoft.com/office/powerpoint/2010/main" val="270477599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a:t>
            </a:r>
            <a:r>
              <a:rPr lang="en-US" dirty="0" smtClean="0"/>
              <a:t>message table</a:t>
            </a:r>
            <a:endParaRPr lang="en-US" dirty="0"/>
          </a:p>
        </p:txBody>
      </p:sp>
      <p:sp>
        <p:nvSpPr>
          <p:cNvPr id="3" name="Content Placeholder 2"/>
          <p:cNvSpPr>
            <a:spLocks noGrp="1"/>
          </p:cNvSpPr>
          <p:nvPr>
            <p:ph idx="1"/>
          </p:nvPr>
        </p:nvSpPr>
        <p:spPr>
          <a:xfrm>
            <a:off x="519113" y="3276600"/>
            <a:ext cx="8318500" cy="3124200"/>
          </a:xfrm>
        </p:spPr>
        <p:txBody>
          <a:bodyPr/>
          <a:lstStyle/>
          <a:p>
            <a:r>
              <a:rPr lang="en-US" dirty="0" smtClean="0"/>
              <a:t>Stores messages</a:t>
            </a:r>
          </a:p>
          <a:p>
            <a:pPr lvl="1"/>
            <a:r>
              <a:rPr lang="en-US" dirty="0" smtClean="0"/>
              <a:t>Unsent messages</a:t>
            </a:r>
          </a:p>
          <a:p>
            <a:pPr lvl="1"/>
            <a:r>
              <a:rPr lang="en-US" dirty="0" smtClean="0"/>
              <a:t>Sent and awaiting acknowledgement </a:t>
            </a:r>
          </a:p>
          <a:p>
            <a:pPr lvl="1"/>
            <a:r>
              <a:rPr lang="en-US" dirty="0" smtClean="0"/>
              <a:t>Sent and acknowledged with an error</a:t>
            </a:r>
            <a:endParaRPr lang="en-US" dirty="0"/>
          </a:p>
          <a:p>
            <a:r>
              <a:rPr lang="en-US" dirty="0" smtClean="0"/>
              <a:t>XX_MESSAGE</a:t>
            </a:r>
          </a:p>
          <a:p>
            <a:pPr lvl="1"/>
            <a:r>
              <a:rPr lang="en-US" dirty="0"/>
              <a:t>Hub of messaging infrastructure </a:t>
            </a:r>
          </a:p>
          <a:p>
            <a:pPr lvl="1"/>
            <a:r>
              <a:rPr lang="en-US" dirty="0" smtClean="0"/>
              <a:t>Database table where XX is application code, e.g., </a:t>
            </a:r>
            <a:r>
              <a:rPr lang="en-US" dirty="0" smtClean="0"/>
              <a:t>AB_MESSAGE</a:t>
            </a:r>
            <a:endParaRPr lang="en-US" dirty="0"/>
          </a:p>
        </p:txBody>
      </p:sp>
      <p:grpSp>
        <p:nvGrpSpPr>
          <p:cNvPr id="38" name="Group 26"/>
          <p:cNvGrpSpPr>
            <a:grpSpLocks/>
          </p:cNvGrpSpPr>
          <p:nvPr/>
        </p:nvGrpSpPr>
        <p:grpSpPr bwMode="auto">
          <a:xfrm>
            <a:off x="805837" y="990600"/>
            <a:ext cx="3842364" cy="2145735"/>
            <a:chOff x="4684" y="1818"/>
            <a:chExt cx="952" cy="831"/>
          </a:xfrm>
        </p:grpSpPr>
        <p:sp>
          <p:nvSpPr>
            <p:cNvPr id="39" name="Rectangle 27"/>
            <p:cNvSpPr>
              <a:spLocks noChangeArrowheads="1"/>
            </p:cNvSpPr>
            <p:nvPr/>
          </p:nvSpPr>
          <p:spPr bwMode="invGray">
            <a:xfrm>
              <a:off x="4685" y="2094"/>
              <a:ext cx="948" cy="82"/>
            </a:xfrm>
            <a:prstGeom prst="rect">
              <a:avLst/>
            </a:prstGeom>
            <a:solidFill>
              <a:srgbClr val="FFFFCC"/>
            </a:solidFill>
            <a:ln w="12700" algn="ctr">
              <a:solidFill>
                <a:srgbClr val="777777"/>
              </a:solidFill>
              <a:miter lim="800000"/>
              <a:headEnd/>
              <a:tailEnd/>
            </a:ln>
          </p:spPr>
          <p:txBody>
            <a:bodyPr lIns="0" tIns="0" rIns="0" bIns="0" anchor="ctr">
              <a:spAutoFit/>
            </a:bodyPr>
            <a:lstStyle/>
            <a:p>
              <a:endParaRPr lang="en-US" dirty="0"/>
            </a:p>
          </p:txBody>
        </p:sp>
        <p:sp>
          <p:nvSpPr>
            <p:cNvPr id="40" name="Rectangle 28"/>
            <p:cNvSpPr>
              <a:spLocks noChangeArrowheads="1"/>
            </p:cNvSpPr>
            <p:nvPr/>
          </p:nvSpPr>
          <p:spPr bwMode="invGray">
            <a:xfrm>
              <a:off x="4686" y="2086"/>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41" name="Line 29"/>
            <p:cNvSpPr>
              <a:spLocks noChangeShapeType="1"/>
            </p:cNvSpPr>
            <p:nvPr/>
          </p:nvSpPr>
          <p:spPr bwMode="invGray">
            <a:xfrm>
              <a:off x="4684" y="2450"/>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2" name="Line 30"/>
            <p:cNvSpPr>
              <a:spLocks noChangeShapeType="1"/>
            </p:cNvSpPr>
            <p:nvPr/>
          </p:nvSpPr>
          <p:spPr bwMode="invGray">
            <a:xfrm>
              <a:off x="4686" y="2542"/>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3" name="Rectangle 31"/>
            <p:cNvSpPr>
              <a:spLocks noChangeArrowheads="1"/>
            </p:cNvSpPr>
            <p:nvPr/>
          </p:nvSpPr>
          <p:spPr bwMode="invGray">
            <a:xfrm>
              <a:off x="4686" y="1818"/>
              <a:ext cx="948" cy="269"/>
            </a:xfrm>
            <a:prstGeom prst="rect">
              <a:avLst/>
            </a:prstGeom>
            <a:solidFill>
              <a:srgbClr val="3399FF"/>
            </a:solidFill>
            <a:ln w="9525">
              <a:solidFill>
                <a:srgbClr val="777777"/>
              </a:solidFill>
              <a:miter lim="800000"/>
              <a:headEnd/>
              <a:tailEnd/>
            </a:ln>
          </p:spPr>
          <p:txBody>
            <a:bodyPr wrap="none" anchor="ctr"/>
            <a:lstStyle/>
            <a:p>
              <a:pPr algn="ctr" eaLnBrk="1" hangingPunct="1">
                <a:spcBef>
                  <a:spcPct val="0"/>
                </a:spcBef>
                <a:buClrTx/>
                <a:buFontTx/>
                <a:buNone/>
              </a:pPr>
              <a:r>
                <a:rPr lang="en-US" dirty="0">
                  <a:solidFill>
                    <a:schemeClr val="bg1"/>
                  </a:solidFill>
                </a:rPr>
                <a:t>xx_message</a:t>
              </a:r>
            </a:p>
          </p:txBody>
        </p:sp>
        <p:sp>
          <p:nvSpPr>
            <p:cNvPr id="44" name="Line 32"/>
            <p:cNvSpPr>
              <a:spLocks noChangeShapeType="1"/>
            </p:cNvSpPr>
            <p:nvPr/>
          </p:nvSpPr>
          <p:spPr bwMode="invGray">
            <a:xfrm>
              <a:off x="4684" y="2181"/>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5" name="Line 33"/>
            <p:cNvSpPr>
              <a:spLocks noChangeShapeType="1"/>
            </p:cNvSpPr>
            <p:nvPr/>
          </p:nvSpPr>
          <p:spPr bwMode="invGray">
            <a:xfrm>
              <a:off x="4686" y="2273"/>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6" name="Line 34"/>
            <p:cNvSpPr>
              <a:spLocks noChangeShapeType="1"/>
            </p:cNvSpPr>
            <p:nvPr/>
          </p:nvSpPr>
          <p:spPr bwMode="invGray">
            <a:xfrm>
              <a:off x="4819" y="2086"/>
              <a:ext cx="0" cy="54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7" name="Line 35"/>
            <p:cNvSpPr>
              <a:spLocks noChangeShapeType="1"/>
            </p:cNvSpPr>
            <p:nvPr/>
          </p:nvSpPr>
          <p:spPr bwMode="invGray">
            <a:xfrm>
              <a:off x="5371" y="2088"/>
              <a:ext cx="0" cy="56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8" name="Line 36"/>
            <p:cNvSpPr>
              <a:spLocks noChangeShapeType="1"/>
            </p:cNvSpPr>
            <p:nvPr/>
          </p:nvSpPr>
          <p:spPr bwMode="invGray">
            <a:xfrm>
              <a:off x="4684" y="2356"/>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61" name="pic Msg 1"/>
          <p:cNvGrpSpPr>
            <a:grpSpLocks/>
          </p:cNvGrpSpPr>
          <p:nvPr/>
        </p:nvGrpSpPr>
        <p:grpSpPr bwMode="auto">
          <a:xfrm>
            <a:off x="4875711" y="994297"/>
            <a:ext cx="1004761" cy="623975"/>
            <a:chOff x="2097" y="1494"/>
            <a:chExt cx="229" cy="142"/>
          </a:xfrm>
          <a:effectLst>
            <a:outerShdw blurRad="50800" dist="38100" dir="2700000" algn="tl" rotWithShape="0">
              <a:prstClr val="black">
                <a:alpha val="40000"/>
              </a:prstClr>
            </a:outerShdw>
          </a:effectLst>
        </p:grpSpPr>
        <p:sp>
          <p:nvSpPr>
            <p:cNvPr id="62"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63"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64"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69" name="icn NACK rety"/>
          <p:cNvGrpSpPr/>
          <p:nvPr/>
        </p:nvGrpSpPr>
        <p:grpSpPr>
          <a:xfrm>
            <a:off x="5105400" y="1111639"/>
            <a:ext cx="1311738" cy="989474"/>
            <a:chOff x="6513347" y="4091940"/>
            <a:chExt cx="645747" cy="487102"/>
          </a:xfrm>
        </p:grpSpPr>
        <p:grpSp>
          <p:nvGrpSpPr>
            <p:cNvPr id="70"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72"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73"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4"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71"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grpSp>
        <p:nvGrpSpPr>
          <p:cNvPr id="91" name="pic Msg 1"/>
          <p:cNvGrpSpPr>
            <a:grpSpLocks/>
          </p:cNvGrpSpPr>
          <p:nvPr/>
        </p:nvGrpSpPr>
        <p:grpSpPr bwMode="auto">
          <a:xfrm>
            <a:off x="5334000" y="1966825"/>
            <a:ext cx="1004761" cy="623975"/>
            <a:chOff x="2097" y="1494"/>
            <a:chExt cx="229" cy="142"/>
          </a:xfrm>
          <a:effectLst>
            <a:outerShdw blurRad="50800" dist="38100" dir="2700000" algn="tl" rotWithShape="0">
              <a:prstClr val="black">
                <a:alpha val="40000"/>
              </a:prstClr>
            </a:outerShdw>
          </a:effectLst>
        </p:grpSpPr>
        <p:sp>
          <p:nvSpPr>
            <p:cNvPr id="92"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93"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4"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82" name="icn Sent Waiting ACK"/>
          <p:cNvGrpSpPr/>
          <p:nvPr/>
        </p:nvGrpSpPr>
        <p:grpSpPr>
          <a:xfrm>
            <a:off x="5563673" y="2057400"/>
            <a:ext cx="1522927" cy="997525"/>
            <a:chOff x="6013145" y="3084693"/>
            <a:chExt cx="1107330" cy="725307"/>
          </a:xfrm>
        </p:grpSpPr>
        <p:grpSp>
          <p:nvGrpSpPr>
            <p:cNvPr id="75" name="icon ACK"/>
            <p:cNvGrpSpPr/>
            <p:nvPr/>
          </p:nvGrpSpPr>
          <p:grpSpPr>
            <a:xfrm>
              <a:off x="6013145" y="3136335"/>
              <a:ext cx="1096072" cy="673665"/>
              <a:chOff x="2671547" y="1035425"/>
              <a:chExt cx="717440" cy="440951"/>
            </a:xfrm>
          </p:grpSpPr>
          <p:grpSp>
            <p:nvGrpSpPr>
              <p:cNvPr id="76"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78"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79"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0"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77"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chemeClr val="tx2">
                  <a:lumMod val="95000"/>
                </a:schemeClr>
              </a:solidFill>
              <a:ln w="12700">
                <a:solidFill>
                  <a:schemeClr val="tx2">
                    <a:lumMod val="50000"/>
                  </a:schemeClr>
                </a:solidFill>
                <a:prstDash val="sysDash"/>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sp>
          <p:nvSpPr>
            <p:cNvPr id="81" name="TextBox 80"/>
            <p:cNvSpPr txBox="1"/>
            <p:nvPr/>
          </p:nvSpPr>
          <p:spPr>
            <a:xfrm>
              <a:off x="6705600" y="3084693"/>
              <a:ext cx="414875" cy="445014"/>
            </a:xfrm>
            <a:prstGeom prst="rect">
              <a:avLst/>
            </a:prstGeom>
            <a:noFill/>
          </p:spPr>
          <p:txBody>
            <a:bodyPr wrap="square" rtlCol="0">
              <a:noAutofit/>
            </a:bodyPr>
            <a:lstStyle/>
            <a:p>
              <a:r>
                <a:rPr lang="en-US" sz="3200" b="1" dirty="0" smtClean="0">
                  <a:solidFill>
                    <a:schemeClr val="bg1"/>
                  </a:solidFill>
                  <a:latin typeface="Arial" pitchFamily="32" charset="0"/>
                  <a:cs typeface="Arial" pitchFamily="32" charset="0"/>
                </a:rPr>
                <a:t>?</a:t>
              </a:r>
            </a:p>
          </p:txBody>
        </p:sp>
      </p:grpSp>
    </p:spTree>
    <p:extLst>
      <p:ext uri="{BB962C8B-B14F-4D97-AF65-F5344CB8AC3E}">
        <p14:creationId xmlns:p14="http://schemas.microsoft.com/office/powerpoint/2010/main" val="6182129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table example</a:t>
            </a:r>
            <a:endParaRPr lang="en-US" dirty="0"/>
          </a:p>
        </p:txBody>
      </p:sp>
      <p:sp>
        <p:nvSpPr>
          <p:cNvPr id="3" name="Content Placeholder 2"/>
          <p:cNvSpPr>
            <a:spLocks noGrp="1"/>
          </p:cNvSpPr>
          <p:nvPr>
            <p:ph idx="1"/>
          </p:nvPr>
        </p:nvSpPr>
        <p:spPr>
          <a:xfrm>
            <a:off x="519113" y="3886200"/>
            <a:ext cx="8318500" cy="2514600"/>
          </a:xfrm>
        </p:spPr>
        <p:txBody>
          <a:bodyPr/>
          <a:lstStyle/>
          <a:p>
            <a:r>
              <a:rPr lang="en-US" dirty="0" smtClean="0"/>
              <a:t>Shows </a:t>
            </a:r>
            <a:r>
              <a:rPr lang="en-US" dirty="0"/>
              <a:t>the </a:t>
            </a:r>
            <a:r>
              <a:rPr lang="en-US" dirty="0" smtClean="0"/>
              <a:t>sent </a:t>
            </a:r>
            <a:r>
              <a:rPr lang="en-US" dirty="0"/>
              <a:t>and awaiting acknowledgement </a:t>
            </a:r>
            <a:r>
              <a:rPr lang="en-US" dirty="0" smtClean="0"/>
              <a:t>messages</a:t>
            </a:r>
            <a:endParaRPr lang="en-US" dirty="0"/>
          </a:p>
          <a:p>
            <a:pPr lvl="1"/>
            <a:r>
              <a:rPr lang="en-US" dirty="0" smtClean="0"/>
              <a:t>Message </a:t>
            </a:r>
            <a:r>
              <a:rPr lang="en-US" dirty="0"/>
              <a:t>Table list view </a:t>
            </a:r>
            <a:r>
              <a:rPr lang="en-US" dirty="0" smtClean="0"/>
              <a:t>details messages </a:t>
            </a:r>
            <a:r>
              <a:rPr lang="en-US" dirty="0"/>
              <a:t>in the message table</a:t>
            </a:r>
          </a:p>
          <a:p>
            <a:pPr lvl="1"/>
            <a:r>
              <a:rPr lang="en-US" dirty="0"/>
              <a:t>TrainingApp's Administration tab</a:t>
            </a:r>
          </a:p>
          <a:p>
            <a:pPr lvl="1"/>
            <a:endParaRPr lang="en-US"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151" y="914400"/>
            <a:ext cx="8343014" cy="2403032"/>
          </a:xfrm>
          <a:prstGeom prst="rect">
            <a:avLst/>
          </a:prstGeom>
          <a:noFill/>
          <a:ln w="9525">
            <a:solidFill>
              <a:schemeClr val="bg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9483776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messaging</a:t>
            </a:r>
          </a:p>
        </p:txBody>
      </p:sp>
      <p:sp>
        <p:nvSpPr>
          <p:cNvPr id="3" name="Content Placeholder 2"/>
          <p:cNvSpPr>
            <a:spLocks noGrp="1"/>
          </p:cNvSpPr>
          <p:nvPr>
            <p:ph idx="1"/>
          </p:nvPr>
        </p:nvSpPr>
        <p:spPr>
          <a:xfrm>
            <a:off x="521208" y="3048000"/>
            <a:ext cx="8321040" cy="3352800"/>
          </a:xfrm>
        </p:spPr>
        <p:txBody>
          <a:bodyPr/>
          <a:lstStyle/>
          <a:p>
            <a:pPr marL="800100" lvl="1" indent="-457200">
              <a:buFont typeface="+mj-lt"/>
              <a:buAutoNum type="arabicPeriod"/>
            </a:pPr>
            <a:r>
              <a:rPr lang="en-US" dirty="0" smtClean="0"/>
              <a:t>Event triggers message creation</a:t>
            </a:r>
          </a:p>
          <a:p>
            <a:pPr lvl="2"/>
            <a:r>
              <a:rPr lang="en-US" dirty="0"/>
              <a:t>Newly created or change entity triggers message creation</a:t>
            </a:r>
          </a:p>
          <a:p>
            <a:pPr marL="800100" lvl="1" indent="-457200">
              <a:buFont typeface="+mj-lt"/>
              <a:buAutoNum type="arabicPeriod"/>
            </a:pPr>
            <a:r>
              <a:rPr lang="en-US" dirty="0" smtClean="0"/>
              <a:t>Payload generation</a:t>
            </a:r>
          </a:p>
          <a:p>
            <a:pPr lvl="2"/>
            <a:r>
              <a:rPr lang="en-US" dirty="0"/>
              <a:t>Application creates message and the payload </a:t>
            </a:r>
            <a:r>
              <a:rPr lang="en-US" dirty="0" smtClean="0"/>
              <a:t>and </a:t>
            </a:r>
            <a:r>
              <a:rPr lang="en-US" dirty="0"/>
              <a:t>stores </a:t>
            </a:r>
            <a:r>
              <a:rPr lang="en-US" dirty="0" smtClean="0"/>
              <a:t>in table</a:t>
            </a:r>
            <a:endParaRPr lang="en-US" dirty="0"/>
          </a:p>
          <a:p>
            <a:pPr marL="800100" lvl="1" indent="-457200">
              <a:buFont typeface="+mj-lt"/>
              <a:buAutoNum type="arabicPeriod"/>
            </a:pPr>
            <a:r>
              <a:rPr lang="en-US" dirty="0" smtClean="0"/>
              <a:t>Sending to external system</a:t>
            </a:r>
          </a:p>
          <a:p>
            <a:pPr lvl="2"/>
            <a:r>
              <a:rPr lang="en-US" dirty="0" smtClean="0"/>
              <a:t>Late binding and payload transformation</a:t>
            </a:r>
          </a:p>
          <a:p>
            <a:pPr lvl="2"/>
            <a:r>
              <a:rPr lang="en-US" dirty="0" smtClean="0"/>
              <a:t>Application </a:t>
            </a:r>
            <a:r>
              <a:rPr lang="en-US" dirty="0"/>
              <a:t>checks message table for messages to send </a:t>
            </a:r>
          </a:p>
          <a:p>
            <a:pPr marL="800100" lvl="1" indent="-457200">
              <a:buFont typeface="+mj-lt"/>
              <a:buAutoNum type="arabicPeriod"/>
            </a:pPr>
            <a:r>
              <a:rPr lang="en-US" dirty="0" smtClean="0"/>
              <a:t>Processing </a:t>
            </a:r>
            <a:r>
              <a:rPr lang="en-US" dirty="0" smtClean="0"/>
              <a:t>acknowledgement</a:t>
            </a:r>
            <a:endParaRPr lang="en-US" dirty="0" smtClean="0"/>
          </a:p>
          <a:p>
            <a:pPr lvl="2"/>
            <a:r>
              <a:rPr lang="en-US" dirty="0"/>
              <a:t>External system </a:t>
            </a:r>
            <a:r>
              <a:rPr lang="en-US" dirty="0" smtClean="0"/>
              <a:t>acknowledges </a:t>
            </a:r>
            <a:r>
              <a:rPr lang="en-US" dirty="0"/>
              <a:t>success or </a:t>
            </a:r>
            <a:r>
              <a:rPr lang="en-US" dirty="0" smtClean="0"/>
              <a:t>reports an error</a:t>
            </a:r>
          </a:p>
          <a:p>
            <a:pPr lvl="2"/>
            <a:r>
              <a:rPr lang="en-US" dirty="0" smtClean="0"/>
              <a:t>Application processes response</a:t>
            </a:r>
            <a:endParaRPr lang="en-US" dirty="0"/>
          </a:p>
          <a:p>
            <a:pPr lvl="1"/>
            <a:endParaRPr lang="en-US" dirty="0"/>
          </a:p>
        </p:txBody>
      </p:sp>
      <p:sp>
        <p:nvSpPr>
          <p:cNvPr id="4" name="AutoShape 37"/>
          <p:cNvSpPr>
            <a:spLocks noChangeArrowheads="1"/>
          </p:cNvSpPr>
          <p:nvPr/>
        </p:nvSpPr>
        <p:spPr bwMode="auto">
          <a:xfrm>
            <a:off x="523562" y="2057400"/>
            <a:ext cx="827088" cy="536575"/>
          </a:xfrm>
          <a:prstGeom prst="cube">
            <a:avLst>
              <a:gd name="adj" fmla="val 25000"/>
            </a:avLst>
          </a:prstGeom>
          <a:solidFill>
            <a:srgbClr val="FFCC99"/>
          </a:solidFill>
          <a:ln w="19050">
            <a:solidFill>
              <a:schemeClr val="bg1"/>
            </a:solidFill>
            <a:miter lim="800000"/>
            <a:headEnd/>
            <a:tailEnd/>
          </a:ln>
        </p:spPr>
        <p:txBody>
          <a:bodyPr lIns="0" tIns="0" rIns="0" bIns="0" anchor="ctr">
            <a:spAutoFit/>
          </a:bodyPr>
          <a:lstStyle/>
          <a:p>
            <a:endParaRPr lang="en-US" dirty="0"/>
          </a:p>
        </p:txBody>
      </p:sp>
      <p:sp>
        <p:nvSpPr>
          <p:cNvPr id="5" name="Rectangle 5"/>
          <p:cNvSpPr>
            <a:spLocks noChangeArrowheads="1"/>
          </p:cNvSpPr>
          <p:nvPr/>
        </p:nvSpPr>
        <p:spPr bwMode="invGray">
          <a:xfrm>
            <a:off x="3624263" y="1743075"/>
            <a:ext cx="1619250" cy="941388"/>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6" name="Line 6"/>
          <p:cNvSpPr>
            <a:spLocks noChangeShapeType="1"/>
          </p:cNvSpPr>
          <p:nvPr/>
        </p:nvSpPr>
        <p:spPr bwMode="invGray">
          <a:xfrm>
            <a:off x="3621088" y="2365375"/>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 name="Line 7"/>
          <p:cNvSpPr>
            <a:spLocks noChangeShapeType="1"/>
          </p:cNvSpPr>
          <p:nvPr/>
        </p:nvSpPr>
        <p:spPr bwMode="invGray">
          <a:xfrm>
            <a:off x="3624263" y="2522538"/>
            <a:ext cx="16144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8" name="Line 8"/>
          <p:cNvSpPr>
            <a:spLocks noChangeShapeType="1"/>
          </p:cNvSpPr>
          <p:nvPr/>
        </p:nvSpPr>
        <p:spPr bwMode="invGray">
          <a:xfrm>
            <a:off x="3851275" y="1760538"/>
            <a:ext cx="0" cy="923925"/>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Rectangle 10"/>
          <p:cNvSpPr>
            <a:spLocks noChangeArrowheads="1"/>
          </p:cNvSpPr>
          <p:nvPr/>
        </p:nvSpPr>
        <p:spPr bwMode="invGray">
          <a:xfrm>
            <a:off x="3624263" y="1285875"/>
            <a:ext cx="1619250" cy="458788"/>
          </a:xfrm>
          <a:prstGeom prst="rect">
            <a:avLst/>
          </a:prstGeom>
          <a:solidFill>
            <a:srgbClr val="3399FF"/>
          </a:solidFill>
          <a:ln w="9525">
            <a:solidFill>
              <a:srgbClr val="777777"/>
            </a:solidFill>
            <a:miter lim="800000"/>
            <a:headEnd/>
            <a:tailEnd/>
          </a:ln>
        </p:spPr>
        <p:txBody>
          <a:bodyPr wrap="none" anchor="ctr"/>
          <a:lstStyle/>
          <a:p>
            <a:pPr eaLnBrk="1" hangingPunct="1">
              <a:spcBef>
                <a:spcPct val="0"/>
              </a:spcBef>
              <a:buClrTx/>
              <a:buFontTx/>
              <a:buNone/>
            </a:pPr>
            <a:r>
              <a:rPr lang="en-US" dirty="0">
                <a:solidFill>
                  <a:schemeClr val="bg1"/>
                </a:solidFill>
              </a:rPr>
              <a:t>xx_message</a:t>
            </a:r>
          </a:p>
        </p:txBody>
      </p:sp>
      <p:sp>
        <p:nvSpPr>
          <p:cNvPr id="10" name="Line 11"/>
          <p:cNvSpPr>
            <a:spLocks noChangeShapeType="1"/>
          </p:cNvSpPr>
          <p:nvPr/>
        </p:nvSpPr>
        <p:spPr bwMode="invGray">
          <a:xfrm>
            <a:off x="3621088" y="1905000"/>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1" name="Line 12"/>
          <p:cNvSpPr>
            <a:spLocks noChangeShapeType="1"/>
          </p:cNvSpPr>
          <p:nvPr/>
        </p:nvSpPr>
        <p:spPr bwMode="invGray">
          <a:xfrm>
            <a:off x="3624263" y="2062163"/>
            <a:ext cx="1614487"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2" name="Line 14"/>
          <p:cNvSpPr>
            <a:spLocks noChangeShapeType="1"/>
          </p:cNvSpPr>
          <p:nvPr/>
        </p:nvSpPr>
        <p:spPr bwMode="invGray">
          <a:xfrm>
            <a:off x="4794250" y="1746250"/>
            <a:ext cx="0" cy="92551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13" name="Line 15"/>
          <p:cNvSpPr>
            <a:spLocks noChangeShapeType="1"/>
          </p:cNvSpPr>
          <p:nvPr/>
        </p:nvSpPr>
        <p:spPr bwMode="invGray">
          <a:xfrm>
            <a:off x="3621088" y="2205038"/>
            <a:ext cx="1625600"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pic>
        <p:nvPicPr>
          <p:cNvPr id="14" name="Picture 17" descr="MCj023361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2563" y="1497013"/>
            <a:ext cx="909637"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18"/>
          <p:cNvSpPr txBox="1">
            <a:spLocks noChangeArrowheads="1"/>
          </p:cNvSpPr>
          <p:nvPr/>
        </p:nvSpPr>
        <p:spPr bwMode="auto">
          <a:xfrm>
            <a:off x="7721600" y="2376488"/>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16" name="Group 27"/>
          <p:cNvGrpSpPr>
            <a:grpSpLocks/>
          </p:cNvGrpSpPr>
          <p:nvPr/>
        </p:nvGrpSpPr>
        <p:grpSpPr bwMode="auto">
          <a:xfrm>
            <a:off x="674688" y="1582738"/>
            <a:ext cx="992187" cy="636587"/>
            <a:chOff x="659" y="2116"/>
            <a:chExt cx="517" cy="332"/>
          </a:xfrm>
        </p:grpSpPr>
        <p:pic>
          <p:nvPicPr>
            <p:cNvPr id="17" name="Picture 8" descr="j04316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59014" flipH="1">
              <a:off x="659" y="2116"/>
              <a:ext cx="331"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22"/>
            <p:cNvGrpSpPr>
              <a:grpSpLocks/>
            </p:cNvGrpSpPr>
            <p:nvPr/>
          </p:nvGrpSpPr>
          <p:grpSpPr bwMode="auto">
            <a:xfrm>
              <a:off x="958" y="2161"/>
              <a:ext cx="218" cy="157"/>
              <a:chOff x="2772" y="1477"/>
              <a:chExt cx="822" cy="590"/>
            </a:xfrm>
          </p:grpSpPr>
          <p:sp>
            <p:nvSpPr>
              <p:cNvPr id="19" name="Arc 23"/>
              <p:cNvSpPr>
                <a:spLocks/>
              </p:cNvSpPr>
              <p:nvPr/>
            </p:nvSpPr>
            <p:spPr bwMode="auto">
              <a:xfrm rot="2953146">
                <a:off x="2772" y="1599"/>
                <a:ext cx="346" cy="3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20" name="Arc 24"/>
              <p:cNvSpPr>
                <a:spLocks/>
              </p:cNvSpPr>
              <p:nvPr/>
            </p:nvSpPr>
            <p:spPr bwMode="auto">
              <a:xfrm rot="2953146">
                <a:off x="2848" y="1560"/>
                <a:ext cx="424" cy="4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1" name="Arc 25"/>
              <p:cNvSpPr>
                <a:spLocks/>
              </p:cNvSpPr>
              <p:nvPr/>
            </p:nvSpPr>
            <p:spPr bwMode="auto">
              <a:xfrm rot="2953146">
                <a:off x="2898" y="1510"/>
                <a:ext cx="523" cy="52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22" name="Arc 26"/>
              <p:cNvSpPr>
                <a:spLocks/>
              </p:cNvSpPr>
              <p:nvPr/>
            </p:nvSpPr>
            <p:spPr bwMode="auto">
              <a:xfrm rot="2953146">
                <a:off x="3004" y="1477"/>
                <a:ext cx="590" cy="5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sp>
        <p:nvSpPr>
          <p:cNvPr id="23" name="Text Box 28"/>
          <p:cNvSpPr txBox="1">
            <a:spLocks noChangeArrowheads="1"/>
          </p:cNvSpPr>
          <p:nvPr/>
        </p:nvSpPr>
        <p:spPr bwMode="auto">
          <a:xfrm>
            <a:off x="392113" y="1276350"/>
            <a:ext cx="15700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1) triggering</a:t>
            </a:r>
          </a:p>
        </p:txBody>
      </p:sp>
      <p:sp>
        <p:nvSpPr>
          <p:cNvPr id="24" name="Line 29"/>
          <p:cNvSpPr>
            <a:spLocks noChangeShapeType="1"/>
          </p:cNvSpPr>
          <p:nvPr/>
        </p:nvSpPr>
        <p:spPr bwMode="auto">
          <a:xfrm>
            <a:off x="1700213" y="1814513"/>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5" name="Line 30"/>
          <p:cNvSpPr>
            <a:spLocks noChangeShapeType="1"/>
          </p:cNvSpPr>
          <p:nvPr/>
        </p:nvSpPr>
        <p:spPr bwMode="auto">
          <a:xfrm>
            <a:off x="5243513" y="1785938"/>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26" name="Text Box 32"/>
          <p:cNvSpPr txBox="1">
            <a:spLocks noChangeArrowheads="1"/>
          </p:cNvSpPr>
          <p:nvPr/>
        </p:nvSpPr>
        <p:spPr bwMode="auto">
          <a:xfrm>
            <a:off x="2071688" y="1069975"/>
            <a:ext cx="13128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2) payload</a:t>
            </a:r>
            <a:br>
              <a:rPr lang="en-US" dirty="0">
                <a:solidFill>
                  <a:schemeClr val="accent1"/>
                </a:solidFill>
              </a:rPr>
            </a:br>
            <a:r>
              <a:rPr lang="en-US" dirty="0">
                <a:solidFill>
                  <a:schemeClr val="accent1"/>
                </a:solidFill>
              </a:rPr>
              <a:t>generation</a:t>
            </a:r>
          </a:p>
        </p:txBody>
      </p:sp>
      <p:sp>
        <p:nvSpPr>
          <p:cNvPr id="27" name="Text Box 33"/>
          <p:cNvSpPr txBox="1">
            <a:spLocks noChangeArrowheads="1"/>
          </p:cNvSpPr>
          <p:nvPr/>
        </p:nvSpPr>
        <p:spPr bwMode="auto">
          <a:xfrm>
            <a:off x="5549900" y="1041400"/>
            <a:ext cx="1755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3) sending to external system</a:t>
            </a:r>
          </a:p>
        </p:txBody>
      </p:sp>
      <p:sp>
        <p:nvSpPr>
          <p:cNvPr id="28" name="Text Box 34"/>
          <p:cNvSpPr txBox="1">
            <a:spLocks noChangeArrowheads="1"/>
          </p:cNvSpPr>
          <p:nvPr/>
        </p:nvSpPr>
        <p:spPr bwMode="auto">
          <a:xfrm>
            <a:off x="5376863" y="2354263"/>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4) processing</a:t>
            </a:r>
            <a:br>
              <a:rPr lang="en-US" dirty="0">
                <a:solidFill>
                  <a:schemeClr val="accent1"/>
                </a:solidFill>
              </a:rPr>
            </a:br>
            <a:r>
              <a:rPr lang="en-US" dirty="0">
                <a:solidFill>
                  <a:schemeClr val="accent1"/>
                </a:solidFill>
              </a:rPr>
              <a:t>acknowledgement</a:t>
            </a:r>
          </a:p>
        </p:txBody>
      </p:sp>
      <p:sp>
        <p:nvSpPr>
          <p:cNvPr id="29" name="Freeform 35"/>
          <p:cNvSpPr>
            <a:spLocks/>
          </p:cNvSpPr>
          <p:nvPr/>
        </p:nvSpPr>
        <p:spPr bwMode="auto">
          <a:xfrm>
            <a:off x="5243513" y="1940332"/>
            <a:ext cx="2559050" cy="298293"/>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0" name="Text Box 44"/>
          <p:cNvSpPr txBox="1">
            <a:spLocks noChangeArrowheads="1"/>
          </p:cNvSpPr>
          <p:nvPr/>
        </p:nvSpPr>
        <p:spPr bwMode="auto">
          <a:xfrm>
            <a:off x="546100" y="2325688"/>
            <a:ext cx="6508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bg1"/>
                </a:solidFill>
              </a:rPr>
              <a:t>contact</a:t>
            </a:r>
          </a:p>
        </p:txBody>
      </p:sp>
      <p:pic>
        <p:nvPicPr>
          <p:cNvPr id="4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019" y="1705225"/>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6" name="pic Msg 1"/>
          <p:cNvGrpSpPr>
            <a:grpSpLocks/>
          </p:cNvGrpSpPr>
          <p:nvPr/>
        </p:nvGrpSpPr>
        <p:grpSpPr bwMode="auto">
          <a:xfrm>
            <a:off x="5715000" y="1634331"/>
            <a:ext cx="498475" cy="309562"/>
            <a:chOff x="2097" y="1494"/>
            <a:chExt cx="229" cy="142"/>
          </a:xfrm>
          <a:effectLst>
            <a:outerShdw blurRad="50800" dist="38100" dir="2700000" algn="tl" rotWithShape="0">
              <a:prstClr val="black">
                <a:alpha val="40000"/>
              </a:prstClr>
            </a:outerShdw>
          </a:effectLst>
        </p:grpSpPr>
        <p:sp>
          <p:nvSpPr>
            <p:cNvPr id="47"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48"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49"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grpSp>
        <p:nvGrpSpPr>
          <p:cNvPr id="50" name="icon ACK"/>
          <p:cNvGrpSpPr/>
          <p:nvPr/>
        </p:nvGrpSpPr>
        <p:grpSpPr>
          <a:xfrm>
            <a:off x="7004160" y="2007251"/>
            <a:ext cx="717440" cy="440951"/>
            <a:chOff x="2671547" y="1035425"/>
            <a:chExt cx="717440" cy="440951"/>
          </a:xfrm>
        </p:grpSpPr>
        <p:grpSp>
          <p:nvGrpSpPr>
            <p:cNvPr id="51" name="pic Msg 1"/>
            <p:cNvGrpSpPr>
              <a:grpSpLocks/>
            </p:cNvGrpSpPr>
            <p:nvPr/>
          </p:nvGrpSpPr>
          <p:grpSpPr bwMode="auto">
            <a:xfrm>
              <a:off x="2671547" y="1166814"/>
              <a:ext cx="498475" cy="309562"/>
              <a:chOff x="2097" y="1494"/>
              <a:chExt cx="229" cy="142"/>
            </a:xfrm>
            <a:effectLst>
              <a:outerShdw blurRad="50800" dist="38100" dir="2700000" algn="tl" rotWithShape="0">
                <a:prstClr val="black">
                  <a:alpha val="40000"/>
                </a:prstClr>
              </a:outerShdw>
            </a:effectLst>
          </p:grpSpPr>
          <p:sp>
            <p:nvSpPr>
              <p:cNvPr id="53"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54"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55"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52" name="Freeform 12"/>
            <p:cNvSpPr>
              <a:spLocks/>
            </p:cNvSpPr>
            <p:nvPr/>
          </p:nvSpPr>
          <p:spPr bwMode="auto">
            <a:xfrm>
              <a:off x="2961324" y="1035425"/>
              <a:ext cx="427663" cy="368494"/>
            </a:xfrm>
            <a:custGeom>
              <a:avLst/>
              <a:gdLst>
                <a:gd name="T0" fmla="*/ 0 w 189"/>
                <a:gd name="T1" fmla="*/ 538 h 162"/>
                <a:gd name="T2" fmla="*/ 337 w 189"/>
                <a:gd name="T3" fmla="*/ 1158 h 162"/>
                <a:gd name="T4" fmla="*/ 528 w 189"/>
                <a:gd name="T5" fmla="*/ 1158 h 162"/>
                <a:gd name="T6" fmla="*/ 1333 w 189"/>
                <a:gd name="T7" fmla="*/ 0 h 162"/>
                <a:gd name="T8" fmla="*/ 613 w 189"/>
                <a:gd name="T9" fmla="*/ 0 h 162"/>
                <a:gd name="T10" fmla="*/ 447 w 189"/>
                <a:gd name="T11" fmla="*/ 923 h 162"/>
                <a:gd name="T12" fmla="*/ 254 w 189"/>
                <a:gd name="T13" fmla="*/ 517 h 162"/>
                <a:gd name="T14" fmla="*/ 0 w 189"/>
                <a:gd name="T15" fmla="*/ 538 h 162"/>
                <a:gd name="T16" fmla="*/ 0 60000 65536"/>
                <a:gd name="T17" fmla="*/ 0 60000 65536"/>
                <a:gd name="T18" fmla="*/ 0 60000 65536"/>
                <a:gd name="T19" fmla="*/ 0 60000 65536"/>
                <a:gd name="T20" fmla="*/ 0 60000 65536"/>
                <a:gd name="T21" fmla="*/ 0 60000 65536"/>
                <a:gd name="T22" fmla="*/ 0 60000 65536"/>
                <a:gd name="T23" fmla="*/ 0 60000 65536"/>
                <a:gd name="T24" fmla="*/ 0 w 189"/>
                <a:gd name="T25" fmla="*/ 0 h 162"/>
                <a:gd name="T26" fmla="*/ 189 w 189"/>
                <a:gd name="T27" fmla="*/ 162 h 1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9" h="162">
                  <a:moveTo>
                    <a:pt x="0" y="75"/>
                  </a:moveTo>
                  <a:lnTo>
                    <a:pt x="48" y="162"/>
                  </a:lnTo>
                  <a:lnTo>
                    <a:pt x="75" y="162"/>
                  </a:lnTo>
                  <a:lnTo>
                    <a:pt x="189" y="0"/>
                  </a:lnTo>
                  <a:lnTo>
                    <a:pt x="87" y="0"/>
                  </a:lnTo>
                  <a:lnTo>
                    <a:pt x="63" y="129"/>
                  </a:lnTo>
                  <a:lnTo>
                    <a:pt x="36" y="72"/>
                  </a:lnTo>
                  <a:lnTo>
                    <a:pt x="0" y="75"/>
                  </a:lnTo>
                  <a:close/>
                </a:path>
              </a:pathLst>
            </a:custGeom>
            <a:solidFill>
              <a:srgbClr val="009900"/>
            </a:solidFill>
            <a:ln w="12700">
              <a:solidFill>
                <a:schemeClr val="bg1"/>
              </a:solidFill>
              <a:round/>
              <a:headEnd/>
              <a:tailEnd/>
            </a:ln>
            <a:effectLst>
              <a:outerShdw blurRad="50800" dist="38100" dir="2700000" algn="tl" rotWithShape="0">
                <a:prstClr val="black">
                  <a:alpha val="40000"/>
                </a:prstClr>
              </a:outerShdw>
            </a:effectLst>
          </p:spPr>
          <p:txBody>
            <a:bodyPr wrap="square" lIns="0" tIns="0" rIns="0" bIns="0" anchor="ctr">
              <a:spAutoFit/>
            </a:bodyPr>
            <a:lstStyle/>
            <a:p>
              <a:endParaRPr lang="en-US" dirty="0"/>
            </a:p>
          </p:txBody>
        </p:sp>
      </p:grpSp>
    </p:spTree>
    <p:extLst>
      <p:ext uri="{BB962C8B-B14F-4D97-AF65-F5344CB8AC3E}">
        <p14:creationId xmlns:p14="http://schemas.microsoft.com/office/powerpoint/2010/main" val="317381408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components of </a:t>
            </a:r>
            <a:r>
              <a:rPr lang="en-US" dirty="0" smtClean="0"/>
              <a:t>messaging (1)</a:t>
            </a:r>
            <a:endParaRPr lang="en-US" dirty="0"/>
          </a:p>
        </p:txBody>
      </p:sp>
      <p:sp>
        <p:nvSpPr>
          <p:cNvPr id="4" name="Content Placeholder 3"/>
          <p:cNvSpPr>
            <a:spLocks noGrp="1"/>
          </p:cNvSpPr>
          <p:nvPr>
            <p:ph sz="half" idx="1"/>
          </p:nvPr>
        </p:nvSpPr>
        <p:spPr/>
        <p:txBody>
          <a:bodyPr/>
          <a:lstStyle/>
          <a:p>
            <a:r>
              <a:rPr lang="en-US" dirty="0"/>
              <a:t>Event </a:t>
            </a:r>
            <a:endParaRPr lang="en-US" dirty="0" smtClean="0"/>
          </a:p>
          <a:p>
            <a:pPr lvl="1"/>
            <a:r>
              <a:rPr lang="en-US" dirty="0" smtClean="0"/>
              <a:t>An notification </a:t>
            </a:r>
            <a:r>
              <a:rPr lang="en-US" dirty="0"/>
              <a:t>of a </a:t>
            </a:r>
            <a:r>
              <a:rPr lang="en-US" dirty="0" smtClean="0"/>
              <a:t>change</a:t>
            </a:r>
          </a:p>
          <a:p>
            <a:pPr lvl="1"/>
            <a:r>
              <a:rPr lang="en-US" dirty="0" smtClean="0"/>
              <a:t>May be of interest to an external system</a:t>
            </a:r>
          </a:p>
          <a:p>
            <a:pPr lvl="1"/>
            <a:r>
              <a:rPr lang="en-US" dirty="0" smtClean="0"/>
              <a:t>Triggers Event </a:t>
            </a:r>
            <a:r>
              <a:rPr lang="en-US" dirty="0"/>
              <a:t>Fired rule </a:t>
            </a:r>
            <a:r>
              <a:rPr lang="en-US" dirty="0" smtClean="0"/>
              <a:t>set</a:t>
            </a:r>
          </a:p>
          <a:p>
            <a:r>
              <a:rPr lang="en-US" dirty="0"/>
              <a:t>Event Fired rule set</a:t>
            </a:r>
          </a:p>
          <a:p>
            <a:pPr lvl="1"/>
            <a:r>
              <a:rPr lang="en-US" dirty="0" smtClean="0"/>
              <a:t>Called for each messaging event</a:t>
            </a:r>
          </a:p>
          <a:p>
            <a:pPr lvl="1"/>
            <a:r>
              <a:rPr lang="en-US" dirty="0" smtClean="0"/>
              <a:t>Generates </a:t>
            </a:r>
            <a:r>
              <a:rPr lang="en-US" dirty="0" smtClean="0"/>
              <a:t>message payload</a:t>
            </a:r>
          </a:p>
          <a:p>
            <a:pPr lvl="1"/>
            <a:r>
              <a:rPr lang="en-US" dirty="0"/>
              <a:t>Creates message</a:t>
            </a:r>
          </a:p>
          <a:p>
            <a:r>
              <a:rPr lang="en-US" dirty="0" smtClean="0"/>
              <a:t>Message Payload</a:t>
            </a:r>
            <a:endParaRPr lang="en-US" dirty="0"/>
          </a:p>
          <a:p>
            <a:pPr lvl="1"/>
            <a:r>
              <a:rPr lang="en-US" dirty="0" smtClean="0"/>
              <a:t>Formatted string such as CSV, XML, </a:t>
            </a:r>
            <a:br>
              <a:rPr lang="en-US" dirty="0" smtClean="0"/>
            </a:br>
            <a:r>
              <a:rPr lang="en-US" dirty="0" smtClean="0"/>
              <a:t>or JSON</a:t>
            </a:r>
          </a:p>
          <a:p>
            <a:r>
              <a:rPr lang="en-US" dirty="0"/>
              <a:t>Message</a:t>
            </a:r>
          </a:p>
          <a:p>
            <a:pPr lvl="1"/>
            <a:r>
              <a:rPr lang="en-US" dirty="0" smtClean="0"/>
              <a:t>Information, including payload, to </a:t>
            </a:r>
            <a:r>
              <a:rPr lang="en-US" dirty="0"/>
              <a:t>send to an external system in response to an event</a:t>
            </a:r>
          </a:p>
          <a:p>
            <a:pPr lvl="1"/>
            <a:endParaRPr lang="en-US" dirty="0"/>
          </a:p>
          <a:p>
            <a:pPr lvl="1"/>
            <a:endParaRPr lang="en-US" dirty="0" smtClean="0"/>
          </a:p>
        </p:txBody>
      </p:sp>
      <p:pic>
        <p:nvPicPr>
          <p:cNvPr id="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9232" y="2803301"/>
            <a:ext cx="1009211" cy="9965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flat" cmpd="sng" algn="ctr">
                <a:solidFill>
                  <a:srgbClr val="FF0000"/>
                </a:solidFill>
                <a:prstDash val="solid"/>
                <a:miter lim="800000"/>
                <a:headEnd/>
                <a:tailEnd/>
              </a14:hiddenLine>
            </a:ext>
          </a:extLst>
        </p:spPr>
      </p:pic>
      <p:sp>
        <p:nvSpPr>
          <p:cNvPr id="9" name="AutoShape 37"/>
          <p:cNvSpPr>
            <a:spLocks noChangeArrowheads="1"/>
          </p:cNvSpPr>
          <p:nvPr/>
        </p:nvSpPr>
        <p:spPr bwMode="auto">
          <a:xfrm>
            <a:off x="6781487" y="1434178"/>
            <a:ext cx="827088" cy="536575"/>
          </a:xfrm>
          <a:prstGeom prst="cube">
            <a:avLst>
              <a:gd name="adj" fmla="val 25000"/>
            </a:avLst>
          </a:prstGeom>
          <a:solidFill>
            <a:srgbClr val="FFCC99"/>
          </a:solidFill>
          <a:ln w="19050">
            <a:solidFill>
              <a:schemeClr val="bg1"/>
            </a:solidFill>
            <a:miter lim="800000"/>
            <a:headEnd/>
            <a:tailEnd/>
          </a:ln>
        </p:spPr>
        <p:txBody>
          <a:bodyPr lIns="0" tIns="0" rIns="0" bIns="0" anchor="ctr">
            <a:spAutoFit/>
          </a:bodyPr>
          <a:lstStyle/>
          <a:p>
            <a:endParaRPr lang="en-US" dirty="0"/>
          </a:p>
        </p:txBody>
      </p:sp>
      <p:grpSp>
        <p:nvGrpSpPr>
          <p:cNvPr id="10" name="Group 27"/>
          <p:cNvGrpSpPr>
            <a:grpSpLocks/>
          </p:cNvGrpSpPr>
          <p:nvPr/>
        </p:nvGrpSpPr>
        <p:grpSpPr bwMode="auto">
          <a:xfrm>
            <a:off x="6932613" y="959516"/>
            <a:ext cx="992187" cy="636587"/>
            <a:chOff x="659" y="2116"/>
            <a:chExt cx="517" cy="332"/>
          </a:xfrm>
        </p:grpSpPr>
        <p:pic>
          <p:nvPicPr>
            <p:cNvPr id="11" name="Picture 8" descr="j04316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59014" flipH="1">
              <a:off x="659" y="2116"/>
              <a:ext cx="331"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22"/>
            <p:cNvGrpSpPr>
              <a:grpSpLocks/>
            </p:cNvGrpSpPr>
            <p:nvPr/>
          </p:nvGrpSpPr>
          <p:grpSpPr bwMode="auto">
            <a:xfrm>
              <a:off x="958" y="2161"/>
              <a:ext cx="218" cy="157"/>
              <a:chOff x="2772" y="1477"/>
              <a:chExt cx="822" cy="590"/>
            </a:xfrm>
          </p:grpSpPr>
          <p:sp>
            <p:nvSpPr>
              <p:cNvPr id="13" name="Arc 23"/>
              <p:cNvSpPr>
                <a:spLocks/>
              </p:cNvSpPr>
              <p:nvPr/>
            </p:nvSpPr>
            <p:spPr bwMode="auto">
              <a:xfrm rot="2953146">
                <a:off x="2772" y="1599"/>
                <a:ext cx="346" cy="34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dirty="0"/>
              </a:p>
            </p:txBody>
          </p:sp>
          <p:sp>
            <p:nvSpPr>
              <p:cNvPr id="15" name="Arc 24"/>
              <p:cNvSpPr>
                <a:spLocks/>
              </p:cNvSpPr>
              <p:nvPr/>
            </p:nvSpPr>
            <p:spPr bwMode="auto">
              <a:xfrm rot="2953146">
                <a:off x="2848" y="1560"/>
                <a:ext cx="424" cy="4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6" name="Arc 25"/>
              <p:cNvSpPr>
                <a:spLocks/>
              </p:cNvSpPr>
              <p:nvPr/>
            </p:nvSpPr>
            <p:spPr bwMode="auto">
              <a:xfrm rot="2953146">
                <a:off x="2898" y="1510"/>
                <a:ext cx="523" cy="52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sp>
            <p:nvSpPr>
              <p:cNvPr id="17" name="Arc 26"/>
              <p:cNvSpPr>
                <a:spLocks/>
              </p:cNvSpPr>
              <p:nvPr/>
            </p:nvSpPr>
            <p:spPr bwMode="auto">
              <a:xfrm rot="2953146">
                <a:off x="3004" y="1477"/>
                <a:ext cx="590" cy="5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66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dirty="0"/>
              </a:p>
            </p:txBody>
          </p:sp>
        </p:grpSp>
      </p:grpSp>
      <p:sp>
        <p:nvSpPr>
          <p:cNvPr id="18" name="Text Box 44"/>
          <p:cNvSpPr txBox="1">
            <a:spLocks noChangeArrowheads="1"/>
          </p:cNvSpPr>
          <p:nvPr/>
        </p:nvSpPr>
        <p:spPr bwMode="auto">
          <a:xfrm>
            <a:off x="7822636" y="1478310"/>
            <a:ext cx="168794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EventAware </a:t>
            </a:r>
            <a:r>
              <a:rPr lang="en-US" sz="1600" dirty="0" smtClean="0">
                <a:solidFill>
                  <a:schemeClr val="bg1"/>
                </a:solidFill>
              </a:rPr>
              <a:t>EntityAdded</a:t>
            </a:r>
            <a:endParaRPr lang="en-US" sz="1600" dirty="0">
              <a:solidFill>
                <a:schemeClr val="bg1"/>
              </a:solidFill>
            </a:endParaRPr>
          </a:p>
        </p:txBody>
      </p:sp>
      <p:grpSp>
        <p:nvGrpSpPr>
          <p:cNvPr id="19" name="pic Msg 1"/>
          <p:cNvGrpSpPr>
            <a:grpSpLocks/>
          </p:cNvGrpSpPr>
          <p:nvPr/>
        </p:nvGrpSpPr>
        <p:grpSpPr bwMode="auto">
          <a:xfrm>
            <a:off x="6794635" y="5697828"/>
            <a:ext cx="858912" cy="533400"/>
            <a:chOff x="2097" y="1494"/>
            <a:chExt cx="229" cy="142"/>
          </a:xfrm>
          <a:effectLst>
            <a:outerShdw blurRad="50800" dist="38100" dir="2700000" algn="tl" rotWithShape="0">
              <a:prstClr val="black">
                <a:alpha val="40000"/>
              </a:prstClr>
            </a:outerShdw>
          </a:effectLst>
        </p:grpSpPr>
        <p:sp>
          <p:nvSpPr>
            <p:cNvPr id="20" name="Rectangle 17"/>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21" name="Line 18"/>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2" name="Line 19"/>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pic>
        <p:nvPicPr>
          <p:cNvPr id="2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8143" y="4179723"/>
            <a:ext cx="1064169" cy="6771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796727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1"/>
          <p:cNvGrpSpPr>
            <a:grpSpLocks/>
          </p:cNvGrpSpPr>
          <p:nvPr/>
        </p:nvGrpSpPr>
        <p:grpSpPr bwMode="auto">
          <a:xfrm>
            <a:off x="6734935" y="4305875"/>
            <a:ext cx="648529" cy="704305"/>
            <a:chOff x="3120" y="2736"/>
            <a:chExt cx="531" cy="577"/>
          </a:xfrm>
          <a:effectLst>
            <a:outerShdw blurRad="50800" dist="38100" dir="2700000" algn="tl" rotWithShape="0">
              <a:prstClr val="black">
                <a:alpha val="40000"/>
              </a:prstClr>
            </a:outerShdw>
          </a:effectLst>
        </p:grpSpPr>
        <p:sp>
          <p:nvSpPr>
            <p:cNvPr id="70" name="Freeform 62"/>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71" name="Line 63"/>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72" name="Line 64"/>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73" name="Freeform 65"/>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74" name="Rectangle 66"/>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75" name="Rectangle 67"/>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76" name="Rectangle 68"/>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77" name="Rectangle 69"/>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78" name="Freeform 70"/>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79" name="Freeform 71"/>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80" name="Group 72"/>
            <p:cNvGrpSpPr>
              <a:grpSpLocks/>
            </p:cNvGrpSpPr>
            <p:nvPr/>
          </p:nvGrpSpPr>
          <p:grpSpPr bwMode="auto">
            <a:xfrm>
              <a:off x="3361" y="2758"/>
              <a:ext cx="89" cy="96"/>
              <a:chOff x="1243" y="1301"/>
              <a:chExt cx="265" cy="287"/>
            </a:xfrm>
          </p:grpSpPr>
          <p:sp>
            <p:nvSpPr>
              <p:cNvPr id="85" name="Freeform 73"/>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86" name="Freeform 74"/>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81" name="Group 75"/>
            <p:cNvGrpSpPr>
              <a:grpSpLocks/>
            </p:cNvGrpSpPr>
            <p:nvPr/>
          </p:nvGrpSpPr>
          <p:grpSpPr bwMode="auto">
            <a:xfrm flipH="1">
              <a:off x="3132" y="2760"/>
              <a:ext cx="88" cy="97"/>
              <a:chOff x="1243" y="1301"/>
              <a:chExt cx="265" cy="287"/>
            </a:xfrm>
          </p:grpSpPr>
          <p:sp>
            <p:nvSpPr>
              <p:cNvPr id="83" name="Freeform 7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84" name="Freeform 7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82" name="Rectangle 78"/>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2" name="Title 1"/>
          <p:cNvSpPr>
            <a:spLocks noGrp="1"/>
          </p:cNvSpPr>
          <p:nvPr>
            <p:ph type="title"/>
          </p:nvPr>
        </p:nvSpPr>
        <p:spPr/>
        <p:txBody>
          <a:bodyPr/>
          <a:lstStyle/>
          <a:p>
            <a:r>
              <a:rPr lang="en-US" dirty="0"/>
              <a:t>Primary components of </a:t>
            </a:r>
            <a:r>
              <a:rPr lang="en-US" dirty="0" smtClean="0"/>
              <a:t>messaging (2)</a:t>
            </a:r>
            <a:endParaRPr lang="en-US" dirty="0"/>
          </a:p>
        </p:txBody>
      </p:sp>
      <p:sp>
        <p:nvSpPr>
          <p:cNvPr id="4" name="Content Placeholder 3"/>
          <p:cNvSpPr>
            <a:spLocks noGrp="1"/>
          </p:cNvSpPr>
          <p:nvPr>
            <p:ph sz="half" idx="1"/>
          </p:nvPr>
        </p:nvSpPr>
        <p:spPr/>
        <p:txBody>
          <a:bodyPr/>
          <a:lstStyle/>
          <a:p>
            <a:r>
              <a:rPr lang="en-US" dirty="0"/>
              <a:t>Message table</a:t>
            </a:r>
          </a:p>
          <a:p>
            <a:pPr lvl="1"/>
            <a:r>
              <a:rPr lang="en-US" dirty="0" smtClean="0"/>
              <a:t>Unsent messages</a:t>
            </a:r>
          </a:p>
          <a:p>
            <a:pPr lvl="1"/>
            <a:r>
              <a:rPr lang="en-US" dirty="0" smtClean="0"/>
              <a:t>Sent messages awaiting acknowledgement</a:t>
            </a:r>
          </a:p>
          <a:p>
            <a:pPr lvl="1"/>
            <a:r>
              <a:rPr lang="en-US" dirty="0" smtClean="0"/>
              <a:t>Sent </a:t>
            </a:r>
            <a:r>
              <a:rPr lang="en-US" dirty="0"/>
              <a:t>and acknowledged with an error messages</a:t>
            </a:r>
          </a:p>
          <a:p>
            <a:r>
              <a:rPr lang="en-US" dirty="0"/>
              <a:t>Destination</a:t>
            </a:r>
          </a:p>
          <a:p>
            <a:pPr lvl="1"/>
            <a:r>
              <a:rPr lang="en-US" dirty="0" smtClean="0"/>
              <a:t>Represents </a:t>
            </a:r>
            <a:r>
              <a:rPr lang="en-US" dirty="0" smtClean="0"/>
              <a:t>external system that receives </a:t>
            </a:r>
            <a:r>
              <a:rPr lang="en-US" dirty="0"/>
              <a:t>sent messages</a:t>
            </a:r>
          </a:p>
          <a:p>
            <a:r>
              <a:rPr lang="en-US" dirty="0"/>
              <a:t>Messaging plugins</a:t>
            </a:r>
          </a:p>
          <a:p>
            <a:pPr lvl="1"/>
            <a:r>
              <a:rPr lang="en-US" dirty="0" smtClean="0"/>
              <a:t>Transform payload</a:t>
            </a:r>
            <a:endParaRPr lang="en-US" dirty="0"/>
          </a:p>
          <a:p>
            <a:pPr lvl="1"/>
            <a:r>
              <a:rPr lang="en-US" dirty="0" smtClean="0"/>
              <a:t>Sends </a:t>
            </a:r>
            <a:r>
              <a:rPr lang="en-US" dirty="0"/>
              <a:t>the </a:t>
            </a:r>
            <a:r>
              <a:rPr lang="en-US" dirty="0" smtClean="0"/>
              <a:t>message</a:t>
            </a:r>
          </a:p>
          <a:p>
            <a:pPr lvl="1"/>
            <a:r>
              <a:rPr lang="en-US" dirty="0" smtClean="0"/>
              <a:t>Process synchronous and asynchronous </a:t>
            </a:r>
            <a:r>
              <a:rPr lang="en-US" dirty="0"/>
              <a:t>responses from the external </a:t>
            </a:r>
            <a:r>
              <a:rPr lang="en-US" dirty="0" smtClean="0"/>
              <a:t>system</a:t>
            </a:r>
            <a:endParaRPr lang="en-US" dirty="0"/>
          </a:p>
        </p:txBody>
      </p:sp>
      <p:grpSp>
        <p:nvGrpSpPr>
          <p:cNvPr id="5" name="Group 5"/>
          <p:cNvGrpSpPr>
            <a:grpSpLocks/>
          </p:cNvGrpSpPr>
          <p:nvPr/>
        </p:nvGrpSpPr>
        <p:grpSpPr bwMode="auto">
          <a:xfrm>
            <a:off x="6781800" y="3030838"/>
            <a:ext cx="852487" cy="788988"/>
            <a:chOff x="757" y="1301"/>
            <a:chExt cx="751" cy="695"/>
          </a:xfrm>
          <a:effectLst>
            <a:outerShdw blurRad="50800" dist="38100" dir="2700000" algn="tl" rotWithShape="0">
              <a:prstClr val="black">
                <a:alpha val="40000"/>
              </a:prstClr>
            </a:outerShdw>
          </a:effectLst>
        </p:grpSpPr>
        <p:sp>
          <p:nvSpPr>
            <p:cNvPr id="6" name="Rectangle 6"/>
            <p:cNvSpPr>
              <a:spLocks noChangeArrowheads="1"/>
            </p:cNvSpPr>
            <p:nvPr/>
          </p:nvSpPr>
          <p:spPr bwMode="auto">
            <a:xfrm rot="1050741">
              <a:off x="991"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7" name="Rectangle 7"/>
            <p:cNvSpPr>
              <a:spLocks noChangeArrowheads="1"/>
            </p:cNvSpPr>
            <p:nvPr/>
          </p:nvSpPr>
          <p:spPr bwMode="auto">
            <a:xfrm rot="20549259" flipH="1">
              <a:off x="1186" y="1352"/>
              <a:ext cx="76" cy="644"/>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nvGrpSpPr>
            <p:cNvPr id="8" name="Group 8"/>
            <p:cNvGrpSpPr>
              <a:grpSpLocks/>
            </p:cNvGrpSpPr>
            <p:nvPr/>
          </p:nvGrpSpPr>
          <p:grpSpPr bwMode="auto">
            <a:xfrm>
              <a:off x="939" y="1836"/>
              <a:ext cx="373" cy="53"/>
              <a:chOff x="939" y="1836"/>
              <a:chExt cx="373" cy="53"/>
            </a:xfrm>
          </p:grpSpPr>
          <p:sp>
            <p:nvSpPr>
              <p:cNvPr id="18" name="Rectangle 9"/>
              <p:cNvSpPr>
                <a:spLocks noChangeArrowheads="1"/>
              </p:cNvSpPr>
              <p:nvPr/>
            </p:nvSpPr>
            <p:spPr bwMode="auto">
              <a:xfrm rot="3738751">
                <a:off x="1087"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9" name="Rectangle 10"/>
              <p:cNvSpPr>
                <a:spLocks noChangeArrowheads="1"/>
              </p:cNvSpPr>
              <p:nvPr/>
            </p:nvSpPr>
            <p:spPr bwMode="auto">
              <a:xfrm rot="17861249" flipH="1">
                <a:off x="1111" y="1688"/>
                <a:ext cx="53" cy="349"/>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9" name="Rectangle 11"/>
            <p:cNvSpPr>
              <a:spLocks noChangeArrowheads="1"/>
            </p:cNvSpPr>
            <p:nvPr/>
          </p:nvSpPr>
          <p:spPr bwMode="auto">
            <a:xfrm rot="3738751">
              <a:off x="1098" y="1599"/>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0" name="Rectangle 12"/>
            <p:cNvSpPr>
              <a:spLocks noChangeArrowheads="1"/>
            </p:cNvSpPr>
            <p:nvPr/>
          </p:nvSpPr>
          <p:spPr bwMode="auto">
            <a:xfrm rot="17861249" flipH="1">
              <a:off x="1114" y="1596"/>
              <a:ext cx="36" cy="240"/>
            </a:xfrm>
            <a:prstGeom prst="rect">
              <a:avLst/>
            </a:pr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11" name="AutoShape 13"/>
            <p:cNvSpPr>
              <a:spLocks noChangeArrowheads="1"/>
            </p:cNvSpPr>
            <p:nvPr/>
          </p:nvSpPr>
          <p:spPr bwMode="auto">
            <a:xfrm>
              <a:off x="1092" y="1356"/>
              <a:ext cx="69" cy="7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3 w 21600"/>
                <a:gd name="T13" fmla="*/ 4608 h 21600"/>
                <a:gd name="T14" fmla="*/ 17217 w 21600"/>
                <a:gd name="T15" fmla="*/ 1699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A50021"/>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grpSp>
          <p:nvGrpSpPr>
            <p:cNvPr id="12" name="Group 14"/>
            <p:cNvGrpSpPr>
              <a:grpSpLocks/>
            </p:cNvGrpSpPr>
            <p:nvPr/>
          </p:nvGrpSpPr>
          <p:grpSpPr bwMode="auto">
            <a:xfrm>
              <a:off x="1243" y="1301"/>
              <a:ext cx="265" cy="287"/>
              <a:chOff x="1243" y="1301"/>
              <a:chExt cx="265" cy="287"/>
            </a:xfrm>
          </p:grpSpPr>
          <p:sp>
            <p:nvSpPr>
              <p:cNvPr id="16" name="Freeform 15"/>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7" name="Freeform 16"/>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13" name="Group 17"/>
            <p:cNvGrpSpPr>
              <a:grpSpLocks/>
            </p:cNvGrpSpPr>
            <p:nvPr/>
          </p:nvGrpSpPr>
          <p:grpSpPr bwMode="auto">
            <a:xfrm flipH="1">
              <a:off x="757" y="1309"/>
              <a:ext cx="265" cy="287"/>
              <a:chOff x="1243" y="1301"/>
              <a:chExt cx="265" cy="287"/>
            </a:xfrm>
          </p:grpSpPr>
          <p:sp>
            <p:nvSpPr>
              <p:cNvPr id="14" name="Freeform 18"/>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15" name="Freeform 19"/>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grpSp>
        <p:nvGrpSpPr>
          <p:cNvPr id="20" name="Group 26"/>
          <p:cNvGrpSpPr>
            <a:grpSpLocks/>
          </p:cNvGrpSpPr>
          <p:nvPr/>
        </p:nvGrpSpPr>
        <p:grpSpPr bwMode="auto">
          <a:xfrm>
            <a:off x="6770092" y="990600"/>
            <a:ext cx="1902106" cy="1062215"/>
            <a:chOff x="4684" y="1818"/>
            <a:chExt cx="952" cy="831"/>
          </a:xfrm>
        </p:grpSpPr>
        <p:sp>
          <p:nvSpPr>
            <p:cNvPr id="21" name="Rectangle 27"/>
            <p:cNvSpPr>
              <a:spLocks noChangeArrowheads="1"/>
            </p:cNvSpPr>
            <p:nvPr/>
          </p:nvSpPr>
          <p:spPr bwMode="invGray">
            <a:xfrm>
              <a:off x="4685" y="2094"/>
              <a:ext cx="948" cy="82"/>
            </a:xfrm>
            <a:prstGeom prst="rect">
              <a:avLst/>
            </a:prstGeom>
            <a:solidFill>
              <a:srgbClr val="FFFFCC"/>
            </a:solidFill>
            <a:ln w="12700" algn="ctr">
              <a:solidFill>
                <a:srgbClr val="777777"/>
              </a:solidFill>
              <a:miter lim="800000"/>
              <a:headEnd/>
              <a:tailEnd/>
            </a:ln>
          </p:spPr>
          <p:txBody>
            <a:bodyPr lIns="0" tIns="0" rIns="0" bIns="0" anchor="ctr">
              <a:spAutoFit/>
            </a:bodyPr>
            <a:lstStyle/>
            <a:p>
              <a:endParaRPr lang="en-US" dirty="0"/>
            </a:p>
          </p:txBody>
        </p:sp>
        <p:sp>
          <p:nvSpPr>
            <p:cNvPr id="22" name="Rectangle 28"/>
            <p:cNvSpPr>
              <a:spLocks noChangeArrowheads="1"/>
            </p:cNvSpPr>
            <p:nvPr/>
          </p:nvSpPr>
          <p:spPr bwMode="invGray">
            <a:xfrm>
              <a:off x="4686" y="2086"/>
              <a:ext cx="948" cy="551"/>
            </a:xfrm>
            <a:prstGeom prst="rect">
              <a:avLst/>
            </a:prstGeom>
            <a:noFill/>
            <a:ln w="9525">
              <a:solidFill>
                <a:srgbClr val="777777"/>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l" eaLnBrk="1" hangingPunct="1">
                <a:spcBef>
                  <a:spcPct val="0"/>
                </a:spcBef>
                <a:buClrTx/>
                <a:buFontTx/>
                <a:buNone/>
              </a:pPr>
              <a:endParaRPr lang="en-US" sz="1600" b="0" dirty="0">
                <a:solidFill>
                  <a:schemeClr val="accent2"/>
                </a:solidFill>
              </a:endParaRPr>
            </a:p>
          </p:txBody>
        </p:sp>
        <p:sp>
          <p:nvSpPr>
            <p:cNvPr id="23" name="Line 29"/>
            <p:cNvSpPr>
              <a:spLocks noChangeShapeType="1"/>
            </p:cNvSpPr>
            <p:nvPr/>
          </p:nvSpPr>
          <p:spPr bwMode="invGray">
            <a:xfrm>
              <a:off x="4684" y="2450"/>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4" name="Line 30"/>
            <p:cNvSpPr>
              <a:spLocks noChangeShapeType="1"/>
            </p:cNvSpPr>
            <p:nvPr/>
          </p:nvSpPr>
          <p:spPr bwMode="invGray">
            <a:xfrm>
              <a:off x="4686" y="2542"/>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5" name="Rectangle 31"/>
            <p:cNvSpPr>
              <a:spLocks noChangeArrowheads="1"/>
            </p:cNvSpPr>
            <p:nvPr/>
          </p:nvSpPr>
          <p:spPr bwMode="invGray">
            <a:xfrm>
              <a:off x="4686" y="1818"/>
              <a:ext cx="948" cy="269"/>
            </a:xfrm>
            <a:prstGeom prst="rect">
              <a:avLst/>
            </a:prstGeom>
            <a:solidFill>
              <a:srgbClr val="3399FF"/>
            </a:solidFill>
            <a:ln w="9525">
              <a:solidFill>
                <a:srgbClr val="777777"/>
              </a:solidFill>
              <a:miter lim="800000"/>
              <a:headEnd/>
              <a:tailEnd/>
            </a:ln>
          </p:spPr>
          <p:txBody>
            <a:bodyPr wrap="none" anchor="ctr"/>
            <a:lstStyle/>
            <a:p>
              <a:pPr algn="ctr" eaLnBrk="1" hangingPunct="1">
                <a:spcBef>
                  <a:spcPct val="0"/>
                </a:spcBef>
                <a:buClrTx/>
                <a:buFontTx/>
                <a:buNone/>
              </a:pPr>
              <a:r>
                <a:rPr lang="en-US" dirty="0">
                  <a:solidFill>
                    <a:schemeClr val="bg1"/>
                  </a:solidFill>
                </a:rPr>
                <a:t>xx_message</a:t>
              </a:r>
            </a:p>
          </p:txBody>
        </p:sp>
        <p:sp>
          <p:nvSpPr>
            <p:cNvPr id="26" name="Line 32"/>
            <p:cNvSpPr>
              <a:spLocks noChangeShapeType="1"/>
            </p:cNvSpPr>
            <p:nvPr/>
          </p:nvSpPr>
          <p:spPr bwMode="invGray">
            <a:xfrm>
              <a:off x="4684" y="2181"/>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7" name="Line 33"/>
            <p:cNvSpPr>
              <a:spLocks noChangeShapeType="1"/>
            </p:cNvSpPr>
            <p:nvPr/>
          </p:nvSpPr>
          <p:spPr bwMode="invGray">
            <a:xfrm>
              <a:off x="4686" y="2273"/>
              <a:ext cx="945"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8" name="Line 34"/>
            <p:cNvSpPr>
              <a:spLocks noChangeShapeType="1"/>
            </p:cNvSpPr>
            <p:nvPr/>
          </p:nvSpPr>
          <p:spPr bwMode="invGray">
            <a:xfrm>
              <a:off x="4819" y="2086"/>
              <a:ext cx="0" cy="543"/>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29" name="Line 35"/>
            <p:cNvSpPr>
              <a:spLocks noChangeShapeType="1"/>
            </p:cNvSpPr>
            <p:nvPr/>
          </p:nvSpPr>
          <p:spPr bwMode="invGray">
            <a:xfrm>
              <a:off x="5371" y="2088"/>
              <a:ext cx="0" cy="561"/>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30" name="Line 36"/>
            <p:cNvSpPr>
              <a:spLocks noChangeShapeType="1"/>
            </p:cNvSpPr>
            <p:nvPr/>
          </p:nvSpPr>
          <p:spPr bwMode="invGray">
            <a:xfrm>
              <a:off x="4684" y="2356"/>
              <a:ext cx="952" cy="0"/>
            </a:xfrm>
            <a:prstGeom prst="line">
              <a:avLst/>
            </a:prstGeom>
            <a:noFill/>
            <a:ln w="12700">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89" name="Text Box 44"/>
          <p:cNvSpPr txBox="1">
            <a:spLocks noChangeArrowheads="1"/>
          </p:cNvSpPr>
          <p:nvPr/>
        </p:nvSpPr>
        <p:spPr bwMode="auto">
          <a:xfrm>
            <a:off x="7771133" y="3281913"/>
            <a:ext cx="137286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Destination</a:t>
            </a:r>
            <a:r>
              <a:rPr lang="en-US" sz="1600" dirty="0">
                <a:solidFill>
                  <a:schemeClr val="bg1"/>
                </a:solidFill>
              </a:rPr>
              <a:t/>
            </a:r>
            <a:br>
              <a:rPr lang="en-US" sz="1600" dirty="0">
                <a:solidFill>
                  <a:schemeClr val="bg1"/>
                </a:solidFill>
              </a:rPr>
            </a:br>
            <a:r>
              <a:rPr lang="en-US" sz="1600" dirty="0" smtClean="0">
                <a:solidFill>
                  <a:schemeClr val="bg1"/>
                </a:solidFill>
              </a:rPr>
              <a:t>ID = 20</a:t>
            </a:r>
            <a:endParaRPr lang="en-US" sz="1600" dirty="0">
              <a:solidFill>
                <a:schemeClr val="bg1"/>
              </a:solidFill>
            </a:endParaRPr>
          </a:p>
        </p:txBody>
      </p:sp>
      <p:sp>
        <p:nvSpPr>
          <p:cNvPr id="49" name="Text Box 21"/>
          <p:cNvSpPr txBox="1">
            <a:spLocks noChangeArrowheads="1"/>
          </p:cNvSpPr>
          <p:nvPr/>
        </p:nvSpPr>
        <p:spPr bwMode="auto">
          <a:xfrm>
            <a:off x="7771133" y="5786034"/>
            <a:ext cx="12874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a:solidFill>
                  <a:schemeClr val="bg1"/>
                </a:solidFill>
              </a:rPr>
              <a:t>Reply</a:t>
            </a:r>
            <a:br>
              <a:rPr lang="en-US" sz="1600" dirty="0">
                <a:solidFill>
                  <a:schemeClr val="bg1"/>
                </a:solidFill>
              </a:rPr>
            </a:br>
            <a:r>
              <a:rPr lang="en-US" sz="1600" dirty="0">
                <a:solidFill>
                  <a:schemeClr val="bg1"/>
                </a:solidFill>
              </a:rPr>
              <a:t>Plugin</a:t>
            </a:r>
          </a:p>
        </p:txBody>
      </p:sp>
      <p:grpSp>
        <p:nvGrpSpPr>
          <p:cNvPr id="50" name="Group 34"/>
          <p:cNvGrpSpPr>
            <a:grpSpLocks/>
          </p:cNvGrpSpPr>
          <p:nvPr/>
        </p:nvGrpSpPr>
        <p:grpSpPr bwMode="auto">
          <a:xfrm>
            <a:off x="6734735" y="4934495"/>
            <a:ext cx="648530" cy="704305"/>
            <a:chOff x="3120" y="2736"/>
            <a:chExt cx="531" cy="577"/>
          </a:xfrm>
          <a:effectLst>
            <a:outerShdw blurRad="50800" dist="38100" dir="2700000" algn="tl" rotWithShape="0">
              <a:prstClr val="black">
                <a:alpha val="40000"/>
              </a:prstClr>
            </a:outerShdw>
          </a:effectLst>
        </p:grpSpPr>
        <p:sp>
          <p:nvSpPr>
            <p:cNvPr id="51" name="Freeform 35"/>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52" name="Line 36"/>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3" name="Line 37"/>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54" name="Freeform 38"/>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55" name="Rectangle 39"/>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56" name="Rectangle 40"/>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57" name="Rectangle 41"/>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8" name="Rectangle 42"/>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59" name="Freeform 43"/>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60" name="Freeform 44"/>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61" name="Group 45"/>
            <p:cNvGrpSpPr>
              <a:grpSpLocks/>
            </p:cNvGrpSpPr>
            <p:nvPr/>
          </p:nvGrpSpPr>
          <p:grpSpPr bwMode="auto">
            <a:xfrm>
              <a:off x="3361" y="2758"/>
              <a:ext cx="89" cy="96"/>
              <a:chOff x="1243" y="1301"/>
              <a:chExt cx="265" cy="287"/>
            </a:xfrm>
          </p:grpSpPr>
          <p:sp>
            <p:nvSpPr>
              <p:cNvPr id="66" name="Freeform 46"/>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67" name="Freeform 47"/>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62" name="Group 48"/>
            <p:cNvGrpSpPr>
              <a:grpSpLocks/>
            </p:cNvGrpSpPr>
            <p:nvPr/>
          </p:nvGrpSpPr>
          <p:grpSpPr bwMode="auto">
            <a:xfrm flipH="1">
              <a:off x="3132" y="2760"/>
              <a:ext cx="88" cy="97"/>
              <a:chOff x="1243" y="1301"/>
              <a:chExt cx="265" cy="287"/>
            </a:xfrm>
          </p:grpSpPr>
          <p:sp>
            <p:nvSpPr>
              <p:cNvPr id="64" name="Freeform 49"/>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65" name="Freeform 50"/>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63" name="Rectangle 51"/>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grpSp>
      <p:sp>
        <p:nvSpPr>
          <p:cNvPr id="68" name="Text Box 52"/>
          <p:cNvSpPr txBox="1">
            <a:spLocks noChangeArrowheads="1"/>
          </p:cNvSpPr>
          <p:nvPr/>
        </p:nvSpPr>
        <p:spPr bwMode="auto">
          <a:xfrm>
            <a:off x="7696200" y="4992131"/>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sp>
        <p:nvSpPr>
          <p:cNvPr id="106" name="Text Box 52"/>
          <p:cNvSpPr txBox="1">
            <a:spLocks noChangeArrowheads="1"/>
          </p:cNvSpPr>
          <p:nvPr/>
        </p:nvSpPr>
        <p:spPr bwMode="auto">
          <a:xfrm>
            <a:off x="7683804" y="4348679"/>
            <a:ext cx="12874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eaLnBrk="1" hangingPunct="1">
              <a:spcAft>
                <a:spcPct val="30000"/>
              </a:spcAft>
              <a:buClr>
                <a:schemeClr val="tx1"/>
              </a:buClr>
              <a:buFontTx/>
              <a:buNone/>
            </a:pPr>
            <a:r>
              <a:rPr lang="en-US" sz="1600" dirty="0" smtClean="0">
                <a:solidFill>
                  <a:schemeClr val="bg1"/>
                </a:solidFill>
              </a:rPr>
              <a:t>Request</a:t>
            </a:r>
            <a:br>
              <a:rPr lang="en-US" sz="1600" dirty="0" smtClean="0">
                <a:solidFill>
                  <a:schemeClr val="bg1"/>
                </a:solidFill>
              </a:rPr>
            </a:br>
            <a:r>
              <a:rPr lang="en-US" sz="1600" dirty="0" smtClean="0">
                <a:solidFill>
                  <a:schemeClr val="bg1"/>
                </a:solidFill>
              </a:rPr>
              <a:t>Plugin</a:t>
            </a:r>
            <a:endParaRPr lang="en-US" sz="1600" dirty="0">
              <a:solidFill>
                <a:schemeClr val="bg1"/>
              </a:solidFill>
            </a:endParaRPr>
          </a:p>
        </p:txBody>
      </p:sp>
      <p:grpSp>
        <p:nvGrpSpPr>
          <p:cNvPr id="31" name="Group 3"/>
          <p:cNvGrpSpPr>
            <a:grpSpLocks/>
          </p:cNvGrpSpPr>
          <p:nvPr/>
        </p:nvGrpSpPr>
        <p:grpSpPr bwMode="auto">
          <a:xfrm>
            <a:off x="6700607" y="5589454"/>
            <a:ext cx="648529" cy="704305"/>
            <a:chOff x="3120" y="2736"/>
            <a:chExt cx="531" cy="577"/>
          </a:xfrm>
          <a:effectLst>
            <a:outerShdw blurRad="50800" dist="38100" dir="2700000" algn="tl" rotWithShape="0">
              <a:prstClr val="black">
                <a:alpha val="40000"/>
              </a:prstClr>
            </a:outerShdw>
          </a:effectLst>
        </p:grpSpPr>
        <p:sp>
          <p:nvSpPr>
            <p:cNvPr id="32" name="Freeform 4"/>
            <p:cNvSpPr>
              <a:spLocks/>
            </p:cNvSpPr>
            <p:nvPr/>
          </p:nvSpPr>
          <p:spPr bwMode="auto">
            <a:xfrm>
              <a:off x="3187" y="2736"/>
              <a:ext cx="461" cy="577"/>
            </a:xfrm>
            <a:custGeom>
              <a:avLst/>
              <a:gdLst>
                <a:gd name="T0" fmla="*/ 0 w 1887"/>
                <a:gd name="T1" fmla="*/ 8 h 2365"/>
                <a:gd name="T2" fmla="*/ 0 w 1887"/>
                <a:gd name="T3" fmla="*/ 0 h 2365"/>
                <a:gd name="T4" fmla="*/ 5 w 1887"/>
                <a:gd name="T5" fmla="*/ 0 h 2365"/>
                <a:gd name="T6" fmla="*/ 7 w 1887"/>
                <a:gd name="T7" fmla="*/ 2 h 2365"/>
                <a:gd name="T8" fmla="*/ 7 w 1887"/>
                <a:gd name="T9" fmla="*/ 8 h 2365"/>
                <a:gd name="T10" fmla="*/ 0 w 1887"/>
                <a:gd name="T11" fmla="*/ 8 h 2365"/>
                <a:gd name="T12" fmla="*/ 0 60000 65536"/>
                <a:gd name="T13" fmla="*/ 0 60000 65536"/>
                <a:gd name="T14" fmla="*/ 0 60000 65536"/>
                <a:gd name="T15" fmla="*/ 0 60000 65536"/>
                <a:gd name="T16" fmla="*/ 0 60000 65536"/>
                <a:gd name="T17" fmla="*/ 0 60000 65536"/>
                <a:gd name="T18" fmla="*/ 0 w 1887"/>
                <a:gd name="T19" fmla="*/ 0 h 2365"/>
                <a:gd name="T20" fmla="*/ 1887 w 1887"/>
                <a:gd name="T21" fmla="*/ 2365 h 2365"/>
              </a:gdLst>
              <a:ahLst/>
              <a:cxnLst>
                <a:cxn ang="T12">
                  <a:pos x="T0" y="T1"/>
                </a:cxn>
                <a:cxn ang="T13">
                  <a:pos x="T2" y="T3"/>
                </a:cxn>
                <a:cxn ang="T14">
                  <a:pos x="T4" y="T5"/>
                </a:cxn>
                <a:cxn ang="T15">
                  <a:pos x="T6" y="T7"/>
                </a:cxn>
                <a:cxn ang="T16">
                  <a:pos x="T8" y="T9"/>
                </a:cxn>
                <a:cxn ang="T17">
                  <a:pos x="T10" y="T11"/>
                </a:cxn>
              </a:cxnLst>
              <a:rect l="T18" t="T19" r="T20" b="T21"/>
              <a:pathLst>
                <a:path w="1887" h="2365">
                  <a:moveTo>
                    <a:pt x="0" y="2357"/>
                  </a:moveTo>
                  <a:lnTo>
                    <a:pt x="0" y="0"/>
                  </a:lnTo>
                  <a:lnTo>
                    <a:pt x="1341" y="0"/>
                  </a:lnTo>
                  <a:lnTo>
                    <a:pt x="1887" y="553"/>
                  </a:lnTo>
                  <a:lnTo>
                    <a:pt x="1887" y="2365"/>
                  </a:lnTo>
                  <a:lnTo>
                    <a:pt x="0" y="2357"/>
                  </a:lnTo>
                  <a:close/>
                </a:path>
              </a:pathLst>
            </a:custGeom>
            <a:gradFill rotWithShape="1">
              <a:gsLst>
                <a:gs pos="0">
                  <a:schemeClr val="tx1"/>
                </a:gs>
                <a:gs pos="100000">
                  <a:srgbClr val="93A2B7"/>
                </a:gs>
              </a:gsLst>
              <a:lin ang="2700000" scaled="1"/>
            </a:gradFill>
            <a:ln w="28575">
              <a:solidFill>
                <a:srgbClr val="93A2B7"/>
              </a:solidFill>
              <a:round/>
              <a:headEnd/>
              <a:tailEnd/>
            </a:ln>
          </p:spPr>
          <p:txBody>
            <a:bodyPr wrap="none" lIns="0" tIns="0" rIns="0" bIns="0" anchor="ctr">
              <a:spAutoFit/>
            </a:bodyPr>
            <a:lstStyle/>
            <a:p>
              <a:endParaRPr lang="en-US" dirty="0"/>
            </a:p>
          </p:txBody>
        </p:sp>
        <p:sp>
          <p:nvSpPr>
            <p:cNvPr id="33" name="Line 5"/>
            <p:cNvSpPr>
              <a:spLocks noChangeShapeType="1"/>
            </p:cNvSpPr>
            <p:nvPr/>
          </p:nvSpPr>
          <p:spPr bwMode="auto">
            <a:xfrm>
              <a:off x="3185" y="3313"/>
              <a:ext cx="466" cy="0"/>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35" name="Freeform 7"/>
            <p:cNvSpPr>
              <a:spLocks/>
            </p:cNvSpPr>
            <p:nvPr/>
          </p:nvSpPr>
          <p:spPr bwMode="auto">
            <a:xfrm>
              <a:off x="3514" y="2736"/>
              <a:ext cx="135" cy="135"/>
            </a:xfrm>
            <a:custGeom>
              <a:avLst/>
              <a:gdLst>
                <a:gd name="T0" fmla="*/ 0 w 553"/>
                <a:gd name="T1" fmla="*/ 0 h 554"/>
                <a:gd name="T2" fmla="*/ 0 w 553"/>
                <a:gd name="T3" fmla="*/ 2 h 554"/>
                <a:gd name="T4" fmla="*/ 2 w 553"/>
                <a:gd name="T5" fmla="*/ 2 h 554"/>
                <a:gd name="T6" fmla="*/ 0 w 553"/>
                <a:gd name="T7" fmla="*/ 0 h 554"/>
                <a:gd name="T8" fmla="*/ 0 60000 65536"/>
                <a:gd name="T9" fmla="*/ 0 60000 65536"/>
                <a:gd name="T10" fmla="*/ 0 60000 65536"/>
                <a:gd name="T11" fmla="*/ 0 60000 65536"/>
                <a:gd name="T12" fmla="*/ 0 w 553"/>
                <a:gd name="T13" fmla="*/ 0 h 554"/>
                <a:gd name="T14" fmla="*/ 553 w 553"/>
                <a:gd name="T15" fmla="*/ 554 h 554"/>
              </a:gdLst>
              <a:ahLst/>
              <a:cxnLst>
                <a:cxn ang="T8">
                  <a:pos x="T0" y="T1"/>
                </a:cxn>
                <a:cxn ang="T9">
                  <a:pos x="T2" y="T3"/>
                </a:cxn>
                <a:cxn ang="T10">
                  <a:pos x="T4" y="T5"/>
                </a:cxn>
                <a:cxn ang="T11">
                  <a:pos x="T6" y="T7"/>
                </a:cxn>
              </a:cxnLst>
              <a:rect l="T12" t="T13" r="T14" b="T15"/>
              <a:pathLst>
                <a:path w="553" h="554">
                  <a:moveTo>
                    <a:pt x="0" y="0"/>
                  </a:moveTo>
                  <a:lnTo>
                    <a:pt x="0" y="554"/>
                  </a:lnTo>
                  <a:lnTo>
                    <a:pt x="553" y="554"/>
                  </a:lnTo>
                  <a:lnTo>
                    <a:pt x="0" y="0"/>
                  </a:lnTo>
                  <a:close/>
                </a:path>
              </a:pathLst>
            </a:custGeom>
            <a:solidFill>
              <a:srgbClr val="BAC5D4"/>
            </a:solidFill>
            <a:ln w="28575">
              <a:solidFill>
                <a:srgbClr val="93A2B7"/>
              </a:solidFill>
              <a:round/>
              <a:headEnd/>
              <a:tailEnd/>
            </a:ln>
          </p:spPr>
          <p:txBody>
            <a:bodyPr wrap="none" lIns="0" tIns="0" rIns="0" bIns="0" anchor="ctr">
              <a:spAutoFit/>
            </a:bodyPr>
            <a:lstStyle/>
            <a:p>
              <a:endParaRPr lang="en-US" dirty="0"/>
            </a:p>
          </p:txBody>
        </p:sp>
        <p:sp>
          <p:nvSpPr>
            <p:cNvPr id="36" name="Rectangle 8"/>
            <p:cNvSpPr>
              <a:spLocks noChangeArrowheads="1"/>
            </p:cNvSpPr>
            <p:nvPr/>
          </p:nvSpPr>
          <p:spPr bwMode="auto">
            <a:xfrm>
              <a:off x="3313" y="3079"/>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7" name="Rectangle 9"/>
            <p:cNvSpPr>
              <a:spLocks noChangeArrowheads="1"/>
            </p:cNvSpPr>
            <p:nvPr/>
          </p:nvSpPr>
          <p:spPr bwMode="auto">
            <a:xfrm>
              <a:off x="3261" y="3002"/>
              <a:ext cx="272"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dirty="0"/>
            </a:p>
          </p:txBody>
        </p:sp>
        <p:sp>
          <p:nvSpPr>
            <p:cNvPr id="38" name="Rectangle 10"/>
            <p:cNvSpPr>
              <a:spLocks noChangeArrowheads="1"/>
            </p:cNvSpPr>
            <p:nvPr/>
          </p:nvSpPr>
          <p:spPr bwMode="auto">
            <a:xfrm>
              <a:off x="3240"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39" name="Rectangle 11"/>
            <p:cNvSpPr>
              <a:spLocks noChangeArrowheads="1"/>
            </p:cNvSpPr>
            <p:nvPr/>
          </p:nvSpPr>
          <p:spPr bwMode="auto">
            <a:xfrm>
              <a:off x="3306" y="2762"/>
              <a:ext cx="33" cy="86"/>
            </a:xfrm>
            <a:prstGeom prst="rect">
              <a:avLst/>
            </a:prstGeom>
            <a:solidFill>
              <a:srgbClr val="BAC5D4"/>
            </a:solidFill>
            <a:ln w="19050" algn="ctr">
              <a:solidFill>
                <a:schemeClr val="bg1"/>
              </a:solidFill>
              <a:miter lim="800000"/>
              <a:headEnd/>
              <a:tailEnd/>
            </a:ln>
          </p:spPr>
          <p:txBody>
            <a:bodyPr wrap="none" lIns="0" tIns="0" rIns="0" bIns="0" anchor="ctr">
              <a:spAutoFit/>
            </a:bodyPr>
            <a:lstStyle/>
            <a:p>
              <a:endParaRPr lang="en-US" dirty="0"/>
            </a:p>
          </p:txBody>
        </p:sp>
        <p:sp>
          <p:nvSpPr>
            <p:cNvPr id="40" name="Freeform 12"/>
            <p:cNvSpPr>
              <a:spLocks/>
            </p:cNvSpPr>
            <p:nvPr/>
          </p:nvSpPr>
          <p:spPr bwMode="auto">
            <a:xfrm>
              <a:off x="3120" y="2910"/>
              <a:ext cx="186" cy="143"/>
            </a:xfrm>
            <a:custGeom>
              <a:avLst/>
              <a:gdLst>
                <a:gd name="T0" fmla="*/ 2 w 762"/>
                <a:gd name="T1" fmla="*/ 1 h 588"/>
                <a:gd name="T2" fmla="*/ 2 w 762"/>
                <a:gd name="T3" fmla="*/ 1 h 588"/>
                <a:gd name="T4" fmla="*/ 2 w 762"/>
                <a:gd name="T5" fmla="*/ 2 h 588"/>
                <a:gd name="T6" fmla="*/ 2 w 762"/>
                <a:gd name="T7" fmla="*/ 2 h 588"/>
                <a:gd name="T8" fmla="*/ 1 w 762"/>
                <a:gd name="T9" fmla="*/ 1 h 588"/>
                <a:gd name="T10" fmla="*/ 1 w 762"/>
                <a:gd name="T11" fmla="*/ 1 h 588"/>
                <a:gd name="T12" fmla="*/ 1 w 762"/>
                <a:gd name="T13" fmla="*/ 1 h 588"/>
                <a:gd name="T14" fmla="*/ 1 w 762"/>
                <a:gd name="T15" fmla="*/ 1 h 588"/>
                <a:gd name="T16" fmla="*/ 1 w 762"/>
                <a:gd name="T17" fmla="*/ 0 h 588"/>
                <a:gd name="T18" fmla="*/ 1 w 762"/>
                <a:gd name="T19" fmla="*/ 0 h 588"/>
                <a:gd name="T20" fmla="*/ 0 w 762"/>
                <a:gd name="T21" fmla="*/ 0 h 588"/>
                <a:gd name="T22" fmla="*/ 0 w 762"/>
                <a:gd name="T23" fmla="*/ 0 h 588"/>
                <a:gd name="T24" fmla="*/ 0 w 762"/>
                <a:gd name="T25" fmla="*/ 0 h 588"/>
                <a:gd name="T26" fmla="*/ 0 w 762"/>
                <a:gd name="T27" fmla="*/ 0 h 588"/>
                <a:gd name="T28" fmla="*/ 0 w 762"/>
                <a:gd name="T29" fmla="*/ 1 h 588"/>
                <a:gd name="T30" fmla="*/ 0 w 762"/>
                <a:gd name="T31" fmla="*/ 2 h 588"/>
                <a:gd name="T32" fmla="*/ 0 w 762"/>
                <a:gd name="T33" fmla="*/ 2 h 588"/>
                <a:gd name="T34" fmla="*/ 0 w 762"/>
                <a:gd name="T35" fmla="*/ 1 h 588"/>
                <a:gd name="T36" fmla="*/ 0 w 762"/>
                <a:gd name="T37" fmla="*/ 1 h 588"/>
                <a:gd name="T38" fmla="*/ 0 w 762"/>
                <a:gd name="T39" fmla="*/ 0 h 588"/>
                <a:gd name="T40" fmla="*/ 0 w 762"/>
                <a:gd name="T41" fmla="*/ 0 h 588"/>
                <a:gd name="T42" fmla="*/ 1 w 762"/>
                <a:gd name="T43" fmla="*/ 0 h 588"/>
                <a:gd name="T44" fmla="*/ 1 w 762"/>
                <a:gd name="T45" fmla="*/ 1 h 588"/>
                <a:gd name="T46" fmla="*/ 1 w 762"/>
                <a:gd name="T47" fmla="*/ 1 h 588"/>
                <a:gd name="T48" fmla="*/ 1 w 762"/>
                <a:gd name="T49" fmla="*/ 1 h 588"/>
                <a:gd name="T50" fmla="*/ 1 w 762"/>
                <a:gd name="T51" fmla="*/ 2 h 588"/>
                <a:gd name="T52" fmla="*/ 1 w 762"/>
                <a:gd name="T53" fmla="*/ 2 h 588"/>
                <a:gd name="T54" fmla="*/ 2 w 762"/>
                <a:gd name="T55" fmla="*/ 2 h 588"/>
                <a:gd name="T56" fmla="*/ 2 w 762"/>
                <a:gd name="T57" fmla="*/ 2 h 588"/>
                <a:gd name="T58" fmla="*/ 2 w 762"/>
                <a:gd name="T59" fmla="*/ 2 h 588"/>
                <a:gd name="T60" fmla="*/ 2 w 762"/>
                <a:gd name="T61" fmla="*/ 2 h 588"/>
                <a:gd name="T62" fmla="*/ 3 w 762"/>
                <a:gd name="T63" fmla="*/ 1 h 588"/>
                <a:gd name="T64" fmla="*/ 3 w 762"/>
                <a:gd name="T65" fmla="*/ 1 h 588"/>
                <a:gd name="T66" fmla="*/ 3 w 762"/>
                <a:gd name="T67" fmla="*/ 1 h 588"/>
                <a:gd name="T68" fmla="*/ 2 w 762"/>
                <a:gd name="T69" fmla="*/ 1 h 5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62"/>
                <a:gd name="T106" fmla="*/ 0 h 588"/>
                <a:gd name="T107" fmla="*/ 762 w 762"/>
                <a:gd name="T108" fmla="*/ 588 h 5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62" h="588">
                  <a:moveTo>
                    <a:pt x="636" y="264"/>
                  </a:moveTo>
                  <a:lnTo>
                    <a:pt x="648" y="426"/>
                  </a:lnTo>
                  <a:lnTo>
                    <a:pt x="591" y="486"/>
                  </a:lnTo>
                  <a:lnTo>
                    <a:pt x="492" y="492"/>
                  </a:lnTo>
                  <a:lnTo>
                    <a:pt x="444" y="444"/>
                  </a:lnTo>
                  <a:lnTo>
                    <a:pt x="408" y="330"/>
                  </a:lnTo>
                  <a:lnTo>
                    <a:pt x="390" y="258"/>
                  </a:lnTo>
                  <a:lnTo>
                    <a:pt x="363" y="183"/>
                  </a:lnTo>
                  <a:lnTo>
                    <a:pt x="336" y="123"/>
                  </a:lnTo>
                  <a:lnTo>
                    <a:pt x="264" y="39"/>
                  </a:lnTo>
                  <a:lnTo>
                    <a:pt x="165" y="0"/>
                  </a:lnTo>
                  <a:lnTo>
                    <a:pt x="87" y="24"/>
                  </a:lnTo>
                  <a:lnTo>
                    <a:pt x="36" y="84"/>
                  </a:lnTo>
                  <a:lnTo>
                    <a:pt x="9" y="144"/>
                  </a:lnTo>
                  <a:lnTo>
                    <a:pt x="0" y="300"/>
                  </a:lnTo>
                  <a:lnTo>
                    <a:pt x="6" y="519"/>
                  </a:lnTo>
                  <a:lnTo>
                    <a:pt x="132" y="519"/>
                  </a:lnTo>
                  <a:lnTo>
                    <a:pt x="132" y="357"/>
                  </a:lnTo>
                  <a:lnTo>
                    <a:pt x="132" y="258"/>
                  </a:lnTo>
                  <a:lnTo>
                    <a:pt x="138" y="171"/>
                  </a:lnTo>
                  <a:lnTo>
                    <a:pt x="162" y="156"/>
                  </a:lnTo>
                  <a:lnTo>
                    <a:pt x="219" y="171"/>
                  </a:lnTo>
                  <a:lnTo>
                    <a:pt x="246" y="243"/>
                  </a:lnTo>
                  <a:lnTo>
                    <a:pt x="273" y="306"/>
                  </a:lnTo>
                  <a:lnTo>
                    <a:pt x="300" y="396"/>
                  </a:lnTo>
                  <a:lnTo>
                    <a:pt x="324" y="471"/>
                  </a:lnTo>
                  <a:lnTo>
                    <a:pt x="384" y="567"/>
                  </a:lnTo>
                  <a:lnTo>
                    <a:pt x="480" y="588"/>
                  </a:lnTo>
                  <a:lnTo>
                    <a:pt x="618" y="588"/>
                  </a:lnTo>
                  <a:lnTo>
                    <a:pt x="687" y="546"/>
                  </a:lnTo>
                  <a:lnTo>
                    <a:pt x="729" y="477"/>
                  </a:lnTo>
                  <a:lnTo>
                    <a:pt x="759" y="390"/>
                  </a:lnTo>
                  <a:lnTo>
                    <a:pt x="762" y="291"/>
                  </a:lnTo>
                  <a:lnTo>
                    <a:pt x="747" y="255"/>
                  </a:lnTo>
                  <a:lnTo>
                    <a:pt x="636" y="264"/>
                  </a:lnTo>
                  <a:close/>
                </a:path>
              </a:pathLst>
            </a:custGeom>
            <a:solidFill>
              <a:schemeClr val="bg1"/>
            </a:solidFill>
            <a:ln>
              <a:noFill/>
            </a:ln>
            <a:extLst>
              <a:ext uri="{91240B29-F687-4F45-9708-019B960494DF}">
                <a14:hiddenLine xmlns:a14="http://schemas.microsoft.com/office/drawing/2010/main" w="28575">
                  <a:solidFill>
                    <a:srgbClr val="000000"/>
                  </a:solidFill>
                  <a:round/>
                  <a:headEnd/>
                  <a:tailEnd/>
                </a14:hiddenLine>
              </a:ext>
            </a:extLst>
          </p:spPr>
          <p:txBody>
            <a:bodyPr wrap="none" lIns="0" tIns="0" rIns="0" bIns="0" anchor="ctr">
              <a:spAutoFit/>
            </a:bodyPr>
            <a:lstStyle/>
            <a:p>
              <a:endParaRPr lang="en-US" dirty="0"/>
            </a:p>
          </p:txBody>
        </p:sp>
        <p:sp>
          <p:nvSpPr>
            <p:cNvPr id="41" name="Freeform 13"/>
            <p:cNvSpPr>
              <a:spLocks/>
            </p:cNvSpPr>
            <p:nvPr/>
          </p:nvSpPr>
          <p:spPr bwMode="auto">
            <a:xfrm>
              <a:off x="3210" y="2848"/>
              <a:ext cx="157" cy="135"/>
            </a:xfrm>
            <a:custGeom>
              <a:avLst/>
              <a:gdLst>
                <a:gd name="T0" fmla="*/ 0 w 645"/>
                <a:gd name="T1" fmla="*/ 0 h 553"/>
                <a:gd name="T2" fmla="*/ 2 w 645"/>
                <a:gd name="T3" fmla="*/ 0 h 553"/>
                <a:gd name="T4" fmla="*/ 2 w 645"/>
                <a:gd name="T5" fmla="*/ 0 h 553"/>
                <a:gd name="T6" fmla="*/ 2 w 645"/>
                <a:gd name="T7" fmla="*/ 0 h 553"/>
                <a:gd name="T8" fmla="*/ 2 w 645"/>
                <a:gd name="T9" fmla="*/ 1 h 553"/>
                <a:gd name="T10" fmla="*/ 1 w 645"/>
                <a:gd name="T11" fmla="*/ 2 h 553"/>
                <a:gd name="T12" fmla="*/ 0 w 645"/>
                <a:gd name="T13" fmla="*/ 1 h 553"/>
                <a:gd name="T14" fmla="*/ 0 w 645"/>
                <a:gd name="T15" fmla="*/ 0 h 553"/>
                <a:gd name="T16" fmla="*/ 0 w 645"/>
                <a:gd name="T17" fmla="*/ 0 h 553"/>
                <a:gd name="T18" fmla="*/ 0 w 645"/>
                <a:gd name="T19" fmla="*/ 0 h 5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5"/>
                <a:gd name="T31" fmla="*/ 0 h 553"/>
                <a:gd name="T32" fmla="*/ 645 w 645"/>
                <a:gd name="T33" fmla="*/ 553 h 5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5" h="553">
                  <a:moveTo>
                    <a:pt x="84" y="1"/>
                  </a:moveTo>
                  <a:lnTo>
                    <a:pt x="569" y="0"/>
                  </a:lnTo>
                  <a:lnTo>
                    <a:pt x="569" y="91"/>
                  </a:lnTo>
                  <a:lnTo>
                    <a:pt x="645" y="91"/>
                  </a:lnTo>
                  <a:lnTo>
                    <a:pt x="645" y="326"/>
                  </a:lnTo>
                  <a:lnTo>
                    <a:pt x="319" y="553"/>
                  </a:lnTo>
                  <a:lnTo>
                    <a:pt x="0" y="328"/>
                  </a:lnTo>
                  <a:lnTo>
                    <a:pt x="0" y="67"/>
                  </a:lnTo>
                  <a:lnTo>
                    <a:pt x="87" y="67"/>
                  </a:lnTo>
                  <a:lnTo>
                    <a:pt x="84" y="1"/>
                  </a:lnTo>
                  <a:close/>
                </a:path>
              </a:pathLst>
            </a:custGeom>
            <a:solidFill>
              <a:schemeClr val="bg1"/>
            </a:solidFill>
            <a:ln w="19050">
              <a:solidFill>
                <a:schemeClr val="bg1"/>
              </a:solidFill>
              <a:round/>
              <a:headEnd/>
              <a:tailEnd/>
            </a:ln>
          </p:spPr>
          <p:txBody>
            <a:bodyPr wrap="none" lIns="0" tIns="0" rIns="0" bIns="0" anchor="ctr">
              <a:spAutoFit/>
            </a:bodyPr>
            <a:lstStyle/>
            <a:p>
              <a:endParaRPr lang="en-US" dirty="0"/>
            </a:p>
          </p:txBody>
        </p:sp>
        <p:grpSp>
          <p:nvGrpSpPr>
            <p:cNvPr id="42" name="Group 14"/>
            <p:cNvGrpSpPr>
              <a:grpSpLocks/>
            </p:cNvGrpSpPr>
            <p:nvPr/>
          </p:nvGrpSpPr>
          <p:grpSpPr bwMode="auto">
            <a:xfrm>
              <a:off x="3361" y="2758"/>
              <a:ext cx="89" cy="96"/>
              <a:chOff x="1243" y="1301"/>
              <a:chExt cx="265" cy="287"/>
            </a:xfrm>
          </p:grpSpPr>
          <p:sp>
            <p:nvSpPr>
              <p:cNvPr id="47" name="Freeform 15"/>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48" name="Freeform 16"/>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grpSp>
          <p:nvGrpSpPr>
            <p:cNvPr id="43" name="Group 17"/>
            <p:cNvGrpSpPr>
              <a:grpSpLocks/>
            </p:cNvGrpSpPr>
            <p:nvPr/>
          </p:nvGrpSpPr>
          <p:grpSpPr bwMode="auto">
            <a:xfrm flipH="1">
              <a:off x="3132" y="2760"/>
              <a:ext cx="88" cy="97"/>
              <a:chOff x="1243" y="1301"/>
              <a:chExt cx="265" cy="287"/>
            </a:xfrm>
          </p:grpSpPr>
          <p:sp>
            <p:nvSpPr>
              <p:cNvPr id="45" name="Freeform 18"/>
              <p:cNvSpPr>
                <a:spLocks/>
              </p:cNvSpPr>
              <p:nvPr/>
            </p:nvSpPr>
            <p:spPr bwMode="auto">
              <a:xfrm>
                <a:off x="1243" y="1303"/>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sp>
            <p:nvSpPr>
              <p:cNvPr id="46" name="Freeform 19"/>
              <p:cNvSpPr>
                <a:spLocks/>
              </p:cNvSpPr>
              <p:nvPr/>
            </p:nvSpPr>
            <p:spPr bwMode="auto">
              <a:xfrm>
                <a:off x="1372" y="1301"/>
                <a:ext cx="136" cy="285"/>
              </a:xfrm>
              <a:custGeom>
                <a:avLst/>
                <a:gdLst>
                  <a:gd name="T0" fmla="*/ 8 w 136"/>
                  <a:gd name="T1" fmla="*/ 50 h 285"/>
                  <a:gd name="T2" fmla="*/ 11 w 136"/>
                  <a:gd name="T3" fmla="*/ 17 h 285"/>
                  <a:gd name="T4" fmla="*/ 41 w 136"/>
                  <a:gd name="T5" fmla="*/ 2 h 285"/>
                  <a:gd name="T6" fmla="*/ 89 w 136"/>
                  <a:gd name="T7" fmla="*/ 29 h 285"/>
                  <a:gd name="T8" fmla="*/ 124 w 136"/>
                  <a:gd name="T9" fmla="*/ 80 h 285"/>
                  <a:gd name="T10" fmla="*/ 134 w 136"/>
                  <a:gd name="T11" fmla="*/ 158 h 285"/>
                  <a:gd name="T12" fmla="*/ 110 w 136"/>
                  <a:gd name="T13" fmla="*/ 232 h 285"/>
                  <a:gd name="T14" fmla="*/ 71 w 136"/>
                  <a:gd name="T15" fmla="*/ 278 h 285"/>
                  <a:gd name="T16" fmla="*/ 35 w 136"/>
                  <a:gd name="T17" fmla="*/ 275 h 285"/>
                  <a:gd name="T18" fmla="*/ 20 w 136"/>
                  <a:gd name="T19" fmla="*/ 244 h 285"/>
                  <a:gd name="T20" fmla="*/ 37 w 136"/>
                  <a:gd name="T21" fmla="*/ 214 h 285"/>
                  <a:gd name="T22" fmla="*/ 68 w 136"/>
                  <a:gd name="T23" fmla="*/ 179 h 285"/>
                  <a:gd name="T24" fmla="*/ 74 w 136"/>
                  <a:gd name="T25" fmla="*/ 127 h 285"/>
                  <a:gd name="T26" fmla="*/ 59 w 136"/>
                  <a:gd name="T27" fmla="*/ 82 h 285"/>
                  <a:gd name="T28" fmla="*/ 8 w 136"/>
                  <a:gd name="T29" fmla="*/ 50 h 2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85"/>
                  <a:gd name="T47" fmla="*/ 136 w 136"/>
                  <a:gd name="T48" fmla="*/ 285 h 2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85">
                    <a:moveTo>
                      <a:pt x="8" y="50"/>
                    </a:moveTo>
                    <a:cubicBezTo>
                      <a:pt x="0" y="39"/>
                      <a:pt x="6" y="25"/>
                      <a:pt x="11" y="17"/>
                    </a:cubicBezTo>
                    <a:cubicBezTo>
                      <a:pt x="16" y="9"/>
                      <a:pt x="28" y="0"/>
                      <a:pt x="41" y="2"/>
                    </a:cubicBezTo>
                    <a:cubicBezTo>
                      <a:pt x="54" y="4"/>
                      <a:pt x="75" y="16"/>
                      <a:pt x="89" y="29"/>
                    </a:cubicBezTo>
                    <a:cubicBezTo>
                      <a:pt x="103" y="42"/>
                      <a:pt x="117" y="59"/>
                      <a:pt x="124" y="80"/>
                    </a:cubicBezTo>
                    <a:cubicBezTo>
                      <a:pt x="131" y="101"/>
                      <a:pt x="136" y="133"/>
                      <a:pt x="134" y="158"/>
                    </a:cubicBezTo>
                    <a:cubicBezTo>
                      <a:pt x="132" y="183"/>
                      <a:pt x="121" y="212"/>
                      <a:pt x="110" y="232"/>
                    </a:cubicBezTo>
                    <a:cubicBezTo>
                      <a:pt x="99" y="252"/>
                      <a:pt x="83" y="271"/>
                      <a:pt x="71" y="278"/>
                    </a:cubicBezTo>
                    <a:cubicBezTo>
                      <a:pt x="59" y="285"/>
                      <a:pt x="43" y="281"/>
                      <a:pt x="35" y="275"/>
                    </a:cubicBezTo>
                    <a:cubicBezTo>
                      <a:pt x="27" y="269"/>
                      <a:pt x="20" y="254"/>
                      <a:pt x="20" y="244"/>
                    </a:cubicBezTo>
                    <a:cubicBezTo>
                      <a:pt x="20" y="234"/>
                      <a:pt x="29" y="225"/>
                      <a:pt x="37" y="214"/>
                    </a:cubicBezTo>
                    <a:cubicBezTo>
                      <a:pt x="45" y="203"/>
                      <a:pt x="62" y="193"/>
                      <a:pt x="68" y="179"/>
                    </a:cubicBezTo>
                    <a:cubicBezTo>
                      <a:pt x="74" y="165"/>
                      <a:pt x="75" y="143"/>
                      <a:pt x="74" y="127"/>
                    </a:cubicBezTo>
                    <a:cubicBezTo>
                      <a:pt x="73" y="111"/>
                      <a:pt x="70" y="95"/>
                      <a:pt x="59" y="82"/>
                    </a:cubicBezTo>
                    <a:cubicBezTo>
                      <a:pt x="48" y="69"/>
                      <a:pt x="19" y="57"/>
                      <a:pt x="8" y="50"/>
                    </a:cubicBezTo>
                    <a:close/>
                  </a:path>
                </a:pathLst>
              </a:custGeom>
              <a:solidFill>
                <a:srgbClr val="9933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spAutoFit/>
              </a:bodyPr>
              <a:lstStyle/>
              <a:p>
                <a:endParaRPr lang="en-US" dirty="0"/>
              </a:p>
            </p:txBody>
          </p:sp>
        </p:grpSp>
        <p:sp>
          <p:nvSpPr>
            <p:cNvPr id="44" name="Rectangle 20"/>
            <p:cNvSpPr>
              <a:spLocks noChangeArrowheads="1"/>
            </p:cNvSpPr>
            <p:nvPr/>
          </p:nvSpPr>
          <p:spPr bwMode="auto">
            <a:xfrm>
              <a:off x="3313" y="3156"/>
              <a:ext cx="220" cy="37"/>
            </a:xfrm>
            <a:prstGeom prst="rect">
              <a:avLst/>
            </a:prstGeom>
            <a:solidFill>
              <a:srgbClr val="354963"/>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dirty="0"/>
            </a:p>
          </p:txBody>
        </p:sp>
        <p:sp>
          <p:nvSpPr>
            <p:cNvPr id="34" name="Line 6"/>
            <p:cNvSpPr>
              <a:spLocks noChangeShapeType="1"/>
            </p:cNvSpPr>
            <p:nvPr/>
          </p:nvSpPr>
          <p:spPr bwMode="auto">
            <a:xfrm flipV="1">
              <a:off x="3649" y="2867"/>
              <a:ext cx="0" cy="446"/>
            </a:xfrm>
            <a:prstGeom prst="line">
              <a:avLst/>
            </a:prstGeom>
            <a:noFill/>
            <a:ln w="28575">
              <a:solidFill>
                <a:srgbClr val="354963"/>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grpSp>
    </p:spTree>
    <p:extLst>
      <p:ext uri="{BB962C8B-B14F-4D97-AF65-F5344CB8AC3E}">
        <p14:creationId xmlns:p14="http://schemas.microsoft.com/office/powerpoint/2010/main" val="260045746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1574</TotalTime>
  <Words>2209</Words>
  <Application>Microsoft Office PowerPoint</Application>
  <PresentationFormat>On-screen Show (4:3)</PresentationFormat>
  <Paragraphs>262</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Emerald_Template</vt:lpstr>
      <vt:lpstr>Messaging Introduction</vt:lpstr>
      <vt:lpstr>PowerPoint Presentation</vt:lpstr>
      <vt:lpstr>PowerPoint Presentation</vt:lpstr>
      <vt:lpstr>Messaging</vt:lpstr>
      <vt:lpstr>Physical message table</vt:lpstr>
      <vt:lpstr>Message table example</vt:lpstr>
      <vt:lpstr>Stages of messaging</vt:lpstr>
      <vt:lpstr>Primary components of messaging (1)</vt:lpstr>
      <vt:lpstr>Primary components of messaging (2)</vt:lpstr>
      <vt:lpstr>PowerPoint Presentation</vt:lpstr>
      <vt:lpstr>Use case: Bank account verification</vt:lpstr>
      <vt:lpstr>Stage 1: Triggering the message (1)</vt:lpstr>
      <vt:lpstr>Stage 1: Triggering the message (2)</vt:lpstr>
      <vt:lpstr>Stage 2: Generate the message payload</vt:lpstr>
      <vt:lpstr>Stage 3: Sending the message</vt:lpstr>
      <vt:lpstr>Stage 4: Message acknowledgement</vt:lpstr>
      <vt:lpstr>Stage 4: Message acknowledgement (2)</vt:lpstr>
      <vt:lpstr>Servers and transactions</vt:lpstr>
      <vt:lpstr>Messaging lessons in this course</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Introduction</dc:title>
  <dc:subject>Guidewire 8.0 Application Integration Messaging Introduction</dc:subject>
  <dc:creator>Seth Luersen</dc:creator>
  <cp:keywords>Emerald;Guidewire 8.0 Application Integration;Messaging Introduction</cp:keywords>
  <cp:lastModifiedBy>Seth Luersen</cp:lastModifiedBy>
  <cp:revision>94</cp:revision>
  <dcterms:created xsi:type="dcterms:W3CDTF">2013-08-19T16:16:51Z</dcterms:created>
  <dcterms:modified xsi:type="dcterms:W3CDTF">2013-10-23T05:39:00Z</dcterms:modified>
</cp:coreProperties>
</file>