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8"/>
  </p:notesMasterIdLst>
  <p:handoutMasterIdLst>
    <p:handoutMasterId r:id="rId29"/>
  </p:handoutMasterIdLst>
  <p:sldIdLst>
    <p:sldId id="256" r:id="rId2"/>
    <p:sldId id="258" r:id="rId3"/>
    <p:sldId id="260" r:id="rId4"/>
    <p:sldId id="262" r:id="rId5"/>
    <p:sldId id="267" r:id="rId6"/>
    <p:sldId id="268" r:id="rId7"/>
    <p:sldId id="270" r:id="rId8"/>
    <p:sldId id="269" r:id="rId9"/>
    <p:sldId id="271" r:id="rId10"/>
    <p:sldId id="263" r:id="rId11"/>
    <p:sldId id="264" r:id="rId12"/>
    <p:sldId id="272" r:id="rId13"/>
    <p:sldId id="273" r:id="rId14"/>
    <p:sldId id="274" r:id="rId15"/>
    <p:sldId id="265" r:id="rId16"/>
    <p:sldId id="277" r:id="rId17"/>
    <p:sldId id="278" r:id="rId18"/>
    <p:sldId id="276" r:id="rId19"/>
    <p:sldId id="279" r:id="rId20"/>
    <p:sldId id="266" r:id="rId21"/>
    <p:sldId id="280" r:id="rId22"/>
    <p:sldId id="281" r:id="rId23"/>
    <p:sldId id="285" r:id="rId24"/>
    <p:sldId id="259" r:id="rId25"/>
    <p:sldId id="261"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256"/>
            <p14:sldId id="258"/>
          </p14:sldIdLst>
        </p14:section>
        <p14:section name="Entities" id="{84194DF8-A8CF-4C0F-95D8-8FD1EE64D905}">
          <p14:sldIdLst>
            <p14:sldId id="260"/>
            <p14:sldId id="262"/>
            <p14:sldId id="267"/>
            <p14:sldId id="268"/>
            <p14:sldId id="270"/>
            <p14:sldId id="269"/>
            <p14:sldId id="271"/>
          </p14:sldIdLst>
        </p14:section>
        <p14:section name="Destinations" id="{4AD0C565-5A55-462A-8A51-6A3E06A9A765}">
          <p14:sldIdLst>
            <p14:sldId id="263"/>
            <p14:sldId id="264"/>
            <p14:sldId id="272"/>
            <p14:sldId id="273"/>
            <p14:sldId id="274"/>
          </p14:sldIdLst>
        </p14:section>
        <p14:section name="Event Fired Rules" id="{DD9E96CF-9738-4120-A9DD-963887FA4F74}">
          <p14:sldIdLst>
            <p14:sldId id="265"/>
            <p14:sldId id="277"/>
            <p14:sldId id="278"/>
            <p14:sldId id="276"/>
            <p14:sldId id="279"/>
            <p14:sldId id="266"/>
            <p14:sldId id="280"/>
            <p14:sldId id="281"/>
            <p14:sldId id="285"/>
          </p14:sldIdLst>
        </p14:section>
        <p14:section name="Review" id="{1208A69D-98E7-43F0-9816-CD597CFBB60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520" autoAdjust="0"/>
    <p:restoredTop sz="79954" autoAdjust="0"/>
  </p:normalViewPr>
  <p:slideViewPr>
    <p:cSldViewPr showGuides="1">
      <p:cViewPr>
        <p:scale>
          <a:sx n="50" d="100"/>
          <a:sy n="50" d="100"/>
        </p:scale>
        <p:origin x="-3258" y="-906"/>
      </p:cViewPr>
      <p:guideLst>
        <p:guide orient="horz"/>
        <p:guide/>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Each Guidewire message is sent to a single destination only. If there is a situation where multiple external systems need to receive the same information in response to a single event, then the Event Fired rules should create multiple messages, one for each destination of interest. (The term "multicasting" means that the same message is sent simultaneously to multiple receivers. Guidewire message does not make use of multicasting</a:t>
            </a:r>
            <a:r>
              <a:rPr lang="en-US" baseline="0" dirty="0" smtClean="0"/>
              <a:t>.)</a:t>
            </a:r>
          </a:p>
          <a:p>
            <a:endParaRPr lang="en-US" baseline="0" dirty="0" smtClean="0"/>
          </a:p>
          <a:p>
            <a:r>
              <a:rPr lang="en-US" baseline="0" dirty="0" smtClean="0"/>
              <a:t>Every message should receive a response. The response indicates to Guidewire that the message has been successfully processed. In some cases, the response comes immediately upon sending the message and simply indicates the message was successfully consumed. In other cases, the response comes </a:t>
            </a:r>
            <a:r>
              <a:rPr lang="en-US" baseline="0" dirty="0" smtClean="0"/>
              <a:t>sometime </a:t>
            </a:r>
            <a:r>
              <a:rPr lang="en-US" baseline="0" dirty="0" smtClean="0"/>
              <a:t>after the message is sent. The response can also contain data from the external system (such as a verification code or a report).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BankAccount 2637 is an instance of BankAccount, an event-aware entity. There are also three destinations. Destinations 13 and 14 listen for the BankAccountChanged event. Destination 15 does not. When BankAccount 2637 changes, a MessageContext object is created for destination 13 and destination 14. But because destination 15 does not listen for BankAccountChanged events, no MessageContext is created for BankAccount 2637.</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706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ID must be an integer from 0 to 63, inclusive. Values greater than 63 are reserved by Guidewire</a:t>
            </a:r>
            <a:r>
              <a:rPr lang="en-US" dirty="0" smtClean="0"/>
              <a:t>. The </a:t>
            </a:r>
            <a:r>
              <a:rPr lang="en-US" dirty="0" smtClean="0"/>
              <a:t>message destination can specify up to three messaging plugins: message transport plugin, message request plugin,</a:t>
            </a:r>
            <a:r>
              <a:rPr lang="en-US" baseline="0" dirty="0" smtClean="0"/>
              <a:t> and </a:t>
            </a:r>
            <a:r>
              <a:rPr lang="en-US" dirty="0" smtClean="0"/>
              <a:t>message reply plugin.</a:t>
            </a:r>
          </a:p>
          <a:p>
            <a:endParaRPr lang="en-US" dirty="0" smtClean="0"/>
          </a:p>
          <a:p>
            <a:r>
              <a:rPr lang="en-US" dirty="0" smtClean="0"/>
              <a:t>The message transport plugin is responsible for sending your message to the external system. The nature of this plugin will vary depending on the external system and/or the technology used to communicate to the external system (such as a JMS queue, a web service request to an external system, or an FTP call). Every destination must provide a message transport plugin implementation, but multiple destinations can use the same implementation</a:t>
            </a:r>
            <a:r>
              <a:rPr lang="en-US" dirty="0" smtClean="0"/>
              <a:t>.</a:t>
            </a:r>
          </a:p>
          <a:p>
            <a:endParaRPr lang="en-US" dirty="0" smtClean="0"/>
          </a:p>
          <a:p>
            <a:r>
              <a:rPr lang="en-US" dirty="0" smtClean="0"/>
              <a:t>The message request plugin transforms a message's payload immediately before sending it. For example, two messages might be sent from a single event, but data received in a reply to the first message (such as an external identification code) might need to be included in the second. Because this identifier is not known at the time the message payloads are initially created, the request plugin is needed to transform the payload of the second message. If a given destination requires no payload transformation, then this plugin is not implemented.</a:t>
            </a:r>
          </a:p>
          <a:p>
            <a:endParaRPr lang="en-US" dirty="0" smtClean="0"/>
          </a:p>
          <a:p>
            <a:r>
              <a:rPr lang="en-US" dirty="0" smtClean="0"/>
              <a:t>The </a:t>
            </a:r>
            <a:r>
              <a:rPr lang="en-US" dirty="0" smtClean="0"/>
              <a:t>message reply plugin initializes a listener queue and associates it with the destination. This plugin is used for destinations that receive asynchronous replies via a listener queue. If a given destination does not reply asynchronously (or it does reply asynchronously, but the replies are received through some other mechanism, such as a web service), then this plugin is not implemented.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89612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For messaging plugins, you can implement any number of MessageRequest, MessageTransport, and MessageReply plugins, though each destination can use at most one of each type.  Every destination can use only one message reply plugin. However, a given message reply plugin class can be used by multiple destinations.</a:t>
            </a:r>
          </a:p>
          <a:p>
            <a:pPr eaLnBrk="1" hangingPunct="1"/>
            <a:endParaRPr lang="en-US" sz="1000" dirty="0" smtClean="0"/>
          </a:p>
          <a:p>
            <a:pPr eaLnBrk="1" hangingPunct="1"/>
            <a:r>
              <a:rPr lang="en-US" sz="1000" dirty="0" smtClean="0"/>
              <a:t>The strings in the Events list are regex patterns. For example, if the Events list included the string "BankAccount", then the destination would listen for "BankAccountAdded", "BankAccountChanged", and "BankAccountRemoved". In practice, though, it is best to explicitly list all the events a destination listens to.</a:t>
            </a:r>
          </a:p>
          <a:p>
            <a:pPr eaLnBrk="1" hangingPunct="1"/>
            <a:r>
              <a:rPr lang="en-US" sz="1000" dirty="0" smtClean="0"/>
              <a:t>Developers must be careful to spell the regex patterns in the Events list correctly, as the destination will not work as expected if they are spelled incorrectly. For example, a destination that listens for </a:t>
            </a:r>
            <a:r>
              <a:rPr lang="en-US" sz="1000" dirty="0" smtClean="0"/>
              <a:t>"BankAccountChanged" </a:t>
            </a:r>
            <a:r>
              <a:rPr lang="en-US" sz="1000" dirty="0" smtClean="0"/>
              <a:t>will not respond to a BankAccountChang</a:t>
            </a:r>
            <a:r>
              <a:rPr lang="en-US" sz="1000" i="0" dirty="0" smtClean="0"/>
              <a:t>ed</a:t>
            </a:r>
            <a:r>
              <a:rPr lang="en-US" sz="1000" dirty="0" smtClean="0"/>
              <a:t> message event.</a:t>
            </a:r>
          </a:p>
          <a:p>
            <a:pPr eaLnBrk="1" hangingPunct="1"/>
            <a:endParaRPr lang="en-US" sz="1000" dirty="0" smtClean="0"/>
          </a:p>
          <a:p>
            <a:pPr eaLnBrk="1" hangingPunct="1"/>
            <a:r>
              <a:rPr lang="en-US" sz="1000" dirty="0" smtClean="0"/>
              <a:t>You can have multiple sender threads for a single destination, which allows multithreaded access to the plugins and potentially better performance when sending messages. Multiple sender threads are meant primarily to accommodate destinations that use synchronous web service calls and other synchronous remote calls, which are stateless. If you choose to assign multiple sender threads, be careful that your plugins are actually </a:t>
            </a:r>
            <a:r>
              <a:rPr lang="en-US" sz="1000" dirty="0" smtClean="0"/>
              <a:t>thread safe </a:t>
            </a:r>
            <a:r>
              <a:rPr lang="en-US" sz="1000" dirty="0" smtClean="0"/>
              <a:t>(for example, sharing a JMS Session across threads would NOT be </a:t>
            </a:r>
            <a:r>
              <a:rPr lang="en-US" sz="1000" dirty="0" smtClean="0"/>
              <a:t>thread safe) </a:t>
            </a:r>
            <a:r>
              <a:rPr lang="en-US" sz="1000" dirty="0" smtClean="0"/>
              <a:t>and that the resulting higher load on the reply plugin (if used) is acceptable. Do NOT set the sender threads value above 1 for destinations using transport or request plugins that are not </a:t>
            </a:r>
            <a:r>
              <a:rPr lang="en-US" sz="1000" dirty="0" smtClean="0"/>
              <a:t>thread safe. </a:t>
            </a:r>
            <a:r>
              <a:rPr lang="en-US" sz="1000" dirty="0" smtClean="0"/>
              <a:t>Such thread safety </a:t>
            </a:r>
            <a:r>
              <a:rPr lang="en-US" sz="1000" dirty="0" smtClean="0"/>
              <a:t>is </a:t>
            </a:r>
            <a:r>
              <a:rPr lang="en-US" sz="1000" dirty="0" smtClean="0"/>
              <a:t>often </a:t>
            </a:r>
            <a:r>
              <a:rPr lang="en-US" sz="1000" dirty="0" smtClean="0"/>
              <a:t>dependent </a:t>
            </a:r>
            <a:r>
              <a:rPr lang="en-US" sz="1000" dirty="0" smtClean="0"/>
              <a:t>on the external system itself being able to handle multithreaded communications properly</a:t>
            </a:r>
            <a:r>
              <a:rPr lang="en-US" sz="1000" dirty="0" smtClean="0"/>
              <a:t>.</a:t>
            </a:r>
          </a:p>
          <a:p>
            <a:pPr eaLnBrk="1" hangingPunct="1"/>
            <a:endParaRPr lang="en-US" sz="1000" dirty="0" smtClean="0"/>
          </a:p>
          <a:p>
            <a:pPr eaLnBrk="1" hangingPunct="1"/>
            <a:r>
              <a:rPr lang="en-US" sz="1000" dirty="0" smtClean="0"/>
              <a:t>The Enabled checkbox controls whether the Event Fired rules are run for a destination.</a:t>
            </a:r>
          </a:p>
          <a:p>
            <a:pPr eaLnBrk="1" hangingPunct="1"/>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5266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rules are covered in the Business Rules lesson in Configuration Fundamentals. Your instructor may discuss this and the next slide in detail or skip over them depending on whether that lesson was covered in your delivery of the Configuration Fundamentals course.</a:t>
            </a:r>
          </a:p>
          <a:p>
            <a:endParaRPr lang="en-US" dirty="0" smtClean="0"/>
          </a:p>
          <a:p>
            <a:r>
              <a:rPr lang="en-US" dirty="0" smtClean="0"/>
              <a:t>Setting a rule condition to true</a:t>
            </a:r>
            <a:r>
              <a:rPr lang="en-US" baseline="0" dirty="0" smtClean="0"/>
              <a:t> </a:t>
            </a:r>
            <a:r>
              <a:rPr lang="en-US" dirty="0" smtClean="0"/>
              <a:t>means that the action will always be performed whenever the rule is evaluated</a:t>
            </a:r>
            <a:r>
              <a:rPr lang="en-US" dirty="0" smtClean="0"/>
              <a:t>.</a:t>
            </a:r>
          </a:p>
          <a:p>
            <a:endParaRPr lang="en-US" dirty="0" smtClean="0"/>
          </a:p>
          <a:p>
            <a:r>
              <a:rPr lang="en-US" dirty="0" smtClean="0"/>
              <a:t>Notice that there is no condition test. It is implied. The only valid condition is a </a:t>
            </a:r>
            <a:r>
              <a:rPr lang="en-US" dirty="0" smtClean="0"/>
              <a:t>Boolean </a:t>
            </a:r>
            <a:r>
              <a:rPr lang="en-US" dirty="0" smtClean="0"/>
              <a:t>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7162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and the parent rule condition is false, neither the parent action nor the child rules are executed</a:t>
            </a:r>
            <a:r>
              <a:rPr lang="en-US" dirty="0" smtClean="0"/>
              <a:t>.</a:t>
            </a:r>
          </a:p>
          <a:p>
            <a:endParaRPr lang="en-US" dirty="0" smtClean="0"/>
          </a:p>
          <a:p>
            <a:r>
              <a:rPr lang="en-US" dirty="0" smtClean="0"/>
              <a:t>All top-level rules in a rule set are executed unless an explicit "exit" is encountered.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204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  However, the naming scheme for rules corresponds to the file structure on disk. So, if it has too many levels customers can run into problems with file names being too long on Windows.</a:t>
            </a:r>
          </a:p>
          <a:p>
            <a:endParaRPr lang="en-US" sz="1000" dirty="0" smtClean="0"/>
          </a:p>
          <a:p>
            <a:r>
              <a:rPr lang="en-US" sz="1000" dirty="0" smtClean="0"/>
              <a:t>A rule set combines many individual rules into a useful set to consider as a group. A rule set is a collection of rules that share the same root entity and share common triggers.  In the example above, the rule set is Event </a:t>
            </a:r>
            <a:r>
              <a:rPr lang="en-US" sz="1000" dirty="0" err="1" smtClean="0"/>
              <a:t>Fired.grs</a:t>
            </a:r>
            <a:r>
              <a:rPr lang="en-US" sz="1000" dirty="0" smtClean="0"/>
              <a:t>. Selecting the rule set in the editor displays the rule set description and details the root entity.  In this example, the root entity is </a:t>
            </a:r>
            <a:r>
              <a:rPr lang="en-US" sz="1000" dirty="0" err="1" smtClean="0"/>
              <a:t>entity.MessageContext</a:t>
            </a:r>
            <a:r>
              <a:rPr lang="en-US" sz="1000" dirty="0" smtClean="0"/>
              <a:t>.</a:t>
            </a:r>
          </a:p>
          <a:p>
            <a:endParaRPr lang="en-US" sz="1000" dirty="0" smtClean="0"/>
          </a:p>
          <a:p>
            <a:r>
              <a:rPr lang="en-US" sz="1000" dirty="0" smtClean="0"/>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p>
          <a:p>
            <a:endParaRPr lang="en-US" sz="1000" dirty="0" smtClean="0"/>
          </a:p>
          <a:p>
            <a:r>
              <a:rPr lang="en-US" sz="1000" dirty="0" smtClean="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1000" dirty="0" smtClean="0"/>
          </a:p>
          <a:p>
            <a:r>
              <a:rPr lang="en-US" sz="1000"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endParaRPr lang="en-US" sz="1000" dirty="0" smtClean="0"/>
          </a:p>
          <a:p>
            <a:r>
              <a:rPr lang="en-US" sz="1000" dirty="0" smtClean="0"/>
              <a:t> </a:t>
            </a:r>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017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top-level Event Fired rule conditions are checked for every entity-event/destination combination. For example, if seven destinations listen to a given event, and you have 20 Event Fired rules, then every time the event is fired, 140 checks need to be made. Thus, it is critical to keep your Event Fired rules organized to avoid duplicate checks.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1253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MessageContext is processed by the entire Event Fired rule set.  However, each is typically of interest to a small subset of rules. Therefore, you should create a hierarchy to filter MessageContexts whenever possible.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message payload is simply "Payload for account xxx" where "xxx" is the account number. This does not match the payload that was shown in the messaging example earlier in this lesson. The following lesson discusses how to generate payloads. Prior to that discussion, the simpler "Payload for account xxx" payload will be used in the examples.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2718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diagram above, the triggering entity, the message context, the Event Fired rules, and the Message all sit on a single blue arrow. This arrow represents the one transaction in which all of these entities belong and in which the Event Fired rules work. Any exception that is thrown before the message gets committed to the xx_message table will roll back all changes back to and including the change in the triggering entity</a:t>
            </a:r>
            <a:r>
              <a:rPr lang="en-US" dirty="0" smtClean="0"/>
              <a:t>.</a:t>
            </a:r>
          </a:p>
          <a:p>
            <a:endParaRPr lang="en-US" dirty="0" smtClean="0"/>
          </a:p>
          <a:p>
            <a:r>
              <a:rPr lang="en-US" dirty="0" smtClean="0"/>
              <a:t>The sending of the message occurs in a separate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2595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d</a:t>
            </a:r>
            <a:r>
              <a:rPr lang="en-US" dirty="0" smtClean="0"/>
              <a:t>estinations</a:t>
            </a:r>
            <a:r>
              <a:rPr lang="en-US" dirty="0" smtClean="0"/>
              <a:t>.</a:t>
            </a:r>
          </a:p>
          <a:p>
            <a:endParaRPr lang="en-US" dirty="0" smtClean="0"/>
          </a:p>
          <a:p>
            <a:r>
              <a:rPr lang="en-US" dirty="0" smtClean="0"/>
              <a:t>You need to only reload metadata when you modify</a:t>
            </a:r>
            <a:r>
              <a:rPr lang="en-US" baseline="0" dirty="0" smtClean="0"/>
              <a:t> t</a:t>
            </a:r>
            <a:r>
              <a:rPr lang="en-US" dirty="0" smtClean="0"/>
              <a:t>ransport plugins</a:t>
            </a:r>
            <a:r>
              <a:rPr lang="en-US" baseline="0" dirty="0" smtClean="0"/>
              <a:t> and/or c</a:t>
            </a:r>
            <a:r>
              <a:rPr lang="en-US" dirty="0" smtClean="0"/>
              <a:t>ustom web services.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a:t>
            </a:r>
            <a:r>
              <a:rPr lang="en-US" dirty="0" smtClean="0"/>
              <a:t>the  </a:t>
            </a:r>
            <a:r>
              <a:rPr lang="en-US" dirty="0" smtClean="0"/>
              <a:t>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entities are </a:t>
            </a:r>
            <a:r>
              <a:rPr lang="en-US" baseline="0" dirty="0" smtClean="0"/>
              <a:t>persistent</a:t>
            </a:r>
            <a:r>
              <a:rPr lang="en-US" dirty="0" smtClean="0"/>
              <a:t> </a:t>
            </a:r>
            <a:r>
              <a:rPr lang="en-US" dirty="0" smtClean="0"/>
              <a:t>entities.  Persistent entities</a:t>
            </a:r>
            <a:r>
              <a:rPr lang="en-US" baseline="0" dirty="0" smtClean="0"/>
              <a:t> describe specific </a:t>
            </a:r>
            <a:r>
              <a:rPr lang="en-US" dirty="0" smtClean="0"/>
              <a:t>information</a:t>
            </a:r>
            <a:r>
              <a:rPr lang="en-US" baseline="0" dirty="0" smtClean="0"/>
              <a:t> and store data i</a:t>
            </a:r>
            <a:r>
              <a:rPr lang="en-US" dirty="0" smtClean="0"/>
              <a:t>n the database. An</a:t>
            </a:r>
            <a:r>
              <a:rPr lang="en-US" baseline="0" dirty="0" smtClean="0"/>
              <a:t> event-aware entity is specifies an &lt;events /&gt; element in its </a:t>
            </a:r>
            <a:r>
              <a:rPr lang="en-US" baseline="0" dirty="0" smtClean="0"/>
              <a:t>definition </a:t>
            </a:r>
            <a:r>
              <a:rPr lang="en-US" baseline="0" dirty="0" smtClean="0"/>
              <a:t>which means that the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a:t>
            </a:r>
            <a:r>
              <a:rPr lang="en-US" sz="1200" b="0" i="0" kern="1200" baseline="0" dirty="0" smtClean="0">
                <a:solidFill>
                  <a:schemeClr val="tx1"/>
                </a:solidFill>
                <a:effectLst/>
                <a:latin typeface="Arial" pitchFamily="34" charset="0"/>
                <a:ea typeface="+mn-ea"/>
                <a:cs typeface="Arial" pitchFamily="34" charset="0"/>
              </a:rPr>
              <a:t>non-persistent </a:t>
            </a:r>
            <a:r>
              <a:rPr lang="en-US" sz="1200" b="0" i="0" kern="1200" baseline="0" dirty="0" smtClean="0">
                <a:solidFill>
                  <a:schemeClr val="tx1"/>
                </a:solidFill>
                <a:effectLst/>
                <a:latin typeface="Arial" pitchFamily="34" charset="0"/>
                <a:ea typeface="+mn-ea"/>
                <a:cs typeface="Arial" pitchFamily="34" charset="0"/>
              </a:rPr>
              <a:t>entity that implements the messaging interface.  For all entities that implement the EventAware delegate, the Guidewire application automatically creates specific events: entityNameChanged, entityNameRemoved, and entityNameAdded.  </a:t>
            </a:r>
            <a:endParaRPr lang="en-US" baseline="0" dirty="0" smtClean="0"/>
          </a:p>
          <a:p>
            <a:endParaRPr lang="en-US" dirty="0" smtClean="0"/>
          </a:p>
          <a:p>
            <a:r>
              <a:rPr lang="en-US" dirty="0" smtClean="0"/>
              <a:t>MessageContext is an internal,</a:t>
            </a:r>
            <a:r>
              <a:rPr lang="en-US" baseline="0" dirty="0" smtClean="0"/>
              <a:t> non-p</a:t>
            </a:r>
            <a:r>
              <a:rPr lang="en-US" dirty="0" smtClean="0"/>
              <a:t>ersistent</a:t>
            </a:r>
            <a:r>
              <a:rPr lang="en-US" baseline="0" dirty="0" smtClean="0"/>
              <a:t> entity. Internal, non-persistent entities are virtual entities that are created a run-time and do not store data in the database.</a:t>
            </a:r>
          </a:p>
          <a:p>
            <a:endParaRPr lang="en-US" baseline="0" dirty="0" smtClean="0"/>
          </a:p>
          <a:p>
            <a:r>
              <a:rPr lang="en-US" baseline="0" dirty="0" smtClean="0"/>
              <a:t>Message is a </a:t>
            </a:r>
            <a:r>
              <a:rPr lang="en-US" baseline="0" dirty="0" smtClean="0"/>
              <a:t>persistent </a:t>
            </a:r>
            <a:r>
              <a:rPr lang="en-US" baseline="0" dirty="0" smtClean="0"/>
              <a:t>entity that stores information about the message process in the Message database table.  Users do not create message entities.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identify that an entity is EventAware by reviewing the entity</a:t>
            </a:r>
            <a:r>
              <a:rPr lang="en-US" baseline="0" dirty="0" smtClean="0"/>
              <a:t> in the Entity Editor in Guidewire Studio. You can also review t</a:t>
            </a:r>
            <a:r>
              <a:rPr lang="en-US" dirty="0" smtClean="0"/>
              <a:t>he Data Dictionary to see the entity</a:t>
            </a:r>
            <a:r>
              <a:rPr lang="en-US" baseline="0" dirty="0" smtClean="0"/>
              <a:t> </a:t>
            </a:r>
            <a:r>
              <a:rPr lang="en-US" dirty="0" smtClean="0"/>
              <a:t>implements the EventAware delegate.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0771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messaging event typically occurs when an instance of an EventAware entity is created, changed, or deleted</a:t>
            </a:r>
            <a:r>
              <a:rPr lang="en-US" dirty="0"/>
              <a:t>. Almost every </a:t>
            </a:r>
            <a:r>
              <a:rPr lang="en-US" dirty="0" smtClean="0"/>
              <a:t>EventAware </a:t>
            </a:r>
            <a:r>
              <a:rPr lang="en-US" dirty="0"/>
              <a:t>entity has Added, Changed, and Removed events. </a:t>
            </a:r>
            <a:r>
              <a:rPr lang="en-US" dirty="0" smtClean="0"/>
              <a:t>The full list of events for each application is listed in the application's Integration Guide. You can also find this information in the Data Dictionary. In the Data Dictionary, there is a Messaging Events section that lists the message events for the EventAware entity.  </a:t>
            </a:r>
          </a:p>
          <a:p>
            <a:endParaRPr lang="en-US" dirty="0"/>
          </a:p>
          <a:p>
            <a:r>
              <a:rPr lang="en-US" dirty="0" smtClean="0"/>
              <a:t>An entity can have additional events, such as:</a:t>
            </a:r>
          </a:p>
          <a:p>
            <a:pPr marL="171450" indent="-171450">
              <a:buFont typeface="Arial" pitchFamily="34" charset="0"/>
              <a:buChar char="•"/>
            </a:pPr>
            <a:r>
              <a:rPr lang="en-US" dirty="0" smtClean="0"/>
              <a:t>ClaimCenter: </a:t>
            </a:r>
          </a:p>
          <a:p>
            <a:pPr marL="400050" lvl="1" indent="-171450">
              <a:buFont typeface="Arial" pitchFamily="34" charset="0"/>
              <a:buChar char="•"/>
            </a:pPr>
            <a:r>
              <a:rPr lang="en-US" dirty="0" smtClean="0"/>
              <a:t>Claim entity's ClaimResync event</a:t>
            </a:r>
          </a:p>
          <a:p>
            <a:pPr marL="171450" indent="-171450">
              <a:buFont typeface="Arial" pitchFamily="34" charset="0"/>
              <a:buChar char="•"/>
            </a:pPr>
            <a:r>
              <a:rPr lang="en-US" dirty="0" smtClean="0"/>
              <a:t>PolicyCenter</a:t>
            </a:r>
          </a:p>
          <a:p>
            <a:pPr marL="400050" lvl="1" indent="-171450">
              <a:buFont typeface="Arial" pitchFamily="34" charset="0"/>
              <a:buChar char="•"/>
            </a:pPr>
            <a:r>
              <a:rPr lang="en-US" dirty="0" smtClean="0"/>
              <a:t>Job entity's RequestQuote event</a:t>
            </a:r>
          </a:p>
          <a:p>
            <a:pPr marL="400050" lvl="1" indent="-171450">
              <a:buFont typeface="Arial" pitchFamily="34" charset="0"/>
              <a:buChar char="•"/>
            </a:pPr>
            <a:r>
              <a:rPr lang="en-US" dirty="0" smtClean="0"/>
              <a:t>Submission </a:t>
            </a:r>
            <a:r>
              <a:rPr lang="en-US" dirty="0" smtClean="0"/>
              <a:t>entity's BindSubmission event</a:t>
            </a:r>
          </a:p>
          <a:p>
            <a:pPr marL="400050" lvl="1" indent="-171450">
              <a:buFont typeface="Arial" pitchFamily="34" charset="0"/>
              <a:buChar char="•"/>
            </a:pPr>
            <a:r>
              <a:rPr lang="en-US" dirty="0" smtClean="0"/>
              <a:t>PolicyPeriod entity, which has a number of events to accommodate policy transactions, such as IssueSubmission, IssueRenewal, and SendCancellationNotices. </a:t>
            </a:r>
          </a:p>
          <a:p>
            <a:pPr marL="171450" indent="-171450">
              <a:buFont typeface="Arial" pitchFamily="34" charset="0"/>
              <a:buChar char="•"/>
            </a:pPr>
            <a:r>
              <a:rPr lang="en-US" dirty="0" smtClean="0"/>
              <a:t>BillingCenter</a:t>
            </a:r>
            <a:endParaRPr lang="en-US" dirty="0"/>
          </a:p>
          <a:p>
            <a:pPr marL="400050" lvl="1" indent="-171450">
              <a:buFont typeface="Arial" pitchFamily="34" charset="0"/>
              <a:buChar char="•"/>
            </a:pPr>
            <a:r>
              <a:rPr lang="en-US" dirty="0" smtClean="0"/>
              <a:t>DelinquencyProcess entity's ConnectToCollectionAgency event</a:t>
            </a:r>
          </a:p>
          <a:p>
            <a:pPr marL="400050" lvl="1" indent="-171450">
              <a:buFont typeface="Arial" pitchFamily="34" charset="0"/>
              <a:buChar char="•"/>
            </a:pPr>
            <a:r>
              <a:rPr lang="en-US" dirty="0" smtClean="0"/>
              <a:t>Invoice </a:t>
            </a:r>
            <a:r>
              <a:rPr lang="en-US" dirty="0" smtClean="0"/>
              <a:t>entity's InvoiceResent event</a:t>
            </a:r>
          </a:p>
          <a:p>
            <a:pPr marL="400050" lvl="1" indent="-171450">
              <a:buFont typeface="Arial" pitchFamily="34" charset="0"/>
              <a:buChar char="•"/>
            </a:pPr>
            <a:r>
              <a:rPr lang="en-US" dirty="0" smtClean="0"/>
              <a:t>OutgoingPayment entity's OutgoingPaymentStatusChanged event</a:t>
            </a:r>
          </a:p>
          <a:p>
            <a:pPr marL="400050" lvl="1" indent="-171450">
              <a:buFont typeface="Arial" pitchFamily="34" charset="0"/>
              <a:buChar char="•"/>
            </a:pPr>
            <a:r>
              <a:rPr lang="en-US" dirty="0" smtClean="0"/>
              <a:t>Payment entity's PaymentStatusChanged event</a:t>
            </a:r>
          </a:p>
          <a:p>
            <a:endParaRPr lang="en-US" dirty="0" smtClean="0"/>
          </a:p>
          <a:p>
            <a:r>
              <a:rPr lang="en-US" dirty="0" smtClean="0"/>
              <a:t>Data </a:t>
            </a:r>
            <a:r>
              <a:rPr lang="en-US" dirty="0"/>
              <a:t>import tools </a:t>
            </a:r>
            <a:r>
              <a:rPr lang="en-US" dirty="0" smtClean="0"/>
              <a:t>such </a:t>
            </a:r>
            <a:r>
              <a:rPr lang="en-US" dirty="0"/>
              <a:t>as </a:t>
            </a:r>
            <a:r>
              <a:rPr lang="en-US" dirty="0" smtClean="0"/>
              <a:t>ImportToolsAPI </a:t>
            </a:r>
            <a:r>
              <a:rPr lang="en-US" dirty="0"/>
              <a:t>and </a:t>
            </a:r>
            <a:r>
              <a:rPr lang="en-US" dirty="0" smtClean="0"/>
              <a:t>import_tools </a:t>
            </a:r>
            <a:r>
              <a:rPr lang="en-US" dirty="0"/>
              <a:t>command line </a:t>
            </a:r>
            <a:r>
              <a:rPr lang="en-US" dirty="0" smtClean="0"/>
              <a:t>tool  are </a:t>
            </a:r>
            <a:r>
              <a:rPr lang="en-US" dirty="0"/>
              <a:t> generic mechanisms for loading system data or sample data into the system </a:t>
            </a:r>
            <a:r>
              <a:rPr lang="en-US" dirty="0" smtClean="0"/>
              <a:t>and do not trigger messaging events doe EventAware entities. Bulk </a:t>
            </a:r>
            <a:r>
              <a:rPr lang="en-US" dirty="0"/>
              <a:t>data loaded using the table import </a:t>
            </a:r>
            <a:r>
              <a:rPr lang="en-US" dirty="0" smtClean="0"/>
              <a:t>tools also do not trigger messaging events. When </a:t>
            </a:r>
            <a:r>
              <a:rPr lang="en-US" dirty="0"/>
              <a:t>loading business data </a:t>
            </a:r>
            <a:r>
              <a:rPr lang="en-US" dirty="0" smtClean="0"/>
              <a:t>that requires messaging events, do not use </a:t>
            </a:r>
            <a:r>
              <a:rPr lang="en-US" dirty="0" smtClean="0"/>
              <a:t>these </a:t>
            </a:r>
            <a:r>
              <a:rPr lang="en-US" dirty="0" smtClean="0"/>
              <a:t>tools, APIs, and mechanisms.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4933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Event Fired</a:t>
            </a:r>
            <a:r>
              <a:rPr lang="en-US" baseline="0" dirty="0" smtClean="0"/>
              <a:t> rules depend on the m</a:t>
            </a:r>
            <a:r>
              <a:rPr lang="en-US" dirty="0" smtClean="0"/>
              <a:t>essage</a:t>
            </a:r>
            <a:r>
              <a:rPr lang="en-US" baseline="0" dirty="0" smtClean="0"/>
              <a:t> c</a:t>
            </a:r>
            <a:r>
              <a:rPr lang="en-US" dirty="0" smtClean="0"/>
              <a:t>ontext object. You</a:t>
            </a:r>
            <a:r>
              <a:rPr lang="en-US" baseline="0" dirty="0" smtClean="0"/>
              <a:t> </a:t>
            </a:r>
            <a:r>
              <a:rPr lang="en-US" dirty="0" smtClean="0"/>
              <a:t>can access this</a:t>
            </a:r>
            <a:r>
              <a:rPr lang="en-US" baseline="0" dirty="0" smtClean="0"/>
              <a:t> object </a:t>
            </a:r>
            <a:r>
              <a:rPr lang="en-US" dirty="0" smtClean="0"/>
              <a:t>using the messageContext variable. The messageContext</a:t>
            </a:r>
            <a:r>
              <a:rPr lang="en-US" baseline="0" dirty="0" smtClean="0"/>
              <a:t> </a:t>
            </a:r>
            <a:r>
              <a:rPr lang="en-US" dirty="0" smtClean="0"/>
              <a:t>object contains information such as the event name, </a:t>
            </a:r>
            <a:r>
              <a:rPr lang="en-US" dirty="0" smtClean="0"/>
              <a:t>messaging </a:t>
            </a:r>
            <a:r>
              <a:rPr lang="en-US" dirty="0" smtClean="0"/>
              <a:t>destination ID,</a:t>
            </a:r>
            <a:r>
              <a:rPr lang="en-US" baseline="0" dirty="0" smtClean="0"/>
              <a:t> and the Root object.</a:t>
            </a:r>
            <a:r>
              <a:rPr lang="en-US" dirty="0" smtClean="0"/>
              <a:t> Event Fired rules often generate</a:t>
            </a:r>
            <a:r>
              <a:rPr lang="en-US" baseline="0" dirty="0" smtClean="0"/>
              <a:t> </a:t>
            </a:r>
            <a:r>
              <a:rPr lang="en-US" dirty="0" smtClean="0"/>
              <a:t>one or more messages, although the logic can omit creating messages as appropriate. </a:t>
            </a:r>
            <a:r>
              <a:rPr lang="en-US" sz="1200" b="0" i="0" kern="1200" baseline="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10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unnecessarily large or complex messages if possible. </a:t>
            </a:r>
            <a:r>
              <a:rPr lang="en-US" sz="1200" b="0" i="0" kern="1200" dirty="0" smtClean="0">
                <a:solidFill>
                  <a:schemeClr val="tx1"/>
                </a:solidFill>
                <a:effectLst/>
                <a:latin typeface="Arial" pitchFamily="34" charset="0"/>
                <a:ea typeface="+mn-ea"/>
                <a:cs typeface="Arial" pitchFamily="34" charset="0"/>
              </a:rPr>
              <a:t>A message is information to send to an external system in response to an event.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172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events provide additional flexibility in the messaging architecture. Sometimes,</a:t>
            </a:r>
            <a:r>
              <a:rPr lang="en-US" baseline="0" dirty="0" smtClean="0"/>
              <a:t> </a:t>
            </a:r>
            <a:r>
              <a:rPr lang="en-US" dirty="0" smtClean="0"/>
              <a:t>you may want to trigger a message event in a context where an EventAware object hasn't necessarily been created or changed.</a:t>
            </a:r>
            <a:r>
              <a:rPr lang="en-US" baseline="0" dirty="0" smtClean="0"/>
              <a:t> </a:t>
            </a:r>
            <a:r>
              <a:rPr lang="en-US" dirty="0" smtClean="0"/>
              <a:t>For example, you may want to provide the user with the ability to trigger messaging by clicking a button on the user interface.</a:t>
            </a:r>
            <a:r>
              <a:rPr lang="en-US" baseline="0" dirty="0" smtClean="0"/>
              <a:t> In some cases, y</a:t>
            </a:r>
            <a:r>
              <a:rPr lang="en-US" dirty="0" smtClean="0"/>
              <a:t>ou want to group messaging logic at a more granular level than EntityChanged. </a:t>
            </a:r>
            <a:endParaRPr lang="en-US" dirty="0" smtClean="0"/>
          </a:p>
          <a:p>
            <a:endParaRPr lang="en-US" dirty="0"/>
          </a:p>
          <a:p>
            <a:r>
              <a:rPr lang="en-US" dirty="0" smtClean="0"/>
              <a:t>There </a:t>
            </a:r>
            <a:r>
              <a:rPr lang="en-US" dirty="0" smtClean="0"/>
              <a:t>may be significantly different messaging requirements for a Request entity that is approved as opposed to one that is denied. I</a:t>
            </a:r>
            <a:r>
              <a:rPr lang="en-US" baseline="0" dirty="0" smtClean="0"/>
              <a:t>n other cases, y</a:t>
            </a:r>
            <a:r>
              <a:rPr lang="en-US" dirty="0" smtClean="0"/>
              <a:t>ou may want to send another message event during the processing of a message acknowledgement. Message events cannot be triggered for non-EventAware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7547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22, 2013</a:t>
            </a:r>
            <a:endParaRPr lang="en-US" dirty="0"/>
          </a:p>
        </p:txBody>
      </p:sp>
      <p:sp>
        <p:nvSpPr>
          <p:cNvPr id="3" name="Title 2"/>
          <p:cNvSpPr>
            <a:spLocks noGrp="1"/>
          </p:cNvSpPr>
          <p:nvPr>
            <p:ph type="ctrTitle"/>
          </p:nvPr>
        </p:nvSpPr>
        <p:spPr/>
        <p:txBody>
          <a:bodyPr/>
          <a:lstStyle/>
          <a:p>
            <a:r>
              <a:rPr lang="en-US" dirty="0"/>
              <a:t>Triggering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solidFill>
                  <a:schemeClr val="bg1"/>
                </a:solidFill>
              </a:rPr>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31460534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Destination</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A </a:t>
            </a:r>
            <a:r>
              <a:rPr lang="en-US" dirty="0" smtClean="0"/>
              <a:t>message </a:t>
            </a:r>
            <a:r>
              <a:rPr lang="en-US" b="1" dirty="0" smtClean="0"/>
              <a:t>destination</a:t>
            </a:r>
            <a:r>
              <a:rPr lang="en-US" dirty="0" smtClean="0"/>
              <a:t> </a:t>
            </a:r>
            <a:r>
              <a:rPr lang="en-US" dirty="0"/>
              <a:t>is an abstraction of an external system that receives and replies to messages</a:t>
            </a:r>
          </a:p>
          <a:p>
            <a:r>
              <a:rPr lang="en-US" dirty="0"/>
              <a:t>Examples:</a:t>
            </a:r>
          </a:p>
          <a:p>
            <a:pPr lvl="1"/>
            <a:r>
              <a:rPr lang="en-US" dirty="0"/>
              <a:t>PC: Billing system that receives charges for new policies</a:t>
            </a:r>
          </a:p>
          <a:p>
            <a:pPr lvl="1"/>
            <a:r>
              <a:rPr lang="en-US" dirty="0"/>
              <a:t>BC: Policy administration system that receives request to cancel policy when payment is not received</a:t>
            </a:r>
          </a:p>
          <a:p>
            <a:pPr lvl="1"/>
            <a:r>
              <a:rPr lang="en-US" dirty="0"/>
              <a:t>CC: Police report system that receives requests for police reports concerning auto accidents</a:t>
            </a:r>
          </a:p>
          <a:p>
            <a:endParaRPr lang="en-US" dirty="0"/>
          </a:p>
        </p:txBody>
      </p:sp>
      <p:sp>
        <p:nvSpPr>
          <p:cNvPr id="5" name="rec GWRE"/>
          <p:cNvSpPr>
            <a:spLocks noChangeArrowheads="1"/>
          </p:cNvSpPr>
          <p:nvPr/>
        </p:nvSpPr>
        <p:spPr bwMode="auto">
          <a:xfrm>
            <a:off x="760916"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41" y="1023144"/>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8"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1100" y="1101171"/>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4" name="pic Msg 1"/>
          <p:cNvGrpSpPr>
            <a:grpSpLocks/>
          </p:cNvGrpSpPr>
          <p:nvPr/>
        </p:nvGrpSpPr>
        <p:grpSpPr bwMode="auto">
          <a:xfrm>
            <a:off x="2511862" y="1290638"/>
            <a:ext cx="498475" cy="309562"/>
            <a:chOff x="2097" y="1494"/>
            <a:chExt cx="229" cy="142"/>
          </a:xfrm>
          <a:effectLst>
            <a:outerShdw blurRad="50800" dist="38100" dir="2700000" algn="tl" rotWithShape="0">
              <a:prstClr val="black">
                <a:alpha val="40000"/>
              </a:prstClr>
            </a:outerShdw>
          </a:effectLst>
        </p:grpSpPr>
        <p:sp>
          <p:nvSpPr>
            <p:cNvPr id="1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9" name="ln Retry 2"/>
          <p:cNvSpPr>
            <a:spLocks noChangeShapeType="1"/>
          </p:cNvSpPr>
          <p:nvPr/>
        </p:nvSpPr>
        <p:spPr bwMode="auto">
          <a:xfrm flipH="1">
            <a:off x="2223956" y="1795576"/>
            <a:ext cx="5019806"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10"/>
          <p:cNvSpPr txBox="1">
            <a:spLocks noChangeArrowheads="1"/>
          </p:cNvSpPr>
          <p:nvPr/>
        </p:nvSpPr>
        <p:spPr bwMode="auto">
          <a:xfrm>
            <a:off x="675667"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Guidewire Application</a:t>
            </a:r>
            <a:endParaRPr lang="en-US" sz="1600" dirty="0">
              <a:solidFill>
                <a:schemeClr val="bg1"/>
              </a:solidFill>
            </a:endParaRPr>
          </a:p>
        </p:txBody>
      </p:sp>
      <p:sp>
        <p:nvSpPr>
          <p:cNvPr id="21" name="Text Box 31"/>
          <p:cNvSpPr txBox="1">
            <a:spLocks noChangeArrowheads="1"/>
          </p:cNvSpPr>
          <p:nvPr/>
        </p:nvSpPr>
        <p:spPr bwMode="auto">
          <a:xfrm>
            <a:off x="7158706"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External </a:t>
            </a:r>
            <a:br>
              <a:rPr lang="en-US" sz="1600" dirty="0" smtClean="0">
                <a:solidFill>
                  <a:schemeClr val="bg1"/>
                </a:solidFill>
              </a:rPr>
            </a:br>
            <a:r>
              <a:rPr lang="en-US" sz="1600" dirty="0" smtClean="0">
                <a:solidFill>
                  <a:schemeClr val="bg1"/>
                </a:solidFill>
              </a:rPr>
              <a:t>System</a:t>
            </a:r>
            <a:endParaRPr lang="en-US" sz="1600" dirty="0">
              <a:solidFill>
                <a:schemeClr val="bg1"/>
              </a:solidFill>
            </a:endParaRPr>
          </a:p>
        </p:txBody>
      </p:sp>
      <p:grpSp>
        <p:nvGrpSpPr>
          <p:cNvPr id="22" name="icon ACK"/>
          <p:cNvGrpSpPr/>
          <p:nvPr/>
        </p:nvGrpSpPr>
        <p:grpSpPr>
          <a:xfrm>
            <a:off x="6172200" y="1600200"/>
            <a:ext cx="717440" cy="440951"/>
            <a:chOff x="2671547" y="1035425"/>
            <a:chExt cx="717440" cy="440951"/>
          </a:xfrm>
        </p:grpSpPr>
        <p:grpSp>
          <p:nvGrpSpPr>
            <p:cNvPr id="23"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2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4"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grpSp>
        <p:nvGrpSpPr>
          <p:cNvPr id="28" name="Group 36"/>
          <p:cNvGrpSpPr>
            <a:grpSpLocks/>
          </p:cNvGrpSpPr>
          <p:nvPr/>
        </p:nvGrpSpPr>
        <p:grpSpPr bwMode="auto">
          <a:xfrm>
            <a:off x="4045860" y="1198637"/>
            <a:ext cx="980609" cy="907565"/>
            <a:chOff x="757" y="1301"/>
            <a:chExt cx="751" cy="695"/>
          </a:xfrm>
          <a:effectLst>
            <a:outerShdw blurRad="50800" dist="38100" dir="2700000" algn="tl" rotWithShape="0">
              <a:prstClr val="black">
                <a:alpha val="40000"/>
              </a:prstClr>
            </a:outerShdw>
          </a:effectLst>
        </p:grpSpPr>
        <p:sp>
          <p:nvSpPr>
            <p:cNvPr id="29"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0"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31" name="Group 39"/>
            <p:cNvGrpSpPr>
              <a:grpSpLocks/>
            </p:cNvGrpSpPr>
            <p:nvPr/>
          </p:nvGrpSpPr>
          <p:grpSpPr bwMode="auto">
            <a:xfrm>
              <a:off x="939" y="1836"/>
              <a:ext cx="373" cy="53"/>
              <a:chOff x="939" y="1836"/>
              <a:chExt cx="373" cy="53"/>
            </a:xfrm>
          </p:grpSpPr>
          <p:sp>
            <p:nvSpPr>
              <p:cNvPr id="41" name="Rectangle 4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2" name="Rectangle 4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32"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3"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4"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35" name="Group 45"/>
            <p:cNvGrpSpPr>
              <a:grpSpLocks/>
            </p:cNvGrpSpPr>
            <p:nvPr/>
          </p:nvGrpSpPr>
          <p:grpSpPr bwMode="auto">
            <a:xfrm>
              <a:off x="1243" y="1301"/>
              <a:ext cx="265" cy="287"/>
              <a:chOff x="1243" y="1301"/>
              <a:chExt cx="265" cy="287"/>
            </a:xfrm>
          </p:grpSpPr>
          <p:sp>
            <p:nvSpPr>
              <p:cNvPr id="39"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0"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36" name="Group 48"/>
            <p:cNvGrpSpPr>
              <a:grpSpLocks/>
            </p:cNvGrpSpPr>
            <p:nvPr/>
          </p:nvGrpSpPr>
          <p:grpSpPr bwMode="auto">
            <a:xfrm flipH="1">
              <a:off x="757" y="1309"/>
              <a:ext cx="265" cy="287"/>
              <a:chOff x="1243" y="1301"/>
              <a:chExt cx="265" cy="287"/>
            </a:xfrm>
          </p:grpSpPr>
          <p:sp>
            <p:nvSpPr>
              <p:cNvPr id="37"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38"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43" name="Text Box 32"/>
          <p:cNvSpPr txBox="1">
            <a:spLocks noChangeArrowheads="1"/>
          </p:cNvSpPr>
          <p:nvPr/>
        </p:nvSpPr>
        <p:spPr bwMode="auto">
          <a:xfrm>
            <a:off x="3725924" y="235267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Tree>
    <p:extLst>
      <p:ext uri="{BB962C8B-B14F-4D97-AF65-F5344CB8AC3E}">
        <p14:creationId xmlns:p14="http://schemas.microsoft.com/office/powerpoint/2010/main" val="6750353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message events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Messaging destination </a:t>
            </a:r>
            <a:r>
              <a:rPr lang="en-US" dirty="0"/>
              <a:t>listens to one or more specific </a:t>
            </a:r>
            <a:r>
              <a:rPr lang="en-US" dirty="0" smtClean="0"/>
              <a:t>message events</a:t>
            </a:r>
          </a:p>
          <a:p>
            <a:r>
              <a:rPr lang="en-US" dirty="0" smtClean="0"/>
              <a:t>When a message event occurs:</a:t>
            </a:r>
          </a:p>
          <a:p>
            <a:pPr lvl="1"/>
            <a:r>
              <a:rPr lang="en-US" dirty="0" smtClean="0"/>
              <a:t>One </a:t>
            </a:r>
            <a:r>
              <a:rPr lang="en-US" dirty="0"/>
              <a:t>MessageContext is created for each destination that listens to that event</a:t>
            </a:r>
          </a:p>
          <a:p>
            <a:pPr lvl="1"/>
            <a:r>
              <a:rPr lang="en-US" dirty="0"/>
              <a:t>Each MessageContext is then processed by business rules</a:t>
            </a:r>
          </a:p>
          <a:p>
            <a:endParaRPr lang="en-US" dirty="0"/>
          </a:p>
        </p:txBody>
      </p:sp>
      <p:sp>
        <p:nvSpPr>
          <p:cNvPr id="4" name="icn EventAware Entity"/>
          <p:cNvSpPr>
            <a:spLocks noChangeArrowheads="1"/>
          </p:cNvSpPr>
          <p:nvPr/>
        </p:nvSpPr>
        <p:spPr bwMode="auto">
          <a:xfrm>
            <a:off x="603250" y="2120900"/>
            <a:ext cx="1066800" cy="777875"/>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grpSp>
        <p:nvGrpSpPr>
          <p:cNvPr id="253" name="icn Event Triggered"/>
          <p:cNvGrpSpPr/>
          <p:nvPr/>
        </p:nvGrpSpPr>
        <p:grpSpPr>
          <a:xfrm>
            <a:off x="906463" y="1552576"/>
            <a:ext cx="1085057" cy="763588"/>
            <a:chOff x="906463" y="1552576"/>
            <a:chExt cx="1085057" cy="763588"/>
          </a:xfrm>
        </p:grpSpPr>
        <p:pic>
          <p:nvPicPr>
            <p:cNvPr id="6" name="Picture 8" descr="j0431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9014" flipH="1">
              <a:off x="906463" y="1552576"/>
              <a:ext cx="7635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rc 108"/>
            <p:cNvSpPr>
              <a:spLocks/>
            </p:cNvSpPr>
            <p:nvPr/>
          </p:nvSpPr>
          <p:spPr bwMode="auto">
            <a:xfrm rot="2953146">
              <a:off x="1595438" y="1730375"/>
              <a:ext cx="212725" cy="211138"/>
            </a:xfrm>
            <a:custGeom>
              <a:avLst/>
              <a:gdLst>
                <a:gd name="T0" fmla="*/ 0 w 21600"/>
                <a:gd name="T1" fmla="*/ 0 h 21600"/>
                <a:gd name="T2" fmla="*/ 134 w 21600"/>
                <a:gd name="T3" fmla="*/ 133 h 21600"/>
                <a:gd name="T4" fmla="*/ 0 w 21600"/>
                <a:gd name="T5" fmla="*/ 1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8" name="Arc 109"/>
            <p:cNvSpPr>
              <a:spLocks/>
            </p:cNvSpPr>
            <p:nvPr/>
          </p:nvSpPr>
          <p:spPr bwMode="auto">
            <a:xfrm rot="2953146">
              <a:off x="1641476" y="1706563"/>
              <a:ext cx="260350" cy="258763"/>
            </a:xfrm>
            <a:custGeom>
              <a:avLst/>
              <a:gdLst>
                <a:gd name="T0" fmla="*/ 0 w 21600"/>
                <a:gd name="T1" fmla="*/ 0 h 21600"/>
                <a:gd name="T2" fmla="*/ 164 w 21600"/>
                <a:gd name="T3" fmla="*/ 163 h 21600"/>
                <a:gd name="T4" fmla="*/ 0 w 21600"/>
                <a:gd name="T5" fmla="*/ 1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9" name="Arc 110"/>
            <p:cNvSpPr>
              <a:spLocks/>
            </p:cNvSpPr>
            <p:nvPr/>
          </p:nvSpPr>
          <p:spPr bwMode="auto">
            <a:xfrm rot="2953146">
              <a:off x="1671638" y="1676400"/>
              <a:ext cx="320675" cy="319088"/>
            </a:xfrm>
            <a:custGeom>
              <a:avLst/>
              <a:gdLst>
                <a:gd name="T0" fmla="*/ 0 w 21600"/>
                <a:gd name="T1" fmla="*/ 0 h 21600"/>
                <a:gd name="T2" fmla="*/ 202 w 21600"/>
                <a:gd name="T3" fmla="*/ 201 h 21600"/>
                <a:gd name="T4" fmla="*/ 0 w 21600"/>
                <a:gd name="T5" fmla="*/ 20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sp>
        <p:nvSpPr>
          <p:cNvPr id="11" name="txt EventChanged"/>
          <p:cNvSpPr txBox="1">
            <a:spLocks noChangeArrowheads="1"/>
          </p:cNvSpPr>
          <p:nvPr/>
        </p:nvSpPr>
        <p:spPr bwMode="auto">
          <a:xfrm>
            <a:off x="711200" y="906463"/>
            <a:ext cx="1574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FF6600"/>
                </a:solidFill>
              </a:rPr>
              <a:t>BankAccount</a:t>
            </a:r>
            <a:br>
              <a:rPr lang="en-US" sz="1600" dirty="0" smtClean="0">
                <a:solidFill>
                  <a:srgbClr val="FF6600"/>
                </a:solidFill>
              </a:rPr>
            </a:br>
            <a:r>
              <a:rPr lang="en-US" sz="1600" dirty="0" smtClean="0">
                <a:solidFill>
                  <a:srgbClr val="FF6600"/>
                </a:solidFill>
              </a:rPr>
              <a:t>Changed</a:t>
            </a:r>
            <a:endParaRPr lang="en-US" sz="1600" dirty="0">
              <a:solidFill>
                <a:srgbClr val="FF6600"/>
              </a:solidFill>
            </a:endParaRPr>
          </a:p>
        </p:txBody>
      </p:sp>
      <p:grpSp>
        <p:nvGrpSpPr>
          <p:cNvPr id="13" name="icn MessageContext2"/>
          <p:cNvGrpSpPr>
            <a:grpSpLocks/>
          </p:cNvGrpSpPr>
          <p:nvPr/>
        </p:nvGrpSpPr>
        <p:grpSpPr bwMode="auto">
          <a:xfrm>
            <a:off x="2757486" y="2139952"/>
            <a:ext cx="1127126" cy="582613"/>
            <a:chOff x="1096" y="2138"/>
            <a:chExt cx="926" cy="480"/>
          </a:xfrm>
        </p:grpSpPr>
        <p:sp>
          <p:nvSpPr>
            <p:cNvPr id="33" name="AutoShape 142"/>
            <p:cNvSpPr>
              <a:spLocks noChangeArrowheads="1"/>
            </p:cNvSpPr>
            <p:nvPr/>
          </p:nvSpPr>
          <p:spPr bwMode="auto">
            <a:xfrm>
              <a:off x="1096" y="2190"/>
              <a:ext cx="508" cy="428"/>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34" name="Group 143"/>
            <p:cNvGrpSpPr>
              <a:grpSpLocks/>
            </p:cNvGrpSpPr>
            <p:nvPr/>
          </p:nvGrpSpPr>
          <p:grpSpPr bwMode="auto">
            <a:xfrm>
              <a:off x="1522" y="2138"/>
              <a:ext cx="500" cy="407"/>
              <a:chOff x="727" y="3059"/>
              <a:chExt cx="608" cy="495"/>
            </a:xfrm>
          </p:grpSpPr>
          <p:grpSp>
            <p:nvGrpSpPr>
              <p:cNvPr id="35" name="Group 144"/>
              <p:cNvGrpSpPr>
                <a:grpSpLocks/>
              </p:cNvGrpSpPr>
              <p:nvPr/>
            </p:nvGrpSpPr>
            <p:grpSpPr bwMode="auto">
              <a:xfrm>
                <a:off x="835" y="3059"/>
                <a:ext cx="500" cy="495"/>
                <a:chOff x="2063" y="3278"/>
                <a:chExt cx="500" cy="495"/>
              </a:xfrm>
            </p:grpSpPr>
            <p:sp>
              <p:nvSpPr>
                <p:cNvPr id="46" name="Rectangle 145"/>
                <p:cNvSpPr>
                  <a:spLocks noChangeArrowheads="1"/>
                </p:cNvSpPr>
                <p:nvPr/>
              </p:nvSpPr>
              <p:spPr bwMode="auto">
                <a:xfrm rot="18636272">
                  <a:off x="2239"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47" name="Rectangle 146"/>
                <p:cNvSpPr>
                  <a:spLocks noChangeArrowheads="1"/>
                </p:cNvSpPr>
                <p:nvPr/>
              </p:nvSpPr>
              <p:spPr bwMode="auto">
                <a:xfrm rot="18636272">
                  <a:off x="2049"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48" name="AutoShape 147"/>
                <p:cNvSpPr>
                  <a:spLocks noChangeArrowheads="1"/>
                </p:cNvSpPr>
                <p:nvPr/>
              </p:nvSpPr>
              <p:spPr bwMode="auto">
                <a:xfrm rot="18636272" flipV="1">
                  <a:off x="2455"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36" name="Group 148"/>
              <p:cNvGrpSpPr>
                <a:grpSpLocks/>
              </p:cNvGrpSpPr>
              <p:nvPr/>
            </p:nvGrpSpPr>
            <p:grpSpPr bwMode="auto">
              <a:xfrm>
                <a:off x="727" y="3115"/>
                <a:ext cx="517" cy="334"/>
                <a:chOff x="4245" y="2059"/>
                <a:chExt cx="442" cy="286"/>
              </a:xfrm>
            </p:grpSpPr>
            <p:sp>
              <p:nvSpPr>
                <p:cNvPr id="37" name="Freeform 149"/>
                <p:cNvSpPr>
                  <a:spLocks/>
                </p:cNvSpPr>
                <p:nvPr/>
              </p:nvSpPr>
              <p:spPr bwMode="auto">
                <a:xfrm rot="3766183" flipH="1">
                  <a:off x="4230"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8" name="Freeform 150"/>
                <p:cNvSpPr>
                  <a:spLocks/>
                </p:cNvSpPr>
                <p:nvPr/>
              </p:nvSpPr>
              <p:spPr bwMode="auto">
                <a:xfrm rot="3766183" flipH="1">
                  <a:off x="4243"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 name="Freeform 151"/>
                <p:cNvSpPr>
                  <a:spLocks/>
                </p:cNvSpPr>
                <p:nvPr/>
              </p:nvSpPr>
              <p:spPr bwMode="auto">
                <a:xfrm rot="3766183" flipH="1">
                  <a:off x="4374"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 name="Freeform 152"/>
                <p:cNvSpPr>
                  <a:spLocks/>
                </p:cNvSpPr>
                <p:nvPr/>
              </p:nvSpPr>
              <p:spPr bwMode="auto">
                <a:xfrm rot="3766183" flipH="1">
                  <a:off x="4371"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153"/>
                <p:cNvSpPr>
                  <a:spLocks/>
                </p:cNvSpPr>
                <p:nvPr/>
              </p:nvSpPr>
              <p:spPr bwMode="auto">
                <a:xfrm rot="3766183" flipH="1">
                  <a:off x="4376"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154"/>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155"/>
                <p:cNvSpPr>
                  <a:spLocks/>
                </p:cNvSpPr>
                <p:nvPr/>
              </p:nvSpPr>
              <p:spPr bwMode="auto">
                <a:xfrm rot="3766183" flipH="1">
                  <a:off x="4502"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156"/>
                <p:cNvSpPr>
                  <a:spLocks/>
                </p:cNvSpPr>
                <p:nvPr/>
              </p:nvSpPr>
              <p:spPr bwMode="auto">
                <a:xfrm rot="3766183" flipH="1">
                  <a:off x="4532"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157"/>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16" name="icn MessageContext1"/>
          <p:cNvGrpSpPr>
            <a:grpSpLocks/>
          </p:cNvGrpSpPr>
          <p:nvPr/>
        </p:nvGrpSpPr>
        <p:grpSpPr bwMode="auto">
          <a:xfrm>
            <a:off x="2759074" y="1101726"/>
            <a:ext cx="1127126" cy="582613"/>
            <a:chOff x="1096" y="2138"/>
            <a:chExt cx="926" cy="480"/>
          </a:xfrm>
        </p:grpSpPr>
        <p:sp>
          <p:nvSpPr>
            <p:cNvPr id="17" name="AutoShape 161"/>
            <p:cNvSpPr>
              <a:spLocks noChangeArrowheads="1"/>
            </p:cNvSpPr>
            <p:nvPr/>
          </p:nvSpPr>
          <p:spPr bwMode="auto">
            <a:xfrm>
              <a:off x="1096" y="2190"/>
              <a:ext cx="508" cy="428"/>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18" name="Group 162"/>
            <p:cNvGrpSpPr>
              <a:grpSpLocks/>
            </p:cNvGrpSpPr>
            <p:nvPr/>
          </p:nvGrpSpPr>
          <p:grpSpPr bwMode="auto">
            <a:xfrm>
              <a:off x="1522" y="2138"/>
              <a:ext cx="500" cy="407"/>
              <a:chOff x="727" y="3059"/>
              <a:chExt cx="608" cy="495"/>
            </a:xfrm>
          </p:grpSpPr>
          <p:grpSp>
            <p:nvGrpSpPr>
              <p:cNvPr id="19" name="Group 163"/>
              <p:cNvGrpSpPr>
                <a:grpSpLocks/>
              </p:cNvGrpSpPr>
              <p:nvPr/>
            </p:nvGrpSpPr>
            <p:grpSpPr bwMode="auto">
              <a:xfrm>
                <a:off x="835" y="3059"/>
                <a:ext cx="500" cy="495"/>
                <a:chOff x="2063" y="3278"/>
                <a:chExt cx="500" cy="495"/>
              </a:xfrm>
            </p:grpSpPr>
            <p:sp>
              <p:nvSpPr>
                <p:cNvPr id="30" name="Rectangle 164"/>
                <p:cNvSpPr>
                  <a:spLocks noChangeArrowheads="1"/>
                </p:cNvSpPr>
                <p:nvPr/>
              </p:nvSpPr>
              <p:spPr bwMode="auto">
                <a:xfrm rot="18636272">
                  <a:off x="2239"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31" name="Rectangle 165"/>
                <p:cNvSpPr>
                  <a:spLocks noChangeArrowheads="1"/>
                </p:cNvSpPr>
                <p:nvPr/>
              </p:nvSpPr>
              <p:spPr bwMode="auto">
                <a:xfrm rot="18636272">
                  <a:off x="2049"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32" name="AutoShape 166"/>
                <p:cNvSpPr>
                  <a:spLocks noChangeArrowheads="1"/>
                </p:cNvSpPr>
                <p:nvPr/>
              </p:nvSpPr>
              <p:spPr bwMode="auto">
                <a:xfrm rot="18636272" flipV="1">
                  <a:off x="2455"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20" name="Group 167"/>
              <p:cNvGrpSpPr>
                <a:grpSpLocks/>
              </p:cNvGrpSpPr>
              <p:nvPr/>
            </p:nvGrpSpPr>
            <p:grpSpPr bwMode="auto">
              <a:xfrm>
                <a:off x="727" y="3115"/>
                <a:ext cx="517" cy="334"/>
                <a:chOff x="4245" y="2059"/>
                <a:chExt cx="442" cy="286"/>
              </a:xfrm>
            </p:grpSpPr>
            <p:sp>
              <p:nvSpPr>
                <p:cNvPr id="21" name="Freeform 168"/>
                <p:cNvSpPr>
                  <a:spLocks/>
                </p:cNvSpPr>
                <p:nvPr/>
              </p:nvSpPr>
              <p:spPr bwMode="auto">
                <a:xfrm rot="3766183" flipH="1">
                  <a:off x="4230"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169"/>
                <p:cNvSpPr>
                  <a:spLocks/>
                </p:cNvSpPr>
                <p:nvPr/>
              </p:nvSpPr>
              <p:spPr bwMode="auto">
                <a:xfrm rot="3766183" flipH="1">
                  <a:off x="4243"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170"/>
                <p:cNvSpPr>
                  <a:spLocks/>
                </p:cNvSpPr>
                <p:nvPr/>
              </p:nvSpPr>
              <p:spPr bwMode="auto">
                <a:xfrm rot="3766183" flipH="1">
                  <a:off x="4374"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171"/>
                <p:cNvSpPr>
                  <a:spLocks/>
                </p:cNvSpPr>
                <p:nvPr/>
              </p:nvSpPr>
              <p:spPr bwMode="auto">
                <a:xfrm rot="3766183" flipH="1">
                  <a:off x="4371"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172"/>
                <p:cNvSpPr>
                  <a:spLocks/>
                </p:cNvSpPr>
                <p:nvPr/>
              </p:nvSpPr>
              <p:spPr bwMode="auto">
                <a:xfrm rot="3766183" flipH="1">
                  <a:off x="4376"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173"/>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174"/>
                <p:cNvSpPr>
                  <a:spLocks/>
                </p:cNvSpPr>
                <p:nvPr/>
              </p:nvSpPr>
              <p:spPr bwMode="auto">
                <a:xfrm rot="3766183" flipH="1">
                  <a:off x="4502"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175"/>
                <p:cNvSpPr>
                  <a:spLocks/>
                </p:cNvSpPr>
                <p:nvPr/>
              </p:nvSpPr>
              <p:spPr bwMode="auto">
                <a:xfrm rot="3766183" flipH="1">
                  <a:off x="4532"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176"/>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49" name="icn MessageContextNULL"/>
          <p:cNvGrpSpPr>
            <a:grpSpLocks/>
          </p:cNvGrpSpPr>
          <p:nvPr/>
        </p:nvGrpSpPr>
        <p:grpSpPr bwMode="auto">
          <a:xfrm>
            <a:off x="2824639" y="2922587"/>
            <a:ext cx="619125" cy="1139825"/>
            <a:chOff x="1524" y="1841"/>
            <a:chExt cx="390" cy="718"/>
          </a:xfrm>
        </p:grpSpPr>
        <p:sp>
          <p:nvSpPr>
            <p:cNvPr id="50" name="AutoShape 122"/>
            <p:cNvSpPr>
              <a:spLocks noChangeArrowheads="1"/>
            </p:cNvSpPr>
            <p:nvPr/>
          </p:nvSpPr>
          <p:spPr bwMode="auto">
            <a:xfrm>
              <a:off x="1524" y="2027"/>
              <a:ext cx="390" cy="327"/>
            </a:xfrm>
            <a:prstGeom prst="cube">
              <a:avLst>
                <a:gd name="adj" fmla="val 25000"/>
              </a:avLst>
            </a:prstGeom>
            <a:noFill/>
            <a:ln w="19050">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51" name="Rectangle 138"/>
            <p:cNvSpPr>
              <a:spLocks noChangeArrowheads="1"/>
            </p:cNvSpPr>
            <p:nvPr/>
          </p:nvSpPr>
          <p:spPr bwMode="auto">
            <a:xfrm rot="2645782">
              <a:off x="1671" y="1841"/>
              <a:ext cx="63" cy="718"/>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2" name="Rectangle 139"/>
            <p:cNvSpPr>
              <a:spLocks noChangeArrowheads="1"/>
            </p:cNvSpPr>
            <p:nvPr/>
          </p:nvSpPr>
          <p:spPr bwMode="auto">
            <a:xfrm rot="18954218" flipH="1">
              <a:off x="1671" y="1841"/>
              <a:ext cx="63" cy="718"/>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3" name="txt BankEvent2"/>
          <p:cNvSpPr txBox="1">
            <a:spLocks noChangeArrowheads="1"/>
          </p:cNvSpPr>
          <p:nvPr/>
        </p:nvSpPr>
        <p:spPr bwMode="auto">
          <a:xfrm>
            <a:off x="4397193" y="925802"/>
            <a:ext cx="23161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smtClean="0">
                <a:solidFill>
                  <a:schemeClr val="accent5">
                    <a:lumMod val="75000"/>
                  </a:schemeClr>
                </a:solidFill>
              </a:rPr>
              <a:t>BankAccountAdded</a:t>
            </a:r>
            <a:r>
              <a:rPr lang="en-US" sz="1600" dirty="0">
                <a:solidFill>
                  <a:schemeClr val="accent5">
                    <a:lumMod val="75000"/>
                  </a:schemeClr>
                </a:solidFill>
              </a:rPr>
              <a:t/>
            </a:r>
            <a:br>
              <a:rPr lang="en-US" sz="1600" dirty="0">
                <a:solidFill>
                  <a:schemeClr val="accent5">
                    <a:lumMod val="75000"/>
                  </a:schemeClr>
                </a:solidFill>
              </a:rPr>
            </a:br>
            <a:r>
              <a:rPr lang="en-US" sz="1600" dirty="0" smtClean="0">
                <a:solidFill>
                  <a:schemeClr val="accent5">
                    <a:lumMod val="75000"/>
                  </a:schemeClr>
                </a:solidFill>
              </a:rPr>
              <a:t>BankAccountChanged</a:t>
            </a:r>
            <a:endParaRPr lang="en-US" sz="1600" dirty="0">
              <a:solidFill>
                <a:schemeClr val="accent5">
                  <a:lumMod val="75000"/>
                </a:schemeClr>
              </a:solidFill>
            </a:endParaRPr>
          </a:p>
        </p:txBody>
      </p:sp>
      <p:sp>
        <p:nvSpPr>
          <p:cNvPr id="54" name="txt BankEvent1"/>
          <p:cNvSpPr txBox="1">
            <a:spLocks noChangeArrowheads="1"/>
          </p:cNvSpPr>
          <p:nvPr/>
        </p:nvSpPr>
        <p:spPr bwMode="auto">
          <a:xfrm>
            <a:off x="4438650" y="2232179"/>
            <a:ext cx="23161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smtClean="0">
                <a:solidFill>
                  <a:schemeClr val="accent5">
                    <a:lumMod val="75000"/>
                  </a:schemeClr>
                </a:solidFill>
              </a:rPr>
              <a:t>BankAccountChanged</a:t>
            </a:r>
            <a:endParaRPr lang="en-US" sz="1600" dirty="0">
              <a:solidFill>
                <a:schemeClr val="accent5">
                  <a:lumMod val="75000"/>
                </a:schemeClr>
              </a:solidFill>
            </a:endParaRPr>
          </a:p>
        </p:txBody>
      </p:sp>
      <p:sp>
        <p:nvSpPr>
          <p:cNvPr id="55" name="txt ActivityEvent"/>
          <p:cNvSpPr txBox="1">
            <a:spLocks noChangeArrowheads="1"/>
          </p:cNvSpPr>
          <p:nvPr/>
        </p:nvSpPr>
        <p:spPr bwMode="auto">
          <a:xfrm>
            <a:off x="4387668" y="3235092"/>
            <a:ext cx="1789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accent1"/>
                </a:solidFill>
              </a:rPr>
              <a:t>ActivityAdded</a:t>
            </a:r>
            <a:br>
              <a:rPr lang="en-US" sz="1600" dirty="0">
                <a:solidFill>
                  <a:schemeClr val="accent1"/>
                </a:solidFill>
              </a:rPr>
            </a:br>
            <a:r>
              <a:rPr lang="en-US" sz="1600" dirty="0">
                <a:solidFill>
                  <a:schemeClr val="accent1"/>
                </a:solidFill>
              </a:rPr>
              <a:t>ActivityChanged</a:t>
            </a:r>
          </a:p>
        </p:txBody>
      </p:sp>
      <p:sp>
        <p:nvSpPr>
          <p:cNvPr id="131" name="txt BankAccount2637"/>
          <p:cNvSpPr txBox="1">
            <a:spLocks noChangeArrowheads="1"/>
          </p:cNvSpPr>
          <p:nvPr/>
        </p:nvSpPr>
        <p:spPr bwMode="auto">
          <a:xfrm>
            <a:off x="374217" y="2883480"/>
            <a:ext cx="1451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Bank</a:t>
            </a:r>
          </a:p>
          <a:p>
            <a:pPr algn="ctr"/>
            <a:r>
              <a:rPr lang="en-US" dirty="0" smtClean="0">
                <a:solidFill>
                  <a:schemeClr val="bg1"/>
                </a:solidFill>
              </a:rPr>
              <a:t>Account </a:t>
            </a:r>
            <a:r>
              <a:rPr lang="en-US" dirty="0">
                <a:solidFill>
                  <a:schemeClr val="bg1"/>
                </a:solidFill>
              </a:rPr>
              <a:t/>
            </a:r>
            <a:br>
              <a:rPr lang="en-US" dirty="0">
                <a:solidFill>
                  <a:schemeClr val="bg1"/>
                </a:solidFill>
              </a:rPr>
            </a:br>
            <a:r>
              <a:rPr lang="en-US" sz="1600" dirty="0">
                <a:solidFill>
                  <a:schemeClr val="bg1"/>
                </a:solidFill>
              </a:rPr>
              <a:t>2637</a:t>
            </a:r>
          </a:p>
        </p:txBody>
      </p:sp>
      <p:grpSp>
        <p:nvGrpSpPr>
          <p:cNvPr id="250" name="destination 13"/>
          <p:cNvGrpSpPr/>
          <p:nvPr/>
        </p:nvGrpSpPr>
        <p:grpSpPr>
          <a:xfrm>
            <a:off x="6732588" y="900881"/>
            <a:ext cx="2387600" cy="867594"/>
            <a:chOff x="6732588" y="900881"/>
            <a:chExt cx="2387600" cy="867594"/>
          </a:xfrm>
        </p:grpSpPr>
        <p:grpSp>
          <p:nvGrpSpPr>
            <p:cNvPr id="56" name="Group 36"/>
            <p:cNvGrpSpPr>
              <a:grpSpLocks/>
            </p:cNvGrpSpPr>
            <p:nvPr/>
          </p:nvGrpSpPr>
          <p:grpSpPr bwMode="auto">
            <a:xfrm>
              <a:off x="7772400" y="900881"/>
              <a:ext cx="714674" cy="661439"/>
              <a:chOff x="757" y="1301"/>
              <a:chExt cx="751" cy="695"/>
            </a:xfrm>
            <a:effectLst>
              <a:outerShdw blurRad="50800" dist="38100" dir="2700000" algn="tl" rotWithShape="0">
                <a:prstClr val="black">
                  <a:alpha val="40000"/>
                </a:prstClr>
              </a:outerShdw>
            </a:effectLst>
          </p:grpSpPr>
          <p:sp>
            <p:nvSpPr>
              <p:cNvPr id="57"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8"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59" name="Group 39"/>
              <p:cNvGrpSpPr>
                <a:grpSpLocks/>
              </p:cNvGrpSpPr>
              <p:nvPr/>
            </p:nvGrpSpPr>
            <p:grpSpPr bwMode="auto">
              <a:xfrm>
                <a:off x="939" y="1836"/>
                <a:ext cx="373" cy="53"/>
                <a:chOff x="939" y="1836"/>
                <a:chExt cx="373" cy="53"/>
              </a:xfrm>
            </p:grpSpPr>
            <p:sp>
              <p:nvSpPr>
                <p:cNvPr id="69" name="Rectangle 68"/>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0" name="Rectangle 69"/>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0"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1"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2"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63" name="Group 45"/>
              <p:cNvGrpSpPr>
                <a:grpSpLocks/>
              </p:cNvGrpSpPr>
              <p:nvPr/>
            </p:nvGrpSpPr>
            <p:grpSpPr bwMode="auto">
              <a:xfrm>
                <a:off x="1243" y="1301"/>
                <a:ext cx="265" cy="287"/>
                <a:chOff x="1243" y="1301"/>
                <a:chExt cx="265" cy="287"/>
              </a:xfrm>
            </p:grpSpPr>
            <p:sp>
              <p:nvSpPr>
                <p:cNvPr id="67"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8"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64" name="Group 48"/>
              <p:cNvGrpSpPr>
                <a:grpSpLocks/>
              </p:cNvGrpSpPr>
              <p:nvPr/>
            </p:nvGrpSpPr>
            <p:grpSpPr bwMode="auto">
              <a:xfrm flipH="1">
                <a:off x="757" y="1309"/>
                <a:ext cx="265" cy="287"/>
                <a:chOff x="1243" y="1301"/>
                <a:chExt cx="265" cy="287"/>
              </a:xfrm>
            </p:grpSpPr>
            <p:sp>
              <p:nvSpPr>
                <p:cNvPr id="65"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6"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132" name="Group 21"/>
            <p:cNvGrpSpPr>
              <a:grpSpLocks/>
            </p:cNvGrpSpPr>
            <p:nvPr/>
          </p:nvGrpSpPr>
          <p:grpSpPr bwMode="auto">
            <a:xfrm>
              <a:off x="7092950" y="1006475"/>
              <a:ext cx="374650" cy="641350"/>
              <a:chOff x="3460" y="3152"/>
              <a:chExt cx="405" cy="695"/>
            </a:xfrm>
          </p:grpSpPr>
          <p:sp>
            <p:nvSpPr>
              <p:cNvPr id="133" name="Freeform 22"/>
              <p:cNvSpPr>
                <a:spLocks/>
              </p:cNvSpPr>
              <p:nvPr/>
            </p:nvSpPr>
            <p:spPr bwMode="auto">
              <a:xfrm>
                <a:off x="3463" y="3169"/>
                <a:ext cx="376" cy="657"/>
              </a:xfrm>
              <a:custGeom>
                <a:avLst/>
                <a:gdLst>
                  <a:gd name="T0" fmla="*/ 266 w 751"/>
                  <a:gd name="T1" fmla="*/ 928 h 1314"/>
                  <a:gd name="T2" fmla="*/ 0 w 751"/>
                  <a:gd name="T3" fmla="*/ 491 h 1314"/>
                  <a:gd name="T4" fmla="*/ 3 w 751"/>
                  <a:gd name="T5" fmla="*/ 480 h 1314"/>
                  <a:gd name="T6" fmla="*/ 7 w 751"/>
                  <a:gd name="T7" fmla="*/ 467 h 1314"/>
                  <a:gd name="T8" fmla="*/ 9 w 751"/>
                  <a:gd name="T9" fmla="*/ 460 h 1314"/>
                  <a:gd name="T10" fmla="*/ 12 w 751"/>
                  <a:gd name="T11" fmla="*/ 452 h 1314"/>
                  <a:gd name="T12" fmla="*/ 14 w 751"/>
                  <a:gd name="T13" fmla="*/ 443 h 1314"/>
                  <a:gd name="T14" fmla="*/ 17 w 751"/>
                  <a:gd name="T15" fmla="*/ 435 h 1314"/>
                  <a:gd name="T16" fmla="*/ 20 w 751"/>
                  <a:gd name="T17" fmla="*/ 426 h 1314"/>
                  <a:gd name="T18" fmla="*/ 25 w 751"/>
                  <a:gd name="T19" fmla="*/ 412 h 1314"/>
                  <a:gd name="T20" fmla="*/ 31 w 751"/>
                  <a:gd name="T21" fmla="*/ 400 h 1314"/>
                  <a:gd name="T22" fmla="*/ 36 w 751"/>
                  <a:gd name="T23" fmla="*/ 391 h 1314"/>
                  <a:gd name="T24" fmla="*/ 41 w 751"/>
                  <a:gd name="T25" fmla="*/ 383 h 1314"/>
                  <a:gd name="T26" fmla="*/ 47 w 751"/>
                  <a:gd name="T27" fmla="*/ 373 h 1314"/>
                  <a:gd name="T28" fmla="*/ 53 w 751"/>
                  <a:gd name="T29" fmla="*/ 361 h 1314"/>
                  <a:gd name="T30" fmla="*/ 60 w 751"/>
                  <a:gd name="T31" fmla="*/ 346 h 1314"/>
                  <a:gd name="T32" fmla="*/ 67 w 751"/>
                  <a:gd name="T33" fmla="*/ 331 h 1314"/>
                  <a:gd name="T34" fmla="*/ 75 w 751"/>
                  <a:gd name="T35" fmla="*/ 316 h 1314"/>
                  <a:gd name="T36" fmla="*/ 83 w 751"/>
                  <a:gd name="T37" fmla="*/ 300 h 1314"/>
                  <a:gd name="T38" fmla="*/ 90 w 751"/>
                  <a:gd name="T39" fmla="*/ 284 h 1314"/>
                  <a:gd name="T40" fmla="*/ 98 w 751"/>
                  <a:gd name="T41" fmla="*/ 269 h 1314"/>
                  <a:gd name="T42" fmla="*/ 103 w 751"/>
                  <a:gd name="T43" fmla="*/ 256 h 1314"/>
                  <a:gd name="T44" fmla="*/ 110 w 751"/>
                  <a:gd name="T45" fmla="*/ 243 h 1314"/>
                  <a:gd name="T46" fmla="*/ 115 w 751"/>
                  <a:gd name="T47" fmla="*/ 233 h 1314"/>
                  <a:gd name="T48" fmla="*/ 118 w 751"/>
                  <a:gd name="T49" fmla="*/ 225 h 1314"/>
                  <a:gd name="T50" fmla="*/ 122 w 751"/>
                  <a:gd name="T51" fmla="*/ 218 h 1314"/>
                  <a:gd name="T52" fmla="*/ 751 w 751"/>
                  <a:gd name="T53" fmla="*/ 384 h 1314"/>
                  <a:gd name="T54" fmla="*/ 631 w 751"/>
                  <a:gd name="T55" fmla="*/ 624 h 1314"/>
                  <a:gd name="T56" fmla="*/ 643 w 751"/>
                  <a:gd name="T57" fmla="*/ 628 h 1314"/>
                  <a:gd name="T58" fmla="*/ 650 w 751"/>
                  <a:gd name="T59" fmla="*/ 632 h 1314"/>
                  <a:gd name="T60" fmla="*/ 657 w 751"/>
                  <a:gd name="T61" fmla="*/ 636 h 1314"/>
                  <a:gd name="T62" fmla="*/ 668 w 751"/>
                  <a:gd name="T63" fmla="*/ 643 h 1314"/>
                  <a:gd name="T64" fmla="*/ 676 w 751"/>
                  <a:gd name="T65" fmla="*/ 654 h 1314"/>
                  <a:gd name="T66" fmla="*/ 676 w 751"/>
                  <a:gd name="T67" fmla="*/ 665 h 1314"/>
                  <a:gd name="T68" fmla="*/ 676 w 751"/>
                  <a:gd name="T69" fmla="*/ 676 h 1314"/>
                  <a:gd name="T70" fmla="*/ 674 w 751"/>
                  <a:gd name="T71" fmla="*/ 692 h 1314"/>
                  <a:gd name="T72" fmla="*/ 673 w 751"/>
                  <a:gd name="T73" fmla="*/ 709 h 1314"/>
                  <a:gd name="T74" fmla="*/ 672 w 751"/>
                  <a:gd name="T75" fmla="*/ 728 h 1314"/>
                  <a:gd name="T76" fmla="*/ 670 w 751"/>
                  <a:gd name="T77" fmla="*/ 749 h 1314"/>
                  <a:gd name="T78" fmla="*/ 668 w 751"/>
                  <a:gd name="T79" fmla="*/ 770 h 1314"/>
                  <a:gd name="T80" fmla="*/ 665 w 751"/>
                  <a:gd name="T81" fmla="*/ 791 h 1314"/>
                  <a:gd name="T82" fmla="*/ 663 w 751"/>
                  <a:gd name="T83" fmla="*/ 811 h 1314"/>
                  <a:gd name="T84" fmla="*/ 661 w 751"/>
                  <a:gd name="T85" fmla="*/ 831 h 1314"/>
                  <a:gd name="T86" fmla="*/ 659 w 751"/>
                  <a:gd name="T87" fmla="*/ 849 h 1314"/>
                  <a:gd name="T88" fmla="*/ 657 w 751"/>
                  <a:gd name="T89" fmla="*/ 862 h 1314"/>
                  <a:gd name="T90" fmla="*/ 656 w 751"/>
                  <a:gd name="T91" fmla="*/ 875 h 1314"/>
                  <a:gd name="T92" fmla="*/ 655 w 751"/>
                  <a:gd name="T93" fmla="*/ 883 h 1314"/>
                  <a:gd name="T94" fmla="*/ 690 w 751"/>
                  <a:gd name="T95" fmla="*/ 973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4" name="Freeform 23"/>
              <p:cNvSpPr>
                <a:spLocks/>
              </p:cNvSpPr>
              <p:nvPr/>
            </p:nvSpPr>
            <p:spPr bwMode="auto">
              <a:xfrm>
                <a:off x="3560" y="3336"/>
                <a:ext cx="152" cy="199"/>
              </a:xfrm>
              <a:custGeom>
                <a:avLst/>
                <a:gdLst>
                  <a:gd name="T0" fmla="*/ 87 w 303"/>
                  <a:gd name="T1" fmla="*/ 369 h 397"/>
                  <a:gd name="T2" fmla="*/ 76 w 303"/>
                  <a:gd name="T3" fmla="*/ 353 h 397"/>
                  <a:gd name="T4" fmla="*/ 61 w 303"/>
                  <a:gd name="T5" fmla="*/ 332 h 397"/>
                  <a:gd name="T6" fmla="*/ 46 w 303"/>
                  <a:gd name="T7" fmla="*/ 307 h 397"/>
                  <a:gd name="T8" fmla="*/ 30 w 303"/>
                  <a:gd name="T9" fmla="*/ 279 h 397"/>
                  <a:gd name="T10" fmla="*/ 17 w 303"/>
                  <a:gd name="T11" fmla="*/ 247 h 397"/>
                  <a:gd name="T12" fmla="*/ 5 w 303"/>
                  <a:gd name="T13" fmla="*/ 216 h 397"/>
                  <a:gd name="T14" fmla="*/ 1 w 303"/>
                  <a:gd name="T15" fmla="*/ 184 h 397"/>
                  <a:gd name="T16" fmla="*/ 2 w 303"/>
                  <a:gd name="T17" fmla="*/ 155 h 397"/>
                  <a:gd name="T18" fmla="*/ 17 w 303"/>
                  <a:gd name="T19" fmla="*/ 125 h 397"/>
                  <a:gd name="T20" fmla="*/ 41 w 303"/>
                  <a:gd name="T21" fmla="*/ 99 h 397"/>
                  <a:gd name="T22" fmla="*/ 72 w 303"/>
                  <a:gd name="T23" fmla="*/ 75 h 397"/>
                  <a:gd name="T24" fmla="*/ 107 w 303"/>
                  <a:gd name="T25" fmla="*/ 54 h 397"/>
                  <a:gd name="T26" fmla="*/ 141 w 303"/>
                  <a:gd name="T27" fmla="*/ 36 h 397"/>
                  <a:gd name="T28" fmla="*/ 172 w 303"/>
                  <a:gd name="T29" fmla="*/ 22 h 397"/>
                  <a:gd name="T30" fmla="*/ 197 w 303"/>
                  <a:gd name="T31" fmla="*/ 13 h 397"/>
                  <a:gd name="T32" fmla="*/ 211 w 303"/>
                  <a:gd name="T33" fmla="*/ 9 h 397"/>
                  <a:gd name="T34" fmla="*/ 223 w 303"/>
                  <a:gd name="T35" fmla="*/ 4 h 397"/>
                  <a:gd name="T36" fmla="*/ 244 w 303"/>
                  <a:gd name="T37" fmla="*/ 1 h 397"/>
                  <a:gd name="T38" fmla="*/ 269 w 303"/>
                  <a:gd name="T39" fmla="*/ 1 h 397"/>
                  <a:gd name="T40" fmla="*/ 288 w 303"/>
                  <a:gd name="T41" fmla="*/ 14 h 397"/>
                  <a:gd name="T42" fmla="*/ 293 w 303"/>
                  <a:gd name="T43" fmla="*/ 31 h 397"/>
                  <a:gd name="T44" fmla="*/ 286 w 303"/>
                  <a:gd name="T45" fmla="*/ 52 h 397"/>
                  <a:gd name="T46" fmla="*/ 270 w 303"/>
                  <a:gd name="T47" fmla="*/ 77 h 397"/>
                  <a:gd name="T48" fmla="*/ 245 w 303"/>
                  <a:gd name="T49" fmla="*/ 106 h 397"/>
                  <a:gd name="T50" fmla="*/ 218 w 303"/>
                  <a:gd name="T51" fmla="*/ 135 h 397"/>
                  <a:gd name="T52" fmla="*/ 189 w 303"/>
                  <a:gd name="T53" fmla="*/ 165 h 397"/>
                  <a:gd name="T54" fmla="*/ 160 w 303"/>
                  <a:gd name="T55" fmla="*/ 191 h 397"/>
                  <a:gd name="T56" fmla="*/ 138 w 303"/>
                  <a:gd name="T57" fmla="*/ 212 h 397"/>
                  <a:gd name="T58" fmla="*/ 120 w 303"/>
                  <a:gd name="T59" fmla="*/ 228 h 397"/>
                  <a:gd name="T60" fmla="*/ 119 w 303"/>
                  <a:gd name="T61" fmla="*/ 239 h 397"/>
                  <a:gd name="T62" fmla="*/ 128 w 303"/>
                  <a:gd name="T63" fmla="*/ 260 h 397"/>
                  <a:gd name="T64" fmla="*/ 136 w 303"/>
                  <a:gd name="T65" fmla="*/ 274 h 397"/>
                  <a:gd name="T66" fmla="*/ 145 w 303"/>
                  <a:gd name="T67" fmla="*/ 289 h 397"/>
                  <a:gd name="T68" fmla="*/ 157 w 303"/>
                  <a:gd name="T69" fmla="*/ 304 h 397"/>
                  <a:gd name="T70" fmla="*/ 172 w 303"/>
                  <a:gd name="T71" fmla="*/ 316 h 397"/>
                  <a:gd name="T72" fmla="*/ 189 w 303"/>
                  <a:gd name="T73" fmla="*/ 326 h 397"/>
                  <a:gd name="T74" fmla="*/ 207 w 303"/>
                  <a:gd name="T75" fmla="*/ 333 h 397"/>
                  <a:gd name="T76" fmla="*/ 225 w 303"/>
                  <a:gd name="T77" fmla="*/ 337 h 397"/>
                  <a:gd name="T78" fmla="*/ 242 w 303"/>
                  <a:gd name="T79" fmla="*/ 343 h 397"/>
                  <a:gd name="T80" fmla="*/ 258 w 303"/>
                  <a:gd name="T81" fmla="*/ 348 h 397"/>
                  <a:gd name="T82" fmla="*/ 276 w 303"/>
                  <a:gd name="T83" fmla="*/ 353 h 397"/>
                  <a:gd name="T84" fmla="*/ 295 w 303"/>
                  <a:gd name="T85" fmla="*/ 359 h 397"/>
                  <a:gd name="T86" fmla="*/ 300 w 303"/>
                  <a:gd name="T87" fmla="*/ 361 h 397"/>
                  <a:gd name="T88" fmla="*/ 280 w 303"/>
                  <a:gd name="T89" fmla="*/ 372 h 397"/>
                  <a:gd name="T90" fmla="*/ 271 w 303"/>
                  <a:gd name="T91" fmla="*/ 389 h 397"/>
                  <a:gd name="T92" fmla="*/ 261 w 303"/>
                  <a:gd name="T93" fmla="*/ 393 h 397"/>
                  <a:gd name="T94" fmla="*/ 245 w 303"/>
                  <a:gd name="T95" fmla="*/ 385 h 397"/>
                  <a:gd name="T96" fmla="*/ 229 w 303"/>
                  <a:gd name="T97" fmla="*/ 379 h 397"/>
                  <a:gd name="T98" fmla="*/ 212 w 303"/>
                  <a:gd name="T99" fmla="*/ 372 h 397"/>
                  <a:gd name="T100" fmla="*/ 194 w 303"/>
                  <a:gd name="T101" fmla="*/ 369 h 397"/>
                  <a:gd name="T102" fmla="*/ 177 w 303"/>
                  <a:gd name="T103" fmla="*/ 367 h 397"/>
                  <a:gd name="T104" fmla="*/ 163 w 303"/>
                  <a:gd name="T105" fmla="*/ 370 h 397"/>
                  <a:gd name="T106" fmla="*/ 142 w 303"/>
                  <a:gd name="T107" fmla="*/ 386 h 397"/>
                  <a:gd name="T108" fmla="*/ 125 w 303"/>
                  <a:gd name="T109" fmla="*/ 393 h 397"/>
                  <a:gd name="T110" fmla="*/ 112 w 303"/>
                  <a:gd name="T111" fmla="*/ 391 h 397"/>
                  <a:gd name="T112" fmla="*/ 97 w 303"/>
                  <a:gd name="T113" fmla="*/ 38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5" name="Freeform 24"/>
              <p:cNvSpPr>
                <a:spLocks/>
              </p:cNvSpPr>
              <p:nvPr/>
            </p:nvSpPr>
            <p:spPr bwMode="auto">
              <a:xfrm>
                <a:off x="3568" y="3237"/>
                <a:ext cx="172" cy="237"/>
              </a:xfrm>
              <a:custGeom>
                <a:avLst/>
                <a:gdLst>
                  <a:gd name="T0" fmla="*/ 72 w 342"/>
                  <a:gd name="T1" fmla="*/ 95 h 474"/>
                  <a:gd name="T2" fmla="*/ 85 w 342"/>
                  <a:gd name="T3" fmla="*/ 80 h 474"/>
                  <a:gd name="T4" fmla="*/ 99 w 342"/>
                  <a:gd name="T5" fmla="*/ 64 h 474"/>
                  <a:gd name="T6" fmla="*/ 116 w 342"/>
                  <a:gd name="T7" fmla="*/ 49 h 474"/>
                  <a:gd name="T8" fmla="*/ 137 w 342"/>
                  <a:gd name="T9" fmla="*/ 33 h 474"/>
                  <a:gd name="T10" fmla="*/ 156 w 342"/>
                  <a:gd name="T11" fmla="*/ 18 h 474"/>
                  <a:gd name="T12" fmla="*/ 177 w 342"/>
                  <a:gd name="T13" fmla="*/ 7 h 474"/>
                  <a:gd name="T14" fmla="*/ 198 w 342"/>
                  <a:gd name="T15" fmla="*/ 1 h 474"/>
                  <a:gd name="T16" fmla="*/ 216 w 342"/>
                  <a:gd name="T17" fmla="*/ 1 h 474"/>
                  <a:gd name="T18" fmla="*/ 233 w 342"/>
                  <a:gd name="T19" fmla="*/ 9 h 474"/>
                  <a:gd name="T20" fmla="*/ 249 w 342"/>
                  <a:gd name="T21" fmla="*/ 24 h 474"/>
                  <a:gd name="T22" fmla="*/ 263 w 342"/>
                  <a:gd name="T23" fmla="*/ 42 h 474"/>
                  <a:gd name="T24" fmla="*/ 278 w 342"/>
                  <a:gd name="T25" fmla="*/ 63 h 474"/>
                  <a:gd name="T26" fmla="*/ 291 w 342"/>
                  <a:gd name="T27" fmla="*/ 87 h 474"/>
                  <a:gd name="T28" fmla="*/ 304 w 342"/>
                  <a:gd name="T29" fmla="*/ 111 h 474"/>
                  <a:gd name="T30" fmla="*/ 315 w 342"/>
                  <a:gd name="T31" fmla="*/ 133 h 474"/>
                  <a:gd name="T32" fmla="*/ 324 w 342"/>
                  <a:gd name="T33" fmla="*/ 154 h 474"/>
                  <a:gd name="T34" fmla="*/ 331 w 342"/>
                  <a:gd name="T35" fmla="*/ 171 h 474"/>
                  <a:gd name="T36" fmla="*/ 336 w 342"/>
                  <a:gd name="T37" fmla="*/ 184 h 474"/>
                  <a:gd name="T38" fmla="*/ 339 w 342"/>
                  <a:gd name="T39" fmla="*/ 192 h 474"/>
                  <a:gd name="T40" fmla="*/ 341 w 342"/>
                  <a:gd name="T41" fmla="*/ 203 h 474"/>
                  <a:gd name="T42" fmla="*/ 342 w 342"/>
                  <a:gd name="T43" fmla="*/ 218 h 474"/>
                  <a:gd name="T44" fmla="*/ 342 w 342"/>
                  <a:gd name="T45" fmla="*/ 232 h 474"/>
                  <a:gd name="T46" fmla="*/ 339 w 342"/>
                  <a:gd name="T47" fmla="*/ 245 h 474"/>
                  <a:gd name="T48" fmla="*/ 334 w 342"/>
                  <a:gd name="T49" fmla="*/ 261 h 474"/>
                  <a:gd name="T50" fmla="*/ 328 w 342"/>
                  <a:gd name="T51" fmla="*/ 279 h 474"/>
                  <a:gd name="T52" fmla="*/ 316 w 342"/>
                  <a:gd name="T53" fmla="*/ 298 h 474"/>
                  <a:gd name="T54" fmla="*/ 303 w 342"/>
                  <a:gd name="T55" fmla="*/ 319 h 474"/>
                  <a:gd name="T56" fmla="*/ 285 w 342"/>
                  <a:gd name="T57" fmla="*/ 340 h 474"/>
                  <a:gd name="T58" fmla="*/ 267 w 342"/>
                  <a:gd name="T59" fmla="*/ 360 h 474"/>
                  <a:gd name="T60" fmla="*/ 249 w 342"/>
                  <a:gd name="T61" fmla="*/ 381 h 474"/>
                  <a:gd name="T62" fmla="*/ 230 w 342"/>
                  <a:gd name="T63" fmla="*/ 400 h 474"/>
                  <a:gd name="T64" fmla="*/ 213 w 342"/>
                  <a:gd name="T65" fmla="*/ 418 h 474"/>
                  <a:gd name="T66" fmla="*/ 198 w 342"/>
                  <a:gd name="T67" fmla="*/ 434 h 474"/>
                  <a:gd name="T68" fmla="*/ 183 w 342"/>
                  <a:gd name="T69" fmla="*/ 447 h 474"/>
                  <a:gd name="T70" fmla="*/ 167 w 342"/>
                  <a:gd name="T71" fmla="*/ 464 h 474"/>
                  <a:gd name="T72" fmla="*/ 109 w 342"/>
                  <a:gd name="T73" fmla="*/ 466 h 474"/>
                  <a:gd name="T74" fmla="*/ 96 w 342"/>
                  <a:gd name="T75" fmla="*/ 456 h 474"/>
                  <a:gd name="T76" fmla="*/ 82 w 342"/>
                  <a:gd name="T77" fmla="*/ 443 h 474"/>
                  <a:gd name="T78" fmla="*/ 69 w 342"/>
                  <a:gd name="T79" fmla="*/ 426 h 474"/>
                  <a:gd name="T80" fmla="*/ 61 w 342"/>
                  <a:gd name="T81" fmla="*/ 408 h 474"/>
                  <a:gd name="T82" fmla="*/ 63 w 342"/>
                  <a:gd name="T83" fmla="*/ 395 h 474"/>
                  <a:gd name="T84" fmla="*/ 77 w 342"/>
                  <a:gd name="T85" fmla="*/ 385 h 474"/>
                  <a:gd name="T86" fmla="*/ 95 w 342"/>
                  <a:gd name="T87" fmla="*/ 372 h 474"/>
                  <a:gd name="T88" fmla="*/ 117 w 342"/>
                  <a:gd name="T89" fmla="*/ 355 h 474"/>
                  <a:gd name="T90" fmla="*/ 142 w 342"/>
                  <a:gd name="T91" fmla="*/ 334 h 474"/>
                  <a:gd name="T92" fmla="*/ 167 w 342"/>
                  <a:gd name="T93" fmla="*/ 313 h 474"/>
                  <a:gd name="T94" fmla="*/ 191 w 342"/>
                  <a:gd name="T95" fmla="*/ 288 h 474"/>
                  <a:gd name="T96" fmla="*/ 211 w 342"/>
                  <a:gd name="T97" fmla="*/ 264 h 474"/>
                  <a:gd name="T98" fmla="*/ 227 w 342"/>
                  <a:gd name="T99" fmla="*/ 239 h 474"/>
                  <a:gd name="T100" fmla="*/ 237 w 342"/>
                  <a:gd name="T101" fmla="*/ 216 h 474"/>
                  <a:gd name="T102" fmla="*/ 238 w 342"/>
                  <a:gd name="T103" fmla="*/ 193 h 474"/>
                  <a:gd name="T104" fmla="*/ 230 w 342"/>
                  <a:gd name="T105" fmla="*/ 180 h 474"/>
                  <a:gd name="T106" fmla="*/ 213 w 342"/>
                  <a:gd name="T107" fmla="*/ 175 h 474"/>
                  <a:gd name="T108" fmla="*/ 191 w 342"/>
                  <a:gd name="T109" fmla="*/ 177 h 474"/>
                  <a:gd name="T110" fmla="*/ 164 w 342"/>
                  <a:gd name="T111" fmla="*/ 185 h 474"/>
                  <a:gd name="T112" fmla="*/ 134 w 342"/>
                  <a:gd name="T113" fmla="*/ 197 h 474"/>
                  <a:gd name="T114" fmla="*/ 105 w 342"/>
                  <a:gd name="T115" fmla="*/ 210 h 474"/>
                  <a:gd name="T116" fmla="*/ 79 w 342"/>
                  <a:gd name="T117" fmla="*/ 224 h 474"/>
                  <a:gd name="T118" fmla="*/ 55 w 342"/>
                  <a:gd name="T119" fmla="*/ 236 h 474"/>
                  <a:gd name="T120" fmla="*/ 39 w 342"/>
                  <a:gd name="T121" fmla="*/ 246 h 474"/>
                  <a:gd name="T122" fmla="*/ 30 w 342"/>
                  <a:gd name="T123" fmla="*/ 252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6" name="Freeform 25"/>
              <p:cNvSpPr>
                <a:spLocks/>
              </p:cNvSpPr>
              <p:nvPr/>
            </p:nvSpPr>
            <p:spPr bwMode="auto">
              <a:xfrm>
                <a:off x="3623" y="3493"/>
                <a:ext cx="133" cy="121"/>
              </a:xfrm>
              <a:custGeom>
                <a:avLst/>
                <a:gdLst>
                  <a:gd name="T0" fmla="*/ 77 w 267"/>
                  <a:gd name="T1" fmla="*/ 171 h 242"/>
                  <a:gd name="T2" fmla="*/ 65 w 267"/>
                  <a:gd name="T3" fmla="*/ 159 h 242"/>
                  <a:gd name="T4" fmla="*/ 50 w 267"/>
                  <a:gd name="T5" fmla="*/ 141 h 242"/>
                  <a:gd name="T6" fmla="*/ 41 w 267"/>
                  <a:gd name="T7" fmla="*/ 128 h 242"/>
                  <a:gd name="T8" fmla="*/ 32 w 267"/>
                  <a:gd name="T9" fmla="*/ 116 h 242"/>
                  <a:gd name="T10" fmla="*/ 24 w 267"/>
                  <a:gd name="T11" fmla="*/ 104 h 242"/>
                  <a:gd name="T12" fmla="*/ 16 w 267"/>
                  <a:gd name="T13" fmla="*/ 90 h 242"/>
                  <a:gd name="T14" fmla="*/ 9 w 267"/>
                  <a:gd name="T15" fmla="*/ 75 h 242"/>
                  <a:gd name="T16" fmla="*/ 5 w 267"/>
                  <a:gd name="T17" fmla="*/ 61 h 242"/>
                  <a:gd name="T18" fmla="*/ 0 w 267"/>
                  <a:gd name="T19" fmla="*/ 46 h 242"/>
                  <a:gd name="T20" fmla="*/ 1 w 267"/>
                  <a:gd name="T21" fmla="*/ 32 h 242"/>
                  <a:gd name="T22" fmla="*/ 4 w 267"/>
                  <a:gd name="T23" fmla="*/ 22 h 242"/>
                  <a:gd name="T24" fmla="*/ 14 w 267"/>
                  <a:gd name="T25" fmla="*/ 11 h 242"/>
                  <a:gd name="T26" fmla="*/ 24 w 267"/>
                  <a:gd name="T27" fmla="*/ 5 h 242"/>
                  <a:gd name="T28" fmla="*/ 36 w 267"/>
                  <a:gd name="T29" fmla="*/ 2 h 242"/>
                  <a:gd name="T30" fmla="*/ 50 w 267"/>
                  <a:gd name="T31" fmla="*/ 0 h 242"/>
                  <a:gd name="T32" fmla="*/ 65 w 267"/>
                  <a:gd name="T33" fmla="*/ 1 h 242"/>
                  <a:gd name="T34" fmla="*/ 81 w 267"/>
                  <a:gd name="T35" fmla="*/ 3 h 242"/>
                  <a:gd name="T36" fmla="*/ 96 w 267"/>
                  <a:gd name="T37" fmla="*/ 9 h 242"/>
                  <a:gd name="T38" fmla="*/ 112 w 267"/>
                  <a:gd name="T39" fmla="*/ 15 h 242"/>
                  <a:gd name="T40" fmla="*/ 128 w 267"/>
                  <a:gd name="T41" fmla="*/ 24 h 242"/>
                  <a:gd name="T42" fmla="*/ 143 w 267"/>
                  <a:gd name="T43" fmla="*/ 35 h 242"/>
                  <a:gd name="T44" fmla="*/ 156 w 267"/>
                  <a:gd name="T45" fmla="*/ 46 h 242"/>
                  <a:gd name="T46" fmla="*/ 169 w 267"/>
                  <a:gd name="T47" fmla="*/ 57 h 242"/>
                  <a:gd name="T48" fmla="*/ 180 w 267"/>
                  <a:gd name="T49" fmla="*/ 70 h 242"/>
                  <a:gd name="T50" fmla="*/ 190 w 267"/>
                  <a:gd name="T51" fmla="*/ 81 h 242"/>
                  <a:gd name="T52" fmla="*/ 200 w 267"/>
                  <a:gd name="T53" fmla="*/ 91 h 242"/>
                  <a:gd name="T54" fmla="*/ 208 w 267"/>
                  <a:gd name="T55" fmla="*/ 102 h 242"/>
                  <a:gd name="T56" fmla="*/ 220 w 267"/>
                  <a:gd name="T57" fmla="*/ 118 h 242"/>
                  <a:gd name="T58" fmla="*/ 229 w 267"/>
                  <a:gd name="T59" fmla="*/ 132 h 242"/>
                  <a:gd name="T60" fmla="*/ 233 w 267"/>
                  <a:gd name="T61" fmla="*/ 140 h 242"/>
                  <a:gd name="T62" fmla="*/ 239 w 267"/>
                  <a:gd name="T63" fmla="*/ 150 h 242"/>
                  <a:gd name="T64" fmla="*/ 248 w 267"/>
                  <a:gd name="T65" fmla="*/ 166 h 242"/>
                  <a:gd name="T66" fmla="*/ 256 w 267"/>
                  <a:gd name="T67" fmla="*/ 179 h 242"/>
                  <a:gd name="T68" fmla="*/ 259 w 267"/>
                  <a:gd name="T69" fmla="*/ 189 h 242"/>
                  <a:gd name="T70" fmla="*/ 263 w 267"/>
                  <a:gd name="T71" fmla="*/ 200 h 242"/>
                  <a:gd name="T72" fmla="*/ 266 w 267"/>
                  <a:gd name="T73" fmla="*/ 211 h 242"/>
                  <a:gd name="T74" fmla="*/ 267 w 267"/>
                  <a:gd name="T75" fmla="*/ 224 h 242"/>
                  <a:gd name="T76" fmla="*/ 263 w 267"/>
                  <a:gd name="T77" fmla="*/ 238 h 242"/>
                  <a:gd name="T78" fmla="*/ 251 w 267"/>
                  <a:gd name="T79" fmla="*/ 242 h 242"/>
                  <a:gd name="T80" fmla="*/ 240 w 267"/>
                  <a:gd name="T81" fmla="*/ 240 h 242"/>
                  <a:gd name="T82" fmla="*/ 229 w 267"/>
                  <a:gd name="T83" fmla="*/ 233 h 242"/>
                  <a:gd name="T84" fmla="*/ 220 w 267"/>
                  <a:gd name="T85" fmla="*/ 226 h 242"/>
                  <a:gd name="T86" fmla="*/ 208 w 267"/>
                  <a:gd name="T87" fmla="*/ 213 h 242"/>
                  <a:gd name="T88" fmla="*/ 202 w 267"/>
                  <a:gd name="T89" fmla="*/ 205 h 242"/>
                  <a:gd name="T90" fmla="*/ 190 w 267"/>
                  <a:gd name="T91" fmla="*/ 197 h 242"/>
                  <a:gd name="T92" fmla="*/ 177 w 267"/>
                  <a:gd name="T93" fmla="*/ 188 h 242"/>
                  <a:gd name="T94" fmla="*/ 161 w 267"/>
                  <a:gd name="T95" fmla="*/ 180 h 242"/>
                  <a:gd name="T96" fmla="*/ 144 w 267"/>
                  <a:gd name="T97" fmla="*/ 177 h 242"/>
                  <a:gd name="T98" fmla="*/ 126 w 267"/>
                  <a:gd name="T99" fmla="*/ 178 h 242"/>
                  <a:gd name="T100" fmla="*/ 110 w 267"/>
                  <a:gd name="T101" fmla="*/ 179 h 242"/>
                  <a:gd name="T102" fmla="*/ 99 w 267"/>
                  <a:gd name="T103" fmla="*/ 180 h 242"/>
                  <a:gd name="T104" fmla="*/ 87 w 267"/>
                  <a:gd name="T105" fmla="*/ 179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7" name="Freeform 26"/>
              <p:cNvSpPr>
                <a:spLocks/>
              </p:cNvSpPr>
              <p:nvPr/>
            </p:nvSpPr>
            <p:spPr bwMode="auto">
              <a:xfrm>
                <a:off x="3510" y="3164"/>
                <a:ext cx="355" cy="620"/>
              </a:xfrm>
              <a:custGeom>
                <a:avLst/>
                <a:gdLst>
                  <a:gd name="T0" fmla="*/ 537 w 709"/>
                  <a:gd name="T1" fmla="*/ 640 h 1240"/>
                  <a:gd name="T2" fmla="*/ 593 w 709"/>
                  <a:gd name="T3" fmla="*/ 647 h 1240"/>
                  <a:gd name="T4" fmla="*/ 623 w 709"/>
                  <a:gd name="T5" fmla="*/ 716 h 1240"/>
                  <a:gd name="T6" fmla="*/ 612 w 709"/>
                  <a:gd name="T7" fmla="*/ 824 h 1240"/>
                  <a:gd name="T8" fmla="*/ 600 w 709"/>
                  <a:gd name="T9" fmla="*/ 884 h 1240"/>
                  <a:gd name="T10" fmla="*/ 630 w 709"/>
                  <a:gd name="T11" fmla="*/ 934 h 1240"/>
                  <a:gd name="T12" fmla="*/ 623 w 709"/>
                  <a:gd name="T13" fmla="*/ 983 h 1240"/>
                  <a:gd name="T14" fmla="*/ 600 w 709"/>
                  <a:gd name="T15" fmla="*/ 1050 h 1240"/>
                  <a:gd name="T16" fmla="*/ 583 w 709"/>
                  <a:gd name="T17" fmla="*/ 1117 h 1240"/>
                  <a:gd name="T18" fmla="*/ 573 w 709"/>
                  <a:gd name="T19" fmla="*/ 1158 h 1240"/>
                  <a:gd name="T20" fmla="*/ 544 w 709"/>
                  <a:gd name="T21" fmla="*/ 1207 h 1240"/>
                  <a:gd name="T22" fmla="*/ 501 w 709"/>
                  <a:gd name="T23" fmla="*/ 1240 h 1240"/>
                  <a:gd name="T24" fmla="*/ 438 w 709"/>
                  <a:gd name="T25" fmla="*/ 1222 h 1240"/>
                  <a:gd name="T26" fmla="*/ 352 w 709"/>
                  <a:gd name="T27" fmla="*/ 1177 h 1240"/>
                  <a:gd name="T28" fmla="*/ 281 w 709"/>
                  <a:gd name="T29" fmla="*/ 1123 h 1240"/>
                  <a:gd name="T30" fmla="*/ 251 w 709"/>
                  <a:gd name="T31" fmla="*/ 1065 h 1240"/>
                  <a:gd name="T32" fmla="*/ 230 w 709"/>
                  <a:gd name="T33" fmla="*/ 993 h 1240"/>
                  <a:gd name="T34" fmla="*/ 215 w 709"/>
                  <a:gd name="T35" fmla="*/ 935 h 1240"/>
                  <a:gd name="T36" fmla="*/ 170 w 709"/>
                  <a:gd name="T37" fmla="*/ 874 h 1240"/>
                  <a:gd name="T38" fmla="*/ 76 w 709"/>
                  <a:gd name="T39" fmla="*/ 731 h 1240"/>
                  <a:gd name="T40" fmla="*/ 5 w 709"/>
                  <a:gd name="T41" fmla="*/ 562 h 1240"/>
                  <a:gd name="T42" fmla="*/ 32 w 709"/>
                  <a:gd name="T43" fmla="*/ 374 h 1240"/>
                  <a:gd name="T44" fmla="*/ 137 w 709"/>
                  <a:gd name="T45" fmla="*/ 172 h 1240"/>
                  <a:gd name="T46" fmla="*/ 234 w 709"/>
                  <a:gd name="T47" fmla="*/ 45 h 1240"/>
                  <a:gd name="T48" fmla="*/ 285 w 709"/>
                  <a:gd name="T49" fmla="*/ 13 h 1240"/>
                  <a:gd name="T50" fmla="*/ 347 w 709"/>
                  <a:gd name="T51" fmla="*/ 1 h 1240"/>
                  <a:gd name="T52" fmla="*/ 412 w 709"/>
                  <a:gd name="T53" fmla="*/ 29 h 1240"/>
                  <a:gd name="T54" fmla="*/ 531 w 709"/>
                  <a:gd name="T55" fmla="*/ 101 h 1240"/>
                  <a:gd name="T56" fmla="*/ 663 w 709"/>
                  <a:gd name="T57" fmla="*/ 230 h 1240"/>
                  <a:gd name="T58" fmla="*/ 703 w 709"/>
                  <a:gd name="T59" fmla="*/ 391 h 1240"/>
                  <a:gd name="T60" fmla="*/ 620 w 709"/>
                  <a:gd name="T61" fmla="*/ 520 h 1240"/>
                  <a:gd name="T62" fmla="*/ 548 w 709"/>
                  <a:gd name="T63" fmla="*/ 582 h 1240"/>
                  <a:gd name="T64" fmla="*/ 491 w 709"/>
                  <a:gd name="T65" fmla="*/ 596 h 1240"/>
                  <a:gd name="T66" fmla="*/ 402 w 709"/>
                  <a:gd name="T67" fmla="*/ 615 h 1240"/>
                  <a:gd name="T68" fmla="*/ 349 w 709"/>
                  <a:gd name="T69" fmla="*/ 621 h 1240"/>
                  <a:gd name="T70" fmla="*/ 430 w 709"/>
                  <a:gd name="T71" fmla="*/ 558 h 1240"/>
                  <a:gd name="T72" fmla="*/ 549 w 709"/>
                  <a:gd name="T73" fmla="*/ 451 h 1240"/>
                  <a:gd name="T74" fmla="*/ 599 w 709"/>
                  <a:gd name="T75" fmla="*/ 356 h 1240"/>
                  <a:gd name="T76" fmla="*/ 566 w 709"/>
                  <a:gd name="T77" fmla="*/ 266 h 1240"/>
                  <a:gd name="T78" fmla="*/ 485 w 709"/>
                  <a:gd name="T79" fmla="*/ 173 h 1240"/>
                  <a:gd name="T80" fmla="*/ 375 w 709"/>
                  <a:gd name="T81" fmla="*/ 112 h 1240"/>
                  <a:gd name="T82" fmla="*/ 324 w 709"/>
                  <a:gd name="T83" fmla="*/ 127 h 1240"/>
                  <a:gd name="T84" fmla="*/ 237 w 709"/>
                  <a:gd name="T85" fmla="*/ 205 h 1240"/>
                  <a:gd name="T86" fmla="*/ 131 w 709"/>
                  <a:gd name="T87" fmla="*/ 366 h 1240"/>
                  <a:gd name="T88" fmla="*/ 104 w 709"/>
                  <a:gd name="T89" fmla="*/ 488 h 1240"/>
                  <a:gd name="T90" fmla="*/ 117 w 709"/>
                  <a:gd name="T91" fmla="*/ 550 h 1240"/>
                  <a:gd name="T92" fmla="*/ 139 w 709"/>
                  <a:gd name="T93" fmla="*/ 592 h 1240"/>
                  <a:gd name="T94" fmla="*/ 180 w 709"/>
                  <a:gd name="T95" fmla="*/ 657 h 1240"/>
                  <a:gd name="T96" fmla="*/ 232 w 709"/>
                  <a:gd name="T97" fmla="*/ 724 h 1240"/>
                  <a:gd name="T98" fmla="*/ 256 w 709"/>
                  <a:gd name="T99" fmla="*/ 780 h 1240"/>
                  <a:gd name="T100" fmla="*/ 269 w 709"/>
                  <a:gd name="T101" fmla="*/ 826 h 1240"/>
                  <a:gd name="T102" fmla="*/ 315 w 709"/>
                  <a:gd name="T103" fmla="*/ 870 h 1240"/>
                  <a:gd name="T104" fmla="*/ 373 w 709"/>
                  <a:gd name="T105" fmla="*/ 861 h 1240"/>
                  <a:gd name="T106" fmla="*/ 428 w 709"/>
                  <a:gd name="T107" fmla="*/ 894 h 1240"/>
                  <a:gd name="T108" fmla="*/ 438 w 709"/>
                  <a:gd name="T109" fmla="*/ 939 h 1240"/>
                  <a:gd name="T110" fmla="*/ 461 w 709"/>
                  <a:gd name="T111" fmla="*/ 990 h 1240"/>
                  <a:gd name="T112" fmla="*/ 510 w 709"/>
                  <a:gd name="T113" fmla="*/ 1000 h 1240"/>
                  <a:gd name="T114" fmla="*/ 553 w 709"/>
                  <a:gd name="T115" fmla="*/ 973 h 1240"/>
                  <a:gd name="T116" fmla="*/ 536 w 709"/>
                  <a:gd name="T117" fmla="*/ 909 h 1240"/>
                  <a:gd name="T118" fmla="*/ 513 w 709"/>
                  <a:gd name="T119" fmla="*/ 851 h 1240"/>
                  <a:gd name="T120" fmla="*/ 519 w 709"/>
                  <a:gd name="T121" fmla="*/ 802 h 1240"/>
                  <a:gd name="T122" fmla="*/ 532 w 709"/>
                  <a:gd name="T123" fmla="*/ 747 h 1240"/>
                  <a:gd name="T124" fmla="*/ 526 w 709"/>
                  <a:gd name="T125" fmla="*/ 684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8" name="Freeform 27"/>
              <p:cNvSpPr>
                <a:spLocks/>
              </p:cNvSpPr>
              <p:nvPr/>
            </p:nvSpPr>
            <p:spPr bwMode="auto">
              <a:xfrm>
                <a:off x="3617" y="3500"/>
                <a:ext cx="163" cy="176"/>
              </a:xfrm>
              <a:custGeom>
                <a:avLst/>
                <a:gdLst>
                  <a:gd name="T0" fmla="*/ 42 w 326"/>
                  <a:gd name="T1" fmla="*/ 127 h 354"/>
                  <a:gd name="T2" fmla="*/ 54 w 326"/>
                  <a:gd name="T3" fmla="*/ 149 h 354"/>
                  <a:gd name="T4" fmla="*/ 73 w 326"/>
                  <a:gd name="T5" fmla="*/ 173 h 354"/>
                  <a:gd name="T6" fmla="*/ 97 w 326"/>
                  <a:gd name="T7" fmla="*/ 183 h 354"/>
                  <a:gd name="T8" fmla="*/ 121 w 326"/>
                  <a:gd name="T9" fmla="*/ 183 h 354"/>
                  <a:gd name="T10" fmla="*/ 140 w 326"/>
                  <a:gd name="T11" fmla="*/ 182 h 354"/>
                  <a:gd name="T12" fmla="*/ 156 w 326"/>
                  <a:gd name="T13" fmla="*/ 183 h 354"/>
                  <a:gd name="T14" fmla="*/ 179 w 326"/>
                  <a:gd name="T15" fmla="*/ 187 h 354"/>
                  <a:gd name="T16" fmla="*/ 204 w 326"/>
                  <a:gd name="T17" fmla="*/ 199 h 354"/>
                  <a:gd name="T18" fmla="*/ 219 w 326"/>
                  <a:gd name="T19" fmla="*/ 216 h 354"/>
                  <a:gd name="T20" fmla="*/ 239 w 326"/>
                  <a:gd name="T21" fmla="*/ 238 h 354"/>
                  <a:gd name="T22" fmla="*/ 266 w 326"/>
                  <a:gd name="T23" fmla="*/ 233 h 354"/>
                  <a:gd name="T24" fmla="*/ 258 w 326"/>
                  <a:gd name="T25" fmla="*/ 213 h 354"/>
                  <a:gd name="T26" fmla="*/ 249 w 326"/>
                  <a:gd name="T27" fmla="*/ 193 h 354"/>
                  <a:gd name="T28" fmla="*/ 237 w 326"/>
                  <a:gd name="T29" fmla="*/ 170 h 354"/>
                  <a:gd name="T30" fmla="*/ 221 w 326"/>
                  <a:gd name="T31" fmla="*/ 142 h 354"/>
                  <a:gd name="T32" fmla="*/ 201 w 326"/>
                  <a:gd name="T33" fmla="*/ 115 h 354"/>
                  <a:gd name="T34" fmla="*/ 176 w 326"/>
                  <a:gd name="T35" fmla="*/ 88 h 354"/>
                  <a:gd name="T36" fmla="*/ 149 w 326"/>
                  <a:gd name="T37" fmla="*/ 62 h 354"/>
                  <a:gd name="T38" fmla="*/ 139 w 326"/>
                  <a:gd name="T39" fmla="*/ 42 h 354"/>
                  <a:gd name="T40" fmla="*/ 149 w 326"/>
                  <a:gd name="T41" fmla="*/ 23 h 354"/>
                  <a:gd name="T42" fmla="*/ 170 w 326"/>
                  <a:gd name="T43" fmla="*/ 14 h 354"/>
                  <a:gd name="T44" fmla="*/ 196 w 326"/>
                  <a:gd name="T45" fmla="*/ 7 h 354"/>
                  <a:gd name="T46" fmla="*/ 222 w 326"/>
                  <a:gd name="T47" fmla="*/ 2 h 354"/>
                  <a:gd name="T48" fmla="*/ 244 w 326"/>
                  <a:gd name="T49" fmla="*/ 0 h 354"/>
                  <a:gd name="T50" fmla="*/ 259 w 326"/>
                  <a:gd name="T51" fmla="*/ 0 h 354"/>
                  <a:gd name="T52" fmla="*/ 274 w 326"/>
                  <a:gd name="T53" fmla="*/ 6 h 354"/>
                  <a:gd name="T54" fmla="*/ 288 w 326"/>
                  <a:gd name="T55" fmla="*/ 25 h 354"/>
                  <a:gd name="T56" fmla="*/ 295 w 326"/>
                  <a:gd name="T57" fmla="*/ 46 h 354"/>
                  <a:gd name="T58" fmla="*/ 297 w 326"/>
                  <a:gd name="T59" fmla="*/ 77 h 354"/>
                  <a:gd name="T60" fmla="*/ 294 w 326"/>
                  <a:gd name="T61" fmla="*/ 119 h 354"/>
                  <a:gd name="T62" fmla="*/ 286 w 326"/>
                  <a:gd name="T63" fmla="*/ 156 h 354"/>
                  <a:gd name="T64" fmla="*/ 282 w 326"/>
                  <a:gd name="T65" fmla="*/ 175 h 354"/>
                  <a:gd name="T66" fmla="*/ 280 w 326"/>
                  <a:gd name="T67" fmla="*/ 202 h 354"/>
                  <a:gd name="T68" fmla="*/ 290 w 326"/>
                  <a:gd name="T69" fmla="*/ 229 h 354"/>
                  <a:gd name="T70" fmla="*/ 310 w 326"/>
                  <a:gd name="T71" fmla="*/ 253 h 354"/>
                  <a:gd name="T72" fmla="*/ 319 w 326"/>
                  <a:gd name="T73" fmla="*/ 271 h 354"/>
                  <a:gd name="T74" fmla="*/ 323 w 326"/>
                  <a:gd name="T75" fmla="*/ 288 h 354"/>
                  <a:gd name="T76" fmla="*/ 326 w 326"/>
                  <a:gd name="T77" fmla="*/ 305 h 354"/>
                  <a:gd name="T78" fmla="*/ 321 w 326"/>
                  <a:gd name="T79" fmla="*/ 327 h 354"/>
                  <a:gd name="T80" fmla="*/ 301 w 326"/>
                  <a:gd name="T81" fmla="*/ 345 h 354"/>
                  <a:gd name="T82" fmla="*/ 284 w 326"/>
                  <a:gd name="T83" fmla="*/ 349 h 354"/>
                  <a:gd name="T84" fmla="*/ 267 w 326"/>
                  <a:gd name="T85" fmla="*/ 351 h 354"/>
                  <a:gd name="T86" fmla="*/ 249 w 326"/>
                  <a:gd name="T87" fmla="*/ 353 h 354"/>
                  <a:gd name="T88" fmla="*/ 232 w 326"/>
                  <a:gd name="T89" fmla="*/ 350 h 354"/>
                  <a:gd name="T90" fmla="*/ 208 w 326"/>
                  <a:gd name="T91" fmla="*/ 331 h 354"/>
                  <a:gd name="T92" fmla="*/ 196 w 326"/>
                  <a:gd name="T93" fmla="*/ 307 h 354"/>
                  <a:gd name="T94" fmla="*/ 185 w 326"/>
                  <a:gd name="T95" fmla="*/ 274 h 354"/>
                  <a:gd name="T96" fmla="*/ 178 w 326"/>
                  <a:gd name="T97" fmla="*/ 242 h 354"/>
                  <a:gd name="T98" fmla="*/ 161 w 326"/>
                  <a:gd name="T99" fmla="*/ 222 h 354"/>
                  <a:gd name="T100" fmla="*/ 136 w 326"/>
                  <a:gd name="T101" fmla="*/ 215 h 354"/>
                  <a:gd name="T102" fmla="*/ 116 w 326"/>
                  <a:gd name="T103" fmla="*/ 217 h 354"/>
                  <a:gd name="T104" fmla="*/ 94 w 326"/>
                  <a:gd name="T105" fmla="*/ 226 h 354"/>
                  <a:gd name="T106" fmla="*/ 70 w 326"/>
                  <a:gd name="T107" fmla="*/ 227 h 354"/>
                  <a:gd name="T108" fmla="*/ 51 w 326"/>
                  <a:gd name="T109" fmla="*/ 216 h 354"/>
                  <a:gd name="T110" fmla="*/ 34 w 326"/>
                  <a:gd name="T111" fmla="*/ 196 h 354"/>
                  <a:gd name="T112" fmla="*/ 21 w 326"/>
                  <a:gd name="T113" fmla="*/ 171 h 354"/>
                  <a:gd name="T114" fmla="*/ 11 w 326"/>
                  <a:gd name="T115" fmla="*/ 145 h 354"/>
                  <a:gd name="T116" fmla="*/ 4 w 326"/>
                  <a:gd name="T117" fmla="*/ 121 h 354"/>
                  <a:gd name="T118" fmla="*/ 0 w 326"/>
                  <a:gd name="T119" fmla="*/ 104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9" name="Freeform 28"/>
              <p:cNvSpPr>
                <a:spLocks/>
              </p:cNvSpPr>
              <p:nvPr/>
            </p:nvSpPr>
            <p:spPr bwMode="auto">
              <a:xfrm>
                <a:off x="3783" y="3493"/>
                <a:ext cx="45" cy="111"/>
              </a:xfrm>
              <a:custGeom>
                <a:avLst/>
                <a:gdLst>
                  <a:gd name="T0" fmla="*/ 45 w 91"/>
                  <a:gd name="T1" fmla="*/ 5 h 221"/>
                  <a:gd name="T2" fmla="*/ 47 w 91"/>
                  <a:gd name="T3" fmla="*/ 5 h 221"/>
                  <a:gd name="T4" fmla="*/ 50 w 91"/>
                  <a:gd name="T5" fmla="*/ 6 h 221"/>
                  <a:gd name="T6" fmla="*/ 55 w 91"/>
                  <a:gd name="T7" fmla="*/ 10 h 221"/>
                  <a:gd name="T8" fmla="*/ 60 w 91"/>
                  <a:gd name="T9" fmla="*/ 12 h 221"/>
                  <a:gd name="T10" fmla="*/ 65 w 91"/>
                  <a:gd name="T11" fmla="*/ 17 h 221"/>
                  <a:gd name="T12" fmla="*/ 71 w 91"/>
                  <a:gd name="T13" fmla="*/ 21 h 221"/>
                  <a:gd name="T14" fmla="*/ 76 w 91"/>
                  <a:gd name="T15" fmla="*/ 27 h 221"/>
                  <a:gd name="T16" fmla="*/ 79 w 91"/>
                  <a:gd name="T17" fmla="*/ 30 h 221"/>
                  <a:gd name="T18" fmla="*/ 81 w 91"/>
                  <a:gd name="T19" fmla="*/ 35 h 221"/>
                  <a:gd name="T20" fmla="*/ 83 w 91"/>
                  <a:gd name="T21" fmla="*/ 38 h 221"/>
                  <a:gd name="T22" fmla="*/ 85 w 91"/>
                  <a:gd name="T23" fmla="*/ 43 h 221"/>
                  <a:gd name="T24" fmla="*/ 88 w 91"/>
                  <a:gd name="T25" fmla="*/ 47 h 221"/>
                  <a:gd name="T26" fmla="*/ 89 w 91"/>
                  <a:gd name="T27" fmla="*/ 53 h 221"/>
                  <a:gd name="T28" fmla="*/ 90 w 91"/>
                  <a:gd name="T29" fmla="*/ 59 h 221"/>
                  <a:gd name="T30" fmla="*/ 91 w 91"/>
                  <a:gd name="T31" fmla="*/ 65 h 221"/>
                  <a:gd name="T32" fmla="*/ 91 w 91"/>
                  <a:gd name="T33" fmla="*/ 72 h 221"/>
                  <a:gd name="T34" fmla="*/ 91 w 91"/>
                  <a:gd name="T35" fmla="*/ 79 h 221"/>
                  <a:gd name="T36" fmla="*/ 91 w 91"/>
                  <a:gd name="T37" fmla="*/ 87 h 221"/>
                  <a:gd name="T38" fmla="*/ 90 w 91"/>
                  <a:gd name="T39" fmla="*/ 95 h 221"/>
                  <a:gd name="T40" fmla="*/ 89 w 91"/>
                  <a:gd name="T41" fmla="*/ 102 h 221"/>
                  <a:gd name="T42" fmla="*/ 88 w 91"/>
                  <a:gd name="T43" fmla="*/ 111 h 221"/>
                  <a:gd name="T44" fmla="*/ 84 w 91"/>
                  <a:gd name="T45" fmla="*/ 122 h 221"/>
                  <a:gd name="T46" fmla="*/ 82 w 91"/>
                  <a:gd name="T47" fmla="*/ 132 h 221"/>
                  <a:gd name="T48" fmla="*/ 33 w 91"/>
                  <a:gd name="T49" fmla="*/ 207 h 221"/>
                  <a:gd name="T50" fmla="*/ 33 w 91"/>
                  <a:gd name="T51" fmla="*/ 203 h 221"/>
                  <a:gd name="T52" fmla="*/ 34 w 91"/>
                  <a:gd name="T53" fmla="*/ 200 h 221"/>
                  <a:gd name="T54" fmla="*/ 36 w 91"/>
                  <a:gd name="T55" fmla="*/ 194 h 221"/>
                  <a:gd name="T56" fmla="*/ 37 w 91"/>
                  <a:gd name="T57" fmla="*/ 187 h 221"/>
                  <a:gd name="T58" fmla="*/ 38 w 91"/>
                  <a:gd name="T59" fmla="*/ 184 h 221"/>
                  <a:gd name="T60" fmla="*/ 39 w 91"/>
                  <a:gd name="T61" fmla="*/ 180 h 221"/>
                  <a:gd name="T62" fmla="*/ 39 w 91"/>
                  <a:gd name="T63" fmla="*/ 175 h 221"/>
                  <a:gd name="T64" fmla="*/ 39 w 91"/>
                  <a:gd name="T65" fmla="*/ 171 h 221"/>
                  <a:gd name="T66" fmla="*/ 40 w 91"/>
                  <a:gd name="T67" fmla="*/ 166 h 221"/>
                  <a:gd name="T68" fmla="*/ 40 w 91"/>
                  <a:gd name="T69" fmla="*/ 161 h 221"/>
                  <a:gd name="T70" fmla="*/ 40 w 91"/>
                  <a:gd name="T71" fmla="*/ 155 h 221"/>
                  <a:gd name="T72" fmla="*/ 41 w 91"/>
                  <a:gd name="T73" fmla="*/ 150 h 221"/>
                  <a:gd name="T74" fmla="*/ 41 w 91"/>
                  <a:gd name="T75" fmla="*/ 144 h 221"/>
                  <a:gd name="T76" fmla="*/ 41 w 91"/>
                  <a:gd name="T77" fmla="*/ 139 h 221"/>
                  <a:gd name="T78" fmla="*/ 40 w 91"/>
                  <a:gd name="T79" fmla="*/ 132 h 221"/>
                  <a:gd name="T80" fmla="*/ 40 w 91"/>
                  <a:gd name="T81" fmla="*/ 125 h 221"/>
                  <a:gd name="T82" fmla="*/ 39 w 91"/>
                  <a:gd name="T83" fmla="*/ 119 h 221"/>
                  <a:gd name="T84" fmla="*/ 39 w 91"/>
                  <a:gd name="T85" fmla="*/ 113 h 221"/>
                  <a:gd name="T86" fmla="*/ 38 w 91"/>
                  <a:gd name="T87" fmla="*/ 106 h 221"/>
                  <a:gd name="T88" fmla="*/ 37 w 91"/>
                  <a:gd name="T89" fmla="*/ 99 h 221"/>
                  <a:gd name="T90" fmla="*/ 36 w 91"/>
                  <a:gd name="T91" fmla="*/ 91 h 221"/>
                  <a:gd name="T92" fmla="*/ 33 w 91"/>
                  <a:gd name="T93" fmla="*/ 84 h 221"/>
                  <a:gd name="T94" fmla="*/ 32 w 91"/>
                  <a:gd name="T95" fmla="*/ 78 h 221"/>
                  <a:gd name="T96" fmla="*/ 30 w 91"/>
                  <a:gd name="T97" fmla="*/ 70 h 221"/>
                  <a:gd name="T98" fmla="*/ 27 w 91"/>
                  <a:gd name="T99" fmla="*/ 62 h 221"/>
                  <a:gd name="T100" fmla="*/ 24 w 91"/>
                  <a:gd name="T101" fmla="*/ 55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0" name="Freeform 29"/>
              <p:cNvSpPr>
                <a:spLocks/>
              </p:cNvSpPr>
              <p:nvPr/>
            </p:nvSpPr>
            <p:spPr bwMode="auto">
              <a:xfrm>
                <a:off x="3783" y="3311"/>
                <a:ext cx="78" cy="139"/>
              </a:xfrm>
              <a:custGeom>
                <a:avLst/>
                <a:gdLst>
                  <a:gd name="T0" fmla="*/ 3 w 155"/>
                  <a:gd name="T1" fmla="*/ 277 h 279"/>
                  <a:gd name="T2" fmla="*/ 8 w 155"/>
                  <a:gd name="T3" fmla="*/ 269 h 279"/>
                  <a:gd name="T4" fmla="*/ 14 w 155"/>
                  <a:gd name="T5" fmla="*/ 263 h 279"/>
                  <a:gd name="T6" fmla="*/ 21 w 155"/>
                  <a:gd name="T7" fmla="*/ 254 h 279"/>
                  <a:gd name="T8" fmla="*/ 29 w 155"/>
                  <a:gd name="T9" fmla="*/ 245 h 279"/>
                  <a:gd name="T10" fmla="*/ 37 w 155"/>
                  <a:gd name="T11" fmla="*/ 234 h 279"/>
                  <a:gd name="T12" fmla="*/ 47 w 155"/>
                  <a:gd name="T13" fmla="*/ 222 h 279"/>
                  <a:gd name="T14" fmla="*/ 56 w 155"/>
                  <a:gd name="T15" fmla="*/ 209 h 279"/>
                  <a:gd name="T16" fmla="*/ 65 w 155"/>
                  <a:gd name="T17" fmla="*/ 195 h 279"/>
                  <a:gd name="T18" fmla="*/ 75 w 155"/>
                  <a:gd name="T19" fmla="*/ 182 h 279"/>
                  <a:gd name="T20" fmla="*/ 84 w 155"/>
                  <a:gd name="T21" fmla="*/ 167 h 279"/>
                  <a:gd name="T22" fmla="*/ 92 w 155"/>
                  <a:gd name="T23" fmla="*/ 152 h 279"/>
                  <a:gd name="T24" fmla="*/ 100 w 155"/>
                  <a:gd name="T25" fmla="*/ 137 h 279"/>
                  <a:gd name="T26" fmla="*/ 108 w 155"/>
                  <a:gd name="T27" fmla="*/ 122 h 279"/>
                  <a:gd name="T28" fmla="*/ 114 w 155"/>
                  <a:gd name="T29" fmla="*/ 107 h 279"/>
                  <a:gd name="T30" fmla="*/ 118 w 155"/>
                  <a:gd name="T31" fmla="*/ 93 h 279"/>
                  <a:gd name="T32" fmla="*/ 122 w 155"/>
                  <a:gd name="T33" fmla="*/ 78 h 279"/>
                  <a:gd name="T34" fmla="*/ 124 w 155"/>
                  <a:gd name="T35" fmla="*/ 64 h 279"/>
                  <a:gd name="T36" fmla="*/ 124 w 155"/>
                  <a:gd name="T37" fmla="*/ 52 h 279"/>
                  <a:gd name="T38" fmla="*/ 122 w 155"/>
                  <a:gd name="T39" fmla="*/ 39 h 279"/>
                  <a:gd name="T40" fmla="*/ 142 w 155"/>
                  <a:gd name="T41" fmla="*/ 1 h 279"/>
                  <a:gd name="T42" fmla="*/ 145 w 155"/>
                  <a:gd name="T43" fmla="*/ 6 h 279"/>
                  <a:gd name="T44" fmla="*/ 148 w 155"/>
                  <a:gd name="T45" fmla="*/ 14 h 279"/>
                  <a:gd name="T46" fmla="*/ 151 w 155"/>
                  <a:gd name="T47" fmla="*/ 24 h 279"/>
                  <a:gd name="T48" fmla="*/ 152 w 155"/>
                  <a:gd name="T49" fmla="*/ 29 h 279"/>
                  <a:gd name="T50" fmla="*/ 153 w 155"/>
                  <a:gd name="T51" fmla="*/ 36 h 279"/>
                  <a:gd name="T52" fmla="*/ 154 w 155"/>
                  <a:gd name="T53" fmla="*/ 43 h 279"/>
                  <a:gd name="T54" fmla="*/ 155 w 155"/>
                  <a:gd name="T55" fmla="*/ 50 h 279"/>
                  <a:gd name="T56" fmla="*/ 155 w 155"/>
                  <a:gd name="T57" fmla="*/ 58 h 279"/>
                  <a:gd name="T58" fmla="*/ 155 w 155"/>
                  <a:gd name="T59" fmla="*/ 67 h 279"/>
                  <a:gd name="T60" fmla="*/ 154 w 155"/>
                  <a:gd name="T61" fmla="*/ 76 h 279"/>
                  <a:gd name="T62" fmla="*/ 153 w 155"/>
                  <a:gd name="T63" fmla="*/ 86 h 279"/>
                  <a:gd name="T64" fmla="*/ 151 w 155"/>
                  <a:gd name="T65" fmla="*/ 95 h 279"/>
                  <a:gd name="T66" fmla="*/ 148 w 155"/>
                  <a:gd name="T67" fmla="*/ 105 h 279"/>
                  <a:gd name="T68" fmla="*/ 145 w 155"/>
                  <a:gd name="T69" fmla="*/ 115 h 279"/>
                  <a:gd name="T70" fmla="*/ 141 w 155"/>
                  <a:gd name="T71" fmla="*/ 126 h 279"/>
                  <a:gd name="T72" fmla="*/ 135 w 155"/>
                  <a:gd name="T73" fmla="*/ 138 h 279"/>
                  <a:gd name="T74" fmla="*/ 129 w 155"/>
                  <a:gd name="T75" fmla="*/ 149 h 279"/>
                  <a:gd name="T76" fmla="*/ 124 w 155"/>
                  <a:gd name="T77" fmla="*/ 159 h 279"/>
                  <a:gd name="T78" fmla="*/ 117 w 155"/>
                  <a:gd name="T79" fmla="*/ 169 h 279"/>
                  <a:gd name="T80" fmla="*/ 110 w 155"/>
                  <a:gd name="T81" fmla="*/ 180 h 279"/>
                  <a:gd name="T82" fmla="*/ 105 w 155"/>
                  <a:gd name="T83" fmla="*/ 187 h 279"/>
                  <a:gd name="T84" fmla="*/ 99 w 155"/>
                  <a:gd name="T85" fmla="*/ 196 h 279"/>
                  <a:gd name="T86" fmla="*/ 93 w 155"/>
                  <a:gd name="T87" fmla="*/ 204 h 279"/>
                  <a:gd name="T88" fmla="*/ 88 w 155"/>
                  <a:gd name="T89" fmla="*/ 212 h 279"/>
                  <a:gd name="T90" fmla="*/ 82 w 155"/>
                  <a:gd name="T91" fmla="*/ 219 h 279"/>
                  <a:gd name="T92" fmla="*/ 77 w 155"/>
                  <a:gd name="T93" fmla="*/ 226 h 279"/>
                  <a:gd name="T94" fmla="*/ 73 w 155"/>
                  <a:gd name="T95" fmla="*/ 231 h 279"/>
                  <a:gd name="T96" fmla="*/ 64 w 155"/>
                  <a:gd name="T97" fmla="*/ 242 h 279"/>
                  <a:gd name="T98" fmla="*/ 56 w 155"/>
                  <a:gd name="T99" fmla="*/ 250 h 279"/>
                  <a:gd name="T100" fmla="*/ 48 w 155"/>
                  <a:gd name="T101" fmla="*/ 257 h 279"/>
                  <a:gd name="T102" fmla="*/ 45 w 155"/>
                  <a:gd name="T103" fmla="*/ 262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1" name="Freeform 30"/>
              <p:cNvSpPr>
                <a:spLocks/>
              </p:cNvSpPr>
              <p:nvPr/>
            </p:nvSpPr>
            <p:spPr bwMode="auto">
              <a:xfrm>
                <a:off x="3460" y="3412"/>
                <a:ext cx="342" cy="435"/>
              </a:xfrm>
              <a:custGeom>
                <a:avLst/>
                <a:gdLst>
                  <a:gd name="T0" fmla="*/ 91 w 684"/>
                  <a:gd name="T1" fmla="*/ 78 h 871"/>
                  <a:gd name="T2" fmla="*/ 101 w 684"/>
                  <a:gd name="T3" fmla="*/ 110 h 871"/>
                  <a:gd name="T4" fmla="*/ 120 w 684"/>
                  <a:gd name="T5" fmla="*/ 156 h 871"/>
                  <a:gd name="T6" fmla="*/ 147 w 684"/>
                  <a:gd name="T7" fmla="*/ 215 h 871"/>
                  <a:gd name="T8" fmla="*/ 185 w 684"/>
                  <a:gd name="T9" fmla="*/ 285 h 871"/>
                  <a:gd name="T10" fmla="*/ 237 w 684"/>
                  <a:gd name="T11" fmla="*/ 363 h 871"/>
                  <a:gd name="T12" fmla="*/ 296 w 684"/>
                  <a:gd name="T13" fmla="*/ 437 h 871"/>
                  <a:gd name="T14" fmla="*/ 299 w 684"/>
                  <a:gd name="T15" fmla="*/ 459 h 871"/>
                  <a:gd name="T16" fmla="*/ 305 w 684"/>
                  <a:gd name="T17" fmla="*/ 493 h 871"/>
                  <a:gd name="T18" fmla="*/ 315 w 684"/>
                  <a:gd name="T19" fmla="*/ 533 h 871"/>
                  <a:gd name="T20" fmla="*/ 328 w 684"/>
                  <a:gd name="T21" fmla="*/ 576 h 871"/>
                  <a:gd name="T22" fmla="*/ 345 w 684"/>
                  <a:gd name="T23" fmla="*/ 616 h 871"/>
                  <a:gd name="T24" fmla="*/ 366 w 684"/>
                  <a:gd name="T25" fmla="*/ 647 h 871"/>
                  <a:gd name="T26" fmla="*/ 393 w 684"/>
                  <a:gd name="T27" fmla="*/ 668 h 871"/>
                  <a:gd name="T28" fmla="*/ 424 w 684"/>
                  <a:gd name="T29" fmla="*/ 687 h 871"/>
                  <a:gd name="T30" fmla="*/ 457 w 684"/>
                  <a:gd name="T31" fmla="*/ 706 h 871"/>
                  <a:gd name="T32" fmla="*/ 489 w 684"/>
                  <a:gd name="T33" fmla="*/ 724 h 871"/>
                  <a:gd name="T34" fmla="*/ 522 w 684"/>
                  <a:gd name="T35" fmla="*/ 739 h 871"/>
                  <a:gd name="T36" fmla="*/ 550 w 684"/>
                  <a:gd name="T37" fmla="*/ 747 h 871"/>
                  <a:gd name="T38" fmla="*/ 575 w 684"/>
                  <a:gd name="T39" fmla="*/ 749 h 871"/>
                  <a:gd name="T40" fmla="*/ 598 w 684"/>
                  <a:gd name="T41" fmla="*/ 738 h 871"/>
                  <a:gd name="T42" fmla="*/ 618 w 684"/>
                  <a:gd name="T43" fmla="*/ 713 h 871"/>
                  <a:gd name="T44" fmla="*/ 627 w 684"/>
                  <a:gd name="T45" fmla="*/ 694 h 871"/>
                  <a:gd name="T46" fmla="*/ 635 w 684"/>
                  <a:gd name="T47" fmla="*/ 673 h 871"/>
                  <a:gd name="T48" fmla="*/ 642 w 684"/>
                  <a:gd name="T49" fmla="*/ 650 h 871"/>
                  <a:gd name="T50" fmla="*/ 683 w 684"/>
                  <a:gd name="T51" fmla="*/ 652 h 871"/>
                  <a:gd name="T52" fmla="*/ 681 w 684"/>
                  <a:gd name="T53" fmla="*/ 682 h 871"/>
                  <a:gd name="T54" fmla="*/ 675 w 684"/>
                  <a:gd name="T55" fmla="*/ 721 h 871"/>
                  <a:gd name="T56" fmla="*/ 666 w 684"/>
                  <a:gd name="T57" fmla="*/ 764 h 871"/>
                  <a:gd name="T58" fmla="*/ 651 w 684"/>
                  <a:gd name="T59" fmla="*/ 802 h 871"/>
                  <a:gd name="T60" fmla="*/ 633 w 684"/>
                  <a:gd name="T61" fmla="*/ 833 h 871"/>
                  <a:gd name="T62" fmla="*/ 608 w 684"/>
                  <a:gd name="T63" fmla="*/ 848 h 871"/>
                  <a:gd name="T64" fmla="*/ 579 w 684"/>
                  <a:gd name="T65" fmla="*/ 856 h 871"/>
                  <a:gd name="T66" fmla="*/ 552 w 684"/>
                  <a:gd name="T67" fmla="*/ 863 h 871"/>
                  <a:gd name="T68" fmla="*/ 526 w 684"/>
                  <a:gd name="T69" fmla="*/ 868 h 871"/>
                  <a:gd name="T70" fmla="*/ 502 w 684"/>
                  <a:gd name="T71" fmla="*/ 871 h 871"/>
                  <a:gd name="T72" fmla="*/ 479 w 684"/>
                  <a:gd name="T73" fmla="*/ 870 h 871"/>
                  <a:gd name="T74" fmla="*/ 459 w 684"/>
                  <a:gd name="T75" fmla="*/ 866 h 871"/>
                  <a:gd name="T76" fmla="*/ 436 w 684"/>
                  <a:gd name="T77" fmla="*/ 857 h 871"/>
                  <a:gd name="T78" fmla="*/ 417 w 684"/>
                  <a:gd name="T79" fmla="*/ 844 h 871"/>
                  <a:gd name="T80" fmla="*/ 396 w 684"/>
                  <a:gd name="T81" fmla="*/ 823 h 871"/>
                  <a:gd name="T82" fmla="*/ 374 w 684"/>
                  <a:gd name="T83" fmla="*/ 800 h 871"/>
                  <a:gd name="T84" fmla="*/ 353 w 684"/>
                  <a:gd name="T85" fmla="*/ 773 h 871"/>
                  <a:gd name="T86" fmla="*/ 331 w 684"/>
                  <a:gd name="T87" fmla="*/ 744 h 871"/>
                  <a:gd name="T88" fmla="*/ 312 w 684"/>
                  <a:gd name="T89" fmla="*/ 716 h 871"/>
                  <a:gd name="T90" fmla="*/ 296 w 684"/>
                  <a:gd name="T91" fmla="*/ 689 h 871"/>
                  <a:gd name="T92" fmla="*/ 285 w 684"/>
                  <a:gd name="T93" fmla="*/ 660 h 871"/>
                  <a:gd name="T94" fmla="*/ 277 w 684"/>
                  <a:gd name="T95" fmla="*/ 627 h 871"/>
                  <a:gd name="T96" fmla="*/ 271 w 684"/>
                  <a:gd name="T97" fmla="*/ 591 h 871"/>
                  <a:gd name="T98" fmla="*/ 267 w 684"/>
                  <a:gd name="T99" fmla="*/ 554 h 871"/>
                  <a:gd name="T100" fmla="*/ 261 w 684"/>
                  <a:gd name="T101" fmla="*/ 516 h 871"/>
                  <a:gd name="T102" fmla="*/ 252 w 684"/>
                  <a:gd name="T103" fmla="*/ 479 h 871"/>
                  <a:gd name="T104" fmla="*/ 239 w 684"/>
                  <a:gd name="T105" fmla="*/ 445 h 871"/>
                  <a:gd name="T106" fmla="*/ 218 w 684"/>
                  <a:gd name="T107" fmla="*/ 412 h 871"/>
                  <a:gd name="T108" fmla="*/ 185 w 684"/>
                  <a:gd name="T109" fmla="*/ 375 h 871"/>
                  <a:gd name="T110" fmla="*/ 147 w 684"/>
                  <a:gd name="T111" fmla="*/ 331 h 871"/>
                  <a:gd name="T112" fmla="*/ 106 w 684"/>
                  <a:gd name="T113" fmla="*/ 278 h 871"/>
                  <a:gd name="T114" fmla="*/ 65 w 684"/>
                  <a:gd name="T115" fmla="*/ 212 h 871"/>
                  <a:gd name="T116" fmla="*/ 30 w 684"/>
                  <a:gd name="T117" fmla="*/ 132 h 871"/>
                  <a:gd name="T118" fmla="*/ 2 w 684"/>
                  <a:gd name="T119" fmla="*/ 34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2" name="Freeform 31"/>
              <p:cNvSpPr>
                <a:spLocks/>
              </p:cNvSpPr>
              <p:nvPr/>
            </p:nvSpPr>
            <p:spPr bwMode="auto">
              <a:xfrm>
                <a:off x="3546" y="3224"/>
                <a:ext cx="258" cy="306"/>
              </a:xfrm>
              <a:custGeom>
                <a:avLst/>
                <a:gdLst>
                  <a:gd name="T0" fmla="*/ 1 w 515"/>
                  <a:gd name="T1" fmla="*/ 340 h 612"/>
                  <a:gd name="T2" fmla="*/ 3 w 515"/>
                  <a:gd name="T3" fmla="*/ 321 h 612"/>
                  <a:gd name="T4" fmla="*/ 7 w 515"/>
                  <a:gd name="T5" fmla="*/ 303 h 612"/>
                  <a:gd name="T6" fmla="*/ 14 w 515"/>
                  <a:gd name="T7" fmla="*/ 278 h 612"/>
                  <a:gd name="T8" fmla="*/ 22 w 515"/>
                  <a:gd name="T9" fmla="*/ 252 h 612"/>
                  <a:gd name="T10" fmla="*/ 35 w 515"/>
                  <a:gd name="T11" fmla="*/ 224 h 612"/>
                  <a:gd name="T12" fmla="*/ 49 w 515"/>
                  <a:gd name="T13" fmla="*/ 193 h 612"/>
                  <a:gd name="T14" fmla="*/ 69 w 515"/>
                  <a:gd name="T15" fmla="*/ 162 h 612"/>
                  <a:gd name="T16" fmla="*/ 82 w 515"/>
                  <a:gd name="T17" fmla="*/ 142 h 612"/>
                  <a:gd name="T18" fmla="*/ 95 w 515"/>
                  <a:gd name="T19" fmla="*/ 127 h 612"/>
                  <a:gd name="T20" fmla="*/ 107 w 515"/>
                  <a:gd name="T21" fmla="*/ 111 h 612"/>
                  <a:gd name="T22" fmla="*/ 121 w 515"/>
                  <a:gd name="T23" fmla="*/ 96 h 612"/>
                  <a:gd name="T24" fmla="*/ 134 w 515"/>
                  <a:gd name="T25" fmla="*/ 82 h 612"/>
                  <a:gd name="T26" fmla="*/ 151 w 515"/>
                  <a:gd name="T27" fmla="*/ 64 h 612"/>
                  <a:gd name="T28" fmla="*/ 167 w 515"/>
                  <a:gd name="T29" fmla="*/ 49 h 612"/>
                  <a:gd name="T30" fmla="*/ 190 w 515"/>
                  <a:gd name="T31" fmla="*/ 28 h 612"/>
                  <a:gd name="T32" fmla="*/ 211 w 515"/>
                  <a:gd name="T33" fmla="*/ 17 h 612"/>
                  <a:gd name="T34" fmla="*/ 228 w 515"/>
                  <a:gd name="T35" fmla="*/ 10 h 612"/>
                  <a:gd name="T36" fmla="*/ 243 w 515"/>
                  <a:gd name="T37" fmla="*/ 7 h 612"/>
                  <a:gd name="T38" fmla="*/ 261 w 515"/>
                  <a:gd name="T39" fmla="*/ 2 h 612"/>
                  <a:gd name="T40" fmla="*/ 282 w 515"/>
                  <a:gd name="T41" fmla="*/ 1 h 612"/>
                  <a:gd name="T42" fmla="*/ 294 w 515"/>
                  <a:gd name="T43" fmla="*/ 3 h 612"/>
                  <a:gd name="T44" fmla="*/ 316 w 515"/>
                  <a:gd name="T45" fmla="*/ 16 h 612"/>
                  <a:gd name="T46" fmla="*/ 346 w 515"/>
                  <a:gd name="T47" fmla="*/ 34 h 612"/>
                  <a:gd name="T48" fmla="*/ 378 w 515"/>
                  <a:gd name="T49" fmla="*/ 58 h 612"/>
                  <a:gd name="T50" fmla="*/ 412 w 515"/>
                  <a:gd name="T51" fmla="*/ 86 h 612"/>
                  <a:gd name="T52" fmla="*/ 446 w 515"/>
                  <a:gd name="T53" fmla="*/ 117 h 612"/>
                  <a:gd name="T54" fmla="*/ 475 w 515"/>
                  <a:gd name="T55" fmla="*/ 152 h 612"/>
                  <a:gd name="T56" fmla="*/ 498 w 515"/>
                  <a:gd name="T57" fmla="*/ 189 h 612"/>
                  <a:gd name="T58" fmla="*/ 512 w 515"/>
                  <a:gd name="T59" fmla="*/ 225 h 612"/>
                  <a:gd name="T60" fmla="*/ 514 w 515"/>
                  <a:gd name="T61" fmla="*/ 262 h 612"/>
                  <a:gd name="T62" fmla="*/ 498 w 515"/>
                  <a:gd name="T63" fmla="*/ 300 h 612"/>
                  <a:gd name="T64" fmla="*/ 471 w 515"/>
                  <a:gd name="T65" fmla="*/ 342 h 612"/>
                  <a:gd name="T66" fmla="*/ 432 w 515"/>
                  <a:gd name="T67" fmla="*/ 382 h 612"/>
                  <a:gd name="T68" fmla="*/ 389 w 515"/>
                  <a:gd name="T69" fmla="*/ 421 h 612"/>
                  <a:gd name="T70" fmla="*/ 345 w 515"/>
                  <a:gd name="T71" fmla="*/ 456 h 612"/>
                  <a:gd name="T72" fmla="*/ 303 w 515"/>
                  <a:gd name="T73" fmla="*/ 487 h 612"/>
                  <a:gd name="T74" fmla="*/ 269 w 515"/>
                  <a:gd name="T75" fmla="*/ 509 h 612"/>
                  <a:gd name="T76" fmla="*/ 246 w 515"/>
                  <a:gd name="T77" fmla="*/ 525 h 612"/>
                  <a:gd name="T78" fmla="*/ 199 w 515"/>
                  <a:gd name="T79" fmla="*/ 526 h 612"/>
                  <a:gd name="T80" fmla="*/ 211 w 515"/>
                  <a:gd name="T81" fmla="*/ 514 h 612"/>
                  <a:gd name="T82" fmla="*/ 235 w 515"/>
                  <a:gd name="T83" fmla="*/ 490 h 612"/>
                  <a:gd name="T84" fmla="*/ 265 w 515"/>
                  <a:gd name="T85" fmla="*/ 460 h 612"/>
                  <a:gd name="T86" fmla="*/ 298 w 515"/>
                  <a:gd name="T87" fmla="*/ 424 h 612"/>
                  <a:gd name="T88" fmla="*/ 330 w 515"/>
                  <a:gd name="T89" fmla="*/ 384 h 612"/>
                  <a:gd name="T90" fmla="*/ 358 w 515"/>
                  <a:gd name="T91" fmla="*/ 345 h 612"/>
                  <a:gd name="T92" fmla="*/ 380 w 515"/>
                  <a:gd name="T93" fmla="*/ 305 h 612"/>
                  <a:gd name="T94" fmla="*/ 392 w 515"/>
                  <a:gd name="T95" fmla="*/ 271 h 612"/>
                  <a:gd name="T96" fmla="*/ 391 w 515"/>
                  <a:gd name="T97" fmla="*/ 242 h 612"/>
                  <a:gd name="T98" fmla="*/ 383 w 515"/>
                  <a:gd name="T99" fmla="*/ 212 h 612"/>
                  <a:gd name="T100" fmla="*/ 373 w 515"/>
                  <a:gd name="T101" fmla="*/ 184 h 612"/>
                  <a:gd name="T102" fmla="*/ 359 w 515"/>
                  <a:gd name="T103" fmla="*/ 157 h 612"/>
                  <a:gd name="T104" fmla="*/ 346 w 515"/>
                  <a:gd name="T105" fmla="*/ 132 h 612"/>
                  <a:gd name="T106" fmla="*/ 332 w 515"/>
                  <a:gd name="T107" fmla="*/ 108 h 612"/>
                  <a:gd name="T108" fmla="*/ 320 w 515"/>
                  <a:gd name="T109" fmla="*/ 90 h 612"/>
                  <a:gd name="T110" fmla="*/ 311 w 515"/>
                  <a:gd name="T111" fmla="*/ 77 h 612"/>
                  <a:gd name="T112" fmla="*/ 302 w 515"/>
                  <a:gd name="T113" fmla="*/ 66 h 612"/>
                  <a:gd name="T114" fmla="*/ 285 w 515"/>
                  <a:gd name="T115" fmla="*/ 53 h 612"/>
                  <a:gd name="T116" fmla="*/ 265 w 515"/>
                  <a:gd name="T117" fmla="*/ 47 h 612"/>
                  <a:gd name="T118" fmla="*/ 243 w 515"/>
                  <a:gd name="T119" fmla="*/ 51 h 612"/>
                  <a:gd name="T120" fmla="*/ 229 w 515"/>
                  <a:gd name="T121" fmla="*/ 59 h 612"/>
                  <a:gd name="T122" fmla="*/ 53 w 515"/>
                  <a:gd name="T123" fmla="*/ 450 h 612"/>
                  <a:gd name="T124" fmla="*/ 1 w 515"/>
                  <a:gd name="T125" fmla="*/ 383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3" name="Freeform 32"/>
              <p:cNvSpPr>
                <a:spLocks/>
              </p:cNvSpPr>
              <p:nvPr/>
            </p:nvSpPr>
            <p:spPr bwMode="auto">
              <a:xfrm>
                <a:off x="3465" y="3152"/>
                <a:ext cx="373" cy="265"/>
              </a:xfrm>
              <a:custGeom>
                <a:avLst/>
                <a:gdLst>
                  <a:gd name="T0" fmla="*/ 0 w 744"/>
                  <a:gd name="T1" fmla="*/ 504 h 529"/>
                  <a:gd name="T2" fmla="*/ 2 w 744"/>
                  <a:gd name="T3" fmla="*/ 495 h 529"/>
                  <a:gd name="T4" fmla="*/ 8 w 744"/>
                  <a:gd name="T5" fmla="*/ 478 h 529"/>
                  <a:gd name="T6" fmla="*/ 15 w 744"/>
                  <a:gd name="T7" fmla="*/ 455 h 529"/>
                  <a:gd name="T8" fmla="*/ 25 w 744"/>
                  <a:gd name="T9" fmla="*/ 424 h 529"/>
                  <a:gd name="T10" fmla="*/ 37 w 744"/>
                  <a:gd name="T11" fmla="*/ 390 h 529"/>
                  <a:gd name="T12" fmla="*/ 54 w 744"/>
                  <a:gd name="T13" fmla="*/ 352 h 529"/>
                  <a:gd name="T14" fmla="*/ 72 w 744"/>
                  <a:gd name="T15" fmla="*/ 311 h 529"/>
                  <a:gd name="T16" fmla="*/ 94 w 744"/>
                  <a:gd name="T17" fmla="*/ 268 h 529"/>
                  <a:gd name="T18" fmla="*/ 119 w 744"/>
                  <a:gd name="T19" fmla="*/ 225 h 529"/>
                  <a:gd name="T20" fmla="*/ 146 w 744"/>
                  <a:gd name="T21" fmla="*/ 183 h 529"/>
                  <a:gd name="T22" fmla="*/ 176 w 744"/>
                  <a:gd name="T23" fmla="*/ 142 h 529"/>
                  <a:gd name="T24" fmla="*/ 210 w 744"/>
                  <a:gd name="T25" fmla="*/ 103 h 529"/>
                  <a:gd name="T26" fmla="*/ 246 w 744"/>
                  <a:gd name="T27" fmla="*/ 68 h 529"/>
                  <a:gd name="T28" fmla="*/ 287 w 744"/>
                  <a:gd name="T29" fmla="*/ 39 h 529"/>
                  <a:gd name="T30" fmla="*/ 331 w 744"/>
                  <a:gd name="T31" fmla="*/ 15 h 529"/>
                  <a:gd name="T32" fmla="*/ 356 w 744"/>
                  <a:gd name="T33" fmla="*/ 6 h 529"/>
                  <a:gd name="T34" fmla="*/ 364 w 744"/>
                  <a:gd name="T35" fmla="*/ 3 h 529"/>
                  <a:gd name="T36" fmla="*/ 374 w 744"/>
                  <a:gd name="T37" fmla="*/ 1 h 529"/>
                  <a:gd name="T38" fmla="*/ 388 w 744"/>
                  <a:gd name="T39" fmla="*/ 0 h 529"/>
                  <a:gd name="T40" fmla="*/ 405 w 744"/>
                  <a:gd name="T41" fmla="*/ 0 h 529"/>
                  <a:gd name="T42" fmla="*/ 425 w 744"/>
                  <a:gd name="T43" fmla="*/ 2 h 529"/>
                  <a:gd name="T44" fmla="*/ 448 w 744"/>
                  <a:gd name="T45" fmla="*/ 6 h 529"/>
                  <a:gd name="T46" fmla="*/ 473 w 744"/>
                  <a:gd name="T47" fmla="*/ 14 h 529"/>
                  <a:gd name="T48" fmla="*/ 501 w 744"/>
                  <a:gd name="T49" fmla="*/ 27 h 529"/>
                  <a:gd name="T50" fmla="*/ 531 w 744"/>
                  <a:gd name="T51" fmla="*/ 43 h 529"/>
                  <a:gd name="T52" fmla="*/ 564 w 744"/>
                  <a:gd name="T53" fmla="*/ 65 h 529"/>
                  <a:gd name="T54" fmla="*/ 599 w 744"/>
                  <a:gd name="T55" fmla="*/ 93 h 529"/>
                  <a:gd name="T56" fmla="*/ 637 w 744"/>
                  <a:gd name="T57" fmla="*/ 129 h 529"/>
                  <a:gd name="T58" fmla="*/ 676 w 744"/>
                  <a:gd name="T59" fmla="*/ 171 h 529"/>
                  <a:gd name="T60" fmla="*/ 718 w 744"/>
                  <a:gd name="T61" fmla="*/ 222 h 529"/>
                  <a:gd name="T62" fmla="*/ 743 w 744"/>
                  <a:gd name="T63" fmla="*/ 316 h 529"/>
                  <a:gd name="T64" fmla="*/ 736 w 744"/>
                  <a:gd name="T65" fmla="*/ 308 h 529"/>
                  <a:gd name="T66" fmla="*/ 725 w 744"/>
                  <a:gd name="T67" fmla="*/ 294 h 529"/>
                  <a:gd name="T68" fmla="*/ 710 w 744"/>
                  <a:gd name="T69" fmla="*/ 277 h 529"/>
                  <a:gd name="T70" fmla="*/ 691 w 744"/>
                  <a:gd name="T71" fmla="*/ 256 h 529"/>
                  <a:gd name="T72" fmla="*/ 668 w 744"/>
                  <a:gd name="T73" fmla="*/ 233 h 529"/>
                  <a:gd name="T74" fmla="*/ 645 w 744"/>
                  <a:gd name="T75" fmla="*/ 209 h 529"/>
                  <a:gd name="T76" fmla="*/ 616 w 744"/>
                  <a:gd name="T77" fmla="*/ 184 h 529"/>
                  <a:gd name="T78" fmla="*/ 588 w 744"/>
                  <a:gd name="T79" fmla="*/ 158 h 529"/>
                  <a:gd name="T80" fmla="*/ 556 w 744"/>
                  <a:gd name="T81" fmla="*/ 133 h 529"/>
                  <a:gd name="T82" fmla="*/ 526 w 744"/>
                  <a:gd name="T83" fmla="*/ 109 h 529"/>
                  <a:gd name="T84" fmla="*/ 493 w 744"/>
                  <a:gd name="T85" fmla="*/ 89 h 529"/>
                  <a:gd name="T86" fmla="*/ 461 w 744"/>
                  <a:gd name="T87" fmla="*/ 72 h 529"/>
                  <a:gd name="T88" fmla="*/ 430 w 744"/>
                  <a:gd name="T89" fmla="*/ 59 h 529"/>
                  <a:gd name="T90" fmla="*/ 399 w 744"/>
                  <a:gd name="T91" fmla="*/ 53 h 529"/>
                  <a:gd name="T92" fmla="*/ 370 w 744"/>
                  <a:gd name="T93" fmla="*/ 52 h 529"/>
                  <a:gd name="T94" fmla="*/ 341 w 744"/>
                  <a:gd name="T95" fmla="*/ 57 h 529"/>
                  <a:gd name="T96" fmla="*/ 314 w 744"/>
                  <a:gd name="T97" fmla="*/ 72 h 529"/>
                  <a:gd name="T98" fmla="*/ 287 w 744"/>
                  <a:gd name="T99" fmla="*/ 93 h 529"/>
                  <a:gd name="T100" fmla="*/ 262 w 744"/>
                  <a:gd name="T101" fmla="*/ 120 h 529"/>
                  <a:gd name="T102" fmla="*/ 238 w 744"/>
                  <a:gd name="T103" fmla="*/ 152 h 529"/>
                  <a:gd name="T104" fmla="*/ 215 w 744"/>
                  <a:gd name="T105" fmla="*/ 188 h 529"/>
                  <a:gd name="T106" fmla="*/ 193 w 744"/>
                  <a:gd name="T107" fmla="*/ 228 h 529"/>
                  <a:gd name="T108" fmla="*/ 174 w 744"/>
                  <a:gd name="T109" fmla="*/ 267 h 529"/>
                  <a:gd name="T110" fmla="*/ 156 w 744"/>
                  <a:gd name="T111" fmla="*/ 309 h 529"/>
                  <a:gd name="T112" fmla="*/ 140 w 744"/>
                  <a:gd name="T113" fmla="*/ 350 h 529"/>
                  <a:gd name="T114" fmla="*/ 125 w 744"/>
                  <a:gd name="T115" fmla="*/ 388 h 529"/>
                  <a:gd name="T116" fmla="*/ 113 w 744"/>
                  <a:gd name="T117" fmla="*/ 425 h 529"/>
                  <a:gd name="T118" fmla="*/ 103 w 744"/>
                  <a:gd name="T119" fmla="*/ 458 h 529"/>
                  <a:gd name="T120" fmla="*/ 95 w 744"/>
                  <a:gd name="T121" fmla="*/ 486 h 529"/>
                  <a:gd name="T122" fmla="*/ 90 w 744"/>
                  <a:gd name="T123" fmla="*/ 509 h 529"/>
                  <a:gd name="T124" fmla="*/ 87 w 744"/>
                  <a:gd name="T125" fmla="*/ 526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44" name="Group 33"/>
            <p:cNvGrpSpPr>
              <a:grpSpLocks/>
            </p:cNvGrpSpPr>
            <p:nvPr/>
          </p:nvGrpSpPr>
          <p:grpSpPr bwMode="auto">
            <a:xfrm flipH="1">
              <a:off x="6732588" y="1109663"/>
              <a:ext cx="438150" cy="314325"/>
              <a:chOff x="2772" y="1477"/>
              <a:chExt cx="822" cy="590"/>
            </a:xfrm>
          </p:grpSpPr>
          <p:sp>
            <p:nvSpPr>
              <p:cNvPr id="145" name="Arc 34"/>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46" name="Arc 35"/>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47" name="Arc 36"/>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48" name="Arc 37"/>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sp>
          <p:nvSpPr>
            <p:cNvPr id="149" name="Text Box 20"/>
            <p:cNvSpPr txBox="1">
              <a:spLocks noChangeArrowheads="1"/>
            </p:cNvSpPr>
            <p:nvPr/>
          </p:nvSpPr>
          <p:spPr bwMode="auto">
            <a:xfrm>
              <a:off x="7486650" y="1524000"/>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13</a:t>
              </a:r>
            </a:p>
          </p:txBody>
        </p:sp>
      </p:grpSp>
      <p:grpSp>
        <p:nvGrpSpPr>
          <p:cNvPr id="251" name="destination 14"/>
          <p:cNvGrpSpPr/>
          <p:nvPr/>
        </p:nvGrpSpPr>
        <p:grpSpPr>
          <a:xfrm>
            <a:off x="6732588" y="1937227"/>
            <a:ext cx="2387600" cy="917098"/>
            <a:chOff x="6732588" y="1937227"/>
            <a:chExt cx="2387600" cy="917098"/>
          </a:xfrm>
        </p:grpSpPr>
        <p:sp>
          <p:nvSpPr>
            <p:cNvPr id="150" name="Text Box 53"/>
            <p:cNvSpPr txBox="1">
              <a:spLocks noChangeArrowheads="1"/>
            </p:cNvSpPr>
            <p:nvPr/>
          </p:nvSpPr>
          <p:spPr bwMode="auto">
            <a:xfrm>
              <a:off x="7486650" y="2609850"/>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14</a:t>
              </a:r>
            </a:p>
          </p:txBody>
        </p:sp>
        <p:grpSp>
          <p:nvGrpSpPr>
            <p:cNvPr id="153" name="Group 36"/>
            <p:cNvGrpSpPr>
              <a:grpSpLocks/>
            </p:cNvGrpSpPr>
            <p:nvPr/>
          </p:nvGrpSpPr>
          <p:grpSpPr bwMode="auto">
            <a:xfrm>
              <a:off x="7766690" y="1937227"/>
              <a:ext cx="714674" cy="661439"/>
              <a:chOff x="757" y="1301"/>
              <a:chExt cx="751" cy="695"/>
            </a:xfrm>
            <a:effectLst>
              <a:outerShdw blurRad="50800" dist="38100" dir="2700000" algn="tl" rotWithShape="0">
                <a:prstClr val="black">
                  <a:alpha val="40000"/>
                </a:prstClr>
              </a:outerShdw>
            </a:effectLst>
          </p:grpSpPr>
          <p:sp>
            <p:nvSpPr>
              <p:cNvPr id="154"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5"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56" name="Group 39"/>
              <p:cNvGrpSpPr>
                <a:grpSpLocks/>
              </p:cNvGrpSpPr>
              <p:nvPr/>
            </p:nvGrpSpPr>
            <p:grpSpPr bwMode="auto">
              <a:xfrm>
                <a:off x="939" y="1836"/>
                <a:ext cx="373" cy="53"/>
                <a:chOff x="939" y="1836"/>
                <a:chExt cx="373" cy="53"/>
              </a:xfrm>
            </p:grpSpPr>
            <p:sp>
              <p:nvSpPr>
                <p:cNvPr id="166" name="Rectangle 165"/>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67" name="Rectangle 166"/>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57"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8"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9"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60" name="Group 45"/>
              <p:cNvGrpSpPr>
                <a:grpSpLocks/>
              </p:cNvGrpSpPr>
              <p:nvPr/>
            </p:nvGrpSpPr>
            <p:grpSpPr bwMode="auto">
              <a:xfrm>
                <a:off x="1243" y="1301"/>
                <a:ext cx="265" cy="287"/>
                <a:chOff x="1243" y="1301"/>
                <a:chExt cx="265" cy="287"/>
              </a:xfrm>
            </p:grpSpPr>
            <p:sp>
              <p:nvSpPr>
                <p:cNvPr id="164"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5"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61" name="Group 48"/>
              <p:cNvGrpSpPr>
                <a:grpSpLocks/>
              </p:cNvGrpSpPr>
              <p:nvPr/>
            </p:nvGrpSpPr>
            <p:grpSpPr bwMode="auto">
              <a:xfrm flipH="1">
                <a:off x="757" y="1309"/>
                <a:ext cx="265" cy="287"/>
                <a:chOff x="1243" y="1301"/>
                <a:chExt cx="265" cy="287"/>
              </a:xfrm>
            </p:grpSpPr>
            <p:sp>
              <p:nvSpPr>
                <p:cNvPr id="162"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3"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168" name="Group 21"/>
            <p:cNvGrpSpPr>
              <a:grpSpLocks/>
            </p:cNvGrpSpPr>
            <p:nvPr/>
          </p:nvGrpSpPr>
          <p:grpSpPr bwMode="auto">
            <a:xfrm>
              <a:off x="7092950" y="2101850"/>
              <a:ext cx="374650" cy="641350"/>
              <a:chOff x="3460" y="3152"/>
              <a:chExt cx="405" cy="695"/>
            </a:xfrm>
          </p:grpSpPr>
          <p:sp>
            <p:nvSpPr>
              <p:cNvPr id="169" name="Freeform 22"/>
              <p:cNvSpPr>
                <a:spLocks/>
              </p:cNvSpPr>
              <p:nvPr/>
            </p:nvSpPr>
            <p:spPr bwMode="auto">
              <a:xfrm>
                <a:off x="3463" y="3169"/>
                <a:ext cx="376" cy="657"/>
              </a:xfrm>
              <a:custGeom>
                <a:avLst/>
                <a:gdLst>
                  <a:gd name="T0" fmla="*/ 266 w 751"/>
                  <a:gd name="T1" fmla="*/ 928 h 1314"/>
                  <a:gd name="T2" fmla="*/ 0 w 751"/>
                  <a:gd name="T3" fmla="*/ 491 h 1314"/>
                  <a:gd name="T4" fmla="*/ 3 w 751"/>
                  <a:gd name="T5" fmla="*/ 480 h 1314"/>
                  <a:gd name="T6" fmla="*/ 7 w 751"/>
                  <a:gd name="T7" fmla="*/ 467 h 1314"/>
                  <a:gd name="T8" fmla="*/ 9 w 751"/>
                  <a:gd name="T9" fmla="*/ 460 h 1314"/>
                  <a:gd name="T10" fmla="*/ 12 w 751"/>
                  <a:gd name="T11" fmla="*/ 452 h 1314"/>
                  <a:gd name="T12" fmla="*/ 14 w 751"/>
                  <a:gd name="T13" fmla="*/ 443 h 1314"/>
                  <a:gd name="T14" fmla="*/ 17 w 751"/>
                  <a:gd name="T15" fmla="*/ 435 h 1314"/>
                  <a:gd name="T16" fmla="*/ 20 w 751"/>
                  <a:gd name="T17" fmla="*/ 426 h 1314"/>
                  <a:gd name="T18" fmla="*/ 25 w 751"/>
                  <a:gd name="T19" fmla="*/ 412 h 1314"/>
                  <a:gd name="T20" fmla="*/ 31 w 751"/>
                  <a:gd name="T21" fmla="*/ 400 h 1314"/>
                  <a:gd name="T22" fmla="*/ 36 w 751"/>
                  <a:gd name="T23" fmla="*/ 391 h 1314"/>
                  <a:gd name="T24" fmla="*/ 41 w 751"/>
                  <a:gd name="T25" fmla="*/ 383 h 1314"/>
                  <a:gd name="T26" fmla="*/ 47 w 751"/>
                  <a:gd name="T27" fmla="*/ 373 h 1314"/>
                  <a:gd name="T28" fmla="*/ 53 w 751"/>
                  <a:gd name="T29" fmla="*/ 361 h 1314"/>
                  <a:gd name="T30" fmla="*/ 60 w 751"/>
                  <a:gd name="T31" fmla="*/ 346 h 1314"/>
                  <a:gd name="T32" fmla="*/ 67 w 751"/>
                  <a:gd name="T33" fmla="*/ 331 h 1314"/>
                  <a:gd name="T34" fmla="*/ 75 w 751"/>
                  <a:gd name="T35" fmla="*/ 316 h 1314"/>
                  <a:gd name="T36" fmla="*/ 83 w 751"/>
                  <a:gd name="T37" fmla="*/ 300 h 1314"/>
                  <a:gd name="T38" fmla="*/ 90 w 751"/>
                  <a:gd name="T39" fmla="*/ 284 h 1314"/>
                  <a:gd name="T40" fmla="*/ 98 w 751"/>
                  <a:gd name="T41" fmla="*/ 269 h 1314"/>
                  <a:gd name="T42" fmla="*/ 103 w 751"/>
                  <a:gd name="T43" fmla="*/ 256 h 1314"/>
                  <a:gd name="T44" fmla="*/ 110 w 751"/>
                  <a:gd name="T45" fmla="*/ 243 h 1314"/>
                  <a:gd name="T46" fmla="*/ 115 w 751"/>
                  <a:gd name="T47" fmla="*/ 233 h 1314"/>
                  <a:gd name="T48" fmla="*/ 118 w 751"/>
                  <a:gd name="T49" fmla="*/ 225 h 1314"/>
                  <a:gd name="T50" fmla="*/ 122 w 751"/>
                  <a:gd name="T51" fmla="*/ 218 h 1314"/>
                  <a:gd name="T52" fmla="*/ 751 w 751"/>
                  <a:gd name="T53" fmla="*/ 384 h 1314"/>
                  <a:gd name="T54" fmla="*/ 631 w 751"/>
                  <a:gd name="T55" fmla="*/ 624 h 1314"/>
                  <a:gd name="T56" fmla="*/ 643 w 751"/>
                  <a:gd name="T57" fmla="*/ 628 h 1314"/>
                  <a:gd name="T58" fmla="*/ 650 w 751"/>
                  <a:gd name="T59" fmla="*/ 632 h 1314"/>
                  <a:gd name="T60" fmla="*/ 657 w 751"/>
                  <a:gd name="T61" fmla="*/ 636 h 1314"/>
                  <a:gd name="T62" fmla="*/ 668 w 751"/>
                  <a:gd name="T63" fmla="*/ 643 h 1314"/>
                  <a:gd name="T64" fmla="*/ 676 w 751"/>
                  <a:gd name="T65" fmla="*/ 654 h 1314"/>
                  <a:gd name="T66" fmla="*/ 676 w 751"/>
                  <a:gd name="T67" fmla="*/ 665 h 1314"/>
                  <a:gd name="T68" fmla="*/ 676 w 751"/>
                  <a:gd name="T69" fmla="*/ 676 h 1314"/>
                  <a:gd name="T70" fmla="*/ 674 w 751"/>
                  <a:gd name="T71" fmla="*/ 692 h 1314"/>
                  <a:gd name="T72" fmla="*/ 673 w 751"/>
                  <a:gd name="T73" fmla="*/ 709 h 1314"/>
                  <a:gd name="T74" fmla="*/ 672 w 751"/>
                  <a:gd name="T75" fmla="*/ 728 h 1314"/>
                  <a:gd name="T76" fmla="*/ 670 w 751"/>
                  <a:gd name="T77" fmla="*/ 749 h 1314"/>
                  <a:gd name="T78" fmla="*/ 668 w 751"/>
                  <a:gd name="T79" fmla="*/ 770 h 1314"/>
                  <a:gd name="T80" fmla="*/ 665 w 751"/>
                  <a:gd name="T81" fmla="*/ 791 h 1314"/>
                  <a:gd name="T82" fmla="*/ 663 w 751"/>
                  <a:gd name="T83" fmla="*/ 811 h 1314"/>
                  <a:gd name="T84" fmla="*/ 661 w 751"/>
                  <a:gd name="T85" fmla="*/ 831 h 1314"/>
                  <a:gd name="T86" fmla="*/ 659 w 751"/>
                  <a:gd name="T87" fmla="*/ 849 h 1314"/>
                  <a:gd name="T88" fmla="*/ 657 w 751"/>
                  <a:gd name="T89" fmla="*/ 862 h 1314"/>
                  <a:gd name="T90" fmla="*/ 656 w 751"/>
                  <a:gd name="T91" fmla="*/ 875 h 1314"/>
                  <a:gd name="T92" fmla="*/ 655 w 751"/>
                  <a:gd name="T93" fmla="*/ 883 h 1314"/>
                  <a:gd name="T94" fmla="*/ 690 w 751"/>
                  <a:gd name="T95" fmla="*/ 973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 name="Freeform 23"/>
              <p:cNvSpPr>
                <a:spLocks/>
              </p:cNvSpPr>
              <p:nvPr/>
            </p:nvSpPr>
            <p:spPr bwMode="auto">
              <a:xfrm>
                <a:off x="3560" y="3336"/>
                <a:ext cx="152" cy="199"/>
              </a:xfrm>
              <a:custGeom>
                <a:avLst/>
                <a:gdLst>
                  <a:gd name="T0" fmla="*/ 87 w 303"/>
                  <a:gd name="T1" fmla="*/ 369 h 397"/>
                  <a:gd name="T2" fmla="*/ 76 w 303"/>
                  <a:gd name="T3" fmla="*/ 353 h 397"/>
                  <a:gd name="T4" fmla="*/ 61 w 303"/>
                  <a:gd name="T5" fmla="*/ 332 h 397"/>
                  <a:gd name="T6" fmla="*/ 46 w 303"/>
                  <a:gd name="T7" fmla="*/ 307 h 397"/>
                  <a:gd name="T8" fmla="*/ 30 w 303"/>
                  <a:gd name="T9" fmla="*/ 279 h 397"/>
                  <a:gd name="T10" fmla="*/ 17 w 303"/>
                  <a:gd name="T11" fmla="*/ 247 h 397"/>
                  <a:gd name="T12" fmla="*/ 5 w 303"/>
                  <a:gd name="T13" fmla="*/ 216 h 397"/>
                  <a:gd name="T14" fmla="*/ 1 w 303"/>
                  <a:gd name="T15" fmla="*/ 184 h 397"/>
                  <a:gd name="T16" fmla="*/ 2 w 303"/>
                  <a:gd name="T17" fmla="*/ 155 h 397"/>
                  <a:gd name="T18" fmla="*/ 17 w 303"/>
                  <a:gd name="T19" fmla="*/ 125 h 397"/>
                  <a:gd name="T20" fmla="*/ 41 w 303"/>
                  <a:gd name="T21" fmla="*/ 99 h 397"/>
                  <a:gd name="T22" fmla="*/ 72 w 303"/>
                  <a:gd name="T23" fmla="*/ 75 h 397"/>
                  <a:gd name="T24" fmla="*/ 107 w 303"/>
                  <a:gd name="T25" fmla="*/ 54 h 397"/>
                  <a:gd name="T26" fmla="*/ 141 w 303"/>
                  <a:gd name="T27" fmla="*/ 36 h 397"/>
                  <a:gd name="T28" fmla="*/ 172 w 303"/>
                  <a:gd name="T29" fmla="*/ 22 h 397"/>
                  <a:gd name="T30" fmla="*/ 197 w 303"/>
                  <a:gd name="T31" fmla="*/ 13 h 397"/>
                  <a:gd name="T32" fmla="*/ 211 w 303"/>
                  <a:gd name="T33" fmla="*/ 9 h 397"/>
                  <a:gd name="T34" fmla="*/ 223 w 303"/>
                  <a:gd name="T35" fmla="*/ 4 h 397"/>
                  <a:gd name="T36" fmla="*/ 244 w 303"/>
                  <a:gd name="T37" fmla="*/ 1 h 397"/>
                  <a:gd name="T38" fmla="*/ 269 w 303"/>
                  <a:gd name="T39" fmla="*/ 1 h 397"/>
                  <a:gd name="T40" fmla="*/ 288 w 303"/>
                  <a:gd name="T41" fmla="*/ 14 h 397"/>
                  <a:gd name="T42" fmla="*/ 293 w 303"/>
                  <a:gd name="T43" fmla="*/ 31 h 397"/>
                  <a:gd name="T44" fmla="*/ 286 w 303"/>
                  <a:gd name="T45" fmla="*/ 52 h 397"/>
                  <a:gd name="T46" fmla="*/ 270 w 303"/>
                  <a:gd name="T47" fmla="*/ 77 h 397"/>
                  <a:gd name="T48" fmla="*/ 245 w 303"/>
                  <a:gd name="T49" fmla="*/ 106 h 397"/>
                  <a:gd name="T50" fmla="*/ 218 w 303"/>
                  <a:gd name="T51" fmla="*/ 135 h 397"/>
                  <a:gd name="T52" fmla="*/ 189 w 303"/>
                  <a:gd name="T53" fmla="*/ 165 h 397"/>
                  <a:gd name="T54" fmla="*/ 160 w 303"/>
                  <a:gd name="T55" fmla="*/ 191 h 397"/>
                  <a:gd name="T56" fmla="*/ 138 w 303"/>
                  <a:gd name="T57" fmla="*/ 212 h 397"/>
                  <a:gd name="T58" fmla="*/ 120 w 303"/>
                  <a:gd name="T59" fmla="*/ 228 h 397"/>
                  <a:gd name="T60" fmla="*/ 119 w 303"/>
                  <a:gd name="T61" fmla="*/ 239 h 397"/>
                  <a:gd name="T62" fmla="*/ 128 w 303"/>
                  <a:gd name="T63" fmla="*/ 260 h 397"/>
                  <a:gd name="T64" fmla="*/ 136 w 303"/>
                  <a:gd name="T65" fmla="*/ 274 h 397"/>
                  <a:gd name="T66" fmla="*/ 145 w 303"/>
                  <a:gd name="T67" fmla="*/ 289 h 397"/>
                  <a:gd name="T68" fmla="*/ 157 w 303"/>
                  <a:gd name="T69" fmla="*/ 304 h 397"/>
                  <a:gd name="T70" fmla="*/ 172 w 303"/>
                  <a:gd name="T71" fmla="*/ 316 h 397"/>
                  <a:gd name="T72" fmla="*/ 189 w 303"/>
                  <a:gd name="T73" fmla="*/ 326 h 397"/>
                  <a:gd name="T74" fmla="*/ 207 w 303"/>
                  <a:gd name="T75" fmla="*/ 333 h 397"/>
                  <a:gd name="T76" fmla="*/ 225 w 303"/>
                  <a:gd name="T77" fmla="*/ 337 h 397"/>
                  <a:gd name="T78" fmla="*/ 242 w 303"/>
                  <a:gd name="T79" fmla="*/ 343 h 397"/>
                  <a:gd name="T80" fmla="*/ 258 w 303"/>
                  <a:gd name="T81" fmla="*/ 348 h 397"/>
                  <a:gd name="T82" fmla="*/ 276 w 303"/>
                  <a:gd name="T83" fmla="*/ 353 h 397"/>
                  <a:gd name="T84" fmla="*/ 295 w 303"/>
                  <a:gd name="T85" fmla="*/ 359 h 397"/>
                  <a:gd name="T86" fmla="*/ 300 w 303"/>
                  <a:gd name="T87" fmla="*/ 361 h 397"/>
                  <a:gd name="T88" fmla="*/ 280 w 303"/>
                  <a:gd name="T89" fmla="*/ 372 h 397"/>
                  <a:gd name="T90" fmla="*/ 271 w 303"/>
                  <a:gd name="T91" fmla="*/ 389 h 397"/>
                  <a:gd name="T92" fmla="*/ 261 w 303"/>
                  <a:gd name="T93" fmla="*/ 393 h 397"/>
                  <a:gd name="T94" fmla="*/ 245 w 303"/>
                  <a:gd name="T95" fmla="*/ 385 h 397"/>
                  <a:gd name="T96" fmla="*/ 229 w 303"/>
                  <a:gd name="T97" fmla="*/ 379 h 397"/>
                  <a:gd name="T98" fmla="*/ 212 w 303"/>
                  <a:gd name="T99" fmla="*/ 372 h 397"/>
                  <a:gd name="T100" fmla="*/ 194 w 303"/>
                  <a:gd name="T101" fmla="*/ 369 h 397"/>
                  <a:gd name="T102" fmla="*/ 177 w 303"/>
                  <a:gd name="T103" fmla="*/ 367 h 397"/>
                  <a:gd name="T104" fmla="*/ 163 w 303"/>
                  <a:gd name="T105" fmla="*/ 370 h 397"/>
                  <a:gd name="T106" fmla="*/ 142 w 303"/>
                  <a:gd name="T107" fmla="*/ 386 h 397"/>
                  <a:gd name="T108" fmla="*/ 125 w 303"/>
                  <a:gd name="T109" fmla="*/ 393 h 397"/>
                  <a:gd name="T110" fmla="*/ 112 w 303"/>
                  <a:gd name="T111" fmla="*/ 391 h 397"/>
                  <a:gd name="T112" fmla="*/ 97 w 303"/>
                  <a:gd name="T113" fmla="*/ 38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1" name="Freeform 24"/>
              <p:cNvSpPr>
                <a:spLocks/>
              </p:cNvSpPr>
              <p:nvPr/>
            </p:nvSpPr>
            <p:spPr bwMode="auto">
              <a:xfrm>
                <a:off x="3568" y="3237"/>
                <a:ext cx="172" cy="237"/>
              </a:xfrm>
              <a:custGeom>
                <a:avLst/>
                <a:gdLst>
                  <a:gd name="T0" fmla="*/ 72 w 342"/>
                  <a:gd name="T1" fmla="*/ 95 h 474"/>
                  <a:gd name="T2" fmla="*/ 85 w 342"/>
                  <a:gd name="T3" fmla="*/ 80 h 474"/>
                  <a:gd name="T4" fmla="*/ 99 w 342"/>
                  <a:gd name="T5" fmla="*/ 64 h 474"/>
                  <a:gd name="T6" fmla="*/ 116 w 342"/>
                  <a:gd name="T7" fmla="*/ 49 h 474"/>
                  <a:gd name="T8" fmla="*/ 137 w 342"/>
                  <a:gd name="T9" fmla="*/ 33 h 474"/>
                  <a:gd name="T10" fmla="*/ 156 w 342"/>
                  <a:gd name="T11" fmla="*/ 18 h 474"/>
                  <a:gd name="T12" fmla="*/ 177 w 342"/>
                  <a:gd name="T13" fmla="*/ 7 h 474"/>
                  <a:gd name="T14" fmla="*/ 198 w 342"/>
                  <a:gd name="T15" fmla="*/ 1 h 474"/>
                  <a:gd name="T16" fmla="*/ 216 w 342"/>
                  <a:gd name="T17" fmla="*/ 1 h 474"/>
                  <a:gd name="T18" fmla="*/ 233 w 342"/>
                  <a:gd name="T19" fmla="*/ 9 h 474"/>
                  <a:gd name="T20" fmla="*/ 249 w 342"/>
                  <a:gd name="T21" fmla="*/ 24 h 474"/>
                  <a:gd name="T22" fmla="*/ 263 w 342"/>
                  <a:gd name="T23" fmla="*/ 42 h 474"/>
                  <a:gd name="T24" fmla="*/ 278 w 342"/>
                  <a:gd name="T25" fmla="*/ 63 h 474"/>
                  <a:gd name="T26" fmla="*/ 291 w 342"/>
                  <a:gd name="T27" fmla="*/ 87 h 474"/>
                  <a:gd name="T28" fmla="*/ 304 w 342"/>
                  <a:gd name="T29" fmla="*/ 111 h 474"/>
                  <a:gd name="T30" fmla="*/ 315 w 342"/>
                  <a:gd name="T31" fmla="*/ 133 h 474"/>
                  <a:gd name="T32" fmla="*/ 324 w 342"/>
                  <a:gd name="T33" fmla="*/ 154 h 474"/>
                  <a:gd name="T34" fmla="*/ 331 w 342"/>
                  <a:gd name="T35" fmla="*/ 171 h 474"/>
                  <a:gd name="T36" fmla="*/ 336 w 342"/>
                  <a:gd name="T37" fmla="*/ 184 h 474"/>
                  <a:gd name="T38" fmla="*/ 339 w 342"/>
                  <a:gd name="T39" fmla="*/ 192 h 474"/>
                  <a:gd name="T40" fmla="*/ 341 w 342"/>
                  <a:gd name="T41" fmla="*/ 203 h 474"/>
                  <a:gd name="T42" fmla="*/ 342 w 342"/>
                  <a:gd name="T43" fmla="*/ 218 h 474"/>
                  <a:gd name="T44" fmla="*/ 342 w 342"/>
                  <a:gd name="T45" fmla="*/ 232 h 474"/>
                  <a:gd name="T46" fmla="*/ 339 w 342"/>
                  <a:gd name="T47" fmla="*/ 245 h 474"/>
                  <a:gd name="T48" fmla="*/ 334 w 342"/>
                  <a:gd name="T49" fmla="*/ 261 h 474"/>
                  <a:gd name="T50" fmla="*/ 328 w 342"/>
                  <a:gd name="T51" fmla="*/ 279 h 474"/>
                  <a:gd name="T52" fmla="*/ 316 w 342"/>
                  <a:gd name="T53" fmla="*/ 298 h 474"/>
                  <a:gd name="T54" fmla="*/ 303 w 342"/>
                  <a:gd name="T55" fmla="*/ 319 h 474"/>
                  <a:gd name="T56" fmla="*/ 285 w 342"/>
                  <a:gd name="T57" fmla="*/ 340 h 474"/>
                  <a:gd name="T58" fmla="*/ 267 w 342"/>
                  <a:gd name="T59" fmla="*/ 360 h 474"/>
                  <a:gd name="T60" fmla="*/ 249 w 342"/>
                  <a:gd name="T61" fmla="*/ 381 h 474"/>
                  <a:gd name="T62" fmla="*/ 230 w 342"/>
                  <a:gd name="T63" fmla="*/ 400 h 474"/>
                  <a:gd name="T64" fmla="*/ 213 w 342"/>
                  <a:gd name="T65" fmla="*/ 418 h 474"/>
                  <a:gd name="T66" fmla="*/ 198 w 342"/>
                  <a:gd name="T67" fmla="*/ 434 h 474"/>
                  <a:gd name="T68" fmla="*/ 183 w 342"/>
                  <a:gd name="T69" fmla="*/ 447 h 474"/>
                  <a:gd name="T70" fmla="*/ 167 w 342"/>
                  <a:gd name="T71" fmla="*/ 464 h 474"/>
                  <a:gd name="T72" fmla="*/ 109 w 342"/>
                  <a:gd name="T73" fmla="*/ 466 h 474"/>
                  <a:gd name="T74" fmla="*/ 96 w 342"/>
                  <a:gd name="T75" fmla="*/ 456 h 474"/>
                  <a:gd name="T76" fmla="*/ 82 w 342"/>
                  <a:gd name="T77" fmla="*/ 443 h 474"/>
                  <a:gd name="T78" fmla="*/ 69 w 342"/>
                  <a:gd name="T79" fmla="*/ 426 h 474"/>
                  <a:gd name="T80" fmla="*/ 61 w 342"/>
                  <a:gd name="T81" fmla="*/ 408 h 474"/>
                  <a:gd name="T82" fmla="*/ 63 w 342"/>
                  <a:gd name="T83" fmla="*/ 395 h 474"/>
                  <a:gd name="T84" fmla="*/ 77 w 342"/>
                  <a:gd name="T85" fmla="*/ 385 h 474"/>
                  <a:gd name="T86" fmla="*/ 95 w 342"/>
                  <a:gd name="T87" fmla="*/ 372 h 474"/>
                  <a:gd name="T88" fmla="*/ 117 w 342"/>
                  <a:gd name="T89" fmla="*/ 355 h 474"/>
                  <a:gd name="T90" fmla="*/ 142 w 342"/>
                  <a:gd name="T91" fmla="*/ 334 h 474"/>
                  <a:gd name="T92" fmla="*/ 167 w 342"/>
                  <a:gd name="T93" fmla="*/ 313 h 474"/>
                  <a:gd name="T94" fmla="*/ 191 w 342"/>
                  <a:gd name="T95" fmla="*/ 288 h 474"/>
                  <a:gd name="T96" fmla="*/ 211 w 342"/>
                  <a:gd name="T97" fmla="*/ 264 h 474"/>
                  <a:gd name="T98" fmla="*/ 227 w 342"/>
                  <a:gd name="T99" fmla="*/ 239 h 474"/>
                  <a:gd name="T100" fmla="*/ 237 w 342"/>
                  <a:gd name="T101" fmla="*/ 216 h 474"/>
                  <a:gd name="T102" fmla="*/ 238 w 342"/>
                  <a:gd name="T103" fmla="*/ 193 h 474"/>
                  <a:gd name="T104" fmla="*/ 230 w 342"/>
                  <a:gd name="T105" fmla="*/ 180 h 474"/>
                  <a:gd name="T106" fmla="*/ 213 w 342"/>
                  <a:gd name="T107" fmla="*/ 175 h 474"/>
                  <a:gd name="T108" fmla="*/ 191 w 342"/>
                  <a:gd name="T109" fmla="*/ 177 h 474"/>
                  <a:gd name="T110" fmla="*/ 164 w 342"/>
                  <a:gd name="T111" fmla="*/ 185 h 474"/>
                  <a:gd name="T112" fmla="*/ 134 w 342"/>
                  <a:gd name="T113" fmla="*/ 197 h 474"/>
                  <a:gd name="T114" fmla="*/ 105 w 342"/>
                  <a:gd name="T115" fmla="*/ 210 h 474"/>
                  <a:gd name="T116" fmla="*/ 79 w 342"/>
                  <a:gd name="T117" fmla="*/ 224 h 474"/>
                  <a:gd name="T118" fmla="*/ 55 w 342"/>
                  <a:gd name="T119" fmla="*/ 236 h 474"/>
                  <a:gd name="T120" fmla="*/ 39 w 342"/>
                  <a:gd name="T121" fmla="*/ 246 h 474"/>
                  <a:gd name="T122" fmla="*/ 30 w 342"/>
                  <a:gd name="T123" fmla="*/ 252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2" name="Freeform 25"/>
              <p:cNvSpPr>
                <a:spLocks/>
              </p:cNvSpPr>
              <p:nvPr/>
            </p:nvSpPr>
            <p:spPr bwMode="auto">
              <a:xfrm>
                <a:off x="3623" y="3493"/>
                <a:ext cx="133" cy="121"/>
              </a:xfrm>
              <a:custGeom>
                <a:avLst/>
                <a:gdLst>
                  <a:gd name="T0" fmla="*/ 77 w 267"/>
                  <a:gd name="T1" fmla="*/ 171 h 242"/>
                  <a:gd name="T2" fmla="*/ 65 w 267"/>
                  <a:gd name="T3" fmla="*/ 159 h 242"/>
                  <a:gd name="T4" fmla="*/ 50 w 267"/>
                  <a:gd name="T5" fmla="*/ 141 h 242"/>
                  <a:gd name="T6" fmla="*/ 41 w 267"/>
                  <a:gd name="T7" fmla="*/ 128 h 242"/>
                  <a:gd name="T8" fmla="*/ 32 w 267"/>
                  <a:gd name="T9" fmla="*/ 116 h 242"/>
                  <a:gd name="T10" fmla="*/ 24 w 267"/>
                  <a:gd name="T11" fmla="*/ 104 h 242"/>
                  <a:gd name="T12" fmla="*/ 16 w 267"/>
                  <a:gd name="T13" fmla="*/ 90 h 242"/>
                  <a:gd name="T14" fmla="*/ 9 w 267"/>
                  <a:gd name="T15" fmla="*/ 75 h 242"/>
                  <a:gd name="T16" fmla="*/ 5 w 267"/>
                  <a:gd name="T17" fmla="*/ 61 h 242"/>
                  <a:gd name="T18" fmla="*/ 0 w 267"/>
                  <a:gd name="T19" fmla="*/ 46 h 242"/>
                  <a:gd name="T20" fmla="*/ 1 w 267"/>
                  <a:gd name="T21" fmla="*/ 32 h 242"/>
                  <a:gd name="T22" fmla="*/ 4 w 267"/>
                  <a:gd name="T23" fmla="*/ 22 h 242"/>
                  <a:gd name="T24" fmla="*/ 14 w 267"/>
                  <a:gd name="T25" fmla="*/ 11 h 242"/>
                  <a:gd name="T26" fmla="*/ 24 w 267"/>
                  <a:gd name="T27" fmla="*/ 5 h 242"/>
                  <a:gd name="T28" fmla="*/ 36 w 267"/>
                  <a:gd name="T29" fmla="*/ 2 h 242"/>
                  <a:gd name="T30" fmla="*/ 50 w 267"/>
                  <a:gd name="T31" fmla="*/ 0 h 242"/>
                  <a:gd name="T32" fmla="*/ 65 w 267"/>
                  <a:gd name="T33" fmla="*/ 1 h 242"/>
                  <a:gd name="T34" fmla="*/ 81 w 267"/>
                  <a:gd name="T35" fmla="*/ 3 h 242"/>
                  <a:gd name="T36" fmla="*/ 96 w 267"/>
                  <a:gd name="T37" fmla="*/ 9 h 242"/>
                  <a:gd name="T38" fmla="*/ 112 w 267"/>
                  <a:gd name="T39" fmla="*/ 15 h 242"/>
                  <a:gd name="T40" fmla="*/ 128 w 267"/>
                  <a:gd name="T41" fmla="*/ 24 h 242"/>
                  <a:gd name="T42" fmla="*/ 143 w 267"/>
                  <a:gd name="T43" fmla="*/ 35 h 242"/>
                  <a:gd name="T44" fmla="*/ 156 w 267"/>
                  <a:gd name="T45" fmla="*/ 46 h 242"/>
                  <a:gd name="T46" fmla="*/ 169 w 267"/>
                  <a:gd name="T47" fmla="*/ 57 h 242"/>
                  <a:gd name="T48" fmla="*/ 180 w 267"/>
                  <a:gd name="T49" fmla="*/ 70 h 242"/>
                  <a:gd name="T50" fmla="*/ 190 w 267"/>
                  <a:gd name="T51" fmla="*/ 81 h 242"/>
                  <a:gd name="T52" fmla="*/ 200 w 267"/>
                  <a:gd name="T53" fmla="*/ 91 h 242"/>
                  <a:gd name="T54" fmla="*/ 208 w 267"/>
                  <a:gd name="T55" fmla="*/ 102 h 242"/>
                  <a:gd name="T56" fmla="*/ 220 w 267"/>
                  <a:gd name="T57" fmla="*/ 118 h 242"/>
                  <a:gd name="T58" fmla="*/ 229 w 267"/>
                  <a:gd name="T59" fmla="*/ 132 h 242"/>
                  <a:gd name="T60" fmla="*/ 233 w 267"/>
                  <a:gd name="T61" fmla="*/ 140 h 242"/>
                  <a:gd name="T62" fmla="*/ 239 w 267"/>
                  <a:gd name="T63" fmla="*/ 150 h 242"/>
                  <a:gd name="T64" fmla="*/ 248 w 267"/>
                  <a:gd name="T65" fmla="*/ 166 h 242"/>
                  <a:gd name="T66" fmla="*/ 256 w 267"/>
                  <a:gd name="T67" fmla="*/ 179 h 242"/>
                  <a:gd name="T68" fmla="*/ 259 w 267"/>
                  <a:gd name="T69" fmla="*/ 189 h 242"/>
                  <a:gd name="T70" fmla="*/ 263 w 267"/>
                  <a:gd name="T71" fmla="*/ 200 h 242"/>
                  <a:gd name="T72" fmla="*/ 266 w 267"/>
                  <a:gd name="T73" fmla="*/ 211 h 242"/>
                  <a:gd name="T74" fmla="*/ 267 w 267"/>
                  <a:gd name="T75" fmla="*/ 224 h 242"/>
                  <a:gd name="T76" fmla="*/ 263 w 267"/>
                  <a:gd name="T77" fmla="*/ 238 h 242"/>
                  <a:gd name="T78" fmla="*/ 251 w 267"/>
                  <a:gd name="T79" fmla="*/ 242 h 242"/>
                  <a:gd name="T80" fmla="*/ 240 w 267"/>
                  <a:gd name="T81" fmla="*/ 240 h 242"/>
                  <a:gd name="T82" fmla="*/ 229 w 267"/>
                  <a:gd name="T83" fmla="*/ 233 h 242"/>
                  <a:gd name="T84" fmla="*/ 220 w 267"/>
                  <a:gd name="T85" fmla="*/ 226 h 242"/>
                  <a:gd name="T86" fmla="*/ 208 w 267"/>
                  <a:gd name="T87" fmla="*/ 213 h 242"/>
                  <a:gd name="T88" fmla="*/ 202 w 267"/>
                  <a:gd name="T89" fmla="*/ 205 h 242"/>
                  <a:gd name="T90" fmla="*/ 190 w 267"/>
                  <a:gd name="T91" fmla="*/ 197 h 242"/>
                  <a:gd name="T92" fmla="*/ 177 w 267"/>
                  <a:gd name="T93" fmla="*/ 188 h 242"/>
                  <a:gd name="T94" fmla="*/ 161 w 267"/>
                  <a:gd name="T95" fmla="*/ 180 h 242"/>
                  <a:gd name="T96" fmla="*/ 144 w 267"/>
                  <a:gd name="T97" fmla="*/ 177 h 242"/>
                  <a:gd name="T98" fmla="*/ 126 w 267"/>
                  <a:gd name="T99" fmla="*/ 178 h 242"/>
                  <a:gd name="T100" fmla="*/ 110 w 267"/>
                  <a:gd name="T101" fmla="*/ 179 h 242"/>
                  <a:gd name="T102" fmla="*/ 99 w 267"/>
                  <a:gd name="T103" fmla="*/ 180 h 242"/>
                  <a:gd name="T104" fmla="*/ 87 w 267"/>
                  <a:gd name="T105" fmla="*/ 179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 name="Freeform 26"/>
              <p:cNvSpPr>
                <a:spLocks/>
              </p:cNvSpPr>
              <p:nvPr/>
            </p:nvSpPr>
            <p:spPr bwMode="auto">
              <a:xfrm>
                <a:off x="3510" y="3164"/>
                <a:ext cx="355" cy="620"/>
              </a:xfrm>
              <a:custGeom>
                <a:avLst/>
                <a:gdLst>
                  <a:gd name="T0" fmla="*/ 537 w 709"/>
                  <a:gd name="T1" fmla="*/ 640 h 1240"/>
                  <a:gd name="T2" fmla="*/ 593 w 709"/>
                  <a:gd name="T3" fmla="*/ 647 h 1240"/>
                  <a:gd name="T4" fmla="*/ 623 w 709"/>
                  <a:gd name="T5" fmla="*/ 716 h 1240"/>
                  <a:gd name="T6" fmla="*/ 612 w 709"/>
                  <a:gd name="T7" fmla="*/ 824 h 1240"/>
                  <a:gd name="T8" fmla="*/ 600 w 709"/>
                  <a:gd name="T9" fmla="*/ 884 h 1240"/>
                  <a:gd name="T10" fmla="*/ 630 w 709"/>
                  <a:gd name="T11" fmla="*/ 934 h 1240"/>
                  <a:gd name="T12" fmla="*/ 623 w 709"/>
                  <a:gd name="T13" fmla="*/ 983 h 1240"/>
                  <a:gd name="T14" fmla="*/ 600 w 709"/>
                  <a:gd name="T15" fmla="*/ 1050 h 1240"/>
                  <a:gd name="T16" fmla="*/ 583 w 709"/>
                  <a:gd name="T17" fmla="*/ 1117 h 1240"/>
                  <a:gd name="T18" fmla="*/ 573 w 709"/>
                  <a:gd name="T19" fmla="*/ 1158 h 1240"/>
                  <a:gd name="T20" fmla="*/ 544 w 709"/>
                  <a:gd name="T21" fmla="*/ 1207 h 1240"/>
                  <a:gd name="T22" fmla="*/ 501 w 709"/>
                  <a:gd name="T23" fmla="*/ 1240 h 1240"/>
                  <a:gd name="T24" fmla="*/ 438 w 709"/>
                  <a:gd name="T25" fmla="*/ 1222 h 1240"/>
                  <a:gd name="T26" fmla="*/ 352 w 709"/>
                  <a:gd name="T27" fmla="*/ 1177 h 1240"/>
                  <a:gd name="T28" fmla="*/ 281 w 709"/>
                  <a:gd name="T29" fmla="*/ 1123 h 1240"/>
                  <a:gd name="T30" fmla="*/ 251 w 709"/>
                  <a:gd name="T31" fmla="*/ 1065 h 1240"/>
                  <a:gd name="T32" fmla="*/ 230 w 709"/>
                  <a:gd name="T33" fmla="*/ 993 h 1240"/>
                  <a:gd name="T34" fmla="*/ 215 w 709"/>
                  <a:gd name="T35" fmla="*/ 935 h 1240"/>
                  <a:gd name="T36" fmla="*/ 170 w 709"/>
                  <a:gd name="T37" fmla="*/ 874 h 1240"/>
                  <a:gd name="T38" fmla="*/ 76 w 709"/>
                  <a:gd name="T39" fmla="*/ 731 h 1240"/>
                  <a:gd name="T40" fmla="*/ 5 w 709"/>
                  <a:gd name="T41" fmla="*/ 562 h 1240"/>
                  <a:gd name="T42" fmla="*/ 32 w 709"/>
                  <a:gd name="T43" fmla="*/ 374 h 1240"/>
                  <a:gd name="T44" fmla="*/ 137 w 709"/>
                  <a:gd name="T45" fmla="*/ 172 h 1240"/>
                  <a:gd name="T46" fmla="*/ 234 w 709"/>
                  <a:gd name="T47" fmla="*/ 45 h 1240"/>
                  <a:gd name="T48" fmla="*/ 285 w 709"/>
                  <a:gd name="T49" fmla="*/ 13 h 1240"/>
                  <a:gd name="T50" fmla="*/ 347 w 709"/>
                  <a:gd name="T51" fmla="*/ 1 h 1240"/>
                  <a:gd name="T52" fmla="*/ 412 w 709"/>
                  <a:gd name="T53" fmla="*/ 29 h 1240"/>
                  <a:gd name="T54" fmla="*/ 531 w 709"/>
                  <a:gd name="T55" fmla="*/ 101 h 1240"/>
                  <a:gd name="T56" fmla="*/ 663 w 709"/>
                  <a:gd name="T57" fmla="*/ 230 h 1240"/>
                  <a:gd name="T58" fmla="*/ 703 w 709"/>
                  <a:gd name="T59" fmla="*/ 391 h 1240"/>
                  <a:gd name="T60" fmla="*/ 620 w 709"/>
                  <a:gd name="T61" fmla="*/ 520 h 1240"/>
                  <a:gd name="T62" fmla="*/ 548 w 709"/>
                  <a:gd name="T63" fmla="*/ 582 h 1240"/>
                  <a:gd name="T64" fmla="*/ 491 w 709"/>
                  <a:gd name="T65" fmla="*/ 596 h 1240"/>
                  <a:gd name="T66" fmla="*/ 402 w 709"/>
                  <a:gd name="T67" fmla="*/ 615 h 1240"/>
                  <a:gd name="T68" fmla="*/ 349 w 709"/>
                  <a:gd name="T69" fmla="*/ 621 h 1240"/>
                  <a:gd name="T70" fmla="*/ 430 w 709"/>
                  <a:gd name="T71" fmla="*/ 558 h 1240"/>
                  <a:gd name="T72" fmla="*/ 549 w 709"/>
                  <a:gd name="T73" fmla="*/ 451 h 1240"/>
                  <a:gd name="T74" fmla="*/ 599 w 709"/>
                  <a:gd name="T75" fmla="*/ 356 h 1240"/>
                  <a:gd name="T76" fmla="*/ 566 w 709"/>
                  <a:gd name="T77" fmla="*/ 266 h 1240"/>
                  <a:gd name="T78" fmla="*/ 485 w 709"/>
                  <a:gd name="T79" fmla="*/ 173 h 1240"/>
                  <a:gd name="T80" fmla="*/ 375 w 709"/>
                  <a:gd name="T81" fmla="*/ 112 h 1240"/>
                  <a:gd name="T82" fmla="*/ 324 w 709"/>
                  <a:gd name="T83" fmla="*/ 127 h 1240"/>
                  <a:gd name="T84" fmla="*/ 237 w 709"/>
                  <a:gd name="T85" fmla="*/ 205 h 1240"/>
                  <a:gd name="T86" fmla="*/ 131 w 709"/>
                  <a:gd name="T87" fmla="*/ 366 h 1240"/>
                  <a:gd name="T88" fmla="*/ 104 w 709"/>
                  <a:gd name="T89" fmla="*/ 488 h 1240"/>
                  <a:gd name="T90" fmla="*/ 117 w 709"/>
                  <a:gd name="T91" fmla="*/ 550 h 1240"/>
                  <a:gd name="T92" fmla="*/ 139 w 709"/>
                  <a:gd name="T93" fmla="*/ 592 h 1240"/>
                  <a:gd name="T94" fmla="*/ 180 w 709"/>
                  <a:gd name="T95" fmla="*/ 657 h 1240"/>
                  <a:gd name="T96" fmla="*/ 232 w 709"/>
                  <a:gd name="T97" fmla="*/ 724 h 1240"/>
                  <a:gd name="T98" fmla="*/ 256 w 709"/>
                  <a:gd name="T99" fmla="*/ 780 h 1240"/>
                  <a:gd name="T100" fmla="*/ 269 w 709"/>
                  <a:gd name="T101" fmla="*/ 826 h 1240"/>
                  <a:gd name="T102" fmla="*/ 315 w 709"/>
                  <a:gd name="T103" fmla="*/ 870 h 1240"/>
                  <a:gd name="T104" fmla="*/ 373 w 709"/>
                  <a:gd name="T105" fmla="*/ 861 h 1240"/>
                  <a:gd name="T106" fmla="*/ 428 w 709"/>
                  <a:gd name="T107" fmla="*/ 894 h 1240"/>
                  <a:gd name="T108" fmla="*/ 438 w 709"/>
                  <a:gd name="T109" fmla="*/ 939 h 1240"/>
                  <a:gd name="T110" fmla="*/ 461 w 709"/>
                  <a:gd name="T111" fmla="*/ 990 h 1240"/>
                  <a:gd name="T112" fmla="*/ 510 w 709"/>
                  <a:gd name="T113" fmla="*/ 1000 h 1240"/>
                  <a:gd name="T114" fmla="*/ 553 w 709"/>
                  <a:gd name="T115" fmla="*/ 973 h 1240"/>
                  <a:gd name="T116" fmla="*/ 536 w 709"/>
                  <a:gd name="T117" fmla="*/ 909 h 1240"/>
                  <a:gd name="T118" fmla="*/ 513 w 709"/>
                  <a:gd name="T119" fmla="*/ 851 h 1240"/>
                  <a:gd name="T120" fmla="*/ 519 w 709"/>
                  <a:gd name="T121" fmla="*/ 802 h 1240"/>
                  <a:gd name="T122" fmla="*/ 532 w 709"/>
                  <a:gd name="T123" fmla="*/ 747 h 1240"/>
                  <a:gd name="T124" fmla="*/ 526 w 709"/>
                  <a:gd name="T125" fmla="*/ 684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4" name="Freeform 27"/>
              <p:cNvSpPr>
                <a:spLocks/>
              </p:cNvSpPr>
              <p:nvPr/>
            </p:nvSpPr>
            <p:spPr bwMode="auto">
              <a:xfrm>
                <a:off x="3617" y="3500"/>
                <a:ext cx="163" cy="176"/>
              </a:xfrm>
              <a:custGeom>
                <a:avLst/>
                <a:gdLst>
                  <a:gd name="T0" fmla="*/ 42 w 326"/>
                  <a:gd name="T1" fmla="*/ 127 h 354"/>
                  <a:gd name="T2" fmla="*/ 54 w 326"/>
                  <a:gd name="T3" fmla="*/ 149 h 354"/>
                  <a:gd name="T4" fmla="*/ 73 w 326"/>
                  <a:gd name="T5" fmla="*/ 173 h 354"/>
                  <a:gd name="T6" fmla="*/ 97 w 326"/>
                  <a:gd name="T7" fmla="*/ 183 h 354"/>
                  <a:gd name="T8" fmla="*/ 121 w 326"/>
                  <a:gd name="T9" fmla="*/ 183 h 354"/>
                  <a:gd name="T10" fmla="*/ 140 w 326"/>
                  <a:gd name="T11" fmla="*/ 182 h 354"/>
                  <a:gd name="T12" fmla="*/ 156 w 326"/>
                  <a:gd name="T13" fmla="*/ 183 h 354"/>
                  <a:gd name="T14" fmla="*/ 179 w 326"/>
                  <a:gd name="T15" fmla="*/ 187 h 354"/>
                  <a:gd name="T16" fmla="*/ 204 w 326"/>
                  <a:gd name="T17" fmla="*/ 199 h 354"/>
                  <a:gd name="T18" fmla="*/ 219 w 326"/>
                  <a:gd name="T19" fmla="*/ 216 h 354"/>
                  <a:gd name="T20" fmla="*/ 239 w 326"/>
                  <a:gd name="T21" fmla="*/ 238 h 354"/>
                  <a:gd name="T22" fmla="*/ 266 w 326"/>
                  <a:gd name="T23" fmla="*/ 233 h 354"/>
                  <a:gd name="T24" fmla="*/ 258 w 326"/>
                  <a:gd name="T25" fmla="*/ 213 h 354"/>
                  <a:gd name="T26" fmla="*/ 249 w 326"/>
                  <a:gd name="T27" fmla="*/ 193 h 354"/>
                  <a:gd name="T28" fmla="*/ 237 w 326"/>
                  <a:gd name="T29" fmla="*/ 170 h 354"/>
                  <a:gd name="T30" fmla="*/ 221 w 326"/>
                  <a:gd name="T31" fmla="*/ 142 h 354"/>
                  <a:gd name="T32" fmla="*/ 201 w 326"/>
                  <a:gd name="T33" fmla="*/ 115 h 354"/>
                  <a:gd name="T34" fmla="*/ 176 w 326"/>
                  <a:gd name="T35" fmla="*/ 88 h 354"/>
                  <a:gd name="T36" fmla="*/ 149 w 326"/>
                  <a:gd name="T37" fmla="*/ 62 h 354"/>
                  <a:gd name="T38" fmla="*/ 139 w 326"/>
                  <a:gd name="T39" fmla="*/ 42 h 354"/>
                  <a:gd name="T40" fmla="*/ 149 w 326"/>
                  <a:gd name="T41" fmla="*/ 23 h 354"/>
                  <a:gd name="T42" fmla="*/ 170 w 326"/>
                  <a:gd name="T43" fmla="*/ 14 h 354"/>
                  <a:gd name="T44" fmla="*/ 196 w 326"/>
                  <a:gd name="T45" fmla="*/ 7 h 354"/>
                  <a:gd name="T46" fmla="*/ 222 w 326"/>
                  <a:gd name="T47" fmla="*/ 2 h 354"/>
                  <a:gd name="T48" fmla="*/ 244 w 326"/>
                  <a:gd name="T49" fmla="*/ 0 h 354"/>
                  <a:gd name="T50" fmla="*/ 259 w 326"/>
                  <a:gd name="T51" fmla="*/ 0 h 354"/>
                  <a:gd name="T52" fmla="*/ 274 w 326"/>
                  <a:gd name="T53" fmla="*/ 6 h 354"/>
                  <a:gd name="T54" fmla="*/ 288 w 326"/>
                  <a:gd name="T55" fmla="*/ 25 h 354"/>
                  <a:gd name="T56" fmla="*/ 295 w 326"/>
                  <a:gd name="T57" fmla="*/ 46 h 354"/>
                  <a:gd name="T58" fmla="*/ 297 w 326"/>
                  <a:gd name="T59" fmla="*/ 77 h 354"/>
                  <a:gd name="T60" fmla="*/ 294 w 326"/>
                  <a:gd name="T61" fmla="*/ 119 h 354"/>
                  <a:gd name="T62" fmla="*/ 286 w 326"/>
                  <a:gd name="T63" fmla="*/ 156 h 354"/>
                  <a:gd name="T64" fmla="*/ 282 w 326"/>
                  <a:gd name="T65" fmla="*/ 175 h 354"/>
                  <a:gd name="T66" fmla="*/ 280 w 326"/>
                  <a:gd name="T67" fmla="*/ 202 h 354"/>
                  <a:gd name="T68" fmla="*/ 290 w 326"/>
                  <a:gd name="T69" fmla="*/ 229 h 354"/>
                  <a:gd name="T70" fmla="*/ 310 w 326"/>
                  <a:gd name="T71" fmla="*/ 253 h 354"/>
                  <a:gd name="T72" fmla="*/ 319 w 326"/>
                  <a:gd name="T73" fmla="*/ 271 h 354"/>
                  <a:gd name="T74" fmla="*/ 323 w 326"/>
                  <a:gd name="T75" fmla="*/ 288 h 354"/>
                  <a:gd name="T76" fmla="*/ 326 w 326"/>
                  <a:gd name="T77" fmla="*/ 305 h 354"/>
                  <a:gd name="T78" fmla="*/ 321 w 326"/>
                  <a:gd name="T79" fmla="*/ 327 h 354"/>
                  <a:gd name="T80" fmla="*/ 301 w 326"/>
                  <a:gd name="T81" fmla="*/ 345 h 354"/>
                  <a:gd name="T82" fmla="*/ 284 w 326"/>
                  <a:gd name="T83" fmla="*/ 349 h 354"/>
                  <a:gd name="T84" fmla="*/ 267 w 326"/>
                  <a:gd name="T85" fmla="*/ 351 h 354"/>
                  <a:gd name="T86" fmla="*/ 249 w 326"/>
                  <a:gd name="T87" fmla="*/ 353 h 354"/>
                  <a:gd name="T88" fmla="*/ 232 w 326"/>
                  <a:gd name="T89" fmla="*/ 350 h 354"/>
                  <a:gd name="T90" fmla="*/ 208 w 326"/>
                  <a:gd name="T91" fmla="*/ 331 h 354"/>
                  <a:gd name="T92" fmla="*/ 196 w 326"/>
                  <a:gd name="T93" fmla="*/ 307 h 354"/>
                  <a:gd name="T94" fmla="*/ 185 w 326"/>
                  <a:gd name="T95" fmla="*/ 274 h 354"/>
                  <a:gd name="T96" fmla="*/ 178 w 326"/>
                  <a:gd name="T97" fmla="*/ 242 h 354"/>
                  <a:gd name="T98" fmla="*/ 161 w 326"/>
                  <a:gd name="T99" fmla="*/ 222 h 354"/>
                  <a:gd name="T100" fmla="*/ 136 w 326"/>
                  <a:gd name="T101" fmla="*/ 215 h 354"/>
                  <a:gd name="T102" fmla="*/ 116 w 326"/>
                  <a:gd name="T103" fmla="*/ 217 h 354"/>
                  <a:gd name="T104" fmla="*/ 94 w 326"/>
                  <a:gd name="T105" fmla="*/ 226 h 354"/>
                  <a:gd name="T106" fmla="*/ 70 w 326"/>
                  <a:gd name="T107" fmla="*/ 227 h 354"/>
                  <a:gd name="T108" fmla="*/ 51 w 326"/>
                  <a:gd name="T109" fmla="*/ 216 h 354"/>
                  <a:gd name="T110" fmla="*/ 34 w 326"/>
                  <a:gd name="T111" fmla="*/ 196 h 354"/>
                  <a:gd name="T112" fmla="*/ 21 w 326"/>
                  <a:gd name="T113" fmla="*/ 171 h 354"/>
                  <a:gd name="T114" fmla="*/ 11 w 326"/>
                  <a:gd name="T115" fmla="*/ 145 h 354"/>
                  <a:gd name="T116" fmla="*/ 4 w 326"/>
                  <a:gd name="T117" fmla="*/ 121 h 354"/>
                  <a:gd name="T118" fmla="*/ 0 w 326"/>
                  <a:gd name="T119" fmla="*/ 104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5" name="Freeform 28"/>
              <p:cNvSpPr>
                <a:spLocks/>
              </p:cNvSpPr>
              <p:nvPr/>
            </p:nvSpPr>
            <p:spPr bwMode="auto">
              <a:xfrm>
                <a:off x="3783" y="3493"/>
                <a:ext cx="45" cy="111"/>
              </a:xfrm>
              <a:custGeom>
                <a:avLst/>
                <a:gdLst>
                  <a:gd name="T0" fmla="*/ 45 w 91"/>
                  <a:gd name="T1" fmla="*/ 5 h 221"/>
                  <a:gd name="T2" fmla="*/ 47 w 91"/>
                  <a:gd name="T3" fmla="*/ 5 h 221"/>
                  <a:gd name="T4" fmla="*/ 50 w 91"/>
                  <a:gd name="T5" fmla="*/ 6 h 221"/>
                  <a:gd name="T6" fmla="*/ 55 w 91"/>
                  <a:gd name="T7" fmla="*/ 10 h 221"/>
                  <a:gd name="T8" fmla="*/ 60 w 91"/>
                  <a:gd name="T9" fmla="*/ 12 h 221"/>
                  <a:gd name="T10" fmla="*/ 65 w 91"/>
                  <a:gd name="T11" fmla="*/ 17 h 221"/>
                  <a:gd name="T12" fmla="*/ 71 w 91"/>
                  <a:gd name="T13" fmla="*/ 21 h 221"/>
                  <a:gd name="T14" fmla="*/ 76 w 91"/>
                  <a:gd name="T15" fmla="*/ 27 h 221"/>
                  <a:gd name="T16" fmla="*/ 79 w 91"/>
                  <a:gd name="T17" fmla="*/ 30 h 221"/>
                  <a:gd name="T18" fmla="*/ 81 w 91"/>
                  <a:gd name="T19" fmla="*/ 35 h 221"/>
                  <a:gd name="T20" fmla="*/ 83 w 91"/>
                  <a:gd name="T21" fmla="*/ 38 h 221"/>
                  <a:gd name="T22" fmla="*/ 85 w 91"/>
                  <a:gd name="T23" fmla="*/ 43 h 221"/>
                  <a:gd name="T24" fmla="*/ 88 w 91"/>
                  <a:gd name="T25" fmla="*/ 47 h 221"/>
                  <a:gd name="T26" fmla="*/ 89 w 91"/>
                  <a:gd name="T27" fmla="*/ 53 h 221"/>
                  <a:gd name="T28" fmla="*/ 90 w 91"/>
                  <a:gd name="T29" fmla="*/ 59 h 221"/>
                  <a:gd name="T30" fmla="*/ 91 w 91"/>
                  <a:gd name="T31" fmla="*/ 65 h 221"/>
                  <a:gd name="T32" fmla="*/ 91 w 91"/>
                  <a:gd name="T33" fmla="*/ 72 h 221"/>
                  <a:gd name="T34" fmla="*/ 91 w 91"/>
                  <a:gd name="T35" fmla="*/ 79 h 221"/>
                  <a:gd name="T36" fmla="*/ 91 w 91"/>
                  <a:gd name="T37" fmla="*/ 87 h 221"/>
                  <a:gd name="T38" fmla="*/ 90 w 91"/>
                  <a:gd name="T39" fmla="*/ 95 h 221"/>
                  <a:gd name="T40" fmla="*/ 89 w 91"/>
                  <a:gd name="T41" fmla="*/ 102 h 221"/>
                  <a:gd name="T42" fmla="*/ 88 w 91"/>
                  <a:gd name="T43" fmla="*/ 111 h 221"/>
                  <a:gd name="T44" fmla="*/ 84 w 91"/>
                  <a:gd name="T45" fmla="*/ 122 h 221"/>
                  <a:gd name="T46" fmla="*/ 82 w 91"/>
                  <a:gd name="T47" fmla="*/ 132 h 221"/>
                  <a:gd name="T48" fmla="*/ 33 w 91"/>
                  <a:gd name="T49" fmla="*/ 207 h 221"/>
                  <a:gd name="T50" fmla="*/ 33 w 91"/>
                  <a:gd name="T51" fmla="*/ 203 h 221"/>
                  <a:gd name="T52" fmla="*/ 34 w 91"/>
                  <a:gd name="T53" fmla="*/ 200 h 221"/>
                  <a:gd name="T54" fmla="*/ 36 w 91"/>
                  <a:gd name="T55" fmla="*/ 194 h 221"/>
                  <a:gd name="T56" fmla="*/ 37 w 91"/>
                  <a:gd name="T57" fmla="*/ 187 h 221"/>
                  <a:gd name="T58" fmla="*/ 38 w 91"/>
                  <a:gd name="T59" fmla="*/ 184 h 221"/>
                  <a:gd name="T60" fmla="*/ 39 w 91"/>
                  <a:gd name="T61" fmla="*/ 180 h 221"/>
                  <a:gd name="T62" fmla="*/ 39 w 91"/>
                  <a:gd name="T63" fmla="*/ 175 h 221"/>
                  <a:gd name="T64" fmla="*/ 39 w 91"/>
                  <a:gd name="T65" fmla="*/ 171 h 221"/>
                  <a:gd name="T66" fmla="*/ 40 w 91"/>
                  <a:gd name="T67" fmla="*/ 166 h 221"/>
                  <a:gd name="T68" fmla="*/ 40 w 91"/>
                  <a:gd name="T69" fmla="*/ 161 h 221"/>
                  <a:gd name="T70" fmla="*/ 40 w 91"/>
                  <a:gd name="T71" fmla="*/ 155 h 221"/>
                  <a:gd name="T72" fmla="*/ 41 w 91"/>
                  <a:gd name="T73" fmla="*/ 150 h 221"/>
                  <a:gd name="T74" fmla="*/ 41 w 91"/>
                  <a:gd name="T75" fmla="*/ 144 h 221"/>
                  <a:gd name="T76" fmla="*/ 41 w 91"/>
                  <a:gd name="T77" fmla="*/ 139 h 221"/>
                  <a:gd name="T78" fmla="*/ 40 w 91"/>
                  <a:gd name="T79" fmla="*/ 132 h 221"/>
                  <a:gd name="T80" fmla="*/ 40 w 91"/>
                  <a:gd name="T81" fmla="*/ 125 h 221"/>
                  <a:gd name="T82" fmla="*/ 39 w 91"/>
                  <a:gd name="T83" fmla="*/ 119 h 221"/>
                  <a:gd name="T84" fmla="*/ 39 w 91"/>
                  <a:gd name="T85" fmla="*/ 113 h 221"/>
                  <a:gd name="T86" fmla="*/ 38 w 91"/>
                  <a:gd name="T87" fmla="*/ 106 h 221"/>
                  <a:gd name="T88" fmla="*/ 37 w 91"/>
                  <a:gd name="T89" fmla="*/ 99 h 221"/>
                  <a:gd name="T90" fmla="*/ 36 w 91"/>
                  <a:gd name="T91" fmla="*/ 91 h 221"/>
                  <a:gd name="T92" fmla="*/ 33 w 91"/>
                  <a:gd name="T93" fmla="*/ 84 h 221"/>
                  <a:gd name="T94" fmla="*/ 32 w 91"/>
                  <a:gd name="T95" fmla="*/ 78 h 221"/>
                  <a:gd name="T96" fmla="*/ 30 w 91"/>
                  <a:gd name="T97" fmla="*/ 70 h 221"/>
                  <a:gd name="T98" fmla="*/ 27 w 91"/>
                  <a:gd name="T99" fmla="*/ 62 h 221"/>
                  <a:gd name="T100" fmla="*/ 24 w 91"/>
                  <a:gd name="T101" fmla="*/ 55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6" name="Freeform 29"/>
              <p:cNvSpPr>
                <a:spLocks/>
              </p:cNvSpPr>
              <p:nvPr/>
            </p:nvSpPr>
            <p:spPr bwMode="auto">
              <a:xfrm>
                <a:off x="3783" y="3311"/>
                <a:ext cx="78" cy="139"/>
              </a:xfrm>
              <a:custGeom>
                <a:avLst/>
                <a:gdLst>
                  <a:gd name="T0" fmla="*/ 3 w 155"/>
                  <a:gd name="T1" fmla="*/ 277 h 279"/>
                  <a:gd name="T2" fmla="*/ 8 w 155"/>
                  <a:gd name="T3" fmla="*/ 269 h 279"/>
                  <a:gd name="T4" fmla="*/ 14 w 155"/>
                  <a:gd name="T5" fmla="*/ 263 h 279"/>
                  <a:gd name="T6" fmla="*/ 21 w 155"/>
                  <a:gd name="T7" fmla="*/ 254 h 279"/>
                  <a:gd name="T8" fmla="*/ 29 w 155"/>
                  <a:gd name="T9" fmla="*/ 245 h 279"/>
                  <a:gd name="T10" fmla="*/ 37 w 155"/>
                  <a:gd name="T11" fmla="*/ 234 h 279"/>
                  <a:gd name="T12" fmla="*/ 47 w 155"/>
                  <a:gd name="T13" fmla="*/ 222 h 279"/>
                  <a:gd name="T14" fmla="*/ 56 w 155"/>
                  <a:gd name="T15" fmla="*/ 209 h 279"/>
                  <a:gd name="T16" fmla="*/ 65 w 155"/>
                  <a:gd name="T17" fmla="*/ 195 h 279"/>
                  <a:gd name="T18" fmla="*/ 75 w 155"/>
                  <a:gd name="T19" fmla="*/ 182 h 279"/>
                  <a:gd name="T20" fmla="*/ 84 w 155"/>
                  <a:gd name="T21" fmla="*/ 167 h 279"/>
                  <a:gd name="T22" fmla="*/ 92 w 155"/>
                  <a:gd name="T23" fmla="*/ 152 h 279"/>
                  <a:gd name="T24" fmla="*/ 100 w 155"/>
                  <a:gd name="T25" fmla="*/ 137 h 279"/>
                  <a:gd name="T26" fmla="*/ 108 w 155"/>
                  <a:gd name="T27" fmla="*/ 122 h 279"/>
                  <a:gd name="T28" fmla="*/ 114 w 155"/>
                  <a:gd name="T29" fmla="*/ 107 h 279"/>
                  <a:gd name="T30" fmla="*/ 118 w 155"/>
                  <a:gd name="T31" fmla="*/ 93 h 279"/>
                  <a:gd name="T32" fmla="*/ 122 w 155"/>
                  <a:gd name="T33" fmla="*/ 78 h 279"/>
                  <a:gd name="T34" fmla="*/ 124 w 155"/>
                  <a:gd name="T35" fmla="*/ 64 h 279"/>
                  <a:gd name="T36" fmla="*/ 124 w 155"/>
                  <a:gd name="T37" fmla="*/ 52 h 279"/>
                  <a:gd name="T38" fmla="*/ 122 w 155"/>
                  <a:gd name="T39" fmla="*/ 39 h 279"/>
                  <a:gd name="T40" fmla="*/ 142 w 155"/>
                  <a:gd name="T41" fmla="*/ 1 h 279"/>
                  <a:gd name="T42" fmla="*/ 145 w 155"/>
                  <a:gd name="T43" fmla="*/ 6 h 279"/>
                  <a:gd name="T44" fmla="*/ 148 w 155"/>
                  <a:gd name="T45" fmla="*/ 14 h 279"/>
                  <a:gd name="T46" fmla="*/ 151 w 155"/>
                  <a:gd name="T47" fmla="*/ 24 h 279"/>
                  <a:gd name="T48" fmla="*/ 152 w 155"/>
                  <a:gd name="T49" fmla="*/ 29 h 279"/>
                  <a:gd name="T50" fmla="*/ 153 w 155"/>
                  <a:gd name="T51" fmla="*/ 36 h 279"/>
                  <a:gd name="T52" fmla="*/ 154 w 155"/>
                  <a:gd name="T53" fmla="*/ 43 h 279"/>
                  <a:gd name="T54" fmla="*/ 155 w 155"/>
                  <a:gd name="T55" fmla="*/ 50 h 279"/>
                  <a:gd name="T56" fmla="*/ 155 w 155"/>
                  <a:gd name="T57" fmla="*/ 58 h 279"/>
                  <a:gd name="T58" fmla="*/ 155 w 155"/>
                  <a:gd name="T59" fmla="*/ 67 h 279"/>
                  <a:gd name="T60" fmla="*/ 154 w 155"/>
                  <a:gd name="T61" fmla="*/ 76 h 279"/>
                  <a:gd name="T62" fmla="*/ 153 w 155"/>
                  <a:gd name="T63" fmla="*/ 86 h 279"/>
                  <a:gd name="T64" fmla="*/ 151 w 155"/>
                  <a:gd name="T65" fmla="*/ 95 h 279"/>
                  <a:gd name="T66" fmla="*/ 148 w 155"/>
                  <a:gd name="T67" fmla="*/ 105 h 279"/>
                  <a:gd name="T68" fmla="*/ 145 w 155"/>
                  <a:gd name="T69" fmla="*/ 115 h 279"/>
                  <a:gd name="T70" fmla="*/ 141 w 155"/>
                  <a:gd name="T71" fmla="*/ 126 h 279"/>
                  <a:gd name="T72" fmla="*/ 135 w 155"/>
                  <a:gd name="T73" fmla="*/ 138 h 279"/>
                  <a:gd name="T74" fmla="*/ 129 w 155"/>
                  <a:gd name="T75" fmla="*/ 149 h 279"/>
                  <a:gd name="T76" fmla="*/ 124 w 155"/>
                  <a:gd name="T77" fmla="*/ 159 h 279"/>
                  <a:gd name="T78" fmla="*/ 117 w 155"/>
                  <a:gd name="T79" fmla="*/ 169 h 279"/>
                  <a:gd name="T80" fmla="*/ 110 w 155"/>
                  <a:gd name="T81" fmla="*/ 180 h 279"/>
                  <a:gd name="T82" fmla="*/ 105 w 155"/>
                  <a:gd name="T83" fmla="*/ 187 h 279"/>
                  <a:gd name="T84" fmla="*/ 99 w 155"/>
                  <a:gd name="T85" fmla="*/ 196 h 279"/>
                  <a:gd name="T86" fmla="*/ 93 w 155"/>
                  <a:gd name="T87" fmla="*/ 204 h 279"/>
                  <a:gd name="T88" fmla="*/ 88 w 155"/>
                  <a:gd name="T89" fmla="*/ 212 h 279"/>
                  <a:gd name="T90" fmla="*/ 82 w 155"/>
                  <a:gd name="T91" fmla="*/ 219 h 279"/>
                  <a:gd name="T92" fmla="*/ 77 w 155"/>
                  <a:gd name="T93" fmla="*/ 226 h 279"/>
                  <a:gd name="T94" fmla="*/ 73 w 155"/>
                  <a:gd name="T95" fmla="*/ 231 h 279"/>
                  <a:gd name="T96" fmla="*/ 64 w 155"/>
                  <a:gd name="T97" fmla="*/ 242 h 279"/>
                  <a:gd name="T98" fmla="*/ 56 w 155"/>
                  <a:gd name="T99" fmla="*/ 250 h 279"/>
                  <a:gd name="T100" fmla="*/ 48 w 155"/>
                  <a:gd name="T101" fmla="*/ 257 h 279"/>
                  <a:gd name="T102" fmla="*/ 45 w 155"/>
                  <a:gd name="T103" fmla="*/ 262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7" name="Freeform 30"/>
              <p:cNvSpPr>
                <a:spLocks/>
              </p:cNvSpPr>
              <p:nvPr/>
            </p:nvSpPr>
            <p:spPr bwMode="auto">
              <a:xfrm>
                <a:off x="3460" y="3412"/>
                <a:ext cx="342" cy="435"/>
              </a:xfrm>
              <a:custGeom>
                <a:avLst/>
                <a:gdLst>
                  <a:gd name="T0" fmla="*/ 91 w 684"/>
                  <a:gd name="T1" fmla="*/ 78 h 871"/>
                  <a:gd name="T2" fmla="*/ 101 w 684"/>
                  <a:gd name="T3" fmla="*/ 110 h 871"/>
                  <a:gd name="T4" fmla="*/ 120 w 684"/>
                  <a:gd name="T5" fmla="*/ 156 h 871"/>
                  <a:gd name="T6" fmla="*/ 147 w 684"/>
                  <a:gd name="T7" fmla="*/ 215 h 871"/>
                  <a:gd name="T8" fmla="*/ 185 w 684"/>
                  <a:gd name="T9" fmla="*/ 285 h 871"/>
                  <a:gd name="T10" fmla="*/ 237 w 684"/>
                  <a:gd name="T11" fmla="*/ 363 h 871"/>
                  <a:gd name="T12" fmla="*/ 296 w 684"/>
                  <a:gd name="T13" fmla="*/ 437 h 871"/>
                  <a:gd name="T14" fmla="*/ 299 w 684"/>
                  <a:gd name="T15" fmla="*/ 459 h 871"/>
                  <a:gd name="T16" fmla="*/ 305 w 684"/>
                  <a:gd name="T17" fmla="*/ 493 h 871"/>
                  <a:gd name="T18" fmla="*/ 315 w 684"/>
                  <a:gd name="T19" fmla="*/ 533 h 871"/>
                  <a:gd name="T20" fmla="*/ 328 w 684"/>
                  <a:gd name="T21" fmla="*/ 576 h 871"/>
                  <a:gd name="T22" fmla="*/ 345 w 684"/>
                  <a:gd name="T23" fmla="*/ 616 h 871"/>
                  <a:gd name="T24" fmla="*/ 366 w 684"/>
                  <a:gd name="T25" fmla="*/ 647 h 871"/>
                  <a:gd name="T26" fmla="*/ 393 w 684"/>
                  <a:gd name="T27" fmla="*/ 668 h 871"/>
                  <a:gd name="T28" fmla="*/ 424 w 684"/>
                  <a:gd name="T29" fmla="*/ 687 h 871"/>
                  <a:gd name="T30" fmla="*/ 457 w 684"/>
                  <a:gd name="T31" fmla="*/ 706 h 871"/>
                  <a:gd name="T32" fmla="*/ 489 w 684"/>
                  <a:gd name="T33" fmla="*/ 724 h 871"/>
                  <a:gd name="T34" fmla="*/ 522 w 684"/>
                  <a:gd name="T35" fmla="*/ 739 h 871"/>
                  <a:gd name="T36" fmla="*/ 550 w 684"/>
                  <a:gd name="T37" fmla="*/ 747 h 871"/>
                  <a:gd name="T38" fmla="*/ 575 w 684"/>
                  <a:gd name="T39" fmla="*/ 749 h 871"/>
                  <a:gd name="T40" fmla="*/ 598 w 684"/>
                  <a:gd name="T41" fmla="*/ 738 h 871"/>
                  <a:gd name="T42" fmla="*/ 618 w 684"/>
                  <a:gd name="T43" fmla="*/ 713 h 871"/>
                  <a:gd name="T44" fmla="*/ 627 w 684"/>
                  <a:gd name="T45" fmla="*/ 694 h 871"/>
                  <a:gd name="T46" fmla="*/ 635 w 684"/>
                  <a:gd name="T47" fmla="*/ 673 h 871"/>
                  <a:gd name="T48" fmla="*/ 642 w 684"/>
                  <a:gd name="T49" fmla="*/ 650 h 871"/>
                  <a:gd name="T50" fmla="*/ 683 w 684"/>
                  <a:gd name="T51" fmla="*/ 652 h 871"/>
                  <a:gd name="T52" fmla="*/ 681 w 684"/>
                  <a:gd name="T53" fmla="*/ 682 h 871"/>
                  <a:gd name="T54" fmla="*/ 675 w 684"/>
                  <a:gd name="T55" fmla="*/ 721 h 871"/>
                  <a:gd name="T56" fmla="*/ 666 w 684"/>
                  <a:gd name="T57" fmla="*/ 764 h 871"/>
                  <a:gd name="T58" fmla="*/ 651 w 684"/>
                  <a:gd name="T59" fmla="*/ 802 h 871"/>
                  <a:gd name="T60" fmla="*/ 633 w 684"/>
                  <a:gd name="T61" fmla="*/ 833 h 871"/>
                  <a:gd name="T62" fmla="*/ 608 w 684"/>
                  <a:gd name="T63" fmla="*/ 848 h 871"/>
                  <a:gd name="T64" fmla="*/ 579 w 684"/>
                  <a:gd name="T65" fmla="*/ 856 h 871"/>
                  <a:gd name="T66" fmla="*/ 552 w 684"/>
                  <a:gd name="T67" fmla="*/ 863 h 871"/>
                  <a:gd name="T68" fmla="*/ 526 w 684"/>
                  <a:gd name="T69" fmla="*/ 868 h 871"/>
                  <a:gd name="T70" fmla="*/ 502 w 684"/>
                  <a:gd name="T71" fmla="*/ 871 h 871"/>
                  <a:gd name="T72" fmla="*/ 479 w 684"/>
                  <a:gd name="T73" fmla="*/ 870 h 871"/>
                  <a:gd name="T74" fmla="*/ 459 w 684"/>
                  <a:gd name="T75" fmla="*/ 866 h 871"/>
                  <a:gd name="T76" fmla="*/ 436 w 684"/>
                  <a:gd name="T77" fmla="*/ 857 h 871"/>
                  <a:gd name="T78" fmla="*/ 417 w 684"/>
                  <a:gd name="T79" fmla="*/ 844 h 871"/>
                  <a:gd name="T80" fmla="*/ 396 w 684"/>
                  <a:gd name="T81" fmla="*/ 823 h 871"/>
                  <a:gd name="T82" fmla="*/ 374 w 684"/>
                  <a:gd name="T83" fmla="*/ 800 h 871"/>
                  <a:gd name="T84" fmla="*/ 353 w 684"/>
                  <a:gd name="T85" fmla="*/ 773 h 871"/>
                  <a:gd name="T86" fmla="*/ 331 w 684"/>
                  <a:gd name="T87" fmla="*/ 744 h 871"/>
                  <a:gd name="T88" fmla="*/ 312 w 684"/>
                  <a:gd name="T89" fmla="*/ 716 h 871"/>
                  <a:gd name="T90" fmla="*/ 296 w 684"/>
                  <a:gd name="T91" fmla="*/ 689 h 871"/>
                  <a:gd name="T92" fmla="*/ 285 w 684"/>
                  <a:gd name="T93" fmla="*/ 660 h 871"/>
                  <a:gd name="T94" fmla="*/ 277 w 684"/>
                  <a:gd name="T95" fmla="*/ 627 h 871"/>
                  <a:gd name="T96" fmla="*/ 271 w 684"/>
                  <a:gd name="T97" fmla="*/ 591 h 871"/>
                  <a:gd name="T98" fmla="*/ 267 w 684"/>
                  <a:gd name="T99" fmla="*/ 554 h 871"/>
                  <a:gd name="T100" fmla="*/ 261 w 684"/>
                  <a:gd name="T101" fmla="*/ 516 h 871"/>
                  <a:gd name="T102" fmla="*/ 252 w 684"/>
                  <a:gd name="T103" fmla="*/ 479 h 871"/>
                  <a:gd name="T104" fmla="*/ 239 w 684"/>
                  <a:gd name="T105" fmla="*/ 445 h 871"/>
                  <a:gd name="T106" fmla="*/ 218 w 684"/>
                  <a:gd name="T107" fmla="*/ 412 h 871"/>
                  <a:gd name="T108" fmla="*/ 185 w 684"/>
                  <a:gd name="T109" fmla="*/ 375 h 871"/>
                  <a:gd name="T110" fmla="*/ 147 w 684"/>
                  <a:gd name="T111" fmla="*/ 331 h 871"/>
                  <a:gd name="T112" fmla="*/ 106 w 684"/>
                  <a:gd name="T113" fmla="*/ 278 h 871"/>
                  <a:gd name="T114" fmla="*/ 65 w 684"/>
                  <a:gd name="T115" fmla="*/ 212 h 871"/>
                  <a:gd name="T116" fmla="*/ 30 w 684"/>
                  <a:gd name="T117" fmla="*/ 132 h 871"/>
                  <a:gd name="T118" fmla="*/ 2 w 684"/>
                  <a:gd name="T119" fmla="*/ 34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8" name="Freeform 31"/>
              <p:cNvSpPr>
                <a:spLocks/>
              </p:cNvSpPr>
              <p:nvPr/>
            </p:nvSpPr>
            <p:spPr bwMode="auto">
              <a:xfrm>
                <a:off x="3546" y="3224"/>
                <a:ext cx="258" cy="306"/>
              </a:xfrm>
              <a:custGeom>
                <a:avLst/>
                <a:gdLst>
                  <a:gd name="T0" fmla="*/ 1 w 515"/>
                  <a:gd name="T1" fmla="*/ 340 h 612"/>
                  <a:gd name="T2" fmla="*/ 3 w 515"/>
                  <a:gd name="T3" fmla="*/ 321 h 612"/>
                  <a:gd name="T4" fmla="*/ 7 w 515"/>
                  <a:gd name="T5" fmla="*/ 303 h 612"/>
                  <a:gd name="T6" fmla="*/ 14 w 515"/>
                  <a:gd name="T7" fmla="*/ 278 h 612"/>
                  <a:gd name="T8" fmla="*/ 22 w 515"/>
                  <a:gd name="T9" fmla="*/ 252 h 612"/>
                  <a:gd name="T10" fmla="*/ 35 w 515"/>
                  <a:gd name="T11" fmla="*/ 224 h 612"/>
                  <a:gd name="T12" fmla="*/ 49 w 515"/>
                  <a:gd name="T13" fmla="*/ 193 h 612"/>
                  <a:gd name="T14" fmla="*/ 69 w 515"/>
                  <a:gd name="T15" fmla="*/ 162 h 612"/>
                  <a:gd name="T16" fmla="*/ 82 w 515"/>
                  <a:gd name="T17" fmla="*/ 142 h 612"/>
                  <a:gd name="T18" fmla="*/ 95 w 515"/>
                  <a:gd name="T19" fmla="*/ 127 h 612"/>
                  <a:gd name="T20" fmla="*/ 107 w 515"/>
                  <a:gd name="T21" fmla="*/ 111 h 612"/>
                  <a:gd name="T22" fmla="*/ 121 w 515"/>
                  <a:gd name="T23" fmla="*/ 96 h 612"/>
                  <a:gd name="T24" fmla="*/ 134 w 515"/>
                  <a:gd name="T25" fmla="*/ 82 h 612"/>
                  <a:gd name="T26" fmla="*/ 151 w 515"/>
                  <a:gd name="T27" fmla="*/ 64 h 612"/>
                  <a:gd name="T28" fmla="*/ 167 w 515"/>
                  <a:gd name="T29" fmla="*/ 49 h 612"/>
                  <a:gd name="T30" fmla="*/ 190 w 515"/>
                  <a:gd name="T31" fmla="*/ 28 h 612"/>
                  <a:gd name="T32" fmla="*/ 211 w 515"/>
                  <a:gd name="T33" fmla="*/ 17 h 612"/>
                  <a:gd name="T34" fmla="*/ 228 w 515"/>
                  <a:gd name="T35" fmla="*/ 10 h 612"/>
                  <a:gd name="T36" fmla="*/ 243 w 515"/>
                  <a:gd name="T37" fmla="*/ 7 h 612"/>
                  <a:gd name="T38" fmla="*/ 261 w 515"/>
                  <a:gd name="T39" fmla="*/ 2 h 612"/>
                  <a:gd name="T40" fmla="*/ 282 w 515"/>
                  <a:gd name="T41" fmla="*/ 1 h 612"/>
                  <a:gd name="T42" fmla="*/ 294 w 515"/>
                  <a:gd name="T43" fmla="*/ 3 h 612"/>
                  <a:gd name="T44" fmla="*/ 316 w 515"/>
                  <a:gd name="T45" fmla="*/ 16 h 612"/>
                  <a:gd name="T46" fmla="*/ 346 w 515"/>
                  <a:gd name="T47" fmla="*/ 34 h 612"/>
                  <a:gd name="T48" fmla="*/ 378 w 515"/>
                  <a:gd name="T49" fmla="*/ 58 h 612"/>
                  <a:gd name="T50" fmla="*/ 412 w 515"/>
                  <a:gd name="T51" fmla="*/ 86 h 612"/>
                  <a:gd name="T52" fmla="*/ 446 w 515"/>
                  <a:gd name="T53" fmla="*/ 117 h 612"/>
                  <a:gd name="T54" fmla="*/ 475 w 515"/>
                  <a:gd name="T55" fmla="*/ 152 h 612"/>
                  <a:gd name="T56" fmla="*/ 498 w 515"/>
                  <a:gd name="T57" fmla="*/ 189 h 612"/>
                  <a:gd name="T58" fmla="*/ 512 w 515"/>
                  <a:gd name="T59" fmla="*/ 225 h 612"/>
                  <a:gd name="T60" fmla="*/ 514 w 515"/>
                  <a:gd name="T61" fmla="*/ 262 h 612"/>
                  <a:gd name="T62" fmla="*/ 498 w 515"/>
                  <a:gd name="T63" fmla="*/ 300 h 612"/>
                  <a:gd name="T64" fmla="*/ 471 w 515"/>
                  <a:gd name="T65" fmla="*/ 342 h 612"/>
                  <a:gd name="T66" fmla="*/ 432 w 515"/>
                  <a:gd name="T67" fmla="*/ 382 h 612"/>
                  <a:gd name="T68" fmla="*/ 389 w 515"/>
                  <a:gd name="T69" fmla="*/ 421 h 612"/>
                  <a:gd name="T70" fmla="*/ 345 w 515"/>
                  <a:gd name="T71" fmla="*/ 456 h 612"/>
                  <a:gd name="T72" fmla="*/ 303 w 515"/>
                  <a:gd name="T73" fmla="*/ 487 h 612"/>
                  <a:gd name="T74" fmla="*/ 269 w 515"/>
                  <a:gd name="T75" fmla="*/ 509 h 612"/>
                  <a:gd name="T76" fmla="*/ 246 w 515"/>
                  <a:gd name="T77" fmla="*/ 525 h 612"/>
                  <a:gd name="T78" fmla="*/ 199 w 515"/>
                  <a:gd name="T79" fmla="*/ 526 h 612"/>
                  <a:gd name="T80" fmla="*/ 211 w 515"/>
                  <a:gd name="T81" fmla="*/ 514 h 612"/>
                  <a:gd name="T82" fmla="*/ 235 w 515"/>
                  <a:gd name="T83" fmla="*/ 490 h 612"/>
                  <a:gd name="T84" fmla="*/ 265 w 515"/>
                  <a:gd name="T85" fmla="*/ 460 h 612"/>
                  <a:gd name="T86" fmla="*/ 298 w 515"/>
                  <a:gd name="T87" fmla="*/ 424 h 612"/>
                  <a:gd name="T88" fmla="*/ 330 w 515"/>
                  <a:gd name="T89" fmla="*/ 384 h 612"/>
                  <a:gd name="T90" fmla="*/ 358 w 515"/>
                  <a:gd name="T91" fmla="*/ 345 h 612"/>
                  <a:gd name="T92" fmla="*/ 380 w 515"/>
                  <a:gd name="T93" fmla="*/ 305 h 612"/>
                  <a:gd name="T94" fmla="*/ 392 w 515"/>
                  <a:gd name="T95" fmla="*/ 271 h 612"/>
                  <a:gd name="T96" fmla="*/ 391 w 515"/>
                  <a:gd name="T97" fmla="*/ 242 h 612"/>
                  <a:gd name="T98" fmla="*/ 383 w 515"/>
                  <a:gd name="T99" fmla="*/ 212 h 612"/>
                  <a:gd name="T100" fmla="*/ 373 w 515"/>
                  <a:gd name="T101" fmla="*/ 184 h 612"/>
                  <a:gd name="T102" fmla="*/ 359 w 515"/>
                  <a:gd name="T103" fmla="*/ 157 h 612"/>
                  <a:gd name="T104" fmla="*/ 346 w 515"/>
                  <a:gd name="T105" fmla="*/ 132 h 612"/>
                  <a:gd name="T106" fmla="*/ 332 w 515"/>
                  <a:gd name="T107" fmla="*/ 108 h 612"/>
                  <a:gd name="T108" fmla="*/ 320 w 515"/>
                  <a:gd name="T109" fmla="*/ 90 h 612"/>
                  <a:gd name="T110" fmla="*/ 311 w 515"/>
                  <a:gd name="T111" fmla="*/ 77 h 612"/>
                  <a:gd name="T112" fmla="*/ 302 w 515"/>
                  <a:gd name="T113" fmla="*/ 66 h 612"/>
                  <a:gd name="T114" fmla="*/ 285 w 515"/>
                  <a:gd name="T115" fmla="*/ 53 h 612"/>
                  <a:gd name="T116" fmla="*/ 265 w 515"/>
                  <a:gd name="T117" fmla="*/ 47 h 612"/>
                  <a:gd name="T118" fmla="*/ 243 w 515"/>
                  <a:gd name="T119" fmla="*/ 51 h 612"/>
                  <a:gd name="T120" fmla="*/ 229 w 515"/>
                  <a:gd name="T121" fmla="*/ 59 h 612"/>
                  <a:gd name="T122" fmla="*/ 53 w 515"/>
                  <a:gd name="T123" fmla="*/ 450 h 612"/>
                  <a:gd name="T124" fmla="*/ 1 w 515"/>
                  <a:gd name="T125" fmla="*/ 383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9" name="Freeform 32"/>
              <p:cNvSpPr>
                <a:spLocks/>
              </p:cNvSpPr>
              <p:nvPr/>
            </p:nvSpPr>
            <p:spPr bwMode="auto">
              <a:xfrm>
                <a:off x="3465" y="3152"/>
                <a:ext cx="373" cy="265"/>
              </a:xfrm>
              <a:custGeom>
                <a:avLst/>
                <a:gdLst>
                  <a:gd name="T0" fmla="*/ 0 w 744"/>
                  <a:gd name="T1" fmla="*/ 504 h 529"/>
                  <a:gd name="T2" fmla="*/ 2 w 744"/>
                  <a:gd name="T3" fmla="*/ 495 h 529"/>
                  <a:gd name="T4" fmla="*/ 8 w 744"/>
                  <a:gd name="T5" fmla="*/ 478 h 529"/>
                  <a:gd name="T6" fmla="*/ 15 w 744"/>
                  <a:gd name="T7" fmla="*/ 455 h 529"/>
                  <a:gd name="T8" fmla="*/ 25 w 744"/>
                  <a:gd name="T9" fmla="*/ 424 h 529"/>
                  <a:gd name="T10" fmla="*/ 37 w 744"/>
                  <a:gd name="T11" fmla="*/ 390 h 529"/>
                  <a:gd name="T12" fmla="*/ 54 w 744"/>
                  <a:gd name="T13" fmla="*/ 352 h 529"/>
                  <a:gd name="T14" fmla="*/ 72 w 744"/>
                  <a:gd name="T15" fmla="*/ 311 h 529"/>
                  <a:gd name="T16" fmla="*/ 94 w 744"/>
                  <a:gd name="T17" fmla="*/ 268 h 529"/>
                  <a:gd name="T18" fmla="*/ 119 w 744"/>
                  <a:gd name="T19" fmla="*/ 225 h 529"/>
                  <a:gd name="T20" fmla="*/ 146 w 744"/>
                  <a:gd name="T21" fmla="*/ 183 h 529"/>
                  <a:gd name="T22" fmla="*/ 176 w 744"/>
                  <a:gd name="T23" fmla="*/ 142 h 529"/>
                  <a:gd name="T24" fmla="*/ 210 w 744"/>
                  <a:gd name="T25" fmla="*/ 103 h 529"/>
                  <a:gd name="T26" fmla="*/ 246 w 744"/>
                  <a:gd name="T27" fmla="*/ 68 h 529"/>
                  <a:gd name="T28" fmla="*/ 287 w 744"/>
                  <a:gd name="T29" fmla="*/ 39 h 529"/>
                  <a:gd name="T30" fmla="*/ 331 w 744"/>
                  <a:gd name="T31" fmla="*/ 15 h 529"/>
                  <a:gd name="T32" fmla="*/ 356 w 744"/>
                  <a:gd name="T33" fmla="*/ 6 h 529"/>
                  <a:gd name="T34" fmla="*/ 364 w 744"/>
                  <a:gd name="T35" fmla="*/ 3 h 529"/>
                  <a:gd name="T36" fmla="*/ 374 w 744"/>
                  <a:gd name="T37" fmla="*/ 1 h 529"/>
                  <a:gd name="T38" fmla="*/ 388 w 744"/>
                  <a:gd name="T39" fmla="*/ 0 h 529"/>
                  <a:gd name="T40" fmla="*/ 405 w 744"/>
                  <a:gd name="T41" fmla="*/ 0 h 529"/>
                  <a:gd name="T42" fmla="*/ 425 w 744"/>
                  <a:gd name="T43" fmla="*/ 2 h 529"/>
                  <a:gd name="T44" fmla="*/ 448 w 744"/>
                  <a:gd name="T45" fmla="*/ 6 h 529"/>
                  <a:gd name="T46" fmla="*/ 473 w 744"/>
                  <a:gd name="T47" fmla="*/ 14 h 529"/>
                  <a:gd name="T48" fmla="*/ 501 w 744"/>
                  <a:gd name="T49" fmla="*/ 27 h 529"/>
                  <a:gd name="T50" fmla="*/ 531 w 744"/>
                  <a:gd name="T51" fmla="*/ 43 h 529"/>
                  <a:gd name="T52" fmla="*/ 564 w 744"/>
                  <a:gd name="T53" fmla="*/ 65 h 529"/>
                  <a:gd name="T54" fmla="*/ 599 w 744"/>
                  <a:gd name="T55" fmla="*/ 93 h 529"/>
                  <a:gd name="T56" fmla="*/ 637 w 744"/>
                  <a:gd name="T57" fmla="*/ 129 h 529"/>
                  <a:gd name="T58" fmla="*/ 676 w 744"/>
                  <a:gd name="T59" fmla="*/ 171 h 529"/>
                  <a:gd name="T60" fmla="*/ 718 w 744"/>
                  <a:gd name="T61" fmla="*/ 222 h 529"/>
                  <a:gd name="T62" fmla="*/ 743 w 744"/>
                  <a:gd name="T63" fmla="*/ 316 h 529"/>
                  <a:gd name="T64" fmla="*/ 736 w 744"/>
                  <a:gd name="T65" fmla="*/ 308 h 529"/>
                  <a:gd name="T66" fmla="*/ 725 w 744"/>
                  <a:gd name="T67" fmla="*/ 294 h 529"/>
                  <a:gd name="T68" fmla="*/ 710 w 744"/>
                  <a:gd name="T69" fmla="*/ 277 h 529"/>
                  <a:gd name="T70" fmla="*/ 691 w 744"/>
                  <a:gd name="T71" fmla="*/ 256 h 529"/>
                  <a:gd name="T72" fmla="*/ 668 w 744"/>
                  <a:gd name="T73" fmla="*/ 233 h 529"/>
                  <a:gd name="T74" fmla="*/ 645 w 744"/>
                  <a:gd name="T75" fmla="*/ 209 h 529"/>
                  <a:gd name="T76" fmla="*/ 616 w 744"/>
                  <a:gd name="T77" fmla="*/ 184 h 529"/>
                  <a:gd name="T78" fmla="*/ 588 w 744"/>
                  <a:gd name="T79" fmla="*/ 158 h 529"/>
                  <a:gd name="T80" fmla="*/ 556 w 744"/>
                  <a:gd name="T81" fmla="*/ 133 h 529"/>
                  <a:gd name="T82" fmla="*/ 526 w 744"/>
                  <a:gd name="T83" fmla="*/ 109 h 529"/>
                  <a:gd name="T84" fmla="*/ 493 w 744"/>
                  <a:gd name="T85" fmla="*/ 89 h 529"/>
                  <a:gd name="T86" fmla="*/ 461 w 744"/>
                  <a:gd name="T87" fmla="*/ 72 h 529"/>
                  <a:gd name="T88" fmla="*/ 430 w 744"/>
                  <a:gd name="T89" fmla="*/ 59 h 529"/>
                  <a:gd name="T90" fmla="*/ 399 w 744"/>
                  <a:gd name="T91" fmla="*/ 53 h 529"/>
                  <a:gd name="T92" fmla="*/ 370 w 744"/>
                  <a:gd name="T93" fmla="*/ 52 h 529"/>
                  <a:gd name="T94" fmla="*/ 341 w 744"/>
                  <a:gd name="T95" fmla="*/ 57 h 529"/>
                  <a:gd name="T96" fmla="*/ 314 w 744"/>
                  <a:gd name="T97" fmla="*/ 72 h 529"/>
                  <a:gd name="T98" fmla="*/ 287 w 744"/>
                  <a:gd name="T99" fmla="*/ 93 h 529"/>
                  <a:gd name="T100" fmla="*/ 262 w 744"/>
                  <a:gd name="T101" fmla="*/ 120 h 529"/>
                  <a:gd name="T102" fmla="*/ 238 w 744"/>
                  <a:gd name="T103" fmla="*/ 152 h 529"/>
                  <a:gd name="T104" fmla="*/ 215 w 744"/>
                  <a:gd name="T105" fmla="*/ 188 h 529"/>
                  <a:gd name="T106" fmla="*/ 193 w 744"/>
                  <a:gd name="T107" fmla="*/ 228 h 529"/>
                  <a:gd name="T108" fmla="*/ 174 w 744"/>
                  <a:gd name="T109" fmla="*/ 267 h 529"/>
                  <a:gd name="T110" fmla="*/ 156 w 744"/>
                  <a:gd name="T111" fmla="*/ 309 h 529"/>
                  <a:gd name="T112" fmla="*/ 140 w 744"/>
                  <a:gd name="T113" fmla="*/ 350 h 529"/>
                  <a:gd name="T114" fmla="*/ 125 w 744"/>
                  <a:gd name="T115" fmla="*/ 388 h 529"/>
                  <a:gd name="T116" fmla="*/ 113 w 744"/>
                  <a:gd name="T117" fmla="*/ 425 h 529"/>
                  <a:gd name="T118" fmla="*/ 103 w 744"/>
                  <a:gd name="T119" fmla="*/ 458 h 529"/>
                  <a:gd name="T120" fmla="*/ 95 w 744"/>
                  <a:gd name="T121" fmla="*/ 486 h 529"/>
                  <a:gd name="T122" fmla="*/ 90 w 744"/>
                  <a:gd name="T123" fmla="*/ 509 h 529"/>
                  <a:gd name="T124" fmla="*/ 87 w 744"/>
                  <a:gd name="T125" fmla="*/ 526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80" name="Group 33"/>
            <p:cNvGrpSpPr>
              <a:grpSpLocks/>
            </p:cNvGrpSpPr>
            <p:nvPr/>
          </p:nvGrpSpPr>
          <p:grpSpPr bwMode="auto">
            <a:xfrm flipH="1">
              <a:off x="6732588" y="2205038"/>
              <a:ext cx="438150" cy="314325"/>
              <a:chOff x="2772" y="1477"/>
              <a:chExt cx="822" cy="590"/>
            </a:xfrm>
          </p:grpSpPr>
          <p:sp>
            <p:nvSpPr>
              <p:cNvPr id="181" name="Arc 34"/>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82" name="Arc 35"/>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83" name="Arc 36"/>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84" name="Arc 37"/>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grpSp>
        <p:nvGrpSpPr>
          <p:cNvPr id="252" name="destination 15"/>
          <p:cNvGrpSpPr/>
          <p:nvPr/>
        </p:nvGrpSpPr>
        <p:grpSpPr>
          <a:xfrm>
            <a:off x="6723063" y="2996161"/>
            <a:ext cx="2397125" cy="945602"/>
            <a:chOff x="6723063" y="2996161"/>
            <a:chExt cx="2397125" cy="945602"/>
          </a:xfrm>
        </p:grpSpPr>
        <p:sp>
          <p:nvSpPr>
            <p:cNvPr id="151" name="Text Box 87"/>
            <p:cNvSpPr txBox="1">
              <a:spLocks noChangeArrowheads="1"/>
            </p:cNvSpPr>
            <p:nvPr/>
          </p:nvSpPr>
          <p:spPr bwMode="auto">
            <a:xfrm>
              <a:off x="7486650" y="3697288"/>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15</a:t>
              </a:r>
            </a:p>
          </p:txBody>
        </p:sp>
        <p:grpSp>
          <p:nvGrpSpPr>
            <p:cNvPr id="185" name="Group 36"/>
            <p:cNvGrpSpPr>
              <a:grpSpLocks/>
            </p:cNvGrpSpPr>
            <p:nvPr/>
          </p:nvGrpSpPr>
          <p:grpSpPr bwMode="auto">
            <a:xfrm>
              <a:off x="7754319" y="2996161"/>
              <a:ext cx="714674" cy="661439"/>
              <a:chOff x="757" y="1301"/>
              <a:chExt cx="751" cy="695"/>
            </a:xfrm>
            <a:effectLst>
              <a:outerShdw blurRad="50800" dist="38100" dir="2700000" algn="tl" rotWithShape="0">
                <a:prstClr val="black">
                  <a:alpha val="40000"/>
                </a:prstClr>
              </a:outerShdw>
            </a:effectLst>
          </p:grpSpPr>
          <p:sp>
            <p:nvSpPr>
              <p:cNvPr id="186"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87"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88" name="Group 39"/>
              <p:cNvGrpSpPr>
                <a:grpSpLocks/>
              </p:cNvGrpSpPr>
              <p:nvPr/>
            </p:nvGrpSpPr>
            <p:grpSpPr bwMode="auto">
              <a:xfrm>
                <a:off x="939" y="1836"/>
                <a:ext cx="373" cy="53"/>
                <a:chOff x="939" y="1836"/>
                <a:chExt cx="373" cy="53"/>
              </a:xfrm>
            </p:grpSpPr>
            <p:sp>
              <p:nvSpPr>
                <p:cNvPr id="198" name="Rectangle 197"/>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9" name="Rectangle 198"/>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89"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0"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1"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92" name="Group 45"/>
              <p:cNvGrpSpPr>
                <a:grpSpLocks/>
              </p:cNvGrpSpPr>
              <p:nvPr/>
            </p:nvGrpSpPr>
            <p:grpSpPr bwMode="auto">
              <a:xfrm>
                <a:off x="1243" y="1301"/>
                <a:ext cx="265" cy="287"/>
                <a:chOff x="1243" y="1301"/>
                <a:chExt cx="265" cy="287"/>
              </a:xfrm>
            </p:grpSpPr>
            <p:sp>
              <p:nvSpPr>
                <p:cNvPr id="196"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97"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93" name="Group 48"/>
              <p:cNvGrpSpPr>
                <a:grpSpLocks/>
              </p:cNvGrpSpPr>
              <p:nvPr/>
            </p:nvGrpSpPr>
            <p:grpSpPr bwMode="auto">
              <a:xfrm flipH="1">
                <a:off x="757" y="1309"/>
                <a:ext cx="265" cy="287"/>
                <a:chOff x="1243" y="1301"/>
                <a:chExt cx="265" cy="287"/>
              </a:xfrm>
            </p:grpSpPr>
            <p:sp>
              <p:nvSpPr>
                <p:cNvPr id="194"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95"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200" name="Group 21"/>
            <p:cNvGrpSpPr>
              <a:grpSpLocks/>
            </p:cNvGrpSpPr>
            <p:nvPr/>
          </p:nvGrpSpPr>
          <p:grpSpPr bwMode="auto">
            <a:xfrm>
              <a:off x="7083425" y="3168650"/>
              <a:ext cx="374650" cy="641350"/>
              <a:chOff x="3460" y="3152"/>
              <a:chExt cx="405" cy="695"/>
            </a:xfrm>
          </p:grpSpPr>
          <p:sp>
            <p:nvSpPr>
              <p:cNvPr id="201" name="Freeform 22"/>
              <p:cNvSpPr>
                <a:spLocks/>
              </p:cNvSpPr>
              <p:nvPr/>
            </p:nvSpPr>
            <p:spPr bwMode="auto">
              <a:xfrm>
                <a:off x="3463" y="3169"/>
                <a:ext cx="376" cy="657"/>
              </a:xfrm>
              <a:custGeom>
                <a:avLst/>
                <a:gdLst>
                  <a:gd name="T0" fmla="*/ 266 w 751"/>
                  <a:gd name="T1" fmla="*/ 928 h 1314"/>
                  <a:gd name="T2" fmla="*/ 0 w 751"/>
                  <a:gd name="T3" fmla="*/ 491 h 1314"/>
                  <a:gd name="T4" fmla="*/ 3 w 751"/>
                  <a:gd name="T5" fmla="*/ 480 h 1314"/>
                  <a:gd name="T6" fmla="*/ 7 w 751"/>
                  <a:gd name="T7" fmla="*/ 467 h 1314"/>
                  <a:gd name="T8" fmla="*/ 9 w 751"/>
                  <a:gd name="T9" fmla="*/ 460 h 1314"/>
                  <a:gd name="T10" fmla="*/ 12 w 751"/>
                  <a:gd name="T11" fmla="*/ 452 h 1314"/>
                  <a:gd name="T12" fmla="*/ 14 w 751"/>
                  <a:gd name="T13" fmla="*/ 443 h 1314"/>
                  <a:gd name="T14" fmla="*/ 17 w 751"/>
                  <a:gd name="T15" fmla="*/ 435 h 1314"/>
                  <a:gd name="T16" fmla="*/ 20 w 751"/>
                  <a:gd name="T17" fmla="*/ 426 h 1314"/>
                  <a:gd name="T18" fmla="*/ 25 w 751"/>
                  <a:gd name="T19" fmla="*/ 412 h 1314"/>
                  <a:gd name="T20" fmla="*/ 31 w 751"/>
                  <a:gd name="T21" fmla="*/ 400 h 1314"/>
                  <a:gd name="T22" fmla="*/ 36 w 751"/>
                  <a:gd name="T23" fmla="*/ 391 h 1314"/>
                  <a:gd name="T24" fmla="*/ 41 w 751"/>
                  <a:gd name="T25" fmla="*/ 383 h 1314"/>
                  <a:gd name="T26" fmla="*/ 47 w 751"/>
                  <a:gd name="T27" fmla="*/ 373 h 1314"/>
                  <a:gd name="T28" fmla="*/ 53 w 751"/>
                  <a:gd name="T29" fmla="*/ 361 h 1314"/>
                  <a:gd name="T30" fmla="*/ 60 w 751"/>
                  <a:gd name="T31" fmla="*/ 346 h 1314"/>
                  <a:gd name="T32" fmla="*/ 67 w 751"/>
                  <a:gd name="T33" fmla="*/ 331 h 1314"/>
                  <a:gd name="T34" fmla="*/ 75 w 751"/>
                  <a:gd name="T35" fmla="*/ 316 h 1314"/>
                  <a:gd name="T36" fmla="*/ 83 w 751"/>
                  <a:gd name="T37" fmla="*/ 300 h 1314"/>
                  <a:gd name="T38" fmla="*/ 90 w 751"/>
                  <a:gd name="T39" fmla="*/ 284 h 1314"/>
                  <a:gd name="T40" fmla="*/ 98 w 751"/>
                  <a:gd name="T41" fmla="*/ 269 h 1314"/>
                  <a:gd name="T42" fmla="*/ 103 w 751"/>
                  <a:gd name="T43" fmla="*/ 256 h 1314"/>
                  <a:gd name="T44" fmla="*/ 110 w 751"/>
                  <a:gd name="T45" fmla="*/ 243 h 1314"/>
                  <a:gd name="T46" fmla="*/ 115 w 751"/>
                  <a:gd name="T47" fmla="*/ 233 h 1314"/>
                  <a:gd name="T48" fmla="*/ 118 w 751"/>
                  <a:gd name="T49" fmla="*/ 225 h 1314"/>
                  <a:gd name="T50" fmla="*/ 122 w 751"/>
                  <a:gd name="T51" fmla="*/ 218 h 1314"/>
                  <a:gd name="T52" fmla="*/ 751 w 751"/>
                  <a:gd name="T53" fmla="*/ 384 h 1314"/>
                  <a:gd name="T54" fmla="*/ 631 w 751"/>
                  <a:gd name="T55" fmla="*/ 624 h 1314"/>
                  <a:gd name="T56" fmla="*/ 643 w 751"/>
                  <a:gd name="T57" fmla="*/ 628 h 1314"/>
                  <a:gd name="T58" fmla="*/ 650 w 751"/>
                  <a:gd name="T59" fmla="*/ 632 h 1314"/>
                  <a:gd name="T60" fmla="*/ 657 w 751"/>
                  <a:gd name="T61" fmla="*/ 636 h 1314"/>
                  <a:gd name="T62" fmla="*/ 668 w 751"/>
                  <a:gd name="T63" fmla="*/ 643 h 1314"/>
                  <a:gd name="T64" fmla="*/ 676 w 751"/>
                  <a:gd name="T65" fmla="*/ 654 h 1314"/>
                  <a:gd name="T66" fmla="*/ 676 w 751"/>
                  <a:gd name="T67" fmla="*/ 665 h 1314"/>
                  <a:gd name="T68" fmla="*/ 676 w 751"/>
                  <a:gd name="T69" fmla="*/ 676 h 1314"/>
                  <a:gd name="T70" fmla="*/ 674 w 751"/>
                  <a:gd name="T71" fmla="*/ 692 h 1314"/>
                  <a:gd name="T72" fmla="*/ 673 w 751"/>
                  <a:gd name="T73" fmla="*/ 709 h 1314"/>
                  <a:gd name="T74" fmla="*/ 672 w 751"/>
                  <a:gd name="T75" fmla="*/ 728 h 1314"/>
                  <a:gd name="T76" fmla="*/ 670 w 751"/>
                  <a:gd name="T77" fmla="*/ 749 h 1314"/>
                  <a:gd name="T78" fmla="*/ 668 w 751"/>
                  <a:gd name="T79" fmla="*/ 770 h 1314"/>
                  <a:gd name="T80" fmla="*/ 665 w 751"/>
                  <a:gd name="T81" fmla="*/ 791 h 1314"/>
                  <a:gd name="T82" fmla="*/ 663 w 751"/>
                  <a:gd name="T83" fmla="*/ 811 h 1314"/>
                  <a:gd name="T84" fmla="*/ 661 w 751"/>
                  <a:gd name="T85" fmla="*/ 831 h 1314"/>
                  <a:gd name="T86" fmla="*/ 659 w 751"/>
                  <a:gd name="T87" fmla="*/ 849 h 1314"/>
                  <a:gd name="T88" fmla="*/ 657 w 751"/>
                  <a:gd name="T89" fmla="*/ 862 h 1314"/>
                  <a:gd name="T90" fmla="*/ 656 w 751"/>
                  <a:gd name="T91" fmla="*/ 875 h 1314"/>
                  <a:gd name="T92" fmla="*/ 655 w 751"/>
                  <a:gd name="T93" fmla="*/ 883 h 1314"/>
                  <a:gd name="T94" fmla="*/ 690 w 751"/>
                  <a:gd name="T95" fmla="*/ 973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2" name="Freeform 23"/>
              <p:cNvSpPr>
                <a:spLocks/>
              </p:cNvSpPr>
              <p:nvPr/>
            </p:nvSpPr>
            <p:spPr bwMode="auto">
              <a:xfrm>
                <a:off x="3560" y="3336"/>
                <a:ext cx="152" cy="199"/>
              </a:xfrm>
              <a:custGeom>
                <a:avLst/>
                <a:gdLst>
                  <a:gd name="T0" fmla="*/ 87 w 303"/>
                  <a:gd name="T1" fmla="*/ 369 h 397"/>
                  <a:gd name="T2" fmla="*/ 76 w 303"/>
                  <a:gd name="T3" fmla="*/ 353 h 397"/>
                  <a:gd name="T4" fmla="*/ 61 w 303"/>
                  <a:gd name="T5" fmla="*/ 332 h 397"/>
                  <a:gd name="T6" fmla="*/ 46 w 303"/>
                  <a:gd name="T7" fmla="*/ 307 h 397"/>
                  <a:gd name="T8" fmla="*/ 30 w 303"/>
                  <a:gd name="T9" fmla="*/ 279 h 397"/>
                  <a:gd name="T10" fmla="*/ 17 w 303"/>
                  <a:gd name="T11" fmla="*/ 247 h 397"/>
                  <a:gd name="T12" fmla="*/ 5 w 303"/>
                  <a:gd name="T13" fmla="*/ 216 h 397"/>
                  <a:gd name="T14" fmla="*/ 1 w 303"/>
                  <a:gd name="T15" fmla="*/ 184 h 397"/>
                  <a:gd name="T16" fmla="*/ 2 w 303"/>
                  <a:gd name="T17" fmla="*/ 155 h 397"/>
                  <a:gd name="T18" fmla="*/ 17 w 303"/>
                  <a:gd name="T19" fmla="*/ 125 h 397"/>
                  <a:gd name="T20" fmla="*/ 41 w 303"/>
                  <a:gd name="T21" fmla="*/ 99 h 397"/>
                  <a:gd name="T22" fmla="*/ 72 w 303"/>
                  <a:gd name="T23" fmla="*/ 75 h 397"/>
                  <a:gd name="T24" fmla="*/ 107 w 303"/>
                  <a:gd name="T25" fmla="*/ 54 h 397"/>
                  <a:gd name="T26" fmla="*/ 141 w 303"/>
                  <a:gd name="T27" fmla="*/ 36 h 397"/>
                  <a:gd name="T28" fmla="*/ 172 w 303"/>
                  <a:gd name="T29" fmla="*/ 22 h 397"/>
                  <a:gd name="T30" fmla="*/ 197 w 303"/>
                  <a:gd name="T31" fmla="*/ 13 h 397"/>
                  <a:gd name="T32" fmla="*/ 211 w 303"/>
                  <a:gd name="T33" fmla="*/ 9 h 397"/>
                  <a:gd name="T34" fmla="*/ 223 w 303"/>
                  <a:gd name="T35" fmla="*/ 4 h 397"/>
                  <a:gd name="T36" fmla="*/ 244 w 303"/>
                  <a:gd name="T37" fmla="*/ 1 h 397"/>
                  <a:gd name="T38" fmla="*/ 269 w 303"/>
                  <a:gd name="T39" fmla="*/ 1 h 397"/>
                  <a:gd name="T40" fmla="*/ 288 w 303"/>
                  <a:gd name="T41" fmla="*/ 14 h 397"/>
                  <a:gd name="T42" fmla="*/ 293 w 303"/>
                  <a:gd name="T43" fmla="*/ 31 h 397"/>
                  <a:gd name="T44" fmla="*/ 286 w 303"/>
                  <a:gd name="T45" fmla="*/ 52 h 397"/>
                  <a:gd name="T46" fmla="*/ 270 w 303"/>
                  <a:gd name="T47" fmla="*/ 77 h 397"/>
                  <a:gd name="T48" fmla="*/ 245 w 303"/>
                  <a:gd name="T49" fmla="*/ 106 h 397"/>
                  <a:gd name="T50" fmla="*/ 218 w 303"/>
                  <a:gd name="T51" fmla="*/ 135 h 397"/>
                  <a:gd name="T52" fmla="*/ 189 w 303"/>
                  <a:gd name="T53" fmla="*/ 165 h 397"/>
                  <a:gd name="T54" fmla="*/ 160 w 303"/>
                  <a:gd name="T55" fmla="*/ 191 h 397"/>
                  <a:gd name="T56" fmla="*/ 138 w 303"/>
                  <a:gd name="T57" fmla="*/ 212 h 397"/>
                  <a:gd name="T58" fmla="*/ 120 w 303"/>
                  <a:gd name="T59" fmla="*/ 228 h 397"/>
                  <a:gd name="T60" fmla="*/ 119 w 303"/>
                  <a:gd name="T61" fmla="*/ 239 h 397"/>
                  <a:gd name="T62" fmla="*/ 128 w 303"/>
                  <a:gd name="T63" fmla="*/ 260 h 397"/>
                  <a:gd name="T64" fmla="*/ 136 w 303"/>
                  <a:gd name="T65" fmla="*/ 274 h 397"/>
                  <a:gd name="T66" fmla="*/ 145 w 303"/>
                  <a:gd name="T67" fmla="*/ 289 h 397"/>
                  <a:gd name="T68" fmla="*/ 157 w 303"/>
                  <a:gd name="T69" fmla="*/ 304 h 397"/>
                  <a:gd name="T70" fmla="*/ 172 w 303"/>
                  <a:gd name="T71" fmla="*/ 316 h 397"/>
                  <a:gd name="T72" fmla="*/ 189 w 303"/>
                  <a:gd name="T73" fmla="*/ 326 h 397"/>
                  <a:gd name="T74" fmla="*/ 207 w 303"/>
                  <a:gd name="T75" fmla="*/ 333 h 397"/>
                  <a:gd name="T76" fmla="*/ 225 w 303"/>
                  <a:gd name="T77" fmla="*/ 337 h 397"/>
                  <a:gd name="T78" fmla="*/ 242 w 303"/>
                  <a:gd name="T79" fmla="*/ 343 h 397"/>
                  <a:gd name="T80" fmla="*/ 258 w 303"/>
                  <a:gd name="T81" fmla="*/ 348 h 397"/>
                  <a:gd name="T82" fmla="*/ 276 w 303"/>
                  <a:gd name="T83" fmla="*/ 353 h 397"/>
                  <a:gd name="T84" fmla="*/ 295 w 303"/>
                  <a:gd name="T85" fmla="*/ 359 h 397"/>
                  <a:gd name="T86" fmla="*/ 300 w 303"/>
                  <a:gd name="T87" fmla="*/ 361 h 397"/>
                  <a:gd name="T88" fmla="*/ 280 w 303"/>
                  <a:gd name="T89" fmla="*/ 372 h 397"/>
                  <a:gd name="T90" fmla="*/ 271 w 303"/>
                  <a:gd name="T91" fmla="*/ 389 h 397"/>
                  <a:gd name="T92" fmla="*/ 261 w 303"/>
                  <a:gd name="T93" fmla="*/ 393 h 397"/>
                  <a:gd name="T94" fmla="*/ 245 w 303"/>
                  <a:gd name="T95" fmla="*/ 385 h 397"/>
                  <a:gd name="T96" fmla="*/ 229 w 303"/>
                  <a:gd name="T97" fmla="*/ 379 h 397"/>
                  <a:gd name="T98" fmla="*/ 212 w 303"/>
                  <a:gd name="T99" fmla="*/ 372 h 397"/>
                  <a:gd name="T100" fmla="*/ 194 w 303"/>
                  <a:gd name="T101" fmla="*/ 369 h 397"/>
                  <a:gd name="T102" fmla="*/ 177 w 303"/>
                  <a:gd name="T103" fmla="*/ 367 h 397"/>
                  <a:gd name="T104" fmla="*/ 163 w 303"/>
                  <a:gd name="T105" fmla="*/ 370 h 397"/>
                  <a:gd name="T106" fmla="*/ 142 w 303"/>
                  <a:gd name="T107" fmla="*/ 386 h 397"/>
                  <a:gd name="T108" fmla="*/ 125 w 303"/>
                  <a:gd name="T109" fmla="*/ 393 h 397"/>
                  <a:gd name="T110" fmla="*/ 112 w 303"/>
                  <a:gd name="T111" fmla="*/ 391 h 397"/>
                  <a:gd name="T112" fmla="*/ 97 w 303"/>
                  <a:gd name="T113" fmla="*/ 38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3" name="Freeform 24"/>
              <p:cNvSpPr>
                <a:spLocks/>
              </p:cNvSpPr>
              <p:nvPr/>
            </p:nvSpPr>
            <p:spPr bwMode="auto">
              <a:xfrm>
                <a:off x="3568" y="3237"/>
                <a:ext cx="172" cy="237"/>
              </a:xfrm>
              <a:custGeom>
                <a:avLst/>
                <a:gdLst>
                  <a:gd name="T0" fmla="*/ 72 w 342"/>
                  <a:gd name="T1" fmla="*/ 95 h 474"/>
                  <a:gd name="T2" fmla="*/ 85 w 342"/>
                  <a:gd name="T3" fmla="*/ 80 h 474"/>
                  <a:gd name="T4" fmla="*/ 99 w 342"/>
                  <a:gd name="T5" fmla="*/ 64 h 474"/>
                  <a:gd name="T6" fmla="*/ 116 w 342"/>
                  <a:gd name="T7" fmla="*/ 49 h 474"/>
                  <a:gd name="T8" fmla="*/ 137 w 342"/>
                  <a:gd name="T9" fmla="*/ 33 h 474"/>
                  <a:gd name="T10" fmla="*/ 156 w 342"/>
                  <a:gd name="T11" fmla="*/ 18 h 474"/>
                  <a:gd name="T12" fmla="*/ 177 w 342"/>
                  <a:gd name="T13" fmla="*/ 7 h 474"/>
                  <a:gd name="T14" fmla="*/ 198 w 342"/>
                  <a:gd name="T15" fmla="*/ 1 h 474"/>
                  <a:gd name="T16" fmla="*/ 216 w 342"/>
                  <a:gd name="T17" fmla="*/ 1 h 474"/>
                  <a:gd name="T18" fmla="*/ 233 w 342"/>
                  <a:gd name="T19" fmla="*/ 9 h 474"/>
                  <a:gd name="T20" fmla="*/ 249 w 342"/>
                  <a:gd name="T21" fmla="*/ 24 h 474"/>
                  <a:gd name="T22" fmla="*/ 263 w 342"/>
                  <a:gd name="T23" fmla="*/ 42 h 474"/>
                  <a:gd name="T24" fmla="*/ 278 w 342"/>
                  <a:gd name="T25" fmla="*/ 63 h 474"/>
                  <a:gd name="T26" fmla="*/ 291 w 342"/>
                  <a:gd name="T27" fmla="*/ 87 h 474"/>
                  <a:gd name="T28" fmla="*/ 304 w 342"/>
                  <a:gd name="T29" fmla="*/ 111 h 474"/>
                  <a:gd name="T30" fmla="*/ 315 w 342"/>
                  <a:gd name="T31" fmla="*/ 133 h 474"/>
                  <a:gd name="T32" fmla="*/ 324 w 342"/>
                  <a:gd name="T33" fmla="*/ 154 h 474"/>
                  <a:gd name="T34" fmla="*/ 331 w 342"/>
                  <a:gd name="T35" fmla="*/ 171 h 474"/>
                  <a:gd name="T36" fmla="*/ 336 w 342"/>
                  <a:gd name="T37" fmla="*/ 184 h 474"/>
                  <a:gd name="T38" fmla="*/ 339 w 342"/>
                  <a:gd name="T39" fmla="*/ 192 h 474"/>
                  <a:gd name="T40" fmla="*/ 341 w 342"/>
                  <a:gd name="T41" fmla="*/ 203 h 474"/>
                  <a:gd name="T42" fmla="*/ 342 w 342"/>
                  <a:gd name="T43" fmla="*/ 218 h 474"/>
                  <a:gd name="T44" fmla="*/ 342 w 342"/>
                  <a:gd name="T45" fmla="*/ 232 h 474"/>
                  <a:gd name="T46" fmla="*/ 339 w 342"/>
                  <a:gd name="T47" fmla="*/ 245 h 474"/>
                  <a:gd name="T48" fmla="*/ 334 w 342"/>
                  <a:gd name="T49" fmla="*/ 261 h 474"/>
                  <a:gd name="T50" fmla="*/ 328 w 342"/>
                  <a:gd name="T51" fmla="*/ 279 h 474"/>
                  <a:gd name="T52" fmla="*/ 316 w 342"/>
                  <a:gd name="T53" fmla="*/ 298 h 474"/>
                  <a:gd name="T54" fmla="*/ 303 w 342"/>
                  <a:gd name="T55" fmla="*/ 319 h 474"/>
                  <a:gd name="T56" fmla="*/ 285 w 342"/>
                  <a:gd name="T57" fmla="*/ 340 h 474"/>
                  <a:gd name="T58" fmla="*/ 267 w 342"/>
                  <a:gd name="T59" fmla="*/ 360 h 474"/>
                  <a:gd name="T60" fmla="*/ 249 w 342"/>
                  <a:gd name="T61" fmla="*/ 381 h 474"/>
                  <a:gd name="T62" fmla="*/ 230 w 342"/>
                  <a:gd name="T63" fmla="*/ 400 h 474"/>
                  <a:gd name="T64" fmla="*/ 213 w 342"/>
                  <a:gd name="T65" fmla="*/ 418 h 474"/>
                  <a:gd name="T66" fmla="*/ 198 w 342"/>
                  <a:gd name="T67" fmla="*/ 434 h 474"/>
                  <a:gd name="T68" fmla="*/ 183 w 342"/>
                  <a:gd name="T69" fmla="*/ 447 h 474"/>
                  <a:gd name="T70" fmla="*/ 167 w 342"/>
                  <a:gd name="T71" fmla="*/ 464 h 474"/>
                  <a:gd name="T72" fmla="*/ 109 w 342"/>
                  <a:gd name="T73" fmla="*/ 466 h 474"/>
                  <a:gd name="T74" fmla="*/ 96 w 342"/>
                  <a:gd name="T75" fmla="*/ 456 h 474"/>
                  <a:gd name="T76" fmla="*/ 82 w 342"/>
                  <a:gd name="T77" fmla="*/ 443 h 474"/>
                  <a:gd name="T78" fmla="*/ 69 w 342"/>
                  <a:gd name="T79" fmla="*/ 426 h 474"/>
                  <a:gd name="T80" fmla="*/ 61 w 342"/>
                  <a:gd name="T81" fmla="*/ 408 h 474"/>
                  <a:gd name="T82" fmla="*/ 63 w 342"/>
                  <a:gd name="T83" fmla="*/ 395 h 474"/>
                  <a:gd name="T84" fmla="*/ 77 w 342"/>
                  <a:gd name="T85" fmla="*/ 385 h 474"/>
                  <a:gd name="T86" fmla="*/ 95 w 342"/>
                  <a:gd name="T87" fmla="*/ 372 h 474"/>
                  <a:gd name="T88" fmla="*/ 117 w 342"/>
                  <a:gd name="T89" fmla="*/ 355 h 474"/>
                  <a:gd name="T90" fmla="*/ 142 w 342"/>
                  <a:gd name="T91" fmla="*/ 334 h 474"/>
                  <a:gd name="T92" fmla="*/ 167 w 342"/>
                  <a:gd name="T93" fmla="*/ 313 h 474"/>
                  <a:gd name="T94" fmla="*/ 191 w 342"/>
                  <a:gd name="T95" fmla="*/ 288 h 474"/>
                  <a:gd name="T96" fmla="*/ 211 w 342"/>
                  <a:gd name="T97" fmla="*/ 264 h 474"/>
                  <a:gd name="T98" fmla="*/ 227 w 342"/>
                  <a:gd name="T99" fmla="*/ 239 h 474"/>
                  <a:gd name="T100" fmla="*/ 237 w 342"/>
                  <a:gd name="T101" fmla="*/ 216 h 474"/>
                  <a:gd name="T102" fmla="*/ 238 w 342"/>
                  <a:gd name="T103" fmla="*/ 193 h 474"/>
                  <a:gd name="T104" fmla="*/ 230 w 342"/>
                  <a:gd name="T105" fmla="*/ 180 h 474"/>
                  <a:gd name="T106" fmla="*/ 213 w 342"/>
                  <a:gd name="T107" fmla="*/ 175 h 474"/>
                  <a:gd name="T108" fmla="*/ 191 w 342"/>
                  <a:gd name="T109" fmla="*/ 177 h 474"/>
                  <a:gd name="T110" fmla="*/ 164 w 342"/>
                  <a:gd name="T111" fmla="*/ 185 h 474"/>
                  <a:gd name="T112" fmla="*/ 134 w 342"/>
                  <a:gd name="T113" fmla="*/ 197 h 474"/>
                  <a:gd name="T114" fmla="*/ 105 w 342"/>
                  <a:gd name="T115" fmla="*/ 210 h 474"/>
                  <a:gd name="T116" fmla="*/ 79 w 342"/>
                  <a:gd name="T117" fmla="*/ 224 h 474"/>
                  <a:gd name="T118" fmla="*/ 55 w 342"/>
                  <a:gd name="T119" fmla="*/ 236 h 474"/>
                  <a:gd name="T120" fmla="*/ 39 w 342"/>
                  <a:gd name="T121" fmla="*/ 246 h 474"/>
                  <a:gd name="T122" fmla="*/ 30 w 342"/>
                  <a:gd name="T123" fmla="*/ 252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4" name="Freeform 25"/>
              <p:cNvSpPr>
                <a:spLocks/>
              </p:cNvSpPr>
              <p:nvPr/>
            </p:nvSpPr>
            <p:spPr bwMode="auto">
              <a:xfrm>
                <a:off x="3623" y="3493"/>
                <a:ext cx="133" cy="121"/>
              </a:xfrm>
              <a:custGeom>
                <a:avLst/>
                <a:gdLst>
                  <a:gd name="T0" fmla="*/ 77 w 267"/>
                  <a:gd name="T1" fmla="*/ 171 h 242"/>
                  <a:gd name="T2" fmla="*/ 65 w 267"/>
                  <a:gd name="T3" fmla="*/ 159 h 242"/>
                  <a:gd name="T4" fmla="*/ 50 w 267"/>
                  <a:gd name="T5" fmla="*/ 141 h 242"/>
                  <a:gd name="T6" fmla="*/ 41 w 267"/>
                  <a:gd name="T7" fmla="*/ 128 h 242"/>
                  <a:gd name="T8" fmla="*/ 32 w 267"/>
                  <a:gd name="T9" fmla="*/ 116 h 242"/>
                  <a:gd name="T10" fmla="*/ 24 w 267"/>
                  <a:gd name="T11" fmla="*/ 104 h 242"/>
                  <a:gd name="T12" fmla="*/ 16 w 267"/>
                  <a:gd name="T13" fmla="*/ 90 h 242"/>
                  <a:gd name="T14" fmla="*/ 9 w 267"/>
                  <a:gd name="T15" fmla="*/ 75 h 242"/>
                  <a:gd name="T16" fmla="*/ 5 w 267"/>
                  <a:gd name="T17" fmla="*/ 61 h 242"/>
                  <a:gd name="T18" fmla="*/ 0 w 267"/>
                  <a:gd name="T19" fmla="*/ 46 h 242"/>
                  <a:gd name="T20" fmla="*/ 1 w 267"/>
                  <a:gd name="T21" fmla="*/ 32 h 242"/>
                  <a:gd name="T22" fmla="*/ 4 w 267"/>
                  <a:gd name="T23" fmla="*/ 22 h 242"/>
                  <a:gd name="T24" fmla="*/ 14 w 267"/>
                  <a:gd name="T25" fmla="*/ 11 h 242"/>
                  <a:gd name="T26" fmla="*/ 24 w 267"/>
                  <a:gd name="T27" fmla="*/ 5 h 242"/>
                  <a:gd name="T28" fmla="*/ 36 w 267"/>
                  <a:gd name="T29" fmla="*/ 2 h 242"/>
                  <a:gd name="T30" fmla="*/ 50 w 267"/>
                  <a:gd name="T31" fmla="*/ 0 h 242"/>
                  <a:gd name="T32" fmla="*/ 65 w 267"/>
                  <a:gd name="T33" fmla="*/ 1 h 242"/>
                  <a:gd name="T34" fmla="*/ 81 w 267"/>
                  <a:gd name="T35" fmla="*/ 3 h 242"/>
                  <a:gd name="T36" fmla="*/ 96 w 267"/>
                  <a:gd name="T37" fmla="*/ 9 h 242"/>
                  <a:gd name="T38" fmla="*/ 112 w 267"/>
                  <a:gd name="T39" fmla="*/ 15 h 242"/>
                  <a:gd name="T40" fmla="*/ 128 w 267"/>
                  <a:gd name="T41" fmla="*/ 24 h 242"/>
                  <a:gd name="T42" fmla="*/ 143 w 267"/>
                  <a:gd name="T43" fmla="*/ 35 h 242"/>
                  <a:gd name="T44" fmla="*/ 156 w 267"/>
                  <a:gd name="T45" fmla="*/ 46 h 242"/>
                  <a:gd name="T46" fmla="*/ 169 w 267"/>
                  <a:gd name="T47" fmla="*/ 57 h 242"/>
                  <a:gd name="T48" fmla="*/ 180 w 267"/>
                  <a:gd name="T49" fmla="*/ 70 h 242"/>
                  <a:gd name="T50" fmla="*/ 190 w 267"/>
                  <a:gd name="T51" fmla="*/ 81 h 242"/>
                  <a:gd name="T52" fmla="*/ 200 w 267"/>
                  <a:gd name="T53" fmla="*/ 91 h 242"/>
                  <a:gd name="T54" fmla="*/ 208 w 267"/>
                  <a:gd name="T55" fmla="*/ 102 h 242"/>
                  <a:gd name="T56" fmla="*/ 220 w 267"/>
                  <a:gd name="T57" fmla="*/ 118 h 242"/>
                  <a:gd name="T58" fmla="*/ 229 w 267"/>
                  <a:gd name="T59" fmla="*/ 132 h 242"/>
                  <a:gd name="T60" fmla="*/ 233 w 267"/>
                  <a:gd name="T61" fmla="*/ 140 h 242"/>
                  <a:gd name="T62" fmla="*/ 239 w 267"/>
                  <a:gd name="T63" fmla="*/ 150 h 242"/>
                  <a:gd name="T64" fmla="*/ 248 w 267"/>
                  <a:gd name="T65" fmla="*/ 166 h 242"/>
                  <a:gd name="T66" fmla="*/ 256 w 267"/>
                  <a:gd name="T67" fmla="*/ 179 h 242"/>
                  <a:gd name="T68" fmla="*/ 259 w 267"/>
                  <a:gd name="T69" fmla="*/ 189 h 242"/>
                  <a:gd name="T70" fmla="*/ 263 w 267"/>
                  <a:gd name="T71" fmla="*/ 200 h 242"/>
                  <a:gd name="T72" fmla="*/ 266 w 267"/>
                  <a:gd name="T73" fmla="*/ 211 h 242"/>
                  <a:gd name="T74" fmla="*/ 267 w 267"/>
                  <a:gd name="T75" fmla="*/ 224 h 242"/>
                  <a:gd name="T76" fmla="*/ 263 w 267"/>
                  <a:gd name="T77" fmla="*/ 238 h 242"/>
                  <a:gd name="T78" fmla="*/ 251 w 267"/>
                  <a:gd name="T79" fmla="*/ 242 h 242"/>
                  <a:gd name="T80" fmla="*/ 240 w 267"/>
                  <a:gd name="T81" fmla="*/ 240 h 242"/>
                  <a:gd name="T82" fmla="*/ 229 w 267"/>
                  <a:gd name="T83" fmla="*/ 233 h 242"/>
                  <a:gd name="T84" fmla="*/ 220 w 267"/>
                  <a:gd name="T85" fmla="*/ 226 h 242"/>
                  <a:gd name="T86" fmla="*/ 208 w 267"/>
                  <a:gd name="T87" fmla="*/ 213 h 242"/>
                  <a:gd name="T88" fmla="*/ 202 w 267"/>
                  <a:gd name="T89" fmla="*/ 205 h 242"/>
                  <a:gd name="T90" fmla="*/ 190 w 267"/>
                  <a:gd name="T91" fmla="*/ 197 h 242"/>
                  <a:gd name="T92" fmla="*/ 177 w 267"/>
                  <a:gd name="T93" fmla="*/ 188 h 242"/>
                  <a:gd name="T94" fmla="*/ 161 w 267"/>
                  <a:gd name="T95" fmla="*/ 180 h 242"/>
                  <a:gd name="T96" fmla="*/ 144 w 267"/>
                  <a:gd name="T97" fmla="*/ 177 h 242"/>
                  <a:gd name="T98" fmla="*/ 126 w 267"/>
                  <a:gd name="T99" fmla="*/ 178 h 242"/>
                  <a:gd name="T100" fmla="*/ 110 w 267"/>
                  <a:gd name="T101" fmla="*/ 179 h 242"/>
                  <a:gd name="T102" fmla="*/ 99 w 267"/>
                  <a:gd name="T103" fmla="*/ 180 h 242"/>
                  <a:gd name="T104" fmla="*/ 87 w 267"/>
                  <a:gd name="T105" fmla="*/ 179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5" name="Freeform 26"/>
              <p:cNvSpPr>
                <a:spLocks/>
              </p:cNvSpPr>
              <p:nvPr/>
            </p:nvSpPr>
            <p:spPr bwMode="auto">
              <a:xfrm>
                <a:off x="3510" y="3164"/>
                <a:ext cx="355" cy="620"/>
              </a:xfrm>
              <a:custGeom>
                <a:avLst/>
                <a:gdLst>
                  <a:gd name="T0" fmla="*/ 537 w 709"/>
                  <a:gd name="T1" fmla="*/ 640 h 1240"/>
                  <a:gd name="T2" fmla="*/ 593 w 709"/>
                  <a:gd name="T3" fmla="*/ 647 h 1240"/>
                  <a:gd name="T4" fmla="*/ 623 w 709"/>
                  <a:gd name="T5" fmla="*/ 716 h 1240"/>
                  <a:gd name="T6" fmla="*/ 612 w 709"/>
                  <a:gd name="T7" fmla="*/ 824 h 1240"/>
                  <a:gd name="T8" fmla="*/ 600 w 709"/>
                  <a:gd name="T9" fmla="*/ 884 h 1240"/>
                  <a:gd name="T10" fmla="*/ 630 w 709"/>
                  <a:gd name="T11" fmla="*/ 934 h 1240"/>
                  <a:gd name="T12" fmla="*/ 623 w 709"/>
                  <a:gd name="T13" fmla="*/ 983 h 1240"/>
                  <a:gd name="T14" fmla="*/ 600 w 709"/>
                  <a:gd name="T15" fmla="*/ 1050 h 1240"/>
                  <a:gd name="T16" fmla="*/ 583 w 709"/>
                  <a:gd name="T17" fmla="*/ 1117 h 1240"/>
                  <a:gd name="T18" fmla="*/ 573 w 709"/>
                  <a:gd name="T19" fmla="*/ 1158 h 1240"/>
                  <a:gd name="T20" fmla="*/ 544 w 709"/>
                  <a:gd name="T21" fmla="*/ 1207 h 1240"/>
                  <a:gd name="T22" fmla="*/ 501 w 709"/>
                  <a:gd name="T23" fmla="*/ 1240 h 1240"/>
                  <a:gd name="T24" fmla="*/ 438 w 709"/>
                  <a:gd name="T25" fmla="*/ 1222 h 1240"/>
                  <a:gd name="T26" fmla="*/ 352 w 709"/>
                  <a:gd name="T27" fmla="*/ 1177 h 1240"/>
                  <a:gd name="T28" fmla="*/ 281 w 709"/>
                  <a:gd name="T29" fmla="*/ 1123 h 1240"/>
                  <a:gd name="T30" fmla="*/ 251 w 709"/>
                  <a:gd name="T31" fmla="*/ 1065 h 1240"/>
                  <a:gd name="T32" fmla="*/ 230 w 709"/>
                  <a:gd name="T33" fmla="*/ 993 h 1240"/>
                  <a:gd name="T34" fmla="*/ 215 w 709"/>
                  <a:gd name="T35" fmla="*/ 935 h 1240"/>
                  <a:gd name="T36" fmla="*/ 170 w 709"/>
                  <a:gd name="T37" fmla="*/ 874 h 1240"/>
                  <a:gd name="T38" fmla="*/ 76 w 709"/>
                  <a:gd name="T39" fmla="*/ 731 h 1240"/>
                  <a:gd name="T40" fmla="*/ 5 w 709"/>
                  <a:gd name="T41" fmla="*/ 562 h 1240"/>
                  <a:gd name="T42" fmla="*/ 32 w 709"/>
                  <a:gd name="T43" fmla="*/ 374 h 1240"/>
                  <a:gd name="T44" fmla="*/ 137 w 709"/>
                  <a:gd name="T45" fmla="*/ 172 h 1240"/>
                  <a:gd name="T46" fmla="*/ 234 w 709"/>
                  <a:gd name="T47" fmla="*/ 45 h 1240"/>
                  <a:gd name="T48" fmla="*/ 285 w 709"/>
                  <a:gd name="T49" fmla="*/ 13 h 1240"/>
                  <a:gd name="T50" fmla="*/ 347 w 709"/>
                  <a:gd name="T51" fmla="*/ 1 h 1240"/>
                  <a:gd name="T52" fmla="*/ 412 w 709"/>
                  <a:gd name="T53" fmla="*/ 29 h 1240"/>
                  <a:gd name="T54" fmla="*/ 531 w 709"/>
                  <a:gd name="T55" fmla="*/ 101 h 1240"/>
                  <a:gd name="T56" fmla="*/ 663 w 709"/>
                  <a:gd name="T57" fmla="*/ 230 h 1240"/>
                  <a:gd name="T58" fmla="*/ 703 w 709"/>
                  <a:gd name="T59" fmla="*/ 391 h 1240"/>
                  <a:gd name="T60" fmla="*/ 620 w 709"/>
                  <a:gd name="T61" fmla="*/ 520 h 1240"/>
                  <a:gd name="T62" fmla="*/ 548 w 709"/>
                  <a:gd name="T63" fmla="*/ 582 h 1240"/>
                  <a:gd name="T64" fmla="*/ 491 w 709"/>
                  <a:gd name="T65" fmla="*/ 596 h 1240"/>
                  <a:gd name="T66" fmla="*/ 402 w 709"/>
                  <a:gd name="T67" fmla="*/ 615 h 1240"/>
                  <a:gd name="T68" fmla="*/ 349 w 709"/>
                  <a:gd name="T69" fmla="*/ 621 h 1240"/>
                  <a:gd name="T70" fmla="*/ 430 w 709"/>
                  <a:gd name="T71" fmla="*/ 558 h 1240"/>
                  <a:gd name="T72" fmla="*/ 549 w 709"/>
                  <a:gd name="T73" fmla="*/ 451 h 1240"/>
                  <a:gd name="T74" fmla="*/ 599 w 709"/>
                  <a:gd name="T75" fmla="*/ 356 h 1240"/>
                  <a:gd name="T76" fmla="*/ 566 w 709"/>
                  <a:gd name="T77" fmla="*/ 266 h 1240"/>
                  <a:gd name="T78" fmla="*/ 485 w 709"/>
                  <a:gd name="T79" fmla="*/ 173 h 1240"/>
                  <a:gd name="T80" fmla="*/ 375 w 709"/>
                  <a:gd name="T81" fmla="*/ 112 h 1240"/>
                  <a:gd name="T82" fmla="*/ 324 w 709"/>
                  <a:gd name="T83" fmla="*/ 127 h 1240"/>
                  <a:gd name="T84" fmla="*/ 237 w 709"/>
                  <a:gd name="T85" fmla="*/ 205 h 1240"/>
                  <a:gd name="T86" fmla="*/ 131 w 709"/>
                  <a:gd name="T87" fmla="*/ 366 h 1240"/>
                  <a:gd name="T88" fmla="*/ 104 w 709"/>
                  <a:gd name="T89" fmla="*/ 488 h 1240"/>
                  <a:gd name="T90" fmla="*/ 117 w 709"/>
                  <a:gd name="T91" fmla="*/ 550 h 1240"/>
                  <a:gd name="T92" fmla="*/ 139 w 709"/>
                  <a:gd name="T93" fmla="*/ 592 h 1240"/>
                  <a:gd name="T94" fmla="*/ 180 w 709"/>
                  <a:gd name="T95" fmla="*/ 657 h 1240"/>
                  <a:gd name="T96" fmla="*/ 232 w 709"/>
                  <a:gd name="T97" fmla="*/ 724 h 1240"/>
                  <a:gd name="T98" fmla="*/ 256 w 709"/>
                  <a:gd name="T99" fmla="*/ 780 h 1240"/>
                  <a:gd name="T100" fmla="*/ 269 w 709"/>
                  <a:gd name="T101" fmla="*/ 826 h 1240"/>
                  <a:gd name="T102" fmla="*/ 315 w 709"/>
                  <a:gd name="T103" fmla="*/ 870 h 1240"/>
                  <a:gd name="T104" fmla="*/ 373 w 709"/>
                  <a:gd name="T105" fmla="*/ 861 h 1240"/>
                  <a:gd name="T106" fmla="*/ 428 w 709"/>
                  <a:gd name="T107" fmla="*/ 894 h 1240"/>
                  <a:gd name="T108" fmla="*/ 438 w 709"/>
                  <a:gd name="T109" fmla="*/ 939 h 1240"/>
                  <a:gd name="T110" fmla="*/ 461 w 709"/>
                  <a:gd name="T111" fmla="*/ 990 h 1240"/>
                  <a:gd name="T112" fmla="*/ 510 w 709"/>
                  <a:gd name="T113" fmla="*/ 1000 h 1240"/>
                  <a:gd name="T114" fmla="*/ 553 w 709"/>
                  <a:gd name="T115" fmla="*/ 973 h 1240"/>
                  <a:gd name="T116" fmla="*/ 536 w 709"/>
                  <a:gd name="T117" fmla="*/ 909 h 1240"/>
                  <a:gd name="T118" fmla="*/ 513 w 709"/>
                  <a:gd name="T119" fmla="*/ 851 h 1240"/>
                  <a:gd name="T120" fmla="*/ 519 w 709"/>
                  <a:gd name="T121" fmla="*/ 802 h 1240"/>
                  <a:gd name="T122" fmla="*/ 532 w 709"/>
                  <a:gd name="T123" fmla="*/ 747 h 1240"/>
                  <a:gd name="T124" fmla="*/ 526 w 709"/>
                  <a:gd name="T125" fmla="*/ 684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6" name="Freeform 27"/>
              <p:cNvSpPr>
                <a:spLocks/>
              </p:cNvSpPr>
              <p:nvPr/>
            </p:nvSpPr>
            <p:spPr bwMode="auto">
              <a:xfrm>
                <a:off x="3617" y="3500"/>
                <a:ext cx="163" cy="176"/>
              </a:xfrm>
              <a:custGeom>
                <a:avLst/>
                <a:gdLst>
                  <a:gd name="T0" fmla="*/ 42 w 326"/>
                  <a:gd name="T1" fmla="*/ 127 h 354"/>
                  <a:gd name="T2" fmla="*/ 54 w 326"/>
                  <a:gd name="T3" fmla="*/ 149 h 354"/>
                  <a:gd name="T4" fmla="*/ 73 w 326"/>
                  <a:gd name="T5" fmla="*/ 173 h 354"/>
                  <a:gd name="T6" fmla="*/ 97 w 326"/>
                  <a:gd name="T7" fmla="*/ 183 h 354"/>
                  <a:gd name="T8" fmla="*/ 121 w 326"/>
                  <a:gd name="T9" fmla="*/ 183 h 354"/>
                  <a:gd name="T10" fmla="*/ 140 w 326"/>
                  <a:gd name="T11" fmla="*/ 182 h 354"/>
                  <a:gd name="T12" fmla="*/ 156 w 326"/>
                  <a:gd name="T13" fmla="*/ 183 h 354"/>
                  <a:gd name="T14" fmla="*/ 179 w 326"/>
                  <a:gd name="T15" fmla="*/ 187 h 354"/>
                  <a:gd name="T16" fmla="*/ 204 w 326"/>
                  <a:gd name="T17" fmla="*/ 199 h 354"/>
                  <a:gd name="T18" fmla="*/ 219 w 326"/>
                  <a:gd name="T19" fmla="*/ 216 h 354"/>
                  <a:gd name="T20" fmla="*/ 239 w 326"/>
                  <a:gd name="T21" fmla="*/ 238 h 354"/>
                  <a:gd name="T22" fmla="*/ 266 w 326"/>
                  <a:gd name="T23" fmla="*/ 233 h 354"/>
                  <a:gd name="T24" fmla="*/ 258 w 326"/>
                  <a:gd name="T25" fmla="*/ 213 h 354"/>
                  <a:gd name="T26" fmla="*/ 249 w 326"/>
                  <a:gd name="T27" fmla="*/ 193 h 354"/>
                  <a:gd name="T28" fmla="*/ 237 w 326"/>
                  <a:gd name="T29" fmla="*/ 170 h 354"/>
                  <a:gd name="T30" fmla="*/ 221 w 326"/>
                  <a:gd name="T31" fmla="*/ 142 h 354"/>
                  <a:gd name="T32" fmla="*/ 201 w 326"/>
                  <a:gd name="T33" fmla="*/ 115 h 354"/>
                  <a:gd name="T34" fmla="*/ 176 w 326"/>
                  <a:gd name="T35" fmla="*/ 88 h 354"/>
                  <a:gd name="T36" fmla="*/ 149 w 326"/>
                  <a:gd name="T37" fmla="*/ 62 h 354"/>
                  <a:gd name="T38" fmla="*/ 139 w 326"/>
                  <a:gd name="T39" fmla="*/ 42 h 354"/>
                  <a:gd name="T40" fmla="*/ 149 w 326"/>
                  <a:gd name="T41" fmla="*/ 23 h 354"/>
                  <a:gd name="T42" fmla="*/ 170 w 326"/>
                  <a:gd name="T43" fmla="*/ 14 h 354"/>
                  <a:gd name="T44" fmla="*/ 196 w 326"/>
                  <a:gd name="T45" fmla="*/ 7 h 354"/>
                  <a:gd name="T46" fmla="*/ 222 w 326"/>
                  <a:gd name="T47" fmla="*/ 2 h 354"/>
                  <a:gd name="T48" fmla="*/ 244 w 326"/>
                  <a:gd name="T49" fmla="*/ 0 h 354"/>
                  <a:gd name="T50" fmla="*/ 259 w 326"/>
                  <a:gd name="T51" fmla="*/ 0 h 354"/>
                  <a:gd name="T52" fmla="*/ 274 w 326"/>
                  <a:gd name="T53" fmla="*/ 6 h 354"/>
                  <a:gd name="T54" fmla="*/ 288 w 326"/>
                  <a:gd name="T55" fmla="*/ 25 h 354"/>
                  <a:gd name="T56" fmla="*/ 295 w 326"/>
                  <a:gd name="T57" fmla="*/ 46 h 354"/>
                  <a:gd name="T58" fmla="*/ 297 w 326"/>
                  <a:gd name="T59" fmla="*/ 77 h 354"/>
                  <a:gd name="T60" fmla="*/ 294 w 326"/>
                  <a:gd name="T61" fmla="*/ 119 h 354"/>
                  <a:gd name="T62" fmla="*/ 286 w 326"/>
                  <a:gd name="T63" fmla="*/ 156 h 354"/>
                  <a:gd name="T64" fmla="*/ 282 w 326"/>
                  <a:gd name="T65" fmla="*/ 175 h 354"/>
                  <a:gd name="T66" fmla="*/ 280 w 326"/>
                  <a:gd name="T67" fmla="*/ 202 h 354"/>
                  <a:gd name="T68" fmla="*/ 290 w 326"/>
                  <a:gd name="T69" fmla="*/ 229 h 354"/>
                  <a:gd name="T70" fmla="*/ 310 w 326"/>
                  <a:gd name="T71" fmla="*/ 253 h 354"/>
                  <a:gd name="T72" fmla="*/ 319 w 326"/>
                  <a:gd name="T73" fmla="*/ 271 h 354"/>
                  <a:gd name="T74" fmla="*/ 323 w 326"/>
                  <a:gd name="T75" fmla="*/ 288 h 354"/>
                  <a:gd name="T76" fmla="*/ 326 w 326"/>
                  <a:gd name="T77" fmla="*/ 305 h 354"/>
                  <a:gd name="T78" fmla="*/ 321 w 326"/>
                  <a:gd name="T79" fmla="*/ 327 h 354"/>
                  <a:gd name="T80" fmla="*/ 301 w 326"/>
                  <a:gd name="T81" fmla="*/ 345 h 354"/>
                  <a:gd name="T82" fmla="*/ 284 w 326"/>
                  <a:gd name="T83" fmla="*/ 349 h 354"/>
                  <a:gd name="T84" fmla="*/ 267 w 326"/>
                  <a:gd name="T85" fmla="*/ 351 h 354"/>
                  <a:gd name="T86" fmla="*/ 249 w 326"/>
                  <a:gd name="T87" fmla="*/ 353 h 354"/>
                  <a:gd name="T88" fmla="*/ 232 w 326"/>
                  <a:gd name="T89" fmla="*/ 350 h 354"/>
                  <a:gd name="T90" fmla="*/ 208 w 326"/>
                  <a:gd name="T91" fmla="*/ 331 h 354"/>
                  <a:gd name="T92" fmla="*/ 196 w 326"/>
                  <a:gd name="T93" fmla="*/ 307 h 354"/>
                  <a:gd name="T94" fmla="*/ 185 w 326"/>
                  <a:gd name="T95" fmla="*/ 274 h 354"/>
                  <a:gd name="T96" fmla="*/ 178 w 326"/>
                  <a:gd name="T97" fmla="*/ 242 h 354"/>
                  <a:gd name="T98" fmla="*/ 161 w 326"/>
                  <a:gd name="T99" fmla="*/ 222 h 354"/>
                  <a:gd name="T100" fmla="*/ 136 w 326"/>
                  <a:gd name="T101" fmla="*/ 215 h 354"/>
                  <a:gd name="T102" fmla="*/ 116 w 326"/>
                  <a:gd name="T103" fmla="*/ 217 h 354"/>
                  <a:gd name="T104" fmla="*/ 94 w 326"/>
                  <a:gd name="T105" fmla="*/ 226 h 354"/>
                  <a:gd name="T106" fmla="*/ 70 w 326"/>
                  <a:gd name="T107" fmla="*/ 227 h 354"/>
                  <a:gd name="T108" fmla="*/ 51 w 326"/>
                  <a:gd name="T109" fmla="*/ 216 h 354"/>
                  <a:gd name="T110" fmla="*/ 34 w 326"/>
                  <a:gd name="T111" fmla="*/ 196 h 354"/>
                  <a:gd name="T112" fmla="*/ 21 w 326"/>
                  <a:gd name="T113" fmla="*/ 171 h 354"/>
                  <a:gd name="T114" fmla="*/ 11 w 326"/>
                  <a:gd name="T115" fmla="*/ 145 h 354"/>
                  <a:gd name="T116" fmla="*/ 4 w 326"/>
                  <a:gd name="T117" fmla="*/ 121 h 354"/>
                  <a:gd name="T118" fmla="*/ 0 w 326"/>
                  <a:gd name="T119" fmla="*/ 104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 name="Freeform 28"/>
              <p:cNvSpPr>
                <a:spLocks/>
              </p:cNvSpPr>
              <p:nvPr/>
            </p:nvSpPr>
            <p:spPr bwMode="auto">
              <a:xfrm>
                <a:off x="3783" y="3493"/>
                <a:ext cx="45" cy="111"/>
              </a:xfrm>
              <a:custGeom>
                <a:avLst/>
                <a:gdLst>
                  <a:gd name="T0" fmla="*/ 45 w 91"/>
                  <a:gd name="T1" fmla="*/ 5 h 221"/>
                  <a:gd name="T2" fmla="*/ 47 w 91"/>
                  <a:gd name="T3" fmla="*/ 5 h 221"/>
                  <a:gd name="T4" fmla="*/ 50 w 91"/>
                  <a:gd name="T5" fmla="*/ 6 h 221"/>
                  <a:gd name="T6" fmla="*/ 55 w 91"/>
                  <a:gd name="T7" fmla="*/ 10 h 221"/>
                  <a:gd name="T8" fmla="*/ 60 w 91"/>
                  <a:gd name="T9" fmla="*/ 12 h 221"/>
                  <a:gd name="T10" fmla="*/ 65 w 91"/>
                  <a:gd name="T11" fmla="*/ 17 h 221"/>
                  <a:gd name="T12" fmla="*/ 71 w 91"/>
                  <a:gd name="T13" fmla="*/ 21 h 221"/>
                  <a:gd name="T14" fmla="*/ 76 w 91"/>
                  <a:gd name="T15" fmla="*/ 27 h 221"/>
                  <a:gd name="T16" fmla="*/ 79 w 91"/>
                  <a:gd name="T17" fmla="*/ 30 h 221"/>
                  <a:gd name="T18" fmla="*/ 81 w 91"/>
                  <a:gd name="T19" fmla="*/ 35 h 221"/>
                  <a:gd name="T20" fmla="*/ 83 w 91"/>
                  <a:gd name="T21" fmla="*/ 38 h 221"/>
                  <a:gd name="T22" fmla="*/ 85 w 91"/>
                  <a:gd name="T23" fmla="*/ 43 h 221"/>
                  <a:gd name="T24" fmla="*/ 88 w 91"/>
                  <a:gd name="T25" fmla="*/ 47 h 221"/>
                  <a:gd name="T26" fmla="*/ 89 w 91"/>
                  <a:gd name="T27" fmla="*/ 53 h 221"/>
                  <a:gd name="T28" fmla="*/ 90 w 91"/>
                  <a:gd name="T29" fmla="*/ 59 h 221"/>
                  <a:gd name="T30" fmla="*/ 91 w 91"/>
                  <a:gd name="T31" fmla="*/ 65 h 221"/>
                  <a:gd name="T32" fmla="*/ 91 w 91"/>
                  <a:gd name="T33" fmla="*/ 72 h 221"/>
                  <a:gd name="T34" fmla="*/ 91 w 91"/>
                  <a:gd name="T35" fmla="*/ 79 h 221"/>
                  <a:gd name="T36" fmla="*/ 91 w 91"/>
                  <a:gd name="T37" fmla="*/ 87 h 221"/>
                  <a:gd name="T38" fmla="*/ 90 w 91"/>
                  <a:gd name="T39" fmla="*/ 95 h 221"/>
                  <a:gd name="T40" fmla="*/ 89 w 91"/>
                  <a:gd name="T41" fmla="*/ 102 h 221"/>
                  <a:gd name="T42" fmla="*/ 88 w 91"/>
                  <a:gd name="T43" fmla="*/ 111 h 221"/>
                  <a:gd name="T44" fmla="*/ 84 w 91"/>
                  <a:gd name="T45" fmla="*/ 122 h 221"/>
                  <a:gd name="T46" fmla="*/ 82 w 91"/>
                  <a:gd name="T47" fmla="*/ 132 h 221"/>
                  <a:gd name="T48" fmla="*/ 33 w 91"/>
                  <a:gd name="T49" fmla="*/ 207 h 221"/>
                  <a:gd name="T50" fmla="*/ 33 w 91"/>
                  <a:gd name="T51" fmla="*/ 203 h 221"/>
                  <a:gd name="T52" fmla="*/ 34 w 91"/>
                  <a:gd name="T53" fmla="*/ 200 h 221"/>
                  <a:gd name="T54" fmla="*/ 36 w 91"/>
                  <a:gd name="T55" fmla="*/ 194 h 221"/>
                  <a:gd name="T56" fmla="*/ 37 w 91"/>
                  <a:gd name="T57" fmla="*/ 187 h 221"/>
                  <a:gd name="T58" fmla="*/ 38 w 91"/>
                  <a:gd name="T59" fmla="*/ 184 h 221"/>
                  <a:gd name="T60" fmla="*/ 39 w 91"/>
                  <a:gd name="T61" fmla="*/ 180 h 221"/>
                  <a:gd name="T62" fmla="*/ 39 w 91"/>
                  <a:gd name="T63" fmla="*/ 175 h 221"/>
                  <a:gd name="T64" fmla="*/ 39 w 91"/>
                  <a:gd name="T65" fmla="*/ 171 h 221"/>
                  <a:gd name="T66" fmla="*/ 40 w 91"/>
                  <a:gd name="T67" fmla="*/ 166 h 221"/>
                  <a:gd name="T68" fmla="*/ 40 w 91"/>
                  <a:gd name="T69" fmla="*/ 161 h 221"/>
                  <a:gd name="T70" fmla="*/ 40 w 91"/>
                  <a:gd name="T71" fmla="*/ 155 h 221"/>
                  <a:gd name="T72" fmla="*/ 41 w 91"/>
                  <a:gd name="T73" fmla="*/ 150 h 221"/>
                  <a:gd name="T74" fmla="*/ 41 w 91"/>
                  <a:gd name="T75" fmla="*/ 144 h 221"/>
                  <a:gd name="T76" fmla="*/ 41 w 91"/>
                  <a:gd name="T77" fmla="*/ 139 h 221"/>
                  <a:gd name="T78" fmla="*/ 40 w 91"/>
                  <a:gd name="T79" fmla="*/ 132 h 221"/>
                  <a:gd name="T80" fmla="*/ 40 w 91"/>
                  <a:gd name="T81" fmla="*/ 125 h 221"/>
                  <a:gd name="T82" fmla="*/ 39 w 91"/>
                  <a:gd name="T83" fmla="*/ 119 h 221"/>
                  <a:gd name="T84" fmla="*/ 39 w 91"/>
                  <a:gd name="T85" fmla="*/ 113 h 221"/>
                  <a:gd name="T86" fmla="*/ 38 w 91"/>
                  <a:gd name="T87" fmla="*/ 106 h 221"/>
                  <a:gd name="T88" fmla="*/ 37 w 91"/>
                  <a:gd name="T89" fmla="*/ 99 h 221"/>
                  <a:gd name="T90" fmla="*/ 36 w 91"/>
                  <a:gd name="T91" fmla="*/ 91 h 221"/>
                  <a:gd name="T92" fmla="*/ 33 w 91"/>
                  <a:gd name="T93" fmla="*/ 84 h 221"/>
                  <a:gd name="T94" fmla="*/ 32 w 91"/>
                  <a:gd name="T95" fmla="*/ 78 h 221"/>
                  <a:gd name="T96" fmla="*/ 30 w 91"/>
                  <a:gd name="T97" fmla="*/ 70 h 221"/>
                  <a:gd name="T98" fmla="*/ 27 w 91"/>
                  <a:gd name="T99" fmla="*/ 62 h 221"/>
                  <a:gd name="T100" fmla="*/ 24 w 91"/>
                  <a:gd name="T101" fmla="*/ 55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 name="Freeform 29"/>
              <p:cNvSpPr>
                <a:spLocks/>
              </p:cNvSpPr>
              <p:nvPr/>
            </p:nvSpPr>
            <p:spPr bwMode="auto">
              <a:xfrm>
                <a:off x="3783" y="3311"/>
                <a:ext cx="78" cy="139"/>
              </a:xfrm>
              <a:custGeom>
                <a:avLst/>
                <a:gdLst>
                  <a:gd name="T0" fmla="*/ 3 w 155"/>
                  <a:gd name="T1" fmla="*/ 277 h 279"/>
                  <a:gd name="T2" fmla="*/ 8 w 155"/>
                  <a:gd name="T3" fmla="*/ 269 h 279"/>
                  <a:gd name="T4" fmla="*/ 14 w 155"/>
                  <a:gd name="T5" fmla="*/ 263 h 279"/>
                  <a:gd name="T6" fmla="*/ 21 w 155"/>
                  <a:gd name="T7" fmla="*/ 254 h 279"/>
                  <a:gd name="T8" fmla="*/ 29 w 155"/>
                  <a:gd name="T9" fmla="*/ 245 h 279"/>
                  <a:gd name="T10" fmla="*/ 37 w 155"/>
                  <a:gd name="T11" fmla="*/ 234 h 279"/>
                  <a:gd name="T12" fmla="*/ 47 w 155"/>
                  <a:gd name="T13" fmla="*/ 222 h 279"/>
                  <a:gd name="T14" fmla="*/ 56 w 155"/>
                  <a:gd name="T15" fmla="*/ 209 h 279"/>
                  <a:gd name="T16" fmla="*/ 65 w 155"/>
                  <a:gd name="T17" fmla="*/ 195 h 279"/>
                  <a:gd name="T18" fmla="*/ 75 w 155"/>
                  <a:gd name="T19" fmla="*/ 182 h 279"/>
                  <a:gd name="T20" fmla="*/ 84 w 155"/>
                  <a:gd name="T21" fmla="*/ 167 h 279"/>
                  <a:gd name="T22" fmla="*/ 92 w 155"/>
                  <a:gd name="T23" fmla="*/ 152 h 279"/>
                  <a:gd name="T24" fmla="*/ 100 w 155"/>
                  <a:gd name="T25" fmla="*/ 137 h 279"/>
                  <a:gd name="T26" fmla="*/ 108 w 155"/>
                  <a:gd name="T27" fmla="*/ 122 h 279"/>
                  <a:gd name="T28" fmla="*/ 114 w 155"/>
                  <a:gd name="T29" fmla="*/ 107 h 279"/>
                  <a:gd name="T30" fmla="*/ 118 w 155"/>
                  <a:gd name="T31" fmla="*/ 93 h 279"/>
                  <a:gd name="T32" fmla="*/ 122 w 155"/>
                  <a:gd name="T33" fmla="*/ 78 h 279"/>
                  <a:gd name="T34" fmla="*/ 124 w 155"/>
                  <a:gd name="T35" fmla="*/ 64 h 279"/>
                  <a:gd name="T36" fmla="*/ 124 w 155"/>
                  <a:gd name="T37" fmla="*/ 52 h 279"/>
                  <a:gd name="T38" fmla="*/ 122 w 155"/>
                  <a:gd name="T39" fmla="*/ 39 h 279"/>
                  <a:gd name="T40" fmla="*/ 142 w 155"/>
                  <a:gd name="T41" fmla="*/ 1 h 279"/>
                  <a:gd name="T42" fmla="*/ 145 w 155"/>
                  <a:gd name="T43" fmla="*/ 6 h 279"/>
                  <a:gd name="T44" fmla="*/ 148 w 155"/>
                  <a:gd name="T45" fmla="*/ 14 h 279"/>
                  <a:gd name="T46" fmla="*/ 151 w 155"/>
                  <a:gd name="T47" fmla="*/ 24 h 279"/>
                  <a:gd name="T48" fmla="*/ 152 w 155"/>
                  <a:gd name="T49" fmla="*/ 29 h 279"/>
                  <a:gd name="T50" fmla="*/ 153 w 155"/>
                  <a:gd name="T51" fmla="*/ 36 h 279"/>
                  <a:gd name="T52" fmla="*/ 154 w 155"/>
                  <a:gd name="T53" fmla="*/ 43 h 279"/>
                  <a:gd name="T54" fmla="*/ 155 w 155"/>
                  <a:gd name="T55" fmla="*/ 50 h 279"/>
                  <a:gd name="T56" fmla="*/ 155 w 155"/>
                  <a:gd name="T57" fmla="*/ 58 h 279"/>
                  <a:gd name="T58" fmla="*/ 155 w 155"/>
                  <a:gd name="T59" fmla="*/ 67 h 279"/>
                  <a:gd name="T60" fmla="*/ 154 w 155"/>
                  <a:gd name="T61" fmla="*/ 76 h 279"/>
                  <a:gd name="T62" fmla="*/ 153 w 155"/>
                  <a:gd name="T63" fmla="*/ 86 h 279"/>
                  <a:gd name="T64" fmla="*/ 151 w 155"/>
                  <a:gd name="T65" fmla="*/ 95 h 279"/>
                  <a:gd name="T66" fmla="*/ 148 w 155"/>
                  <a:gd name="T67" fmla="*/ 105 h 279"/>
                  <a:gd name="T68" fmla="*/ 145 w 155"/>
                  <a:gd name="T69" fmla="*/ 115 h 279"/>
                  <a:gd name="T70" fmla="*/ 141 w 155"/>
                  <a:gd name="T71" fmla="*/ 126 h 279"/>
                  <a:gd name="T72" fmla="*/ 135 w 155"/>
                  <a:gd name="T73" fmla="*/ 138 h 279"/>
                  <a:gd name="T74" fmla="*/ 129 w 155"/>
                  <a:gd name="T75" fmla="*/ 149 h 279"/>
                  <a:gd name="T76" fmla="*/ 124 w 155"/>
                  <a:gd name="T77" fmla="*/ 159 h 279"/>
                  <a:gd name="T78" fmla="*/ 117 w 155"/>
                  <a:gd name="T79" fmla="*/ 169 h 279"/>
                  <a:gd name="T80" fmla="*/ 110 w 155"/>
                  <a:gd name="T81" fmla="*/ 180 h 279"/>
                  <a:gd name="T82" fmla="*/ 105 w 155"/>
                  <a:gd name="T83" fmla="*/ 187 h 279"/>
                  <a:gd name="T84" fmla="*/ 99 w 155"/>
                  <a:gd name="T85" fmla="*/ 196 h 279"/>
                  <a:gd name="T86" fmla="*/ 93 w 155"/>
                  <a:gd name="T87" fmla="*/ 204 h 279"/>
                  <a:gd name="T88" fmla="*/ 88 w 155"/>
                  <a:gd name="T89" fmla="*/ 212 h 279"/>
                  <a:gd name="T90" fmla="*/ 82 w 155"/>
                  <a:gd name="T91" fmla="*/ 219 h 279"/>
                  <a:gd name="T92" fmla="*/ 77 w 155"/>
                  <a:gd name="T93" fmla="*/ 226 h 279"/>
                  <a:gd name="T94" fmla="*/ 73 w 155"/>
                  <a:gd name="T95" fmla="*/ 231 h 279"/>
                  <a:gd name="T96" fmla="*/ 64 w 155"/>
                  <a:gd name="T97" fmla="*/ 242 h 279"/>
                  <a:gd name="T98" fmla="*/ 56 w 155"/>
                  <a:gd name="T99" fmla="*/ 250 h 279"/>
                  <a:gd name="T100" fmla="*/ 48 w 155"/>
                  <a:gd name="T101" fmla="*/ 257 h 279"/>
                  <a:gd name="T102" fmla="*/ 45 w 155"/>
                  <a:gd name="T103" fmla="*/ 262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9" name="Freeform 30"/>
              <p:cNvSpPr>
                <a:spLocks/>
              </p:cNvSpPr>
              <p:nvPr/>
            </p:nvSpPr>
            <p:spPr bwMode="auto">
              <a:xfrm>
                <a:off x="3460" y="3412"/>
                <a:ext cx="342" cy="435"/>
              </a:xfrm>
              <a:custGeom>
                <a:avLst/>
                <a:gdLst>
                  <a:gd name="T0" fmla="*/ 91 w 684"/>
                  <a:gd name="T1" fmla="*/ 78 h 871"/>
                  <a:gd name="T2" fmla="*/ 101 w 684"/>
                  <a:gd name="T3" fmla="*/ 110 h 871"/>
                  <a:gd name="T4" fmla="*/ 120 w 684"/>
                  <a:gd name="T5" fmla="*/ 156 h 871"/>
                  <a:gd name="T6" fmla="*/ 147 w 684"/>
                  <a:gd name="T7" fmla="*/ 215 h 871"/>
                  <a:gd name="T8" fmla="*/ 185 w 684"/>
                  <a:gd name="T9" fmla="*/ 285 h 871"/>
                  <a:gd name="T10" fmla="*/ 237 w 684"/>
                  <a:gd name="T11" fmla="*/ 363 h 871"/>
                  <a:gd name="T12" fmla="*/ 296 w 684"/>
                  <a:gd name="T13" fmla="*/ 437 h 871"/>
                  <a:gd name="T14" fmla="*/ 299 w 684"/>
                  <a:gd name="T15" fmla="*/ 459 h 871"/>
                  <a:gd name="T16" fmla="*/ 305 w 684"/>
                  <a:gd name="T17" fmla="*/ 493 h 871"/>
                  <a:gd name="T18" fmla="*/ 315 w 684"/>
                  <a:gd name="T19" fmla="*/ 533 h 871"/>
                  <a:gd name="T20" fmla="*/ 328 w 684"/>
                  <a:gd name="T21" fmla="*/ 576 h 871"/>
                  <a:gd name="T22" fmla="*/ 345 w 684"/>
                  <a:gd name="T23" fmla="*/ 616 h 871"/>
                  <a:gd name="T24" fmla="*/ 366 w 684"/>
                  <a:gd name="T25" fmla="*/ 647 h 871"/>
                  <a:gd name="T26" fmla="*/ 393 w 684"/>
                  <a:gd name="T27" fmla="*/ 668 h 871"/>
                  <a:gd name="T28" fmla="*/ 424 w 684"/>
                  <a:gd name="T29" fmla="*/ 687 h 871"/>
                  <a:gd name="T30" fmla="*/ 457 w 684"/>
                  <a:gd name="T31" fmla="*/ 706 h 871"/>
                  <a:gd name="T32" fmla="*/ 489 w 684"/>
                  <a:gd name="T33" fmla="*/ 724 h 871"/>
                  <a:gd name="T34" fmla="*/ 522 w 684"/>
                  <a:gd name="T35" fmla="*/ 739 h 871"/>
                  <a:gd name="T36" fmla="*/ 550 w 684"/>
                  <a:gd name="T37" fmla="*/ 747 h 871"/>
                  <a:gd name="T38" fmla="*/ 575 w 684"/>
                  <a:gd name="T39" fmla="*/ 749 h 871"/>
                  <a:gd name="T40" fmla="*/ 598 w 684"/>
                  <a:gd name="T41" fmla="*/ 738 h 871"/>
                  <a:gd name="T42" fmla="*/ 618 w 684"/>
                  <a:gd name="T43" fmla="*/ 713 h 871"/>
                  <a:gd name="T44" fmla="*/ 627 w 684"/>
                  <a:gd name="T45" fmla="*/ 694 h 871"/>
                  <a:gd name="T46" fmla="*/ 635 w 684"/>
                  <a:gd name="T47" fmla="*/ 673 h 871"/>
                  <a:gd name="T48" fmla="*/ 642 w 684"/>
                  <a:gd name="T49" fmla="*/ 650 h 871"/>
                  <a:gd name="T50" fmla="*/ 683 w 684"/>
                  <a:gd name="T51" fmla="*/ 652 h 871"/>
                  <a:gd name="T52" fmla="*/ 681 w 684"/>
                  <a:gd name="T53" fmla="*/ 682 h 871"/>
                  <a:gd name="T54" fmla="*/ 675 w 684"/>
                  <a:gd name="T55" fmla="*/ 721 h 871"/>
                  <a:gd name="T56" fmla="*/ 666 w 684"/>
                  <a:gd name="T57" fmla="*/ 764 h 871"/>
                  <a:gd name="T58" fmla="*/ 651 w 684"/>
                  <a:gd name="T59" fmla="*/ 802 h 871"/>
                  <a:gd name="T60" fmla="*/ 633 w 684"/>
                  <a:gd name="T61" fmla="*/ 833 h 871"/>
                  <a:gd name="T62" fmla="*/ 608 w 684"/>
                  <a:gd name="T63" fmla="*/ 848 h 871"/>
                  <a:gd name="T64" fmla="*/ 579 w 684"/>
                  <a:gd name="T65" fmla="*/ 856 h 871"/>
                  <a:gd name="T66" fmla="*/ 552 w 684"/>
                  <a:gd name="T67" fmla="*/ 863 h 871"/>
                  <a:gd name="T68" fmla="*/ 526 w 684"/>
                  <a:gd name="T69" fmla="*/ 868 h 871"/>
                  <a:gd name="T70" fmla="*/ 502 w 684"/>
                  <a:gd name="T71" fmla="*/ 871 h 871"/>
                  <a:gd name="T72" fmla="*/ 479 w 684"/>
                  <a:gd name="T73" fmla="*/ 870 h 871"/>
                  <a:gd name="T74" fmla="*/ 459 w 684"/>
                  <a:gd name="T75" fmla="*/ 866 h 871"/>
                  <a:gd name="T76" fmla="*/ 436 w 684"/>
                  <a:gd name="T77" fmla="*/ 857 h 871"/>
                  <a:gd name="T78" fmla="*/ 417 w 684"/>
                  <a:gd name="T79" fmla="*/ 844 h 871"/>
                  <a:gd name="T80" fmla="*/ 396 w 684"/>
                  <a:gd name="T81" fmla="*/ 823 h 871"/>
                  <a:gd name="T82" fmla="*/ 374 w 684"/>
                  <a:gd name="T83" fmla="*/ 800 h 871"/>
                  <a:gd name="T84" fmla="*/ 353 w 684"/>
                  <a:gd name="T85" fmla="*/ 773 h 871"/>
                  <a:gd name="T86" fmla="*/ 331 w 684"/>
                  <a:gd name="T87" fmla="*/ 744 h 871"/>
                  <a:gd name="T88" fmla="*/ 312 w 684"/>
                  <a:gd name="T89" fmla="*/ 716 h 871"/>
                  <a:gd name="T90" fmla="*/ 296 w 684"/>
                  <a:gd name="T91" fmla="*/ 689 h 871"/>
                  <a:gd name="T92" fmla="*/ 285 w 684"/>
                  <a:gd name="T93" fmla="*/ 660 h 871"/>
                  <a:gd name="T94" fmla="*/ 277 w 684"/>
                  <a:gd name="T95" fmla="*/ 627 h 871"/>
                  <a:gd name="T96" fmla="*/ 271 w 684"/>
                  <a:gd name="T97" fmla="*/ 591 h 871"/>
                  <a:gd name="T98" fmla="*/ 267 w 684"/>
                  <a:gd name="T99" fmla="*/ 554 h 871"/>
                  <a:gd name="T100" fmla="*/ 261 w 684"/>
                  <a:gd name="T101" fmla="*/ 516 h 871"/>
                  <a:gd name="T102" fmla="*/ 252 w 684"/>
                  <a:gd name="T103" fmla="*/ 479 h 871"/>
                  <a:gd name="T104" fmla="*/ 239 w 684"/>
                  <a:gd name="T105" fmla="*/ 445 h 871"/>
                  <a:gd name="T106" fmla="*/ 218 w 684"/>
                  <a:gd name="T107" fmla="*/ 412 h 871"/>
                  <a:gd name="T108" fmla="*/ 185 w 684"/>
                  <a:gd name="T109" fmla="*/ 375 h 871"/>
                  <a:gd name="T110" fmla="*/ 147 w 684"/>
                  <a:gd name="T111" fmla="*/ 331 h 871"/>
                  <a:gd name="T112" fmla="*/ 106 w 684"/>
                  <a:gd name="T113" fmla="*/ 278 h 871"/>
                  <a:gd name="T114" fmla="*/ 65 w 684"/>
                  <a:gd name="T115" fmla="*/ 212 h 871"/>
                  <a:gd name="T116" fmla="*/ 30 w 684"/>
                  <a:gd name="T117" fmla="*/ 132 h 871"/>
                  <a:gd name="T118" fmla="*/ 2 w 684"/>
                  <a:gd name="T119" fmla="*/ 34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0" name="Freeform 31"/>
              <p:cNvSpPr>
                <a:spLocks/>
              </p:cNvSpPr>
              <p:nvPr/>
            </p:nvSpPr>
            <p:spPr bwMode="auto">
              <a:xfrm>
                <a:off x="3546" y="3224"/>
                <a:ext cx="258" cy="306"/>
              </a:xfrm>
              <a:custGeom>
                <a:avLst/>
                <a:gdLst>
                  <a:gd name="T0" fmla="*/ 1 w 515"/>
                  <a:gd name="T1" fmla="*/ 340 h 612"/>
                  <a:gd name="T2" fmla="*/ 3 w 515"/>
                  <a:gd name="T3" fmla="*/ 321 h 612"/>
                  <a:gd name="T4" fmla="*/ 7 w 515"/>
                  <a:gd name="T5" fmla="*/ 303 h 612"/>
                  <a:gd name="T6" fmla="*/ 14 w 515"/>
                  <a:gd name="T7" fmla="*/ 278 h 612"/>
                  <a:gd name="T8" fmla="*/ 22 w 515"/>
                  <a:gd name="T9" fmla="*/ 252 h 612"/>
                  <a:gd name="T10" fmla="*/ 35 w 515"/>
                  <a:gd name="T11" fmla="*/ 224 h 612"/>
                  <a:gd name="T12" fmla="*/ 49 w 515"/>
                  <a:gd name="T13" fmla="*/ 193 h 612"/>
                  <a:gd name="T14" fmla="*/ 69 w 515"/>
                  <a:gd name="T15" fmla="*/ 162 h 612"/>
                  <a:gd name="T16" fmla="*/ 82 w 515"/>
                  <a:gd name="T17" fmla="*/ 142 h 612"/>
                  <a:gd name="T18" fmla="*/ 95 w 515"/>
                  <a:gd name="T19" fmla="*/ 127 h 612"/>
                  <a:gd name="T20" fmla="*/ 107 w 515"/>
                  <a:gd name="T21" fmla="*/ 111 h 612"/>
                  <a:gd name="T22" fmla="*/ 121 w 515"/>
                  <a:gd name="T23" fmla="*/ 96 h 612"/>
                  <a:gd name="T24" fmla="*/ 134 w 515"/>
                  <a:gd name="T25" fmla="*/ 82 h 612"/>
                  <a:gd name="T26" fmla="*/ 151 w 515"/>
                  <a:gd name="T27" fmla="*/ 64 h 612"/>
                  <a:gd name="T28" fmla="*/ 167 w 515"/>
                  <a:gd name="T29" fmla="*/ 49 h 612"/>
                  <a:gd name="T30" fmla="*/ 190 w 515"/>
                  <a:gd name="T31" fmla="*/ 28 h 612"/>
                  <a:gd name="T32" fmla="*/ 211 w 515"/>
                  <a:gd name="T33" fmla="*/ 17 h 612"/>
                  <a:gd name="T34" fmla="*/ 228 w 515"/>
                  <a:gd name="T35" fmla="*/ 10 h 612"/>
                  <a:gd name="T36" fmla="*/ 243 w 515"/>
                  <a:gd name="T37" fmla="*/ 7 h 612"/>
                  <a:gd name="T38" fmla="*/ 261 w 515"/>
                  <a:gd name="T39" fmla="*/ 2 h 612"/>
                  <a:gd name="T40" fmla="*/ 282 w 515"/>
                  <a:gd name="T41" fmla="*/ 1 h 612"/>
                  <a:gd name="T42" fmla="*/ 294 w 515"/>
                  <a:gd name="T43" fmla="*/ 3 h 612"/>
                  <a:gd name="T44" fmla="*/ 316 w 515"/>
                  <a:gd name="T45" fmla="*/ 16 h 612"/>
                  <a:gd name="T46" fmla="*/ 346 w 515"/>
                  <a:gd name="T47" fmla="*/ 34 h 612"/>
                  <a:gd name="T48" fmla="*/ 378 w 515"/>
                  <a:gd name="T49" fmla="*/ 58 h 612"/>
                  <a:gd name="T50" fmla="*/ 412 w 515"/>
                  <a:gd name="T51" fmla="*/ 86 h 612"/>
                  <a:gd name="T52" fmla="*/ 446 w 515"/>
                  <a:gd name="T53" fmla="*/ 117 h 612"/>
                  <a:gd name="T54" fmla="*/ 475 w 515"/>
                  <a:gd name="T55" fmla="*/ 152 h 612"/>
                  <a:gd name="T56" fmla="*/ 498 w 515"/>
                  <a:gd name="T57" fmla="*/ 189 h 612"/>
                  <a:gd name="T58" fmla="*/ 512 w 515"/>
                  <a:gd name="T59" fmla="*/ 225 h 612"/>
                  <a:gd name="T60" fmla="*/ 514 w 515"/>
                  <a:gd name="T61" fmla="*/ 262 h 612"/>
                  <a:gd name="T62" fmla="*/ 498 w 515"/>
                  <a:gd name="T63" fmla="*/ 300 h 612"/>
                  <a:gd name="T64" fmla="*/ 471 w 515"/>
                  <a:gd name="T65" fmla="*/ 342 h 612"/>
                  <a:gd name="T66" fmla="*/ 432 w 515"/>
                  <a:gd name="T67" fmla="*/ 382 h 612"/>
                  <a:gd name="T68" fmla="*/ 389 w 515"/>
                  <a:gd name="T69" fmla="*/ 421 h 612"/>
                  <a:gd name="T70" fmla="*/ 345 w 515"/>
                  <a:gd name="T71" fmla="*/ 456 h 612"/>
                  <a:gd name="T72" fmla="*/ 303 w 515"/>
                  <a:gd name="T73" fmla="*/ 487 h 612"/>
                  <a:gd name="T74" fmla="*/ 269 w 515"/>
                  <a:gd name="T75" fmla="*/ 509 h 612"/>
                  <a:gd name="T76" fmla="*/ 246 w 515"/>
                  <a:gd name="T77" fmla="*/ 525 h 612"/>
                  <a:gd name="T78" fmla="*/ 199 w 515"/>
                  <a:gd name="T79" fmla="*/ 526 h 612"/>
                  <a:gd name="T80" fmla="*/ 211 w 515"/>
                  <a:gd name="T81" fmla="*/ 514 h 612"/>
                  <a:gd name="T82" fmla="*/ 235 w 515"/>
                  <a:gd name="T83" fmla="*/ 490 h 612"/>
                  <a:gd name="T84" fmla="*/ 265 w 515"/>
                  <a:gd name="T85" fmla="*/ 460 h 612"/>
                  <a:gd name="T86" fmla="*/ 298 w 515"/>
                  <a:gd name="T87" fmla="*/ 424 h 612"/>
                  <a:gd name="T88" fmla="*/ 330 w 515"/>
                  <a:gd name="T89" fmla="*/ 384 h 612"/>
                  <a:gd name="T90" fmla="*/ 358 w 515"/>
                  <a:gd name="T91" fmla="*/ 345 h 612"/>
                  <a:gd name="T92" fmla="*/ 380 w 515"/>
                  <a:gd name="T93" fmla="*/ 305 h 612"/>
                  <a:gd name="T94" fmla="*/ 392 w 515"/>
                  <a:gd name="T95" fmla="*/ 271 h 612"/>
                  <a:gd name="T96" fmla="*/ 391 w 515"/>
                  <a:gd name="T97" fmla="*/ 242 h 612"/>
                  <a:gd name="T98" fmla="*/ 383 w 515"/>
                  <a:gd name="T99" fmla="*/ 212 h 612"/>
                  <a:gd name="T100" fmla="*/ 373 w 515"/>
                  <a:gd name="T101" fmla="*/ 184 h 612"/>
                  <a:gd name="T102" fmla="*/ 359 w 515"/>
                  <a:gd name="T103" fmla="*/ 157 h 612"/>
                  <a:gd name="T104" fmla="*/ 346 w 515"/>
                  <a:gd name="T105" fmla="*/ 132 h 612"/>
                  <a:gd name="T106" fmla="*/ 332 w 515"/>
                  <a:gd name="T107" fmla="*/ 108 h 612"/>
                  <a:gd name="T108" fmla="*/ 320 w 515"/>
                  <a:gd name="T109" fmla="*/ 90 h 612"/>
                  <a:gd name="T110" fmla="*/ 311 w 515"/>
                  <a:gd name="T111" fmla="*/ 77 h 612"/>
                  <a:gd name="T112" fmla="*/ 302 w 515"/>
                  <a:gd name="T113" fmla="*/ 66 h 612"/>
                  <a:gd name="T114" fmla="*/ 285 w 515"/>
                  <a:gd name="T115" fmla="*/ 53 h 612"/>
                  <a:gd name="T116" fmla="*/ 265 w 515"/>
                  <a:gd name="T117" fmla="*/ 47 h 612"/>
                  <a:gd name="T118" fmla="*/ 243 w 515"/>
                  <a:gd name="T119" fmla="*/ 51 h 612"/>
                  <a:gd name="T120" fmla="*/ 229 w 515"/>
                  <a:gd name="T121" fmla="*/ 59 h 612"/>
                  <a:gd name="T122" fmla="*/ 53 w 515"/>
                  <a:gd name="T123" fmla="*/ 450 h 612"/>
                  <a:gd name="T124" fmla="*/ 1 w 515"/>
                  <a:gd name="T125" fmla="*/ 383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1" name="Freeform 32"/>
              <p:cNvSpPr>
                <a:spLocks/>
              </p:cNvSpPr>
              <p:nvPr/>
            </p:nvSpPr>
            <p:spPr bwMode="auto">
              <a:xfrm>
                <a:off x="3465" y="3152"/>
                <a:ext cx="373" cy="265"/>
              </a:xfrm>
              <a:custGeom>
                <a:avLst/>
                <a:gdLst>
                  <a:gd name="T0" fmla="*/ 0 w 744"/>
                  <a:gd name="T1" fmla="*/ 504 h 529"/>
                  <a:gd name="T2" fmla="*/ 2 w 744"/>
                  <a:gd name="T3" fmla="*/ 495 h 529"/>
                  <a:gd name="T4" fmla="*/ 8 w 744"/>
                  <a:gd name="T5" fmla="*/ 478 h 529"/>
                  <a:gd name="T6" fmla="*/ 15 w 744"/>
                  <a:gd name="T7" fmla="*/ 455 h 529"/>
                  <a:gd name="T8" fmla="*/ 25 w 744"/>
                  <a:gd name="T9" fmla="*/ 424 h 529"/>
                  <a:gd name="T10" fmla="*/ 37 w 744"/>
                  <a:gd name="T11" fmla="*/ 390 h 529"/>
                  <a:gd name="T12" fmla="*/ 54 w 744"/>
                  <a:gd name="T13" fmla="*/ 352 h 529"/>
                  <a:gd name="T14" fmla="*/ 72 w 744"/>
                  <a:gd name="T15" fmla="*/ 311 h 529"/>
                  <a:gd name="T16" fmla="*/ 94 w 744"/>
                  <a:gd name="T17" fmla="*/ 268 h 529"/>
                  <a:gd name="T18" fmla="*/ 119 w 744"/>
                  <a:gd name="T19" fmla="*/ 225 h 529"/>
                  <a:gd name="T20" fmla="*/ 146 w 744"/>
                  <a:gd name="T21" fmla="*/ 183 h 529"/>
                  <a:gd name="T22" fmla="*/ 176 w 744"/>
                  <a:gd name="T23" fmla="*/ 142 h 529"/>
                  <a:gd name="T24" fmla="*/ 210 w 744"/>
                  <a:gd name="T25" fmla="*/ 103 h 529"/>
                  <a:gd name="T26" fmla="*/ 246 w 744"/>
                  <a:gd name="T27" fmla="*/ 68 h 529"/>
                  <a:gd name="T28" fmla="*/ 287 w 744"/>
                  <a:gd name="T29" fmla="*/ 39 h 529"/>
                  <a:gd name="T30" fmla="*/ 331 w 744"/>
                  <a:gd name="T31" fmla="*/ 15 h 529"/>
                  <a:gd name="T32" fmla="*/ 356 w 744"/>
                  <a:gd name="T33" fmla="*/ 6 h 529"/>
                  <a:gd name="T34" fmla="*/ 364 w 744"/>
                  <a:gd name="T35" fmla="*/ 3 h 529"/>
                  <a:gd name="T36" fmla="*/ 374 w 744"/>
                  <a:gd name="T37" fmla="*/ 1 h 529"/>
                  <a:gd name="T38" fmla="*/ 388 w 744"/>
                  <a:gd name="T39" fmla="*/ 0 h 529"/>
                  <a:gd name="T40" fmla="*/ 405 w 744"/>
                  <a:gd name="T41" fmla="*/ 0 h 529"/>
                  <a:gd name="T42" fmla="*/ 425 w 744"/>
                  <a:gd name="T43" fmla="*/ 2 h 529"/>
                  <a:gd name="T44" fmla="*/ 448 w 744"/>
                  <a:gd name="T45" fmla="*/ 6 h 529"/>
                  <a:gd name="T46" fmla="*/ 473 w 744"/>
                  <a:gd name="T47" fmla="*/ 14 h 529"/>
                  <a:gd name="T48" fmla="*/ 501 w 744"/>
                  <a:gd name="T49" fmla="*/ 27 h 529"/>
                  <a:gd name="T50" fmla="*/ 531 w 744"/>
                  <a:gd name="T51" fmla="*/ 43 h 529"/>
                  <a:gd name="T52" fmla="*/ 564 w 744"/>
                  <a:gd name="T53" fmla="*/ 65 h 529"/>
                  <a:gd name="T54" fmla="*/ 599 w 744"/>
                  <a:gd name="T55" fmla="*/ 93 h 529"/>
                  <a:gd name="T56" fmla="*/ 637 w 744"/>
                  <a:gd name="T57" fmla="*/ 129 h 529"/>
                  <a:gd name="T58" fmla="*/ 676 w 744"/>
                  <a:gd name="T59" fmla="*/ 171 h 529"/>
                  <a:gd name="T60" fmla="*/ 718 w 744"/>
                  <a:gd name="T61" fmla="*/ 222 h 529"/>
                  <a:gd name="T62" fmla="*/ 743 w 744"/>
                  <a:gd name="T63" fmla="*/ 316 h 529"/>
                  <a:gd name="T64" fmla="*/ 736 w 744"/>
                  <a:gd name="T65" fmla="*/ 308 h 529"/>
                  <a:gd name="T66" fmla="*/ 725 w 744"/>
                  <a:gd name="T67" fmla="*/ 294 h 529"/>
                  <a:gd name="T68" fmla="*/ 710 w 744"/>
                  <a:gd name="T69" fmla="*/ 277 h 529"/>
                  <a:gd name="T70" fmla="*/ 691 w 744"/>
                  <a:gd name="T71" fmla="*/ 256 h 529"/>
                  <a:gd name="T72" fmla="*/ 668 w 744"/>
                  <a:gd name="T73" fmla="*/ 233 h 529"/>
                  <a:gd name="T74" fmla="*/ 645 w 744"/>
                  <a:gd name="T75" fmla="*/ 209 h 529"/>
                  <a:gd name="T76" fmla="*/ 616 w 744"/>
                  <a:gd name="T77" fmla="*/ 184 h 529"/>
                  <a:gd name="T78" fmla="*/ 588 w 744"/>
                  <a:gd name="T79" fmla="*/ 158 h 529"/>
                  <a:gd name="T80" fmla="*/ 556 w 744"/>
                  <a:gd name="T81" fmla="*/ 133 h 529"/>
                  <a:gd name="T82" fmla="*/ 526 w 744"/>
                  <a:gd name="T83" fmla="*/ 109 h 529"/>
                  <a:gd name="T84" fmla="*/ 493 w 744"/>
                  <a:gd name="T85" fmla="*/ 89 h 529"/>
                  <a:gd name="T86" fmla="*/ 461 w 744"/>
                  <a:gd name="T87" fmla="*/ 72 h 529"/>
                  <a:gd name="T88" fmla="*/ 430 w 744"/>
                  <a:gd name="T89" fmla="*/ 59 h 529"/>
                  <a:gd name="T90" fmla="*/ 399 w 744"/>
                  <a:gd name="T91" fmla="*/ 53 h 529"/>
                  <a:gd name="T92" fmla="*/ 370 w 744"/>
                  <a:gd name="T93" fmla="*/ 52 h 529"/>
                  <a:gd name="T94" fmla="*/ 341 w 744"/>
                  <a:gd name="T95" fmla="*/ 57 h 529"/>
                  <a:gd name="T96" fmla="*/ 314 w 744"/>
                  <a:gd name="T97" fmla="*/ 72 h 529"/>
                  <a:gd name="T98" fmla="*/ 287 w 744"/>
                  <a:gd name="T99" fmla="*/ 93 h 529"/>
                  <a:gd name="T100" fmla="*/ 262 w 744"/>
                  <a:gd name="T101" fmla="*/ 120 h 529"/>
                  <a:gd name="T102" fmla="*/ 238 w 744"/>
                  <a:gd name="T103" fmla="*/ 152 h 529"/>
                  <a:gd name="T104" fmla="*/ 215 w 744"/>
                  <a:gd name="T105" fmla="*/ 188 h 529"/>
                  <a:gd name="T106" fmla="*/ 193 w 744"/>
                  <a:gd name="T107" fmla="*/ 228 h 529"/>
                  <a:gd name="T108" fmla="*/ 174 w 744"/>
                  <a:gd name="T109" fmla="*/ 267 h 529"/>
                  <a:gd name="T110" fmla="*/ 156 w 744"/>
                  <a:gd name="T111" fmla="*/ 309 h 529"/>
                  <a:gd name="T112" fmla="*/ 140 w 744"/>
                  <a:gd name="T113" fmla="*/ 350 h 529"/>
                  <a:gd name="T114" fmla="*/ 125 w 744"/>
                  <a:gd name="T115" fmla="*/ 388 h 529"/>
                  <a:gd name="T116" fmla="*/ 113 w 744"/>
                  <a:gd name="T117" fmla="*/ 425 h 529"/>
                  <a:gd name="T118" fmla="*/ 103 w 744"/>
                  <a:gd name="T119" fmla="*/ 458 h 529"/>
                  <a:gd name="T120" fmla="*/ 95 w 744"/>
                  <a:gd name="T121" fmla="*/ 486 h 529"/>
                  <a:gd name="T122" fmla="*/ 90 w 744"/>
                  <a:gd name="T123" fmla="*/ 509 h 529"/>
                  <a:gd name="T124" fmla="*/ 87 w 744"/>
                  <a:gd name="T125" fmla="*/ 526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12" name="Group 33"/>
            <p:cNvGrpSpPr>
              <a:grpSpLocks/>
            </p:cNvGrpSpPr>
            <p:nvPr/>
          </p:nvGrpSpPr>
          <p:grpSpPr bwMode="auto">
            <a:xfrm flipH="1">
              <a:off x="6723063" y="3271838"/>
              <a:ext cx="438150" cy="314325"/>
              <a:chOff x="2772" y="1477"/>
              <a:chExt cx="822" cy="590"/>
            </a:xfrm>
          </p:grpSpPr>
          <p:sp>
            <p:nvSpPr>
              <p:cNvPr id="213" name="Arc 34"/>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14" name="Arc 35"/>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15" name="Arc 36"/>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16" name="Arc 37"/>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cxnSp>
        <p:nvCxnSpPr>
          <p:cNvPr id="218" name="arw Wire 1"/>
          <p:cNvCxnSpPr/>
          <p:nvPr/>
        </p:nvCxnSpPr>
        <p:spPr bwMode="auto">
          <a:xfrm flipV="1">
            <a:off x="1600200" y="1448116"/>
            <a:ext cx="990600" cy="964488"/>
          </a:xfrm>
          <a:prstGeom prst="bentConnector3">
            <a:avLst>
              <a:gd name="adj1" fmla="val 6346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8" name="arw Wire 2"/>
          <p:cNvCxnSpPr/>
          <p:nvPr/>
        </p:nvCxnSpPr>
        <p:spPr bwMode="auto">
          <a:xfrm>
            <a:off x="1607704" y="2561604"/>
            <a:ext cx="934457"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47" name="icn AnimPlay"/>
          <p:cNvGrpSpPr>
            <a:grpSpLocks/>
          </p:cNvGrpSpPr>
          <p:nvPr/>
        </p:nvGrpSpPr>
        <p:grpSpPr bwMode="auto">
          <a:xfrm>
            <a:off x="8623300" y="79375"/>
            <a:ext cx="431800" cy="461963"/>
            <a:chOff x="3777" y="1768"/>
            <a:chExt cx="467" cy="499"/>
          </a:xfrm>
        </p:grpSpPr>
        <p:sp>
          <p:nvSpPr>
            <p:cNvPr id="248" name="Rectangle 11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9" name="AutoShape 11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44" name="icn AnimStop"/>
          <p:cNvGrpSpPr>
            <a:grpSpLocks/>
          </p:cNvGrpSpPr>
          <p:nvPr/>
        </p:nvGrpSpPr>
        <p:grpSpPr bwMode="auto">
          <a:xfrm>
            <a:off x="8632825" y="79375"/>
            <a:ext cx="431800" cy="461963"/>
            <a:chOff x="2967" y="1718"/>
            <a:chExt cx="467" cy="499"/>
          </a:xfrm>
        </p:grpSpPr>
        <p:sp>
          <p:nvSpPr>
            <p:cNvPr id="245" name="Rectangle 11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6" name="Rectangle 11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Tree>
    <p:extLst>
      <p:ext uri="{BB962C8B-B14F-4D97-AF65-F5344CB8AC3E}">
        <p14:creationId xmlns:p14="http://schemas.microsoft.com/office/powerpoint/2010/main" val="30624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wipe(left)">
                                      <p:cBhvr>
                                        <p:cTn id="7" dur="1000"/>
                                        <p:tgtEl>
                                          <p:spTgt spid="25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18"/>
                                        </p:tgtEl>
                                        <p:attrNameLst>
                                          <p:attrName>style.visibility</p:attrName>
                                        </p:attrNameLst>
                                      </p:cBhvr>
                                      <p:to>
                                        <p:strVal val="visible"/>
                                      </p:to>
                                    </p:set>
                                    <p:animEffect transition="in" filter="wipe(left)">
                                      <p:cBhvr>
                                        <p:cTn id="16" dur="1000"/>
                                        <p:tgtEl>
                                          <p:spTgt spid="218"/>
                                        </p:tgtEl>
                                      </p:cBhvr>
                                    </p:animEffect>
                                  </p:childTnLst>
                                </p:cTn>
                              </p:par>
                              <p:par>
                                <p:cTn id="17" presetID="22" presetClass="entr" presetSubtype="8"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animEffect transition="in" filter="wipe(left)">
                                      <p:cBhvr>
                                        <p:cTn id="19" dur="1000"/>
                                        <p:tgtEl>
                                          <p:spTgt spid="228"/>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1000"/>
                                        <p:tgtEl>
                                          <p:spTgt spid="13"/>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244"/>
                                        </p:tgtEl>
                                        <p:attrNameLst>
                                          <p:attrName>style.visibility</p:attrName>
                                        </p:attrNameLst>
                                      </p:cBhvr>
                                      <p:to>
                                        <p:strVal val="visible"/>
                                      </p:to>
                                    </p:set>
                                    <p:anim calcmode="lin" valueType="num">
                                      <p:cBhvr>
                                        <p:cTn id="35" dur="1000" fill="hold"/>
                                        <p:tgtEl>
                                          <p:spTgt spid="244"/>
                                        </p:tgtEl>
                                        <p:attrNameLst>
                                          <p:attrName>ppt_w</p:attrName>
                                        </p:attrNameLst>
                                      </p:cBhvr>
                                      <p:tavLst>
                                        <p:tav tm="0">
                                          <p:val>
                                            <p:fltVal val="0"/>
                                          </p:val>
                                        </p:tav>
                                        <p:tav tm="100000">
                                          <p:val>
                                            <p:strVal val="#ppt_w"/>
                                          </p:val>
                                        </p:tav>
                                      </p:tavLst>
                                    </p:anim>
                                    <p:anim calcmode="lin" valueType="num">
                                      <p:cBhvr>
                                        <p:cTn id="36" dur="1000" fill="hold"/>
                                        <p:tgtEl>
                                          <p:spTgt spid="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messaging destination</a:t>
            </a:r>
            <a:endParaRPr lang="en-US" dirty="0"/>
          </a:p>
        </p:txBody>
      </p:sp>
      <p:sp>
        <p:nvSpPr>
          <p:cNvPr id="3" name="Content Placeholder 2"/>
          <p:cNvSpPr>
            <a:spLocks noGrp="1"/>
          </p:cNvSpPr>
          <p:nvPr>
            <p:ph idx="1"/>
          </p:nvPr>
        </p:nvSpPr>
        <p:spPr/>
        <p:txBody>
          <a:bodyPr/>
          <a:lstStyle/>
          <a:p>
            <a:r>
              <a:rPr lang="en-US" dirty="0" smtClean="0"/>
              <a:t>Required fields</a:t>
            </a:r>
          </a:p>
          <a:p>
            <a:pPr lvl="1"/>
            <a:r>
              <a:rPr lang="en-US" dirty="0" smtClean="0"/>
              <a:t>Unique ID value from 0 to 63</a:t>
            </a:r>
            <a:endParaRPr lang="en-US" dirty="0"/>
          </a:p>
          <a:p>
            <a:pPr lvl="1"/>
            <a:r>
              <a:rPr lang="en-US" dirty="0" smtClean="0"/>
              <a:t>Unique Name</a:t>
            </a:r>
          </a:p>
          <a:p>
            <a:pPr lvl="1"/>
            <a:r>
              <a:rPr lang="en-US" dirty="0" smtClean="0"/>
              <a:t>Messaging events that the destination listens for</a:t>
            </a:r>
          </a:p>
          <a:p>
            <a:r>
              <a:rPr lang="en-US" dirty="0" smtClean="0"/>
              <a:t>Transport plugin is required</a:t>
            </a:r>
          </a:p>
          <a:p>
            <a:pPr lvl="1"/>
            <a:r>
              <a:rPr lang="en-US" dirty="0" smtClean="0"/>
              <a:t>Sends message </a:t>
            </a:r>
            <a:r>
              <a:rPr lang="en-US" dirty="0"/>
              <a:t>to </a:t>
            </a:r>
            <a:r>
              <a:rPr lang="en-US" dirty="0" smtClean="0"/>
              <a:t/>
            </a:r>
            <a:br>
              <a:rPr lang="en-US" dirty="0" smtClean="0"/>
            </a:br>
            <a:r>
              <a:rPr lang="en-US" dirty="0" smtClean="0"/>
              <a:t>external system(s)</a:t>
            </a:r>
          </a:p>
          <a:p>
            <a:r>
              <a:rPr lang="en-US" dirty="0" smtClean="0"/>
              <a:t>Optional plugins</a:t>
            </a:r>
          </a:p>
          <a:p>
            <a:pPr lvl="1"/>
            <a:r>
              <a:rPr lang="en-US" dirty="0" smtClean="0"/>
              <a:t>Request plugin transforms  </a:t>
            </a:r>
            <a:br>
              <a:rPr lang="en-US" dirty="0" smtClean="0"/>
            </a:br>
            <a:r>
              <a:rPr lang="en-US" dirty="0" smtClean="0"/>
              <a:t>the payload</a:t>
            </a:r>
          </a:p>
          <a:p>
            <a:pPr lvl="1"/>
            <a:r>
              <a:rPr lang="en-US" dirty="0" smtClean="0"/>
              <a:t>Reply plugin manages </a:t>
            </a:r>
            <a:br>
              <a:rPr lang="en-US" dirty="0" smtClean="0"/>
            </a:br>
            <a:r>
              <a:rPr lang="en-US" dirty="0" smtClean="0"/>
              <a:t>asynchronous </a:t>
            </a:r>
            <a:r>
              <a:rPr lang="en-US" dirty="0" smtClean="0"/>
              <a:t>acknowledgements</a:t>
            </a:r>
          </a:p>
          <a:p>
            <a:r>
              <a:rPr lang="en-US" dirty="0" smtClean="0"/>
              <a:t>Additional parameters</a:t>
            </a:r>
          </a:p>
          <a:p>
            <a:pPr lvl="1"/>
            <a:r>
              <a:rPr lang="en-US" dirty="0" smtClean="0"/>
              <a:t>See </a:t>
            </a:r>
            <a:r>
              <a:rPr lang="en-US" dirty="0" smtClean="0"/>
              <a:t>Acknowledging </a:t>
            </a:r>
            <a:r>
              <a:rPr lang="en-US" dirty="0" smtClean="0"/>
              <a:t>Messages lesson</a:t>
            </a:r>
            <a:endParaRPr lang="en-US" dirty="0"/>
          </a:p>
          <a:p>
            <a:pPr marL="0" indent="0">
              <a:buNone/>
            </a:pPr>
            <a:endParaRPr lang="en-US" dirty="0"/>
          </a:p>
        </p:txBody>
      </p:sp>
      <p:grpSp>
        <p:nvGrpSpPr>
          <p:cNvPr id="38" name="Group 36"/>
          <p:cNvGrpSpPr>
            <a:grpSpLocks/>
          </p:cNvGrpSpPr>
          <p:nvPr/>
        </p:nvGrpSpPr>
        <p:grpSpPr bwMode="auto">
          <a:xfrm>
            <a:off x="7522638" y="914400"/>
            <a:ext cx="980609" cy="907565"/>
            <a:chOff x="757" y="1301"/>
            <a:chExt cx="751" cy="695"/>
          </a:xfrm>
          <a:effectLst>
            <a:outerShdw blurRad="50800" dist="38100" dir="2700000" algn="tl" rotWithShape="0">
              <a:prstClr val="black">
                <a:alpha val="40000"/>
              </a:prstClr>
            </a:outerShdw>
          </a:effectLst>
        </p:grpSpPr>
        <p:sp>
          <p:nvSpPr>
            <p:cNvPr id="39" name="Rectangle 3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Rectangle 3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41" name="Group 39"/>
            <p:cNvGrpSpPr>
              <a:grpSpLocks/>
            </p:cNvGrpSpPr>
            <p:nvPr/>
          </p:nvGrpSpPr>
          <p:grpSpPr bwMode="auto">
            <a:xfrm>
              <a:off x="939" y="1836"/>
              <a:ext cx="373" cy="53"/>
              <a:chOff x="939" y="1836"/>
              <a:chExt cx="373" cy="53"/>
            </a:xfrm>
          </p:grpSpPr>
          <p:sp>
            <p:nvSpPr>
              <p:cNvPr id="51" name="Rectangle 50"/>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2" name="Rectangle 51"/>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42" name="Rectangle 42"/>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3" name="Rectangle 43"/>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4" name="AutoShape 44"/>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45" name="Group 45"/>
            <p:cNvGrpSpPr>
              <a:grpSpLocks/>
            </p:cNvGrpSpPr>
            <p:nvPr/>
          </p:nvGrpSpPr>
          <p:grpSpPr bwMode="auto">
            <a:xfrm>
              <a:off x="1243" y="1301"/>
              <a:ext cx="265" cy="287"/>
              <a:chOff x="1243" y="1301"/>
              <a:chExt cx="265" cy="287"/>
            </a:xfrm>
          </p:grpSpPr>
          <p:sp>
            <p:nvSpPr>
              <p:cNvPr id="49"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0"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6" name="Group 48"/>
            <p:cNvGrpSpPr>
              <a:grpSpLocks/>
            </p:cNvGrpSpPr>
            <p:nvPr/>
          </p:nvGrpSpPr>
          <p:grpSpPr bwMode="auto">
            <a:xfrm flipH="1">
              <a:off x="757" y="1309"/>
              <a:ext cx="265" cy="287"/>
              <a:chOff x="1243" y="1301"/>
              <a:chExt cx="265" cy="287"/>
            </a:xfrm>
          </p:grpSpPr>
          <p:sp>
            <p:nvSpPr>
              <p:cNvPr id="47"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8"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53" name="Text Box 32"/>
          <p:cNvSpPr txBox="1">
            <a:spLocks noChangeArrowheads="1"/>
          </p:cNvSpPr>
          <p:nvPr/>
        </p:nvSpPr>
        <p:spPr bwMode="auto">
          <a:xfrm>
            <a:off x="7202702" y="2068438"/>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54" name="Picture 4" descr="C:\Users\sluersen\AppData\Local\Temp\SNAGHTML1f1bd01.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517419" y="3124200"/>
            <a:ext cx="4318821" cy="236942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15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editor</a:t>
            </a:r>
            <a:endParaRPr lang="en-US" dirty="0"/>
          </a:p>
        </p:txBody>
      </p:sp>
      <p:sp>
        <p:nvSpPr>
          <p:cNvPr id="2055" name="Content Placeholder 2054"/>
          <p:cNvSpPr>
            <a:spLocks noGrp="1"/>
          </p:cNvSpPr>
          <p:nvPr>
            <p:ph idx="1"/>
          </p:nvPr>
        </p:nvSpPr>
        <p:spPr>
          <a:xfrm>
            <a:off x="519113" y="5029200"/>
            <a:ext cx="8318500" cy="1371600"/>
          </a:xfrm>
        </p:spPr>
        <p:txBody>
          <a:bodyPr/>
          <a:lstStyle/>
          <a:p>
            <a:r>
              <a:rPr lang="en-US" dirty="0" smtClean="0"/>
              <a:t>Specify required field values</a:t>
            </a:r>
          </a:p>
          <a:p>
            <a:r>
              <a:rPr lang="en-US" dirty="0" smtClean="0"/>
              <a:t>Specify the messaging events</a:t>
            </a:r>
          </a:p>
          <a:p>
            <a:pPr lvl="1"/>
            <a:r>
              <a:rPr lang="en-US" dirty="0" smtClean="0"/>
              <a:t>Use  </a:t>
            </a:r>
            <a:r>
              <a:rPr lang="en-US" b="1" dirty="0">
                <a:latin typeface="Courier New" pitchFamily="49" charset="0"/>
                <a:cs typeface="Courier New" pitchFamily="49" charset="0"/>
              </a:rPr>
              <a:t>&lt;entity&gt;&lt;</a:t>
            </a:r>
            <a:r>
              <a:rPr lang="en-US" b="1" dirty="0">
                <a:latin typeface="Courier New" pitchFamily="49" charset="0"/>
                <a:cs typeface="Courier New" pitchFamily="49" charset="0"/>
              </a:rPr>
              <a:t>typeOfChange</a:t>
            </a:r>
            <a:r>
              <a:rPr lang="en-US" b="1" dirty="0">
                <a:latin typeface="Courier New" pitchFamily="49" charset="0"/>
                <a:cs typeface="Courier New" pitchFamily="49" charset="0"/>
              </a:rPr>
              <a:t>&gt;</a:t>
            </a:r>
          </a:p>
          <a:p>
            <a:endParaRPr lang="en-US" dirty="0"/>
          </a:p>
        </p:txBody>
      </p:sp>
      <p:pic>
        <p:nvPicPr>
          <p:cNvPr id="2052" name="Picture 4" descr="C:\Users\sluersen\AppData\Local\Temp\SNAGHTML1f1b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761999"/>
            <a:ext cx="7482788" cy="410527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476999" y="1905000"/>
            <a:ext cx="2446175"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Required Transport Plugin</a:t>
            </a:r>
            <a:endParaRPr lang="en-US" sz="1600" dirty="0">
              <a:solidFill>
                <a:schemeClr val="bg1"/>
              </a:solidFill>
            </a:endParaRPr>
          </a:p>
        </p:txBody>
      </p:sp>
      <p:sp>
        <p:nvSpPr>
          <p:cNvPr id="11" name="Rounded Rectangle 10"/>
          <p:cNvSpPr/>
          <p:nvPr/>
        </p:nvSpPr>
        <p:spPr bwMode="auto">
          <a:xfrm>
            <a:off x="7313450" y="2314575"/>
            <a:ext cx="1600200" cy="3048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Optional Plugins</a:t>
            </a:r>
            <a:endParaRPr lang="en-US" sz="1600" dirty="0">
              <a:solidFill>
                <a:schemeClr val="bg1"/>
              </a:solidFill>
            </a:endParaRPr>
          </a:p>
        </p:txBody>
      </p:sp>
      <p:sp>
        <p:nvSpPr>
          <p:cNvPr id="12" name="Rounded Rectangle 11"/>
          <p:cNvSpPr/>
          <p:nvPr/>
        </p:nvSpPr>
        <p:spPr bwMode="auto">
          <a:xfrm>
            <a:off x="7620000" y="4105275"/>
            <a:ext cx="1219200" cy="762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Messaging</a:t>
            </a:r>
            <a:br>
              <a:rPr lang="en-US" sz="1600" dirty="0" smtClean="0">
                <a:solidFill>
                  <a:schemeClr val="bg1"/>
                </a:solidFill>
              </a:rPr>
            </a:br>
            <a:r>
              <a:rPr lang="en-US" sz="1600" dirty="0" smtClean="0">
                <a:solidFill>
                  <a:schemeClr val="bg1"/>
                </a:solidFill>
              </a:rPr>
              <a:t> Events</a:t>
            </a:r>
            <a:endParaRPr lang="en-US" sz="1600" dirty="0">
              <a:solidFill>
                <a:schemeClr val="bg1"/>
              </a:solidFill>
            </a:endParaRPr>
          </a:p>
        </p:txBody>
      </p:sp>
      <p:sp>
        <p:nvSpPr>
          <p:cNvPr id="5" name="Rounded Rectangle 4"/>
          <p:cNvSpPr/>
          <p:nvPr/>
        </p:nvSpPr>
        <p:spPr bwMode="auto">
          <a:xfrm>
            <a:off x="7928250" y="1143000"/>
            <a:ext cx="9854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Unique ID</a:t>
            </a:r>
            <a:endParaRPr lang="en-US" sz="1600" dirty="0">
              <a:solidFill>
                <a:schemeClr val="bg1"/>
              </a:solidFill>
            </a:endParaRPr>
          </a:p>
        </p:txBody>
      </p:sp>
      <p:sp>
        <p:nvSpPr>
          <p:cNvPr id="9" name="Rounded Rectangle 8"/>
          <p:cNvSpPr/>
          <p:nvPr/>
        </p:nvSpPr>
        <p:spPr bwMode="auto">
          <a:xfrm>
            <a:off x="7589675" y="1524000"/>
            <a:ext cx="13335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Name</a:t>
            </a:r>
          </a:p>
        </p:txBody>
      </p:sp>
      <p:sp>
        <p:nvSpPr>
          <p:cNvPr id="15" name="Rounded Rectangle 14"/>
          <p:cNvSpPr/>
          <p:nvPr/>
        </p:nvSpPr>
        <p:spPr bwMode="auto">
          <a:xfrm>
            <a:off x="7524725" y="2781300"/>
            <a:ext cx="1333500" cy="8382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Connectivity </a:t>
            </a:r>
            <a:br>
              <a:rPr lang="en-US" sz="1600" dirty="0" smtClean="0">
                <a:solidFill>
                  <a:schemeClr val="bg1"/>
                </a:solidFill>
              </a:rPr>
            </a:br>
            <a:r>
              <a:rPr lang="en-US" sz="1600" dirty="0" smtClean="0">
                <a:solidFill>
                  <a:schemeClr val="bg1"/>
                </a:solidFill>
              </a:rPr>
              <a:t>and Error </a:t>
            </a:r>
            <a:br>
              <a:rPr lang="en-US" sz="1600" dirty="0" smtClean="0">
                <a:solidFill>
                  <a:schemeClr val="bg1"/>
                </a:solidFill>
              </a:rPr>
            </a:br>
            <a:r>
              <a:rPr lang="en-US" sz="1600" dirty="0" smtClean="0">
                <a:solidFill>
                  <a:schemeClr val="bg1"/>
                </a:solidFill>
              </a:rPr>
              <a:t>Parameters</a:t>
            </a:r>
            <a:endParaRPr lang="en-US" sz="1600" dirty="0">
              <a:solidFill>
                <a:schemeClr val="bg1"/>
              </a:solidFill>
            </a:endParaRPr>
          </a:p>
        </p:txBody>
      </p:sp>
    </p:spTree>
    <p:extLst>
      <p:ext uri="{BB962C8B-B14F-4D97-AF65-F5344CB8AC3E}">
        <p14:creationId xmlns:p14="http://schemas.microsoft.com/office/powerpoint/2010/main" val="3370060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t>Destinations</a:t>
            </a:r>
          </a:p>
          <a:p>
            <a:r>
              <a:rPr lang="en-US" dirty="0" smtClean="0">
                <a:solidFill>
                  <a:schemeClr val="bg1"/>
                </a:solidFill>
              </a:rPr>
              <a:t>Event Fired </a:t>
            </a:r>
            <a:r>
              <a:rPr lang="en-US" dirty="0">
                <a:solidFill>
                  <a:schemeClr val="bg1"/>
                </a:solidFill>
              </a:rPr>
              <a:t>rules</a:t>
            </a:r>
          </a:p>
          <a:p>
            <a:endParaRPr lang="en-US" dirty="0">
              <a:solidFill>
                <a:schemeClr val="bg1"/>
              </a:solidFill>
            </a:endParaRPr>
          </a:p>
        </p:txBody>
      </p:sp>
    </p:spTree>
    <p:extLst>
      <p:ext uri="{BB962C8B-B14F-4D97-AF65-F5344CB8AC3E}">
        <p14:creationId xmlns:p14="http://schemas.microsoft.com/office/powerpoint/2010/main" val="10912245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34" y="914400"/>
            <a:ext cx="3268766" cy="4283579"/>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Guidewire business rules</a:t>
            </a:r>
          </a:p>
        </p:txBody>
      </p:sp>
      <p:sp>
        <p:nvSpPr>
          <p:cNvPr id="4" name="Content Placeholder 3"/>
          <p:cNvSpPr>
            <a:spLocks noGrp="1"/>
          </p:cNvSpPr>
          <p:nvPr>
            <p:ph sz="half" idx="2"/>
          </p:nvPr>
        </p:nvSpPr>
        <p:spPr>
          <a:xfrm>
            <a:off x="4419600" y="914400"/>
            <a:ext cx="4404360" cy="3657600"/>
          </a:xfrm>
        </p:spPr>
        <p:txBody>
          <a:bodyPr/>
          <a:lstStyle/>
          <a:p>
            <a:r>
              <a:rPr lang="en-US" dirty="0"/>
              <a:t>Three types of </a:t>
            </a:r>
            <a:r>
              <a:rPr lang="en-US" dirty="0" smtClean="0"/>
              <a:t/>
            </a:r>
            <a:br>
              <a:rPr lang="en-US" dirty="0" smtClean="0"/>
            </a:br>
            <a:r>
              <a:rPr lang="en-US" dirty="0" smtClean="0"/>
              <a:t>Rule </a:t>
            </a:r>
            <a:r>
              <a:rPr lang="en-US" dirty="0"/>
              <a:t>Set </a:t>
            </a:r>
            <a:r>
              <a:rPr lang="en-US" dirty="0" smtClean="0"/>
              <a:t>Categories</a:t>
            </a:r>
            <a:endParaRPr lang="en-US" dirty="0"/>
          </a:p>
          <a:p>
            <a:pPr lvl="1"/>
            <a:r>
              <a:rPr lang="en-US" dirty="0" smtClean="0"/>
              <a:t>EventMessage</a:t>
            </a:r>
            <a:endParaRPr lang="en-US" dirty="0"/>
          </a:p>
          <a:p>
            <a:pPr lvl="1"/>
            <a:r>
              <a:rPr lang="en-US" dirty="0"/>
              <a:t>Preupdate</a:t>
            </a:r>
            <a:endParaRPr lang="en-US" dirty="0"/>
          </a:p>
          <a:p>
            <a:pPr lvl="1"/>
            <a:r>
              <a:rPr lang="en-US" dirty="0" smtClean="0"/>
              <a:t>Validation</a:t>
            </a:r>
          </a:p>
          <a:p>
            <a:r>
              <a:rPr lang="en-US" dirty="0"/>
              <a:t>Rule condition code resolves to true or false</a:t>
            </a:r>
          </a:p>
          <a:p>
            <a:r>
              <a:rPr lang="en-US" dirty="0"/>
              <a:t>When condition is true, Rule action code executes</a:t>
            </a:r>
          </a:p>
          <a:p>
            <a:pPr lvl="1"/>
            <a:endParaRPr lang="en-US" dirty="0"/>
          </a:p>
        </p:txBody>
      </p:sp>
      <p:sp>
        <p:nvSpPr>
          <p:cNvPr id="2" name="Content Placeholder 1"/>
          <p:cNvSpPr>
            <a:spLocks noGrp="1"/>
          </p:cNvSpPr>
          <p:nvPr>
            <p:ph idx="10"/>
          </p:nvPr>
        </p:nvSpPr>
        <p:spPr>
          <a:xfrm>
            <a:off x="521208" y="5410200"/>
            <a:ext cx="8321040" cy="990600"/>
          </a:xfrm>
        </p:spPr>
        <p:txBody>
          <a:bodyPr/>
          <a:lstStyle/>
          <a:p>
            <a:r>
              <a:rPr lang="en-US" dirty="0"/>
              <a:t>A </a:t>
            </a:r>
            <a:r>
              <a:rPr lang="en-US" b="1" dirty="0"/>
              <a:t>business </a:t>
            </a:r>
            <a:r>
              <a:rPr lang="en-US" b="1" dirty="0" smtClean="0"/>
              <a:t>rule </a:t>
            </a:r>
            <a:r>
              <a:rPr lang="en-US" dirty="0" smtClean="0"/>
              <a:t>written </a:t>
            </a:r>
            <a:r>
              <a:rPr lang="en-US" dirty="0"/>
              <a:t>in </a:t>
            </a:r>
            <a:r>
              <a:rPr lang="en-US" dirty="0" smtClean="0"/>
              <a:t>Gosu accomplishes </a:t>
            </a:r>
            <a:r>
              <a:rPr lang="en-US" dirty="0"/>
              <a:t>some task for a given entity, </a:t>
            </a:r>
            <a:r>
              <a:rPr lang="en-US" dirty="0" smtClean="0"/>
              <a:t>and executes </a:t>
            </a:r>
            <a:r>
              <a:rPr lang="en-US" dirty="0"/>
              <a:t>when a specific event occurs to instances of that entity</a:t>
            </a:r>
          </a:p>
          <a:p>
            <a:endParaRPr lang="en-US" dirty="0"/>
          </a:p>
          <a:p>
            <a:endParaRPr lang="en-US" dirty="0"/>
          </a:p>
        </p:txBody>
      </p:sp>
    </p:spTree>
    <p:extLst>
      <p:ext uri="{BB962C8B-B14F-4D97-AF65-F5344CB8AC3E}">
        <p14:creationId xmlns:p14="http://schemas.microsoft.com/office/powerpoint/2010/main" val="2182262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e26ff5.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02"/>
          <a:stretch/>
        </p:blipFill>
        <p:spPr bwMode="auto">
          <a:xfrm>
            <a:off x="714892" y="914401"/>
            <a:ext cx="4161908" cy="24764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execution</a:t>
            </a:r>
            <a:endParaRPr lang="en-US" dirty="0"/>
          </a:p>
        </p:txBody>
      </p:sp>
      <p:sp>
        <p:nvSpPr>
          <p:cNvPr id="3" name="Content Placeholder 2"/>
          <p:cNvSpPr>
            <a:spLocks noGrp="1"/>
          </p:cNvSpPr>
          <p:nvPr>
            <p:ph sz="half" idx="2"/>
          </p:nvPr>
        </p:nvSpPr>
        <p:spPr>
          <a:xfrm>
            <a:off x="5105400" y="914401"/>
            <a:ext cx="3718560" cy="5475289"/>
          </a:xfrm>
        </p:spPr>
        <p:txBody>
          <a:bodyPr/>
          <a:lstStyle/>
          <a:p>
            <a:r>
              <a:rPr lang="en-US" dirty="0" smtClean="0"/>
              <a:t>Rules executed after triggering event</a:t>
            </a:r>
          </a:p>
          <a:p>
            <a:r>
              <a:rPr lang="en-US" dirty="0" smtClean="0"/>
              <a:t>Rule execution follows order </a:t>
            </a:r>
            <a:r>
              <a:rPr lang="en-US" dirty="0"/>
              <a:t>listed in </a:t>
            </a:r>
            <a:r>
              <a:rPr lang="en-US" dirty="0" smtClean="0"/>
              <a:t>Studio</a:t>
            </a:r>
            <a:endParaRPr lang="en-US" dirty="0"/>
          </a:p>
          <a:p>
            <a:r>
              <a:rPr lang="en-US" dirty="0" smtClean="0"/>
              <a:t>Per node, Rules are executed in a </a:t>
            </a:r>
            <a:r>
              <a:rPr lang="en-US" dirty="0" smtClean="0"/>
              <a:t>hierarchy </a:t>
            </a:r>
            <a:r>
              <a:rPr lang="en-US" dirty="0" smtClean="0"/>
              <a:t>of rules</a:t>
            </a:r>
          </a:p>
          <a:p>
            <a:r>
              <a:rPr lang="en-US" dirty="0" smtClean="0"/>
              <a:t>If parent </a:t>
            </a:r>
            <a:r>
              <a:rPr lang="en-US" dirty="0"/>
              <a:t>rule condition is </a:t>
            </a:r>
            <a:r>
              <a:rPr lang="en-US" dirty="0" smtClean="0"/>
              <a:t>true, then child rules executed</a:t>
            </a:r>
            <a:endParaRPr lang="en-US" dirty="0"/>
          </a:p>
          <a:p>
            <a:endParaRPr lang="en-US" dirty="0"/>
          </a:p>
        </p:txBody>
      </p:sp>
      <p:sp>
        <p:nvSpPr>
          <p:cNvPr id="2055" name="Arc 2054"/>
          <p:cNvSpPr/>
          <p:nvPr/>
        </p:nvSpPr>
        <p:spPr bwMode="auto">
          <a:xfrm flipH="1">
            <a:off x="543537" y="14623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Arc 39"/>
          <p:cNvSpPr/>
          <p:nvPr/>
        </p:nvSpPr>
        <p:spPr bwMode="auto">
          <a:xfrm flipH="1">
            <a:off x="772184" y="2416047"/>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Arc 40"/>
          <p:cNvSpPr/>
          <p:nvPr/>
        </p:nvSpPr>
        <p:spPr bwMode="auto">
          <a:xfrm flipH="1">
            <a:off x="1496037" y="3048000"/>
            <a:ext cx="476155" cy="275124"/>
          </a:xfrm>
          <a:prstGeom prst="arc">
            <a:avLst>
              <a:gd name="adj1" fmla="val 16200000"/>
              <a:gd name="adj2" fmla="val 906916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Arc 42"/>
          <p:cNvSpPr/>
          <p:nvPr/>
        </p:nvSpPr>
        <p:spPr bwMode="auto">
          <a:xfrm flipH="1">
            <a:off x="534107" y="18052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4" name="Arc 43"/>
          <p:cNvSpPr/>
          <p:nvPr/>
        </p:nvSpPr>
        <p:spPr bwMode="auto">
          <a:xfrm flipH="1">
            <a:off x="534107" y="2114550"/>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5" name="Arc 44"/>
          <p:cNvSpPr/>
          <p:nvPr/>
        </p:nvSpPr>
        <p:spPr bwMode="auto">
          <a:xfrm flipH="1">
            <a:off x="1124419" y="2691171"/>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336707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038600"/>
            <a:ext cx="4083050" cy="23621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033551"/>
            <a:ext cx="4083050" cy="2156789"/>
          </a:xfrm>
        </p:spPr>
        <p:txBody>
          <a:bodyPr/>
          <a:lstStyle/>
          <a:p>
            <a:r>
              <a:rPr lang="en-US" dirty="0"/>
              <a:t>Rule Editor</a:t>
            </a:r>
          </a:p>
          <a:p>
            <a:pPr lvl="1"/>
            <a:r>
              <a:rPr lang="en-US" dirty="0" smtClean="0"/>
              <a:t>Overlays segment Uses, Condition, and Action</a:t>
            </a:r>
          </a:p>
          <a:p>
            <a:r>
              <a:rPr lang="en-US" dirty="0" smtClean="0"/>
              <a:t>IMPORTANT</a:t>
            </a:r>
          </a:p>
          <a:p>
            <a:pPr lvl="1"/>
            <a:r>
              <a:rPr lang="en-US" dirty="0" smtClean="0"/>
              <a:t> Do NOT delete keyword return in condition</a:t>
            </a:r>
            <a:endParaRPr lang="en-US" dirty="0" smtClean="0"/>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14478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16400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ProjectWindow"/>
          <p:cNvSpPr/>
          <p:nvPr/>
        </p:nvSpPr>
        <p:spPr bwMode="auto">
          <a:xfrm>
            <a:off x="541268" y="16428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425918" y="32616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15240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View and edit Rule Set and </a:t>
            </a:r>
            <a:r>
              <a:rPr lang="en-US" kern="0" dirty="0" smtClean="0"/>
              <a:t>Rules</a:t>
            </a:r>
            <a:endParaRPr lang="en-US" kern="0" dirty="0" smtClean="0"/>
          </a:p>
        </p:txBody>
      </p:sp>
    </p:spTree>
    <p:extLst>
      <p:ext uri="{BB962C8B-B14F-4D97-AF65-F5344CB8AC3E}">
        <p14:creationId xmlns:p14="http://schemas.microsoft.com/office/powerpoint/2010/main" val="3200448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Fired rule set</a:t>
            </a:r>
            <a:endParaRPr lang="en-US" dirty="0"/>
          </a:p>
        </p:txBody>
      </p:sp>
      <p:sp>
        <p:nvSpPr>
          <p:cNvPr id="3" name="Content Placeholder 2"/>
          <p:cNvSpPr>
            <a:spLocks noGrp="1"/>
          </p:cNvSpPr>
          <p:nvPr>
            <p:ph sz="half" idx="1"/>
          </p:nvPr>
        </p:nvSpPr>
        <p:spPr/>
        <p:txBody>
          <a:bodyPr/>
          <a:lstStyle/>
          <a:p>
            <a:r>
              <a:rPr lang="en-US" dirty="0" smtClean="0"/>
              <a:t>Responsible for </a:t>
            </a:r>
          </a:p>
          <a:p>
            <a:pPr lvl="1"/>
            <a:r>
              <a:rPr lang="en-US" dirty="0" smtClean="0"/>
              <a:t>Creating messages</a:t>
            </a:r>
          </a:p>
          <a:p>
            <a:pPr lvl="1"/>
            <a:r>
              <a:rPr lang="en-US" dirty="0" smtClean="0"/>
              <a:t>Generating message payloads</a:t>
            </a:r>
            <a:endParaRPr lang="en-US" dirty="0"/>
          </a:p>
        </p:txBody>
      </p:sp>
      <p:sp>
        <p:nvSpPr>
          <p:cNvPr id="4" name="Content Placeholder 3"/>
          <p:cNvSpPr>
            <a:spLocks noGrp="1"/>
          </p:cNvSpPr>
          <p:nvPr>
            <p:ph sz="half" idx="2"/>
          </p:nvPr>
        </p:nvSpPr>
        <p:spPr/>
        <p:txBody>
          <a:bodyPr/>
          <a:lstStyle/>
          <a:p>
            <a:r>
              <a:rPr lang="en-US" dirty="0" smtClean="0"/>
              <a:t>NOT </a:t>
            </a:r>
            <a:r>
              <a:rPr lang="en-US" dirty="0"/>
              <a:t>responsible for:</a:t>
            </a:r>
          </a:p>
          <a:p>
            <a:pPr lvl="1"/>
            <a:r>
              <a:rPr lang="en-US" dirty="0" smtClean="0"/>
              <a:t>Sending messages</a:t>
            </a:r>
          </a:p>
          <a:p>
            <a:pPr lvl="2"/>
            <a:r>
              <a:rPr lang="en-US" dirty="0" smtClean="0"/>
              <a:t>Transport plugins sends</a:t>
            </a:r>
          </a:p>
          <a:p>
            <a:pPr lvl="1"/>
            <a:r>
              <a:rPr lang="en-US" dirty="0" smtClean="0"/>
              <a:t>Acknowledging messages</a:t>
            </a:r>
          </a:p>
          <a:p>
            <a:pPr lvl="2"/>
            <a:r>
              <a:rPr lang="en-US" dirty="0" smtClean="0"/>
              <a:t>Transport or reply plugins acknowledge message</a:t>
            </a:r>
          </a:p>
          <a:p>
            <a:endParaRPr lang="en-US" dirty="0"/>
          </a:p>
        </p:txBody>
      </p:sp>
      <p:pic>
        <p:nvPicPr>
          <p:cNvPr id="6146" name="Picture 2" descr="C:\Users\sluersen\AppData\Local\Temp\SNAGHTMLd220b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95" y="6499452"/>
            <a:ext cx="3763809" cy="326857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44632"/>
          <a:stretch/>
        </p:blipFill>
        <p:spPr bwMode="auto">
          <a:xfrm>
            <a:off x="-1828800" y="5294540"/>
            <a:ext cx="3268766" cy="23717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Box 4"/>
          <p:cNvSpPr txBox="1">
            <a:spLocks noChangeArrowheads="1"/>
          </p:cNvSpPr>
          <p:nvPr/>
        </p:nvSpPr>
        <p:spPr bwMode="auto">
          <a:xfrm>
            <a:off x="4669247" y="3710392"/>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21" name="Rectangle 101"/>
          <p:cNvSpPr>
            <a:spLocks noChangeArrowheads="1"/>
          </p:cNvSpPr>
          <p:nvPr/>
        </p:nvSpPr>
        <p:spPr bwMode="auto">
          <a:xfrm>
            <a:off x="3576637" y="4267200"/>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2" name="Rectangle 85"/>
          <p:cNvSpPr>
            <a:spLocks noChangeArrowheads="1"/>
          </p:cNvSpPr>
          <p:nvPr/>
        </p:nvSpPr>
        <p:spPr bwMode="auto">
          <a:xfrm>
            <a:off x="1069566" y="426588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3" name="Line 2"/>
          <p:cNvSpPr>
            <a:spLocks noChangeShapeType="1"/>
          </p:cNvSpPr>
          <p:nvPr/>
        </p:nvSpPr>
        <p:spPr bwMode="auto">
          <a:xfrm>
            <a:off x="2560638" y="5183910"/>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Text Box 14"/>
          <p:cNvSpPr txBox="1">
            <a:spLocks noChangeArrowheads="1"/>
          </p:cNvSpPr>
          <p:nvPr/>
        </p:nvSpPr>
        <p:spPr bwMode="auto">
          <a:xfrm>
            <a:off x="1368425" y="547283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grpSp>
        <p:nvGrpSpPr>
          <p:cNvPr id="35" name="Group 16"/>
          <p:cNvGrpSpPr>
            <a:grpSpLocks/>
          </p:cNvGrpSpPr>
          <p:nvPr/>
        </p:nvGrpSpPr>
        <p:grpSpPr bwMode="auto">
          <a:xfrm>
            <a:off x="1422400" y="4815610"/>
            <a:ext cx="1127125" cy="577850"/>
            <a:chOff x="1096" y="2138"/>
            <a:chExt cx="926" cy="475"/>
          </a:xfrm>
        </p:grpSpPr>
        <p:sp>
          <p:nvSpPr>
            <p:cNvPr id="36" name="AutoShape 17"/>
            <p:cNvSpPr>
              <a:spLocks noChangeArrowheads="1"/>
            </p:cNvSpPr>
            <p:nvPr/>
          </p:nvSpPr>
          <p:spPr bwMode="auto">
            <a:xfrm>
              <a:off x="1096" y="2186"/>
              <a:ext cx="508" cy="427"/>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37" name="Group 18"/>
            <p:cNvGrpSpPr>
              <a:grpSpLocks/>
            </p:cNvGrpSpPr>
            <p:nvPr/>
          </p:nvGrpSpPr>
          <p:grpSpPr bwMode="auto">
            <a:xfrm>
              <a:off x="1523" y="2138"/>
              <a:ext cx="499" cy="407"/>
              <a:chOff x="729" y="3059"/>
              <a:chExt cx="607" cy="495"/>
            </a:xfrm>
          </p:grpSpPr>
          <p:grpSp>
            <p:nvGrpSpPr>
              <p:cNvPr id="38" name="Group 19"/>
              <p:cNvGrpSpPr>
                <a:grpSpLocks/>
              </p:cNvGrpSpPr>
              <p:nvPr/>
            </p:nvGrpSpPr>
            <p:grpSpPr bwMode="auto">
              <a:xfrm>
                <a:off x="836" y="3059"/>
                <a:ext cx="500" cy="495"/>
                <a:chOff x="2064" y="3278"/>
                <a:chExt cx="500" cy="495"/>
              </a:xfrm>
            </p:grpSpPr>
            <p:sp>
              <p:nvSpPr>
                <p:cNvPr id="49" name="Rectangle 2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50" name="Rectangle 2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51" name="AutoShape 2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39" name="Group 23"/>
              <p:cNvGrpSpPr>
                <a:grpSpLocks/>
              </p:cNvGrpSpPr>
              <p:nvPr/>
            </p:nvGrpSpPr>
            <p:grpSpPr bwMode="auto">
              <a:xfrm>
                <a:off x="729" y="3115"/>
                <a:ext cx="512" cy="334"/>
                <a:chOff x="4250" y="2059"/>
                <a:chExt cx="438" cy="286"/>
              </a:xfrm>
            </p:grpSpPr>
            <p:sp>
              <p:nvSpPr>
                <p:cNvPr id="40" name="Freeform 2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 name="Freeform 2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2" name="Freeform 2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3" name="Freeform 2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4" name="Freeform 2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2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3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3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3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52" name="Group 33"/>
          <p:cNvGrpSpPr>
            <a:grpSpLocks/>
          </p:cNvGrpSpPr>
          <p:nvPr/>
        </p:nvGrpSpPr>
        <p:grpSpPr bwMode="auto">
          <a:xfrm>
            <a:off x="1316061" y="3583994"/>
            <a:ext cx="852488" cy="788988"/>
            <a:chOff x="757" y="1301"/>
            <a:chExt cx="751" cy="695"/>
          </a:xfrm>
          <a:effectLst>
            <a:outerShdw blurRad="50800" dist="38100" dir="2700000" algn="tl" rotWithShape="0">
              <a:prstClr val="black">
                <a:alpha val="40000"/>
              </a:prstClr>
            </a:outerShdw>
          </a:effectLst>
        </p:grpSpPr>
        <p:sp>
          <p:nvSpPr>
            <p:cNvPr id="53" name="Rectangle 34"/>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4" name="Rectangle 35"/>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55" name="Group 36"/>
            <p:cNvGrpSpPr>
              <a:grpSpLocks/>
            </p:cNvGrpSpPr>
            <p:nvPr/>
          </p:nvGrpSpPr>
          <p:grpSpPr bwMode="auto">
            <a:xfrm>
              <a:off x="939" y="1836"/>
              <a:ext cx="373" cy="53"/>
              <a:chOff x="939" y="1836"/>
              <a:chExt cx="373" cy="53"/>
            </a:xfrm>
          </p:grpSpPr>
          <p:sp>
            <p:nvSpPr>
              <p:cNvPr id="65" name="Rectangle 37"/>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6" name="Rectangle 38"/>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6" name="Rectangle 55"/>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7" name="Rectangle 56"/>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8" name="AutoShape 41"/>
            <p:cNvSpPr>
              <a:spLocks noChangeArrowheads="1"/>
            </p:cNvSpPr>
            <p:nvPr/>
          </p:nvSpPr>
          <p:spPr bwMode="auto">
            <a:xfrm>
              <a:off x="1092" y="1356"/>
              <a:ext cx="69" cy="75"/>
            </a:xfrm>
            <a:custGeom>
              <a:avLst/>
              <a:gdLst>
                <a:gd name="T0" fmla="*/ 60 w 21600"/>
                <a:gd name="T1" fmla="*/ 38 h 21600"/>
                <a:gd name="T2" fmla="*/ 35 w 21600"/>
                <a:gd name="T3" fmla="*/ 75 h 21600"/>
                <a:gd name="T4" fmla="*/ 9 w 21600"/>
                <a:gd name="T5" fmla="*/ 38 h 21600"/>
                <a:gd name="T6" fmla="*/ 35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59" name="Group 58"/>
            <p:cNvGrpSpPr>
              <a:grpSpLocks/>
            </p:cNvGrpSpPr>
            <p:nvPr/>
          </p:nvGrpSpPr>
          <p:grpSpPr bwMode="auto">
            <a:xfrm>
              <a:off x="1243" y="1301"/>
              <a:ext cx="265" cy="287"/>
              <a:chOff x="1243" y="1301"/>
              <a:chExt cx="265" cy="287"/>
            </a:xfrm>
          </p:grpSpPr>
          <p:sp>
            <p:nvSpPr>
              <p:cNvPr id="63" name="Freeform 4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4" name="Freeform 4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60" name="Group 45"/>
            <p:cNvGrpSpPr>
              <a:grpSpLocks/>
            </p:cNvGrpSpPr>
            <p:nvPr/>
          </p:nvGrpSpPr>
          <p:grpSpPr bwMode="auto">
            <a:xfrm flipH="1">
              <a:off x="757" y="1309"/>
              <a:ext cx="265" cy="287"/>
              <a:chOff x="1243" y="1301"/>
              <a:chExt cx="265" cy="287"/>
            </a:xfrm>
          </p:grpSpPr>
          <p:sp>
            <p:nvSpPr>
              <p:cNvPr id="61"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2"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67" name="Group 49"/>
          <p:cNvGrpSpPr>
            <a:grpSpLocks/>
          </p:cNvGrpSpPr>
          <p:nvPr/>
        </p:nvGrpSpPr>
        <p:grpSpPr bwMode="auto">
          <a:xfrm>
            <a:off x="5851525" y="4672735"/>
            <a:ext cx="1511300" cy="1319212"/>
            <a:chOff x="4684" y="1818"/>
            <a:chExt cx="952" cy="831"/>
          </a:xfrm>
        </p:grpSpPr>
        <p:sp>
          <p:nvSpPr>
            <p:cNvPr id="68" name="Rectangle 50"/>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69" name="Rectangle 51"/>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70" name="Line 52"/>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1" name="Line 53"/>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2" name="Rectangle 54"/>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73" name="Line 55"/>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4" name="Line 56"/>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Line 57"/>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6" name="Line 58"/>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7" name="Line 59"/>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0" name="Text Box 84"/>
          <p:cNvSpPr txBox="1">
            <a:spLocks noChangeArrowheads="1"/>
          </p:cNvSpPr>
          <p:nvPr/>
        </p:nvSpPr>
        <p:spPr bwMode="auto">
          <a:xfrm>
            <a:off x="3946525" y="547283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8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3468059"/>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82" name="pic Msg 1"/>
          <p:cNvGrpSpPr>
            <a:grpSpLocks/>
          </p:cNvGrpSpPr>
          <p:nvPr/>
        </p:nvGrpSpPr>
        <p:grpSpPr bwMode="auto">
          <a:xfrm>
            <a:off x="4186238" y="4991357"/>
            <a:ext cx="498475" cy="309562"/>
            <a:chOff x="2097" y="1494"/>
            <a:chExt cx="229" cy="142"/>
          </a:xfrm>
          <a:effectLst>
            <a:outerShdw blurRad="50800" dist="38100" dir="2700000" algn="tl" rotWithShape="0">
              <a:prstClr val="black">
                <a:alpha val="40000"/>
              </a:prstClr>
            </a:outerShdw>
          </a:effectLst>
        </p:grpSpPr>
        <p:sp>
          <p:nvSpPr>
            <p:cNvPr id="8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6" name="Text Box 4"/>
          <p:cNvSpPr txBox="1">
            <a:spLocks noChangeArrowheads="1"/>
          </p:cNvSpPr>
          <p:nvPr/>
        </p:nvSpPr>
        <p:spPr bwMode="auto">
          <a:xfrm>
            <a:off x="2040736" y="3922370"/>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Tree>
    <p:extLst>
      <p:ext uri="{BB962C8B-B14F-4D97-AF65-F5344CB8AC3E}">
        <p14:creationId xmlns:p14="http://schemas.microsoft.com/office/powerpoint/2010/main" val="1117182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a:t>
            </a:r>
            <a:r>
              <a:rPr lang="en-US" dirty="0" smtClean="0"/>
              <a:t>Event Fired </a:t>
            </a:r>
            <a:r>
              <a:rPr lang="en-US" dirty="0"/>
              <a:t>rules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Fired </a:t>
            </a:r>
            <a:r>
              <a:rPr lang="en-US" dirty="0"/>
              <a:t>rule set structure</a:t>
            </a:r>
          </a:p>
        </p:txBody>
      </p:sp>
      <p:sp>
        <p:nvSpPr>
          <p:cNvPr id="4" name="Content Placeholder 3"/>
          <p:cNvSpPr>
            <a:spLocks noGrp="1"/>
          </p:cNvSpPr>
          <p:nvPr>
            <p:ph idx="1"/>
          </p:nvPr>
        </p:nvSpPr>
        <p:spPr>
          <a:xfrm>
            <a:off x="519113" y="3048000"/>
            <a:ext cx="8318500" cy="3352800"/>
          </a:xfrm>
        </p:spPr>
        <p:txBody>
          <a:bodyPr/>
          <a:lstStyle/>
          <a:p>
            <a:r>
              <a:rPr lang="en-US" dirty="0" smtClean="0"/>
              <a:t>Create </a:t>
            </a:r>
            <a:r>
              <a:rPr lang="en-US" dirty="0"/>
              <a:t>a rule hierarchy to </a:t>
            </a:r>
            <a:r>
              <a:rPr lang="en-US" dirty="0" smtClean="0"/>
              <a:t/>
            </a:r>
            <a:br>
              <a:rPr lang="en-US" dirty="0" smtClean="0"/>
            </a:br>
            <a:r>
              <a:rPr lang="en-US" dirty="0" smtClean="0"/>
              <a:t>filter </a:t>
            </a:r>
            <a:r>
              <a:rPr lang="en-US" dirty="0" smtClean="0"/>
              <a:t>MessageContexts</a:t>
            </a:r>
            <a:endParaRPr lang="en-US" dirty="0" smtClean="0"/>
          </a:p>
          <a:p>
            <a:r>
              <a:rPr lang="en-US" dirty="0" smtClean="0"/>
              <a:t>First</a:t>
            </a:r>
            <a:r>
              <a:rPr lang="en-US" dirty="0"/>
              <a:t>, by destination ID</a:t>
            </a:r>
            <a:r>
              <a:rPr lang="en-US" dirty="0" smtClean="0"/>
              <a:t>...</a:t>
            </a:r>
          </a:p>
          <a:p>
            <a:r>
              <a:rPr lang="en-US" dirty="0" smtClean="0"/>
              <a:t>Then</a:t>
            </a:r>
            <a:r>
              <a:rPr lang="en-US" dirty="0"/>
              <a:t>, by root entity type</a:t>
            </a:r>
            <a:r>
              <a:rPr lang="en-US" dirty="0" smtClean="0"/>
              <a:t>...</a:t>
            </a:r>
          </a:p>
          <a:p>
            <a:r>
              <a:rPr lang="en-US" dirty="0" smtClean="0"/>
              <a:t>Then</a:t>
            </a:r>
            <a:r>
              <a:rPr lang="en-US" dirty="0"/>
              <a:t>, by event name</a:t>
            </a:r>
            <a:r>
              <a:rPr lang="en-US" dirty="0" smtClean="0"/>
              <a:t>...</a:t>
            </a:r>
          </a:p>
          <a:p>
            <a:r>
              <a:rPr lang="en-US" dirty="0" smtClean="0"/>
              <a:t>And </a:t>
            </a:r>
            <a:r>
              <a:rPr lang="en-US" dirty="0"/>
              <a:t>finally, by any other relevant </a:t>
            </a:r>
            <a:r>
              <a:rPr lang="en-US" dirty="0" smtClean="0"/>
              <a:t>logic such as field changed</a:t>
            </a:r>
            <a:endParaRPr lang="en-US" dirty="0"/>
          </a:p>
          <a:p>
            <a:endParaRPr lang="en-US" dirty="0"/>
          </a:p>
        </p:txBody>
      </p:sp>
      <p:sp>
        <p:nvSpPr>
          <p:cNvPr id="2" name="Rectangle 1"/>
          <p:cNvSpPr/>
          <p:nvPr/>
        </p:nvSpPr>
        <p:spPr>
          <a:xfrm>
            <a:off x="5038725" y="912474"/>
            <a:ext cx="4038600" cy="391491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messageContext.DestID</a:t>
            </a:r>
            <a:r>
              <a:rPr lang="en-US" b="1" dirty="0" smtClean="0">
                <a:solidFill>
                  <a:srgbClr val="000000"/>
                </a:solidFill>
                <a:latin typeface="Courier New"/>
                <a:ea typeface="Times New Roman"/>
                <a:cs typeface="Times New Roman"/>
              </a:rPr>
              <a:t>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00FF"/>
                </a:solidFill>
                <a:latin typeface="Courier New"/>
                <a:ea typeface="Times New Roman"/>
                <a:cs typeface="Times New Roman"/>
              </a:rPr>
              <a:t>13</a:t>
            </a:r>
            <a:r>
              <a:rPr lang="en-US" dirty="0" smtClean="0">
                <a:solidFill>
                  <a:srgbClr val="000000"/>
                </a:solidFill>
                <a:latin typeface="Courier New"/>
                <a:ea typeface="Times New Roman"/>
                <a:cs typeface="Times New Roman"/>
              </a:rPr>
              <a:t> </a:t>
            </a:r>
            <a:br>
              <a:rPr lang="en-US"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a:r>
            <a:br>
              <a:rPr lang="en-US" b="1" dirty="0" smtClean="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messageContext.Root</a:t>
            </a:r>
            <a:r>
              <a:rPr lang="en-US" b="1" dirty="0">
                <a:solidFill>
                  <a:srgbClr val="000000"/>
                </a:solidFill>
                <a:latin typeface="Courier New"/>
                <a:ea typeface="Times New Roman"/>
                <a:cs typeface="Times New Roman"/>
              </a:rPr>
              <a:t> </a:t>
            </a:r>
            <a:r>
              <a:rPr lang="en-US" b="1" dirty="0" smtClean="0">
                <a:solidFill>
                  <a:srgbClr val="000080"/>
                </a:solidFill>
                <a:latin typeface="Courier New"/>
                <a:ea typeface="Times New Roman"/>
                <a:cs typeface="Times New Roman"/>
              </a:rPr>
              <a:t>typeis</a:t>
            </a:r>
            <a:r>
              <a:rPr lang="en-US" b="1" dirty="0" smtClean="0">
                <a:solidFill>
                  <a:srgbClr val="000080"/>
                </a:solidFill>
                <a:latin typeface="Courier New"/>
                <a:ea typeface="Times New Roman"/>
                <a:cs typeface="Times New Roman"/>
              </a:rPr>
              <a:t/>
            </a:r>
            <a:br>
              <a:rPr lang="en-US" b="1" dirty="0" smtClean="0">
                <a:solidFill>
                  <a:srgbClr val="000080"/>
                </a:solidFill>
                <a:latin typeface="Courier New"/>
                <a:ea typeface="Times New Roman"/>
                <a:cs typeface="Times New Roman"/>
              </a:rPr>
            </a:br>
            <a:r>
              <a:rPr lang="en-US" b="1" dirty="0" smtClean="0">
                <a:solidFill>
                  <a:srgbClr val="000080"/>
                </a:solidFill>
                <a:latin typeface="Courier New"/>
                <a:ea typeface="Times New Roman"/>
                <a:cs typeface="Times New Roman"/>
              </a:rPr>
              <a:t>  </a:t>
            </a:r>
            <a:r>
              <a:rPr lang="en-US" b="1" dirty="0" smtClean="0">
                <a:solidFill>
                  <a:srgbClr val="000000"/>
                </a:solidFill>
                <a:latin typeface="Courier New"/>
                <a:ea typeface="Times New Roman"/>
                <a:cs typeface="Times New Roman"/>
              </a:rPr>
              <a:t>BankAccount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messageContext.EventName</a:t>
            </a:r>
            <a:r>
              <a:rPr lang="en-US" b="1" dirty="0" smtClean="0">
                <a:solidFill>
                  <a:srgbClr val="000000"/>
                </a:solidFill>
                <a:latin typeface="Courier New"/>
                <a:ea typeface="Times New Roman"/>
                <a:cs typeface="Times New Roman"/>
              </a:rPr>
              <a:t>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8000"/>
                </a:solidFill>
                <a:latin typeface="Courier New"/>
                <a:ea typeface="Times New Roman"/>
                <a:cs typeface="Times New Roman"/>
              </a:rPr>
              <a:t>"</a:t>
            </a:r>
            <a:r>
              <a:rPr lang="en-US" b="1" dirty="0">
                <a:solidFill>
                  <a:srgbClr val="008000"/>
                </a:solidFill>
                <a:latin typeface="Courier New"/>
                <a:ea typeface="Times New Roman"/>
                <a:cs typeface="Times New Roman"/>
              </a:rPr>
              <a:t>BankAccountAdded" </a:t>
            </a:r>
            <a:r>
              <a:rPr lang="en-US" b="1" dirty="0" smtClean="0">
                <a:solidFill>
                  <a:srgbClr val="000080"/>
                </a:solidFill>
                <a:latin typeface="Courier New"/>
                <a:ea typeface="Times New Roman"/>
                <a:cs typeface="Times New Roman"/>
              </a:rPr>
              <a:t>or…</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8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rPr>
              <a:t>(</a:t>
            </a:r>
            <a:r>
              <a:rPr lang="en-US" b="1" dirty="0" smtClean="0">
                <a:solidFill>
                  <a:srgbClr val="000000"/>
                </a:solidFill>
                <a:latin typeface="Courier New"/>
                <a:ea typeface="Times New Roman"/>
              </a:rPr>
              <a:t>messageContext.Root</a:t>
            </a:r>
            <a:r>
              <a:rPr lang="en-US" b="1" dirty="0" smtClean="0">
                <a:solidFill>
                  <a:srgbClr val="000000"/>
                </a:solidFill>
                <a:latin typeface="Courier New"/>
                <a:ea typeface="Times New Roman"/>
              </a:rPr>
              <a:t> </a:t>
            </a:r>
            <a:r>
              <a:rPr lang="en-US" b="1" dirty="0" smtClean="0">
                <a:solidFill>
                  <a:srgbClr val="000080"/>
                </a:solidFill>
                <a:latin typeface="Courier New"/>
                <a:ea typeface="Times New Roman"/>
              </a:rPr>
              <a:t>as </a:t>
            </a:r>
            <a:r>
              <a:rPr lang="en-US" b="1" dirty="0" smtClean="0">
                <a:solidFill>
                  <a:srgbClr val="000000"/>
                </a:solidFill>
                <a:latin typeface="Courier New"/>
                <a:ea typeface="Times New Roman"/>
              </a:rPr>
              <a:t>BankAccount).</a:t>
            </a:r>
            <a:r>
              <a:rPr lang="en-US" b="1" dirty="0" smtClean="0">
                <a:solidFill>
                  <a:srgbClr val="000000"/>
                </a:solidFill>
                <a:latin typeface="Courier New"/>
                <a:ea typeface="Times New Roman"/>
              </a:rPr>
              <a:t>isFieldChanged</a:t>
            </a:r>
            <a:r>
              <a:rPr lang="en-US" b="1" dirty="0" smtClean="0">
                <a:solidFill>
                  <a:srgbClr val="000000"/>
                </a:solidFill>
                <a:latin typeface="Courier New"/>
                <a:ea typeface="Times New Roman"/>
              </a:rPr>
              <a:t/>
            </a:r>
            <a:br>
              <a:rPr lang="en-US" b="1" dirty="0" smtClean="0">
                <a:solidFill>
                  <a:srgbClr val="000000"/>
                </a:solidFill>
                <a:latin typeface="Courier New"/>
                <a:ea typeface="Times New Roman"/>
              </a:rPr>
            </a:br>
            <a:r>
              <a:rPr lang="en-US" b="1" dirty="0" smtClean="0">
                <a:solidFill>
                  <a:srgbClr val="000000"/>
                </a:solidFill>
                <a:latin typeface="Courier New"/>
                <a:ea typeface="Times New Roman"/>
              </a:rPr>
              <a:t>("</a:t>
            </a:r>
            <a:r>
              <a:rPr lang="en-US" b="1" dirty="0" smtClean="0">
                <a:solidFill>
                  <a:srgbClr val="000000"/>
                </a:solidFill>
                <a:latin typeface="Courier New"/>
                <a:ea typeface="Times New Roman"/>
              </a:rPr>
              <a:t>BankName</a:t>
            </a:r>
            <a:r>
              <a:rPr lang="en-US" b="1" dirty="0" smtClean="0">
                <a:solidFill>
                  <a:srgbClr val="000000"/>
                </a:solidFill>
                <a:latin typeface="Courier New"/>
                <a:ea typeface="Times New Roman"/>
              </a:rPr>
              <a:t>")</a:t>
            </a:r>
            <a:endParaRPr lang="en-US" dirty="0">
              <a:effectLst/>
              <a:latin typeface="Calibri"/>
              <a:ea typeface="Calibri"/>
              <a:cs typeface="Times New Roman"/>
            </a:endParaRPr>
          </a:p>
        </p:txBody>
      </p:sp>
      <p:pic>
        <p:nvPicPr>
          <p:cNvPr id="14338" name="Picture 2" descr="C:\Users\sluersen\AppData\Local\Temp\SNAGHTMLf10c06.PNG"/>
          <p:cNvPicPr>
            <a:picLocks noChangeAspect="1" noChangeArrowheads="1"/>
          </p:cNvPicPr>
          <p:nvPr/>
        </p:nvPicPr>
        <p:blipFill rotWithShape="1">
          <a:blip r:embed="rId3">
            <a:extLst>
              <a:ext uri="{28A0092B-C50C-407E-A947-70E740481C1C}">
                <a14:useLocalDpi xmlns:a14="http://schemas.microsoft.com/office/drawing/2010/main" val="0"/>
              </a:ext>
            </a:extLst>
          </a:blip>
          <a:srcRect b="12775"/>
          <a:stretch/>
        </p:blipFill>
        <p:spPr bwMode="auto">
          <a:xfrm>
            <a:off x="533400" y="885826"/>
            <a:ext cx="4104996" cy="188595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p:nvPr/>
        </p:nvCxnSpPr>
        <p:spPr bwMode="auto">
          <a:xfrm flipV="1">
            <a:off x="4153832" y="1143000"/>
            <a:ext cx="884893" cy="473362"/>
          </a:xfrm>
          <a:prstGeom prst="bentConnector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p:nvPr/>
        </p:nvCxnSpPr>
        <p:spPr bwMode="auto">
          <a:xfrm flipV="1">
            <a:off x="3886200" y="1768761"/>
            <a:ext cx="1152525" cy="288641"/>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Elbow Connector 24"/>
          <p:cNvCxnSpPr/>
          <p:nvPr/>
        </p:nvCxnSpPr>
        <p:spPr bwMode="auto">
          <a:xfrm>
            <a:off x="4402136" y="2302162"/>
            <a:ext cx="636589" cy="440184"/>
          </a:xfrm>
          <a:prstGeom prst="bentConnector3">
            <a:avLst>
              <a:gd name="adj1" fmla="val 7094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5" name="Group 74"/>
          <p:cNvGrpSpPr/>
          <p:nvPr/>
        </p:nvGrpSpPr>
        <p:grpSpPr>
          <a:xfrm>
            <a:off x="4395787" y="2722116"/>
            <a:ext cx="722314" cy="983109"/>
            <a:chOff x="4395787" y="2647952"/>
            <a:chExt cx="722314" cy="983109"/>
          </a:xfrm>
        </p:grpSpPr>
        <p:cxnSp>
          <p:nvCxnSpPr>
            <p:cNvPr id="84" name="Elbow Connector 83"/>
            <p:cNvCxnSpPr/>
            <p:nvPr/>
          </p:nvCxnSpPr>
          <p:spPr bwMode="auto">
            <a:xfrm>
              <a:off x="4601042" y="3190877"/>
              <a:ext cx="517059" cy="440184"/>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2" name="Straight Connector 71"/>
            <p:cNvCxnSpPr/>
            <p:nvPr/>
          </p:nvCxnSpPr>
          <p:spPr bwMode="auto">
            <a:xfrm>
              <a:off x="4395787" y="2647952"/>
              <a:ext cx="228600"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7" name="Straight Connector 106"/>
            <p:cNvCxnSpPr/>
            <p:nvPr/>
          </p:nvCxnSpPr>
          <p:spPr bwMode="auto">
            <a:xfrm>
              <a:off x="4610567" y="2647952"/>
              <a:ext cx="0" cy="53340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24392156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messages from </a:t>
            </a:r>
            <a:r>
              <a:rPr lang="en-US" dirty="0"/>
              <a:t>MessageContexts</a:t>
            </a:r>
            <a:endParaRPr lang="en-US" dirty="0"/>
          </a:p>
        </p:txBody>
      </p:sp>
      <p:sp>
        <p:nvSpPr>
          <p:cNvPr id="3" name="Content Placeholder 2"/>
          <p:cNvSpPr>
            <a:spLocks noGrp="1"/>
          </p:cNvSpPr>
          <p:nvPr>
            <p:ph idx="1"/>
          </p:nvPr>
        </p:nvSpPr>
        <p:spPr>
          <a:xfrm>
            <a:off x="521208" y="2514600"/>
            <a:ext cx="8321040" cy="3886200"/>
          </a:xfrm>
        </p:spPr>
        <p:txBody>
          <a:bodyPr/>
          <a:lstStyle/>
          <a:p>
            <a:r>
              <a:rPr lang="en-US" b="1" dirty="0" smtClean="0">
                <a:solidFill>
                  <a:srgbClr val="000000"/>
                </a:solidFill>
                <a:latin typeface="Courier New"/>
                <a:ea typeface="Times New Roman"/>
                <a:cs typeface="Times New Roman"/>
              </a:rPr>
              <a:t>messageContext.Root</a:t>
            </a:r>
            <a:r>
              <a:rPr lang="en-US" b="1" dirty="0" smtClean="0">
                <a:solidFill>
                  <a:srgbClr val="000000"/>
                </a:solidFill>
                <a:latin typeface="Courier New"/>
                <a:ea typeface="Times New Roman"/>
                <a:cs typeface="Times New Roman"/>
              </a:rPr>
              <a:t> </a:t>
            </a:r>
            <a:r>
              <a:rPr lang="en-US" b="1" dirty="0" smtClean="0">
                <a:solidFill>
                  <a:srgbClr val="000080"/>
                </a:solidFill>
                <a:latin typeface="Courier New"/>
                <a:ea typeface="Times New Roman"/>
                <a:cs typeface="Times New Roman"/>
              </a:rPr>
              <a:t>typeis</a:t>
            </a:r>
            <a:r>
              <a:rPr lang="en-US" b="1" dirty="0" smtClean="0">
                <a:solidFill>
                  <a:srgbClr val="000080"/>
                </a:solidFill>
                <a:latin typeface="Courier New"/>
                <a:ea typeface="Times New Roman"/>
                <a:cs typeface="Times New Roman"/>
              </a:rPr>
              <a:t> </a:t>
            </a:r>
            <a:r>
              <a:rPr lang="en-US" b="1" dirty="0" smtClean="0">
                <a:solidFill>
                  <a:srgbClr val="000000"/>
                </a:solidFill>
                <a:latin typeface="Courier New"/>
                <a:ea typeface="Times New Roman"/>
                <a:cs typeface="Times New Roman"/>
              </a:rPr>
              <a:t>BankAccount</a:t>
            </a:r>
          </a:p>
          <a:p>
            <a:pPr lvl="1"/>
            <a:r>
              <a:rPr lang="en-US" dirty="0" smtClean="0"/>
              <a:t>Root field </a:t>
            </a:r>
            <a:r>
              <a:rPr lang="en-US" dirty="0"/>
              <a:t>is of type Object</a:t>
            </a:r>
          </a:p>
          <a:p>
            <a:pPr lvl="1"/>
            <a:r>
              <a:rPr lang="en-US" dirty="0"/>
              <a:t>To extract information from it, </a:t>
            </a:r>
            <a:r>
              <a:rPr lang="en-US" dirty="0" smtClean="0"/>
              <a:t>cast object it </a:t>
            </a:r>
            <a:r>
              <a:rPr lang="en-US" dirty="0"/>
              <a:t>to the appropriate type</a:t>
            </a:r>
          </a:p>
          <a:p>
            <a:r>
              <a:rPr lang="en-US" b="1" dirty="0" smtClean="0">
                <a:latin typeface="Courier New" pitchFamily="49" charset="0"/>
                <a:cs typeface="Courier New" pitchFamily="49" charset="0"/>
              </a:rPr>
              <a:t>messageContext.createMessage</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PayloadString</a:t>
            </a:r>
            <a:r>
              <a:rPr lang="en-US" b="1" dirty="0" smtClean="0">
                <a:latin typeface="Courier New" pitchFamily="49" charset="0"/>
                <a:cs typeface="Courier New" pitchFamily="49" charset="0"/>
              </a:rPr>
              <a:t>)</a:t>
            </a:r>
          </a:p>
          <a:p>
            <a:pPr lvl="1"/>
            <a:r>
              <a:rPr lang="en-US" dirty="0" smtClean="0"/>
              <a:t>Returns message object</a:t>
            </a:r>
          </a:p>
          <a:p>
            <a:pPr lvl="1"/>
            <a:r>
              <a:rPr lang="en-US" dirty="0" smtClean="0"/>
              <a:t>Use for creating payload</a:t>
            </a:r>
          </a:p>
          <a:p>
            <a:r>
              <a:rPr lang="en-US" b="1" dirty="0" smtClean="0">
                <a:latin typeface="Courier New" pitchFamily="49" charset="0"/>
                <a:cs typeface="Courier New" pitchFamily="49" charset="0"/>
              </a:rPr>
              <a:t>messageContext.createMessage</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MessageObject</a:t>
            </a:r>
            <a:r>
              <a:rPr lang="en-US" b="1" dirty="0" smtClean="0">
                <a:latin typeface="Courier New" pitchFamily="49" charset="0"/>
                <a:cs typeface="Courier New" pitchFamily="49" charset="0"/>
              </a:rPr>
              <a:t>)</a:t>
            </a:r>
          </a:p>
          <a:p>
            <a:pPr lvl="1"/>
            <a:r>
              <a:rPr lang="en-US" dirty="0"/>
              <a:t>Returns message object</a:t>
            </a:r>
          </a:p>
          <a:p>
            <a:endParaRPr lang="en-US" dirty="0"/>
          </a:p>
          <a:p>
            <a:pPr lvl="1"/>
            <a:endParaRPr lang="en-US" dirty="0" smtClean="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05801" cy="128425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006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16200000">
            <a:off x="4167682" y="-1378265"/>
            <a:ext cx="296372" cy="5888534"/>
          </a:xfrm>
          <a:prstGeom prst="downArrow">
            <a:avLst>
              <a:gd name="adj1" fmla="val 50000"/>
              <a:gd name="adj2" fmla="val 88566"/>
            </a:avLst>
          </a:prstGeom>
          <a:ln>
            <a:solidFill>
              <a:schemeClr val="accent1"/>
            </a:solidFill>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Modifying data in </a:t>
            </a:r>
            <a:r>
              <a:rPr lang="en-US" dirty="0" smtClean="0"/>
              <a:t>Event Fired </a:t>
            </a:r>
            <a:r>
              <a:rPr lang="en-US" dirty="0"/>
              <a:t>rules</a:t>
            </a:r>
          </a:p>
        </p:txBody>
      </p:sp>
      <p:sp>
        <p:nvSpPr>
          <p:cNvPr id="3" name="Content Placeholder 2"/>
          <p:cNvSpPr>
            <a:spLocks noGrp="1"/>
          </p:cNvSpPr>
          <p:nvPr>
            <p:ph idx="1"/>
          </p:nvPr>
        </p:nvSpPr>
        <p:spPr>
          <a:xfrm>
            <a:off x="519113" y="2590800"/>
            <a:ext cx="8318500" cy="3810000"/>
          </a:xfrm>
        </p:spPr>
        <p:txBody>
          <a:bodyPr/>
          <a:lstStyle/>
          <a:p>
            <a:r>
              <a:rPr lang="en-US" dirty="0"/>
              <a:t>Data changes in Event Fired rules do NOT trigger </a:t>
            </a:r>
            <a:br>
              <a:rPr lang="en-US" dirty="0"/>
            </a:br>
            <a:r>
              <a:rPr lang="en-US" dirty="0" smtClean="0"/>
              <a:t>pre-update </a:t>
            </a:r>
            <a:r>
              <a:rPr lang="en-US" dirty="0"/>
              <a:t>rules or validation logic</a:t>
            </a:r>
          </a:p>
          <a:p>
            <a:r>
              <a:rPr lang="en-US" dirty="0" smtClean="0"/>
              <a:t>Avoid </a:t>
            </a:r>
            <a:r>
              <a:rPr lang="en-US" dirty="0"/>
              <a:t>changing data (except for the message itself)</a:t>
            </a:r>
          </a:p>
          <a:p>
            <a:pPr lvl="1"/>
            <a:r>
              <a:rPr lang="en-US" dirty="0" smtClean="0"/>
              <a:t>Do NOT change </a:t>
            </a:r>
            <a:r>
              <a:rPr lang="en-US" dirty="0"/>
              <a:t>properties used outside of </a:t>
            </a:r>
            <a:r>
              <a:rPr lang="en-US" dirty="0" smtClean="0"/>
              <a:t>Event Fired </a:t>
            </a:r>
            <a:r>
              <a:rPr lang="en-US" dirty="0"/>
              <a:t>rules</a:t>
            </a:r>
          </a:p>
          <a:p>
            <a:pPr lvl="1"/>
            <a:r>
              <a:rPr lang="en-US" dirty="0" smtClean="0"/>
              <a:t>Do NOT  </a:t>
            </a:r>
            <a:r>
              <a:rPr lang="en-US" dirty="0"/>
              <a:t>add or delete entity instances</a:t>
            </a:r>
          </a:p>
          <a:p>
            <a:r>
              <a:rPr lang="en-US" dirty="0" smtClean="0"/>
              <a:t>Event </a:t>
            </a:r>
            <a:r>
              <a:rPr lang="en-US" dirty="0"/>
              <a:t>Fired rules execute within the same database transaction as the initial data change</a:t>
            </a:r>
          </a:p>
          <a:p>
            <a:r>
              <a:rPr lang="en-US" dirty="0"/>
              <a:t>Exceptions thrown in Event Fired rules roll back the transaction and all of its data changes</a:t>
            </a:r>
          </a:p>
          <a:p>
            <a:endParaRPr lang="en-US" dirty="0"/>
          </a:p>
        </p:txBody>
      </p:sp>
      <p:grpSp>
        <p:nvGrpSpPr>
          <p:cNvPr id="5" name="Group 16"/>
          <p:cNvGrpSpPr>
            <a:grpSpLocks/>
          </p:cNvGrpSpPr>
          <p:nvPr/>
        </p:nvGrpSpPr>
        <p:grpSpPr bwMode="auto">
          <a:xfrm>
            <a:off x="760413" y="776288"/>
            <a:ext cx="1030287" cy="928687"/>
            <a:chOff x="5952" y="1296"/>
            <a:chExt cx="821" cy="739"/>
          </a:xfrm>
        </p:grpSpPr>
        <p:sp>
          <p:nvSpPr>
            <p:cNvPr id="6" name="AutoShape 17"/>
            <p:cNvSpPr>
              <a:spLocks noChangeArrowheads="1"/>
            </p:cNvSpPr>
            <p:nvPr/>
          </p:nvSpPr>
          <p:spPr bwMode="auto">
            <a:xfrm>
              <a:off x="5952" y="1608"/>
              <a:ext cx="586" cy="427"/>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7" name="Picture 8" descr="j04316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59014" flipH="1">
              <a:off x="6119" y="1296"/>
              <a:ext cx="4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9"/>
            <p:cNvGrpSpPr>
              <a:grpSpLocks/>
            </p:cNvGrpSpPr>
            <p:nvPr/>
          </p:nvGrpSpPr>
          <p:grpSpPr bwMode="auto">
            <a:xfrm>
              <a:off x="6497" y="1353"/>
              <a:ext cx="276" cy="198"/>
              <a:chOff x="2772" y="1477"/>
              <a:chExt cx="822" cy="590"/>
            </a:xfrm>
          </p:grpSpPr>
          <p:sp>
            <p:nvSpPr>
              <p:cNvPr id="9" name="Arc 20"/>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0" name="Arc 21"/>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1" name="Arc 22"/>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2" name="Arc 23"/>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13" name="Text Box 8"/>
          <p:cNvSpPr txBox="1">
            <a:spLocks noChangeArrowheads="1"/>
          </p:cNvSpPr>
          <p:nvPr/>
        </p:nvSpPr>
        <p:spPr bwMode="auto">
          <a:xfrm>
            <a:off x="5676900" y="189547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4" name="Text Box 9"/>
          <p:cNvSpPr txBox="1">
            <a:spLocks noChangeArrowheads="1"/>
          </p:cNvSpPr>
          <p:nvPr/>
        </p:nvSpPr>
        <p:spPr bwMode="auto">
          <a:xfrm>
            <a:off x="4049713" y="189547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Event Fired</a:t>
            </a:r>
            <a:r>
              <a:rPr lang="en-US" sz="1600" dirty="0">
                <a:solidFill>
                  <a:schemeClr val="bg1"/>
                </a:solidFill>
              </a:rPr>
              <a:t/>
            </a:r>
            <a:br>
              <a:rPr lang="en-US" sz="1600" dirty="0">
                <a:solidFill>
                  <a:schemeClr val="bg1"/>
                </a:solidFill>
              </a:rPr>
            </a:br>
            <a:r>
              <a:rPr lang="en-US" sz="1600" dirty="0">
                <a:solidFill>
                  <a:schemeClr val="bg1"/>
                </a:solidFill>
              </a:rPr>
              <a:t>Rules</a:t>
            </a:r>
          </a:p>
        </p:txBody>
      </p:sp>
      <p:sp>
        <p:nvSpPr>
          <p:cNvPr id="15" name="Text Box 24"/>
          <p:cNvSpPr txBox="1">
            <a:spLocks noChangeArrowheads="1"/>
          </p:cNvSpPr>
          <p:nvPr/>
        </p:nvSpPr>
        <p:spPr bwMode="auto">
          <a:xfrm>
            <a:off x="419100" y="1895475"/>
            <a:ext cx="1360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triggering</a:t>
            </a:r>
            <a:br>
              <a:rPr lang="en-US" sz="1600" dirty="0">
                <a:solidFill>
                  <a:schemeClr val="bg1"/>
                </a:solidFill>
              </a:rPr>
            </a:br>
            <a:r>
              <a:rPr lang="en-US" sz="1600" dirty="0">
                <a:solidFill>
                  <a:schemeClr val="bg1"/>
                </a:solidFill>
              </a:rPr>
              <a:t>entity</a:t>
            </a:r>
          </a:p>
        </p:txBody>
      </p:sp>
      <p:sp>
        <p:nvSpPr>
          <p:cNvPr id="16" name="Text Box 25"/>
          <p:cNvSpPr txBox="1">
            <a:spLocks noChangeArrowheads="1"/>
          </p:cNvSpPr>
          <p:nvPr/>
        </p:nvSpPr>
        <p:spPr bwMode="auto">
          <a:xfrm>
            <a:off x="2109788" y="189547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17" name="Rectangle 62"/>
          <p:cNvSpPr>
            <a:spLocks noChangeArrowheads="1"/>
          </p:cNvSpPr>
          <p:nvPr/>
        </p:nvSpPr>
        <p:spPr bwMode="invGray">
          <a:xfrm>
            <a:off x="7327900" y="1574800"/>
            <a:ext cx="1504950" cy="130175"/>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18" name="Rectangle 63"/>
          <p:cNvSpPr>
            <a:spLocks noChangeArrowheads="1"/>
          </p:cNvSpPr>
          <p:nvPr/>
        </p:nvSpPr>
        <p:spPr bwMode="invGray">
          <a:xfrm>
            <a:off x="7329488" y="1562100"/>
            <a:ext cx="1504950" cy="874713"/>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19" name="Line 64"/>
          <p:cNvSpPr>
            <a:spLocks noChangeShapeType="1"/>
          </p:cNvSpPr>
          <p:nvPr/>
        </p:nvSpPr>
        <p:spPr bwMode="invGray">
          <a:xfrm>
            <a:off x="7326313" y="2139950"/>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65"/>
          <p:cNvSpPr>
            <a:spLocks noChangeShapeType="1"/>
          </p:cNvSpPr>
          <p:nvPr/>
        </p:nvSpPr>
        <p:spPr bwMode="invGray">
          <a:xfrm>
            <a:off x="7329488" y="2286000"/>
            <a:ext cx="15001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 name="Line 66"/>
          <p:cNvSpPr>
            <a:spLocks noChangeShapeType="1"/>
          </p:cNvSpPr>
          <p:nvPr/>
        </p:nvSpPr>
        <p:spPr bwMode="invGray">
          <a:xfrm>
            <a:off x="7540625" y="1989138"/>
            <a:ext cx="0" cy="4476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2" name="Line 67"/>
          <p:cNvSpPr>
            <a:spLocks noChangeShapeType="1"/>
          </p:cNvSpPr>
          <p:nvPr/>
        </p:nvSpPr>
        <p:spPr bwMode="invGray">
          <a:xfrm>
            <a:off x="8416925" y="1992313"/>
            <a:ext cx="0" cy="4476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3" name="Rectangle 68"/>
          <p:cNvSpPr>
            <a:spLocks noChangeArrowheads="1"/>
          </p:cNvSpPr>
          <p:nvPr/>
        </p:nvSpPr>
        <p:spPr bwMode="invGray">
          <a:xfrm>
            <a:off x="7329488" y="1136650"/>
            <a:ext cx="1504950" cy="42703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24" name="Line 69"/>
          <p:cNvSpPr>
            <a:spLocks noChangeShapeType="1"/>
          </p:cNvSpPr>
          <p:nvPr/>
        </p:nvSpPr>
        <p:spPr bwMode="invGray">
          <a:xfrm>
            <a:off x="7326313" y="1712913"/>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 name="Line 70"/>
          <p:cNvSpPr>
            <a:spLocks noChangeShapeType="1"/>
          </p:cNvSpPr>
          <p:nvPr/>
        </p:nvSpPr>
        <p:spPr bwMode="invGray">
          <a:xfrm>
            <a:off x="7329488" y="1858963"/>
            <a:ext cx="15001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6" name="Line 71"/>
          <p:cNvSpPr>
            <a:spLocks noChangeShapeType="1"/>
          </p:cNvSpPr>
          <p:nvPr/>
        </p:nvSpPr>
        <p:spPr bwMode="invGray">
          <a:xfrm>
            <a:off x="7540625" y="1562100"/>
            <a:ext cx="0" cy="4476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Line 72"/>
          <p:cNvSpPr>
            <a:spLocks noChangeShapeType="1"/>
          </p:cNvSpPr>
          <p:nvPr/>
        </p:nvSpPr>
        <p:spPr bwMode="invGray">
          <a:xfrm>
            <a:off x="8416925" y="1565275"/>
            <a:ext cx="0" cy="44767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Line 73"/>
          <p:cNvSpPr>
            <a:spLocks noChangeShapeType="1"/>
          </p:cNvSpPr>
          <p:nvPr/>
        </p:nvSpPr>
        <p:spPr bwMode="invGray">
          <a:xfrm>
            <a:off x="7326313" y="1990725"/>
            <a:ext cx="15113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39" name="Group 27"/>
          <p:cNvGrpSpPr>
            <a:grpSpLocks/>
          </p:cNvGrpSpPr>
          <p:nvPr/>
        </p:nvGrpSpPr>
        <p:grpSpPr bwMode="auto">
          <a:xfrm>
            <a:off x="2281238" y="1084263"/>
            <a:ext cx="1127125" cy="577850"/>
            <a:chOff x="1096" y="2138"/>
            <a:chExt cx="926" cy="475"/>
          </a:xfrm>
        </p:grpSpPr>
        <p:sp>
          <p:nvSpPr>
            <p:cNvPr id="40" name="AutoShape 28"/>
            <p:cNvSpPr>
              <a:spLocks noChangeArrowheads="1"/>
            </p:cNvSpPr>
            <p:nvPr/>
          </p:nvSpPr>
          <p:spPr bwMode="auto">
            <a:xfrm>
              <a:off x="1096" y="2186"/>
              <a:ext cx="508" cy="427"/>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41" name="Group 29"/>
            <p:cNvGrpSpPr>
              <a:grpSpLocks/>
            </p:cNvGrpSpPr>
            <p:nvPr/>
          </p:nvGrpSpPr>
          <p:grpSpPr bwMode="auto">
            <a:xfrm>
              <a:off x="1523" y="2138"/>
              <a:ext cx="499" cy="407"/>
              <a:chOff x="729" y="3059"/>
              <a:chExt cx="607" cy="495"/>
            </a:xfrm>
          </p:grpSpPr>
          <p:grpSp>
            <p:nvGrpSpPr>
              <p:cNvPr id="42" name="Group 30"/>
              <p:cNvGrpSpPr>
                <a:grpSpLocks/>
              </p:cNvGrpSpPr>
              <p:nvPr/>
            </p:nvGrpSpPr>
            <p:grpSpPr bwMode="auto">
              <a:xfrm>
                <a:off x="836" y="3059"/>
                <a:ext cx="500" cy="495"/>
                <a:chOff x="2064" y="3278"/>
                <a:chExt cx="500" cy="495"/>
              </a:xfrm>
            </p:grpSpPr>
            <p:sp>
              <p:nvSpPr>
                <p:cNvPr id="53" name="Rectangle 31"/>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54" name="Rectangle 32"/>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55" name="AutoShape 33"/>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43" name="Group 34"/>
              <p:cNvGrpSpPr>
                <a:grpSpLocks/>
              </p:cNvGrpSpPr>
              <p:nvPr/>
            </p:nvGrpSpPr>
            <p:grpSpPr bwMode="auto">
              <a:xfrm>
                <a:off x="729" y="3115"/>
                <a:ext cx="512" cy="334"/>
                <a:chOff x="4250" y="2059"/>
                <a:chExt cx="438" cy="286"/>
              </a:xfrm>
            </p:grpSpPr>
            <p:sp>
              <p:nvSpPr>
                <p:cNvPr id="44" name="Freeform 35"/>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36"/>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37"/>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 name="Freeform 38"/>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39"/>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40"/>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0" name="Freeform 41"/>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42"/>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43"/>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56" name="pic Msg 1"/>
          <p:cNvGrpSpPr>
            <a:grpSpLocks/>
          </p:cNvGrpSpPr>
          <p:nvPr/>
        </p:nvGrpSpPr>
        <p:grpSpPr bwMode="auto">
          <a:xfrm>
            <a:off x="5877384" y="1202322"/>
            <a:ext cx="754732" cy="468702"/>
            <a:chOff x="2097" y="1494"/>
            <a:chExt cx="229" cy="142"/>
          </a:xfrm>
          <a:effectLst>
            <a:outerShdw blurRad="50800" dist="38100" dir="2700000" algn="tl" rotWithShape="0">
              <a:prstClr val="black">
                <a:alpha val="40000"/>
              </a:prstClr>
            </a:outerShdw>
          </a:effectLst>
        </p:grpSpPr>
        <p:sp>
          <p:nvSpPr>
            <p:cNvPr id="5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80" y="908404"/>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spTree>
    <p:extLst>
      <p:ext uri="{BB962C8B-B14F-4D97-AF65-F5344CB8AC3E}">
        <p14:creationId xmlns:p14="http://schemas.microsoft.com/office/powerpoint/2010/main" val="29901943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Destination and Event Fired Rules</a:t>
            </a:r>
            <a:endParaRPr lang="en-US" dirty="0"/>
          </a:p>
        </p:txBody>
      </p:sp>
      <p:sp>
        <p:nvSpPr>
          <p:cNvPr id="6" name="Subtitle 5"/>
          <p:cNvSpPr>
            <a:spLocks noGrp="1"/>
          </p:cNvSpPr>
          <p:nvPr>
            <p:ph type="subTitle" idx="10"/>
          </p:nvPr>
        </p:nvSpPr>
        <p:spPr/>
        <p:txBody>
          <a:bodyPr/>
          <a:lstStyle/>
          <a:p>
            <a:r>
              <a:rPr lang="en-US" dirty="0" smtClean="0"/>
              <a:t>Restart</a:t>
            </a:r>
            <a:endParaRPr lang="en-US" dirty="0"/>
          </a:p>
        </p:txBody>
      </p:sp>
      <p:sp>
        <p:nvSpPr>
          <p:cNvPr id="7" name="Text Placeholder 6"/>
          <p:cNvSpPr>
            <a:spLocks noGrp="1"/>
          </p:cNvSpPr>
          <p:nvPr>
            <p:ph type="body" sz="quarter" idx="11"/>
          </p:nvPr>
        </p:nvSpPr>
        <p:spPr/>
        <p:txBody>
          <a:bodyPr/>
          <a:lstStyle/>
          <a:p>
            <a:r>
              <a:rPr lang="en-US" dirty="0" smtClean="0"/>
              <a:t>Reload Changed Classes </a:t>
            </a:r>
            <a:br>
              <a:rPr lang="en-US" dirty="0" smtClean="0"/>
            </a:br>
            <a:r>
              <a:rPr lang="en-US" dirty="0" smtClean="0"/>
              <a:t>or Make Project</a:t>
            </a:r>
          </a:p>
          <a:p>
            <a:endParaRPr lang="en-US" dirty="0"/>
          </a:p>
        </p:txBody>
      </p:sp>
      <p:sp>
        <p:nvSpPr>
          <p:cNvPr id="5" name="Content Placeholder 4"/>
          <p:cNvSpPr>
            <a:spLocks noGrp="1"/>
          </p:cNvSpPr>
          <p:nvPr>
            <p:ph sz="half" idx="2"/>
          </p:nvPr>
        </p:nvSpPr>
        <p:spPr/>
        <p:txBody>
          <a:bodyPr/>
          <a:lstStyle/>
          <a:p>
            <a:r>
              <a:rPr lang="en-US" dirty="0"/>
              <a:t>Event Fired rules</a:t>
            </a:r>
          </a:p>
          <a:p>
            <a:pPr lvl="1"/>
            <a:r>
              <a:rPr lang="en-US" dirty="0" smtClean="0"/>
              <a:t>Assuming </a:t>
            </a:r>
            <a:r>
              <a:rPr lang="en-US" dirty="0"/>
              <a:t>Studio is </a:t>
            </a:r>
            <a:r>
              <a:rPr lang="en-US" dirty="0" smtClean="0"/>
              <a:t>running/debugging the application</a:t>
            </a:r>
            <a:endParaRPr lang="en-US" dirty="0"/>
          </a:p>
        </p:txBody>
      </p:sp>
      <p:sp>
        <p:nvSpPr>
          <p:cNvPr id="4" name="Content Placeholder 3"/>
          <p:cNvSpPr>
            <a:spLocks noGrp="1"/>
          </p:cNvSpPr>
          <p:nvPr>
            <p:ph sz="half" idx="1"/>
          </p:nvPr>
        </p:nvSpPr>
        <p:spPr/>
        <p:txBody>
          <a:bodyPr/>
          <a:lstStyle/>
          <a:p>
            <a:r>
              <a:rPr lang="en-US" dirty="0" smtClean="0"/>
              <a:t>Destinations</a:t>
            </a:r>
          </a:p>
          <a:p>
            <a:pPr lvl="1"/>
            <a:r>
              <a:rPr lang="en-US" dirty="0"/>
              <a:t>Read only at server startup</a:t>
            </a:r>
          </a:p>
          <a:p>
            <a:pPr lvl="1"/>
            <a:r>
              <a:rPr lang="en-US" dirty="0"/>
              <a:t>Any changes to destinations require a server restart</a:t>
            </a:r>
          </a:p>
        </p:txBody>
      </p:sp>
      <p:grpSp>
        <p:nvGrpSpPr>
          <p:cNvPr id="15" name="Group 45"/>
          <p:cNvGrpSpPr>
            <a:grpSpLocks/>
          </p:cNvGrpSpPr>
          <p:nvPr/>
        </p:nvGrpSpPr>
        <p:grpSpPr bwMode="auto">
          <a:xfrm>
            <a:off x="1023737" y="3810000"/>
            <a:ext cx="642937" cy="595312"/>
            <a:chOff x="757" y="1301"/>
            <a:chExt cx="751" cy="695"/>
          </a:xfrm>
          <a:effectLst>
            <a:outerShdw blurRad="50800" dist="38100" dir="2700000" algn="tl" rotWithShape="0">
              <a:prstClr val="black">
                <a:alpha val="40000"/>
              </a:prstClr>
            </a:outerShdw>
          </a:effectLst>
        </p:grpSpPr>
        <p:sp>
          <p:nvSpPr>
            <p:cNvPr id="16" name="Rectangle 4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 name="Rectangle 4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8" name="Group 48"/>
            <p:cNvGrpSpPr>
              <a:grpSpLocks/>
            </p:cNvGrpSpPr>
            <p:nvPr/>
          </p:nvGrpSpPr>
          <p:grpSpPr bwMode="auto">
            <a:xfrm>
              <a:off x="939" y="1836"/>
              <a:ext cx="373" cy="53"/>
              <a:chOff x="939" y="1836"/>
              <a:chExt cx="373" cy="53"/>
            </a:xfrm>
          </p:grpSpPr>
          <p:sp>
            <p:nvSpPr>
              <p:cNvPr id="28" name="Rectangle 4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 name="Rectangle 5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9" name="Rectangle 5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 name="Rectangle 5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AutoShape 5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2" name="Group 54"/>
            <p:cNvGrpSpPr>
              <a:grpSpLocks/>
            </p:cNvGrpSpPr>
            <p:nvPr/>
          </p:nvGrpSpPr>
          <p:grpSpPr bwMode="auto">
            <a:xfrm>
              <a:off x="1243" y="1301"/>
              <a:ext cx="265" cy="287"/>
              <a:chOff x="1243" y="1301"/>
              <a:chExt cx="265" cy="287"/>
            </a:xfrm>
          </p:grpSpPr>
          <p:sp>
            <p:nvSpPr>
              <p:cNvPr id="26" name="Freeform 5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7" name="Freeform 5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3" name="Group 57"/>
            <p:cNvGrpSpPr>
              <a:grpSpLocks/>
            </p:cNvGrpSpPr>
            <p:nvPr/>
          </p:nvGrpSpPr>
          <p:grpSpPr bwMode="auto">
            <a:xfrm flipH="1">
              <a:off x="757" y="1309"/>
              <a:ext cx="265" cy="287"/>
              <a:chOff x="1243" y="1301"/>
              <a:chExt cx="265" cy="287"/>
            </a:xfrm>
          </p:grpSpPr>
          <p:sp>
            <p:nvSpPr>
              <p:cNvPr id="24" name="Freeform 5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5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85" name="Rectangle 84"/>
          <p:cNvSpPr/>
          <p:nvPr/>
        </p:nvSpPr>
        <p:spPr>
          <a:xfrm>
            <a:off x="574778" y="4385427"/>
            <a:ext cx="1441420" cy="369332"/>
          </a:xfrm>
          <a:prstGeom prst="rect">
            <a:avLst/>
          </a:prstGeom>
        </p:spPr>
        <p:txBody>
          <a:bodyPr wrap="none">
            <a:spAutoFit/>
          </a:bodyPr>
          <a:lstStyle/>
          <a:p>
            <a:r>
              <a:rPr lang="en-US" b="1" dirty="0" smtClean="0">
                <a:solidFill>
                  <a:schemeClr val="bg1"/>
                </a:solidFill>
              </a:rPr>
              <a:t>Destination</a:t>
            </a:r>
            <a:endParaRPr lang="en-US" b="1" dirty="0">
              <a:solidFill>
                <a:schemeClr val="bg1"/>
              </a:solidFill>
            </a:endParaRPr>
          </a:p>
        </p:txBody>
      </p:sp>
      <p:sp>
        <p:nvSpPr>
          <p:cNvPr id="73" name="Text Box 9"/>
          <p:cNvSpPr txBox="1">
            <a:spLocks noChangeArrowheads="1"/>
          </p:cNvSpPr>
          <p:nvPr/>
        </p:nvSpPr>
        <p:spPr bwMode="auto">
          <a:xfrm>
            <a:off x="5058924" y="4656817"/>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Event Fired</a:t>
            </a:r>
            <a:r>
              <a:rPr lang="en-US" sz="1600" dirty="0">
                <a:solidFill>
                  <a:schemeClr val="bg1"/>
                </a:solidFill>
              </a:rPr>
              <a:t/>
            </a:r>
            <a:br>
              <a:rPr lang="en-US" sz="1600" dirty="0">
                <a:solidFill>
                  <a:schemeClr val="bg1"/>
                </a:solidFill>
              </a:rPr>
            </a:br>
            <a:r>
              <a:rPr lang="en-US" sz="1600" dirty="0">
                <a:solidFill>
                  <a:schemeClr val="bg1"/>
                </a:solidFill>
              </a:rPr>
              <a:t>Rules</a:t>
            </a:r>
          </a:p>
        </p:txBody>
      </p:sp>
      <p:pic>
        <p:nvPicPr>
          <p:cNvPr id="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091" y="3669746"/>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spTree>
    <p:extLst>
      <p:ext uri="{BB962C8B-B14F-4D97-AF65-F5344CB8AC3E}">
        <p14:creationId xmlns:p14="http://schemas.microsoft.com/office/powerpoint/2010/main" val="8426267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a:t>
            </a:r>
            <a:r>
              <a:rPr lang="en-US" dirty="0" smtClean="0"/>
              <a:t>Event Fired </a:t>
            </a:r>
            <a:r>
              <a:rPr lang="en-US" dirty="0"/>
              <a:t>rules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message event get triggered?</a:t>
            </a:r>
          </a:p>
          <a:p>
            <a:r>
              <a:rPr lang="en-US" dirty="0"/>
              <a:t>What is the primary purpose of the MessageContext entity?</a:t>
            </a:r>
          </a:p>
          <a:p>
            <a:r>
              <a:rPr lang="en-US" dirty="0"/>
              <a:t>A Guidewire application has seven destinations and an event-aware entity called Escalation. When an Escalation is created, what is the maximum number of </a:t>
            </a:r>
            <a:r>
              <a:rPr lang="en-US" dirty="0"/>
              <a:t>MessageContexts</a:t>
            </a:r>
            <a:r>
              <a:rPr lang="en-US" dirty="0"/>
              <a:t> that might get created? What is the minimum?</a:t>
            </a:r>
          </a:p>
          <a:p>
            <a:r>
              <a:rPr lang="en-US" dirty="0"/>
              <a:t>What plugin is required for every destination? What does this plugin do?</a:t>
            </a:r>
          </a:p>
          <a:p>
            <a:r>
              <a:rPr lang="en-US" dirty="0"/>
              <a:t>Why does every </a:t>
            </a:r>
            <a:r>
              <a:rPr lang="en-US" dirty="0" smtClean="0"/>
              <a:t>Event Fired </a:t>
            </a:r>
            <a:r>
              <a:rPr lang="en-US" dirty="0"/>
              <a:t>rule cast the </a:t>
            </a:r>
            <a:r>
              <a:rPr lang="en-US" dirty="0"/>
              <a:t>MessageContext.Root</a:t>
            </a:r>
            <a:r>
              <a:rPr lang="en-US" dirty="0"/>
              <a:t> object it receives?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Entities used to trigger messaging</a:t>
            </a:r>
          </a:p>
          <a:p>
            <a:r>
              <a:rPr lang="en-US" dirty="0"/>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101"/>
          <p:cNvSpPr>
            <a:spLocks noChangeArrowheads="1"/>
          </p:cNvSpPr>
          <p:nvPr/>
        </p:nvSpPr>
        <p:spPr bwMode="auto">
          <a:xfrm>
            <a:off x="5105399" y="4353958"/>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9" name="Rectangle 85"/>
          <p:cNvSpPr>
            <a:spLocks noChangeArrowheads="1"/>
          </p:cNvSpPr>
          <p:nvPr/>
        </p:nvSpPr>
        <p:spPr bwMode="auto">
          <a:xfrm>
            <a:off x="2598328" y="434340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a:t>Messaging entities</a:t>
            </a:r>
          </a:p>
        </p:txBody>
      </p:sp>
      <p:sp>
        <p:nvSpPr>
          <p:cNvPr id="2" name="Content Placeholder 1"/>
          <p:cNvSpPr>
            <a:spLocks noGrp="1"/>
          </p:cNvSpPr>
          <p:nvPr>
            <p:ph sz="half" idx="1"/>
          </p:nvPr>
        </p:nvSpPr>
        <p:spPr/>
        <p:txBody>
          <a:bodyPr/>
          <a:lstStyle/>
          <a:p>
            <a:r>
              <a:rPr lang="en-US" dirty="0" smtClean="0"/>
              <a:t>EventAware Entity</a:t>
            </a:r>
          </a:p>
          <a:p>
            <a:pPr lvl="1"/>
            <a:r>
              <a:rPr lang="en-US" dirty="0" smtClean="0"/>
              <a:t>Entity </a:t>
            </a:r>
            <a:r>
              <a:rPr lang="en-US" dirty="0"/>
              <a:t>whose instances can initiate </a:t>
            </a:r>
            <a:r>
              <a:rPr lang="en-US" dirty="0" smtClean="0"/>
              <a:t>messaging</a:t>
            </a:r>
          </a:p>
          <a:p>
            <a:pPr lvl="1"/>
            <a:r>
              <a:rPr lang="en-US" dirty="0" smtClean="0"/>
              <a:t>Specified </a:t>
            </a:r>
            <a:br>
              <a:rPr lang="en-US" dirty="0" smtClean="0"/>
            </a:br>
            <a:r>
              <a:rPr lang="en-US" dirty="0" smtClean="0"/>
              <a:t> &lt;event /&gt; element</a:t>
            </a:r>
            <a:endParaRPr lang="en-US" dirty="0"/>
          </a:p>
        </p:txBody>
      </p:sp>
      <p:sp>
        <p:nvSpPr>
          <p:cNvPr id="6" name="Content Placeholder 5"/>
          <p:cNvSpPr>
            <a:spLocks noGrp="1"/>
          </p:cNvSpPr>
          <p:nvPr>
            <p:ph sz="half" idx="10"/>
          </p:nvPr>
        </p:nvSpPr>
        <p:spPr/>
        <p:txBody>
          <a:bodyPr/>
          <a:lstStyle/>
          <a:p>
            <a:r>
              <a:rPr lang="en-US" dirty="0" smtClean="0"/>
              <a:t>Message Context</a:t>
            </a:r>
          </a:p>
          <a:p>
            <a:pPr lvl="1"/>
            <a:r>
              <a:rPr lang="en-US" dirty="0" smtClean="0"/>
              <a:t>Internal, non-persistent, virtual entity</a:t>
            </a:r>
          </a:p>
          <a:p>
            <a:pPr lvl="1"/>
            <a:r>
              <a:rPr lang="en-US" dirty="0" smtClean="0"/>
              <a:t>Run-time only</a:t>
            </a:r>
          </a:p>
          <a:p>
            <a:pPr lvl="1"/>
            <a:endParaRPr lang="en-US" dirty="0"/>
          </a:p>
        </p:txBody>
      </p:sp>
      <p:sp>
        <p:nvSpPr>
          <p:cNvPr id="5" name="Content Placeholder 4"/>
          <p:cNvSpPr>
            <a:spLocks noGrp="1"/>
          </p:cNvSpPr>
          <p:nvPr>
            <p:ph sz="half" idx="2"/>
          </p:nvPr>
        </p:nvSpPr>
        <p:spPr/>
        <p:txBody>
          <a:bodyPr/>
          <a:lstStyle/>
          <a:p>
            <a:r>
              <a:rPr lang="en-US" dirty="0" smtClean="0"/>
              <a:t>Message</a:t>
            </a:r>
          </a:p>
          <a:p>
            <a:pPr lvl="1"/>
            <a:r>
              <a:rPr lang="en-US" dirty="0" smtClean="0"/>
              <a:t>Contains details about the message</a:t>
            </a:r>
          </a:p>
          <a:p>
            <a:pPr lvl="1"/>
            <a:r>
              <a:rPr lang="en-US" dirty="0" smtClean="0"/>
              <a:t>Stores details </a:t>
            </a:r>
            <a:br>
              <a:rPr lang="en-US" dirty="0" smtClean="0"/>
            </a:br>
            <a:r>
              <a:rPr lang="en-US" dirty="0" smtClean="0"/>
              <a:t>in the XX_MESSAGE database table</a:t>
            </a:r>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grpSp>
        <p:nvGrpSpPr>
          <p:cNvPr id="9" name="Group 5"/>
          <p:cNvGrpSpPr>
            <a:grpSpLocks/>
          </p:cNvGrpSpPr>
          <p:nvPr/>
        </p:nvGrpSpPr>
        <p:grpSpPr bwMode="auto">
          <a:xfrm>
            <a:off x="930275" y="4614626"/>
            <a:ext cx="1030287" cy="928687"/>
            <a:chOff x="5952" y="1296"/>
            <a:chExt cx="821" cy="739"/>
          </a:xfrm>
        </p:grpSpPr>
        <p:sp>
          <p:nvSpPr>
            <p:cNvPr id="10" name="AutoShape 6"/>
            <p:cNvSpPr>
              <a:spLocks noChangeArrowheads="1"/>
            </p:cNvSpPr>
            <p:nvPr/>
          </p:nvSpPr>
          <p:spPr bwMode="auto">
            <a:xfrm>
              <a:off x="5952" y="1608"/>
              <a:ext cx="586" cy="427"/>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11" name="Picture 8" descr="j04316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59014" flipH="1">
              <a:off x="6119" y="1296"/>
              <a:ext cx="4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8"/>
            <p:cNvGrpSpPr>
              <a:grpSpLocks/>
            </p:cNvGrpSpPr>
            <p:nvPr/>
          </p:nvGrpSpPr>
          <p:grpSpPr bwMode="auto">
            <a:xfrm>
              <a:off x="6497" y="1353"/>
              <a:ext cx="276" cy="198"/>
              <a:chOff x="2772" y="1477"/>
              <a:chExt cx="822" cy="590"/>
            </a:xfrm>
          </p:grpSpPr>
          <p:sp>
            <p:nvSpPr>
              <p:cNvPr id="13" name="Arc 9"/>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4" name="Arc 10"/>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5" name="Arc 11"/>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6" name="Arc 12"/>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586176"/>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grpSp>
        <p:nvGrpSpPr>
          <p:cNvPr id="19" name="Group 16"/>
          <p:cNvGrpSpPr>
            <a:grpSpLocks/>
          </p:cNvGrpSpPr>
          <p:nvPr/>
        </p:nvGrpSpPr>
        <p:grpSpPr bwMode="auto">
          <a:xfrm>
            <a:off x="2951162" y="4928951"/>
            <a:ext cx="1127125" cy="577850"/>
            <a:chOff x="1096" y="2138"/>
            <a:chExt cx="926" cy="475"/>
          </a:xfrm>
        </p:grpSpPr>
        <p:sp>
          <p:nvSpPr>
            <p:cNvPr id="20" name="AutoShape 17"/>
            <p:cNvSpPr>
              <a:spLocks noChangeArrowheads="1"/>
            </p:cNvSpPr>
            <p:nvPr/>
          </p:nvSpPr>
          <p:spPr bwMode="auto">
            <a:xfrm>
              <a:off x="1096" y="2186"/>
              <a:ext cx="508" cy="427"/>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grpSp>
          <p:nvGrpSpPr>
            <p:cNvPr id="21" name="Group 18"/>
            <p:cNvGrpSpPr>
              <a:grpSpLocks/>
            </p:cNvGrpSpPr>
            <p:nvPr/>
          </p:nvGrpSpPr>
          <p:grpSpPr bwMode="auto">
            <a:xfrm>
              <a:off x="1523" y="2138"/>
              <a:ext cx="499" cy="407"/>
              <a:chOff x="729" y="3059"/>
              <a:chExt cx="607" cy="495"/>
            </a:xfrm>
          </p:grpSpPr>
          <p:grpSp>
            <p:nvGrpSpPr>
              <p:cNvPr id="22" name="Group 19"/>
              <p:cNvGrpSpPr>
                <a:grpSpLocks/>
              </p:cNvGrpSpPr>
              <p:nvPr/>
            </p:nvGrpSpPr>
            <p:grpSpPr bwMode="auto">
              <a:xfrm>
                <a:off x="836" y="3059"/>
                <a:ext cx="500" cy="495"/>
                <a:chOff x="2064" y="3278"/>
                <a:chExt cx="500" cy="495"/>
              </a:xfrm>
            </p:grpSpPr>
            <p:sp>
              <p:nvSpPr>
                <p:cNvPr id="33" name="Rectangle 2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34" name="Rectangle 2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35" name="AutoShape 2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23" name="Group 23"/>
              <p:cNvGrpSpPr>
                <a:grpSpLocks/>
              </p:cNvGrpSpPr>
              <p:nvPr/>
            </p:nvGrpSpPr>
            <p:grpSpPr bwMode="auto">
              <a:xfrm>
                <a:off x="729" y="3115"/>
                <a:ext cx="512" cy="334"/>
                <a:chOff x="4250" y="2059"/>
                <a:chExt cx="438" cy="286"/>
              </a:xfrm>
            </p:grpSpPr>
            <p:sp>
              <p:nvSpPr>
                <p:cNvPr id="24" name="Freeform 24"/>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25"/>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26"/>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27"/>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28"/>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29"/>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 name="Freeform 30"/>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31"/>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32"/>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nvGrpSpPr>
          <p:cNvPr id="36" name="Group 33"/>
          <p:cNvGrpSpPr>
            <a:grpSpLocks/>
          </p:cNvGrpSpPr>
          <p:nvPr/>
        </p:nvGrpSpPr>
        <p:grpSpPr bwMode="auto">
          <a:xfrm>
            <a:off x="2844823" y="3697335"/>
            <a:ext cx="852488" cy="788988"/>
            <a:chOff x="757" y="1301"/>
            <a:chExt cx="751" cy="695"/>
          </a:xfrm>
          <a:effectLst>
            <a:outerShdw blurRad="50800" dist="38100" dir="2700000" algn="tl" rotWithShape="0">
              <a:prstClr val="black">
                <a:alpha val="40000"/>
              </a:prstClr>
            </a:outerShdw>
          </a:effectLst>
        </p:grpSpPr>
        <p:sp>
          <p:nvSpPr>
            <p:cNvPr id="37" name="Rectangle 34"/>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8" name="Rectangle 35"/>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39" name="Group 36"/>
            <p:cNvGrpSpPr>
              <a:grpSpLocks/>
            </p:cNvGrpSpPr>
            <p:nvPr/>
          </p:nvGrpSpPr>
          <p:grpSpPr bwMode="auto">
            <a:xfrm>
              <a:off x="939" y="1836"/>
              <a:ext cx="373" cy="53"/>
              <a:chOff x="939" y="1836"/>
              <a:chExt cx="373" cy="53"/>
            </a:xfrm>
          </p:grpSpPr>
          <p:sp>
            <p:nvSpPr>
              <p:cNvPr id="49" name="Rectangle 37"/>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0" name="Rectangle 38"/>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40" name="Rectangle 39"/>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1" name="Rectangle 40"/>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2" name="AutoShape 41"/>
            <p:cNvSpPr>
              <a:spLocks noChangeArrowheads="1"/>
            </p:cNvSpPr>
            <p:nvPr/>
          </p:nvSpPr>
          <p:spPr bwMode="auto">
            <a:xfrm>
              <a:off x="1092" y="1356"/>
              <a:ext cx="69" cy="75"/>
            </a:xfrm>
            <a:custGeom>
              <a:avLst/>
              <a:gdLst>
                <a:gd name="T0" fmla="*/ 60 w 21600"/>
                <a:gd name="T1" fmla="*/ 38 h 21600"/>
                <a:gd name="T2" fmla="*/ 35 w 21600"/>
                <a:gd name="T3" fmla="*/ 75 h 21600"/>
                <a:gd name="T4" fmla="*/ 9 w 21600"/>
                <a:gd name="T5" fmla="*/ 38 h 21600"/>
                <a:gd name="T6" fmla="*/ 35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43" name="Group 42"/>
            <p:cNvGrpSpPr>
              <a:grpSpLocks/>
            </p:cNvGrpSpPr>
            <p:nvPr/>
          </p:nvGrpSpPr>
          <p:grpSpPr bwMode="auto">
            <a:xfrm>
              <a:off x="1243" y="1301"/>
              <a:ext cx="265" cy="287"/>
              <a:chOff x="1243" y="1301"/>
              <a:chExt cx="265" cy="287"/>
            </a:xfrm>
          </p:grpSpPr>
          <p:sp>
            <p:nvSpPr>
              <p:cNvPr id="47" name="Freeform 4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8" name="Freeform 4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4" name="Group 45"/>
            <p:cNvGrpSpPr>
              <a:grpSpLocks/>
            </p:cNvGrpSpPr>
            <p:nvPr/>
          </p:nvGrpSpPr>
          <p:grpSpPr bwMode="auto">
            <a:xfrm flipH="1">
              <a:off x="757" y="1309"/>
              <a:ext cx="265" cy="287"/>
              <a:chOff x="1243" y="1301"/>
              <a:chExt cx="265" cy="287"/>
            </a:xfrm>
          </p:grpSpPr>
          <p:sp>
            <p:nvSpPr>
              <p:cNvPr id="45"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6"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51" name="Group 49"/>
          <p:cNvGrpSpPr>
            <a:grpSpLocks/>
          </p:cNvGrpSpPr>
          <p:nvPr/>
        </p:nvGrpSpPr>
        <p:grpSpPr bwMode="auto">
          <a:xfrm>
            <a:off x="7380287" y="4786076"/>
            <a:ext cx="1511300" cy="1319212"/>
            <a:chOff x="4684" y="1818"/>
            <a:chExt cx="952" cy="831"/>
          </a:xfrm>
        </p:grpSpPr>
        <p:sp>
          <p:nvSpPr>
            <p:cNvPr id="52" name="Rectangle 50"/>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53" name="Rectangle 51"/>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54" name="Line 52"/>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53"/>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6" name="Rectangle 54"/>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57" name="Line 55"/>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8" name="Line 56"/>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57"/>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0" name="Line 58"/>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1" name="Line 59"/>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
        <p:nvSpPr>
          <p:cNvPr id="68" name="Text Box 84"/>
          <p:cNvSpPr txBox="1">
            <a:spLocks noChangeArrowheads="1"/>
          </p:cNvSpPr>
          <p:nvPr/>
        </p:nvSpPr>
        <p:spPr bwMode="auto">
          <a:xfrm>
            <a:off x="5475287" y="5586176"/>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462" y="3581400"/>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grpSp>
        <p:nvGrpSpPr>
          <p:cNvPr id="79" name="pic Msg 1"/>
          <p:cNvGrpSpPr>
            <a:grpSpLocks/>
          </p:cNvGrpSpPr>
          <p:nvPr/>
        </p:nvGrpSpPr>
        <p:grpSpPr bwMode="auto">
          <a:xfrm>
            <a:off x="5715000" y="5104698"/>
            <a:ext cx="498475" cy="309562"/>
            <a:chOff x="2097" y="1494"/>
            <a:chExt cx="229" cy="142"/>
          </a:xfrm>
          <a:effectLst>
            <a:outerShdw blurRad="50800" dist="38100" dir="2700000" algn="tl" rotWithShape="0">
              <a:prstClr val="black">
                <a:alpha val="40000"/>
              </a:prstClr>
            </a:outerShdw>
          </a:effectLst>
        </p:grpSpPr>
        <p:sp>
          <p:nvSpPr>
            <p:cNvPr id="8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4"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EventAware entity</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An </a:t>
            </a:r>
            <a:r>
              <a:rPr lang="en-US" b="1" dirty="0" smtClean="0"/>
              <a:t>EventAware </a:t>
            </a:r>
            <a:r>
              <a:rPr lang="en-US" b="1" dirty="0"/>
              <a:t>entity </a:t>
            </a:r>
            <a:r>
              <a:rPr lang="en-US" dirty="0"/>
              <a:t>is an entity whose instances can initiate </a:t>
            </a:r>
            <a:r>
              <a:rPr lang="en-US" dirty="0" smtClean="0"/>
              <a:t>messaging and store </a:t>
            </a:r>
            <a:r>
              <a:rPr lang="en-US" dirty="0"/>
              <a:t>data that is of interest to external systems</a:t>
            </a:r>
          </a:p>
          <a:p>
            <a:r>
              <a:rPr lang="en-US" dirty="0" smtClean="0"/>
              <a:t>&lt;event /&gt;</a:t>
            </a:r>
          </a:p>
          <a:p>
            <a:pPr lvl="1"/>
            <a:r>
              <a:rPr lang="en-US" dirty="0" smtClean="0"/>
              <a:t>EventAware </a:t>
            </a:r>
            <a:r>
              <a:rPr lang="en-US" dirty="0"/>
              <a:t>entities delegate to the EventAware data model delegate</a:t>
            </a:r>
          </a:p>
          <a:p>
            <a:endParaRPr lang="en-US" dirty="0"/>
          </a:p>
        </p:txBody>
      </p:sp>
      <p:pic>
        <p:nvPicPr>
          <p:cNvPr id="2050" name="Picture 2" descr="C:\Users\sluersen\AppData\Local\Temp\SNAGHTML3c9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4964762" cy="17209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8" descr="BankAccount in 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748" y="2257425"/>
            <a:ext cx="5790477" cy="167619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09601" y="1933575"/>
            <a:ext cx="985452"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9" name="Elbow Connector 8"/>
          <p:cNvCxnSpPr>
            <a:stCxn id="8" idx="3"/>
            <a:endCxn id="11" idx="0"/>
          </p:cNvCxnSpPr>
          <p:nvPr/>
        </p:nvCxnSpPr>
        <p:spPr bwMode="auto">
          <a:xfrm>
            <a:off x="1595053" y="2072066"/>
            <a:ext cx="6555821" cy="24326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7658148" y="2315331"/>
            <a:ext cx="985452" cy="38024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623143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a:t>A </a:t>
            </a:r>
            <a:r>
              <a:rPr lang="en-US" b="1" dirty="0" smtClean="0"/>
              <a:t>messaging event </a:t>
            </a:r>
            <a:r>
              <a:rPr lang="en-US" dirty="0" smtClean="0"/>
              <a:t>typically </a:t>
            </a:r>
            <a:r>
              <a:rPr lang="en-US" dirty="0"/>
              <a:t>occurs when an instance of an EventAware entity is created, changed, or deleted</a:t>
            </a:r>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entity&gt;&lt;</a:t>
            </a:r>
            <a:r>
              <a:rPr lang="en-US" b="1" dirty="0">
                <a:latin typeface="Courier New" pitchFamily="49" charset="0"/>
                <a:cs typeface="Courier New" pitchFamily="49" charset="0"/>
              </a:rPr>
              <a:t>typeOfChange</a:t>
            </a:r>
            <a:r>
              <a:rPr lang="en-US" b="1" dirty="0" smtClean="0">
                <a:latin typeface="Courier New" pitchFamily="49" charset="0"/>
                <a:cs typeface="Courier New" pitchFamily="49" charset="0"/>
              </a:rPr>
              <a:t>&gt;</a:t>
            </a:r>
          </a:p>
          <a:p>
            <a:pPr lvl="1"/>
            <a:r>
              <a:rPr lang="en-US" dirty="0"/>
              <a:t>Naming convention </a:t>
            </a:r>
            <a:endParaRPr lang="en-US" dirty="0" smtClean="0"/>
          </a:p>
          <a:p>
            <a:pPr lvl="1"/>
            <a:r>
              <a:rPr lang="en-US" b="1" dirty="0" smtClean="0">
                <a:latin typeface="Courier New" pitchFamily="49" charset="0"/>
                <a:cs typeface="Courier New" pitchFamily="49" charset="0"/>
              </a:rPr>
              <a:t>&lt;</a:t>
            </a:r>
            <a:r>
              <a:rPr lang="en-US" b="1" dirty="0" smtClean="0">
                <a:latin typeface="Courier New" pitchFamily="49" charset="0"/>
                <a:cs typeface="Courier New" pitchFamily="49" charset="0"/>
              </a:rPr>
              <a:t>typeOfChange</a:t>
            </a:r>
            <a:r>
              <a:rPr lang="en-US" b="1" dirty="0" smtClean="0">
                <a:latin typeface="Courier New" pitchFamily="49" charset="0"/>
                <a:cs typeface="Courier New" pitchFamily="49" charset="0"/>
              </a:rPr>
              <a:t>&gt; </a:t>
            </a:r>
            <a:r>
              <a:rPr lang="en-US" dirty="0" smtClean="0"/>
              <a:t>is  default is Added, Changed, or Removed</a:t>
            </a:r>
          </a:p>
          <a:p>
            <a:endParaRPr lang="en-US" dirty="0"/>
          </a:p>
        </p:txBody>
      </p:sp>
      <p:pic>
        <p:nvPicPr>
          <p:cNvPr id="4" name="Picture 8" descr="BankAccoun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1402352"/>
            <a:ext cx="7527620" cy="2179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6" idx="3"/>
            <a:endCxn id="8" idx="3"/>
          </p:cNvCxnSpPr>
          <p:nvPr/>
        </p:nvCxnSpPr>
        <p:spPr bwMode="auto">
          <a:xfrm flipH="1">
            <a:off x="2792067" y="1738246"/>
            <a:ext cx="5174081" cy="1433284"/>
          </a:xfrm>
          <a:prstGeom prst="bentConnector3">
            <a:avLst>
              <a:gd name="adj1" fmla="val -441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Rounded Rectangle 5"/>
          <p:cNvSpPr/>
          <p:nvPr/>
        </p:nvSpPr>
        <p:spPr bwMode="auto">
          <a:xfrm>
            <a:off x="6733796" y="1485863"/>
            <a:ext cx="1232352" cy="50476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762000" y="2807107"/>
            <a:ext cx="2030067" cy="728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3" name="AutoShape 7"/>
          <p:cNvSpPr>
            <a:spLocks noChangeArrowheads="1"/>
          </p:cNvSpPr>
          <p:nvPr/>
        </p:nvSpPr>
        <p:spPr bwMode="auto">
          <a:xfrm>
            <a:off x="1735138" y="1063625"/>
            <a:ext cx="735012" cy="536575"/>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14"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1944688" y="671512"/>
            <a:ext cx="5254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4"/>
          <p:cNvSpPr txBox="1">
            <a:spLocks noChangeArrowheads="1"/>
          </p:cNvSpPr>
          <p:nvPr/>
        </p:nvSpPr>
        <p:spPr bwMode="auto">
          <a:xfrm>
            <a:off x="2805113" y="722312"/>
            <a:ext cx="2570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BankAccountChanged</a:t>
            </a:r>
            <a:endParaRPr lang="en-US" dirty="0">
              <a:solidFill>
                <a:srgbClr val="FF6600"/>
              </a:solidFill>
            </a:endParaRPr>
          </a:p>
        </p:txBody>
      </p:sp>
      <p:grpSp>
        <p:nvGrpSpPr>
          <p:cNvPr id="16" name="Group 9"/>
          <p:cNvGrpSpPr>
            <a:grpSpLocks/>
          </p:cNvGrpSpPr>
          <p:nvPr/>
        </p:nvGrpSpPr>
        <p:grpSpPr bwMode="auto">
          <a:xfrm>
            <a:off x="2419350" y="762000"/>
            <a:ext cx="346075" cy="249237"/>
            <a:chOff x="2772" y="1477"/>
            <a:chExt cx="822" cy="590"/>
          </a:xfrm>
        </p:grpSpPr>
        <p:sp>
          <p:nvSpPr>
            <p:cNvPr id="17" name="Arc 10"/>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8" name="Arc 11"/>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9" name="Arc 12"/>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0" name="Arc 13"/>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34177457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pic Msg 1"/>
          <p:cNvGrpSpPr>
            <a:grpSpLocks/>
          </p:cNvGrpSpPr>
          <p:nvPr/>
        </p:nvGrpSpPr>
        <p:grpSpPr bwMode="auto">
          <a:xfrm>
            <a:off x="6454802" y="1405356"/>
            <a:ext cx="754732" cy="468702"/>
            <a:chOff x="2097" y="1494"/>
            <a:chExt cx="229" cy="142"/>
          </a:xfrm>
          <a:effectLst>
            <a:outerShdw blurRad="50800" dist="38100" dir="2700000" algn="tl" rotWithShape="0">
              <a:prstClr val="black">
                <a:alpha val="40000"/>
              </a:prstClr>
            </a:outerShdw>
          </a:effectLst>
        </p:grpSpPr>
        <p:sp>
          <p:nvSpPr>
            <p:cNvPr id="4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 name="Title 1"/>
          <p:cNvSpPr>
            <a:spLocks noGrp="1"/>
          </p:cNvSpPr>
          <p:nvPr>
            <p:ph type="title"/>
          </p:nvPr>
        </p:nvSpPr>
        <p:spPr/>
        <p:txBody>
          <a:bodyPr/>
          <a:lstStyle/>
          <a:p>
            <a:r>
              <a:rPr lang="en-US" dirty="0" smtClean="0"/>
              <a:t>MessageContext </a:t>
            </a:r>
            <a:r>
              <a:rPr lang="en-US" dirty="0"/>
              <a:t>entity</a:t>
            </a:r>
          </a:p>
        </p:txBody>
      </p:sp>
      <p:sp>
        <p:nvSpPr>
          <p:cNvPr id="3" name="Content Placeholder 2"/>
          <p:cNvSpPr>
            <a:spLocks noGrp="1"/>
          </p:cNvSpPr>
          <p:nvPr>
            <p:ph idx="1"/>
          </p:nvPr>
        </p:nvSpPr>
        <p:spPr/>
        <p:txBody>
          <a:bodyPr/>
          <a:lstStyle/>
          <a:p>
            <a:r>
              <a:rPr lang="en-US" b="1" dirty="0"/>
              <a:t>MessageContex</a:t>
            </a:r>
            <a:r>
              <a:rPr lang="en-US" dirty="0"/>
              <a:t>t is </a:t>
            </a:r>
            <a:r>
              <a:rPr lang="en-US" dirty="0" smtClean="0"/>
              <a:t>an internal</a:t>
            </a:r>
            <a:r>
              <a:rPr lang="en-US" dirty="0"/>
              <a:t>, non-persistent, virtual </a:t>
            </a:r>
            <a:r>
              <a:rPr lang="en-US" dirty="0" smtClean="0"/>
              <a:t>entity only </a:t>
            </a:r>
            <a:r>
              <a:rPr lang="en-US" dirty="0"/>
              <a:t>used in </a:t>
            </a:r>
            <a:r>
              <a:rPr lang="en-US" dirty="0" smtClean="0"/>
              <a:t>Event Fired </a:t>
            </a:r>
            <a:r>
              <a:rPr lang="en-US" dirty="0"/>
              <a:t>rules to create messages</a:t>
            </a:r>
          </a:p>
          <a:p>
            <a:pPr lvl="1"/>
            <a:r>
              <a:rPr lang="en-US" dirty="0" smtClean="0"/>
              <a:t>Identifies the event</a:t>
            </a:r>
            <a:endParaRPr lang="en-US" dirty="0"/>
          </a:p>
          <a:p>
            <a:pPr lvl="1"/>
            <a:r>
              <a:rPr lang="en-US" dirty="0"/>
              <a:t>It can be used to reference data from the triggering entity</a:t>
            </a:r>
          </a:p>
          <a:p>
            <a:endParaRPr lang="en-US" dirty="0"/>
          </a:p>
        </p:txBody>
      </p:sp>
      <p:grpSp>
        <p:nvGrpSpPr>
          <p:cNvPr id="5" name="Group 38"/>
          <p:cNvGrpSpPr>
            <a:grpSpLocks/>
          </p:cNvGrpSpPr>
          <p:nvPr/>
        </p:nvGrpSpPr>
        <p:grpSpPr bwMode="auto">
          <a:xfrm>
            <a:off x="1247776" y="930275"/>
            <a:ext cx="6276976" cy="1584328"/>
            <a:chOff x="786" y="586"/>
            <a:chExt cx="3954" cy="998"/>
          </a:xfrm>
        </p:grpSpPr>
        <p:grpSp>
          <p:nvGrpSpPr>
            <p:cNvPr id="6" name="Group 5"/>
            <p:cNvGrpSpPr>
              <a:grpSpLocks/>
            </p:cNvGrpSpPr>
            <p:nvPr/>
          </p:nvGrpSpPr>
          <p:grpSpPr bwMode="auto">
            <a:xfrm>
              <a:off x="1093" y="586"/>
              <a:ext cx="649" cy="585"/>
              <a:chOff x="5952" y="1296"/>
              <a:chExt cx="821" cy="739"/>
            </a:xfrm>
          </p:grpSpPr>
          <p:sp>
            <p:nvSpPr>
              <p:cNvPr id="32" name="AutoShape 6"/>
              <p:cNvSpPr>
                <a:spLocks noChangeArrowheads="1"/>
              </p:cNvSpPr>
              <p:nvPr/>
            </p:nvSpPr>
            <p:spPr bwMode="auto">
              <a:xfrm>
                <a:off x="5952" y="1608"/>
                <a:ext cx="586" cy="427"/>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33" name="Picture 8" descr="j04316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59014" flipH="1">
                <a:off x="6119" y="1296"/>
                <a:ext cx="4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8"/>
              <p:cNvGrpSpPr>
                <a:grpSpLocks/>
              </p:cNvGrpSpPr>
              <p:nvPr/>
            </p:nvGrpSpPr>
            <p:grpSpPr bwMode="auto">
              <a:xfrm>
                <a:off x="6497" y="1353"/>
                <a:ext cx="276" cy="198"/>
                <a:chOff x="2772" y="1477"/>
                <a:chExt cx="822" cy="590"/>
              </a:xfrm>
            </p:grpSpPr>
            <p:sp>
              <p:nvSpPr>
                <p:cNvPr id="35" name="Arc 9"/>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36" name="Arc 10"/>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7" name="Arc 11"/>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8" name="Arc 12"/>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7" name="Rectangle 13"/>
            <p:cNvSpPr>
              <a:spLocks noChangeArrowheads="1"/>
            </p:cNvSpPr>
            <p:nvPr/>
          </p:nvSpPr>
          <p:spPr bwMode="auto">
            <a:xfrm>
              <a:off x="1521" y="969"/>
              <a:ext cx="1284" cy="92"/>
            </a:xfrm>
            <a:prstGeom prst="rect">
              <a:avLst/>
            </a:prstGeom>
            <a:gradFill rotWithShape="1">
              <a:gsLst>
                <a:gs pos="0">
                  <a:srgbClr val="FFCC99"/>
                </a:gs>
                <a:gs pos="100000">
                  <a:srgbClr val="FFCC00"/>
                </a:gs>
              </a:gsLst>
              <a:lin ang="0" scaled="1"/>
            </a:gradFill>
            <a:ln w="19050" algn="ctr">
              <a:solidFill>
                <a:schemeClr val="bg1"/>
              </a:solidFill>
              <a:miter lim="800000"/>
              <a:headEnd/>
              <a:tailEnd/>
            </a:ln>
          </p:spPr>
          <p:txBody>
            <a:bodyPr lIns="0" tIns="0" rIns="0" bIns="0" anchor="ctr">
              <a:spAutoFit/>
            </a:bodyPr>
            <a:lstStyle/>
            <a:p>
              <a:endParaRPr lang="en-US" dirty="0"/>
            </a:p>
          </p:txBody>
        </p:sp>
        <p:sp>
          <p:nvSpPr>
            <p:cNvPr id="9" name="AutoShape 18"/>
            <p:cNvSpPr>
              <a:spLocks noChangeArrowheads="1"/>
            </p:cNvSpPr>
            <p:nvPr/>
          </p:nvSpPr>
          <p:spPr bwMode="auto">
            <a:xfrm>
              <a:off x="2513" y="769"/>
              <a:ext cx="586" cy="427"/>
            </a:xfrm>
            <a:prstGeom prst="cube">
              <a:avLst>
                <a:gd name="adj" fmla="val 25000"/>
              </a:avLst>
            </a:prstGeom>
            <a:solidFill>
              <a:srgbClr val="FFCC00"/>
            </a:solidFill>
            <a:ln w="19050">
              <a:solidFill>
                <a:schemeClr val="bg1"/>
              </a:solidFill>
              <a:miter lim="800000"/>
              <a:headEnd/>
              <a:tailEnd/>
            </a:ln>
          </p:spPr>
          <p:txBody>
            <a:bodyPr lIns="0" tIns="0" rIns="0" bIns="0" anchor="ctr">
              <a:spAutoFit/>
            </a:bodyPr>
            <a:lstStyle/>
            <a:p>
              <a:endParaRPr lang="en-US" dirty="0"/>
            </a:p>
          </p:txBody>
        </p:sp>
        <p:sp>
          <p:nvSpPr>
            <p:cNvPr id="10" name="Rectangle 19"/>
            <p:cNvSpPr>
              <a:spLocks noChangeArrowheads="1"/>
            </p:cNvSpPr>
            <p:nvPr/>
          </p:nvSpPr>
          <p:spPr bwMode="auto">
            <a:xfrm>
              <a:off x="3042" y="969"/>
              <a:ext cx="708" cy="92"/>
            </a:xfrm>
            <a:prstGeom prst="rect">
              <a:avLst/>
            </a:prstGeom>
            <a:gradFill rotWithShape="1">
              <a:gsLst>
                <a:gs pos="0">
                  <a:srgbClr val="FFCC00"/>
                </a:gs>
                <a:gs pos="100000">
                  <a:srgbClr val="FFFFCC"/>
                </a:gs>
              </a:gsLst>
              <a:lin ang="0" scaled="1"/>
            </a:gradFill>
            <a:ln w="19050" algn="ctr">
              <a:solidFill>
                <a:schemeClr val="bg1"/>
              </a:solidFill>
              <a:miter lim="800000"/>
              <a:headEnd/>
              <a:tailEnd/>
            </a:ln>
          </p:spPr>
          <p:txBody>
            <a:bodyPr lIns="0" tIns="0" rIns="0" bIns="0" anchor="ctr">
              <a:spAutoFit/>
            </a:bodyPr>
            <a:lstStyle/>
            <a:p>
              <a:endParaRPr lang="en-US" dirty="0"/>
            </a:p>
          </p:txBody>
        </p:sp>
        <p:grpSp>
          <p:nvGrpSpPr>
            <p:cNvPr id="11" name="Group 20"/>
            <p:cNvGrpSpPr>
              <a:grpSpLocks/>
            </p:cNvGrpSpPr>
            <p:nvPr/>
          </p:nvGrpSpPr>
          <p:grpSpPr bwMode="auto">
            <a:xfrm>
              <a:off x="3699" y="762"/>
              <a:ext cx="499" cy="407"/>
              <a:chOff x="729" y="3059"/>
              <a:chExt cx="607" cy="495"/>
            </a:xfrm>
          </p:grpSpPr>
          <p:grpSp>
            <p:nvGrpSpPr>
              <p:cNvPr id="15" name="Group 21"/>
              <p:cNvGrpSpPr>
                <a:grpSpLocks/>
              </p:cNvGrpSpPr>
              <p:nvPr/>
            </p:nvGrpSpPr>
            <p:grpSpPr bwMode="auto">
              <a:xfrm>
                <a:off x="836" y="3059"/>
                <a:ext cx="500" cy="495"/>
                <a:chOff x="2064" y="3278"/>
                <a:chExt cx="500" cy="495"/>
              </a:xfrm>
            </p:grpSpPr>
            <p:sp>
              <p:nvSpPr>
                <p:cNvPr id="26" name="Rectangle 2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dirty="0"/>
                </a:p>
              </p:txBody>
            </p:sp>
            <p:sp>
              <p:nvSpPr>
                <p:cNvPr id="27" name="Rectangle 2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dirty="0"/>
                </a:p>
              </p:txBody>
            </p:sp>
            <p:sp>
              <p:nvSpPr>
                <p:cNvPr id="28" name="AutoShape 2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dirty="0"/>
                </a:p>
              </p:txBody>
            </p:sp>
          </p:grpSp>
          <p:grpSp>
            <p:nvGrpSpPr>
              <p:cNvPr id="16" name="Group 25"/>
              <p:cNvGrpSpPr>
                <a:grpSpLocks/>
              </p:cNvGrpSpPr>
              <p:nvPr/>
            </p:nvGrpSpPr>
            <p:grpSpPr bwMode="auto">
              <a:xfrm>
                <a:off x="729" y="3115"/>
                <a:ext cx="512" cy="334"/>
                <a:chOff x="4250" y="2059"/>
                <a:chExt cx="438" cy="286"/>
              </a:xfrm>
            </p:grpSpPr>
            <p:sp>
              <p:nvSpPr>
                <p:cNvPr id="17" name="Freeform 26"/>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 name="Freeform 27"/>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 name="Freeform 28"/>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29"/>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30"/>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 name="Freeform 31"/>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32"/>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33"/>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5" name="Freeform 34"/>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12" name="Text Box 35"/>
            <p:cNvSpPr txBox="1">
              <a:spLocks noChangeArrowheads="1"/>
            </p:cNvSpPr>
            <p:nvPr/>
          </p:nvSpPr>
          <p:spPr bwMode="auto">
            <a:xfrm>
              <a:off x="786" y="1235"/>
              <a:ext cx="107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EventAware entity</a:t>
              </a:r>
              <a:endParaRPr lang="en-US" dirty="0">
                <a:solidFill>
                  <a:schemeClr val="bg1"/>
                </a:solidFill>
              </a:endParaRPr>
            </a:p>
          </p:txBody>
        </p:sp>
        <p:sp>
          <p:nvSpPr>
            <p:cNvPr id="13" name="Text Box 36"/>
            <p:cNvSpPr txBox="1">
              <a:spLocks noChangeArrowheads="1"/>
            </p:cNvSpPr>
            <p:nvPr/>
          </p:nvSpPr>
          <p:spPr bwMode="auto">
            <a:xfrm>
              <a:off x="2160" y="1235"/>
              <a:ext cx="12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MessageContext</a:t>
              </a:r>
            </a:p>
          </p:txBody>
        </p:sp>
        <p:sp>
          <p:nvSpPr>
            <p:cNvPr id="14" name="Text Box 37"/>
            <p:cNvSpPr txBox="1">
              <a:spLocks noChangeArrowheads="1"/>
            </p:cNvSpPr>
            <p:nvPr/>
          </p:nvSpPr>
          <p:spPr bwMode="auto">
            <a:xfrm>
              <a:off x="4012" y="1229"/>
              <a:ext cx="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a:t>
              </a:r>
            </a:p>
          </p:txBody>
        </p:sp>
      </p:grpSp>
    </p:spTree>
    <p:extLst>
      <p:ext uri="{BB962C8B-B14F-4D97-AF65-F5344CB8AC3E}">
        <p14:creationId xmlns:p14="http://schemas.microsoft.com/office/powerpoint/2010/main" val="61223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entity</a:t>
            </a:r>
            <a:endParaRPr lang="en-US" dirty="0"/>
          </a:p>
        </p:txBody>
      </p:sp>
      <p:sp>
        <p:nvSpPr>
          <p:cNvPr id="3" name="Content Placeholder 2"/>
          <p:cNvSpPr>
            <a:spLocks noGrp="1"/>
          </p:cNvSpPr>
          <p:nvPr>
            <p:ph sz="half" idx="1"/>
          </p:nvPr>
        </p:nvSpPr>
        <p:spPr/>
        <p:txBody>
          <a:bodyPr/>
          <a:lstStyle/>
          <a:p>
            <a:r>
              <a:rPr lang="en-US" dirty="0" smtClean="0"/>
              <a:t>MessageRoot </a:t>
            </a:r>
            <a:r>
              <a:rPr lang="en-US" dirty="0"/>
              <a:t>is a pointer to the triggering entity instance</a:t>
            </a:r>
          </a:p>
          <a:p>
            <a:r>
              <a:rPr lang="en-US" dirty="0"/>
              <a:t>Payload is a text field with the information to communicate</a:t>
            </a:r>
          </a:p>
          <a:p>
            <a:endParaRPr lang="en-US" dirty="0"/>
          </a:p>
        </p:txBody>
      </p:sp>
      <p:sp>
        <p:nvSpPr>
          <p:cNvPr id="5" name="Content Placeholder 4"/>
          <p:cNvSpPr>
            <a:spLocks noGrp="1"/>
          </p:cNvSpPr>
          <p:nvPr>
            <p:ph idx="10"/>
          </p:nvPr>
        </p:nvSpPr>
        <p:spPr/>
        <p:txBody>
          <a:bodyPr/>
          <a:lstStyle/>
          <a:p>
            <a:r>
              <a:rPr lang="en-US" dirty="0" smtClean="0"/>
              <a:t>Message entity a </a:t>
            </a:r>
            <a:r>
              <a:rPr lang="en-US" dirty="0"/>
              <a:t>payload containing the data to be sent to </a:t>
            </a:r>
            <a:r>
              <a:rPr lang="en-US" dirty="0" smtClean="0"/>
              <a:t>an external system</a:t>
            </a:r>
          </a:p>
          <a:p>
            <a:r>
              <a:rPr lang="en-US" dirty="0" smtClean="0"/>
              <a:t>EventName describes the name that triggered the message</a:t>
            </a:r>
            <a:endParaRPr lang="en-US" dirty="0"/>
          </a:p>
        </p:txBody>
      </p:sp>
      <p:pic>
        <p:nvPicPr>
          <p:cNvPr id="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00" y="2975949"/>
            <a:ext cx="5196191" cy="29655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 name="pic Msg 1"/>
          <p:cNvGrpSpPr>
            <a:grpSpLocks/>
          </p:cNvGrpSpPr>
          <p:nvPr/>
        </p:nvGrpSpPr>
        <p:grpSpPr bwMode="auto">
          <a:xfrm>
            <a:off x="7990774" y="2780075"/>
            <a:ext cx="754732" cy="468702"/>
            <a:chOff x="2097" y="1494"/>
            <a:chExt cx="229" cy="142"/>
          </a:xfrm>
          <a:effectLst>
            <a:outerShdw blurRad="50800" dist="38100" dir="2700000" algn="tl" rotWithShape="0">
              <a:prstClr val="black">
                <a:alpha val="40000"/>
              </a:prstClr>
            </a:outerShdw>
          </a:effectLst>
        </p:grpSpPr>
        <p:sp>
          <p:nvSpPr>
            <p:cNvPr id="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2883045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Triggering message events </a:t>
            </a:r>
            <a:r>
              <a:rPr lang="en-US" dirty="0" smtClean="0"/>
              <a:t>in code</a:t>
            </a:r>
            <a:endParaRPr lang="en-US" dirty="0"/>
          </a:p>
        </p:txBody>
      </p:sp>
      <p:sp>
        <p:nvSpPr>
          <p:cNvPr id="3" name="Content Placeholder 2"/>
          <p:cNvSpPr>
            <a:spLocks noGrp="1"/>
          </p:cNvSpPr>
          <p:nvPr>
            <p:ph idx="1"/>
          </p:nvPr>
        </p:nvSpPr>
        <p:spPr>
          <a:xfrm>
            <a:off x="519113" y="2667000"/>
            <a:ext cx="8318500" cy="3733800"/>
          </a:xfrm>
        </p:spPr>
        <p:txBody>
          <a:bodyPr/>
          <a:lstStyle/>
          <a:p>
            <a:r>
              <a:rPr lang="en-US" b="1" dirty="0" smtClean="0">
                <a:latin typeface="Courier New" pitchFamily="49" charset="0"/>
                <a:cs typeface="Courier New" pitchFamily="49" charset="0"/>
              </a:rPr>
              <a:t>entity.addEvent</a:t>
            </a:r>
            <a:r>
              <a:rPr lang="en-US" b="1" dirty="0" smtClean="0">
                <a:latin typeface="Courier New" pitchFamily="49" charset="0"/>
                <a:cs typeface="Courier New" pitchFamily="49" charset="0"/>
              </a:rPr>
              <a:t>(</a:t>
            </a:r>
            <a:r>
              <a:rPr lang="en-US" b="1" dirty="0" smtClean="0">
                <a:solidFill>
                  <a:schemeClr val="accent5"/>
                </a:solidFill>
                <a:latin typeface="Courier New" pitchFamily="49" charset="0"/>
                <a:cs typeface="Courier New" pitchFamily="49" charset="0"/>
              </a:rPr>
              <a:t>"</a:t>
            </a:r>
            <a:r>
              <a:rPr lang="en-US" b="1" dirty="0" smtClean="0">
                <a:solidFill>
                  <a:schemeClr val="accent5"/>
                </a:solidFill>
                <a:latin typeface="Courier New" pitchFamily="49" charset="0"/>
                <a:cs typeface="Courier New" pitchFamily="49" charset="0"/>
              </a:rPr>
              <a:t>customEventName</a:t>
            </a:r>
            <a:r>
              <a:rPr lang="en-US" b="1" dirty="0" smtClean="0">
                <a:solidFill>
                  <a:schemeClr val="accent5"/>
                </a:solidFill>
                <a:latin typeface="Courier New" pitchFamily="49" charset="0"/>
                <a:cs typeface="Courier New" pitchFamily="49" charset="0"/>
              </a:rPr>
              <a:t>"</a:t>
            </a:r>
            <a:r>
              <a:rPr lang="en-US" b="1" dirty="0" smtClean="0">
                <a:latin typeface="Courier New" pitchFamily="49" charset="0"/>
                <a:cs typeface="Courier New" pitchFamily="49" charset="0"/>
              </a:rPr>
              <a:t>)</a:t>
            </a:r>
          </a:p>
          <a:p>
            <a:pPr lvl="1"/>
            <a:r>
              <a:rPr lang="en-US" dirty="0" smtClean="0"/>
              <a:t>Only for EventAware entity &lt;events /&gt;</a:t>
            </a:r>
          </a:p>
          <a:p>
            <a:pPr lvl="1"/>
            <a:r>
              <a:rPr lang="en-US" dirty="0" smtClean="0"/>
              <a:t>Triggered </a:t>
            </a:r>
            <a:r>
              <a:rPr lang="en-US" dirty="0"/>
              <a:t>manually in </a:t>
            </a:r>
            <a:r>
              <a:rPr lang="en-US" dirty="0" smtClean="0"/>
              <a:t>code</a:t>
            </a:r>
          </a:p>
          <a:p>
            <a:pPr lvl="1"/>
            <a:r>
              <a:rPr lang="en-US" dirty="0" smtClean="0"/>
              <a:t>When </a:t>
            </a:r>
            <a:r>
              <a:rPr lang="en-US" dirty="0"/>
              <a:t>the object is </a:t>
            </a:r>
            <a:r>
              <a:rPr lang="en-US" dirty="0" smtClean="0"/>
              <a:t>committed, the event is triggered</a:t>
            </a:r>
            <a:endParaRPr lang="en-US" dirty="0"/>
          </a:p>
          <a:p>
            <a:r>
              <a:rPr lang="en-US" dirty="0" smtClean="0"/>
              <a:t>Example:</a:t>
            </a:r>
          </a:p>
          <a:p>
            <a:pPr lvl="1"/>
            <a:r>
              <a:rPr lang="en-US" b="1" dirty="0" smtClean="0">
                <a:latin typeface="Courier New" pitchFamily="49" charset="0"/>
                <a:cs typeface="Courier New" pitchFamily="49" charset="0"/>
              </a:rPr>
              <a:t>anABContact.addEvent</a:t>
            </a:r>
            <a:r>
              <a:rPr lang="en-US" b="1" dirty="0" smtClean="0">
                <a:latin typeface="Courier New" pitchFamily="49" charset="0"/>
                <a:cs typeface="Courier New" pitchFamily="49" charset="0"/>
              </a:rPr>
              <a:t>(</a:t>
            </a:r>
            <a:r>
              <a:rPr lang="en-US" b="1" dirty="0" smtClean="0">
                <a:solidFill>
                  <a:schemeClr val="accent5"/>
                </a:solidFill>
                <a:latin typeface="Courier New" pitchFamily="49" charset="0"/>
                <a:cs typeface="Courier New" pitchFamily="49" charset="0"/>
              </a:rPr>
              <a:t>"</a:t>
            </a:r>
            <a:r>
              <a:rPr lang="en-US" b="1" dirty="0" smtClean="0">
                <a:solidFill>
                  <a:schemeClr val="accent5"/>
                </a:solidFill>
                <a:latin typeface="Courier New" pitchFamily="49" charset="0"/>
                <a:cs typeface="Courier New" pitchFamily="49" charset="0"/>
              </a:rPr>
              <a:t>ABContactRecommended</a:t>
            </a:r>
            <a:r>
              <a:rPr lang="en-US" b="1" dirty="0" smtClean="0">
                <a:solidFill>
                  <a:schemeClr val="accent5"/>
                </a:solidFill>
                <a:latin typeface="Courier New" pitchFamily="49" charset="0"/>
                <a:cs typeface="Courier New" pitchFamily="49" charset="0"/>
              </a:rPr>
              <a: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smtClean="0"/>
              <a:t>Useful </a:t>
            </a:r>
            <a:r>
              <a:rPr lang="en-US" dirty="0"/>
              <a:t>when messaging must be initiated by something that cannot be captured in a standard message event</a:t>
            </a:r>
          </a:p>
          <a:p>
            <a:pPr lvl="1"/>
            <a:endParaRPr lang="en-US" dirty="0"/>
          </a:p>
        </p:txBody>
      </p:sp>
      <p:sp>
        <p:nvSpPr>
          <p:cNvPr id="74" name="AutoShape 5"/>
          <p:cNvSpPr>
            <a:spLocks noChangeArrowheads="1"/>
          </p:cNvSpPr>
          <p:nvPr/>
        </p:nvSpPr>
        <p:spPr bwMode="auto">
          <a:xfrm>
            <a:off x="468995" y="1460500"/>
            <a:ext cx="1066800" cy="777875"/>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75" name="Picture 8" descr="j0431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9014" flipH="1">
            <a:off x="772208" y="892175"/>
            <a:ext cx="76358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rc 8"/>
          <p:cNvSpPr>
            <a:spLocks/>
          </p:cNvSpPr>
          <p:nvPr/>
        </p:nvSpPr>
        <p:spPr bwMode="auto">
          <a:xfrm rot="2953146">
            <a:off x="1460389" y="1070769"/>
            <a:ext cx="212725" cy="211137"/>
          </a:xfrm>
          <a:custGeom>
            <a:avLst/>
            <a:gdLst>
              <a:gd name="T0" fmla="*/ 0 w 21600"/>
              <a:gd name="T1" fmla="*/ 0 h 21600"/>
              <a:gd name="T2" fmla="*/ 212725 w 21600"/>
              <a:gd name="T3" fmla="*/ 211137 h 21600"/>
              <a:gd name="T4" fmla="*/ 0 w 21600"/>
              <a:gd name="T5" fmla="*/ 2111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77" name="Arc 9"/>
          <p:cNvSpPr>
            <a:spLocks/>
          </p:cNvSpPr>
          <p:nvPr/>
        </p:nvSpPr>
        <p:spPr bwMode="auto">
          <a:xfrm rot="2953146">
            <a:off x="1506427" y="1046955"/>
            <a:ext cx="260350" cy="258763"/>
          </a:xfrm>
          <a:custGeom>
            <a:avLst/>
            <a:gdLst>
              <a:gd name="T0" fmla="*/ 0 w 21600"/>
              <a:gd name="T1" fmla="*/ 0 h 21600"/>
              <a:gd name="T2" fmla="*/ 260350 w 21600"/>
              <a:gd name="T3" fmla="*/ 258763 h 21600"/>
              <a:gd name="T4" fmla="*/ 0 w 21600"/>
              <a:gd name="T5" fmla="*/ 2587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78" name="Arc 10"/>
          <p:cNvSpPr>
            <a:spLocks/>
          </p:cNvSpPr>
          <p:nvPr/>
        </p:nvSpPr>
        <p:spPr bwMode="auto">
          <a:xfrm rot="2953146">
            <a:off x="1536589" y="1016794"/>
            <a:ext cx="320675" cy="319087"/>
          </a:xfrm>
          <a:custGeom>
            <a:avLst/>
            <a:gdLst>
              <a:gd name="T0" fmla="*/ 0 w 21600"/>
              <a:gd name="T1" fmla="*/ 0 h 21600"/>
              <a:gd name="T2" fmla="*/ 320675 w 21600"/>
              <a:gd name="T3" fmla="*/ 319087 h 21600"/>
              <a:gd name="T4" fmla="*/ 0 w 21600"/>
              <a:gd name="T5" fmla="*/ 31908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79" name="Arc 11"/>
          <p:cNvSpPr>
            <a:spLocks/>
          </p:cNvSpPr>
          <p:nvPr/>
        </p:nvSpPr>
        <p:spPr bwMode="auto">
          <a:xfrm rot="2953146">
            <a:off x="1601677" y="996155"/>
            <a:ext cx="361950" cy="360363"/>
          </a:xfrm>
          <a:custGeom>
            <a:avLst/>
            <a:gdLst>
              <a:gd name="T0" fmla="*/ 0 w 21600"/>
              <a:gd name="T1" fmla="*/ 0 h 21600"/>
              <a:gd name="T2" fmla="*/ 361950 w 21600"/>
              <a:gd name="T3" fmla="*/ 360363 h 21600"/>
              <a:gd name="T4" fmla="*/ 0 w 21600"/>
              <a:gd name="T5" fmla="*/ 3603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80" name="Text Box 12"/>
          <p:cNvSpPr txBox="1">
            <a:spLocks noChangeArrowheads="1"/>
          </p:cNvSpPr>
          <p:nvPr/>
        </p:nvSpPr>
        <p:spPr bwMode="auto">
          <a:xfrm>
            <a:off x="1986645" y="1033462"/>
            <a:ext cx="3162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ABContactRecommended</a:t>
            </a:r>
            <a:endParaRPr lang="en-US" dirty="0">
              <a:solidFill>
                <a:srgbClr val="FF6600"/>
              </a:solidFill>
            </a:endParaRPr>
          </a:p>
        </p:txBody>
      </p:sp>
    </p:spTree>
    <p:extLst>
      <p:ext uri="{BB962C8B-B14F-4D97-AF65-F5344CB8AC3E}">
        <p14:creationId xmlns:p14="http://schemas.microsoft.com/office/powerpoint/2010/main" val="2465351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780</TotalTime>
  <Words>3316</Words>
  <Application>Microsoft Office PowerPoint</Application>
  <PresentationFormat>On-screen Show (4:3)</PresentationFormat>
  <Paragraphs>305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Emerald_Template</vt:lpstr>
      <vt:lpstr>Triggering Messages </vt:lpstr>
      <vt:lpstr>PowerPoint Presentation</vt:lpstr>
      <vt:lpstr>PowerPoint Presentation</vt:lpstr>
      <vt:lpstr>Messaging entities</vt:lpstr>
      <vt:lpstr>EventAware entity</vt:lpstr>
      <vt:lpstr>Messaging Events</vt:lpstr>
      <vt:lpstr>MessageContext entity</vt:lpstr>
      <vt:lpstr>Message entity</vt:lpstr>
      <vt:lpstr>Triggering message events in code</vt:lpstr>
      <vt:lpstr>PowerPoint Presentation</vt:lpstr>
      <vt:lpstr>Destination</vt:lpstr>
      <vt:lpstr>Destination message events</vt:lpstr>
      <vt:lpstr>Defining a messaging destination</vt:lpstr>
      <vt:lpstr>Messaging editor</vt:lpstr>
      <vt:lpstr>PowerPoint Presentation</vt:lpstr>
      <vt:lpstr>Guidewire business rules</vt:lpstr>
      <vt:lpstr>Rule set execution</vt:lpstr>
      <vt:lpstr>Rule set editor</vt:lpstr>
      <vt:lpstr>Event Fired rule set</vt:lpstr>
      <vt:lpstr>Event Fired rule set structure</vt:lpstr>
      <vt:lpstr>Creating messages from MessageContexts</vt:lpstr>
      <vt:lpstr>Modifying data in Event Fired rules</vt:lpstr>
      <vt:lpstr>Deploy Destination and Event Fired Rules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Seth Luersen</cp:lastModifiedBy>
  <cp:revision>78</cp:revision>
  <dcterms:created xsi:type="dcterms:W3CDTF">2013-08-19T16:16:51Z</dcterms:created>
  <dcterms:modified xsi:type="dcterms:W3CDTF">2013-10-23T05:51:54Z</dcterms:modified>
</cp:coreProperties>
</file>