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1"/>
  </p:notesMasterIdLst>
  <p:handoutMasterIdLst>
    <p:handoutMasterId r:id="rId62"/>
  </p:handoutMasterIdLst>
  <p:sldIdLst>
    <p:sldId id="256" r:id="rId2"/>
    <p:sldId id="258" r:id="rId3"/>
    <p:sldId id="260" r:id="rId4"/>
    <p:sldId id="262" r:id="rId5"/>
    <p:sldId id="273" r:id="rId6"/>
    <p:sldId id="276" r:id="rId7"/>
    <p:sldId id="263" r:id="rId8"/>
    <p:sldId id="334" r:id="rId9"/>
    <p:sldId id="275" r:id="rId10"/>
    <p:sldId id="277" r:id="rId11"/>
    <p:sldId id="336" r:id="rId12"/>
    <p:sldId id="333" r:id="rId13"/>
    <p:sldId id="269" r:id="rId14"/>
    <p:sldId id="270" r:id="rId15"/>
    <p:sldId id="279" r:id="rId16"/>
    <p:sldId id="281" r:id="rId17"/>
    <p:sldId id="288" r:id="rId18"/>
    <p:sldId id="280" r:id="rId19"/>
    <p:sldId id="322" r:id="rId20"/>
    <p:sldId id="331" r:id="rId21"/>
    <p:sldId id="329" r:id="rId22"/>
    <p:sldId id="285" r:id="rId23"/>
    <p:sldId id="337" r:id="rId24"/>
    <p:sldId id="347" r:id="rId25"/>
    <p:sldId id="271" r:id="rId26"/>
    <p:sldId id="313" r:id="rId27"/>
    <p:sldId id="319" r:id="rId28"/>
    <p:sldId id="320" r:id="rId29"/>
    <p:sldId id="321" r:id="rId30"/>
    <p:sldId id="305" r:id="rId31"/>
    <p:sldId id="323" r:id="rId32"/>
    <p:sldId id="330" r:id="rId33"/>
    <p:sldId id="328" r:id="rId34"/>
    <p:sldId id="326" r:id="rId35"/>
    <p:sldId id="338" r:id="rId36"/>
    <p:sldId id="339" r:id="rId37"/>
    <p:sldId id="348" r:id="rId38"/>
    <p:sldId id="341" r:id="rId39"/>
    <p:sldId id="311" r:id="rId40"/>
    <p:sldId id="265" r:id="rId41"/>
    <p:sldId id="289" r:id="rId42"/>
    <p:sldId id="290" r:id="rId43"/>
    <p:sldId id="292" r:id="rId44"/>
    <p:sldId id="291" r:id="rId45"/>
    <p:sldId id="293" r:id="rId46"/>
    <p:sldId id="294" r:id="rId47"/>
    <p:sldId id="295" r:id="rId48"/>
    <p:sldId id="342" r:id="rId49"/>
    <p:sldId id="343" r:id="rId50"/>
    <p:sldId id="267" r:id="rId51"/>
    <p:sldId id="268" r:id="rId52"/>
    <p:sldId id="301" r:id="rId53"/>
    <p:sldId id="302" r:id="rId54"/>
    <p:sldId id="299" r:id="rId55"/>
    <p:sldId id="297" r:id="rId56"/>
    <p:sldId id="296" r:id="rId57"/>
    <p:sldId id="259" r:id="rId58"/>
    <p:sldId id="261" r:id="rId59"/>
    <p:sldId id="25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D47EC14-819B-4972-BC16-BE44602FD0A8}">
          <p14:sldIdLst>
            <p14:sldId id="256"/>
            <p14:sldId id="258"/>
          </p14:sldIdLst>
        </p14:section>
        <p14:section name="Message Plugins" id="{EAC8D782-0AE2-45AD-9F1C-ECB74FA8F1FA}">
          <p14:sldIdLst>
            <p14:sldId id="260"/>
            <p14:sldId id="262"/>
            <p14:sldId id="273"/>
            <p14:sldId id="276"/>
          </p14:sldIdLst>
        </p14:section>
        <p14:section name="Late binging" id="{C86E8301-2962-498A-9D82-5FDEB0855D63}">
          <p14:sldIdLst>
            <p14:sldId id="263"/>
            <p14:sldId id="334"/>
            <p14:sldId id="275"/>
            <p14:sldId id="277"/>
            <p14:sldId id="336"/>
            <p14:sldId id="333"/>
          </p14:sldIdLst>
        </p14:section>
        <p14:section name="Request plugin" id="{B7B2D8FA-F213-476F-A003-0CEC89232316}">
          <p14:sldIdLst>
            <p14:sldId id="269"/>
            <p14:sldId id="270"/>
            <p14:sldId id="279"/>
            <p14:sldId id="281"/>
            <p14:sldId id="288"/>
            <p14:sldId id="280"/>
            <p14:sldId id="322"/>
            <p14:sldId id="331"/>
            <p14:sldId id="329"/>
            <p14:sldId id="285"/>
            <p14:sldId id="337"/>
            <p14:sldId id="347"/>
          </p14:sldIdLst>
        </p14:section>
        <p14:section name="Transport plugin" id="{A2752C5E-1FD9-4BC6-9421-5131B9FD8F09}">
          <p14:sldIdLst>
            <p14:sldId id="271"/>
            <p14:sldId id="313"/>
            <p14:sldId id="319"/>
            <p14:sldId id="320"/>
            <p14:sldId id="321"/>
            <p14:sldId id="305"/>
            <p14:sldId id="323"/>
            <p14:sldId id="330"/>
            <p14:sldId id="328"/>
            <p14:sldId id="326"/>
            <p14:sldId id="338"/>
            <p14:sldId id="339"/>
            <p14:sldId id="348"/>
            <p14:sldId id="341"/>
            <p14:sldId id="311"/>
          </p14:sldIdLst>
        </p14:section>
        <p14:section name="Safe ordering" id="{2161F2F9-8D80-4937-9111-878B03C19529}">
          <p14:sldIdLst>
            <p14:sldId id="265"/>
            <p14:sldId id="289"/>
            <p14:sldId id="290"/>
            <p14:sldId id="292"/>
            <p14:sldId id="291"/>
            <p14:sldId id="293"/>
            <p14:sldId id="294"/>
            <p14:sldId id="295"/>
            <p14:sldId id="342"/>
            <p14:sldId id="343"/>
          </p14:sldIdLst>
        </p14:section>
        <p14:section name="Retry" id="{96A8A1C1-0D1F-4E38-AB76-ADB667918810}">
          <p14:sldIdLst>
            <p14:sldId id="267"/>
            <p14:sldId id="268"/>
            <p14:sldId id="301"/>
            <p14:sldId id="302"/>
            <p14:sldId id="299"/>
            <p14:sldId id="297"/>
            <p14:sldId id="296"/>
          </p14:sldIdLst>
        </p14:section>
        <p14:section name="Review" id="{D49392C1-BDB7-450E-8E6A-8EDCD4F941A2}">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69943" autoAdjust="0"/>
  </p:normalViewPr>
  <p:slideViewPr>
    <p:cSldViewPr showGuides="1">
      <p:cViewPr varScale="1">
        <p:scale>
          <a:sx n="81" d="100"/>
          <a:sy n="81" d="100"/>
        </p:scale>
        <p:origin x="-2484" y="-84"/>
      </p:cViewPr>
      <p:guideLst>
        <p:guide orient="horz"/>
        <p:guide/>
      </p:guideLst>
    </p:cSldViewPr>
  </p:slideViewPr>
  <p:notesTextViewPr>
    <p:cViewPr>
      <p:scale>
        <a:sx n="125" d="100"/>
        <a:sy n="125" d="100"/>
      </p:scale>
      <p:origin x="0" y="0"/>
    </p:cViewPr>
  </p:notesTextViewPr>
  <p:sorterViewPr>
    <p:cViewPr>
      <p:scale>
        <a:sx n="100" d="100"/>
        <a:sy n="100" d="100"/>
      </p:scale>
      <p:origin x="0" y="0"/>
    </p:cViewPr>
  </p:sorterViewPr>
  <p:notesViewPr>
    <p:cSldViewPr showGuides="1">
      <p:cViewPr varScale="1">
        <p:scale>
          <a:sx n="88" d="100"/>
          <a:sy n="88" d="100"/>
        </p:scale>
        <p:origin x="-3822" y="-12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a:t>
            </a:r>
            <a:r>
              <a:rPr lang="en-US" dirty="0" smtClean="0"/>
              <a:t>a message is replied to asynchronously, a Guidewire application can generate a message identifier</a:t>
            </a:r>
            <a:r>
              <a:rPr lang="en-US" baseline="0" dirty="0" smtClean="0"/>
              <a:t> </a:t>
            </a:r>
            <a:r>
              <a:rPr lang="en-US" dirty="0" smtClean="0"/>
              <a:t>that is acceptable to the external system.  The SenderRefID is an option identifier</a:t>
            </a:r>
            <a:r>
              <a:rPr lang="en-US" baseline="0" dirty="0" smtClean="0"/>
              <a:t> that the external system can use to manage Guidewire application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request plugin can set the SenderRefID</a:t>
            </a:r>
            <a:r>
              <a:rPr lang="en-US" baseline="0" dirty="0" smtClean="0"/>
              <a:t> field during late binding of the message.  This is helpful for setting the SenderRefID to the PublicID of the message being sent.  The PublicID is only discoverable after the Guidewire application generates the initial message and commits the message to the database.  Generating the message and the message payload occurs during the Event Fired rules.  Of course, it is possible to set the SenderRefID for the message to another value, but a</a:t>
            </a:r>
            <a:r>
              <a:rPr lang="en-US" dirty="0" smtClean="0"/>
              <a:t> common approach in these situations is to simply set the SenderRefID to the PublicID</a:t>
            </a:r>
            <a:r>
              <a:rPr lang="en-US" baseline="0" dirty="0" smtClean="0"/>
              <a:t> during late binding.</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17566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candidates for late binding include:</a:t>
            </a:r>
          </a:p>
          <a:p>
            <a:pPr marL="171450" indent="-171450">
              <a:buFont typeface="Arial" pitchFamily="34" charset="0"/>
              <a:buChar char="•"/>
            </a:pPr>
            <a:r>
              <a:rPr lang="en-US" dirty="0" smtClean="0"/>
              <a:t>A send timestamp</a:t>
            </a:r>
          </a:p>
          <a:p>
            <a:pPr marL="171450" indent="-171450">
              <a:buFont typeface="Arial" pitchFamily="34" charset="0"/>
              <a:buChar char="•"/>
            </a:pPr>
            <a:r>
              <a:rPr lang="en-US" dirty="0" smtClean="0"/>
              <a:t>The message ID and/or its public ID</a:t>
            </a:r>
          </a:p>
          <a:p>
            <a:pPr marL="171450" indent="-171450">
              <a:buFont typeface="Arial" pitchFamily="34" charset="0"/>
              <a:buChar char="•"/>
            </a:pPr>
            <a:r>
              <a:rPr lang="en-US" dirty="0" smtClean="0"/>
              <a:t>An identifier from the external system that was sent in reply to a previous message</a:t>
            </a:r>
          </a:p>
          <a:p>
            <a:endParaRPr lang="en-US" dirty="0" smtClean="0"/>
          </a:p>
          <a:p>
            <a:r>
              <a:rPr lang="en-US" dirty="0" smtClean="0"/>
              <a:t>For </a:t>
            </a:r>
            <a:r>
              <a:rPr lang="en-US" dirty="0" smtClean="0"/>
              <a:t>example, imagine an integration point in which the first message communicates that a new entity was added. The reply to the first message contains the ID to be used for the new entity on the external system. The second message identifies a change on this new entity. However, the second message is created before the first message has been sent (or before the reply to the first message has been received). The second message must use the ID in the reply to the first message. The only way this ID can be added to the second message is through late binding</a:t>
            </a:r>
            <a:r>
              <a:rPr lang="en-US" dirty="0" smtClean="0"/>
              <a:t>.</a:t>
            </a:r>
          </a:p>
          <a:p>
            <a:endParaRPr lang="en-US" dirty="0" smtClean="0"/>
          </a:p>
          <a:p>
            <a:r>
              <a:rPr lang="en-US" dirty="0" smtClean="0"/>
              <a:t>Typically, values that are to be late bound are added to the message payload using a placeholder marked by special character delimiters, such as &lt;@@ and @@&gt;. In the message request plugin, these placeholders are replaced with the required data.</a:t>
            </a:r>
          </a:p>
          <a:p>
            <a:r>
              <a:rPr lang="en-US" dirty="0" smtClean="0"/>
              <a:t>Be careful about what data you set via late binding. Typically, the message payload should reflect a consistent snapshot of the system at the time the Event Fired rule executed. Late binding should not be used to capture entity data after message creation.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572902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Payload transformation is done in the request plugin's beforeSend() method. It is called immediately before the message is sent. The method must always return a payload.</a:t>
            </a:r>
          </a:p>
          <a:p>
            <a:r>
              <a:rPr lang="en-US" dirty="0" smtClean="0"/>
              <a:t>If the payload is not transformed, then the original payload should be returned.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a:t>
            </a:r>
            <a:r>
              <a:rPr lang="en-US" baseline="0" dirty="0" smtClean="0"/>
              <a:t>special</a:t>
            </a:r>
            <a:r>
              <a:rPr lang="en-US" dirty="0" smtClean="0"/>
              <a:t> </a:t>
            </a:r>
            <a:r>
              <a:rPr lang="en-US" dirty="0" smtClean="0"/>
              <a:t>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When an asynchronous reply is received, the SenderRefID is used to locate the message to acknowledge, even if the message was sent multiple times. As long as all automatically retried messages have the same SenderRefID as the original, Guidewire can find the correct message to acknowledge, regardless of which specific instance the external system is replying to</a:t>
            </a:r>
            <a:r>
              <a:rPr lang="en-US" dirty="0" smtClean="0"/>
              <a:t>.</a:t>
            </a:r>
          </a:p>
          <a:p>
            <a:pPr eaLnBrk="1" hangingPunct="1"/>
            <a:endParaRPr lang="en-US" dirty="0" smtClean="0"/>
          </a:p>
          <a:p>
            <a:pPr eaLnBrk="1" hangingPunct="1"/>
            <a:r>
              <a:rPr lang="en-US" dirty="0" smtClean="0"/>
              <a:t>In the example above, the SenderRefID is set to the message's public ID. Theoretically, the public ID shouldn't change with multiple calls to the beforeSend() method. So in this particular case, it is unlikely that the SenderRefID would change, even if it was reset multiple times. Nevertheless, it is best practice to set the SenderRefID only once, and to check that the value is not null prior to setting it</a:t>
            </a:r>
            <a:r>
              <a:rPr lang="en-US" dirty="0" smtClean="0"/>
              <a:t>.</a:t>
            </a:r>
          </a:p>
          <a:p>
            <a:pPr eaLnBrk="1" hangingPunct="1"/>
            <a:endParaRPr lang="en-US" dirty="0" smtClean="0"/>
          </a:p>
          <a:p>
            <a:pPr eaLnBrk="1" hangingPunct="1"/>
            <a:r>
              <a:rPr lang="en-US" dirty="0" smtClean="0"/>
              <a:t>In the example above, the code that inserts the SenderREFID value into the payload is located outside of the "if SenderRefID is null" branch. This is because SenderRefID should be set only if it hasn't already been set, but the SenderRefID should always be added to every transformed payload, regardless of when the SenderRefID value was set.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29408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81405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You can modify the message payload using a placeholder or token</a:t>
            </a:r>
            <a:r>
              <a:rPr lang="en-US" baseline="0" dirty="0" smtClean="0"/>
              <a:t>. Often, tokens and placeholders are designated with </a:t>
            </a:r>
            <a:r>
              <a:rPr lang="en-US" baseline="0" dirty="0" smtClean="0"/>
              <a:t>special</a:t>
            </a:r>
            <a:r>
              <a:rPr lang="en-US" dirty="0" smtClean="0"/>
              <a:t> </a:t>
            </a:r>
            <a:r>
              <a:rPr lang="en-US" dirty="0" smtClean="0"/>
              <a:t>character delimiters, such as &lt;@@ and @@&gt;. In the beforeSend() method, these placeholders are replaced with the required data for late</a:t>
            </a:r>
            <a:r>
              <a:rPr lang="en-US" baseline="0" dirty="0" smtClean="0"/>
              <a:t> binding</a:t>
            </a:r>
            <a:r>
              <a:rPr lang="en-US" dirty="0" smtClean="0"/>
              <a:t>.</a:t>
            </a:r>
          </a:p>
          <a:p>
            <a:pPr eaLnBrk="1" hangingPunct="1"/>
            <a:endParaRPr lang="en-US" dirty="0" smtClean="0"/>
          </a:p>
          <a:p>
            <a:pPr eaLnBrk="1" hangingPunct="1"/>
            <a:r>
              <a:rPr lang="en-US" dirty="0" smtClean="0"/>
              <a:t>In some situations, the initial sending of the message is unsuccessful. This could be because of a problem with the Guidewire application or with the external system. In these situations, the message needs to be resent. Because a message may be sent multiple times, the beforeSend() method may be called multiple times. Therefore, the beforeSend() method should </a:t>
            </a:r>
            <a:r>
              <a:rPr lang="en-US" b="1" dirty="0" smtClean="0"/>
              <a:t>not</a:t>
            </a:r>
            <a:r>
              <a:rPr lang="en-US" dirty="0" smtClean="0"/>
              <a:t> modify the message payload directly. Instead, it should return a transformed payload. This lets later attempts to send the message update the payload as appropriate.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7310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5937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non-messaging plugins (such as authentication), you can implement only one version of each plugin at a time. For messaging plugins, you can implement any number of MessageRequest, MessageTransport, and MessageReply plugins</a:t>
            </a:r>
            <a:r>
              <a:rPr lang="en-US" dirty="0" smtClean="0"/>
              <a:t>.</a:t>
            </a:r>
          </a:p>
          <a:p>
            <a:endParaRPr lang="en-US" dirty="0" smtClean="0"/>
          </a:p>
          <a:p>
            <a:r>
              <a:rPr lang="en-US" dirty="0" smtClean="0"/>
              <a:t>Every destination can use only one message transport plugin. Theoretically, a given message transport plugin class can be used by multiple destinations. However, this would be uncommon for most types of destinations, except for standardized cases, such as simple transport of the payload as a text message sent to a JMS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824093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above shows the triggering entity in the user interface (a savings account for William Andy, whose public ID is ab:5), the request plugin's beforeSend() method, and the payload generated for that message. Note that the age in seconds has been added to the payload.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2770751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Communication with the external system may use </a:t>
            </a:r>
            <a:r>
              <a:rPr lang="en-US" i="1" dirty="0" smtClean="0"/>
              <a:t>any</a:t>
            </a:r>
            <a:r>
              <a:rPr lang="en-US" dirty="0" smtClean="0"/>
              <a:t> type of connectivity or transport, including some not normally considered "messaging", such as:</a:t>
            </a:r>
          </a:p>
          <a:p>
            <a:pPr marL="400050" lvl="1" indent="-171450" eaLnBrk="1" hangingPunct="1">
              <a:buFont typeface="Arial" pitchFamily="34" charset="0"/>
              <a:buChar char="•"/>
            </a:pPr>
            <a:r>
              <a:rPr lang="en-US" dirty="0" smtClean="0"/>
              <a:t>File-based, shared database</a:t>
            </a:r>
          </a:p>
          <a:p>
            <a:pPr marL="400050" lvl="1" indent="-171450" eaLnBrk="1" hangingPunct="1">
              <a:buFont typeface="Arial" pitchFamily="34" charset="0"/>
              <a:buChar char="•"/>
            </a:pPr>
            <a:r>
              <a:rPr lang="en-US" dirty="0" smtClean="0"/>
              <a:t>Raw socket (TCP/IP)</a:t>
            </a:r>
          </a:p>
          <a:p>
            <a:pPr marL="400050" lvl="1" indent="-171450" eaLnBrk="1" hangingPunct="1">
              <a:buFont typeface="Arial" pitchFamily="34" charset="0"/>
              <a:buChar char="•"/>
            </a:pPr>
            <a:r>
              <a:rPr lang="en-US" dirty="0" smtClean="0"/>
              <a:t>FTP</a:t>
            </a:r>
          </a:p>
          <a:p>
            <a:pPr marL="400050" lvl="1" indent="-171450" eaLnBrk="1" hangingPunct="1">
              <a:buFont typeface="Arial" pitchFamily="34" charset="0"/>
              <a:buChar char="•"/>
            </a:pPr>
            <a:r>
              <a:rPr lang="en-US" dirty="0" smtClean="0"/>
              <a:t>Email</a:t>
            </a:r>
          </a:p>
          <a:p>
            <a:pPr marL="400050" lvl="1" indent="-171450" eaLnBrk="1" hangingPunct="1">
              <a:buFont typeface="Arial" pitchFamily="34" charset="0"/>
              <a:buChar char="•"/>
            </a:pPr>
            <a:r>
              <a:rPr lang="en-US" dirty="0" smtClean="0"/>
              <a:t>Synchronous invocations, such as RMI/JRMP, RMI/IIOP, and SOAP.</a:t>
            </a:r>
          </a:p>
          <a:p>
            <a:pPr marL="400050" lvl="1" indent="-171450" eaLnBrk="1" hangingPunct="1">
              <a:buFont typeface="Arial" pitchFamily="34" charset="0"/>
              <a:buChar char="•"/>
            </a:pPr>
            <a:r>
              <a:rPr lang="en-US" dirty="0" smtClean="0"/>
              <a:t>Asynchronous, message-based transports, such as JMS, native WebSphere MQ, or SOAP/JMS.</a:t>
            </a:r>
          </a:p>
          <a:p>
            <a:pPr eaLnBrk="1" hangingPunct="1"/>
            <a:r>
              <a:rPr lang="en-US" dirty="0" smtClean="0"/>
              <a:t>A message request plugin can optionally implement the InitializablePlugin interface, which adds the setParameters method to the plugin. However, there is rarely a need for this with a Request plugin, as the plugin typically does the same thing in any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dirty="0" smtClean="0"/>
              <a:t>When a message is to be processed:</a:t>
            </a:r>
          </a:p>
          <a:p>
            <a:pPr marL="400050" lvl="1" indent="-171450">
              <a:buFont typeface="Arial" pitchFamily="34" charset="0"/>
              <a:buChar char="•"/>
            </a:pPr>
            <a:r>
              <a:rPr lang="en-US" dirty="0" smtClean="0"/>
              <a:t>The request plugin's beforeSend() method is called (if the destination has a request plugin), and then...</a:t>
            </a:r>
          </a:p>
          <a:p>
            <a:pPr marL="400050" lvl="1" indent="-171450">
              <a:buFont typeface="Arial" pitchFamily="34" charset="0"/>
              <a:buChar char="•"/>
            </a:pPr>
            <a:r>
              <a:rPr lang="en-US" dirty="0" smtClean="0"/>
              <a:t>The transport plugin's send() method is called</a:t>
            </a:r>
          </a:p>
          <a:p>
            <a:pPr marL="400050" lvl="1" indent="-171450">
              <a:buFont typeface="Arial" pitchFamily="34" charset="0"/>
              <a:buChar char="•"/>
            </a:pPr>
            <a:endParaRPr lang="en-US" dirty="0" smtClean="0"/>
          </a:p>
          <a:p>
            <a:r>
              <a:rPr lang="en-US" sz="1000" dirty="0" smtClean="0"/>
              <a:t>Message acknowledgement, whether it is synchronous or not, is discussed in the next lesson.</a:t>
            </a:r>
          </a:p>
          <a:p>
            <a:r>
              <a:rPr lang="en-US" sz="1000" dirty="0" smtClean="0"/>
              <a:t>Messaging code (including code in Event Fired rules, beforeSend(), and send()) must be extremely careful about modifying entity data. It should perform only the minimal data changes necessary for integration with the target external system. Changes in this code will NOT run or any validation or </a:t>
            </a:r>
            <a:r>
              <a:rPr lang="en-US" sz="1000" dirty="0" err="1" smtClean="0"/>
              <a:t>preupdate</a:t>
            </a:r>
            <a:r>
              <a:rPr lang="en-US" sz="1000" dirty="0" smtClean="0"/>
              <a:t> logic. Messaging code should not change fields that might require those rules to run.</a:t>
            </a:r>
          </a:p>
          <a:p>
            <a:endParaRPr lang="en-US" sz="1000" dirty="0" smtClean="0"/>
          </a:p>
          <a:p>
            <a:r>
              <a:rPr lang="en-US" sz="1000" dirty="0" smtClean="0"/>
              <a:t>Each message should be sent to no more than one external system. This ensures that every message can expect a reply from one external system and the state of the message is never in question. If you need to alert multiple systems to a single event, then create multiple destinations and have each destination listen for the same event and prepare its own message.</a:t>
            </a:r>
          </a:p>
          <a:p>
            <a:endParaRPr lang="en-US" sz="1000" dirty="0" smtClean="0"/>
          </a:p>
          <a:p>
            <a:r>
              <a:rPr lang="en-US" sz="1000" dirty="0" smtClean="0"/>
              <a:t>After the message is sent, other activities in the send() method should be minimal.</a:t>
            </a:r>
          </a:p>
          <a:p>
            <a:r>
              <a:rPr lang="en-US" sz="1000" dirty="0" smtClean="0"/>
              <a:t>The request plugin also has an </a:t>
            </a:r>
            <a:r>
              <a:rPr lang="en-US" sz="1000" dirty="0" err="1" smtClean="0"/>
              <a:t>afterSend</a:t>
            </a:r>
            <a:r>
              <a:rPr lang="en-US" sz="1000" dirty="0" smtClean="0"/>
              <a:t>() method, which is called immediately after the transport plugin's send() method. The </a:t>
            </a:r>
            <a:r>
              <a:rPr lang="en-US" sz="1000" dirty="0" err="1" smtClean="0"/>
              <a:t>afterSend</a:t>
            </a:r>
            <a:r>
              <a:rPr lang="en-US" sz="1000" dirty="0" smtClean="0"/>
              <a:t>() method can be used for any post-send processing that is unrelated to how the message is acknowledged. Because the message represents a point-in-time state, and because any exception thrown in the </a:t>
            </a:r>
            <a:r>
              <a:rPr lang="en-US" sz="1000" dirty="0" err="1" smtClean="0"/>
              <a:t>afterSend</a:t>
            </a:r>
            <a:r>
              <a:rPr lang="en-US" sz="1000" dirty="0" smtClean="0"/>
              <a:t>() method will cause the message to be resent, any code in the </a:t>
            </a:r>
            <a:r>
              <a:rPr lang="en-US" sz="1000" dirty="0" err="1" smtClean="0"/>
              <a:t>afterSend</a:t>
            </a:r>
            <a:r>
              <a:rPr lang="en-US" sz="1000" dirty="0" smtClean="0"/>
              <a:t>() method should be kept to a strict minimum.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69609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send method uses Gosu's Java file I/O capabilities to write the payload to a simple flat file. The payload contains information about the evaluations for that vendor.</a:t>
            </a:r>
          </a:p>
          <a:p>
            <a:pPr eaLnBrk="1" hangingPunct="1"/>
            <a:r>
              <a:rPr lang="en-US" baseline="0" dirty="0" smtClean="0"/>
              <a:t>See the VendorRecommendationTransport.gs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send method uses a web service collection to send a request for a legal case report to an external system using a web service API. </a:t>
            </a:r>
            <a:r>
              <a:rPr lang="en-US" baseline="0" dirty="0" smtClean="0"/>
              <a:t> See the LegalReportTransport.gs file for more details.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770811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169609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878856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572501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4018749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If you implement your message request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420711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VendorRecommendationTransport class's send() method prints the payload to a file using Java's I/O capabilities.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dirty="0"/>
          </a:p>
        </p:txBody>
      </p:sp>
    </p:spTree>
    <p:extLst>
      <p:ext uri="{BB962C8B-B14F-4D97-AF65-F5344CB8AC3E}">
        <p14:creationId xmlns:p14="http://schemas.microsoft.com/office/powerpoint/2010/main" val="1558369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LegalReportTransport class's send() method uses a web service collection to send a request to ExternalApp using ExternalApp's submitReportRequest API. The ExternalApp console identifies it has received the message by printing INFO statements to the console.</a:t>
            </a:r>
          </a:p>
          <a:p>
            <a:pPr eaLnBrk="1" hangingPunct="1"/>
            <a:r>
              <a:rPr lang="en-US" dirty="0" smtClean="0"/>
              <a:t>In order to replicate this example in TrainingApp, ExternalApp must be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Tree>
    <p:extLst>
      <p:ext uri="{BB962C8B-B14F-4D97-AF65-F5344CB8AC3E}">
        <p14:creationId xmlns:p14="http://schemas.microsoft.com/office/powerpoint/2010/main" val="2510703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sent to multiple systems, then there is no way to clearly track the post-send status of the message</a:t>
            </a:r>
            <a:r>
              <a:rPr lang="en-US" dirty="0" smtClean="0"/>
              <a:t>.</a:t>
            </a:r>
          </a:p>
          <a:p>
            <a:endParaRPr lang="en-US" dirty="0" smtClean="0"/>
          </a:p>
          <a:p>
            <a:r>
              <a:rPr lang="en-US" dirty="0" smtClean="0"/>
              <a:t>Event Fired rules and messaging plugin implementations must be extremely careful about modifying entity data. They should perform only the minimal data changes necessary for integration with the target external system. Entity changes in these code locations will NOT run or rerun pre-update rules or validation logic, so these changes should not be made if preupdate or validation logic needs to be enforced. In general, this code should change only fields that are not modifiable from the user interface or API calls</a:t>
            </a:r>
            <a:r>
              <a:rPr lang="en-US" dirty="0" smtClean="0"/>
              <a:t>.</a:t>
            </a:r>
          </a:p>
          <a:p>
            <a:endParaRPr lang="en-US" dirty="0" smtClean="0"/>
          </a:p>
          <a:p>
            <a:r>
              <a:rPr lang="en-US" dirty="0" smtClean="0"/>
              <a:t>For similar reasons, it is unsupported (and dangerous) to add or delete entities from Event Fired rules or messaging plugins (even indirectly through other APIs).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14752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plugin is a</a:t>
            </a:r>
            <a:r>
              <a:rPr lang="en-US" baseline="0" dirty="0" smtClean="0"/>
              <a:t> defined program that perfoms an action, for example, authenticates a user, generates a number for checks, or sends a message to an external system.  A plugin can implement either a Gosu or Java class.</a:t>
            </a:r>
          </a:p>
          <a:p>
            <a:r>
              <a:rPr lang="en-US" baseline="0" dirty="0" smtClean="0"/>
              <a:t>A plugin implements a </a:t>
            </a:r>
          </a:p>
          <a:p>
            <a:endParaRPr lang="en-US" baseline="0" dirty="0" smtClean="0"/>
          </a:p>
          <a:p>
            <a:r>
              <a:rPr lang="en-US" dirty="0" smtClean="0"/>
              <a:t>A predefined plugin executes generic functionality unrelated to messaging. You can have only one implementation of a given predefined plugin (such as authentication) per application.</a:t>
            </a:r>
          </a:p>
          <a:p>
            <a:endParaRPr lang="en-US" dirty="0" smtClean="0"/>
          </a:p>
          <a:p>
            <a:r>
              <a:rPr lang="en-US" dirty="0" smtClean="0"/>
              <a:t>Only one plugin of each type can be defined per destination.</a:t>
            </a:r>
          </a:p>
          <a:p>
            <a:r>
              <a:rPr lang="en-US" dirty="0" smtClean="0"/>
              <a:t>Multiple </a:t>
            </a:r>
            <a:r>
              <a:rPr lang="en-US" dirty="0" smtClean="0"/>
              <a:t>destination can specify the same plugin type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 slides in this section pertain exclusively to one product (PolicyCenter, BillingCenter, ClaimCenter, or ContactManager). The instructor may skip over slides that pertain to products that are not relevant to the course.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2311438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 ordering allows Guidewire to send messages as soon as possible, and yet prevents errors that might occur if related messages were processed out of order. </a:t>
            </a:r>
            <a:endParaRPr lang="en-US" dirty="0" smtClean="0"/>
          </a:p>
          <a:p>
            <a:endParaRPr lang="en-US" dirty="0" smtClean="0"/>
          </a:p>
          <a:p>
            <a:r>
              <a:rPr lang="en-US" dirty="0" smtClean="0"/>
              <a:t>Safe ordering is not a simple first-in first-out order (FIFO). Messages are sent based on the order in which they must be received by the external system, which may or may not be identical to the order in which they were created in Event Fired rules</a:t>
            </a:r>
            <a:r>
              <a:rPr lang="en-US" dirty="0" smtClean="0"/>
              <a:t>.</a:t>
            </a:r>
          </a:p>
          <a:p>
            <a:endParaRPr lang="en-US" dirty="0" smtClean="0"/>
          </a:p>
          <a:p>
            <a:r>
              <a:rPr lang="en-US" dirty="0" smtClean="0"/>
              <a:t>This feature has large implications for messaging performance. Only one message can be in flight for each entity/destination pair. If the send queue contains 10 messages associated with different claims/accounts/contacts/producers, Guidewire can send all these safe-ordered messages immediately. However, if the send queue contains 10 safe-ordered messages for the same claim/account/contact/producer, Guidewire can send only one. Guidewire must wait for the message acknowledgement, and then at that point can send the next message, but once again can send only one.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751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example above represents a single destination with six messages. Two messages apply to regions. Two messages apply to account B. Two messages apply to account D. The time each message was created is also listed, and the messages appear in the order in which they were created.</a:t>
            </a:r>
          </a:p>
          <a:p>
            <a:endParaRPr lang="en-US" dirty="0" smtClean="0"/>
          </a:p>
          <a:p>
            <a:r>
              <a:rPr lang="en-US" dirty="0" smtClean="0"/>
              <a:t>First, Guidewire sends all the non-safe ordered messages. This is because non-safe ordered messages usually relate to "administrative" data that may be referenced by many other messages. Non-safe ordered messages are sent in the order they are created. (Therefore, the region A message is sent first, as it was created at 10:01. The region C message is sent second.) All non-safe ordered messages are sent immediately. Guidewire does not wait for any acknowledgement from the external system.</a:t>
            </a:r>
          </a:p>
          <a:p>
            <a:endParaRPr lang="en-US" dirty="0" smtClean="0"/>
          </a:p>
          <a:p>
            <a:r>
              <a:rPr lang="en-US" dirty="0" smtClean="0"/>
              <a:t>Next, Guidewire sends all the safe-ordered messages. As much as possible, safe-ordered messages are sent in the order that they are created. But, Guidewire sends only one message for a given entity/destination pair at a time. So, the send time of later messages for a given entity/destination pair depends upon when acknowledgement is received for earlier messages in that entity/destination pair. (Therefore, the "account B added" message is sent third. The "account B changed" message cannot be sent until the "account B added" message is acknowledged. Assuming there is no immediate acknowledgement of the message, the "account D added" message is sent fourth. The order and timing of the "account B changed" and "account D changed " messages is unknown because the sending of these messages depends upon the acknowledgement of the corresponding "account added" messages.)</a:t>
            </a:r>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74955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Strict </a:t>
            </a:r>
            <a:r>
              <a:rPr lang="en-US" b="1" dirty="0"/>
              <a:t>mode</a:t>
            </a:r>
          </a:p>
          <a:p>
            <a:r>
              <a:rPr lang="en-US" dirty="0"/>
              <a:t>Destinations have an option known as "strict mode". By default, it is turned off. Checking the destination's "Strict mode" turns it on.</a:t>
            </a:r>
          </a:p>
          <a:p>
            <a:endParaRPr lang="en-US" dirty="0" smtClean="0"/>
          </a:p>
          <a:p>
            <a:r>
              <a:rPr lang="en-US" dirty="0" smtClean="0"/>
              <a:t>When </a:t>
            </a:r>
            <a:r>
              <a:rPr lang="en-US" dirty="0" smtClean="0"/>
              <a:t>a destination is in strict mode:</a:t>
            </a:r>
          </a:p>
          <a:p>
            <a:pPr marL="171450" indent="-171450">
              <a:buFont typeface="Arial" pitchFamily="34" charset="0"/>
              <a:buChar char="•"/>
            </a:pPr>
            <a:r>
              <a:rPr lang="en-US" dirty="0" smtClean="0"/>
              <a:t>Non-safe-ordered messages are sent one at a time. The next non-safe ordered message is not sent until the previous non-safe ordered message is acknowledged.</a:t>
            </a:r>
          </a:p>
          <a:p>
            <a:pPr marL="171450" indent="-171450">
              <a:buFont typeface="Arial" pitchFamily="34" charset="0"/>
              <a:buChar char="•"/>
            </a:pPr>
            <a:r>
              <a:rPr lang="en-US" dirty="0" smtClean="0"/>
              <a:t>Safe-ordered messages are not sent until all non-safe-ordered messages have been sent and acknowledged.</a:t>
            </a:r>
          </a:p>
          <a:p>
            <a:r>
              <a:rPr lang="en-US" dirty="0" smtClean="0"/>
              <a:t>This option is intended solely for destinations that send messages for multiple types of entities, and the order in which those messages are sent affects the external system's ability to understand them. Strict mode should be used cautiously, as it potentially affects the through-put of the destination because a single non-safe-ordered message that does not receive a positive acknowledgement will prevent the destination from sending further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3022627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Claim-based safe ordering is appropriate.</a:t>
            </a:r>
          </a:p>
          <a:p>
            <a:r>
              <a:rPr lang="en-US" dirty="0" smtClean="0"/>
              <a:t>However, some destinations represent integration points to a contact management system such as Guidewire ContactManager. For these integration points, each message may pertain to only one contact, and there are no issues around sending multiple messages for the same claim at the same time provided that each message pertains to a different contact. For these destinations, you can define that safe ordering should be enforced at the Contact level. (This means a given claim may have multiple messages in flight, but it will never have more than one message in flight for any given contact</a:t>
            </a:r>
            <a:r>
              <a:rPr lang="en-US" dirty="0" smtClean="0"/>
              <a:t>.)</a:t>
            </a:r>
          </a:p>
          <a:p>
            <a:endParaRPr lang="en-US" dirty="0" smtClean="0"/>
          </a:p>
          <a:p>
            <a:r>
              <a:rPr lang="en-US" dirty="0" smtClean="0"/>
              <a:t>To configure a destination to do safe ordering at the Contact level, select "Contact" in the Alternative Primary Entity field. Contact is the only alternative primary entity in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2929371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most destinations, the default behavior of Account-based safe ordering is appropriate.</a:t>
            </a:r>
          </a:p>
          <a:p>
            <a:r>
              <a:rPr lang="en-US" dirty="0" smtClean="0"/>
              <a:t>However, some destinations represent integration points to a contact management system such as Guidewire ContactManager. For these integration points, each message may pertain to only one contact, and there are no issues around sending multiple messages for the same account at the same time provided that each message pertains to a different contact. For these destinations, you can define that safe ordering should be enforced at the Contact level. (This means a given account may have multiple messages in flight, but it will never have more than one message in flight for any given contact</a:t>
            </a:r>
            <a:r>
              <a:rPr lang="en-US" dirty="0" smtClean="0"/>
              <a:t>.)</a:t>
            </a:r>
          </a:p>
          <a:p>
            <a:endParaRPr lang="en-US" dirty="0" smtClean="0"/>
          </a:p>
          <a:p>
            <a:r>
              <a:rPr lang="en-US" dirty="0" smtClean="0"/>
              <a:t>To configure a destination to do safe ordering at the Contact level, select "Contact" in the Alternative Primary Entity field. Contact is the only alternative primary entity in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Unlike ClaimCenter (where most business information is owned uniquely by a claim) or PolicyCenter (where most business information is owned uniquely by an account), BillingCenter does not have a single entity whose instances uniquely own most of the business information. Therefore, BillingCenter does not have a single entity that is the default safe-ordered entity. The default is not to use safe ordering, and safe ordering must be enabled for each destination with the appropriate entity. </a:t>
            </a:r>
            <a:endParaRPr lang="en-US" dirty="0" smtClean="0"/>
          </a:p>
          <a:p>
            <a:pPr eaLnBrk="1" hangingPunct="1"/>
            <a:endParaRPr lang="en-US" dirty="0" smtClean="0"/>
          </a:p>
          <a:p>
            <a:pPr eaLnBrk="1" hangingPunct="1"/>
            <a:r>
              <a:rPr lang="en-US" dirty="0" smtClean="0"/>
              <a:t>Because safe ordering reduces the likelihood of errors on the external system and can increase performance, the best practice is to enable safe ordering for every destination that can make use of it</a:t>
            </a:r>
            <a:r>
              <a:rPr lang="en-US" dirty="0" smtClean="0"/>
              <a:t>.</a:t>
            </a:r>
          </a:p>
          <a:p>
            <a:pPr eaLnBrk="1" hangingPunct="1"/>
            <a:endParaRPr lang="en-US" dirty="0" smtClean="0"/>
          </a:p>
          <a:p>
            <a:pPr eaLnBrk="1" hangingPunct="1"/>
            <a:r>
              <a:rPr lang="en-US" dirty="0" smtClean="0"/>
              <a:t>To configure a destination to do safe ordering, select the appropriate entity type (Account, Contact, PolicyPeriod, or Producer) in the Alternative Primary Entity field.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1754268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TrainingApp includes a safe ordering demo. Using this demo, you can select and change either an ABContact or a User. You </a:t>
            </a:r>
            <a:r>
              <a:rPr lang="en-US" dirty="0" smtClean="0"/>
              <a:t>can send </a:t>
            </a:r>
            <a:r>
              <a:rPr lang="en-US" dirty="0" smtClean="0"/>
              <a:t>a message with acknowledgement or without acknowledgement. Message activity is printed to the console. Using this demo, you can see that:</a:t>
            </a:r>
          </a:p>
          <a:p>
            <a:pPr marL="171450" indent="-171450">
              <a:buFont typeface="Arial" pitchFamily="34" charset="0"/>
              <a:buChar char="•"/>
            </a:pPr>
            <a:r>
              <a:rPr lang="en-US" dirty="0" smtClean="0"/>
              <a:t>If two messages are sent for the same ABContact (a safe-ordering entity), the second message is sent only if the first message is acknowledged.</a:t>
            </a:r>
          </a:p>
          <a:p>
            <a:pPr marL="171450" indent="-171450">
              <a:buFont typeface="Arial" pitchFamily="34" charset="0"/>
              <a:buChar char="•"/>
            </a:pPr>
            <a:r>
              <a:rPr lang="en-US" dirty="0" smtClean="0"/>
              <a:t>If two messages are sent for the same User (a non-safe-ordering entity), the second message is always sent, regardless of the acknowledgement of the first message.</a:t>
            </a:r>
          </a:p>
          <a:p>
            <a:r>
              <a:rPr lang="en-US" dirty="0" smtClean="0"/>
              <a:t>The demo is located on the Administration tab's "Training: MessagingSafe Ordering" screen. Detailed instructions for how to use the demo are also included. To view the instructions, click the "Display demo instructions" link at the top of the detail view.</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dirty="0"/>
          </a:p>
        </p:txBody>
      </p:sp>
    </p:spTree>
    <p:extLst>
      <p:ext uri="{BB962C8B-B14F-4D97-AF65-F5344CB8AC3E}">
        <p14:creationId xmlns:p14="http://schemas.microsoft.com/office/powerpoint/2010/main" val="518066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request plugin is an optional plugin that is responsible for late binding. Late binding is the process of changing a payload immediately before the message is sent to include values that cannot be determined when the message is generated</a:t>
            </a:r>
            <a:r>
              <a:rPr lang="en-US" dirty="0" smtClean="0"/>
              <a:t>.</a:t>
            </a:r>
          </a:p>
          <a:p>
            <a:endParaRPr lang="en-US" dirty="0" smtClean="0"/>
          </a:p>
          <a:p>
            <a:r>
              <a:rPr lang="en-US" dirty="0" smtClean="0"/>
              <a:t>The transport plugin is a required plugin that is responsible for sending the message to the external system. This could consist of:</a:t>
            </a:r>
          </a:p>
          <a:p>
            <a:pPr marL="171450" indent="-171450">
              <a:buFont typeface="Arial" pitchFamily="34" charset="0"/>
              <a:buChar char="•"/>
            </a:pPr>
            <a:r>
              <a:rPr lang="en-US" dirty="0" smtClean="0"/>
              <a:t>Sending the payload to a JMS (Java Messaging Service) queue.</a:t>
            </a:r>
          </a:p>
          <a:p>
            <a:pPr marL="171450" indent="-171450">
              <a:buFont typeface="Arial" pitchFamily="34" charset="0"/>
              <a:buChar char="•"/>
            </a:pPr>
            <a:r>
              <a:rPr lang="en-US" dirty="0" smtClean="0"/>
              <a:t>Using the payload to compose a SQL statement (such as an insert into a third-party database table).</a:t>
            </a:r>
          </a:p>
          <a:p>
            <a:pPr marL="171450" indent="-171450">
              <a:buFont typeface="Arial" pitchFamily="34" charset="0"/>
              <a:buChar char="•"/>
            </a:pPr>
            <a:r>
              <a:rPr lang="en-US" dirty="0" smtClean="0"/>
              <a:t>Writing the payload to an external file.</a:t>
            </a:r>
          </a:p>
          <a:p>
            <a:pPr marL="171450" indent="-171450">
              <a:buFont typeface="Arial" pitchFamily="34" charset="0"/>
              <a:buChar char="•"/>
            </a:pPr>
            <a:r>
              <a:rPr lang="en-US" dirty="0" smtClean="0"/>
              <a:t>Writing the payload to a console or log file (for debugging and testing)</a:t>
            </a:r>
          </a:p>
          <a:p>
            <a:endParaRPr lang="en-US" dirty="0" smtClean="0"/>
          </a:p>
          <a:p>
            <a:r>
              <a:rPr lang="en-US" dirty="0" smtClean="0"/>
              <a:t>If </a:t>
            </a:r>
            <a:r>
              <a:rPr lang="en-US" dirty="0" smtClean="0"/>
              <a:t>acknowledgements are expected synchronously, the transport plugin also manages acknowledgements</a:t>
            </a:r>
            <a:r>
              <a:rPr lang="en-US" dirty="0" smtClean="0"/>
              <a:t>.</a:t>
            </a:r>
          </a:p>
          <a:p>
            <a:endParaRPr lang="en-US" dirty="0" smtClean="0"/>
          </a:p>
          <a:p>
            <a:r>
              <a:rPr lang="en-US" dirty="0" smtClean="0"/>
              <a:t>The reply plugin, if there is one, is not involved in the sending of messages.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771682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retryable error is an error in which the external system received the message but could not process it, and the reason for the error is expected to be temporary (such as when the error resulted from a network resource being unavailable</a:t>
            </a:r>
            <a:r>
              <a:rPr lang="en-US" dirty="0" smtClean="0"/>
              <a:t>).</a:t>
            </a:r>
          </a:p>
          <a:p>
            <a:endParaRPr lang="en-US" dirty="0" smtClean="0"/>
          </a:p>
          <a:p>
            <a:r>
              <a:rPr lang="en-US" dirty="0" smtClean="0"/>
              <a:t>To distinguish between the three scenarios used above, this course uses the terms "(automatic) retry during send", "(automatic) retry after send", and "manual retry".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Sometimes, a message request or transport plugin has a send error and expects it to be temporary. For example, a database connection may not be available, or an initial attempt to reach the external system may have timed out. If the request plugin throws an exception from its beforeSend() method, or if the transport plugin throws an exception from its send() method, the application retries the message after a delay time. Guidewire halts sending other messages for that destination pair during the retry delay.</a:t>
            </a:r>
          </a:p>
          <a:p>
            <a:endParaRPr lang="en-US" dirty="0" smtClean="0"/>
          </a:p>
          <a:p>
            <a:r>
              <a:rPr lang="en-US" dirty="0" smtClean="0"/>
              <a:t>Destinations have specific</a:t>
            </a:r>
            <a:r>
              <a:rPr lang="en-US" baseline="0" dirty="0" smtClean="0"/>
              <a:t> p</a:t>
            </a:r>
            <a:r>
              <a:rPr lang="en-US" dirty="0" smtClean="0"/>
              <a:t>arameters that impact how messages are retried.</a:t>
            </a:r>
          </a:p>
          <a:p>
            <a:r>
              <a:rPr lang="en-US" dirty="0" smtClean="0"/>
              <a:t>Initial Retry Interval - The amount of time (in milliseconds) to wait before attempting to resend a message after an exception is thrown.</a:t>
            </a:r>
          </a:p>
          <a:p>
            <a:r>
              <a:rPr lang="en-US" dirty="0" smtClean="0"/>
              <a:t>Max Retries - The number of retries to attempt</a:t>
            </a:r>
          </a:p>
          <a:p>
            <a:r>
              <a:rPr lang="en-US" dirty="0" smtClean="0"/>
              <a:t>Retry Backoff Multiplier - The amount to increase the time between resends, specified as a multiplier of the time previously attempted.</a:t>
            </a:r>
          </a:p>
          <a:p>
            <a:r>
              <a:rPr lang="en-US" dirty="0" smtClean="0"/>
              <a:t>Shutdown Timeout -  The </a:t>
            </a:r>
            <a:r>
              <a:rPr lang="en-US" dirty="0"/>
              <a:t>length of time to wait before attempting to shut down the messaging subsystem</a:t>
            </a:r>
            <a:r>
              <a:rPr lang="en-US" dirty="0" smtClean="0"/>
              <a:t>.</a:t>
            </a:r>
          </a:p>
          <a:p>
            <a:endParaRPr lang="en-US" dirty="0"/>
          </a:p>
          <a:p>
            <a:r>
              <a:rPr lang="en-US" dirty="0" smtClean="0"/>
              <a:t>Messaging plugins have methods to suspend, resume, and shutdown the system. During the suspend(), shutdown(), and resume() methods of the plugin, the plugin must not call any APIs that suspend or resume messaging destinations. This includes—but is not limited to—MessageToolsAPI web service APIs. Doing so creates circular application logic.</a:t>
            </a:r>
          </a:p>
          <a:p>
            <a:endParaRPr lang="en-US" dirty="0"/>
          </a:p>
          <a:p>
            <a:endParaRPr lang="en-US" dirty="0"/>
          </a:p>
          <a:p>
            <a:pPr algn="ctr"/>
            <a:r>
              <a:rPr lang="en-US" dirty="0" smtClean="0"/>
              <a:t>(continued)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message causes the destination to be suspended when:</a:t>
            </a:r>
          </a:p>
          <a:p>
            <a:pPr marL="171450" indent="-171450">
              <a:buFont typeface="Arial" pitchFamily="34" charset="0"/>
              <a:buChar char="•"/>
            </a:pPr>
            <a:r>
              <a:rPr lang="en-US" dirty="0"/>
              <a:t>The beforeSend() or send() method throws an exception, AND</a:t>
            </a:r>
          </a:p>
          <a:p>
            <a:pPr marL="171450" indent="-171450">
              <a:buFont typeface="Arial" pitchFamily="34" charset="0"/>
              <a:buChar char="•"/>
            </a:pPr>
            <a:r>
              <a:rPr lang="en-US" dirty="0"/>
              <a:t>The message has reached the retry limit</a:t>
            </a:r>
            <a:r>
              <a:rPr lang="en-US" dirty="0" smtClean="0"/>
              <a:t>.</a:t>
            </a:r>
          </a:p>
          <a:p>
            <a:endParaRPr lang="en-US" dirty="0"/>
          </a:p>
          <a:p>
            <a:r>
              <a:rPr lang="en-US" dirty="0"/>
              <a:t>If the message that throws the exception is safe-ordered, the next message for the entity/destination pair is not sent until the first message has been sent successfully and acknowledged in some fashion.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dirty="0"/>
          </a:p>
        </p:txBody>
      </p:sp>
    </p:spTree>
    <p:extLst>
      <p:ext uri="{BB962C8B-B14F-4D97-AF65-F5344CB8AC3E}">
        <p14:creationId xmlns:p14="http://schemas.microsoft.com/office/powerpoint/2010/main" val="1136968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resume(), shutdown(), and suspend() methods are called by the application when the destination is resumed, or suspended, or the server shuts down. Plugins should acquire or release external resources at these times. For example, a plugin may need to create or close JMS or JDBC connections, JMS Sessions, sockets, and so on.</a:t>
            </a:r>
          </a:p>
          <a:p>
            <a:endParaRPr lang="en-US" dirty="0" smtClean="0"/>
          </a:p>
          <a:p>
            <a:r>
              <a:rPr lang="en-US" dirty="0" smtClean="0"/>
              <a:t>Typically, these methods are empty in a request plugin. In a production environment, they should be implemented for transport and reply plugins.</a:t>
            </a:r>
          </a:p>
          <a:p>
            <a:endParaRPr lang="en-US" dirty="0" smtClean="0"/>
          </a:p>
          <a:p>
            <a:r>
              <a:rPr lang="en-US" dirty="0" smtClean="0"/>
              <a:t>The plugin should throw a Guidewire InitializationException (com.guidewire.pl.plugin.messaging.InitializationException) from resume() if the resources have not initialized successfully. (A manual resume could be attempted later and may be successful.)</a:t>
            </a:r>
          </a:p>
          <a:p>
            <a:endParaRPr lang="en-US" dirty="0" smtClean="0"/>
          </a:p>
          <a:p>
            <a:r>
              <a:rPr lang="en-US" dirty="0" smtClean="0"/>
              <a:t>The setDestinationID method is not related to how a message is suspended or resumed. It allows your destination to get its own destination ID to store it in a private variable. Your code can use the stored destination ID value for logging messages or send it to integration systems so that they can programmatically suspend/resume the destination if necessary. Keep in mind that the valid range for your destination IDs is 0 through 63, inclusive. Guidewire reserves all other destination IDs for built-in destinations, such as the email transport destination.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dirty="0"/>
          </a:p>
        </p:txBody>
      </p:sp>
    </p:spTree>
    <p:extLst>
      <p:ext uri="{BB962C8B-B14F-4D97-AF65-F5344CB8AC3E}">
        <p14:creationId xmlns:p14="http://schemas.microsoft.com/office/powerpoint/2010/main" val="2864058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has an Event Messages screen on the Administration tab. The Event Messages screen shown above is present in every Guidewire application. It is used to administer messages.</a:t>
            </a:r>
          </a:p>
          <a:p>
            <a:r>
              <a:rPr lang="en-US" dirty="0" smtClean="0"/>
              <a:t>To manually retry or skip a specific message:</a:t>
            </a:r>
          </a:p>
          <a:p>
            <a:pPr marL="171450" indent="-171450">
              <a:buFont typeface="Arial" pitchFamily="34" charset="0"/>
              <a:buChar char="•"/>
            </a:pPr>
            <a:r>
              <a:rPr lang="en-US" dirty="0" smtClean="0"/>
              <a:t>From the "Event Messages" screen, click the Destination name.</a:t>
            </a:r>
          </a:p>
          <a:p>
            <a:pPr marL="171450" indent="-171450">
              <a:buFont typeface="Arial" pitchFamily="34" charset="0"/>
              <a:buChar char="•"/>
            </a:pPr>
            <a:r>
              <a:rPr lang="en-US" dirty="0" smtClean="0"/>
              <a:t>From the "Destination: &lt;Destination Name&gt;" screen, click the appropriate link.</a:t>
            </a:r>
          </a:p>
          <a:p>
            <a:pPr marL="171450" indent="-171450">
              <a:buFont typeface="Arial" pitchFamily="34" charset="0"/>
              <a:buChar char="•"/>
            </a:pPr>
            <a:r>
              <a:rPr lang="en-US" dirty="0" smtClean="0"/>
              <a:t>If the destination has messages associated to non-safe-ordered entities, the screen will have a "Non-safe-ordered messages" link.</a:t>
            </a:r>
          </a:p>
          <a:p>
            <a:pPr marL="171450" indent="-171450">
              <a:buFont typeface="Arial" pitchFamily="34" charset="0"/>
              <a:buChar char="•"/>
            </a:pPr>
            <a:r>
              <a:rPr lang="en-US" dirty="0" smtClean="0"/>
              <a:t>If the destination has messages associated to safe-ordered entities, the screen will have a "Safe-ordered messages" link for each safe-ordered entity.</a:t>
            </a:r>
          </a:p>
          <a:p>
            <a:pPr marL="171450" indent="-171450">
              <a:buFont typeface="Arial" pitchFamily="34" charset="0"/>
              <a:buChar char="•"/>
            </a:pPr>
            <a:r>
              <a:rPr lang="en-US" dirty="0" smtClean="0"/>
              <a:t>From the next screen, click the appropriate message or messages. Then, click "Retry" or "Skip".</a:t>
            </a:r>
          </a:p>
          <a:p>
            <a:r>
              <a:rPr lang="en-US" dirty="0" smtClean="0"/>
              <a:t>When you manually retry a message, Guidewire attempts to resend the message by calling the same methods as the first attempt: the beforeSend() method (if a reply plugin has been implemented) and the send() method. If the issue that caused the original problem has not been rectified, the message will cause another exception, and after the Max Retries has been exceeded, the destination will be suspended again.</a:t>
            </a:r>
          </a:p>
          <a:p>
            <a:r>
              <a:rPr lang="en-US" dirty="0" smtClean="0"/>
              <a:t>When you skip a message, the message is moved from the Message table to the MessageHistory table. The status of the message is set to "13" (skipped). Then the next message in its order (if there is one) can be sent. Note that skipping a message implies that the information that it was expected to carry to the external system is lost. When programming for messaging, care should be taken to avoid programming in such a way that large numbers of messages may be inadvertently skipped.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dirty="0"/>
          </a:p>
        </p:txBody>
      </p:sp>
    </p:spTree>
    <p:extLst>
      <p:ext uri="{BB962C8B-B14F-4D97-AF65-F5344CB8AC3E}">
        <p14:creationId xmlns:p14="http://schemas.microsoft.com/office/powerpoint/2010/main" val="17171465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 message could be retried automatically during the sending of the message.</a:t>
            </a:r>
          </a:p>
          <a:p>
            <a:r>
              <a:rPr lang="en-US" dirty="0" smtClean="0"/>
              <a:t>This occurs when an exception is thrown in the beforeSend() or Send() method</a:t>
            </a:r>
            <a:r>
              <a:rPr lang="en-US" dirty="0" smtClean="0"/>
              <a:t>. The </a:t>
            </a:r>
            <a:r>
              <a:rPr lang="en-US" dirty="0" smtClean="0"/>
              <a:t>message is tried automatically as an internal Guidewire application behavior</a:t>
            </a:r>
            <a:r>
              <a:rPr lang="en-US" dirty="0" smtClean="0"/>
              <a:t>. Because </a:t>
            </a:r>
            <a:r>
              <a:rPr lang="en-US" dirty="0" smtClean="0"/>
              <a:t>the message has not yet been sent, each attempt should use the same SenderRefID. (Therefore, code should set the SenderRefID only if it is null</a:t>
            </a:r>
            <a:r>
              <a:rPr lang="en-US" dirty="0" smtClean="0"/>
              <a:t>.) The </a:t>
            </a:r>
            <a:r>
              <a:rPr lang="en-US" dirty="0" smtClean="0"/>
              <a:t>maximum number of retries is specified by the message's destination's Max Retries property</a:t>
            </a:r>
            <a:r>
              <a:rPr lang="en-US" dirty="0" smtClean="0"/>
              <a:t>. If </a:t>
            </a:r>
            <a:r>
              <a:rPr lang="en-US" dirty="0" smtClean="0"/>
              <a:t>a given message exceeds the maximum number of retries, then the destination is suspended. (No more messages are sent from this destination until the destination is resumed</a:t>
            </a:r>
            <a:r>
              <a:rPr lang="en-US" dirty="0" smtClean="0"/>
              <a:t>.)</a:t>
            </a:r>
          </a:p>
          <a:p>
            <a:endParaRPr lang="en-US" b="1" dirty="0" smtClean="0"/>
          </a:p>
          <a:p>
            <a:r>
              <a:rPr lang="en-US" b="1" dirty="0" smtClean="0"/>
              <a:t>A message could be retried manually.</a:t>
            </a:r>
          </a:p>
          <a:p>
            <a:r>
              <a:rPr lang="en-US" dirty="0" smtClean="0"/>
              <a:t>This occurs when a message requires manual intervention. (This could be necessary for several reasons, such as a message that caused an exception during send() where the situation has now been rectified, or a message whose payload needed to be modified manually, or a message for which the external system never provided a response</a:t>
            </a:r>
            <a:r>
              <a:rPr lang="en-US" dirty="0" smtClean="0"/>
              <a:t>.)  An </a:t>
            </a:r>
            <a:r>
              <a:rPr lang="en-US" dirty="0" smtClean="0"/>
              <a:t>admin retries the message manually by selecting the message from one of the Message Administration screens and clicking the Retry </a:t>
            </a:r>
            <a:r>
              <a:rPr lang="en-US" dirty="0" smtClean="0"/>
              <a:t>button. There </a:t>
            </a:r>
            <a:r>
              <a:rPr lang="en-US" dirty="0" smtClean="0"/>
              <a:t>is no notion of maximum retries for a message retried </a:t>
            </a:r>
            <a:r>
              <a:rPr lang="en-US" dirty="0" smtClean="0"/>
              <a:t>manually. A </a:t>
            </a:r>
            <a:r>
              <a:rPr lang="en-US" dirty="0" smtClean="0"/>
              <a:t>message could be retried automatically after the sending of the message. This is discussed in detail in the "Acknowledging Messages" lesson.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1.a) Payload generation occurs on the application server. Payload transformation occurs on the batch server.</a:t>
            </a:r>
          </a:p>
          <a:p>
            <a:r>
              <a:rPr lang="en-US" dirty="0" smtClean="0"/>
              <a:t>1.b) Payload generation occurs during Event Fired rules (right after the triggering event occurs). Payload transformation occurs right before the message is sent (in the request plugin's beforeSend() method, which is called immediately before the transport plugin's send() method).</a:t>
            </a:r>
          </a:p>
          <a:p>
            <a:r>
              <a:rPr lang="en-US" dirty="0" smtClean="0"/>
              <a:t>2. You would need to "late bind" a message if information that needs to go in the message payload is not known at the time the message payload is generated in Event Fired rules.</a:t>
            </a:r>
          </a:p>
          <a:p>
            <a:r>
              <a:rPr lang="en-US" dirty="0" smtClean="0"/>
              <a:t>3. The transport plugin is required because it is used to send the message when it is processed from the Message table. Without a transport plugin, messages for a given destination would have no way of being sent to the corresponding external system.</a:t>
            </a:r>
          </a:p>
          <a:p>
            <a:r>
              <a:rPr lang="en-US" dirty="0" smtClean="0"/>
              <a:t>4. A destination cannot have two transport plugins, but a transport plugin class can be used by two (or more) similar destinations.</a:t>
            </a:r>
          </a:p>
          <a:p>
            <a:r>
              <a:rPr lang="en-US" dirty="0" smtClean="0"/>
              <a:t>5. The message acknowledgement architecture assumes that each message is sent to only one destination. If a given send() method sent a message to multiple destinations, then there could be multiple acknowledgements, errors, or unprocessed messages, and the messaging architecture would not be able to identify the state of the message.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70716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a message does not need a reply from the external system. These are "fire and finish" messages where Guidewire must simply inform some other system of some event, but Guidewire does not get any response from the other system. In other cases, a message is replied to synchronously at the time that it is sent. In both cases, there is no need to set the SenderRefID field. Guidewire synchronously marks the message as acknowledged within the transport plugin's send()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92340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entities, including Message, have a PublicID field. The purpose of this field is to identify instances of the entity as they are known by the external system. Thus, the purpose of the SenderRefID field is identical to that of the PublicID field. The Message entity has two "public identification fields" because earlier versions of the Guidewire applications did not have the PublicID field across all entities. However, the Message entity absolutely required a settable field that could be shared with external systems, and so Message was created with the SenderRefID field. As the Guidewire applications matured, the PublicID field was added to entities in the data model. This allowed other entities beyond Message to be shared with external systems</a:t>
            </a:r>
            <a:r>
              <a:rPr lang="en-US" dirty="0" smtClean="0"/>
              <a:t>.</a:t>
            </a:r>
          </a:p>
          <a:p>
            <a:endParaRPr lang="en-US" dirty="0" smtClean="0"/>
          </a:p>
          <a:p>
            <a:r>
              <a:rPr lang="en-US" dirty="0" smtClean="0"/>
              <a:t>Even though you theoretically could use Message's PublicID field, Guidewire recommends you use SenderRefID instead. There are numerous base application methods that make use of SenderRefID, such as IMessagingToolsAPI's getMessageID() method that takes the SenderRefID as an input and the MessageFinder's findHistoryBySenderRefID() method). Using PublicID to identify a message could make an implementation more complex.</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03262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0.xml"/><Relationship Id="rId5" Type="http://schemas.openxmlformats.org/officeDocument/2006/relationships/image" Target="../media/image1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0.xml"/><Relationship Id="rId5" Type="http://schemas.openxmlformats.org/officeDocument/2006/relationships/image" Target="../media/image18.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18.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0.xml"/><Relationship Id="rId6" Type="http://schemas.openxmlformats.org/officeDocument/2006/relationships/image" Target="../media/image18.png"/><Relationship Id="rId5" Type="http://schemas.microsoft.com/office/2007/relationships/hdphoto" Target="../media/hdphoto3.wdp"/><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wmf"/></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8.xml"/><Relationship Id="rId5" Type="http://schemas.openxmlformats.org/officeDocument/2006/relationships/image" Target="../media/image3.wmf"/><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30.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image" Target="../media/image3.wmf"/><Relationship Id="rId9" Type="http://schemas.openxmlformats.org/officeDocument/2006/relationships/image" Target="../media/image3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3.w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21, 2013</a:t>
            </a:r>
            <a:endParaRPr lang="en-US" dirty="0"/>
          </a:p>
        </p:txBody>
      </p:sp>
      <p:sp>
        <p:nvSpPr>
          <p:cNvPr id="3" name="Title 2"/>
          <p:cNvSpPr>
            <a:spLocks noGrp="1"/>
          </p:cNvSpPr>
          <p:nvPr>
            <p:ph type="ctrTitle"/>
          </p:nvPr>
        </p:nvSpPr>
        <p:spPr/>
        <p:txBody>
          <a:bodyPr/>
          <a:lstStyle/>
          <a:p>
            <a:r>
              <a:rPr lang="en-US" dirty="0"/>
              <a:t>Sending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Guidewire </a:t>
            </a:r>
            <a:r>
              <a:rPr lang="en-US" dirty="0" smtClean="0"/>
              <a:t>determines SenderRefID…</a:t>
            </a:r>
            <a:endParaRPr lang="en-US" dirty="0"/>
          </a:p>
        </p:txBody>
      </p:sp>
      <p:sp>
        <p:nvSpPr>
          <p:cNvPr id="3" name="Content Placeholder 2"/>
          <p:cNvSpPr>
            <a:spLocks noGrp="1"/>
          </p:cNvSpPr>
          <p:nvPr>
            <p:ph idx="1"/>
          </p:nvPr>
        </p:nvSpPr>
        <p:spPr>
          <a:xfrm>
            <a:off x="519113" y="4038600"/>
            <a:ext cx="8318500" cy="2362200"/>
          </a:xfrm>
        </p:spPr>
        <p:txBody>
          <a:bodyPr/>
          <a:lstStyle/>
          <a:p>
            <a:r>
              <a:rPr lang="en-US" dirty="0" smtClean="0"/>
              <a:t>When the request plugin handles late binding</a:t>
            </a:r>
          </a:p>
          <a:p>
            <a:pPr lvl="1"/>
            <a:r>
              <a:rPr lang="en-US" dirty="0" smtClean="0"/>
              <a:t>Sets the </a:t>
            </a:r>
            <a:r>
              <a:rPr lang="en-US" dirty="0" smtClean="0"/>
              <a:t>SenderRefID</a:t>
            </a:r>
            <a:endParaRPr lang="en-US" dirty="0" smtClean="0"/>
          </a:p>
          <a:p>
            <a:pPr lvl="1"/>
            <a:r>
              <a:rPr lang="en-US" dirty="0"/>
              <a:t>Adds the SenderRefID to the message payload</a:t>
            </a:r>
          </a:p>
          <a:p>
            <a:r>
              <a:rPr lang="en-US" dirty="0"/>
              <a:t>The transport plugin sends the payload (with the ID) to the external </a:t>
            </a:r>
            <a:r>
              <a:rPr lang="en-US" dirty="0" smtClean="0"/>
              <a:t>system</a:t>
            </a:r>
            <a:endParaRPr lang="en-US" dirty="0"/>
          </a:p>
        </p:txBody>
      </p:sp>
      <p:grpSp>
        <p:nvGrpSpPr>
          <p:cNvPr id="51" name="Group 22"/>
          <p:cNvGrpSpPr>
            <a:grpSpLocks/>
          </p:cNvGrpSpPr>
          <p:nvPr/>
        </p:nvGrpSpPr>
        <p:grpSpPr bwMode="auto">
          <a:xfrm>
            <a:off x="619125" y="2501900"/>
            <a:ext cx="1511300" cy="1303338"/>
            <a:chOff x="390" y="1800"/>
            <a:chExt cx="952" cy="821"/>
          </a:xfrm>
        </p:grpSpPr>
        <p:sp>
          <p:nvSpPr>
            <p:cNvPr id="52"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53"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4"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6"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58"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0"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64" name="Text Box 79"/>
          <p:cNvSpPr txBox="1">
            <a:spLocks noChangeArrowheads="1"/>
          </p:cNvSpPr>
          <p:nvPr/>
        </p:nvSpPr>
        <p:spPr bwMode="auto">
          <a:xfrm>
            <a:off x="2432094" y="1574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cxnSp>
        <p:nvCxnSpPr>
          <p:cNvPr id="69" name="Elbow Connector 68"/>
          <p:cNvCxnSpPr>
            <a:stCxn id="84" idx="1"/>
          </p:cNvCxnSpPr>
          <p:nvPr/>
        </p:nvCxnSpPr>
        <p:spPr bwMode="auto">
          <a:xfrm rot="16200000" flipH="1">
            <a:off x="4287330" y="17594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0" name="pic Msg LateBindign"/>
          <p:cNvGrpSpPr/>
          <p:nvPr/>
        </p:nvGrpSpPr>
        <p:grpSpPr>
          <a:xfrm>
            <a:off x="4999739" y="1575835"/>
            <a:ext cx="592138" cy="370059"/>
            <a:chOff x="5237162" y="1625298"/>
            <a:chExt cx="592138" cy="370059"/>
          </a:xfrm>
        </p:grpSpPr>
        <p:grpSp>
          <p:nvGrpSpPr>
            <p:cNvPr id="71" name="pic Msg 1"/>
            <p:cNvGrpSpPr>
              <a:grpSpLocks/>
            </p:cNvGrpSpPr>
            <p:nvPr/>
          </p:nvGrpSpPr>
          <p:grpSpPr bwMode="auto">
            <a:xfrm>
              <a:off x="5237162" y="1685795"/>
              <a:ext cx="498475" cy="309562"/>
              <a:chOff x="2097" y="1494"/>
              <a:chExt cx="229" cy="142"/>
            </a:xfrm>
            <a:effectLst>
              <a:outerShdw blurRad="50800" dist="38100" dir="2700000" algn="tl" rotWithShape="0">
                <a:prstClr val="black">
                  <a:alpha val="40000"/>
                </a:prstClr>
              </a:outerShdw>
            </a:effectLst>
          </p:grpSpPr>
          <p:sp>
            <p:nvSpPr>
              <p:cNvPr id="7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2" name="Cross 71"/>
            <p:cNvSpPr/>
            <p:nvPr/>
          </p:nvSpPr>
          <p:spPr bwMode="auto">
            <a:xfrm>
              <a:off x="5510211" y="1625298"/>
              <a:ext cx="319089" cy="289552"/>
            </a:xfrm>
            <a:prstGeom prst="plus">
              <a:avLst>
                <a:gd name="adj" fmla="val 31377"/>
              </a:avLst>
            </a:prstGeom>
            <a:solidFill>
              <a:schemeClr val="accent3">
                <a:lumMod val="40000"/>
                <a:lumOff val="6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cxnSp>
        <p:nvCxnSpPr>
          <p:cNvPr id="76" name="Elbow Connector 75"/>
          <p:cNvCxnSpPr/>
          <p:nvPr/>
        </p:nvCxnSpPr>
        <p:spPr bwMode="auto">
          <a:xfrm flipV="1">
            <a:off x="2127857"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7" name="pic Msg 1"/>
          <p:cNvGrpSpPr>
            <a:grpSpLocks/>
          </p:cNvGrpSpPr>
          <p:nvPr/>
        </p:nvGrpSpPr>
        <p:grpSpPr bwMode="auto">
          <a:xfrm>
            <a:off x="2336323" y="1174950"/>
            <a:ext cx="498475" cy="309562"/>
            <a:chOff x="2097" y="1494"/>
            <a:chExt cx="229" cy="142"/>
          </a:xfrm>
          <a:effectLst>
            <a:outerShdw blurRad="50800" dist="38100" dir="2700000" algn="tl" rotWithShape="0">
              <a:prstClr val="black">
                <a:alpha val="40000"/>
              </a:prstClr>
            </a:outerShdw>
          </a:effectLst>
        </p:grpSpPr>
        <p:sp>
          <p:nvSpPr>
            <p:cNvPr id="7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81" name="Group 61"/>
          <p:cNvGrpSpPr>
            <a:grpSpLocks/>
          </p:cNvGrpSpPr>
          <p:nvPr/>
        </p:nvGrpSpPr>
        <p:grpSpPr bwMode="auto">
          <a:xfrm>
            <a:off x="3813175" y="1063625"/>
            <a:ext cx="941387" cy="1022350"/>
            <a:chOff x="3120" y="2736"/>
            <a:chExt cx="531" cy="577"/>
          </a:xfrm>
          <a:effectLst>
            <a:outerShdw blurRad="50800" dist="38100" dir="2700000" algn="tl" rotWithShape="0">
              <a:prstClr val="black">
                <a:alpha val="40000"/>
              </a:prstClr>
            </a:outerShdw>
          </a:effectLst>
        </p:grpSpPr>
        <p:sp>
          <p:nvSpPr>
            <p:cNvPr id="82"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83"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4"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5"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86"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7"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8"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9"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0"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1"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92" name="Group 72"/>
            <p:cNvGrpSpPr>
              <a:grpSpLocks/>
            </p:cNvGrpSpPr>
            <p:nvPr/>
          </p:nvGrpSpPr>
          <p:grpSpPr bwMode="auto">
            <a:xfrm>
              <a:off x="3361" y="2758"/>
              <a:ext cx="89" cy="96"/>
              <a:chOff x="1243" y="1301"/>
              <a:chExt cx="265" cy="287"/>
            </a:xfrm>
          </p:grpSpPr>
          <p:sp>
            <p:nvSpPr>
              <p:cNvPr id="97"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8"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93" name="Group 75"/>
            <p:cNvGrpSpPr>
              <a:grpSpLocks/>
            </p:cNvGrpSpPr>
            <p:nvPr/>
          </p:nvGrpSpPr>
          <p:grpSpPr bwMode="auto">
            <a:xfrm flipH="1">
              <a:off x="3132" y="2760"/>
              <a:ext cx="88" cy="97"/>
              <a:chOff x="1243" y="1301"/>
              <a:chExt cx="265" cy="287"/>
            </a:xfrm>
          </p:grpSpPr>
          <p:sp>
            <p:nvSpPr>
              <p:cNvPr id="95"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6"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94"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99" name="Text Box 74"/>
          <p:cNvSpPr txBox="1">
            <a:spLocks noChangeArrowheads="1"/>
          </p:cNvSpPr>
          <p:nvPr/>
        </p:nvSpPr>
        <p:spPr bwMode="auto">
          <a:xfrm>
            <a:off x="5586820" y="1010734"/>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SenderRefID handled in </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sp>
        <p:nvSpPr>
          <p:cNvPr id="118" name="Text Box 52"/>
          <p:cNvSpPr txBox="1">
            <a:spLocks noChangeArrowheads="1"/>
          </p:cNvSpPr>
          <p:nvPr/>
        </p:nvSpPr>
        <p:spPr bwMode="auto">
          <a:xfrm>
            <a:off x="2495550" y="31305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119"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2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22"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12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2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26"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638" y="2590800"/>
            <a:ext cx="9699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1496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18872"/>
            <a:ext cx="8650224" cy="742951"/>
          </a:xfrm>
        </p:spPr>
        <p:txBody>
          <a:bodyPr/>
          <a:lstStyle/>
          <a:p>
            <a:r>
              <a:rPr lang="en-US" dirty="0" smtClean="0"/>
              <a:t>External </a:t>
            </a:r>
            <a:r>
              <a:rPr lang="en-US" dirty="0" smtClean="0"/>
              <a:t>system determines </a:t>
            </a:r>
            <a:r>
              <a:rPr lang="en-US" dirty="0" smtClean="0"/>
              <a:t>SenderRefID</a:t>
            </a:r>
            <a:r>
              <a:rPr lang="en-US" dirty="0" smtClean="0"/>
              <a:t>…</a:t>
            </a:r>
            <a:endParaRPr lang="en-US" dirty="0"/>
          </a:p>
        </p:txBody>
      </p:sp>
      <p:sp>
        <p:nvSpPr>
          <p:cNvPr id="3" name="Content Placeholder 2"/>
          <p:cNvSpPr>
            <a:spLocks noGrp="1"/>
          </p:cNvSpPr>
          <p:nvPr>
            <p:ph idx="1"/>
          </p:nvPr>
        </p:nvSpPr>
        <p:spPr>
          <a:xfrm>
            <a:off x="519113" y="4419600"/>
            <a:ext cx="8318500" cy="1981200"/>
          </a:xfrm>
        </p:spPr>
        <p:txBody>
          <a:bodyPr/>
          <a:lstStyle/>
          <a:p>
            <a:r>
              <a:rPr lang="en-US" dirty="0"/>
              <a:t>The request plugin does </a:t>
            </a:r>
            <a:r>
              <a:rPr lang="en-US" dirty="0" smtClean="0"/>
              <a:t>not handle the </a:t>
            </a:r>
            <a:r>
              <a:rPr lang="en-US" dirty="0"/>
              <a:t>SenderRefID</a:t>
            </a:r>
          </a:p>
          <a:p>
            <a:r>
              <a:rPr lang="en-US" dirty="0"/>
              <a:t>The transport plugin:</a:t>
            </a:r>
          </a:p>
          <a:p>
            <a:pPr lvl="1"/>
            <a:r>
              <a:rPr lang="en-US" dirty="0"/>
              <a:t>Sends the message</a:t>
            </a:r>
          </a:p>
          <a:p>
            <a:pPr lvl="1"/>
            <a:r>
              <a:rPr lang="en-US" dirty="0"/>
              <a:t>Receives the SenderRefID value from the external system</a:t>
            </a:r>
          </a:p>
          <a:p>
            <a:pPr lvl="1"/>
            <a:r>
              <a:rPr lang="en-US" dirty="0"/>
              <a:t>Sets the SenderRefID field for the message</a:t>
            </a:r>
          </a:p>
        </p:txBody>
      </p:sp>
      <p:grpSp>
        <p:nvGrpSpPr>
          <p:cNvPr id="51" name="Group 22"/>
          <p:cNvGrpSpPr>
            <a:grpSpLocks/>
          </p:cNvGrpSpPr>
          <p:nvPr/>
        </p:nvGrpSpPr>
        <p:grpSpPr bwMode="auto">
          <a:xfrm>
            <a:off x="619125" y="2501900"/>
            <a:ext cx="1511300" cy="1303338"/>
            <a:chOff x="390" y="1800"/>
            <a:chExt cx="952" cy="821"/>
          </a:xfrm>
        </p:grpSpPr>
        <p:sp>
          <p:nvSpPr>
            <p:cNvPr id="52"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53"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4"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6"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7"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58"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0"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1"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62"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3"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64" name="Text Box 79"/>
          <p:cNvSpPr txBox="1">
            <a:spLocks noChangeArrowheads="1"/>
          </p:cNvSpPr>
          <p:nvPr/>
        </p:nvSpPr>
        <p:spPr bwMode="auto">
          <a:xfrm>
            <a:off x="2432094" y="1574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cxnSp>
        <p:nvCxnSpPr>
          <p:cNvPr id="69" name="Elbow Connector 68"/>
          <p:cNvCxnSpPr>
            <a:stCxn id="84" idx="1"/>
          </p:cNvCxnSpPr>
          <p:nvPr/>
        </p:nvCxnSpPr>
        <p:spPr bwMode="auto">
          <a:xfrm rot="16200000" flipH="1">
            <a:off x="4287330" y="17594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Elbow Connector 75"/>
          <p:cNvCxnSpPr/>
          <p:nvPr/>
        </p:nvCxnSpPr>
        <p:spPr bwMode="auto">
          <a:xfrm flipV="1">
            <a:off x="2127857"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7" name="pic Msg 1"/>
          <p:cNvGrpSpPr>
            <a:grpSpLocks/>
          </p:cNvGrpSpPr>
          <p:nvPr/>
        </p:nvGrpSpPr>
        <p:grpSpPr bwMode="auto">
          <a:xfrm>
            <a:off x="2336323" y="1174950"/>
            <a:ext cx="498475" cy="309562"/>
            <a:chOff x="2097" y="1494"/>
            <a:chExt cx="229" cy="142"/>
          </a:xfrm>
          <a:effectLst>
            <a:outerShdw blurRad="50800" dist="38100" dir="2700000" algn="tl" rotWithShape="0">
              <a:prstClr val="black">
                <a:alpha val="40000"/>
              </a:prstClr>
            </a:outerShdw>
          </a:effectLst>
        </p:grpSpPr>
        <p:sp>
          <p:nvSpPr>
            <p:cNvPr id="7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81" name="Group 61"/>
          <p:cNvGrpSpPr>
            <a:grpSpLocks/>
          </p:cNvGrpSpPr>
          <p:nvPr/>
        </p:nvGrpSpPr>
        <p:grpSpPr bwMode="auto">
          <a:xfrm>
            <a:off x="3813175" y="1063625"/>
            <a:ext cx="941387" cy="1022350"/>
            <a:chOff x="3120" y="2736"/>
            <a:chExt cx="531" cy="577"/>
          </a:xfrm>
          <a:effectLst>
            <a:outerShdw blurRad="50800" dist="38100" dir="2700000" algn="tl" rotWithShape="0">
              <a:prstClr val="black">
                <a:alpha val="40000"/>
              </a:prstClr>
            </a:outerShdw>
          </a:effectLst>
        </p:grpSpPr>
        <p:sp>
          <p:nvSpPr>
            <p:cNvPr id="82"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83"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4"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5"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86"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7"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8"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9"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0"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1"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92" name="Group 72"/>
            <p:cNvGrpSpPr>
              <a:grpSpLocks/>
            </p:cNvGrpSpPr>
            <p:nvPr/>
          </p:nvGrpSpPr>
          <p:grpSpPr bwMode="auto">
            <a:xfrm>
              <a:off x="3361" y="2758"/>
              <a:ext cx="89" cy="96"/>
              <a:chOff x="1243" y="1301"/>
              <a:chExt cx="265" cy="287"/>
            </a:xfrm>
          </p:grpSpPr>
          <p:sp>
            <p:nvSpPr>
              <p:cNvPr id="97"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8"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93" name="Group 75"/>
            <p:cNvGrpSpPr>
              <a:grpSpLocks/>
            </p:cNvGrpSpPr>
            <p:nvPr/>
          </p:nvGrpSpPr>
          <p:grpSpPr bwMode="auto">
            <a:xfrm flipH="1">
              <a:off x="3132" y="2760"/>
              <a:ext cx="88" cy="97"/>
              <a:chOff x="1243" y="1301"/>
              <a:chExt cx="265" cy="287"/>
            </a:xfrm>
          </p:grpSpPr>
          <p:sp>
            <p:nvSpPr>
              <p:cNvPr id="95"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6"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94"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8" name="Text Box 52"/>
          <p:cNvSpPr txBox="1">
            <a:spLocks noChangeArrowheads="1"/>
          </p:cNvSpPr>
          <p:nvPr/>
        </p:nvSpPr>
        <p:spPr bwMode="auto">
          <a:xfrm>
            <a:off x="2486522" y="2906712"/>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119"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2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21"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22"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12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2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26"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 name="Group 34"/>
          <p:cNvGrpSpPr>
            <a:grpSpLocks/>
          </p:cNvGrpSpPr>
          <p:nvPr/>
        </p:nvGrpSpPr>
        <p:grpSpPr bwMode="auto">
          <a:xfrm>
            <a:off x="3827462" y="2606675"/>
            <a:ext cx="941388" cy="1022350"/>
            <a:chOff x="3120" y="2736"/>
            <a:chExt cx="531" cy="577"/>
          </a:xfrm>
          <a:effectLst>
            <a:outerShdw blurRad="50800" dist="38100" dir="2700000" algn="tl" rotWithShape="0">
              <a:prstClr val="black">
                <a:alpha val="40000"/>
              </a:prstClr>
            </a:outerShdw>
          </a:effectLst>
        </p:grpSpPr>
        <p:sp>
          <p:nvSpPr>
            <p:cNvPr id="100"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01"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3"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04"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05"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06"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07"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08"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09"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10" name="Group 45"/>
            <p:cNvGrpSpPr>
              <a:grpSpLocks/>
            </p:cNvGrpSpPr>
            <p:nvPr/>
          </p:nvGrpSpPr>
          <p:grpSpPr bwMode="auto">
            <a:xfrm>
              <a:off x="3361" y="2758"/>
              <a:ext cx="89" cy="96"/>
              <a:chOff x="1243" y="1301"/>
              <a:chExt cx="265" cy="287"/>
            </a:xfrm>
          </p:grpSpPr>
          <p:sp>
            <p:nvSpPr>
              <p:cNvPr id="115"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16"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11" name="Group 48"/>
            <p:cNvGrpSpPr>
              <a:grpSpLocks/>
            </p:cNvGrpSpPr>
            <p:nvPr/>
          </p:nvGrpSpPr>
          <p:grpSpPr bwMode="auto">
            <a:xfrm flipH="1">
              <a:off x="3132" y="2760"/>
              <a:ext cx="88" cy="97"/>
              <a:chOff x="1243" y="1301"/>
              <a:chExt cx="265" cy="287"/>
            </a:xfrm>
          </p:grpSpPr>
          <p:sp>
            <p:nvSpPr>
              <p:cNvPr id="113"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14"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12"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7" name="Text Box 80"/>
          <p:cNvSpPr txBox="1">
            <a:spLocks noChangeArrowheads="1"/>
          </p:cNvSpPr>
          <p:nvPr/>
        </p:nvSpPr>
        <p:spPr bwMode="auto">
          <a:xfrm>
            <a:off x="5084763"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128" name="Line 57"/>
          <p:cNvSpPr>
            <a:spLocks noChangeShapeType="1"/>
          </p:cNvSpPr>
          <p:nvPr/>
        </p:nvSpPr>
        <p:spPr bwMode="auto">
          <a:xfrm>
            <a:off x="4876801" y="3422511"/>
            <a:ext cx="2873928"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29" name="icon ACK"/>
          <p:cNvGrpSpPr/>
          <p:nvPr/>
        </p:nvGrpSpPr>
        <p:grpSpPr>
          <a:xfrm>
            <a:off x="6954313" y="3124200"/>
            <a:ext cx="717440" cy="440951"/>
            <a:chOff x="2671547" y="1035425"/>
            <a:chExt cx="717440" cy="440951"/>
          </a:xfrm>
        </p:grpSpPr>
        <p:grpSp>
          <p:nvGrpSpPr>
            <p:cNvPr id="130"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13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3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31"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135" name="Text Box 74"/>
          <p:cNvSpPr txBox="1">
            <a:spLocks noChangeArrowheads="1"/>
          </p:cNvSpPr>
          <p:nvPr/>
        </p:nvSpPr>
        <p:spPr bwMode="auto">
          <a:xfrm>
            <a:off x="5156880" y="3761601"/>
            <a:ext cx="3513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smtClean="0">
                <a:solidFill>
                  <a:schemeClr val="bg1"/>
                </a:solidFill>
              </a:rPr>
              <a:t>SenderRefID sent immediately</a:t>
            </a:r>
            <a:endParaRPr lang="en-US" dirty="0">
              <a:solidFill>
                <a:schemeClr val="bg1"/>
              </a:solidFill>
            </a:endParaRPr>
          </a:p>
        </p:txBody>
      </p:sp>
      <p:sp>
        <p:nvSpPr>
          <p:cNvPr id="136" name="Line 57"/>
          <p:cNvSpPr>
            <a:spLocks noChangeShapeType="1"/>
          </p:cNvSpPr>
          <p:nvPr/>
        </p:nvSpPr>
        <p:spPr bwMode="auto">
          <a:xfrm>
            <a:off x="2155273" y="3429000"/>
            <a:ext cx="1773138"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37" name="Text Box 74"/>
          <p:cNvSpPr txBox="1">
            <a:spLocks noChangeArrowheads="1"/>
          </p:cNvSpPr>
          <p:nvPr/>
        </p:nvSpPr>
        <p:spPr bwMode="auto">
          <a:xfrm>
            <a:off x="2105627" y="3761601"/>
            <a:ext cx="21348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smtClean="0">
                <a:solidFill>
                  <a:schemeClr val="bg1"/>
                </a:solidFill>
              </a:rPr>
              <a:t>SenderRefID saved</a:t>
            </a:r>
            <a:endParaRPr lang="en-US" dirty="0">
              <a:solidFill>
                <a:schemeClr val="bg1"/>
              </a:solidFill>
            </a:endParaRPr>
          </a:p>
        </p:txBody>
      </p:sp>
    </p:spTree>
    <p:extLst>
      <p:ext uri="{BB962C8B-B14F-4D97-AF65-F5344CB8AC3E}">
        <p14:creationId xmlns:p14="http://schemas.microsoft.com/office/powerpoint/2010/main" val="2760025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binding values</a:t>
            </a:r>
            <a:endParaRPr lang="en-US" dirty="0"/>
          </a:p>
        </p:txBody>
      </p:sp>
      <p:sp>
        <p:nvSpPr>
          <p:cNvPr id="3" name="Content Placeholder 2"/>
          <p:cNvSpPr>
            <a:spLocks noGrp="1"/>
          </p:cNvSpPr>
          <p:nvPr>
            <p:ph idx="1"/>
          </p:nvPr>
        </p:nvSpPr>
        <p:spPr/>
        <p:txBody>
          <a:bodyPr/>
          <a:lstStyle/>
          <a:p>
            <a:r>
              <a:rPr lang="en-US" dirty="0"/>
              <a:t>A </a:t>
            </a:r>
            <a:r>
              <a:rPr lang="en-US" b="1" dirty="0"/>
              <a:t>late binding value </a:t>
            </a:r>
            <a:r>
              <a:rPr lang="en-US" dirty="0"/>
              <a:t>is a </a:t>
            </a:r>
            <a:r>
              <a:rPr lang="en-US" dirty="0" smtClean="0"/>
              <a:t/>
            </a:r>
            <a:br>
              <a:rPr lang="en-US" dirty="0" smtClean="0"/>
            </a:br>
            <a:r>
              <a:rPr lang="en-US" dirty="0" smtClean="0"/>
              <a:t>message </a:t>
            </a:r>
            <a:r>
              <a:rPr lang="en-US" dirty="0"/>
              <a:t>payload value </a:t>
            </a:r>
            <a:r>
              <a:rPr lang="en-US" dirty="0" smtClean="0"/>
              <a:t/>
            </a:r>
            <a:br>
              <a:rPr lang="en-US" dirty="0" smtClean="0"/>
            </a:br>
            <a:r>
              <a:rPr lang="en-US" dirty="0" smtClean="0"/>
              <a:t>that </a:t>
            </a:r>
            <a:r>
              <a:rPr lang="en-US" dirty="0"/>
              <a:t>cannot </a:t>
            </a:r>
            <a:r>
              <a:rPr lang="en-US" dirty="0" smtClean="0"/>
              <a:t>be </a:t>
            </a:r>
            <a:r>
              <a:rPr lang="en-US" dirty="0"/>
              <a:t>determined </a:t>
            </a:r>
            <a:r>
              <a:rPr lang="en-US" dirty="0" smtClean="0"/>
              <a:t/>
            </a:r>
            <a:br>
              <a:rPr lang="en-US" dirty="0" smtClean="0"/>
            </a:br>
            <a:r>
              <a:rPr lang="en-US" dirty="0" smtClean="0"/>
              <a:t>until </a:t>
            </a:r>
            <a:r>
              <a:rPr lang="en-US" dirty="0"/>
              <a:t>right before the message is sent</a:t>
            </a:r>
          </a:p>
          <a:p>
            <a:r>
              <a:rPr lang="en-US" dirty="0"/>
              <a:t>The message request plugin is responsible for replacing all late binding values with actual values</a:t>
            </a:r>
          </a:p>
          <a:p>
            <a:endParaRPr lang="en-US" dirty="0"/>
          </a:p>
          <a:p>
            <a:endParaRPr lang="en-US" dirty="0"/>
          </a:p>
          <a:p>
            <a:endParaRPr lang="en-US" dirty="0"/>
          </a:p>
        </p:txBody>
      </p:sp>
      <p:pic>
        <p:nvPicPr>
          <p:cNvPr id="5123"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30723"/>
          <a:stretch/>
        </p:blipFill>
        <p:spPr bwMode="auto">
          <a:xfrm>
            <a:off x="558800" y="914845"/>
            <a:ext cx="8201266" cy="223475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xt Console Output"/>
          <p:cNvSpPr txBox="1"/>
          <p:nvPr/>
        </p:nvSpPr>
        <p:spPr>
          <a:xfrm>
            <a:off x="1051795" y="128556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with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a:t>
            </a:r>
            <a:r>
              <a:rPr lang="en-US" sz="1600" b="1" dirty="0">
                <a:solidFill>
                  <a:schemeClr val="bg1"/>
                </a:solidFill>
                <a:latin typeface="Courier New" pitchFamily="49" charset="0"/>
                <a:cs typeface="Courier New" pitchFamily="49" charset="0"/>
              </a:rPr>
              <a:t>BankAccountVerificationRequest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630</a:t>
            </a:r>
          </a:p>
          <a:p>
            <a:r>
              <a:rPr lang="en-US" sz="1600" b="1" dirty="0">
                <a:solidFill>
                  <a:schemeClr val="bg1"/>
                </a:solidFill>
                <a:latin typeface="Courier New" pitchFamily="49" charset="0"/>
                <a:cs typeface="Courier New" pitchFamily="49" charset="0"/>
              </a:rPr>
              <a:t>    Replaced token &lt;@@</a:t>
            </a:r>
            <a:r>
              <a:rPr lang="en-US" sz="1600" b="1" dirty="0">
                <a:solidFill>
                  <a:schemeClr val="bg1"/>
                </a:solidFill>
                <a:latin typeface="Courier New" pitchFamily="49" charset="0"/>
                <a:cs typeface="Courier New" pitchFamily="49" charset="0"/>
              </a:rPr>
              <a:t>ageOfMessageInSeconds</a:t>
            </a:r>
            <a:r>
              <a:rPr lang="en-US" sz="1600" b="1" dirty="0">
                <a:solidFill>
                  <a:schemeClr val="bg1"/>
                </a:solidFill>
                <a:latin typeface="Courier New" pitchFamily="49" charset="0"/>
                <a:cs typeface="Courier New" pitchFamily="49" charset="0"/>
              </a:rPr>
              <a:t>@@&gt; with value 3</a:t>
            </a:r>
          </a:p>
          <a:p>
            <a:r>
              <a:rPr lang="en-US" sz="1600" b="1" dirty="0">
                <a:solidFill>
                  <a:schemeClr val="bg1"/>
                </a:solidFill>
                <a:latin typeface="Courier New" pitchFamily="49" charset="0"/>
                <a:cs typeface="Courier New" pitchFamily="49" charset="0"/>
              </a:rPr>
              <a:t>    Returning payload string</a:t>
            </a:r>
          </a:p>
        </p:txBody>
      </p:sp>
      <p:sp>
        <p:nvSpPr>
          <p:cNvPr id="6" name="Rounded Rectangle 5"/>
          <p:cNvSpPr/>
          <p:nvPr/>
        </p:nvSpPr>
        <p:spPr bwMode="auto">
          <a:xfrm>
            <a:off x="1476803" y="2528654"/>
            <a:ext cx="6968266" cy="290746"/>
          </a:xfrm>
          <a:prstGeom prst="roundRect">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Text Box 27"/>
          <p:cNvSpPr txBox="1">
            <a:spLocks noChangeArrowheads="1"/>
          </p:cNvSpPr>
          <p:nvPr/>
        </p:nvSpPr>
        <p:spPr bwMode="auto">
          <a:xfrm>
            <a:off x="5410200" y="3874883"/>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cxnSp>
        <p:nvCxnSpPr>
          <p:cNvPr id="11" name="Elbow Connector 10"/>
          <p:cNvCxnSpPr>
            <a:endCxn id="6" idx="3"/>
          </p:cNvCxnSpPr>
          <p:nvPr/>
        </p:nvCxnSpPr>
        <p:spPr bwMode="auto">
          <a:xfrm flipV="1">
            <a:off x="6229238" y="2674027"/>
            <a:ext cx="2215831" cy="769498"/>
          </a:xfrm>
          <a:prstGeom prst="bentConnector3">
            <a:avLst>
              <a:gd name="adj1" fmla="val 110317"/>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4" name="Rounded Rectangle 13"/>
          <p:cNvSpPr/>
          <p:nvPr/>
        </p:nvSpPr>
        <p:spPr bwMode="auto">
          <a:xfrm>
            <a:off x="6781800" y="3053000"/>
            <a:ext cx="1447800" cy="762000"/>
          </a:xfrm>
          <a:prstGeom prst="roundRect">
            <a:avLst>
              <a:gd name="adj" fmla="val 12381"/>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r>
              <a:rPr lang="en-US" sz="1600" dirty="0" smtClean="0">
                <a:solidFill>
                  <a:schemeClr val="bg1"/>
                </a:solidFill>
              </a:rPr>
              <a:t>Replace token </a:t>
            </a:r>
            <a:br>
              <a:rPr lang="en-US" sz="1600" dirty="0" smtClean="0">
                <a:solidFill>
                  <a:schemeClr val="bg1"/>
                </a:solidFill>
              </a:rPr>
            </a:br>
            <a:r>
              <a:rPr lang="en-US" sz="1600" dirty="0" smtClean="0">
                <a:solidFill>
                  <a:schemeClr val="bg1"/>
                </a:solidFill>
              </a:rPr>
              <a:t>with age </a:t>
            </a:r>
            <a:br>
              <a:rPr lang="en-US" sz="1600" dirty="0" smtClean="0">
                <a:solidFill>
                  <a:schemeClr val="bg1"/>
                </a:solidFill>
              </a:rPr>
            </a:br>
            <a:r>
              <a:rPr lang="en-US" sz="1600" dirty="0" smtClean="0">
                <a:solidFill>
                  <a:schemeClr val="bg1"/>
                </a:solidFill>
              </a:rPr>
              <a:t>in seconds</a:t>
            </a:r>
            <a:endParaRPr lang="en-US" sz="1600" dirty="0">
              <a:solidFill>
                <a:schemeClr val="bg1"/>
              </a:solidFill>
            </a:endParaRPr>
          </a:p>
        </p:txBody>
      </p:sp>
      <p:grpSp>
        <p:nvGrpSpPr>
          <p:cNvPr id="18" name="Group 7"/>
          <p:cNvGrpSpPr>
            <a:grpSpLocks/>
          </p:cNvGrpSpPr>
          <p:nvPr/>
        </p:nvGrpSpPr>
        <p:grpSpPr bwMode="auto">
          <a:xfrm>
            <a:off x="5529150" y="3110821"/>
            <a:ext cx="693737" cy="754063"/>
            <a:chOff x="3120" y="2736"/>
            <a:chExt cx="531" cy="577"/>
          </a:xfrm>
          <a:effectLst>
            <a:outerShdw blurRad="50800" dist="38100" dir="2700000" algn="tl" rotWithShape="0">
              <a:prstClr val="black">
                <a:alpha val="40000"/>
              </a:prstClr>
            </a:outerShdw>
          </a:effectLst>
        </p:grpSpPr>
        <p:sp>
          <p:nvSpPr>
            <p:cNvPr id="19" name="Freeform 8"/>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20" name="Line 9"/>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1" name="Line 10"/>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2" name="Freeform 11"/>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23" name="Rectangle 12"/>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4" name="Rectangle 13"/>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25" name="Rectangle 14"/>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6" name="Rectangle 15"/>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7" name="Freeform 16"/>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8" name="Freeform 17"/>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29" name="Group 18"/>
            <p:cNvGrpSpPr>
              <a:grpSpLocks/>
            </p:cNvGrpSpPr>
            <p:nvPr/>
          </p:nvGrpSpPr>
          <p:grpSpPr bwMode="auto">
            <a:xfrm>
              <a:off x="3361" y="2758"/>
              <a:ext cx="89" cy="96"/>
              <a:chOff x="1243" y="1301"/>
              <a:chExt cx="265" cy="287"/>
            </a:xfrm>
          </p:grpSpPr>
          <p:sp>
            <p:nvSpPr>
              <p:cNvPr id="34" name="Freeform 1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35" name="Freeform 2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30" name="Group 21"/>
            <p:cNvGrpSpPr>
              <a:grpSpLocks/>
            </p:cNvGrpSpPr>
            <p:nvPr/>
          </p:nvGrpSpPr>
          <p:grpSpPr bwMode="auto">
            <a:xfrm flipH="1">
              <a:off x="3132" y="2760"/>
              <a:ext cx="88" cy="97"/>
              <a:chOff x="1243" y="1301"/>
              <a:chExt cx="265" cy="287"/>
            </a:xfrm>
          </p:grpSpPr>
          <p:sp>
            <p:nvSpPr>
              <p:cNvPr id="32" name="Freeform 2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33" name="Freeform 2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31" name="Rectangle 24"/>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14983491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Plugins for sending messages</a:t>
            </a:r>
            <a:endParaRPr lang="en-US" dirty="0"/>
          </a:p>
          <a:p>
            <a:r>
              <a:rPr lang="en-US" dirty="0" smtClean="0"/>
              <a:t>SenderRefIDs</a:t>
            </a:r>
          </a:p>
          <a:p>
            <a:r>
              <a:rPr lang="en-US" dirty="0" smtClean="0">
                <a:solidFill>
                  <a:schemeClr val="bg1"/>
                </a:solidFill>
              </a:rPr>
              <a:t>Message </a:t>
            </a:r>
            <a:r>
              <a:rPr lang="en-US" dirty="0">
                <a:solidFill>
                  <a:schemeClr val="bg1"/>
                </a:solidFill>
              </a:rPr>
              <a:t>request plugin</a:t>
            </a:r>
          </a:p>
          <a:p>
            <a:r>
              <a:rPr lang="en-US" dirty="0" smtClean="0"/>
              <a:t>Message </a:t>
            </a:r>
            <a:r>
              <a:rPr lang="en-US" dirty="0"/>
              <a:t>transport plugin</a:t>
            </a:r>
          </a:p>
          <a:p>
            <a:r>
              <a:rPr lang="en-US" dirty="0"/>
              <a:t>Safe ordering</a:t>
            </a:r>
          </a:p>
          <a:p>
            <a:r>
              <a:rPr lang="en-US" dirty="0"/>
              <a:t>Retrying messages during sending</a:t>
            </a:r>
          </a:p>
          <a:p>
            <a:endParaRPr lang="en-US" dirty="0"/>
          </a:p>
        </p:txBody>
      </p:sp>
    </p:spTree>
    <p:extLst>
      <p:ext uri="{BB962C8B-B14F-4D97-AF65-F5344CB8AC3E}">
        <p14:creationId xmlns:p14="http://schemas.microsoft.com/office/powerpoint/2010/main" val="370937619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Message request plugin</a:t>
            </a:r>
            <a:endParaRPr lang="en-US" dirty="0"/>
          </a:p>
        </p:txBody>
      </p:sp>
      <p:sp>
        <p:nvSpPr>
          <p:cNvPr id="4" name="Content Placeholder 3"/>
          <p:cNvSpPr>
            <a:spLocks noGrp="1"/>
          </p:cNvSpPr>
          <p:nvPr>
            <p:ph idx="1"/>
          </p:nvPr>
        </p:nvSpPr>
        <p:spPr>
          <a:xfrm>
            <a:off x="519113" y="4114800"/>
            <a:ext cx="8318500" cy="2286000"/>
          </a:xfrm>
        </p:spPr>
        <p:txBody>
          <a:bodyPr/>
          <a:lstStyle/>
          <a:p>
            <a:r>
              <a:rPr lang="en-US" dirty="0"/>
              <a:t>The message request plugin is responsible for:</a:t>
            </a:r>
          </a:p>
          <a:p>
            <a:pPr lvl="1"/>
            <a:r>
              <a:rPr lang="en-US" dirty="0"/>
              <a:t>Setting the SenderRefID and adding the value to the message payload (when replies are asynchronous and Guidewire can determine the ID)</a:t>
            </a:r>
          </a:p>
          <a:p>
            <a:pPr lvl="1"/>
            <a:r>
              <a:rPr lang="en-US" dirty="0"/>
              <a:t>Setting any other non-SenderRefID late binding values</a:t>
            </a:r>
          </a:p>
        </p:txBody>
      </p:sp>
      <p:grpSp>
        <p:nvGrpSpPr>
          <p:cNvPr id="25" name="Group 22"/>
          <p:cNvGrpSpPr>
            <a:grpSpLocks/>
          </p:cNvGrpSpPr>
          <p:nvPr/>
        </p:nvGrpSpPr>
        <p:grpSpPr bwMode="auto">
          <a:xfrm>
            <a:off x="619125" y="2501900"/>
            <a:ext cx="1511300" cy="1303338"/>
            <a:chOff x="390" y="1800"/>
            <a:chExt cx="952" cy="821"/>
          </a:xfrm>
        </p:grpSpPr>
        <p:sp>
          <p:nvSpPr>
            <p:cNvPr id="26"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27"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0"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1"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32"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3"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4"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6"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7"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8" name="Text Box 79"/>
          <p:cNvSpPr txBox="1">
            <a:spLocks noChangeArrowheads="1"/>
          </p:cNvSpPr>
          <p:nvPr/>
        </p:nvSpPr>
        <p:spPr bwMode="auto">
          <a:xfrm>
            <a:off x="2432094" y="1574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cxnSp>
        <p:nvCxnSpPr>
          <p:cNvPr id="65" name="Elbow Connector 64"/>
          <p:cNvCxnSpPr>
            <a:stCxn id="80" idx="1"/>
          </p:cNvCxnSpPr>
          <p:nvPr/>
        </p:nvCxnSpPr>
        <p:spPr bwMode="auto">
          <a:xfrm rot="16200000" flipH="1">
            <a:off x="4287330" y="17594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66" name="pic Msg LateBindign"/>
          <p:cNvGrpSpPr/>
          <p:nvPr/>
        </p:nvGrpSpPr>
        <p:grpSpPr>
          <a:xfrm>
            <a:off x="4999739" y="1575835"/>
            <a:ext cx="592138" cy="370059"/>
            <a:chOff x="5237162" y="1625298"/>
            <a:chExt cx="592138" cy="370059"/>
          </a:xfrm>
        </p:grpSpPr>
        <p:grpSp>
          <p:nvGrpSpPr>
            <p:cNvPr id="67" name="pic Msg 1"/>
            <p:cNvGrpSpPr>
              <a:grpSpLocks/>
            </p:cNvGrpSpPr>
            <p:nvPr/>
          </p:nvGrpSpPr>
          <p:grpSpPr bwMode="auto">
            <a:xfrm>
              <a:off x="5237162" y="1685795"/>
              <a:ext cx="498475" cy="309562"/>
              <a:chOff x="2097" y="1494"/>
              <a:chExt cx="229" cy="142"/>
            </a:xfrm>
            <a:effectLst>
              <a:outerShdw blurRad="50800" dist="38100" dir="2700000" algn="tl" rotWithShape="0">
                <a:prstClr val="black">
                  <a:alpha val="40000"/>
                </a:prstClr>
              </a:outerShdw>
            </a:effectLst>
          </p:grpSpPr>
          <p:sp>
            <p:nvSpPr>
              <p:cNvPr id="6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8" name="Cross 67"/>
            <p:cNvSpPr/>
            <p:nvPr/>
          </p:nvSpPr>
          <p:spPr bwMode="auto">
            <a:xfrm>
              <a:off x="5510211" y="1625298"/>
              <a:ext cx="319089" cy="289552"/>
            </a:xfrm>
            <a:prstGeom prst="plus">
              <a:avLst>
                <a:gd name="adj" fmla="val 31377"/>
              </a:avLst>
            </a:prstGeom>
            <a:solidFill>
              <a:schemeClr val="accent3">
                <a:lumMod val="40000"/>
                <a:lumOff val="6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cxnSp>
        <p:nvCxnSpPr>
          <p:cNvPr id="72" name="Elbow Connector 71"/>
          <p:cNvCxnSpPr/>
          <p:nvPr/>
        </p:nvCxnSpPr>
        <p:spPr bwMode="auto">
          <a:xfrm flipV="1">
            <a:off x="2127857"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73" name="pic Msg 1"/>
          <p:cNvGrpSpPr>
            <a:grpSpLocks/>
          </p:cNvGrpSpPr>
          <p:nvPr/>
        </p:nvGrpSpPr>
        <p:grpSpPr bwMode="auto">
          <a:xfrm>
            <a:off x="2336323" y="1174950"/>
            <a:ext cx="498475" cy="309562"/>
            <a:chOff x="2097" y="1494"/>
            <a:chExt cx="229" cy="142"/>
          </a:xfrm>
          <a:effectLst>
            <a:outerShdw blurRad="50800" dist="38100" dir="2700000" algn="tl" rotWithShape="0">
              <a:prstClr val="black">
                <a:alpha val="40000"/>
              </a:prstClr>
            </a:outerShdw>
          </a:effectLst>
        </p:grpSpPr>
        <p:sp>
          <p:nvSpPr>
            <p:cNvPr id="7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77" name="Group 61"/>
          <p:cNvGrpSpPr>
            <a:grpSpLocks/>
          </p:cNvGrpSpPr>
          <p:nvPr/>
        </p:nvGrpSpPr>
        <p:grpSpPr bwMode="auto">
          <a:xfrm>
            <a:off x="3813175" y="1063625"/>
            <a:ext cx="941387" cy="1022350"/>
            <a:chOff x="3120" y="2736"/>
            <a:chExt cx="531" cy="577"/>
          </a:xfrm>
          <a:effectLst>
            <a:outerShdw blurRad="50800" dist="38100" dir="2700000" algn="tl" rotWithShape="0">
              <a:prstClr val="black">
                <a:alpha val="40000"/>
              </a:prstClr>
            </a:outerShdw>
          </a:effectLst>
        </p:grpSpPr>
        <p:sp>
          <p:nvSpPr>
            <p:cNvPr id="78"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79"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0"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1"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82"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3"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4"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5"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6"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7"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88" name="Group 72"/>
            <p:cNvGrpSpPr>
              <a:grpSpLocks/>
            </p:cNvGrpSpPr>
            <p:nvPr/>
          </p:nvGrpSpPr>
          <p:grpSpPr bwMode="auto">
            <a:xfrm>
              <a:off x="3361" y="2758"/>
              <a:ext cx="89" cy="96"/>
              <a:chOff x="1243" y="1301"/>
              <a:chExt cx="265" cy="287"/>
            </a:xfrm>
          </p:grpSpPr>
          <p:sp>
            <p:nvSpPr>
              <p:cNvPr id="93"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4"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89" name="Group 75"/>
            <p:cNvGrpSpPr>
              <a:grpSpLocks/>
            </p:cNvGrpSpPr>
            <p:nvPr/>
          </p:nvGrpSpPr>
          <p:grpSpPr bwMode="auto">
            <a:xfrm flipH="1">
              <a:off x="3132" y="2760"/>
              <a:ext cx="88" cy="97"/>
              <a:chOff x="1243" y="1301"/>
              <a:chExt cx="265" cy="287"/>
            </a:xfrm>
          </p:grpSpPr>
          <p:sp>
            <p:nvSpPr>
              <p:cNvPr id="91"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2"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90"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95" name="Text Box 74"/>
          <p:cNvSpPr txBox="1">
            <a:spLocks noChangeArrowheads="1"/>
          </p:cNvSpPr>
          <p:nvPr/>
        </p:nvSpPr>
        <p:spPr bwMode="auto">
          <a:xfrm>
            <a:off x="5226683" y="986113"/>
            <a:ext cx="307911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SenderRefID </a:t>
            </a:r>
            <a:r>
              <a:rPr lang="en-US" dirty="0" smtClean="0">
                <a:solidFill>
                  <a:schemeClr val="bg1"/>
                </a:solidFill>
              </a:rPr>
              <a:t/>
            </a:r>
            <a:br>
              <a:rPr lang="en-US" dirty="0" smtClean="0">
                <a:solidFill>
                  <a:schemeClr val="bg1"/>
                </a:solidFill>
              </a:rPr>
            </a:br>
            <a:r>
              <a:rPr lang="en-US" dirty="0" smtClean="0">
                <a:solidFill>
                  <a:schemeClr val="bg1"/>
                </a:solidFill>
              </a:rPr>
              <a:t>and/or late </a:t>
            </a:r>
            <a:r>
              <a:rPr lang="en-US" dirty="0">
                <a:solidFill>
                  <a:schemeClr val="bg1"/>
                </a:solidFill>
              </a:rPr>
              <a:t>binding</a:t>
            </a:r>
          </a:p>
        </p:txBody>
      </p:sp>
    </p:spTree>
    <p:extLst>
      <p:ext uri="{BB962C8B-B14F-4D97-AF65-F5344CB8AC3E}">
        <p14:creationId xmlns:p14="http://schemas.microsoft.com/office/powerpoint/2010/main" val="19714204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04800" y="914400"/>
            <a:ext cx="4572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override </a:t>
            </a:r>
            <a:endParaRPr lang="en-US" dirty="0"/>
          </a:p>
        </p:txBody>
      </p:sp>
      <p:sp>
        <p:nvSpPr>
          <p:cNvPr id="3" name="Content Placeholder 2"/>
          <p:cNvSpPr>
            <a:spLocks noGrp="1"/>
          </p:cNvSpPr>
          <p:nvPr>
            <p:ph idx="1"/>
          </p:nvPr>
        </p:nvSpPr>
        <p:spPr>
          <a:xfrm>
            <a:off x="519113" y="4038600"/>
            <a:ext cx="8318500" cy="2362200"/>
          </a:xfrm>
        </p:spPr>
        <p:txBody>
          <a:bodyPr/>
          <a:lstStyle/>
          <a:p>
            <a:r>
              <a:rPr lang="en-US" b="1" dirty="0" smtClean="0">
                <a:latin typeface="Courier New" pitchFamily="49" charset="0"/>
                <a:cs typeface="Courier New" pitchFamily="49" charset="0"/>
              </a:rPr>
              <a:t>gw.plugin.messaging.MessageRequest</a:t>
            </a:r>
            <a:endParaRPr lang="en-US" b="1" dirty="0">
              <a:latin typeface="Courier New" pitchFamily="49" charset="0"/>
              <a:cs typeface="Courier New" pitchFamily="49" charset="0"/>
            </a:endParaRPr>
          </a:p>
          <a:p>
            <a:pPr lvl="1"/>
            <a:r>
              <a:rPr lang="en-US" dirty="0" smtClean="0"/>
              <a:t>Message request plugin class must implement interface</a:t>
            </a:r>
          </a:p>
          <a:p>
            <a:pPr lvl="1"/>
            <a:r>
              <a:rPr lang="en-US" dirty="0" smtClean="0"/>
              <a:t>Override beforeSend()</a:t>
            </a:r>
          </a:p>
          <a:p>
            <a:r>
              <a:rPr lang="en-US" b="1" dirty="0" smtClean="0">
                <a:latin typeface="Courier New" pitchFamily="49" charset="0"/>
                <a:cs typeface="Courier New" pitchFamily="49" charset="0"/>
              </a:rPr>
              <a:t>beforeSend()</a:t>
            </a:r>
          </a:p>
          <a:p>
            <a:pPr lvl="1"/>
            <a:r>
              <a:rPr lang="en-US" dirty="0" smtClean="0"/>
              <a:t>Called before message is sent</a:t>
            </a:r>
          </a:p>
          <a:p>
            <a:pPr lvl="1"/>
            <a:r>
              <a:rPr lang="en-US" dirty="0" smtClean="0"/>
              <a:t>Must always return a String, even if payload is not transformed</a:t>
            </a:r>
            <a:endParaRPr lang="en-US" dirty="0"/>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beforeSend(</a:t>
            </a:r>
            <a:r>
              <a:rPr lang="en-US" sz="1600" b="1" dirty="0">
                <a:solidFill>
                  <a:srgbClr val="000000"/>
                </a:solidFill>
                <a:latin typeface="Courier New"/>
                <a:ea typeface="Times New Roman"/>
                <a:cs typeface="Times New Roman"/>
              </a:rPr>
              <a:t>aMessage</a:t>
            </a:r>
            <a:r>
              <a:rPr lang="en-US" sz="1600" b="1" dirty="0">
                <a:solidFill>
                  <a:srgbClr val="000000"/>
                </a:solidFill>
                <a:latin typeface="Courier New"/>
                <a:ea typeface="Times New Roman"/>
                <a:cs typeface="Times New Roman"/>
              </a:rPr>
              <a:t>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…43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payload = </a:t>
            </a:r>
            <a:r>
              <a:rPr lang="en-US" sz="1600" b="1" dirty="0">
                <a:solidFill>
                  <a:srgbClr val="000000"/>
                </a:solidFill>
                <a:latin typeface="Courier New"/>
                <a:ea typeface="Times New Roman"/>
                <a:cs typeface="Times New Roman"/>
              </a:rPr>
              <a:t>aMessage.Payload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44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ageInSeconds</a:t>
            </a:r>
            <a:r>
              <a:rPr lang="en-US" sz="1600" b="1" dirty="0">
                <a:solidFill>
                  <a:srgbClr val="000000"/>
                </a:solidFill>
                <a:latin typeface="Courier New"/>
                <a:ea typeface="Times New Roman"/>
                <a:cs typeface="Times New Roman"/>
              </a:rPr>
              <a:t> = </a:t>
            </a:r>
            <a:r>
              <a:rPr lang="en-US" sz="1600" b="1" dirty="0">
                <a:solidFill>
                  <a:srgbClr val="000000"/>
                </a:solidFill>
                <a:latin typeface="Courier New"/>
                <a:ea typeface="Times New Roman"/>
                <a:cs typeface="Times New Roman"/>
              </a:rPr>
              <a:t>DateUtil.secondsSince</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aMessage.CreationTime</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45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java.lang.CharSequence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token = </a:t>
            </a:r>
            <a:r>
              <a:rPr lang="en-US" sz="1600" b="1" dirty="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ageOfMessageInSeconds</a:t>
            </a:r>
            <a:r>
              <a:rPr lang="en-US" sz="1600" b="1" dirty="0">
                <a:solidFill>
                  <a:srgbClr val="008000"/>
                </a:solidFill>
                <a:latin typeface="Courier New"/>
                <a:ea typeface="Times New Roman"/>
                <a:cs typeface="Times New Roman"/>
              </a:rPr>
              <a:t>@@&gt;"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payload.containsIgnoreCase</a:t>
            </a:r>
            <a:r>
              <a:rPr lang="en-US" sz="1600" b="1" dirty="0">
                <a:solidFill>
                  <a:srgbClr val="000000"/>
                </a:solidFill>
                <a:latin typeface="Courier New"/>
                <a:ea typeface="Times New Roman"/>
                <a:cs typeface="Times New Roman"/>
              </a:rPr>
              <a:t>(token))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48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payload = </a:t>
            </a:r>
            <a:r>
              <a:rPr lang="en-US" sz="1600" b="1" dirty="0">
                <a:solidFill>
                  <a:srgbClr val="000000"/>
                </a:solidFill>
                <a:latin typeface="Courier New"/>
                <a:ea typeface="Times New Roman"/>
                <a:cs typeface="Times New Roman"/>
              </a:rPr>
              <a:t>payload.replace</a:t>
            </a:r>
            <a:r>
              <a:rPr lang="en-US" sz="1600" b="1" dirty="0">
                <a:solidFill>
                  <a:srgbClr val="000000"/>
                </a:solidFill>
                <a:latin typeface="Courier New"/>
                <a:ea typeface="Times New Roman"/>
                <a:cs typeface="Times New Roman"/>
              </a:rPr>
              <a:t>(token, </a:t>
            </a:r>
            <a:r>
              <a:rPr lang="en-US" sz="1600" b="1" dirty="0">
                <a:solidFill>
                  <a:srgbClr val="000000"/>
                </a:solidFill>
                <a:latin typeface="Courier New"/>
                <a:ea typeface="Times New Roman"/>
                <a:cs typeface="Times New Roman"/>
              </a:rPr>
              <a:t>ageInSeconds</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smtClean="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52 }</a:t>
            </a:r>
            <a:endParaRPr lang="en-US" sz="1600" b="1" dirty="0">
              <a:latin typeface="Calibri"/>
              <a:ea typeface="Calibri"/>
              <a:cs typeface="Times New Roman"/>
            </a:endParaRPr>
          </a:p>
        </p:txBody>
      </p:sp>
    </p:spTree>
    <p:extLst>
      <p:ext uri="{BB962C8B-B14F-4D97-AF65-F5344CB8AC3E}">
        <p14:creationId xmlns:p14="http://schemas.microsoft.com/office/powerpoint/2010/main" val="55109194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92387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beforeSend() – transform payload</a:t>
            </a:r>
            <a:endParaRPr lang="en-US" dirty="0"/>
          </a:p>
        </p:txBody>
      </p:sp>
      <p:sp>
        <p:nvSpPr>
          <p:cNvPr id="3" name="Content Placeholder 2"/>
          <p:cNvSpPr>
            <a:spLocks noGrp="1"/>
          </p:cNvSpPr>
          <p:nvPr>
            <p:ph idx="1"/>
          </p:nvPr>
        </p:nvSpPr>
        <p:spPr>
          <a:xfrm>
            <a:off x="519113" y="4114800"/>
            <a:ext cx="8318500" cy="2286000"/>
          </a:xfrm>
        </p:spPr>
        <p:txBody>
          <a:bodyPr/>
          <a:lstStyle/>
          <a:p>
            <a:r>
              <a:rPr lang="en-US" dirty="0" smtClean="0"/>
              <a:t>Do NOT modify the message payload field directly</a:t>
            </a:r>
          </a:p>
          <a:p>
            <a:r>
              <a:rPr lang="en-US" dirty="0" smtClean="0"/>
              <a:t>Modify the content of payload for sending final values</a:t>
            </a:r>
          </a:p>
          <a:p>
            <a:r>
              <a:rPr lang="en-US" dirty="0" smtClean="0"/>
              <a:t>Replace tokens with </a:t>
            </a:r>
            <a:r>
              <a:rPr lang="en-US" dirty="0"/>
              <a:t>late binding </a:t>
            </a:r>
            <a:r>
              <a:rPr lang="en-US" dirty="0" smtClean="0"/>
              <a:t>values</a:t>
            </a:r>
          </a:p>
          <a:p>
            <a:r>
              <a:rPr lang="en-US" dirty="0" smtClean="0"/>
              <a:t>Return the transformed payload</a:t>
            </a:r>
          </a:p>
          <a:p>
            <a:pPr marL="0" indent="0">
              <a:buNone/>
            </a:pPr>
            <a:endParaRPr lang="en-US" dirty="0"/>
          </a:p>
        </p:txBody>
      </p:sp>
      <p:sp>
        <p:nvSpPr>
          <p:cNvPr id="5" name="Rectangle 4"/>
          <p:cNvSpPr/>
          <p:nvPr/>
        </p:nvSpPr>
        <p:spPr>
          <a:xfrm>
            <a:off x="304800" y="914400"/>
            <a:ext cx="894865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t>
            </a:r>
            <a:r>
              <a:rPr lang="en-US" sz="1600" b="1" dirty="0">
                <a:solidFill>
                  <a:srgbClr val="000000"/>
                </a:solidFill>
                <a:latin typeface="Courier New"/>
                <a:ea typeface="Times New Roman"/>
                <a:cs typeface="Times New Roman"/>
              </a:rPr>
              <a:t>aMessage</a:t>
            </a:r>
            <a:r>
              <a:rPr lang="en-US" sz="1600" b="1" dirty="0">
                <a:solidFill>
                  <a:srgbClr val="000000"/>
                </a:solidFill>
                <a:latin typeface="Courier New"/>
                <a:ea typeface="Times New Roman"/>
                <a:cs typeface="Times New Roman"/>
              </a:rPr>
              <a:t>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…43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payload = </a:t>
            </a:r>
            <a:r>
              <a:rPr lang="en-US" sz="1600" b="1" dirty="0">
                <a:solidFill>
                  <a:srgbClr val="000000"/>
                </a:solidFill>
                <a:latin typeface="Courier New"/>
                <a:ea typeface="Times New Roman"/>
                <a:cs typeface="Times New Roman"/>
              </a:rPr>
              <a:t>aMessage.Payload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44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ageInSeconds</a:t>
            </a:r>
            <a:r>
              <a:rPr lang="en-US" sz="1600" b="1" dirty="0">
                <a:solidFill>
                  <a:srgbClr val="000000"/>
                </a:solidFill>
                <a:latin typeface="Courier New"/>
                <a:ea typeface="Times New Roman"/>
                <a:cs typeface="Times New Roman"/>
              </a:rPr>
              <a:t> = </a:t>
            </a:r>
            <a:r>
              <a:rPr lang="en-US" sz="1600" b="1" dirty="0">
                <a:solidFill>
                  <a:srgbClr val="000000"/>
                </a:solidFill>
                <a:latin typeface="Courier New"/>
                <a:ea typeface="Times New Roman"/>
                <a:cs typeface="Times New Roman"/>
              </a:rPr>
              <a:t>DateUtil.secondsSince</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aMessage.CreationTime</a:t>
            </a:r>
            <a:r>
              <a:rPr lang="en-US" sz="1600" b="1" dirty="0">
                <a:solidFill>
                  <a:srgbClr val="000000"/>
                </a:solidFill>
                <a:latin typeface="Courier New"/>
                <a:ea typeface="Times New Roman"/>
                <a:cs typeface="Times New Roman"/>
              </a:rPr>
              <a:t>)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45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java.lang.CharSequence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46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cs typeface="Times New Roman"/>
              </a:rPr>
              <a:t>token = </a:t>
            </a:r>
            <a:r>
              <a:rPr lang="en-US" sz="1600" b="1" dirty="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ageOfMessageInSeconds</a:t>
            </a:r>
            <a:r>
              <a:rPr lang="en-US" sz="1600" b="1" dirty="0">
                <a:solidFill>
                  <a:srgbClr val="008000"/>
                </a:solidFill>
                <a:latin typeface="Courier New"/>
                <a:ea typeface="Times New Roman"/>
                <a:cs typeface="Times New Roman"/>
              </a:rPr>
              <a:t>@@&gt;"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47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payload.containsIgnoreCase</a:t>
            </a:r>
            <a:r>
              <a:rPr lang="en-US" sz="1600" b="1" dirty="0">
                <a:solidFill>
                  <a:srgbClr val="000000"/>
                </a:solidFill>
                <a:latin typeface="Courier New"/>
                <a:ea typeface="Times New Roman"/>
                <a:cs typeface="Times New Roman"/>
              </a:rPr>
              <a:t>(token))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48     payload = </a:t>
            </a:r>
            <a:r>
              <a:rPr lang="en-US" sz="1600" b="1" dirty="0">
                <a:solidFill>
                  <a:srgbClr val="000000"/>
                </a:solidFill>
                <a:latin typeface="Courier New"/>
                <a:ea typeface="Times New Roman"/>
                <a:cs typeface="Times New Roman"/>
              </a:rPr>
              <a:t>payload.replace</a:t>
            </a:r>
            <a:r>
              <a:rPr lang="en-US" sz="1600" b="1" dirty="0">
                <a:solidFill>
                  <a:srgbClr val="000000"/>
                </a:solidFill>
                <a:latin typeface="Courier New"/>
                <a:ea typeface="Times New Roman"/>
                <a:cs typeface="Times New Roman"/>
              </a:rPr>
              <a:t>(token, </a:t>
            </a:r>
            <a:r>
              <a:rPr lang="en-US" sz="1600" b="1" dirty="0">
                <a:solidFill>
                  <a:srgbClr val="000000"/>
                </a:solidFill>
                <a:latin typeface="Courier New"/>
                <a:ea typeface="Times New Roman"/>
                <a:cs typeface="Times New Roman"/>
              </a:rPr>
              <a:t>ageInSeconds</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…49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…51   </a:t>
            </a:r>
            <a:r>
              <a:rPr lang="en-US" sz="1600" b="1" dirty="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payload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52 }</a:t>
            </a:r>
            <a:endParaRPr lang="en-US" sz="1600" b="1" dirty="0">
              <a:latin typeface="Calibri"/>
              <a:ea typeface="Calibri"/>
              <a:cs typeface="Times New Roman"/>
            </a:endParaRPr>
          </a:p>
        </p:txBody>
      </p:sp>
    </p:spTree>
    <p:extLst>
      <p:ext uri="{BB962C8B-B14F-4D97-AF65-F5344CB8AC3E}">
        <p14:creationId xmlns:p14="http://schemas.microsoft.com/office/powerpoint/2010/main" val="29082534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SenderRefID in beforeSend()</a:t>
            </a:r>
          </a:p>
        </p:txBody>
      </p:sp>
      <p:sp>
        <p:nvSpPr>
          <p:cNvPr id="3" name="Content Placeholder 2"/>
          <p:cNvSpPr>
            <a:spLocks noGrp="1"/>
          </p:cNvSpPr>
          <p:nvPr>
            <p:ph idx="1"/>
          </p:nvPr>
        </p:nvSpPr>
        <p:spPr/>
        <p:txBody>
          <a:bodyPr/>
          <a:lstStyle/>
          <a:p>
            <a:r>
              <a:rPr lang="en-US" dirty="0"/>
              <a:t>Set SenderRefID only if it hasn't already been </a:t>
            </a:r>
            <a:r>
              <a:rPr lang="en-US" dirty="0" smtClean="0"/>
              <a:t>set</a:t>
            </a:r>
          </a:p>
          <a:p>
            <a:pPr lvl="1"/>
            <a:r>
              <a:rPr lang="en-US" dirty="0" smtClean="0"/>
              <a:t>Line 44 – 47:  Guidewire </a:t>
            </a:r>
            <a:r>
              <a:rPr lang="en-US" dirty="0"/>
              <a:t>may need to attempt the send multiple times, but a single SenderRefID should be used for all attempts to send the same message</a:t>
            </a:r>
          </a:p>
          <a:p>
            <a:r>
              <a:rPr lang="en-US" dirty="0"/>
              <a:t>Once set, SenderRefID should be added to the </a:t>
            </a:r>
            <a:r>
              <a:rPr lang="en-US" dirty="0" smtClean="0"/>
              <a:t>payload</a:t>
            </a:r>
          </a:p>
          <a:p>
            <a:pPr lvl="1"/>
            <a:r>
              <a:rPr lang="en-US" dirty="0" smtClean="0"/>
              <a:t>Line 48-49: Replace token with value</a:t>
            </a:r>
            <a:endParaRPr lang="en-US" dirty="0"/>
          </a:p>
          <a:p>
            <a:endParaRPr lang="en-US" dirty="0"/>
          </a:p>
        </p:txBody>
      </p:sp>
      <p:sp>
        <p:nvSpPr>
          <p:cNvPr id="45" name="rec Grey"/>
          <p:cNvSpPr/>
          <p:nvPr/>
        </p:nvSpPr>
        <p:spPr bwMode="auto">
          <a:xfrm>
            <a:off x="317500" y="914401"/>
            <a:ext cx="457200" cy="23575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6" name="rec Code"/>
          <p:cNvSpPr/>
          <p:nvPr/>
        </p:nvSpPr>
        <p:spPr>
          <a:xfrm>
            <a:off x="304800" y="914400"/>
            <a:ext cx="8948650" cy="235756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35 </a:t>
            </a:r>
            <a:r>
              <a:rPr lang="en-US" sz="1600" b="1" dirty="0">
                <a:solidFill>
                  <a:srgbClr val="000080"/>
                </a:solidFill>
                <a:latin typeface="Courier New"/>
                <a:ea typeface="Times New Roman"/>
                <a:cs typeface="Times New Roman"/>
              </a:rPr>
              <a:t>override function </a:t>
            </a:r>
            <a:r>
              <a:rPr lang="en-US" sz="1600" b="1" dirty="0">
                <a:solidFill>
                  <a:srgbClr val="000000"/>
                </a:solidFill>
                <a:latin typeface="Courier New"/>
                <a:ea typeface="Times New Roman"/>
                <a:cs typeface="Times New Roman"/>
              </a:rPr>
              <a:t>beforeSend(</a:t>
            </a:r>
            <a:r>
              <a:rPr lang="en-US" sz="1600" b="1" dirty="0">
                <a:solidFill>
                  <a:srgbClr val="000000"/>
                </a:solidFill>
                <a:latin typeface="Courier New"/>
                <a:ea typeface="Times New Roman"/>
                <a:cs typeface="Times New Roman"/>
              </a:rPr>
              <a:t>aMessage</a:t>
            </a:r>
            <a:r>
              <a:rPr lang="en-US" sz="1600" b="1" dirty="0">
                <a:solidFill>
                  <a:srgbClr val="000000"/>
                </a:solidFill>
                <a:latin typeface="Courier New"/>
                <a:ea typeface="Times New Roman"/>
                <a:cs typeface="Times New Roman"/>
              </a:rPr>
              <a:t> : Message) : String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…44   </a:t>
            </a:r>
            <a:r>
              <a:rPr lang="en-US" sz="1600" b="1" dirty="0">
                <a:solidFill>
                  <a:srgbClr val="000080"/>
                </a:solidFill>
                <a:latin typeface="Courier New"/>
                <a:ea typeface="Times New Roman"/>
                <a:cs typeface="Times New Roman"/>
              </a:rPr>
              <a:t>if</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aMessage.SenderRefID</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null</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45     </a:t>
            </a:r>
            <a:r>
              <a:rPr lang="en-US" sz="1600" b="1" dirty="0" smtClean="0">
                <a:solidFill>
                  <a:srgbClr val="000000"/>
                </a:solidFill>
                <a:latin typeface="Courier New"/>
                <a:ea typeface="Times New Roman"/>
              </a:rPr>
              <a:t>aMessage.SenderRefID</a:t>
            </a:r>
            <a:r>
              <a:rPr lang="en-US" sz="1600" b="1" dirty="0" smtClean="0">
                <a:solidFill>
                  <a:srgbClr val="000000"/>
                </a:solidFill>
                <a:latin typeface="Courier New"/>
                <a:ea typeface="Times New Roman"/>
              </a:rPr>
              <a:t> </a:t>
            </a:r>
            <a:r>
              <a:rPr lang="en-US" sz="1600" b="1" dirty="0">
                <a:solidFill>
                  <a:srgbClr val="000000"/>
                </a:solidFill>
                <a:latin typeface="Courier New"/>
                <a:ea typeface="Times New Roman"/>
              </a:rPr>
              <a:t>= </a:t>
            </a:r>
            <a:r>
              <a:rPr lang="en-US" sz="1600" b="1" dirty="0">
                <a:solidFill>
                  <a:srgbClr val="000000"/>
                </a:solidFill>
                <a:latin typeface="Courier New"/>
                <a:ea typeface="Times New Roman"/>
              </a:rPr>
              <a:t>aMessage.PublicID</a:t>
            </a:r>
            <a:endParaRPr lang="en-US" sz="1600" b="1" dirty="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…47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48   </a:t>
            </a:r>
            <a:r>
              <a:rPr lang="en-US" sz="1600" b="1" dirty="0">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a:solidFill>
                  <a:srgbClr val="000000"/>
                </a:solidFill>
                <a:latin typeface="Courier New"/>
                <a:ea typeface="Times New Roman"/>
              </a:rPr>
              <a:t>transformedPayload</a:t>
            </a:r>
            <a:r>
              <a:rPr lang="en-US" sz="1600" b="1" dirty="0">
                <a:solidFill>
                  <a:srgbClr val="000000"/>
                </a:solidFill>
                <a:latin typeface="Courier New"/>
                <a:ea typeface="Times New Roman"/>
              </a:rPr>
              <a:t> = </a:t>
            </a:r>
            <a:r>
              <a:rPr lang="en-US" sz="1600" b="1" dirty="0">
                <a:solidFill>
                  <a:srgbClr val="000000"/>
                </a:solidFill>
                <a:latin typeface="Courier New"/>
                <a:ea typeface="Times New Roman"/>
              </a:rPr>
              <a:t>aMessage.Payload.replace</a:t>
            </a:r>
            <a:r>
              <a:rPr lang="en-US" sz="1600" b="1" dirty="0">
                <a:solidFill>
                  <a:srgbClr val="000000"/>
                </a:solidFill>
                <a:latin typeface="Courier New"/>
                <a:ea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49       </a:t>
            </a:r>
            <a:r>
              <a:rPr lang="en-US" sz="1600" b="1" dirty="0" smtClean="0">
                <a:solidFill>
                  <a:srgbClr val="008000"/>
                </a:solidFill>
                <a:latin typeface="Courier New"/>
                <a:ea typeface="Times New Roman"/>
                <a:cs typeface="Times New Roman"/>
              </a:rPr>
              <a:t>"&lt;@@</a:t>
            </a:r>
            <a:r>
              <a:rPr lang="en-US" sz="1600" b="1" dirty="0">
                <a:solidFill>
                  <a:srgbClr val="008000"/>
                </a:solidFill>
                <a:latin typeface="Courier New"/>
                <a:ea typeface="Times New Roman"/>
                <a:cs typeface="Times New Roman"/>
              </a:rPr>
              <a:t>senderRefID</a:t>
            </a:r>
            <a:r>
              <a:rPr lang="en-US" sz="1600" b="1" dirty="0">
                <a:solidFill>
                  <a:srgbClr val="008000"/>
                </a:solidFill>
                <a:latin typeface="Courier New"/>
                <a:ea typeface="Times New Roman"/>
                <a:cs typeface="Times New Roman"/>
              </a:rPr>
              <a:t>@@&gt;"</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aMessage.PublicID</a:t>
            </a:r>
            <a:r>
              <a:rPr lang="en-US" sz="1600" b="1" dirty="0">
                <a:solidFill>
                  <a:srgbClr val="000000"/>
                </a:solidFill>
                <a:latin typeface="Courier New"/>
                <a:ea typeface="Times New Roman"/>
                <a:cs typeface="Times New Roman"/>
              </a:rPr>
              <a:t>)</a:t>
            </a:r>
            <a:endParaRPr lang="en-US" sz="1400"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…51   </a:t>
            </a:r>
            <a:r>
              <a:rPr lang="en-US" sz="1600" b="1" dirty="0" smtClean="0">
                <a:solidFill>
                  <a:srgbClr val="000080"/>
                </a:solidFill>
                <a:latin typeface="Courier New"/>
                <a:ea typeface="Times New Roman"/>
                <a:cs typeface="Times New Roman"/>
              </a:rPr>
              <a:t>return </a:t>
            </a:r>
            <a:r>
              <a:rPr lang="en-US" sz="1600" b="1" dirty="0" smtClean="0">
                <a:solidFill>
                  <a:srgbClr val="000000"/>
                </a:solidFill>
                <a:latin typeface="Courier New"/>
                <a:ea typeface="Times New Roman"/>
                <a:cs typeface="Times New Roman"/>
              </a:rPr>
              <a:t>transformedPayload</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spcAft>
                <a:spcPts val="100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52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p:txBody>
      </p:sp>
    </p:spTree>
    <p:extLst>
      <p:ext uri="{BB962C8B-B14F-4D97-AF65-F5344CB8AC3E}">
        <p14:creationId xmlns:p14="http://schemas.microsoft.com/office/powerpoint/2010/main" val="13726954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Message request plugin implementation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request </a:t>
            </a:r>
            <a:r>
              <a:rPr lang="en-US" dirty="0"/>
              <a:t>plugin class</a:t>
            </a:r>
          </a:p>
          <a:p>
            <a:pPr marL="800100" lvl="1" indent="-457200">
              <a:buFont typeface="+mj-lt"/>
              <a:buAutoNum type="alphaLcParenR"/>
            </a:pPr>
            <a:r>
              <a:rPr lang="en-US" dirty="0"/>
              <a:t>Implement the  </a:t>
            </a:r>
            <a:r>
              <a:rPr lang="en-US" b="1" dirty="0" smtClean="0">
                <a:latin typeface="Courier New" pitchFamily="49" charset="0"/>
                <a:cs typeface="Courier New" pitchFamily="49" charset="0"/>
              </a:rPr>
              <a:t>MessageRequest</a:t>
            </a:r>
            <a:r>
              <a:rPr lang="en-US" b="1" dirty="0" smtClean="0">
                <a:latin typeface="Courier New" pitchFamily="49" charset="0"/>
                <a:cs typeface="Courier New" pitchFamily="49" charset="0"/>
              </a:rPr>
              <a:t> </a:t>
            </a:r>
            <a:r>
              <a:rPr lang="en-US" dirty="0" smtClean="0"/>
              <a:t> </a:t>
            </a:r>
            <a:r>
              <a:rPr lang="en-US" dirty="0"/>
              <a:t>interface</a:t>
            </a:r>
          </a:p>
          <a:p>
            <a:pPr marL="800100" lvl="1" indent="-457200">
              <a:buFont typeface="+mj-lt"/>
              <a:buAutoNum type="alphaLcParenR"/>
            </a:pPr>
            <a:r>
              <a:rPr lang="en-US" dirty="0"/>
              <a:t>Implement   </a:t>
            </a:r>
            <a:r>
              <a:rPr lang="en-US" b="1" dirty="0" smtClean="0">
                <a:latin typeface="Courier New" pitchFamily="49" charset="0"/>
                <a:cs typeface="Courier New" pitchFamily="49" charset="0"/>
              </a:rPr>
              <a:t>beforeSend</a:t>
            </a:r>
            <a:r>
              <a:rPr lang="en-US" b="1" dirty="0">
                <a:latin typeface="Courier New" pitchFamily="49" charset="0"/>
                <a:cs typeface="Courier New" pitchFamily="49" charset="0"/>
              </a:rPr>
              <a:t>() </a:t>
            </a:r>
            <a:r>
              <a:rPr lang="en-US" dirty="0"/>
              <a:t>as needed</a:t>
            </a:r>
          </a:p>
          <a:p>
            <a:pPr marL="457200" indent="-457200">
              <a:buFont typeface="+mj-lt"/>
              <a:buAutoNum type="arabicPeriod"/>
            </a:pPr>
            <a:r>
              <a:rPr lang="en-US" dirty="0" smtClean="0"/>
              <a:t>Create the </a:t>
            </a:r>
            <a:r>
              <a:rPr lang="en-US" dirty="0"/>
              <a:t>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a:t>
            </a:r>
            <a:r>
              <a:rPr lang="en-US" dirty="0" smtClean="0"/>
              <a:t>the destination </a:t>
            </a:r>
            <a:r>
              <a:rPr lang="en-US" dirty="0"/>
              <a:t>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10643050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280076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request plugin class</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Create Gosu plugin class in \</a:t>
            </a:r>
            <a:r>
              <a:rPr lang="en-US" b="1" dirty="0" smtClean="0">
                <a:latin typeface="Courier New" pitchFamily="49" charset="0"/>
                <a:cs typeface="Courier New" pitchFamily="49" charset="0"/>
              </a:rPr>
              <a:t>configuration\</a:t>
            </a:r>
            <a:r>
              <a:rPr lang="en-US" b="1" dirty="0" smtClean="0">
                <a:latin typeface="Courier New" pitchFamily="49" charset="0"/>
                <a:cs typeface="Courier New" pitchFamily="49" charset="0"/>
              </a:rPr>
              <a:t>gsrc</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t>
            </a:r>
            <a:r>
              <a:rPr lang="en-US" b="1" dirty="0">
                <a:latin typeface="Courier New" pitchFamily="49" charset="0"/>
                <a:cs typeface="Courier New" pitchFamily="49" charset="0"/>
              </a:rPr>
              <a: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smtClean="0"/>
              <a:t>Implement the </a:t>
            </a:r>
            <a:r>
              <a:rPr lang="en-US" b="1" dirty="0" smtClean="0">
                <a:latin typeface="Courier New" pitchFamily="49" charset="0"/>
                <a:cs typeface="Courier New" pitchFamily="49" charset="0"/>
              </a:rPr>
              <a:t>MessageRequest</a:t>
            </a:r>
            <a:r>
              <a:rPr lang="en-US" dirty="0" smtClean="0"/>
              <a:t> interface</a:t>
            </a:r>
          </a:p>
          <a:p>
            <a:pPr lvl="1"/>
            <a:r>
              <a:rPr lang="en-US" dirty="0" smtClean="0"/>
              <a:t>Message entity instance is in transaction scope</a:t>
            </a:r>
          </a:p>
          <a:p>
            <a:r>
              <a:rPr lang="en-US" dirty="0" smtClean="0"/>
              <a:t>Must override </a:t>
            </a:r>
            <a:r>
              <a:rPr lang="en-US" b="1" dirty="0">
                <a:latin typeface="Courier New" pitchFamily="49" charset="0"/>
                <a:cs typeface="Courier New" pitchFamily="49" charset="0"/>
              </a:rPr>
              <a:t>beforeSend()</a:t>
            </a:r>
          </a:p>
          <a:p>
            <a:endParaRPr lang="en-US" dirty="0"/>
          </a:p>
        </p:txBody>
      </p:sp>
      <p:sp>
        <p:nvSpPr>
          <p:cNvPr id="4" name="Rectangle 1"/>
          <p:cNvSpPr>
            <a:spLocks noChangeArrowheads="1"/>
          </p:cNvSpPr>
          <p:nvPr/>
        </p:nvSpPr>
        <p:spPr bwMode="auto">
          <a:xfrm>
            <a:off x="317501" y="914400"/>
            <a:ext cx="872293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gw.plugin.messaging.MessageRequest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gw.pl.messaging.entity.Message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BankAccountVerificationRequest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lang="en-US" sz="1600" b="1" dirty="0" bmk="">
                <a:solidFill>
                  <a:srgbClr val="000000"/>
                </a:solidFill>
                <a:latin typeface="Courier New" pitchFamily="49" charset="0"/>
                <a:cs typeface="Courier New" pitchFamily="49" charset="0"/>
              </a:rPr>
              <a:t>MessageRequest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b="1" dirty="0" smtClean="0" bmk="">
              <a:solidFill>
                <a:srgbClr val="000000"/>
              </a:solidFill>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beforeSend(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Message)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aMessage.Payload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payload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443233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Describe </a:t>
            </a:r>
            <a:r>
              <a:rPr lang="en-US" dirty="0"/>
              <a:t>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495800"/>
            <a:ext cx="8318500" cy="1905000"/>
          </a:xfrm>
        </p:spPr>
        <p:txBody>
          <a:bodyPr/>
          <a:lstStyle/>
          <a:p>
            <a:r>
              <a:rPr lang="en-US" b="1" dirty="0" smtClean="0">
                <a:latin typeface="Courier New" pitchFamily="49" charset="0"/>
                <a:cs typeface="Courier New" pitchFamily="49" charset="0"/>
              </a:rPr>
              <a:t>\configuration\config\plugins\registry\</a:t>
            </a:r>
          </a:p>
          <a:p>
            <a:pPr lvl="1"/>
            <a:r>
              <a:rPr lang="en-US" dirty="0" smtClean="0"/>
              <a:t>New </a:t>
            </a:r>
            <a:r>
              <a:rPr lang="en-US" dirty="0" smtClean="0">
                <a:sym typeface="Wingdings" pitchFamily="2" charset="2"/>
              </a:rPr>
              <a:t> Plugin</a:t>
            </a:r>
            <a:endParaRPr lang="en-US" dirty="0" smtClean="0">
              <a:sym typeface="Wingdings" pitchFamily="2" charset="2"/>
            </a:endParaRPr>
          </a:p>
          <a:p>
            <a:pPr lvl="1"/>
            <a:r>
              <a:rPr lang="en-US" dirty="0" smtClean="0">
                <a:sym typeface="Wingdings" pitchFamily="2" charset="2"/>
              </a:rPr>
              <a:t>In the dialog</a:t>
            </a:r>
            <a:r>
              <a:rPr lang="en-US" dirty="0">
                <a:sym typeface="Wingdings" pitchFamily="2" charset="2"/>
              </a:rPr>
              <a:t>, specify Plugin name and </a:t>
            </a:r>
            <a:r>
              <a:rPr lang="en-US" dirty="0" smtClean="0">
                <a:sym typeface="Wingdings" pitchFamily="2" charset="2"/>
              </a:rPr>
              <a:t>MessageRequest</a:t>
            </a:r>
            <a:r>
              <a:rPr lang="en-US" dirty="0" smtClean="0">
                <a:sym typeface="Wingdings" pitchFamily="2" charset="2"/>
              </a:rPr>
              <a:t> interface</a:t>
            </a:r>
          </a:p>
          <a:p>
            <a:r>
              <a:rPr lang="en-US" dirty="0" smtClean="0">
                <a:sym typeface="Wingdings" pitchFamily="2" charset="2"/>
              </a:rPr>
              <a:t>Example: </a:t>
            </a:r>
          </a:p>
          <a:p>
            <a:pPr lvl="1"/>
            <a:r>
              <a:rPr lang="en-US" dirty="0" smtClean="0"/>
              <a:t>BankAccountVerificationRequest</a:t>
            </a:r>
            <a:r>
              <a:rPr lang="en-US" dirty="0" smtClean="0">
                <a:sym typeface="Wingdings" pitchFamily="2" charset="2"/>
              </a:rPr>
              <a:t> </a:t>
            </a:r>
            <a:endParaRPr lang="en-US" dirty="0"/>
          </a:p>
        </p:txBody>
      </p:sp>
      <p:pic>
        <p:nvPicPr>
          <p:cNvPr id="2054" name="Picture 6" descr="C:\Users\sluersen\AppData\Local\Temp\SNAGHTML1533e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233163"/>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4" name="Picture 4" descr="C:\Users\sluersen\AppData\Local\Temp\SNAGHTML18765f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914399"/>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 Ellipse"/>
          <p:cNvSpPr/>
          <p:nvPr/>
        </p:nvSpPr>
        <p:spPr bwMode="auto">
          <a:xfrm>
            <a:off x="5007684" y="3241146"/>
            <a:ext cx="912067" cy="28172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3" name="Straight Arrow Connector 12"/>
          <p:cNvCxnSpPr/>
          <p:nvPr/>
        </p:nvCxnSpPr>
        <p:spPr bwMode="auto">
          <a:xfrm flipV="1">
            <a:off x="5941267" y="2254399"/>
            <a:ext cx="840533" cy="1105101"/>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3207114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a:xfrm>
            <a:off x="519113" y="914400"/>
            <a:ext cx="8318500" cy="2514600"/>
          </a:xfrm>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smtClean="0"/>
              <a:t>Example:</a:t>
            </a:r>
          </a:p>
          <a:p>
            <a:pPr lvl="1"/>
            <a:r>
              <a:rPr lang="en-US" dirty="0" smtClean="0"/>
              <a:t>BankAccountVerificationRequest</a:t>
            </a:r>
            <a:endParaRPr lang="en-US" dirty="0" smtClean="0"/>
          </a:p>
          <a:p>
            <a:endParaRPr lang="en-US" dirty="0"/>
          </a:p>
        </p:txBody>
      </p:sp>
      <p:pic>
        <p:nvPicPr>
          <p:cNvPr id="3075" name="pic GW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280983" cy="281702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 DIalog" descr="C:\Users\sluersen\AppData\Local\Temp\SNAGHTML161dc0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53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00778" y="4366150"/>
            <a:ext cx="5902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696200" y="3810000"/>
            <a:ext cx="699724"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336416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destination must point to a plugin registry element that references the appropriate Message Request plugin</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600" y="2290786"/>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7177565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request plugin</a:t>
            </a:r>
            <a:endParaRPr lang="en-US" dirty="0"/>
          </a:p>
        </p:txBody>
      </p:sp>
      <p:sp>
        <p:nvSpPr>
          <p:cNvPr id="6" name="Subtitle 5"/>
          <p:cNvSpPr>
            <a:spLocks noGrp="1"/>
          </p:cNvSpPr>
          <p:nvPr>
            <p:ph type="subTitle" idx="10"/>
          </p:nvPr>
        </p:nvSpPr>
        <p:spPr/>
        <p:txBody>
          <a:bodyPr/>
          <a:lstStyle/>
          <a:p>
            <a:r>
              <a:rPr lang="en-US" dirty="0" smtClean="0"/>
              <a:t>Restart</a:t>
            </a:r>
            <a:endParaRPr lang="en-US" dirty="0"/>
          </a:p>
        </p:txBody>
      </p:sp>
      <p:sp>
        <p:nvSpPr>
          <p:cNvPr id="7" name="Text Placeholder 6"/>
          <p:cNvSpPr>
            <a:spLocks noGrp="1"/>
          </p:cNvSpPr>
          <p:nvPr>
            <p:ph type="body" sz="quarter" idx="11"/>
          </p:nvPr>
        </p:nvSpPr>
        <p:spPr/>
        <p:txBody>
          <a:bodyPr/>
          <a:lstStyle/>
          <a:p>
            <a:r>
              <a:rPr lang="en-US" dirty="0" smtClean="0"/>
              <a:t>Make Project or</a:t>
            </a:r>
            <a:br>
              <a:rPr lang="en-US" dirty="0" smtClean="0"/>
            </a:br>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grpSp>
        <p:nvGrpSpPr>
          <p:cNvPr id="8" name="Group 34"/>
          <p:cNvGrpSpPr>
            <a:grpSpLocks/>
          </p:cNvGrpSpPr>
          <p:nvPr/>
        </p:nvGrpSpPr>
        <p:grpSpPr bwMode="auto">
          <a:xfrm>
            <a:off x="2703326" y="3863591"/>
            <a:ext cx="673100" cy="531813"/>
            <a:chOff x="1069" y="1531"/>
            <a:chExt cx="1736" cy="1372"/>
          </a:xfrm>
          <a:effectLst>
            <a:outerShdw blurRad="50800" dist="38100" dir="2700000" algn="tl" rotWithShape="0">
              <a:prstClr val="black">
                <a:alpha val="40000"/>
              </a:prstClr>
            </a:outerShdw>
          </a:effectLst>
        </p:grpSpPr>
        <p:sp>
          <p:nvSpPr>
            <p:cNvPr id="9" name="Rectangle 35"/>
            <p:cNvSpPr>
              <a:spLocks noChangeArrowheads="1"/>
            </p:cNvSpPr>
            <p:nvPr/>
          </p:nvSpPr>
          <p:spPr bwMode="auto">
            <a:xfrm>
              <a:off x="1069" y="1796"/>
              <a:ext cx="1675" cy="1107"/>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dirty="0"/>
            </a:p>
          </p:txBody>
        </p:sp>
        <p:sp>
          <p:nvSpPr>
            <p:cNvPr id="10" name="AutoShape 36"/>
            <p:cNvSpPr>
              <a:spLocks noChangeArrowheads="1"/>
            </p:cNvSpPr>
            <p:nvPr/>
          </p:nvSpPr>
          <p:spPr bwMode="auto">
            <a:xfrm flipV="1">
              <a:off x="1076" y="1561"/>
              <a:ext cx="826" cy="2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8 w 21600"/>
                <a:gd name="T13" fmla="*/ 4485 h 21600"/>
                <a:gd name="T14" fmla="*/ 17102 w 21600"/>
                <a:gd name="T15" fmla="*/ 1711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dirty="0"/>
            </a:p>
          </p:txBody>
        </p:sp>
        <p:grpSp>
          <p:nvGrpSpPr>
            <p:cNvPr id="11" name="Group 37"/>
            <p:cNvGrpSpPr>
              <a:grpSpLocks/>
            </p:cNvGrpSpPr>
            <p:nvPr/>
          </p:nvGrpSpPr>
          <p:grpSpPr bwMode="auto">
            <a:xfrm>
              <a:off x="1827" y="1531"/>
              <a:ext cx="978" cy="1221"/>
              <a:chOff x="1609" y="2856"/>
              <a:chExt cx="645" cy="805"/>
            </a:xfrm>
          </p:grpSpPr>
          <p:sp>
            <p:nvSpPr>
              <p:cNvPr id="12" name="Rectangle 38"/>
              <p:cNvSpPr>
                <a:spLocks noChangeArrowheads="1"/>
              </p:cNvSpPr>
              <p:nvPr/>
            </p:nvSpPr>
            <p:spPr bwMode="auto">
              <a:xfrm>
                <a:off x="173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3" name="Rectangle 39"/>
              <p:cNvSpPr>
                <a:spLocks noChangeArrowheads="1"/>
              </p:cNvSpPr>
              <p:nvPr/>
            </p:nvSpPr>
            <p:spPr bwMode="auto">
              <a:xfrm>
                <a:off x="200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4" name="Freeform 40"/>
              <p:cNvSpPr>
                <a:spLocks/>
              </p:cNvSpPr>
              <p:nvPr/>
            </p:nvSpPr>
            <p:spPr bwMode="auto">
              <a:xfrm>
                <a:off x="1609" y="3209"/>
                <a:ext cx="645" cy="452"/>
              </a:xfrm>
              <a:custGeom>
                <a:avLst/>
                <a:gdLst>
                  <a:gd name="T0" fmla="*/ 84 w 645"/>
                  <a:gd name="T1" fmla="*/ 1 h 452"/>
                  <a:gd name="T2" fmla="*/ 569 w 645"/>
                  <a:gd name="T3" fmla="*/ 0 h 452"/>
                  <a:gd name="T4" fmla="*/ 569 w 645"/>
                  <a:gd name="T5" fmla="*/ 91 h 452"/>
                  <a:gd name="T6" fmla="*/ 645 w 645"/>
                  <a:gd name="T7" fmla="*/ 91 h 452"/>
                  <a:gd name="T8" fmla="*/ 645 w 645"/>
                  <a:gd name="T9" fmla="*/ 326 h 452"/>
                  <a:gd name="T10" fmla="*/ 308 w 645"/>
                  <a:gd name="T11" fmla="*/ 452 h 452"/>
                  <a:gd name="T12" fmla="*/ 0 w 645"/>
                  <a:gd name="T13" fmla="*/ 328 h 452"/>
                  <a:gd name="T14" fmla="*/ 0 w 645"/>
                  <a:gd name="T15" fmla="*/ 67 h 452"/>
                  <a:gd name="T16" fmla="*/ 87 w 645"/>
                  <a:gd name="T17" fmla="*/ 67 h 452"/>
                  <a:gd name="T18" fmla="*/ 84 w 645"/>
                  <a:gd name="T19" fmla="*/ 1 h 4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52"/>
                  <a:gd name="T32" fmla="*/ 645 w 645"/>
                  <a:gd name="T33" fmla="*/ 452 h 4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52">
                    <a:moveTo>
                      <a:pt x="84" y="1"/>
                    </a:moveTo>
                    <a:lnTo>
                      <a:pt x="569" y="0"/>
                    </a:lnTo>
                    <a:lnTo>
                      <a:pt x="569" y="91"/>
                    </a:lnTo>
                    <a:lnTo>
                      <a:pt x="645" y="91"/>
                    </a:lnTo>
                    <a:lnTo>
                      <a:pt x="645" y="326"/>
                    </a:lnTo>
                    <a:lnTo>
                      <a:pt x="308" y="452"/>
                    </a:lnTo>
                    <a:lnTo>
                      <a:pt x="0" y="328"/>
                    </a:lnTo>
                    <a:lnTo>
                      <a:pt x="0" y="67"/>
                    </a:lnTo>
                    <a:lnTo>
                      <a:pt x="87" y="67"/>
                    </a:lnTo>
                    <a:lnTo>
                      <a:pt x="84" y="1"/>
                    </a:lnTo>
                    <a:close/>
                  </a:path>
                </a:pathLst>
              </a:custGeom>
              <a:solidFill>
                <a:schemeClr val="bg1"/>
              </a:solidFill>
              <a:ln w="19050">
                <a:solidFill>
                  <a:schemeClr val="bg1"/>
                </a:solidFill>
                <a:round/>
                <a:headEnd/>
                <a:tailEnd/>
              </a:ln>
            </p:spPr>
            <p:txBody>
              <a:bodyPr lIns="0" tIns="0" rIns="0" bIns="0" anchor="ctr">
                <a:spAutoFit/>
              </a:bodyPr>
              <a:lstStyle/>
              <a:p>
                <a:endParaRPr lang="en-US" dirty="0"/>
              </a:p>
            </p:txBody>
          </p:sp>
        </p:grpSp>
      </p:grpSp>
      <p:grpSp>
        <p:nvGrpSpPr>
          <p:cNvPr id="15" name="Group 45"/>
          <p:cNvGrpSpPr>
            <a:grpSpLocks/>
          </p:cNvGrpSpPr>
          <p:nvPr/>
        </p:nvGrpSpPr>
        <p:grpSpPr bwMode="auto">
          <a:xfrm>
            <a:off x="1023737" y="3810000"/>
            <a:ext cx="642937" cy="595312"/>
            <a:chOff x="757" y="1301"/>
            <a:chExt cx="751" cy="695"/>
          </a:xfrm>
          <a:effectLst>
            <a:outerShdw blurRad="50800" dist="38100" dir="2700000" algn="tl" rotWithShape="0">
              <a:prstClr val="black">
                <a:alpha val="40000"/>
              </a:prstClr>
            </a:outerShdw>
          </a:effectLst>
        </p:grpSpPr>
        <p:sp>
          <p:nvSpPr>
            <p:cNvPr id="16" name="Rectangle 4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 name="Rectangle 4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8" name="Group 48"/>
            <p:cNvGrpSpPr>
              <a:grpSpLocks/>
            </p:cNvGrpSpPr>
            <p:nvPr/>
          </p:nvGrpSpPr>
          <p:grpSpPr bwMode="auto">
            <a:xfrm>
              <a:off x="939" y="1836"/>
              <a:ext cx="373" cy="53"/>
              <a:chOff x="939" y="1836"/>
              <a:chExt cx="373" cy="53"/>
            </a:xfrm>
          </p:grpSpPr>
          <p:sp>
            <p:nvSpPr>
              <p:cNvPr id="28" name="Rectangle 4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 name="Rectangle 5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9" name="Rectangle 5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 name="Rectangle 5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AutoShape 5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2" name="Group 54"/>
            <p:cNvGrpSpPr>
              <a:grpSpLocks/>
            </p:cNvGrpSpPr>
            <p:nvPr/>
          </p:nvGrpSpPr>
          <p:grpSpPr bwMode="auto">
            <a:xfrm>
              <a:off x="1243" y="1301"/>
              <a:ext cx="265" cy="287"/>
              <a:chOff x="1243" y="1301"/>
              <a:chExt cx="265" cy="287"/>
            </a:xfrm>
          </p:grpSpPr>
          <p:sp>
            <p:nvSpPr>
              <p:cNvPr id="26" name="Freeform 5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7" name="Freeform 5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3" name="Group 57"/>
            <p:cNvGrpSpPr>
              <a:grpSpLocks/>
            </p:cNvGrpSpPr>
            <p:nvPr/>
          </p:nvGrpSpPr>
          <p:grpSpPr bwMode="auto">
            <a:xfrm flipH="1">
              <a:off x="757" y="1309"/>
              <a:ext cx="265" cy="287"/>
              <a:chOff x="1243" y="1301"/>
              <a:chExt cx="265" cy="287"/>
            </a:xfrm>
          </p:grpSpPr>
          <p:sp>
            <p:nvSpPr>
              <p:cNvPr id="24" name="Freeform 5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5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83" name="Rectangle 82"/>
          <p:cNvSpPr/>
          <p:nvPr/>
        </p:nvSpPr>
        <p:spPr>
          <a:xfrm>
            <a:off x="4978797" y="4495800"/>
            <a:ext cx="1734769" cy="584775"/>
          </a:xfrm>
          <a:prstGeom prst="rect">
            <a:avLst/>
          </a:prstGeom>
        </p:spPr>
        <p:txBody>
          <a:bodyPr wrap="none">
            <a:spAutoFit/>
          </a:bodyPr>
          <a:lstStyle/>
          <a:p>
            <a:pPr algn="ctr"/>
            <a:r>
              <a:rPr lang="en-US" sz="1600" b="1" dirty="0" smtClean="0">
                <a:solidFill>
                  <a:schemeClr val="bg1"/>
                </a:solidFill>
              </a:rPr>
              <a:t>Request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8" y="442978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516125" y="4419600"/>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grpSp>
        <p:nvGrpSpPr>
          <p:cNvPr id="73" name="Group 99"/>
          <p:cNvGrpSpPr>
            <a:grpSpLocks/>
          </p:cNvGrpSpPr>
          <p:nvPr/>
        </p:nvGrpSpPr>
        <p:grpSpPr bwMode="auto">
          <a:xfrm>
            <a:off x="5487339" y="3770093"/>
            <a:ext cx="695325" cy="755650"/>
            <a:chOff x="2474" y="3490"/>
            <a:chExt cx="438" cy="476"/>
          </a:xfrm>
          <a:effectLst>
            <a:outerShdw blurRad="50800" dist="38100" dir="2700000" algn="tl" rotWithShape="0">
              <a:prstClr val="black">
                <a:alpha val="40000"/>
              </a:prstClr>
            </a:outerShdw>
          </a:effectLst>
        </p:grpSpPr>
        <p:grpSp>
          <p:nvGrpSpPr>
            <p:cNvPr id="74" name="Group 80"/>
            <p:cNvGrpSpPr>
              <a:grpSpLocks/>
            </p:cNvGrpSpPr>
            <p:nvPr/>
          </p:nvGrpSpPr>
          <p:grpSpPr bwMode="auto">
            <a:xfrm>
              <a:off x="2474" y="3490"/>
              <a:ext cx="438" cy="476"/>
              <a:chOff x="3120" y="2736"/>
              <a:chExt cx="531" cy="577"/>
            </a:xfrm>
          </p:grpSpPr>
          <p:sp>
            <p:nvSpPr>
              <p:cNvPr id="76" name="Freeform 81"/>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77" name="Line 82"/>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8" name="Line 83"/>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9" name="Freeform 84"/>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81" name="Rectangle 85"/>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2" name="Rectangle 86"/>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7" name="Rectangle 87"/>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9" name="Rectangle 88"/>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0" name="Freeform 89"/>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1" name="Freeform 90"/>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92" name="Group 91"/>
              <p:cNvGrpSpPr>
                <a:grpSpLocks/>
              </p:cNvGrpSpPr>
              <p:nvPr/>
            </p:nvGrpSpPr>
            <p:grpSpPr bwMode="auto">
              <a:xfrm>
                <a:off x="3361" y="2758"/>
                <a:ext cx="89" cy="96"/>
                <a:chOff x="1243" y="1301"/>
                <a:chExt cx="265" cy="287"/>
              </a:xfrm>
            </p:grpSpPr>
            <p:sp>
              <p:nvSpPr>
                <p:cNvPr id="97" name="Freeform 9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8" name="Freeform 9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93" name="Group 94"/>
              <p:cNvGrpSpPr>
                <a:grpSpLocks/>
              </p:cNvGrpSpPr>
              <p:nvPr/>
            </p:nvGrpSpPr>
            <p:grpSpPr bwMode="auto">
              <a:xfrm flipH="1">
                <a:off x="3132" y="2760"/>
                <a:ext cx="88" cy="97"/>
                <a:chOff x="1243" y="1301"/>
                <a:chExt cx="265" cy="287"/>
              </a:xfrm>
            </p:grpSpPr>
            <p:sp>
              <p:nvSpPr>
                <p:cNvPr id="95" name="Freeform 9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6" name="Freeform 9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94" name="Rectangle 97"/>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75" name="Freeform 98"/>
            <p:cNvSpPr>
              <a:spLocks/>
            </p:cNvSpPr>
            <p:nvPr/>
          </p:nvSpPr>
          <p:spPr bwMode="auto">
            <a:xfrm>
              <a:off x="2707" y="3754"/>
              <a:ext cx="197" cy="197"/>
            </a:xfrm>
            <a:custGeom>
              <a:avLst/>
              <a:gdLst>
                <a:gd name="T0" fmla="*/ 171 w 1250"/>
                <a:gd name="T1" fmla="*/ 48 h 1250"/>
                <a:gd name="T2" fmla="*/ 171 w 1250"/>
                <a:gd name="T3" fmla="*/ 0 h 1250"/>
                <a:gd name="T4" fmla="*/ 51 w 1250"/>
                <a:gd name="T5" fmla="*/ 0 h 1250"/>
                <a:gd name="T6" fmla="*/ 0 w 1250"/>
                <a:gd name="T7" fmla="*/ 69 h 1250"/>
                <a:gd name="T8" fmla="*/ 0 w 1250"/>
                <a:gd name="T9" fmla="*/ 140 h 1250"/>
                <a:gd name="T10" fmla="*/ 35 w 1250"/>
                <a:gd name="T11" fmla="*/ 170 h 1250"/>
                <a:gd name="T12" fmla="*/ 73 w 1250"/>
                <a:gd name="T13" fmla="*/ 197 h 1250"/>
                <a:gd name="T14" fmla="*/ 147 w 1250"/>
                <a:gd name="T15" fmla="*/ 197 h 1250"/>
                <a:gd name="T16" fmla="*/ 173 w 1250"/>
                <a:gd name="T17" fmla="*/ 172 h 1250"/>
                <a:gd name="T18" fmla="*/ 173 w 1250"/>
                <a:gd name="T19" fmla="*/ 122 h 1250"/>
                <a:gd name="T20" fmla="*/ 197 w 1250"/>
                <a:gd name="T21" fmla="*/ 122 h 1250"/>
                <a:gd name="T22" fmla="*/ 197 w 1250"/>
                <a:gd name="T23" fmla="*/ 97 h 1250"/>
                <a:gd name="T24" fmla="*/ 124 w 1250"/>
                <a:gd name="T25" fmla="*/ 97 h 1250"/>
                <a:gd name="T26" fmla="*/ 124 w 1250"/>
                <a:gd name="T27" fmla="*/ 123 h 1250"/>
                <a:gd name="T28" fmla="*/ 149 w 1250"/>
                <a:gd name="T29" fmla="*/ 123 h 1250"/>
                <a:gd name="T30" fmla="*/ 149 w 1250"/>
                <a:gd name="T31" fmla="*/ 171 h 1250"/>
                <a:gd name="T32" fmla="*/ 72 w 1250"/>
                <a:gd name="T33" fmla="*/ 171 h 1250"/>
                <a:gd name="T34" fmla="*/ 44 w 1250"/>
                <a:gd name="T35" fmla="*/ 146 h 1250"/>
                <a:gd name="T36" fmla="*/ 43 w 1250"/>
                <a:gd name="T37" fmla="*/ 70 h 1250"/>
                <a:gd name="T38" fmla="*/ 75 w 1250"/>
                <a:gd name="T39" fmla="*/ 24 h 1250"/>
                <a:gd name="T40" fmla="*/ 147 w 1250"/>
                <a:gd name="T41" fmla="*/ 24 h 1250"/>
                <a:gd name="T42" fmla="*/ 147 w 1250"/>
                <a:gd name="T43" fmla="*/ 48 h 1250"/>
                <a:gd name="T44" fmla="*/ 171 w 1250"/>
                <a:gd name="T45" fmla="*/ 48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dirty="0"/>
            </a:p>
          </p:txBody>
        </p:sp>
      </p:grpSp>
    </p:spTree>
    <p:extLst>
      <p:ext uri="{BB962C8B-B14F-4D97-AF65-F5344CB8AC3E}">
        <p14:creationId xmlns:p14="http://schemas.microsoft.com/office/powerpoint/2010/main" val="414639812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Late binding</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45693"/>
          <a:stretch/>
        </p:blipFill>
        <p:spPr bwMode="auto">
          <a:xfrm>
            <a:off x="638891" y="3276600"/>
            <a:ext cx="8226667" cy="25343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1078154" y="3676068"/>
            <a:ext cx="7708271" cy="1922015"/>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Transforming the message payload with </a:t>
            </a:r>
            <a:r>
              <a:rPr lang="en-US" sz="1600" b="1" dirty="0" smtClean="0">
                <a:solidFill>
                  <a:schemeClr val="bg1"/>
                </a:solidFill>
                <a:latin typeface="Courier New" pitchFamily="49" charset="0"/>
                <a:cs typeface="Courier New" pitchFamily="49" charset="0"/>
              </a:rPr>
              <a:t>late</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binding ***</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Request plugin: </a:t>
            </a:r>
            <a:r>
              <a:rPr lang="en-US" sz="1600" b="1" dirty="0">
                <a:solidFill>
                  <a:schemeClr val="bg1"/>
                </a:solidFill>
                <a:latin typeface="Courier New" pitchFamily="49" charset="0"/>
                <a:cs typeface="Courier New" pitchFamily="49" charset="0"/>
              </a:rPr>
              <a:t>BankAccountVerificationRequest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p>
          <a:p>
            <a:r>
              <a:rPr lang="en-US" sz="1600" b="1" dirty="0">
                <a:solidFill>
                  <a:schemeClr val="bg1"/>
                </a:solidFill>
                <a:latin typeface="Courier New" pitchFamily="49" charset="0"/>
                <a:cs typeface="Courier New" pitchFamily="49" charset="0"/>
              </a:rPr>
              <a:t>    Message ID is </a:t>
            </a:r>
            <a:r>
              <a:rPr lang="en-US" sz="1600" b="1" dirty="0" smtClean="0">
                <a:solidFill>
                  <a:schemeClr val="bg1"/>
                </a:solidFill>
                <a:latin typeface="Courier New" pitchFamily="49" charset="0"/>
                <a:cs typeface="Courier New" pitchFamily="49" charset="0"/>
              </a:rPr>
              <a:t>303</a:t>
            </a:r>
          </a:p>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Replaced token &lt;@@</a:t>
            </a:r>
            <a:r>
              <a:rPr lang="en-US" sz="1600" b="1" dirty="0">
                <a:solidFill>
                  <a:schemeClr val="bg1"/>
                </a:solidFill>
                <a:latin typeface="Courier New" pitchFamily="49" charset="0"/>
                <a:cs typeface="Courier New" pitchFamily="49" charset="0"/>
              </a:rPr>
              <a:t>ageOfMessageInSeconds</a:t>
            </a:r>
            <a:r>
              <a:rPr lang="en-US" sz="1600" b="1" dirty="0">
                <a:solidFill>
                  <a:schemeClr val="bg1"/>
                </a:solidFill>
                <a:latin typeface="Courier New" pitchFamily="49" charset="0"/>
                <a:cs typeface="Courier New" pitchFamily="49" charset="0"/>
              </a:rPr>
              <a:t>@@&gt; with value 10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Returning payload string</a:t>
            </a:r>
            <a:br>
              <a:rPr lang="en-US" sz="1600" b="1" dirty="0" smtClean="0">
                <a:solidFill>
                  <a:schemeClr val="bg1"/>
                </a:solidFill>
                <a:latin typeface="Courier New" pitchFamily="49" charset="0"/>
                <a:cs typeface="Courier New" pitchFamily="49" charset="0"/>
              </a:rPr>
            </a:br>
            <a:endParaRPr lang="en-US" sz="1600" b="1" dirty="0">
              <a:solidFill>
                <a:schemeClr val="bg1"/>
              </a:solidFill>
              <a:latin typeface="Courier New" pitchFamily="49" charset="0"/>
              <a:cs typeface="Courier New" pitchFamily="49" charset="0"/>
            </a:endParaRPr>
          </a:p>
        </p:txBody>
      </p:sp>
      <p:sp>
        <p:nvSpPr>
          <p:cNvPr id="36" name="Text Box 79"/>
          <p:cNvSpPr txBox="1">
            <a:spLocks noChangeArrowheads="1"/>
          </p:cNvSpPr>
          <p:nvPr/>
        </p:nvSpPr>
        <p:spPr bwMode="auto">
          <a:xfrm>
            <a:off x="5269622" y="1310171"/>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cxnSp>
        <p:nvCxnSpPr>
          <p:cNvPr id="37" name="Elbow Connector 36"/>
          <p:cNvCxnSpPr>
            <a:stCxn id="47" idx="1"/>
          </p:cNvCxnSpPr>
          <p:nvPr/>
        </p:nvCxnSpPr>
        <p:spPr bwMode="auto">
          <a:xfrm rot="16200000" flipH="1">
            <a:off x="5963730" y="26412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38" name="pic Msg LateBindign"/>
          <p:cNvGrpSpPr/>
          <p:nvPr/>
        </p:nvGrpSpPr>
        <p:grpSpPr>
          <a:xfrm>
            <a:off x="6676139" y="2457635"/>
            <a:ext cx="592138" cy="370059"/>
            <a:chOff x="5237162" y="1625298"/>
            <a:chExt cx="592138" cy="370059"/>
          </a:xfrm>
        </p:grpSpPr>
        <p:grpSp>
          <p:nvGrpSpPr>
            <p:cNvPr id="39" name="pic Msg 1"/>
            <p:cNvGrpSpPr>
              <a:grpSpLocks/>
            </p:cNvGrpSpPr>
            <p:nvPr/>
          </p:nvGrpSpPr>
          <p:grpSpPr bwMode="auto">
            <a:xfrm>
              <a:off x="5237162" y="1685795"/>
              <a:ext cx="498475" cy="309562"/>
              <a:chOff x="2097" y="1494"/>
              <a:chExt cx="229" cy="142"/>
            </a:xfrm>
            <a:effectLst>
              <a:outerShdw blurRad="50800" dist="38100" dir="2700000" algn="tl" rotWithShape="0">
                <a:prstClr val="black">
                  <a:alpha val="40000"/>
                </a:prstClr>
              </a:outerShdw>
            </a:effectLst>
          </p:grpSpPr>
          <p:sp>
            <p:nvSpPr>
              <p:cNvPr id="4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0" name="Cross 39"/>
            <p:cNvSpPr/>
            <p:nvPr/>
          </p:nvSpPr>
          <p:spPr bwMode="auto">
            <a:xfrm>
              <a:off x="5510211" y="1625298"/>
              <a:ext cx="319089" cy="289552"/>
            </a:xfrm>
            <a:prstGeom prst="plus">
              <a:avLst>
                <a:gd name="adj" fmla="val 31377"/>
              </a:avLst>
            </a:prstGeom>
            <a:solidFill>
              <a:schemeClr val="accent3">
                <a:lumMod val="40000"/>
                <a:lumOff val="6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grpSp>
        <p:nvGrpSpPr>
          <p:cNvPr id="44" name="Group 61"/>
          <p:cNvGrpSpPr>
            <a:grpSpLocks/>
          </p:cNvGrpSpPr>
          <p:nvPr/>
        </p:nvGrpSpPr>
        <p:grpSpPr bwMode="auto">
          <a:xfrm>
            <a:off x="5489575" y="1945425"/>
            <a:ext cx="941387" cy="1022350"/>
            <a:chOff x="3120" y="2736"/>
            <a:chExt cx="531" cy="577"/>
          </a:xfrm>
          <a:effectLst>
            <a:outerShdw blurRad="50800" dist="38100" dir="2700000" algn="tl" rotWithShape="0">
              <a:prstClr val="black">
                <a:alpha val="40000"/>
              </a:prstClr>
            </a:outerShdw>
          </a:effectLst>
        </p:grpSpPr>
        <p:sp>
          <p:nvSpPr>
            <p:cNvPr id="45"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46"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7"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8"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9"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0"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1"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2"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3"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4"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55" name="Group 72"/>
            <p:cNvGrpSpPr>
              <a:grpSpLocks/>
            </p:cNvGrpSpPr>
            <p:nvPr/>
          </p:nvGrpSpPr>
          <p:grpSpPr bwMode="auto">
            <a:xfrm>
              <a:off x="3361" y="2758"/>
              <a:ext cx="89" cy="96"/>
              <a:chOff x="1243" y="1301"/>
              <a:chExt cx="265" cy="287"/>
            </a:xfrm>
          </p:grpSpPr>
          <p:sp>
            <p:nvSpPr>
              <p:cNvPr id="60"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1"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56" name="Group 75"/>
            <p:cNvGrpSpPr>
              <a:grpSpLocks/>
            </p:cNvGrpSpPr>
            <p:nvPr/>
          </p:nvGrpSpPr>
          <p:grpSpPr bwMode="auto">
            <a:xfrm flipH="1">
              <a:off x="3132" y="2760"/>
              <a:ext cx="88" cy="97"/>
              <a:chOff x="1243" y="1301"/>
              <a:chExt cx="265" cy="287"/>
            </a:xfrm>
          </p:grpSpPr>
          <p:sp>
            <p:nvSpPr>
              <p:cNvPr id="58"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9"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57"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2" name="Text Box 74"/>
          <p:cNvSpPr txBox="1">
            <a:spLocks noChangeArrowheads="1"/>
          </p:cNvSpPr>
          <p:nvPr/>
        </p:nvSpPr>
        <p:spPr bwMode="auto">
          <a:xfrm>
            <a:off x="6932995" y="1554646"/>
            <a:ext cx="16776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chemeClr val="bg1"/>
                </a:solidFill>
              </a:rPr>
              <a:t>Payload </a:t>
            </a:r>
            <a:br>
              <a:rPr lang="en-US" dirty="0" smtClean="0">
                <a:solidFill>
                  <a:schemeClr val="bg1"/>
                </a:solidFill>
              </a:rPr>
            </a:br>
            <a:r>
              <a:rPr lang="en-US" dirty="0" smtClean="0">
                <a:solidFill>
                  <a:schemeClr val="bg1"/>
                </a:solidFill>
              </a:rPr>
              <a:t>transformed</a:t>
            </a:r>
            <a:br>
              <a:rPr lang="en-US" dirty="0" smtClean="0">
                <a:solidFill>
                  <a:schemeClr val="bg1"/>
                </a:solidFill>
              </a:rPr>
            </a:br>
            <a:r>
              <a:rPr lang="en-US" dirty="0" smtClean="0">
                <a:solidFill>
                  <a:schemeClr val="bg1"/>
                </a:solidFill>
              </a:rPr>
              <a:t>late </a:t>
            </a:r>
            <a:r>
              <a:rPr lang="en-US" dirty="0">
                <a:solidFill>
                  <a:schemeClr val="bg1"/>
                </a:solidFill>
              </a:rPr>
              <a:t>binding</a:t>
            </a:r>
          </a:p>
        </p:txBody>
      </p:sp>
    </p:spTree>
    <p:extLst>
      <p:ext uri="{BB962C8B-B14F-4D97-AF65-F5344CB8AC3E}">
        <p14:creationId xmlns:p14="http://schemas.microsoft.com/office/powerpoint/2010/main" val="27738987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solidFill>
                  <a:schemeClr val="bg1"/>
                </a:solidFill>
              </a:rPr>
              <a:t>The message transport plugin</a:t>
            </a:r>
          </a:p>
          <a:p>
            <a:r>
              <a:rPr lang="en-US" dirty="0"/>
              <a:t>Safe ordering</a:t>
            </a:r>
          </a:p>
          <a:p>
            <a:r>
              <a:rPr lang="en-US" dirty="0"/>
              <a:t>Retrying messages during sending</a:t>
            </a:r>
          </a:p>
          <a:p>
            <a:endParaRPr lang="en-US" dirty="0"/>
          </a:p>
        </p:txBody>
      </p:sp>
    </p:spTree>
    <p:extLst>
      <p:ext uri="{BB962C8B-B14F-4D97-AF65-F5344CB8AC3E}">
        <p14:creationId xmlns:p14="http://schemas.microsoft.com/office/powerpoint/2010/main" val="127812033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 name="Elbow Connector 173"/>
          <p:cNvCxnSpPr/>
          <p:nvPr/>
        </p:nvCxnSpPr>
        <p:spPr bwMode="auto">
          <a:xfrm flipV="1">
            <a:off x="2127857"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8" name="Rectangle 227"/>
          <p:cNvSpPr/>
          <p:nvPr/>
        </p:nvSpPr>
        <p:spPr bwMode="auto">
          <a:xfrm>
            <a:off x="3924681" y="996950"/>
            <a:ext cx="825658" cy="1066800"/>
          </a:xfrm>
          <a:prstGeom prst="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Message transport plugin</a:t>
            </a:r>
            <a:endParaRPr lang="en-US" dirty="0"/>
          </a:p>
        </p:txBody>
      </p:sp>
      <p:sp>
        <p:nvSpPr>
          <p:cNvPr id="4" name="Content Placeholder 3"/>
          <p:cNvSpPr>
            <a:spLocks noGrp="1"/>
          </p:cNvSpPr>
          <p:nvPr>
            <p:ph idx="1"/>
          </p:nvPr>
        </p:nvSpPr>
        <p:spPr/>
        <p:txBody>
          <a:bodyPr/>
          <a:lstStyle/>
          <a:p>
            <a:r>
              <a:rPr lang="en-US" dirty="0" smtClean="0"/>
              <a:t>The message transport plugin is responsible for sending the message</a:t>
            </a:r>
            <a:endParaRPr lang="en-US" dirty="0"/>
          </a:p>
        </p:txBody>
      </p:sp>
      <p:grpSp>
        <p:nvGrpSpPr>
          <p:cNvPr id="97" name="Group 22"/>
          <p:cNvGrpSpPr>
            <a:grpSpLocks/>
          </p:cNvGrpSpPr>
          <p:nvPr/>
        </p:nvGrpSpPr>
        <p:grpSpPr bwMode="auto">
          <a:xfrm>
            <a:off x="619125" y="2501900"/>
            <a:ext cx="1511300" cy="1303338"/>
            <a:chOff x="390" y="1800"/>
            <a:chExt cx="952" cy="821"/>
          </a:xfrm>
        </p:grpSpPr>
        <p:sp>
          <p:nvSpPr>
            <p:cNvPr id="98"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99"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0"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1"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2"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3"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104"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5"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6"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7"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8"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109" name="Group 34"/>
          <p:cNvGrpSpPr>
            <a:grpSpLocks/>
          </p:cNvGrpSpPr>
          <p:nvPr/>
        </p:nvGrpSpPr>
        <p:grpSpPr bwMode="auto">
          <a:xfrm>
            <a:off x="3827462" y="2606675"/>
            <a:ext cx="941388" cy="1022350"/>
            <a:chOff x="3120" y="2736"/>
            <a:chExt cx="531" cy="577"/>
          </a:xfrm>
          <a:effectLst>
            <a:outerShdw blurRad="50800" dist="38100" dir="2700000" algn="tl" rotWithShape="0">
              <a:prstClr val="black">
                <a:alpha val="40000"/>
              </a:prstClr>
            </a:outerShdw>
          </a:effectLst>
        </p:grpSpPr>
        <p:sp>
          <p:nvSpPr>
            <p:cNvPr id="110"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11"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2"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3"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14"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5"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16"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7"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8"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19"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20" name="Group 45"/>
            <p:cNvGrpSpPr>
              <a:grpSpLocks/>
            </p:cNvGrpSpPr>
            <p:nvPr/>
          </p:nvGrpSpPr>
          <p:grpSpPr bwMode="auto">
            <a:xfrm>
              <a:off x="3361" y="2758"/>
              <a:ext cx="89" cy="96"/>
              <a:chOff x="1243" y="1301"/>
              <a:chExt cx="265" cy="287"/>
            </a:xfrm>
          </p:grpSpPr>
          <p:sp>
            <p:nvSpPr>
              <p:cNvPr id="125"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26"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21" name="Group 48"/>
            <p:cNvGrpSpPr>
              <a:grpSpLocks/>
            </p:cNvGrpSpPr>
            <p:nvPr/>
          </p:nvGrpSpPr>
          <p:grpSpPr bwMode="auto">
            <a:xfrm flipH="1">
              <a:off x="3132" y="2760"/>
              <a:ext cx="88" cy="97"/>
              <a:chOff x="1243" y="1301"/>
              <a:chExt cx="265" cy="287"/>
            </a:xfrm>
          </p:grpSpPr>
          <p:sp>
            <p:nvSpPr>
              <p:cNvPr id="123"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24"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22"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27" name="Text Box 52"/>
          <p:cNvSpPr txBox="1">
            <a:spLocks noChangeArrowheads="1"/>
          </p:cNvSpPr>
          <p:nvPr/>
        </p:nvSpPr>
        <p:spPr bwMode="auto">
          <a:xfrm>
            <a:off x="2495550" y="31305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128"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29"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48" name="Text Box 79"/>
          <p:cNvSpPr txBox="1">
            <a:spLocks noChangeArrowheads="1"/>
          </p:cNvSpPr>
          <p:nvPr/>
        </p:nvSpPr>
        <p:spPr bwMode="auto">
          <a:xfrm>
            <a:off x="2432094" y="1574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sp>
        <p:nvSpPr>
          <p:cNvPr id="151"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158"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15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6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162"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pic Msg 1"/>
          <p:cNvGrpSpPr>
            <a:grpSpLocks/>
          </p:cNvGrpSpPr>
          <p:nvPr/>
        </p:nvGrpSpPr>
        <p:grpSpPr bwMode="auto">
          <a:xfrm>
            <a:off x="2336323" y="1174950"/>
            <a:ext cx="498475" cy="309562"/>
            <a:chOff x="2097" y="1494"/>
            <a:chExt cx="229" cy="142"/>
          </a:xfrm>
          <a:effectLst>
            <a:outerShdw blurRad="50800" dist="38100" dir="2700000" algn="tl" rotWithShape="0">
              <a:prstClr val="black">
                <a:alpha val="40000"/>
              </a:prstClr>
            </a:outerShdw>
          </a:effectLst>
        </p:grpSpPr>
        <p:sp>
          <p:nvSpPr>
            <p:cNvPr id="17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7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cxnSp>
        <p:nvCxnSpPr>
          <p:cNvPr id="200" name="Elbow Connector 199"/>
          <p:cNvCxnSpPr/>
          <p:nvPr/>
        </p:nvCxnSpPr>
        <p:spPr bwMode="auto">
          <a:xfrm rot="16200000" flipH="1">
            <a:off x="4287330" y="17594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201" name="pic Msg LateBindign"/>
          <p:cNvGrpSpPr/>
          <p:nvPr/>
        </p:nvGrpSpPr>
        <p:grpSpPr>
          <a:xfrm>
            <a:off x="4999739" y="1575835"/>
            <a:ext cx="592138" cy="370059"/>
            <a:chOff x="5237162" y="1625298"/>
            <a:chExt cx="592138" cy="370059"/>
          </a:xfrm>
        </p:grpSpPr>
        <p:grpSp>
          <p:nvGrpSpPr>
            <p:cNvPr id="202" name="pic Msg 1"/>
            <p:cNvGrpSpPr>
              <a:grpSpLocks/>
            </p:cNvGrpSpPr>
            <p:nvPr/>
          </p:nvGrpSpPr>
          <p:grpSpPr bwMode="auto">
            <a:xfrm>
              <a:off x="5237162" y="1685795"/>
              <a:ext cx="498475" cy="309562"/>
              <a:chOff x="2097" y="1494"/>
              <a:chExt cx="229" cy="142"/>
            </a:xfrm>
            <a:effectLst>
              <a:outerShdw blurRad="50800" dist="38100" dir="2700000" algn="tl" rotWithShape="0">
                <a:prstClr val="black">
                  <a:alpha val="40000"/>
                </a:prstClr>
              </a:outerShdw>
            </a:effectLst>
          </p:grpSpPr>
          <p:sp>
            <p:nvSpPr>
              <p:cNvPr id="20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0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03" name="Cross 202"/>
            <p:cNvSpPr/>
            <p:nvPr/>
          </p:nvSpPr>
          <p:spPr bwMode="auto">
            <a:xfrm>
              <a:off x="5510211" y="1625298"/>
              <a:ext cx="319089" cy="289552"/>
            </a:xfrm>
            <a:prstGeom prst="plus">
              <a:avLst>
                <a:gd name="adj" fmla="val 31377"/>
              </a:avLst>
            </a:prstGeom>
            <a:solidFill>
              <a:schemeClr val="accent3">
                <a:lumMod val="40000"/>
                <a:lumOff val="6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pic>
        <p:nvPicPr>
          <p:cNvPr id="227" name="pic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377" y="996950"/>
            <a:ext cx="9699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 name="Text Box 147"/>
          <p:cNvSpPr txBox="1">
            <a:spLocks noChangeArrowheads="1"/>
          </p:cNvSpPr>
          <p:nvPr/>
        </p:nvSpPr>
        <p:spPr bwMode="auto">
          <a:xfrm>
            <a:off x="5231332" y="896656"/>
            <a:ext cx="31506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tx1">
                    <a:lumMod val="65000"/>
                  </a:schemeClr>
                </a:solidFill>
              </a:rPr>
              <a:t>SenderRefID </a:t>
            </a:r>
            <a:br>
              <a:rPr lang="en-US" dirty="0">
                <a:solidFill>
                  <a:schemeClr val="tx1">
                    <a:lumMod val="65000"/>
                  </a:schemeClr>
                </a:solidFill>
              </a:rPr>
            </a:br>
            <a:r>
              <a:rPr lang="en-US" dirty="0">
                <a:solidFill>
                  <a:schemeClr val="tx1">
                    <a:lumMod val="65000"/>
                  </a:schemeClr>
                </a:solidFill>
              </a:rPr>
              <a:t>and/or late binding</a:t>
            </a:r>
          </a:p>
        </p:txBody>
      </p:sp>
    </p:spTree>
    <p:extLst>
      <p:ext uri="{BB962C8B-B14F-4D97-AF65-F5344CB8AC3E}">
        <p14:creationId xmlns:p14="http://schemas.microsoft.com/office/powerpoint/2010/main" val="129919506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280076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 override </a:t>
            </a:r>
            <a:endParaRPr lang="en-US" dirty="0"/>
          </a:p>
        </p:txBody>
      </p:sp>
      <p:sp>
        <p:nvSpPr>
          <p:cNvPr id="3" name="Content Placeholder 2"/>
          <p:cNvSpPr>
            <a:spLocks noGrp="1"/>
          </p:cNvSpPr>
          <p:nvPr>
            <p:ph idx="1"/>
          </p:nvPr>
        </p:nvSpPr>
        <p:spPr>
          <a:xfrm>
            <a:off x="519113" y="3810000"/>
            <a:ext cx="8318500" cy="2590800"/>
          </a:xfrm>
        </p:spPr>
        <p:txBody>
          <a:bodyPr/>
          <a:lstStyle/>
          <a:p>
            <a:r>
              <a:rPr lang="en-US" b="1" dirty="0">
                <a:latin typeface="Courier New" pitchFamily="49" charset="0"/>
                <a:cs typeface="Courier New" pitchFamily="49" charset="0"/>
              </a:rPr>
              <a:t>gw.pl</a:t>
            </a:r>
            <a:r>
              <a:rPr lang="en-US" b="1" dirty="0" smtClean="0">
                <a:latin typeface="Courier New" pitchFamily="49" charset="0"/>
                <a:cs typeface="Courier New" pitchFamily="49" charset="0"/>
              </a:rPr>
              <a:t>ugin.messaging.MessageTransport</a:t>
            </a:r>
            <a:endParaRPr lang="en-US" b="1" dirty="0" smtClean="0">
              <a:latin typeface="Courier New" pitchFamily="49" charset="0"/>
              <a:cs typeface="Courier New" pitchFamily="49" charset="0"/>
            </a:endParaRPr>
          </a:p>
          <a:p>
            <a:pPr lvl="1"/>
            <a:r>
              <a:rPr lang="en-US" dirty="0" smtClean="0"/>
              <a:t>Message transport plugin class must implement interface</a:t>
            </a:r>
          </a:p>
          <a:p>
            <a:pPr lvl="1"/>
            <a:r>
              <a:rPr lang="en-US" dirty="0" smtClean="0"/>
              <a:t>Override </a:t>
            </a:r>
            <a:r>
              <a:rPr lang="en-US" b="1" dirty="0" smtClean="0">
                <a:latin typeface="Courier New" pitchFamily="49" charset="0"/>
                <a:cs typeface="Courier New" pitchFamily="49" charset="0"/>
              </a:rPr>
              <a:t>send()</a:t>
            </a:r>
          </a:p>
          <a:p>
            <a:r>
              <a:rPr lang="en-US" b="1" dirty="0" smtClean="0">
                <a:latin typeface="Courier New" pitchFamily="49" charset="0"/>
                <a:cs typeface="Courier New" pitchFamily="49" charset="0"/>
              </a:rPr>
              <a:t>send(</a:t>
            </a:r>
            <a:r>
              <a:rPr lang="en-US" b="1" dirty="0" smtClean="0">
                <a:latin typeface="Courier New" pitchFamily="49" charset="0"/>
                <a:cs typeface="Courier New" pitchFamily="49" charset="0"/>
              </a:rPr>
              <a:t>Message,String</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Input parameters are message and transformed payload</a:t>
            </a:r>
          </a:p>
          <a:p>
            <a:pPr lvl="1"/>
            <a:r>
              <a:rPr lang="en-US" dirty="0" smtClean="0"/>
              <a:t>Process synchronous acknowledgements</a:t>
            </a:r>
            <a:endParaRPr lang="en-US" dirty="0"/>
          </a:p>
        </p:txBody>
      </p:sp>
      <p:sp>
        <p:nvSpPr>
          <p:cNvPr id="9" name="rec Code"/>
          <p:cNvSpPr>
            <a:spLocks noChangeArrowheads="1"/>
          </p:cNvSpPr>
          <p:nvPr/>
        </p:nvSpPr>
        <p:spPr bwMode="auto">
          <a:xfrm>
            <a:off x="304800" y="914400"/>
            <a:ext cx="8839200" cy="280076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31</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32</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…40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console </a:t>
            </a:r>
            <a:r>
              <a:rPr lang="en-US" sz="1600" b="1" i="1" dirty="0" smtClean="0">
                <a:solidFill>
                  <a:srgbClr val="969696"/>
                </a:solidFill>
                <a:latin typeface="Courier New" pitchFamily="49" charset="0"/>
                <a:cs typeface="Courier New" pitchFamily="49" charset="0"/>
              </a:rPr>
              <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to console for Message ID </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aMessage.ID + </a:t>
            </a:r>
            <a:r>
              <a:rPr lang="en-US" sz="1600" b="1" dirty="0" smtClean="0">
                <a:solidFill>
                  <a:srgbClr val="008000"/>
                </a:solidFill>
                <a:latin typeface="Courier New" pitchFamily="49" charset="0"/>
                <a:cs typeface="Courier New" pitchFamily="49" charset="0"/>
              </a:rPr>
              <a:t>" as: \n"</a:t>
            </a:r>
            <a:r>
              <a:rPr lang="en-US" sz="1600" b="1" dirty="0" smtClean="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transformedPayload</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Acknowledge message </a:t>
            </a:r>
            <a:r>
              <a:rPr lang="en-US" sz="1600" b="1" i="1" dirty="0" smtClean="0">
                <a:solidFill>
                  <a:srgbClr val="969696"/>
                </a:solidFill>
                <a:latin typeface="Courier New" pitchFamily="49" charset="0"/>
                <a:cs typeface="Courier New" pitchFamily="49" charset="0"/>
              </a:rPr>
              <a:t>synchronously…</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aMessage.reportAck</a:t>
            </a:r>
            <a:r>
              <a:rPr lang="en-US" sz="1600" b="1" dirty="0">
                <a:solidFill>
                  <a:srgbClr val="000000"/>
                </a:solidFill>
                <a:latin typeface="Courier New" pitchFamily="49" charset="0"/>
                <a:cs typeface="Courier New" pitchFamily="49" charset="0"/>
              </a:rPr>
              <a:t>() </a:t>
            </a:r>
            <a:r>
              <a:rPr lang="en-US" sz="1600" b="1" dirty="0" smtClean="0">
                <a:solidFill>
                  <a:srgbClr val="800000"/>
                </a:solidFill>
                <a:latin typeface="Courier New" pitchFamily="49" charset="0"/>
                <a:cs typeface="Courier New" pitchFamily="49" charset="0"/>
              </a:rPr>
              <a:t/>
            </a:r>
            <a:br>
              <a:rPr lang="en-US" sz="1600" b="1" dirty="0" smtClean="0">
                <a:solidFill>
                  <a:srgbClr val="800000"/>
                </a:solidFill>
                <a:latin typeface="Courier New" pitchFamily="49" charset="0"/>
                <a:cs typeface="Courier New" pitchFamily="49" charset="0"/>
              </a:rPr>
            </a:br>
            <a:r>
              <a:rPr lang="en-US" sz="1600" b="1" dirty="0" smtClean="0">
                <a:solidFill>
                  <a:srgbClr val="000000"/>
                </a:solidFill>
                <a:latin typeface="Courier New" pitchFamily="49" charset="0"/>
                <a:ea typeface="Times New Roman"/>
                <a:cs typeface="Courier New" pitchFamily="49" charset="0"/>
              </a:rPr>
              <a:t>…55</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Acknowledged Message ID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aMessage.ID + </a:t>
            </a:r>
            <a:r>
              <a:rPr lang="en-US" sz="1600" b="1" dirty="0" smtClean="0">
                <a:solidFill>
                  <a:srgbClr val="008000"/>
                </a:solidFill>
                <a:latin typeface="Courier New" pitchFamily="49" charset="0"/>
                <a:cs typeface="Courier New" pitchFamily="49" charset="0"/>
              </a:rPr>
              <a:t>" </a:t>
            </a:r>
            <a:r>
              <a:rPr lang="en-US" sz="1600" b="1" dirty="0">
                <a:solidFill>
                  <a:srgbClr val="008000"/>
                </a:solidFill>
                <a:latin typeface="Courier New" pitchFamily="49" charset="0"/>
                <a:cs typeface="Courier New" pitchFamily="49" charset="0"/>
              </a:rPr>
              <a:t>synchronously</a:t>
            </a:r>
            <a:r>
              <a:rPr lang="en-US" sz="1600" b="1" dirty="0" smtClean="0">
                <a:solidFill>
                  <a:srgbClr val="008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65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50430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a:t>
            </a:r>
            <a:r>
              <a:rPr lang="en-US" dirty="0"/>
              <a:t>– to file example </a:t>
            </a:r>
          </a:p>
        </p:txBody>
      </p:sp>
      <p:sp>
        <p:nvSpPr>
          <p:cNvPr id="9" name="rec Code"/>
          <p:cNvSpPr>
            <a:spLocks noChangeArrowheads="1"/>
          </p:cNvSpPr>
          <p:nvPr/>
        </p:nvSpPr>
        <p:spPr bwMode="auto">
          <a:xfrm>
            <a:off x="304800" y="792302"/>
            <a:ext cx="8839200" cy="329320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33</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34</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…36</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payload to </a:t>
            </a:r>
            <a:r>
              <a:rPr lang="en-US" sz="1600" b="1" i="1" dirty="0" smtClean="0">
                <a:solidFill>
                  <a:srgbClr val="969696"/>
                </a:solidFill>
                <a:latin typeface="Courier New" pitchFamily="49" charset="0"/>
                <a:cs typeface="Courier New" pitchFamily="49" charset="0"/>
              </a:rPr>
              <a:t>file</a:t>
            </a:r>
            <a:br>
              <a:rPr lang="en-US" sz="1600" b="1" i="1" dirty="0" smtClean="0">
                <a:solidFill>
                  <a:srgbClr val="969696"/>
                </a:solidFill>
                <a:latin typeface="Courier New" pitchFamily="49" charset="0"/>
                <a:cs typeface="Courier New" pitchFamily="49" charset="0"/>
              </a:rPr>
            </a:br>
            <a:r>
              <a:rPr lang="en-US" sz="1600" b="1" i="1" dirty="0" smtClean="0">
                <a:solidFill>
                  <a:srgbClr val="969696"/>
                </a:solidFill>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37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 Sending payload </a:t>
            </a:r>
            <a:r>
              <a:rPr lang="en-US" sz="1600" b="1" dirty="0">
                <a:solidFill>
                  <a:srgbClr val="008000"/>
                </a:solidFill>
                <a:latin typeface="Courier New" pitchFamily="49" charset="0"/>
                <a:cs typeface="Courier New" pitchFamily="49" charset="0"/>
              </a:rPr>
              <a:t>to file c:/Guidewire/Vendor</a:t>
            </a:r>
            <a:r>
              <a:rPr lang="en-US" sz="1600" b="1" dirty="0" smtClean="0">
                <a:solidFill>
                  <a:srgbClr val="008000"/>
                </a:solidFill>
                <a:latin typeface="Courier New" pitchFamily="49" charset="0"/>
                <a:cs typeface="Courier New" pitchFamily="49" charset="0"/>
              </a:rPr>
              <a:t>"</a:t>
            </a:r>
            <a:br>
              <a:rPr lang="en-US" sz="1600" b="1" dirty="0" smtClean="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aMessage.ABContactID</a:t>
            </a:r>
            <a:r>
              <a:rPr lang="en-US" sz="1600" b="1" dirty="0" smtClean="0">
                <a:solidFill>
                  <a:srgbClr val="0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as</a:t>
            </a:r>
            <a:r>
              <a:rPr lang="en-US" sz="1600" b="1" dirty="0" smtClean="0">
                <a:solidFill>
                  <a:srgbClr val="000000"/>
                </a:solidFill>
                <a:latin typeface="Courier New" pitchFamily="49" charset="0"/>
                <a:cs typeface="Courier New" pitchFamily="49" charset="0"/>
              </a:rPr>
              <a:t> Key) </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.txt"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80"/>
                </a:solidFill>
                <a:latin typeface="Courier New" pitchFamily="49" charset="0"/>
                <a:cs typeface="Courier New" pitchFamily="49" charset="0"/>
              </a:rPr>
              <a:t>var</a:t>
            </a:r>
            <a:r>
              <a:rPr lang="en-US" sz="1600" b="1" dirty="0">
                <a:solidFill>
                  <a:srgbClr val="00008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file = </a:t>
            </a:r>
            <a:r>
              <a:rPr lang="en-US" sz="1600" b="1" dirty="0">
                <a:solidFill>
                  <a:srgbClr val="008000"/>
                </a:solidFill>
                <a:latin typeface="Courier New" pitchFamily="49" charset="0"/>
                <a:cs typeface="Courier New" pitchFamily="49" charset="0"/>
              </a:rPr>
              <a:t>"c:/Guidewire/Vendor"</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aMessage.ABContact</a:t>
            </a:r>
            <a:r>
              <a:rPr lang="en-US" sz="1600" b="1" dirty="0">
                <a:solidFill>
                  <a:srgbClr val="000000"/>
                </a:solidFill>
                <a:latin typeface="Courier New" pitchFamily="49" charset="0"/>
                <a:cs typeface="Courier New" pitchFamily="49" charset="0"/>
              </a:rPr>
              <a:t> as Key) + </a:t>
            </a:r>
            <a:r>
              <a:rPr lang="en-US" sz="1600" b="1" dirty="0">
                <a:solidFill>
                  <a:srgbClr val="008000"/>
                </a:solidFill>
                <a:latin typeface="Courier New" pitchFamily="49" charset="0"/>
                <a:cs typeface="Courier New" pitchFamily="49" charset="0"/>
              </a:rPr>
              <a:t>".txt"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39</a:t>
            </a:r>
            <a:r>
              <a:rPr lang="en-US" sz="1600" b="1" dirty="0" smtClean="0">
                <a:solidFill>
                  <a:srgbClr val="008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output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BufferedWriter</a:t>
            </a:r>
            <a:r>
              <a:rPr lang="en-US" sz="1600" b="1" dirty="0" smtClean="0">
                <a:solidFill>
                  <a:srgbClr val="000000"/>
                </a:solidFill>
                <a:latin typeface="Courier New" pitchFamily="49" charset="0"/>
                <a:cs typeface="Courier New" pitchFamily="49" charset="0"/>
              </a:rPr>
              <a:t>(</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FileWriter</a:t>
            </a:r>
            <a:r>
              <a:rPr lang="en-US" sz="1600" b="1" dirty="0" smtClean="0">
                <a:solidFill>
                  <a:srgbClr val="000000"/>
                </a:solidFill>
                <a:latin typeface="Courier New" pitchFamily="49" charset="0"/>
                <a:cs typeface="Courier New" pitchFamily="49" charset="0"/>
              </a:rPr>
              <a:t>(</a:t>
            </a:r>
            <a:r>
              <a:rPr lang="en-US" sz="1600" b="1" dirty="0">
                <a:solidFill>
                  <a:srgbClr val="000080"/>
                </a:solidFill>
                <a:latin typeface="Courier New" pitchFamily="49" charset="0"/>
                <a:cs typeface="Courier New" pitchFamily="49" charset="0"/>
              </a:rPr>
              <a:t>new</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File(file)))</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40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send message </a:t>
            </a:r>
            <a:r>
              <a:rPr lang="en-US" sz="1600" b="1" i="1" dirty="0" smtClean="0">
                <a:solidFill>
                  <a:srgbClr val="969696"/>
                </a:solidFill>
                <a:latin typeface="Courier New" pitchFamily="49" charset="0"/>
                <a:cs typeface="Courier New" pitchFamily="49" charset="0"/>
              </a:rPr>
              <a:t>payload to file</a:t>
            </a:r>
            <a:endParaRPr lang="en-US" sz="1600" b="1" dirty="0" smtClean="0">
              <a:solidFill>
                <a:srgbClr val="008000"/>
              </a:solidFill>
              <a:latin typeface="Courier New" pitchFamily="49" charset="0"/>
              <a:cs typeface="Courier New" pitchFamily="49" charset="0"/>
            </a:endParaRP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41</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output.write</a:t>
            </a:r>
            <a:r>
              <a:rPr lang="en-US" sz="1600" b="1" dirty="0" smtClean="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transformedPayload</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a:t>
            </a:r>
            <a:r>
              <a:rPr lang="en-US" sz="1600" b="1" dirty="0" smtClean="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output.close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8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42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4911582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0"/>
            <a:ext cx="457200" cy="35394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send() </a:t>
            </a:r>
            <a:r>
              <a:rPr lang="en-US" dirty="0"/>
              <a:t>– to </a:t>
            </a:r>
            <a:r>
              <a:rPr lang="en-US" dirty="0" smtClean="0"/>
              <a:t>web service </a:t>
            </a:r>
            <a:r>
              <a:rPr lang="en-US" dirty="0"/>
              <a:t>example </a:t>
            </a:r>
          </a:p>
        </p:txBody>
      </p:sp>
      <p:sp>
        <p:nvSpPr>
          <p:cNvPr id="9" name="rec Code"/>
          <p:cNvSpPr>
            <a:spLocks noChangeArrowheads="1"/>
          </p:cNvSpPr>
          <p:nvPr/>
        </p:nvSpPr>
        <p:spPr bwMode="auto">
          <a:xfrm>
            <a:off x="304800" y="791289"/>
            <a:ext cx="8839200"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27</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override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function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send(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lang="en-US" sz="1600" b="1" dirty="0" smtClean="0">
                <a:solidFill>
                  <a:srgbClr val="000000"/>
                </a:solidFill>
                <a:latin typeface="Courier New" pitchFamily="49" charset="0"/>
                <a:ea typeface="Times New Roman"/>
                <a:cs typeface="Courier New" pitchFamily="49" charset="0"/>
              </a:rPr>
              <a:t>28</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print(</a:t>
            </a:r>
            <a:r>
              <a:rPr kumimoji="0" lang="en-US" sz="1600" b="1" i="0" u="none" strike="noStrike" cap="none" normalizeH="0" baseline="0" dirty="0" smtClean="0">
                <a:ln>
                  <a:noFill/>
                </a:ln>
                <a:solidFill>
                  <a:srgbClr val="008000"/>
                </a:solidFill>
                <a:effectLst/>
                <a:latin typeface="Courier New" pitchFamily="49" charset="0"/>
                <a:cs typeface="Courier New" pitchFamily="49" charset="0"/>
              </a:rPr>
              <a:t>"\n*** Stage 3(b) -- Sending the message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30   </a:t>
            </a:r>
            <a:r>
              <a:rPr lang="en-US" sz="1600" b="1" i="1" dirty="0" smtClean="0">
                <a:solidFill>
                  <a:srgbClr val="969696"/>
                </a:solidFill>
                <a:latin typeface="Courier New" pitchFamily="49" charset="0"/>
                <a:cs typeface="Courier New" pitchFamily="49" charset="0"/>
              </a:rPr>
              <a:t>// creating </a:t>
            </a:r>
            <a:r>
              <a:rPr lang="en-US" sz="1600" b="1" i="1" dirty="0">
                <a:solidFill>
                  <a:srgbClr val="969696"/>
                </a:solidFill>
                <a:latin typeface="Courier New" pitchFamily="49" charset="0"/>
                <a:cs typeface="Courier New" pitchFamily="49" charset="0"/>
              </a:rPr>
              <a:t>web service</a:t>
            </a: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31</a:t>
            </a:r>
            <a:r>
              <a:rPr lang="en-US" sz="1600" b="1" dirty="0" smtClean="0">
                <a:solidFill>
                  <a:srgbClr val="800000"/>
                </a:solidFill>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var</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API = </a:t>
            </a:r>
            <a:r>
              <a:rPr lang="en-US" sz="1600" b="1" dirty="0">
                <a:solidFill>
                  <a:srgbClr val="000080"/>
                </a:solidFill>
                <a:latin typeface="Courier New" pitchFamily="49" charset="0"/>
                <a:cs typeface="Courier New" pitchFamily="49" charset="0"/>
              </a:rPr>
              <a:t>new</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acme.ta.messaging.legalreport</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.legalreportwsc.legalreportapi.LegalReportAPI</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 32</a:t>
            </a:r>
            <a:r>
              <a:rPr lang="en-US" sz="1600" b="1" dirty="0" smtClean="0">
                <a:solidFill>
                  <a:srgbClr val="800000"/>
                </a:solidFill>
                <a:latin typeface="Courier New" pitchFamily="49" charset="0"/>
                <a:cs typeface="Courier New" pitchFamily="49" charset="0"/>
              </a:rPr>
              <a:t>   </a:t>
            </a:r>
            <a:r>
              <a:rPr lang="en-US" sz="1600" b="1" i="1" dirty="0" smtClean="0">
                <a:solidFill>
                  <a:srgbClr val="969696"/>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setting </a:t>
            </a:r>
            <a:r>
              <a:rPr lang="en-US" sz="1600" b="1" i="1" dirty="0" smtClean="0">
                <a:solidFill>
                  <a:srgbClr val="969696"/>
                </a:solidFill>
                <a:latin typeface="Courier New" pitchFamily="49" charset="0"/>
                <a:cs typeface="Courier New" pitchFamily="49" charset="0"/>
              </a:rPr>
              <a:t>web service authentication properties</a:t>
            </a:r>
          </a:p>
          <a:p>
            <a:pPr lvl="0" fontAlgn="base">
              <a:spcBef>
                <a:spcPct val="0"/>
              </a:spcBef>
              <a:spcAft>
                <a:spcPct val="0"/>
              </a:spcAft>
            </a:pP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33</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API.Config.Http.Authentication.Basic.Username</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ExternalAppUser</a:t>
            </a:r>
            <a:r>
              <a:rPr lang="en-US" sz="1600" b="1" dirty="0">
                <a:solidFill>
                  <a:srgbClr val="008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
            </a:r>
            <a:br>
              <a:rPr lang="en-US" sz="1600" b="1" dirty="0" smtClean="0">
                <a:solidFill>
                  <a:srgbClr val="008000"/>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34</a:t>
            </a:r>
            <a:r>
              <a:rPr lang="en-US" sz="1600" b="1" dirty="0" smtClean="0">
                <a:solidFill>
                  <a:srgbClr val="8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API.Config.Http.Authentication.Basic.Password</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r>
              <a:rPr lang="en-US" sz="1600" b="1" dirty="0" smtClean="0">
                <a:solidFill>
                  <a:srgbClr val="008000"/>
                </a:solidFill>
                <a:latin typeface="Courier New" pitchFamily="49" charset="0"/>
                <a:cs typeface="Courier New" pitchFamily="49" charset="0"/>
              </a:rPr>
              <a:t>"gw"</a:t>
            </a: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…36   </a:t>
            </a:r>
            <a:r>
              <a:rPr lang="en-US" sz="1600" b="1" dirty="0" smtClean="0">
                <a:solidFill>
                  <a:srgbClr val="000000"/>
                </a:solidFill>
                <a:latin typeface="Courier New" pitchFamily="49" charset="0"/>
                <a:cs typeface="Courier New" pitchFamily="49" charset="0"/>
              </a:rPr>
              <a:t>print</a:t>
            </a:r>
            <a:r>
              <a:rPr lang="en-US" sz="1600" b="1" dirty="0">
                <a:solidFill>
                  <a:srgbClr val="000000"/>
                </a:solidFill>
                <a:latin typeface="Courier New" pitchFamily="49" charset="0"/>
                <a:cs typeface="Courier New" pitchFamily="49" charset="0"/>
              </a:rPr>
              <a:t>(</a:t>
            </a:r>
            <a:r>
              <a:rPr lang="en-US" sz="1600" b="1" dirty="0">
                <a:solidFill>
                  <a:srgbClr val="008000"/>
                </a:solidFill>
                <a:latin typeface="Courier New" pitchFamily="49" charset="0"/>
                <a:cs typeface="Courier New" pitchFamily="49" charset="0"/>
              </a:rPr>
              <a:t>" Sending payload to web service "</a:t>
            </a:r>
            <a:r>
              <a:rPr lang="en-US" sz="1600" b="1" dirty="0">
                <a:solidFill>
                  <a:srgbClr val="000000"/>
                </a:solidFill>
                <a:latin typeface="Courier New" pitchFamily="49" charset="0"/>
                <a:cs typeface="Courier New" pitchFamily="49" charset="0"/>
              </a:rPr>
              <a:t> + aMessage.ID </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37   </a:t>
            </a:r>
            <a:r>
              <a:rPr lang="en-US" sz="1600" b="1" i="1" dirty="0" smtClean="0">
                <a:solidFill>
                  <a:srgbClr val="969696"/>
                </a:solidFill>
                <a:latin typeface="Courier New" pitchFamily="49" charset="0"/>
                <a:cs typeface="Courier New" pitchFamily="49" charset="0"/>
              </a:rPr>
              <a:t>// send message payload to web service</a:t>
            </a:r>
            <a:br>
              <a:rPr lang="en-US" sz="1600" b="1" i="1" dirty="0" smtClean="0">
                <a:solidFill>
                  <a:srgbClr val="969696"/>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38   </a:t>
            </a:r>
            <a:r>
              <a:rPr lang="en-US" sz="1600" b="1" dirty="0">
                <a:solidFill>
                  <a:srgbClr val="000000"/>
                </a:solidFill>
                <a:latin typeface="Courier New" pitchFamily="49" charset="0"/>
                <a:cs typeface="Courier New" pitchFamily="49" charset="0"/>
              </a:rPr>
              <a:t>API.submitReportRequest</a:t>
            </a:r>
            <a:r>
              <a:rPr lang="en-US" sz="1600" b="1" dirty="0">
                <a:solidFill>
                  <a:srgbClr val="00000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transformedPayload</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 </a:t>
            </a:r>
          </a:p>
          <a:p>
            <a:pPr lvl="0" fontAlgn="base">
              <a:spcBef>
                <a:spcPct val="0"/>
              </a:spcBef>
              <a:spcAft>
                <a:spcPct val="0"/>
              </a:spcAft>
            </a:pPr>
            <a:r>
              <a:rPr lang="en-US" sz="1600" b="1" dirty="0" smtClean="0">
                <a:solidFill>
                  <a:srgbClr val="000000"/>
                </a:solidFill>
                <a:latin typeface="Courier New" pitchFamily="49" charset="0"/>
                <a:ea typeface="Times New Roman"/>
                <a:cs typeface="Courier New" pitchFamily="49" charset="0"/>
              </a:rPr>
              <a:t>…</a:t>
            </a:r>
            <a:r>
              <a:rPr lang="en-US" sz="1600" b="1" dirty="0" smtClean="0">
                <a:solidFill>
                  <a:srgbClr val="000000"/>
                </a:solidFill>
                <a:latin typeface="Courier New" pitchFamily="49" charset="0"/>
                <a:cs typeface="Courier New" pitchFamily="49" charset="0"/>
              </a:rPr>
              <a:t>54</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717433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Sending message plugins</a:t>
            </a:r>
          </a:p>
          <a:p>
            <a:r>
              <a:rPr lang="en-US" dirty="0"/>
              <a:t>SenderRefIDs and late binding</a:t>
            </a:r>
          </a:p>
          <a:p>
            <a:r>
              <a:rPr lang="en-US" dirty="0"/>
              <a:t>The message request plugin</a:t>
            </a:r>
          </a:p>
          <a:p>
            <a:r>
              <a:rPr lang="en-US" dirty="0"/>
              <a:t>The message transport plugin</a:t>
            </a:r>
          </a:p>
          <a:p>
            <a:r>
              <a:rPr lang="en-US" dirty="0"/>
              <a:t>Safe ordering</a:t>
            </a:r>
          </a:p>
          <a:p>
            <a:r>
              <a:rPr lang="en-US" dirty="0"/>
              <a:t>Retrying messages during sending</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message transport</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the </a:t>
            </a:r>
            <a:r>
              <a:rPr lang="en-US" dirty="0" smtClean="0"/>
              <a:t>message transport </a:t>
            </a:r>
            <a:r>
              <a:rPr lang="en-US" dirty="0"/>
              <a:t>plugin class</a:t>
            </a:r>
          </a:p>
          <a:p>
            <a:pPr marL="800100" lvl="1" indent="-457200">
              <a:buFont typeface="+mj-lt"/>
              <a:buAutoNum type="alphaLcParenR"/>
            </a:pPr>
            <a:r>
              <a:rPr lang="en-US" dirty="0"/>
              <a:t>Implement </a:t>
            </a:r>
            <a:r>
              <a:rPr lang="en-US" dirty="0" smtClean="0"/>
              <a:t>the  </a:t>
            </a:r>
            <a:r>
              <a:rPr lang="en-US" b="1" dirty="0" smtClean="0">
                <a:latin typeface="Courier New" pitchFamily="49" charset="0"/>
                <a:cs typeface="Courier New" pitchFamily="49" charset="0"/>
              </a:rPr>
              <a:t>MessageTransport</a:t>
            </a:r>
            <a:r>
              <a:rPr lang="en-US" b="1" dirty="0" smtClean="0">
                <a:latin typeface="Courier New" pitchFamily="49" charset="0"/>
                <a:cs typeface="Courier New" pitchFamily="49" charset="0"/>
              </a:rPr>
              <a:t> </a:t>
            </a:r>
            <a:r>
              <a:rPr lang="en-US" dirty="0" smtClean="0"/>
              <a:t> </a:t>
            </a:r>
            <a:r>
              <a:rPr lang="en-US" dirty="0"/>
              <a:t>interface</a:t>
            </a:r>
          </a:p>
          <a:p>
            <a:pPr marL="800100" lvl="1" indent="-457200">
              <a:buFont typeface="+mj-lt"/>
              <a:buAutoNum type="alphaLcParenR"/>
            </a:pPr>
            <a:r>
              <a:rPr lang="en-US" dirty="0"/>
              <a:t>Implement </a:t>
            </a:r>
            <a:r>
              <a:rPr lang="en-US" dirty="0" smtClean="0"/>
              <a:t>  </a:t>
            </a:r>
            <a:r>
              <a:rPr lang="en-US" b="1" dirty="0" smtClean="0">
                <a:latin typeface="Courier New" pitchFamily="49" charset="0"/>
                <a:cs typeface="Courier New" pitchFamily="49" charset="0"/>
              </a:rPr>
              <a:t>send() </a:t>
            </a:r>
            <a:r>
              <a:rPr lang="en-US" dirty="0" smtClean="0"/>
              <a:t>as </a:t>
            </a:r>
            <a:r>
              <a:rPr lang="en-US" dirty="0"/>
              <a:t>needed</a:t>
            </a:r>
          </a:p>
          <a:p>
            <a:pPr marL="457200" indent="-457200">
              <a:buFont typeface="+mj-lt"/>
              <a:buAutoNum type="arabicPeriod"/>
            </a:pPr>
            <a:r>
              <a:rPr lang="en-US" dirty="0"/>
              <a:t>Create the plugin registry</a:t>
            </a:r>
          </a:p>
          <a:p>
            <a:pPr marL="457200" indent="-457200">
              <a:buFont typeface="+mj-lt"/>
              <a:buAutoNum type="arabicPeriod"/>
            </a:pPr>
            <a:r>
              <a:rPr lang="en-US" dirty="0"/>
              <a:t>Configure the plugin</a:t>
            </a:r>
          </a:p>
          <a:p>
            <a:pPr marL="457200" indent="-457200">
              <a:buFont typeface="+mj-lt"/>
              <a:buAutoNum type="arabicPeriod"/>
            </a:pPr>
            <a:r>
              <a:rPr lang="en-US" dirty="0"/>
              <a:t>Specify the destination plugin</a:t>
            </a:r>
          </a:p>
          <a:p>
            <a:pPr marL="457200" indent="-457200">
              <a:buFont typeface="+mj-lt"/>
              <a:buAutoNum type="arabicPeriod"/>
            </a:pPr>
            <a:r>
              <a:rPr lang="en-US" dirty="0"/>
              <a:t>Deploy your changes</a:t>
            </a:r>
          </a:p>
          <a:p>
            <a:endParaRPr lang="en-US" dirty="0"/>
          </a:p>
        </p:txBody>
      </p:sp>
    </p:spTree>
    <p:extLst>
      <p:ext uri="{BB962C8B-B14F-4D97-AF65-F5344CB8AC3E}">
        <p14:creationId xmlns:p14="http://schemas.microsoft.com/office/powerpoint/2010/main" val="252241660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 Grey"/>
          <p:cNvSpPr/>
          <p:nvPr/>
        </p:nvSpPr>
        <p:spPr bwMode="auto">
          <a:xfrm>
            <a:off x="317500" y="914401"/>
            <a:ext cx="457200" cy="329320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1: Create transport plugin class</a:t>
            </a:r>
            <a:endParaRPr lang="en-US" dirty="0"/>
          </a:p>
        </p:txBody>
      </p:sp>
      <p:sp>
        <p:nvSpPr>
          <p:cNvPr id="3" name="Content Placeholder 2"/>
          <p:cNvSpPr>
            <a:spLocks noGrp="1"/>
          </p:cNvSpPr>
          <p:nvPr>
            <p:ph idx="1"/>
          </p:nvPr>
        </p:nvSpPr>
        <p:spPr>
          <a:xfrm>
            <a:off x="519113" y="4343400"/>
            <a:ext cx="8318500" cy="2057399"/>
          </a:xfrm>
        </p:spPr>
        <p:txBody>
          <a:bodyPr/>
          <a:lstStyle/>
          <a:p>
            <a:r>
              <a:rPr lang="en-US" dirty="0" smtClean="0"/>
              <a:t>Create Gosu plugin class in \</a:t>
            </a:r>
            <a:r>
              <a:rPr lang="en-US" b="1" dirty="0" smtClean="0">
                <a:latin typeface="Courier New" pitchFamily="49" charset="0"/>
                <a:cs typeface="Courier New" pitchFamily="49" charset="0"/>
              </a:rPr>
              <a:t>configuration\</a:t>
            </a:r>
            <a:r>
              <a:rPr lang="en-US" b="1" dirty="0" smtClean="0">
                <a:latin typeface="Courier New" pitchFamily="49" charset="0"/>
                <a:cs typeface="Courier New" pitchFamily="49" charset="0"/>
              </a:rPr>
              <a:t>gsrc</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a:p>
            <a:pPr lvl="1"/>
            <a:r>
              <a:rPr lang="en-US" dirty="0" smtClean="0"/>
              <a:t>Use </a:t>
            </a:r>
            <a:r>
              <a:rPr lang="en-US" dirty="0"/>
              <a:t>a package naming convention recommendation</a:t>
            </a:r>
          </a:p>
          <a:p>
            <a:pPr lvl="1"/>
            <a:r>
              <a:rPr lang="en-US" b="1" dirty="0">
                <a:latin typeface="Courier New" pitchFamily="49" charset="0"/>
                <a:cs typeface="Courier New" pitchFamily="49" charset="0"/>
              </a:rPr>
              <a:t>&lt;company&gt;.&lt;</a:t>
            </a:r>
            <a:r>
              <a:rPr lang="en-US" b="1" dirty="0">
                <a:latin typeface="Courier New" pitchFamily="49" charset="0"/>
                <a:cs typeface="Courier New" pitchFamily="49" charset="0"/>
              </a:rPr>
              <a:t>app_code</a:t>
            </a:r>
            <a:r>
              <a:rPr lang="en-US" b="1" dirty="0" smtClean="0">
                <a:latin typeface="Courier New" pitchFamily="49" charset="0"/>
                <a:cs typeface="Courier New" pitchFamily="49" charset="0"/>
              </a:rPr>
              <a:t>&gt;.messaging.&lt;</a:t>
            </a:r>
            <a:r>
              <a:rPr lang="en-US" b="1" dirty="0">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smtClean="0"/>
              <a:t>Implement the </a:t>
            </a:r>
            <a:r>
              <a:rPr lang="en-US" b="1" dirty="0" smtClean="0">
                <a:latin typeface="Courier New" pitchFamily="49" charset="0"/>
                <a:cs typeface="Courier New" pitchFamily="49" charset="0"/>
              </a:rPr>
              <a:t>MessageTransport</a:t>
            </a:r>
            <a:r>
              <a:rPr lang="en-US" dirty="0" smtClean="0"/>
              <a:t> interface</a:t>
            </a:r>
          </a:p>
          <a:p>
            <a:r>
              <a:rPr lang="en-US" dirty="0" smtClean="0"/>
              <a:t>Must override </a:t>
            </a:r>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a:t>
            </a:r>
          </a:p>
          <a:p>
            <a:endParaRPr lang="en-US" dirty="0"/>
          </a:p>
        </p:txBody>
      </p:sp>
      <p:sp>
        <p:nvSpPr>
          <p:cNvPr id="4" name="Rectangle 1"/>
          <p:cNvSpPr>
            <a:spLocks noChangeArrowheads="1"/>
          </p:cNvSpPr>
          <p:nvPr/>
        </p:nvSpPr>
        <p:spPr bwMode="auto">
          <a:xfrm>
            <a:off x="317501" y="914400"/>
            <a:ext cx="88265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acme.ta.messaging.bank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gw.plugin.messaging.MessageTransport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gw.pl.messaging.entity.Message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BankAccountVerificationTransport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MessageTransport</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lang="en-US" sz="1600" b="1" dirty="0">
                <a:solidFill>
                  <a:srgbClr val="000000"/>
                </a:solidFill>
                <a:latin typeface="Courier New" pitchFamily="49" charset="0"/>
                <a:cs typeface="Courier New" pitchFamily="49" charset="0"/>
              </a:rPr>
              <a:t>send(</a:t>
            </a:r>
            <a:r>
              <a:rPr lang="en-US" sz="1600" b="1" dirty="0">
                <a:solidFill>
                  <a:srgbClr val="000000"/>
                </a:solidFill>
                <a:latin typeface="Courier New" pitchFamily="49" charset="0"/>
                <a:cs typeface="Courier New" pitchFamily="49" charset="0"/>
              </a:rPr>
              <a:t>aMessage</a:t>
            </a:r>
            <a:r>
              <a:rPr lang="en-US" sz="1600" b="1" dirty="0">
                <a:solidFill>
                  <a:srgbClr val="000000"/>
                </a:solidFill>
                <a:latin typeface="Courier New" pitchFamily="49" charset="0"/>
                <a:cs typeface="Courier New" pitchFamily="49" charset="0"/>
              </a:rPr>
              <a:t>: Message, </a:t>
            </a:r>
            <a:br>
              <a:rPr lang="en-US" sz="1600" b="1" dirty="0">
                <a:solidFill>
                  <a:srgbClr val="000000"/>
                </a:solidFill>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transformedPayload</a:t>
            </a:r>
            <a:r>
              <a:rPr lang="en-US" sz="1600" b="1" dirty="0">
                <a:solidFill>
                  <a:srgbClr val="000000"/>
                </a:solidFill>
                <a:latin typeface="Courier New" pitchFamily="49" charset="0"/>
                <a:cs typeface="Courier New" pitchFamily="49" charset="0"/>
              </a:rPr>
              <a:t>: String) { </a:t>
            </a:r>
          </a:p>
          <a:p>
            <a:pPr lvl="0" fontAlgn="base">
              <a:spcBef>
                <a:spcPct val="0"/>
              </a:spcBef>
              <a:spcAft>
                <a:spcPct val="0"/>
              </a:spcAft>
            </a:pPr>
            <a:r>
              <a:rPr lang="en-US" sz="1600" b="1" dirty="0">
                <a:solidFill>
                  <a:srgbClr val="000000"/>
                </a:solidFill>
                <a:latin typeface="Courier New" pitchFamily="49" charset="0"/>
                <a:ea typeface="Times New Roman"/>
                <a:cs typeface="Courier New" pitchFamily="49" charset="0"/>
              </a:rPr>
              <a:t>…40</a:t>
            </a:r>
            <a:r>
              <a:rPr lang="en-US" sz="1600" b="1" dirty="0">
                <a:solidFill>
                  <a:srgbClr val="800000"/>
                </a:solidFill>
                <a:latin typeface="Courier New" pitchFamily="49" charset="0"/>
                <a:cs typeface="Courier New" pitchFamily="49" charset="0"/>
              </a:rPr>
              <a:t>   </a:t>
            </a:r>
            <a:r>
              <a:rPr lang="en-US" sz="1600" b="1" i="1" dirty="0">
                <a:solidFill>
                  <a:srgbClr val="969696"/>
                </a:solidFill>
                <a:latin typeface="Courier New" pitchFamily="49" charset="0"/>
                <a:cs typeface="Courier New" pitchFamily="49" charset="0"/>
              </a:rPr>
              <a:t>// send </a:t>
            </a:r>
            <a:r>
              <a:rPr lang="en-US" sz="1600" b="1" i="1" dirty="0" smtClean="0">
                <a:solidFill>
                  <a:srgbClr val="969696"/>
                </a:solidFill>
                <a:latin typeface="Courier New" pitchFamily="49" charset="0"/>
                <a:cs typeface="Courier New" pitchFamily="49" charset="0"/>
              </a:rPr>
              <a:t>message payload </a:t>
            </a:r>
            <a:r>
              <a:rPr lang="en-US" sz="1600" b="1" i="1" dirty="0">
                <a:solidFill>
                  <a:srgbClr val="969696"/>
                </a:solidFill>
                <a:latin typeface="Courier New" pitchFamily="49" charset="0"/>
                <a:cs typeface="Courier New" pitchFamily="49" charset="0"/>
              </a:rPr>
              <a:t>to console </a:t>
            </a:r>
            <a:br>
              <a:rPr lang="en-US" sz="1600" b="1" i="1" dirty="0">
                <a:solidFill>
                  <a:srgbClr val="969696"/>
                </a:solidFill>
                <a:latin typeface="Courier New" pitchFamily="49" charset="0"/>
                <a:cs typeface="Courier New" pitchFamily="49" charset="0"/>
              </a:rPr>
            </a:br>
            <a:r>
              <a:rPr lang="en-US" sz="1600" b="1" i="1" dirty="0">
                <a:solidFill>
                  <a:srgbClr val="969696"/>
                </a:solidFill>
                <a:latin typeface="Courier New" pitchFamily="49" charset="0"/>
                <a:cs typeface="Courier New" pitchFamily="49" charset="0"/>
              </a:rPr>
              <a:t> </a:t>
            </a:r>
            <a:r>
              <a:rPr lang="en-US" sz="1600" b="1" dirty="0">
                <a:solidFill>
                  <a:srgbClr val="000000"/>
                </a:solidFill>
                <a:latin typeface="Courier New" pitchFamily="49" charset="0"/>
                <a:ea typeface="Times New Roman"/>
                <a:cs typeface="Courier New" pitchFamily="49" charset="0"/>
              </a:rPr>
              <a:t>41   </a:t>
            </a:r>
            <a:r>
              <a:rPr lang="en-US" sz="1600" b="1" dirty="0">
                <a:solidFill>
                  <a:srgbClr val="000000"/>
                </a:solidFill>
                <a:latin typeface="Courier New" pitchFamily="49" charset="0"/>
                <a:cs typeface="Courier New" pitchFamily="49" charset="0"/>
              </a:rPr>
              <a:t>print(</a:t>
            </a:r>
            <a:r>
              <a:rPr lang="en-US" sz="1600" b="1" dirty="0">
                <a:solidFill>
                  <a:srgbClr val="008000"/>
                </a:solidFill>
                <a:latin typeface="Courier New" pitchFamily="49" charset="0"/>
                <a:cs typeface="Courier New" pitchFamily="49" charset="0"/>
              </a:rPr>
              <a:t>" Sending payload to console for Message ID "</a:t>
            </a:r>
            <a:br>
              <a:rPr lang="en-US" sz="1600" b="1" dirty="0">
                <a:solidFill>
                  <a:srgbClr val="008000"/>
                </a:solidFill>
                <a:latin typeface="Courier New" pitchFamily="49" charset="0"/>
                <a:cs typeface="Courier New" pitchFamily="49" charset="0"/>
              </a:rPr>
            </a:br>
            <a:r>
              <a:rPr lang="en-US" sz="1600" b="1" dirty="0">
                <a:solidFill>
                  <a:srgbClr val="008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 aMessage.ID + </a:t>
            </a:r>
            <a:r>
              <a:rPr lang="en-US" sz="1600" b="1" dirty="0">
                <a:solidFill>
                  <a:srgbClr val="008000"/>
                </a:solidFill>
                <a:latin typeface="Courier New" pitchFamily="49" charset="0"/>
                <a:cs typeface="Courier New" pitchFamily="49" charset="0"/>
              </a:rPr>
              <a:t>" as: \n"</a:t>
            </a:r>
            <a:r>
              <a:rPr lang="en-US" sz="1600" b="1" dirty="0">
                <a:solidFill>
                  <a:srgbClr val="000000"/>
                </a:solidFill>
                <a:latin typeface="Courier New" pitchFamily="49" charset="0"/>
                <a:cs typeface="Courier New" pitchFamily="49" charset="0"/>
              </a:rPr>
              <a:t> + </a:t>
            </a:r>
            <a:r>
              <a:rPr lang="en-US" sz="1600" b="1" dirty="0">
                <a:solidFill>
                  <a:srgbClr val="000000"/>
                </a:solidFill>
                <a:latin typeface="Courier New" pitchFamily="49" charset="0"/>
                <a:cs typeface="Courier New" pitchFamily="49" charset="0"/>
              </a:rPr>
              <a:t>transformedPayload</a:t>
            </a:r>
            <a:r>
              <a:rPr lang="en-US" sz="1600" b="1" dirty="0">
                <a:solidFill>
                  <a:srgbClr val="000000"/>
                </a:solidFill>
                <a:latin typeface="Courier New" pitchFamily="49" charset="0"/>
                <a:cs typeface="Courier New" pitchFamily="49" charset="0"/>
              </a:rPr>
              <a:t>)</a:t>
            </a:r>
            <a:r>
              <a:rPr lang="en-US" sz="1600" b="1" i="1" dirty="0">
                <a:solidFill>
                  <a:srgbClr val="969696"/>
                </a:solidFill>
                <a:latin typeface="Courier New" pitchFamily="49" charset="0"/>
                <a:cs typeface="Courier New" pitchFamily="49" charset="0"/>
              </a:rPr>
              <a:t/>
            </a:r>
            <a:br>
              <a:rPr lang="en-US" sz="1600" b="1" i="1" dirty="0">
                <a:solidFill>
                  <a:srgbClr val="969696"/>
                </a:solidFill>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53 }</a:t>
            </a:r>
            <a:endParaRPr kumimoji="0" lang="en-US" sz="1600" b="1" i="0" u="none" strike="noStrike" cap="none" normalizeH="0" baseline="0" dirty="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403045455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Create the plugin </a:t>
            </a:r>
            <a:r>
              <a:rPr lang="en-US" dirty="0" smtClean="0"/>
              <a:t>registry</a:t>
            </a:r>
            <a:endParaRPr lang="en-US" dirty="0"/>
          </a:p>
        </p:txBody>
      </p:sp>
      <p:sp>
        <p:nvSpPr>
          <p:cNvPr id="5" name="Content Placeholder 4"/>
          <p:cNvSpPr>
            <a:spLocks noGrp="1"/>
          </p:cNvSpPr>
          <p:nvPr>
            <p:ph idx="1"/>
          </p:nvPr>
        </p:nvSpPr>
        <p:spPr>
          <a:xfrm>
            <a:off x="519113" y="4449933"/>
            <a:ext cx="8318500" cy="1950867"/>
          </a:xfrm>
        </p:spPr>
        <p:txBody>
          <a:bodyPr/>
          <a:lstStyle/>
          <a:p>
            <a:r>
              <a:rPr lang="en-US" b="1" dirty="0" smtClean="0">
                <a:latin typeface="Courier New" pitchFamily="49" charset="0"/>
                <a:cs typeface="Courier New" pitchFamily="49" charset="0"/>
              </a:rPr>
              <a:t>\configuration\config\plugins\registry\</a:t>
            </a:r>
          </a:p>
          <a:p>
            <a:pPr lvl="1"/>
            <a:r>
              <a:rPr lang="en-US" dirty="0" smtClean="0"/>
              <a:t>New </a:t>
            </a:r>
            <a:r>
              <a:rPr lang="en-US" dirty="0" smtClean="0">
                <a:sym typeface="Wingdings" pitchFamily="2" charset="2"/>
              </a:rPr>
              <a:t> Plugin</a:t>
            </a:r>
            <a:endParaRPr lang="en-US" dirty="0" smtClean="0">
              <a:sym typeface="Wingdings" pitchFamily="2" charset="2"/>
            </a:endParaRPr>
          </a:p>
          <a:p>
            <a:pPr lvl="1"/>
            <a:r>
              <a:rPr lang="en-US" dirty="0" smtClean="0">
                <a:sym typeface="Wingdings" pitchFamily="2" charset="2"/>
              </a:rPr>
              <a:t>In the dialog, specify Plugin name and </a:t>
            </a:r>
            <a:r>
              <a:rPr lang="en-US" dirty="0" smtClean="0">
                <a:sym typeface="Wingdings" pitchFamily="2" charset="2"/>
              </a:rPr>
              <a:t>MessageTransport</a:t>
            </a:r>
            <a:r>
              <a:rPr lang="en-US" dirty="0" smtClean="0">
                <a:sym typeface="Wingdings" pitchFamily="2" charset="2"/>
              </a:rPr>
              <a:t> interface</a:t>
            </a:r>
          </a:p>
          <a:p>
            <a:r>
              <a:rPr lang="en-US" dirty="0" smtClean="0"/>
              <a:t>Example</a:t>
            </a:r>
          </a:p>
          <a:p>
            <a:pPr lvl="1"/>
            <a:r>
              <a:rPr lang="en-US" dirty="0" smtClean="0"/>
              <a:t>BankAccountVerificationTransport</a:t>
            </a:r>
            <a:endParaRPr lang="en-US" dirty="0"/>
          </a:p>
          <a:p>
            <a:pPr lvl="1"/>
            <a:endParaRPr lang="en-US" dirty="0"/>
          </a:p>
        </p:txBody>
      </p:sp>
      <p:pic>
        <p:nvPicPr>
          <p:cNvPr id="15366" name="pic Dlg" descr="C:\Users\sluersen\AppData\Local\Temp\SNAGHTML1a08b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9"/>
            <a:ext cx="3738065" cy="17526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 Proj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399"/>
            <a:ext cx="4066667" cy="268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 New Plug" descr="C:\Users\sluersen\AppData\Local\Temp\SNAGHTML1533e4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156963"/>
            <a:ext cx="3426667" cy="11733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 Plug"/>
          <p:cNvSpPr/>
          <p:nvPr/>
        </p:nvSpPr>
        <p:spPr bwMode="auto">
          <a:xfrm>
            <a:off x="5007684" y="3164946"/>
            <a:ext cx="912067" cy="28172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3" name="Straight Arrow Connector 12"/>
          <p:cNvCxnSpPr/>
          <p:nvPr/>
        </p:nvCxnSpPr>
        <p:spPr bwMode="auto">
          <a:xfrm flipV="1">
            <a:off x="5941267" y="2254399"/>
            <a:ext cx="840533" cy="1028901"/>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0585860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 Configure the plugin</a:t>
            </a:r>
            <a:endParaRPr lang="en-US" dirty="0"/>
          </a:p>
        </p:txBody>
      </p:sp>
      <p:sp>
        <p:nvSpPr>
          <p:cNvPr id="6" name="Content Placeholder 5"/>
          <p:cNvSpPr>
            <a:spLocks noGrp="1"/>
          </p:cNvSpPr>
          <p:nvPr>
            <p:ph idx="1"/>
          </p:nvPr>
        </p:nvSpPr>
        <p:spPr/>
        <p:txBody>
          <a:bodyPr/>
          <a:lstStyle/>
          <a:p>
            <a:r>
              <a:rPr lang="en-US" dirty="0" smtClean="0"/>
              <a:t>Add Gosu or Java Plugin</a:t>
            </a:r>
          </a:p>
          <a:p>
            <a:r>
              <a:rPr lang="en-US" dirty="0" smtClean="0"/>
              <a:t>Click the ellipse (...)</a:t>
            </a:r>
          </a:p>
          <a:p>
            <a:pPr lvl="1"/>
            <a:r>
              <a:rPr lang="en-US" dirty="0" smtClean="0"/>
              <a:t>Select the Class in the dialog</a:t>
            </a:r>
          </a:p>
          <a:p>
            <a:r>
              <a:rPr lang="en-US" dirty="0"/>
              <a:t>Example:</a:t>
            </a:r>
          </a:p>
          <a:p>
            <a:pPr lvl="1"/>
            <a:r>
              <a:rPr lang="en-US" dirty="0" smtClean="0"/>
              <a:t>BankAccountVerificationTransport</a:t>
            </a:r>
            <a:endParaRPr lang="en-US" dirty="0"/>
          </a:p>
          <a:p>
            <a:endParaRPr lang="en-US" dirty="0"/>
          </a:p>
        </p:txBody>
      </p:sp>
      <p:pic>
        <p:nvPicPr>
          <p:cNvPr id="18437" name="pic Transp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95" y="3554711"/>
            <a:ext cx="8308649" cy="282703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 Ad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83" y="5033559"/>
            <a:ext cx="1378232" cy="678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 dlg" descr="C:\Users\sluersen\AppData\Local\Temp\SNAGHTML1acf90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571" y="1066800"/>
            <a:ext cx="3611429" cy="285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rec Plus"/>
          <p:cNvSpPr/>
          <p:nvPr/>
        </p:nvSpPr>
        <p:spPr bwMode="auto">
          <a:xfrm>
            <a:off x="641929" y="4438410"/>
            <a:ext cx="288354" cy="24754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ec Ellipse"/>
          <p:cNvSpPr/>
          <p:nvPr/>
        </p:nvSpPr>
        <p:spPr bwMode="auto">
          <a:xfrm>
            <a:off x="8172709" y="4366150"/>
            <a:ext cx="514091" cy="33698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Straight Arrow Connector 7"/>
          <p:cNvCxnSpPr>
            <a:stCxn id="3" idx="2"/>
          </p:cNvCxnSpPr>
          <p:nvPr/>
        </p:nvCxnSpPr>
        <p:spPr bwMode="auto">
          <a:xfrm>
            <a:off x="786106" y="4685952"/>
            <a:ext cx="144177" cy="390383"/>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cxnSp>
        <p:nvCxnSpPr>
          <p:cNvPr id="22" name="Straight Arrow Connector 21"/>
          <p:cNvCxnSpPr>
            <a:stCxn id="14" idx="0"/>
          </p:cNvCxnSpPr>
          <p:nvPr/>
        </p:nvCxnSpPr>
        <p:spPr bwMode="auto">
          <a:xfrm flipH="1" flipV="1">
            <a:off x="7772400" y="3810000"/>
            <a:ext cx="657355" cy="55615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5073432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Specify the destination plugin</a:t>
            </a:r>
            <a:endParaRPr lang="en-US" dirty="0"/>
          </a:p>
        </p:txBody>
      </p:sp>
      <p:sp>
        <p:nvSpPr>
          <p:cNvPr id="3" name="Content Placeholder 2"/>
          <p:cNvSpPr>
            <a:spLocks noGrp="1"/>
          </p:cNvSpPr>
          <p:nvPr>
            <p:ph idx="1"/>
          </p:nvPr>
        </p:nvSpPr>
        <p:spPr/>
        <p:txBody>
          <a:bodyPr/>
          <a:lstStyle/>
          <a:p>
            <a:r>
              <a:rPr lang="en-US" dirty="0" smtClean="0"/>
              <a:t>\configuration\config\messaging\messaging-config.xml</a:t>
            </a:r>
          </a:p>
          <a:p>
            <a:r>
              <a:rPr lang="en-US" dirty="0" smtClean="0"/>
              <a:t>Click Add</a:t>
            </a:r>
          </a:p>
          <a:p>
            <a:r>
              <a:rPr lang="en-US" dirty="0" smtClean="0"/>
              <a:t>The </a:t>
            </a:r>
            <a:r>
              <a:rPr lang="en-US" dirty="0"/>
              <a:t>destination must point to a plugin registry element that references the appropriate </a:t>
            </a:r>
            <a:r>
              <a:rPr lang="en-US" dirty="0" smtClean="0"/>
              <a:t>Message Transport </a:t>
            </a:r>
            <a:r>
              <a:rPr lang="en-US" dirty="0"/>
              <a:t>plugin</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 y="914400"/>
            <a:ext cx="8456613"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 Ellipse"/>
          <p:cNvSpPr/>
          <p:nvPr/>
        </p:nvSpPr>
        <p:spPr bwMode="auto">
          <a:xfrm>
            <a:off x="4038599" y="2057690"/>
            <a:ext cx="4867373" cy="2378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3255586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5: Deploy </a:t>
            </a:r>
            <a:r>
              <a:rPr lang="en-US" dirty="0" smtClean="0"/>
              <a:t>message Transport plugin</a:t>
            </a:r>
            <a:endParaRPr lang="en-US" dirty="0"/>
          </a:p>
        </p:txBody>
      </p:sp>
      <p:sp>
        <p:nvSpPr>
          <p:cNvPr id="6" name="Subtitle 5"/>
          <p:cNvSpPr>
            <a:spLocks noGrp="1"/>
          </p:cNvSpPr>
          <p:nvPr>
            <p:ph type="subTitle" idx="10"/>
          </p:nvPr>
        </p:nvSpPr>
        <p:spPr/>
        <p:txBody>
          <a:bodyPr/>
          <a:lstStyle/>
          <a:p>
            <a:r>
              <a:rPr lang="en-US" dirty="0" smtClean="0"/>
              <a:t>Restart</a:t>
            </a:r>
            <a:endParaRPr lang="en-US" dirty="0"/>
          </a:p>
        </p:txBody>
      </p:sp>
      <p:sp>
        <p:nvSpPr>
          <p:cNvPr id="7" name="Text Placeholder 6"/>
          <p:cNvSpPr>
            <a:spLocks noGrp="1"/>
          </p:cNvSpPr>
          <p:nvPr>
            <p:ph type="body" sz="quarter" idx="11"/>
          </p:nvPr>
        </p:nvSpPr>
        <p:spPr/>
        <p:txBody>
          <a:bodyPr/>
          <a:lstStyle/>
          <a:p>
            <a:r>
              <a:rPr lang="en-US" dirty="0" smtClean="0"/>
              <a:t>Make Project or</a:t>
            </a:r>
            <a:br>
              <a:rPr lang="en-US" dirty="0" smtClean="0"/>
            </a:br>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Request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grpSp>
        <p:nvGrpSpPr>
          <p:cNvPr id="8" name="Group 34"/>
          <p:cNvGrpSpPr>
            <a:grpSpLocks/>
          </p:cNvGrpSpPr>
          <p:nvPr/>
        </p:nvGrpSpPr>
        <p:grpSpPr bwMode="auto">
          <a:xfrm>
            <a:off x="2703326" y="3863591"/>
            <a:ext cx="673100" cy="531813"/>
            <a:chOff x="1069" y="1531"/>
            <a:chExt cx="1736" cy="1372"/>
          </a:xfrm>
          <a:effectLst>
            <a:outerShdw blurRad="50800" dist="38100" dir="2700000" algn="tl" rotWithShape="0">
              <a:prstClr val="black">
                <a:alpha val="40000"/>
              </a:prstClr>
            </a:outerShdw>
          </a:effectLst>
        </p:grpSpPr>
        <p:sp>
          <p:nvSpPr>
            <p:cNvPr id="9" name="Rectangle 35"/>
            <p:cNvSpPr>
              <a:spLocks noChangeArrowheads="1"/>
            </p:cNvSpPr>
            <p:nvPr/>
          </p:nvSpPr>
          <p:spPr bwMode="auto">
            <a:xfrm>
              <a:off x="1069" y="1796"/>
              <a:ext cx="1675" cy="1107"/>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dirty="0"/>
            </a:p>
          </p:txBody>
        </p:sp>
        <p:sp>
          <p:nvSpPr>
            <p:cNvPr id="10" name="AutoShape 36"/>
            <p:cNvSpPr>
              <a:spLocks noChangeArrowheads="1"/>
            </p:cNvSpPr>
            <p:nvPr/>
          </p:nvSpPr>
          <p:spPr bwMode="auto">
            <a:xfrm flipV="1">
              <a:off x="1076" y="1561"/>
              <a:ext cx="826" cy="2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8 w 21600"/>
                <a:gd name="T13" fmla="*/ 4485 h 21600"/>
                <a:gd name="T14" fmla="*/ 17102 w 21600"/>
                <a:gd name="T15" fmla="*/ 1711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dirty="0"/>
            </a:p>
          </p:txBody>
        </p:sp>
        <p:grpSp>
          <p:nvGrpSpPr>
            <p:cNvPr id="11" name="Group 37"/>
            <p:cNvGrpSpPr>
              <a:grpSpLocks/>
            </p:cNvGrpSpPr>
            <p:nvPr/>
          </p:nvGrpSpPr>
          <p:grpSpPr bwMode="auto">
            <a:xfrm>
              <a:off x="1827" y="1531"/>
              <a:ext cx="978" cy="1221"/>
              <a:chOff x="1609" y="2856"/>
              <a:chExt cx="645" cy="805"/>
            </a:xfrm>
          </p:grpSpPr>
          <p:sp>
            <p:nvSpPr>
              <p:cNvPr id="12" name="Rectangle 38"/>
              <p:cNvSpPr>
                <a:spLocks noChangeArrowheads="1"/>
              </p:cNvSpPr>
              <p:nvPr/>
            </p:nvSpPr>
            <p:spPr bwMode="auto">
              <a:xfrm>
                <a:off x="173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3" name="Rectangle 39"/>
              <p:cNvSpPr>
                <a:spLocks noChangeArrowheads="1"/>
              </p:cNvSpPr>
              <p:nvPr/>
            </p:nvSpPr>
            <p:spPr bwMode="auto">
              <a:xfrm>
                <a:off x="2002" y="2856"/>
                <a:ext cx="135" cy="354"/>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4" name="Freeform 40"/>
              <p:cNvSpPr>
                <a:spLocks/>
              </p:cNvSpPr>
              <p:nvPr/>
            </p:nvSpPr>
            <p:spPr bwMode="auto">
              <a:xfrm>
                <a:off x="1609" y="3209"/>
                <a:ext cx="645" cy="452"/>
              </a:xfrm>
              <a:custGeom>
                <a:avLst/>
                <a:gdLst>
                  <a:gd name="T0" fmla="*/ 84 w 645"/>
                  <a:gd name="T1" fmla="*/ 1 h 452"/>
                  <a:gd name="T2" fmla="*/ 569 w 645"/>
                  <a:gd name="T3" fmla="*/ 0 h 452"/>
                  <a:gd name="T4" fmla="*/ 569 w 645"/>
                  <a:gd name="T5" fmla="*/ 91 h 452"/>
                  <a:gd name="T6" fmla="*/ 645 w 645"/>
                  <a:gd name="T7" fmla="*/ 91 h 452"/>
                  <a:gd name="T8" fmla="*/ 645 w 645"/>
                  <a:gd name="T9" fmla="*/ 326 h 452"/>
                  <a:gd name="T10" fmla="*/ 308 w 645"/>
                  <a:gd name="T11" fmla="*/ 452 h 452"/>
                  <a:gd name="T12" fmla="*/ 0 w 645"/>
                  <a:gd name="T13" fmla="*/ 328 h 452"/>
                  <a:gd name="T14" fmla="*/ 0 w 645"/>
                  <a:gd name="T15" fmla="*/ 67 h 452"/>
                  <a:gd name="T16" fmla="*/ 87 w 645"/>
                  <a:gd name="T17" fmla="*/ 67 h 452"/>
                  <a:gd name="T18" fmla="*/ 84 w 645"/>
                  <a:gd name="T19" fmla="*/ 1 h 4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452"/>
                  <a:gd name="T32" fmla="*/ 645 w 645"/>
                  <a:gd name="T33" fmla="*/ 452 h 4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452">
                    <a:moveTo>
                      <a:pt x="84" y="1"/>
                    </a:moveTo>
                    <a:lnTo>
                      <a:pt x="569" y="0"/>
                    </a:lnTo>
                    <a:lnTo>
                      <a:pt x="569" y="91"/>
                    </a:lnTo>
                    <a:lnTo>
                      <a:pt x="645" y="91"/>
                    </a:lnTo>
                    <a:lnTo>
                      <a:pt x="645" y="326"/>
                    </a:lnTo>
                    <a:lnTo>
                      <a:pt x="308" y="452"/>
                    </a:lnTo>
                    <a:lnTo>
                      <a:pt x="0" y="328"/>
                    </a:lnTo>
                    <a:lnTo>
                      <a:pt x="0" y="67"/>
                    </a:lnTo>
                    <a:lnTo>
                      <a:pt x="87" y="67"/>
                    </a:lnTo>
                    <a:lnTo>
                      <a:pt x="84" y="1"/>
                    </a:lnTo>
                    <a:close/>
                  </a:path>
                </a:pathLst>
              </a:custGeom>
              <a:solidFill>
                <a:schemeClr val="bg1"/>
              </a:solidFill>
              <a:ln w="19050">
                <a:solidFill>
                  <a:schemeClr val="bg1"/>
                </a:solidFill>
                <a:round/>
                <a:headEnd/>
                <a:tailEnd/>
              </a:ln>
            </p:spPr>
            <p:txBody>
              <a:bodyPr lIns="0" tIns="0" rIns="0" bIns="0" anchor="ctr">
                <a:spAutoFit/>
              </a:bodyPr>
              <a:lstStyle/>
              <a:p>
                <a:endParaRPr lang="en-US" dirty="0"/>
              </a:p>
            </p:txBody>
          </p:sp>
        </p:grpSp>
      </p:grpSp>
      <p:grpSp>
        <p:nvGrpSpPr>
          <p:cNvPr id="15" name="Group 45"/>
          <p:cNvGrpSpPr>
            <a:grpSpLocks/>
          </p:cNvGrpSpPr>
          <p:nvPr/>
        </p:nvGrpSpPr>
        <p:grpSpPr bwMode="auto">
          <a:xfrm>
            <a:off x="1023737" y="3810000"/>
            <a:ext cx="642937" cy="595312"/>
            <a:chOff x="757" y="1301"/>
            <a:chExt cx="751" cy="695"/>
          </a:xfrm>
          <a:effectLst>
            <a:outerShdw blurRad="50800" dist="38100" dir="2700000" algn="tl" rotWithShape="0">
              <a:prstClr val="black">
                <a:alpha val="40000"/>
              </a:prstClr>
            </a:outerShdw>
          </a:effectLst>
        </p:grpSpPr>
        <p:sp>
          <p:nvSpPr>
            <p:cNvPr id="16" name="Rectangle 4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 name="Rectangle 4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8" name="Group 48"/>
            <p:cNvGrpSpPr>
              <a:grpSpLocks/>
            </p:cNvGrpSpPr>
            <p:nvPr/>
          </p:nvGrpSpPr>
          <p:grpSpPr bwMode="auto">
            <a:xfrm>
              <a:off x="939" y="1836"/>
              <a:ext cx="373" cy="53"/>
              <a:chOff x="939" y="1836"/>
              <a:chExt cx="373" cy="53"/>
            </a:xfrm>
          </p:grpSpPr>
          <p:sp>
            <p:nvSpPr>
              <p:cNvPr id="28" name="Rectangle 4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9" name="Rectangle 5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9" name="Rectangle 5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 name="Rectangle 5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AutoShape 5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22" name="Group 54"/>
            <p:cNvGrpSpPr>
              <a:grpSpLocks/>
            </p:cNvGrpSpPr>
            <p:nvPr/>
          </p:nvGrpSpPr>
          <p:grpSpPr bwMode="auto">
            <a:xfrm>
              <a:off x="1243" y="1301"/>
              <a:ext cx="265" cy="287"/>
              <a:chOff x="1243" y="1301"/>
              <a:chExt cx="265" cy="287"/>
            </a:xfrm>
          </p:grpSpPr>
          <p:sp>
            <p:nvSpPr>
              <p:cNvPr id="26" name="Freeform 5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7" name="Freeform 5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3" name="Group 57"/>
            <p:cNvGrpSpPr>
              <a:grpSpLocks/>
            </p:cNvGrpSpPr>
            <p:nvPr/>
          </p:nvGrpSpPr>
          <p:grpSpPr bwMode="auto">
            <a:xfrm flipH="1">
              <a:off x="757" y="1309"/>
              <a:ext cx="265" cy="287"/>
              <a:chOff x="1243" y="1301"/>
              <a:chExt cx="265" cy="287"/>
            </a:xfrm>
          </p:grpSpPr>
          <p:sp>
            <p:nvSpPr>
              <p:cNvPr id="24" name="Freeform 5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5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83" name="Rectangle 82"/>
          <p:cNvSpPr/>
          <p:nvPr/>
        </p:nvSpPr>
        <p:spPr>
          <a:xfrm>
            <a:off x="4909933" y="4495800"/>
            <a:ext cx="1872500" cy="584775"/>
          </a:xfrm>
          <a:prstGeom prst="rect">
            <a:avLst/>
          </a:prstGeom>
        </p:spPr>
        <p:txBody>
          <a:bodyPr wrap="none">
            <a:spAutoFit/>
          </a:bodyPr>
          <a:lstStyle/>
          <a:p>
            <a:pPr algn="ctr"/>
            <a:r>
              <a:rPr lang="en-US" sz="1600" b="1" dirty="0" smtClean="0">
                <a:solidFill>
                  <a:schemeClr val="bg1"/>
                </a:solidFill>
              </a:rPr>
              <a:t>Transport </a:t>
            </a: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8" y="442978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516125" y="4419600"/>
            <a:ext cx="1005403"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grpSp>
        <p:nvGrpSpPr>
          <p:cNvPr id="73" name="Group 99"/>
          <p:cNvGrpSpPr>
            <a:grpSpLocks/>
          </p:cNvGrpSpPr>
          <p:nvPr/>
        </p:nvGrpSpPr>
        <p:grpSpPr bwMode="auto">
          <a:xfrm>
            <a:off x="5487339" y="3770093"/>
            <a:ext cx="695325" cy="755650"/>
            <a:chOff x="2474" y="3490"/>
            <a:chExt cx="438" cy="476"/>
          </a:xfrm>
          <a:effectLst>
            <a:outerShdw blurRad="50800" dist="38100" dir="2700000" algn="tl" rotWithShape="0">
              <a:prstClr val="black">
                <a:alpha val="40000"/>
              </a:prstClr>
            </a:outerShdw>
          </a:effectLst>
        </p:grpSpPr>
        <p:grpSp>
          <p:nvGrpSpPr>
            <p:cNvPr id="74" name="Group 80"/>
            <p:cNvGrpSpPr>
              <a:grpSpLocks/>
            </p:cNvGrpSpPr>
            <p:nvPr/>
          </p:nvGrpSpPr>
          <p:grpSpPr bwMode="auto">
            <a:xfrm>
              <a:off x="2474" y="3490"/>
              <a:ext cx="438" cy="476"/>
              <a:chOff x="3120" y="2736"/>
              <a:chExt cx="531" cy="577"/>
            </a:xfrm>
          </p:grpSpPr>
          <p:sp>
            <p:nvSpPr>
              <p:cNvPr id="76" name="Freeform 81"/>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dirty="0"/>
              </a:p>
            </p:txBody>
          </p:sp>
          <p:sp>
            <p:nvSpPr>
              <p:cNvPr id="77" name="Line 82"/>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8" name="Line 83"/>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9" name="Freeform 84"/>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81" name="Rectangle 85"/>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2" name="Rectangle 86"/>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87" name="Rectangle 87"/>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9" name="Rectangle 88"/>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0" name="Freeform 89"/>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1" name="Freeform 90"/>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92" name="Group 91"/>
              <p:cNvGrpSpPr>
                <a:grpSpLocks/>
              </p:cNvGrpSpPr>
              <p:nvPr/>
            </p:nvGrpSpPr>
            <p:grpSpPr bwMode="auto">
              <a:xfrm>
                <a:off x="3361" y="2758"/>
                <a:ext cx="89" cy="96"/>
                <a:chOff x="1243" y="1301"/>
                <a:chExt cx="265" cy="287"/>
              </a:xfrm>
            </p:grpSpPr>
            <p:sp>
              <p:nvSpPr>
                <p:cNvPr id="97" name="Freeform 9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8" name="Freeform 9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93" name="Group 94"/>
              <p:cNvGrpSpPr>
                <a:grpSpLocks/>
              </p:cNvGrpSpPr>
              <p:nvPr/>
            </p:nvGrpSpPr>
            <p:grpSpPr bwMode="auto">
              <a:xfrm flipH="1">
                <a:off x="3132" y="2760"/>
                <a:ext cx="88" cy="97"/>
                <a:chOff x="1243" y="1301"/>
                <a:chExt cx="265" cy="287"/>
              </a:xfrm>
            </p:grpSpPr>
            <p:sp>
              <p:nvSpPr>
                <p:cNvPr id="95" name="Freeform 9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96" name="Freeform 9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94" name="Rectangle 97"/>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75" name="Freeform 98"/>
            <p:cNvSpPr>
              <a:spLocks/>
            </p:cNvSpPr>
            <p:nvPr/>
          </p:nvSpPr>
          <p:spPr bwMode="auto">
            <a:xfrm>
              <a:off x="2707" y="3754"/>
              <a:ext cx="197" cy="197"/>
            </a:xfrm>
            <a:custGeom>
              <a:avLst/>
              <a:gdLst>
                <a:gd name="T0" fmla="*/ 171 w 1250"/>
                <a:gd name="T1" fmla="*/ 48 h 1250"/>
                <a:gd name="T2" fmla="*/ 171 w 1250"/>
                <a:gd name="T3" fmla="*/ 0 h 1250"/>
                <a:gd name="T4" fmla="*/ 51 w 1250"/>
                <a:gd name="T5" fmla="*/ 0 h 1250"/>
                <a:gd name="T6" fmla="*/ 0 w 1250"/>
                <a:gd name="T7" fmla="*/ 69 h 1250"/>
                <a:gd name="T8" fmla="*/ 0 w 1250"/>
                <a:gd name="T9" fmla="*/ 140 h 1250"/>
                <a:gd name="T10" fmla="*/ 35 w 1250"/>
                <a:gd name="T11" fmla="*/ 170 h 1250"/>
                <a:gd name="T12" fmla="*/ 73 w 1250"/>
                <a:gd name="T13" fmla="*/ 197 h 1250"/>
                <a:gd name="T14" fmla="*/ 147 w 1250"/>
                <a:gd name="T15" fmla="*/ 197 h 1250"/>
                <a:gd name="T16" fmla="*/ 173 w 1250"/>
                <a:gd name="T17" fmla="*/ 172 h 1250"/>
                <a:gd name="T18" fmla="*/ 173 w 1250"/>
                <a:gd name="T19" fmla="*/ 122 h 1250"/>
                <a:gd name="T20" fmla="*/ 197 w 1250"/>
                <a:gd name="T21" fmla="*/ 122 h 1250"/>
                <a:gd name="T22" fmla="*/ 197 w 1250"/>
                <a:gd name="T23" fmla="*/ 97 h 1250"/>
                <a:gd name="T24" fmla="*/ 124 w 1250"/>
                <a:gd name="T25" fmla="*/ 97 h 1250"/>
                <a:gd name="T26" fmla="*/ 124 w 1250"/>
                <a:gd name="T27" fmla="*/ 123 h 1250"/>
                <a:gd name="T28" fmla="*/ 149 w 1250"/>
                <a:gd name="T29" fmla="*/ 123 h 1250"/>
                <a:gd name="T30" fmla="*/ 149 w 1250"/>
                <a:gd name="T31" fmla="*/ 171 h 1250"/>
                <a:gd name="T32" fmla="*/ 72 w 1250"/>
                <a:gd name="T33" fmla="*/ 171 h 1250"/>
                <a:gd name="T34" fmla="*/ 44 w 1250"/>
                <a:gd name="T35" fmla="*/ 146 h 1250"/>
                <a:gd name="T36" fmla="*/ 43 w 1250"/>
                <a:gd name="T37" fmla="*/ 70 h 1250"/>
                <a:gd name="T38" fmla="*/ 75 w 1250"/>
                <a:gd name="T39" fmla="*/ 24 h 1250"/>
                <a:gd name="T40" fmla="*/ 147 w 1250"/>
                <a:gd name="T41" fmla="*/ 24 h 1250"/>
                <a:gd name="T42" fmla="*/ 147 w 1250"/>
                <a:gd name="T43" fmla="*/ 48 h 1250"/>
                <a:gd name="T44" fmla="*/ 171 w 1250"/>
                <a:gd name="T45" fmla="*/ 48 h 1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50"/>
                <a:gd name="T70" fmla="*/ 0 h 1250"/>
                <a:gd name="T71" fmla="*/ 1250 w 1250"/>
                <a:gd name="T72" fmla="*/ 1250 h 1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50" h="1250">
                  <a:moveTo>
                    <a:pt x="1084" y="303"/>
                  </a:moveTo>
                  <a:lnTo>
                    <a:pt x="1084" y="0"/>
                  </a:lnTo>
                  <a:lnTo>
                    <a:pt x="326" y="0"/>
                  </a:lnTo>
                  <a:lnTo>
                    <a:pt x="0" y="439"/>
                  </a:lnTo>
                  <a:lnTo>
                    <a:pt x="0" y="886"/>
                  </a:lnTo>
                  <a:lnTo>
                    <a:pt x="220" y="1076"/>
                  </a:lnTo>
                  <a:lnTo>
                    <a:pt x="462" y="1250"/>
                  </a:lnTo>
                  <a:lnTo>
                    <a:pt x="932" y="1250"/>
                  </a:lnTo>
                  <a:lnTo>
                    <a:pt x="1099" y="1091"/>
                  </a:lnTo>
                  <a:lnTo>
                    <a:pt x="1099" y="773"/>
                  </a:lnTo>
                  <a:lnTo>
                    <a:pt x="1250" y="773"/>
                  </a:lnTo>
                  <a:lnTo>
                    <a:pt x="1250" y="613"/>
                  </a:lnTo>
                  <a:lnTo>
                    <a:pt x="788" y="613"/>
                  </a:lnTo>
                  <a:lnTo>
                    <a:pt x="788" y="780"/>
                  </a:lnTo>
                  <a:lnTo>
                    <a:pt x="947" y="780"/>
                  </a:lnTo>
                  <a:lnTo>
                    <a:pt x="947" y="1083"/>
                  </a:lnTo>
                  <a:lnTo>
                    <a:pt x="455" y="1083"/>
                  </a:lnTo>
                  <a:lnTo>
                    <a:pt x="280" y="924"/>
                  </a:lnTo>
                  <a:lnTo>
                    <a:pt x="273" y="447"/>
                  </a:lnTo>
                  <a:lnTo>
                    <a:pt x="477" y="151"/>
                  </a:lnTo>
                  <a:lnTo>
                    <a:pt x="932" y="151"/>
                  </a:lnTo>
                  <a:lnTo>
                    <a:pt x="932" y="303"/>
                  </a:lnTo>
                  <a:lnTo>
                    <a:pt x="1084" y="303"/>
                  </a:lnTo>
                  <a:close/>
                </a:path>
              </a:pathLst>
            </a:custGeom>
            <a:solidFill>
              <a:srgbClr val="257942"/>
            </a:solidFill>
            <a:ln w="28575">
              <a:solidFill>
                <a:srgbClr val="257942"/>
              </a:solidFill>
              <a:round/>
              <a:headEnd/>
              <a:tailEnd/>
            </a:ln>
          </p:spPr>
          <p:txBody>
            <a:bodyPr wrap="none" lIns="0" tIns="0" rIns="0" bIns="0" anchor="ctr">
              <a:spAutoFit/>
            </a:bodyPr>
            <a:lstStyle/>
            <a:p>
              <a:endParaRPr lang="en-US" dirty="0"/>
            </a:p>
          </p:txBody>
        </p:sp>
      </p:grpSp>
    </p:spTree>
    <p:extLst>
      <p:ext uri="{BB962C8B-B14F-4D97-AF65-F5344CB8AC3E}">
        <p14:creationId xmlns:p14="http://schemas.microsoft.com/office/powerpoint/2010/main" val="237363578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Send to </a:t>
            </a:r>
            <a:r>
              <a:rPr lang="en-US" dirty="0"/>
              <a:t>the </a:t>
            </a:r>
            <a:r>
              <a:rPr lang="en-US" dirty="0" smtClean="0"/>
              <a:t>console</a:t>
            </a:r>
            <a:endParaRPr lang="en-US" dirty="0"/>
          </a:p>
        </p:txBody>
      </p:sp>
      <p:pic>
        <p:nvPicPr>
          <p:cNvPr id="4" name="Picture 2"/>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64373"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22495"/>
          <a:stretch/>
        </p:blipFill>
        <p:spPr bwMode="auto">
          <a:xfrm>
            <a:off x="533400" y="2936317"/>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2" y="3335785"/>
            <a:ext cx="7708271" cy="3048000"/>
          </a:xfrm>
          <a:prstGeom prst="rect">
            <a:avLst/>
          </a:prstGeom>
          <a:noFill/>
        </p:spPr>
        <p:txBody>
          <a:bodyPr wrap="square" rtlCol="0">
            <a:noAutofit/>
          </a:bodyPr>
          <a:lstStyle/>
          <a:p>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Stage 3(b) -- Sending the message ***</a:t>
            </a:r>
          </a:p>
          <a:p>
            <a:r>
              <a:rPr lang="en-US" sz="1600" b="1" dirty="0">
                <a:solidFill>
                  <a:schemeClr val="bg1"/>
                </a:solidFill>
                <a:latin typeface="Courier New" pitchFamily="49" charset="0"/>
                <a:cs typeface="Courier New" pitchFamily="49" charset="0"/>
              </a:rPr>
              <a:t>    Transport plugin: </a:t>
            </a:r>
            <a:r>
              <a:rPr lang="en-US" sz="1600" b="1" dirty="0">
                <a:solidFill>
                  <a:schemeClr val="bg1"/>
                </a:solidFill>
                <a:latin typeface="Courier New" pitchFamily="49" charset="0"/>
                <a:cs typeface="Courier New" pitchFamily="49" charset="0"/>
              </a:rPr>
              <a:t>BankAccountVerificationTransport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a:t>
            </a:r>
            <a:r>
              <a:rPr lang="en-US" sz="1600" b="1" dirty="0" smtClean="0">
                <a:solidFill>
                  <a:schemeClr val="bg1"/>
                </a:solidFill>
                <a:latin typeface="Courier New" pitchFamily="49" charset="0"/>
                <a:cs typeface="Courier New" pitchFamily="49" charset="0"/>
              </a:rPr>
              <a:t>transformed </a:t>
            </a:r>
            <a:r>
              <a:rPr lang="en-US" sz="1600" b="1" dirty="0">
                <a:solidFill>
                  <a:schemeClr val="bg1"/>
                </a:solidFill>
                <a:latin typeface="Courier New" pitchFamily="49" charset="0"/>
                <a:cs typeface="Courier New" pitchFamily="49" charset="0"/>
              </a:rPr>
              <a:t>the payload</a:t>
            </a:r>
          </a:p>
          <a:p>
            <a:r>
              <a:rPr lang="en-US" sz="1600" b="1" dirty="0">
                <a:solidFill>
                  <a:schemeClr val="bg1"/>
                </a:solidFill>
                <a:latin typeface="Courier New" pitchFamily="49" charset="0"/>
                <a:cs typeface="Courier New" pitchFamily="49" charset="0"/>
              </a:rPr>
              <a:t>    Sending payload to console for Message ID 1303 as:</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
            </a:r>
            <a:br>
              <a:rPr lang="en-US" sz="1600" b="1" dirty="0">
                <a:solidFill>
                  <a:schemeClr val="bg1"/>
                </a:solidFill>
                <a:latin typeface="Courier New" pitchFamily="49" charset="0"/>
                <a:cs typeface="Courier New" pitchFamily="49" charset="0"/>
              </a:rPr>
            </a:br>
            <a:r>
              <a:rPr lang="en-US" sz="1600" b="1" dirty="0">
                <a:solidFill>
                  <a:schemeClr val="bg1"/>
                </a:solidFill>
                <a:latin typeface="Courier New" pitchFamily="49" charset="0"/>
                <a:cs typeface="Courier New" pitchFamily="49" charset="0"/>
              </a:rPr>
              <a:t>contact,ab:5</a:t>
            </a:r>
          </a:p>
          <a:p>
            <a:r>
              <a:rPr lang="en-US" sz="1600" b="1" dirty="0" smtClean="0">
                <a:solidFill>
                  <a:schemeClr val="bg1"/>
                </a:solidFill>
                <a:latin typeface="Courier New" pitchFamily="49" charset="0"/>
                <a:cs typeface="Courier New" pitchFamily="49" charset="0"/>
              </a:rPr>
              <a:t>bankName,Big</a:t>
            </a:r>
            <a:r>
              <a:rPr lang="en-US" sz="1600" b="1" dirty="0" smtClean="0">
                <a:solidFill>
                  <a:schemeClr val="bg1"/>
                </a:solidFill>
                <a:latin typeface="Courier New" pitchFamily="49" charset="0"/>
                <a:cs typeface="Courier New" pitchFamily="49" charset="0"/>
              </a:rPr>
              <a:t> Bank</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routingNumber,111-111</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accountNumber,0123456789</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accountType,checking</a:t>
            </a:r>
            <a:endParaRPr lang="en-US" sz="1600" b="1" dirty="0">
              <a:solidFill>
                <a:schemeClr val="bg1"/>
              </a:solidFill>
              <a:latin typeface="Courier New" pitchFamily="49" charset="0"/>
              <a:cs typeface="Courier New" pitchFamily="49" charset="0"/>
            </a:endParaRPr>
          </a:p>
          <a:p>
            <a:r>
              <a:rPr lang="en-US" sz="1600" b="1" dirty="0" smtClean="0">
                <a:solidFill>
                  <a:schemeClr val="bg1"/>
                </a:solidFill>
                <a:latin typeface="Courier New" pitchFamily="49" charset="0"/>
                <a:cs typeface="Courier New" pitchFamily="49" charset="0"/>
              </a:rPr>
              <a:t> </a:t>
            </a:r>
            <a:endParaRPr lang="en-US" sz="1600" b="1" dirty="0">
              <a:solidFill>
                <a:schemeClr val="bg1"/>
              </a:solidFill>
              <a:latin typeface="Courier New" pitchFamily="49" charset="0"/>
              <a:cs typeface="Courier New" pitchFamily="49" charset="0"/>
            </a:endParaRPr>
          </a:p>
        </p:txBody>
      </p:sp>
      <p:sp>
        <p:nvSpPr>
          <p:cNvPr id="25" name="Text Box 52"/>
          <p:cNvSpPr txBox="1">
            <a:spLocks noChangeArrowheads="1"/>
          </p:cNvSpPr>
          <p:nvPr/>
        </p:nvSpPr>
        <p:spPr bwMode="auto">
          <a:xfrm>
            <a:off x="5257800" y="914400"/>
            <a:ext cx="26207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BankAccountVerification</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grpSp>
        <p:nvGrpSpPr>
          <p:cNvPr id="32" name="Group 34"/>
          <p:cNvGrpSpPr>
            <a:grpSpLocks/>
          </p:cNvGrpSpPr>
          <p:nvPr/>
        </p:nvGrpSpPr>
        <p:grpSpPr bwMode="auto">
          <a:xfrm>
            <a:off x="5124189" y="1600200"/>
            <a:ext cx="941388" cy="1022350"/>
            <a:chOff x="3120" y="2736"/>
            <a:chExt cx="531" cy="577"/>
          </a:xfrm>
          <a:effectLst>
            <a:outerShdw blurRad="50800" dist="38100" dir="2700000" algn="tl" rotWithShape="0">
              <a:prstClr val="black">
                <a:alpha val="40000"/>
              </a:prstClr>
            </a:outerShdw>
          </a:effectLst>
        </p:grpSpPr>
        <p:sp>
          <p:nvSpPr>
            <p:cNvPr id="33"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4"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6"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37"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8"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9"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1"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2"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43" name="Group 45"/>
            <p:cNvGrpSpPr>
              <a:grpSpLocks/>
            </p:cNvGrpSpPr>
            <p:nvPr/>
          </p:nvGrpSpPr>
          <p:grpSpPr bwMode="auto">
            <a:xfrm>
              <a:off x="3361" y="2758"/>
              <a:ext cx="89" cy="96"/>
              <a:chOff x="1243" y="1301"/>
              <a:chExt cx="265" cy="287"/>
            </a:xfrm>
          </p:grpSpPr>
          <p:sp>
            <p:nvSpPr>
              <p:cNvPr id="48"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9"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4" name="Group 48"/>
            <p:cNvGrpSpPr>
              <a:grpSpLocks/>
            </p:cNvGrpSpPr>
            <p:nvPr/>
          </p:nvGrpSpPr>
          <p:grpSpPr bwMode="auto">
            <a:xfrm flipH="1">
              <a:off x="3132" y="2760"/>
              <a:ext cx="88" cy="97"/>
              <a:chOff x="1243" y="1301"/>
              <a:chExt cx="265" cy="287"/>
            </a:xfrm>
          </p:grpSpPr>
          <p:sp>
            <p:nvSpPr>
              <p:cNvPr id="46"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7"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45"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0" name="Text Box 60"/>
          <p:cNvSpPr txBox="1">
            <a:spLocks noChangeArrowheads="1"/>
          </p:cNvSpPr>
          <p:nvPr/>
        </p:nvSpPr>
        <p:spPr bwMode="auto">
          <a:xfrm>
            <a:off x="6208069" y="1738441"/>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1" name="Line 57"/>
          <p:cNvSpPr>
            <a:spLocks noChangeShapeType="1"/>
          </p:cNvSpPr>
          <p:nvPr/>
        </p:nvSpPr>
        <p:spPr bwMode="auto">
          <a:xfrm>
            <a:off x="6208069" y="1997184"/>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2" name="pic Msg 1"/>
          <p:cNvGrpSpPr>
            <a:grpSpLocks/>
          </p:cNvGrpSpPr>
          <p:nvPr/>
        </p:nvGrpSpPr>
        <p:grpSpPr bwMode="auto">
          <a:xfrm>
            <a:off x="7742137" y="1821528"/>
            <a:ext cx="498475" cy="309562"/>
            <a:chOff x="2097" y="1494"/>
            <a:chExt cx="229" cy="142"/>
          </a:xfrm>
          <a:effectLst>
            <a:outerShdw blurRad="50800" dist="38100" dir="2700000" algn="tl" rotWithShape="0">
              <a:prstClr val="black">
                <a:alpha val="40000"/>
              </a:prstClr>
            </a:outerShdw>
          </a:effectLst>
        </p:grpSpPr>
        <p:sp>
          <p:nvSpPr>
            <p:cNvPr id="5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6" name="rec Ellipse"/>
          <p:cNvSpPr/>
          <p:nvPr/>
        </p:nvSpPr>
        <p:spPr bwMode="auto">
          <a:xfrm>
            <a:off x="3774620" y="4326938"/>
            <a:ext cx="99060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0" name="Elbow Connector 59"/>
          <p:cNvCxnSpPr/>
          <p:nvPr/>
        </p:nvCxnSpPr>
        <p:spPr bwMode="auto">
          <a:xfrm rot="10800000" flipV="1">
            <a:off x="3657600" y="4632006"/>
            <a:ext cx="828888" cy="770223"/>
          </a:xfrm>
          <a:prstGeom prst="bentConnector3">
            <a:avLst>
              <a:gd name="adj1" fmla="val 173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22017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5741" y="1285875"/>
            <a:ext cx="6096000" cy="1609725"/>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Example</a:t>
            </a:r>
            <a:r>
              <a:rPr lang="en-US" dirty="0"/>
              <a:t>: Send to file</a:t>
            </a:r>
          </a:p>
        </p:txBody>
      </p:sp>
      <p:pic>
        <p:nvPicPr>
          <p:cNvPr id="5" name="picConsole Long"/>
          <p:cNvPicPr>
            <a:picLocks noChangeAspect="1" noChangeArrowheads="1"/>
          </p:cNvPicPr>
          <p:nvPr/>
        </p:nvPicPr>
        <p:blipFill rotWithShape="1">
          <a:blip r:embed="rId5">
            <a:extLst>
              <a:ext uri="{28A0092B-C50C-407E-A947-70E740481C1C}">
                <a14:useLocalDpi xmlns:a14="http://schemas.microsoft.com/office/drawing/2010/main" val="0"/>
              </a:ext>
            </a:extLst>
          </a:blip>
          <a:srcRect b="65535"/>
          <a:stretch/>
        </p:blipFill>
        <p:spPr bwMode="auto">
          <a:xfrm>
            <a:off x="509698" y="2971801"/>
            <a:ext cx="8226667" cy="16083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8961" y="3371268"/>
            <a:ext cx="7708271" cy="1312415"/>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smtClean="0">
                <a:solidFill>
                  <a:schemeClr val="bg1"/>
                </a:solidFill>
                <a:latin typeface="Courier New" pitchFamily="49" charset="0"/>
                <a:cs typeface="Courier New" pitchFamily="49" charset="0"/>
              </a:rPr>
              <a:t>VendorRecommendationTransport</a:t>
            </a:r>
            <a:r>
              <a:rPr lang="en-US" sz="1600" b="1" dirty="0" smtClean="0">
                <a:solidFill>
                  <a:schemeClr val="bg1"/>
                </a:solidFill>
                <a:latin typeface="Courier New" pitchFamily="49" charset="0"/>
                <a:cs typeface="Courier New" pitchFamily="49" charset="0"/>
              </a:rPr>
              <a:t> –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Sending payload to file c:/Guidewire/Vendor92.txt </a:t>
            </a:r>
          </a:p>
        </p:txBody>
      </p:sp>
      <p:grpSp>
        <p:nvGrpSpPr>
          <p:cNvPr id="32" name="Group 34"/>
          <p:cNvGrpSpPr>
            <a:grpSpLocks/>
          </p:cNvGrpSpPr>
          <p:nvPr/>
        </p:nvGrpSpPr>
        <p:grpSpPr bwMode="auto">
          <a:xfrm>
            <a:off x="5124189" y="1600200"/>
            <a:ext cx="941388" cy="1022350"/>
            <a:chOff x="3120" y="2736"/>
            <a:chExt cx="531" cy="577"/>
          </a:xfrm>
          <a:effectLst>
            <a:outerShdw blurRad="50800" dist="38100" dir="2700000" algn="tl" rotWithShape="0">
              <a:prstClr val="black">
                <a:alpha val="40000"/>
              </a:prstClr>
            </a:outerShdw>
          </a:effectLst>
        </p:grpSpPr>
        <p:sp>
          <p:nvSpPr>
            <p:cNvPr id="33"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4"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6"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37"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8"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9"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1"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2"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43" name="Group 45"/>
            <p:cNvGrpSpPr>
              <a:grpSpLocks/>
            </p:cNvGrpSpPr>
            <p:nvPr/>
          </p:nvGrpSpPr>
          <p:grpSpPr bwMode="auto">
            <a:xfrm>
              <a:off x="3361" y="2758"/>
              <a:ext cx="89" cy="96"/>
              <a:chOff x="1243" y="1301"/>
              <a:chExt cx="265" cy="287"/>
            </a:xfrm>
          </p:grpSpPr>
          <p:sp>
            <p:nvSpPr>
              <p:cNvPr id="48"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9"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4" name="Group 48"/>
            <p:cNvGrpSpPr>
              <a:grpSpLocks/>
            </p:cNvGrpSpPr>
            <p:nvPr/>
          </p:nvGrpSpPr>
          <p:grpSpPr bwMode="auto">
            <a:xfrm flipH="1">
              <a:off x="3132" y="2760"/>
              <a:ext cx="88" cy="97"/>
              <a:chOff x="1243" y="1301"/>
              <a:chExt cx="265" cy="287"/>
            </a:xfrm>
          </p:grpSpPr>
          <p:sp>
            <p:nvSpPr>
              <p:cNvPr id="46"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7"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45"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50" name="Text Box 52"/>
          <p:cNvSpPr txBox="1">
            <a:spLocks noChangeArrowheads="1"/>
          </p:cNvSpPr>
          <p:nvPr/>
        </p:nvSpPr>
        <p:spPr bwMode="auto">
          <a:xfrm>
            <a:off x="5257800" y="914400"/>
            <a:ext cx="26207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VendorRecommendation</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sp>
        <p:nvSpPr>
          <p:cNvPr id="51" name="Text Box 60"/>
          <p:cNvSpPr txBox="1">
            <a:spLocks noChangeArrowheads="1"/>
          </p:cNvSpPr>
          <p:nvPr/>
        </p:nvSpPr>
        <p:spPr bwMode="auto">
          <a:xfrm>
            <a:off x="6208069" y="1738441"/>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52" name="Line 57"/>
          <p:cNvSpPr>
            <a:spLocks noChangeShapeType="1"/>
          </p:cNvSpPr>
          <p:nvPr/>
        </p:nvSpPr>
        <p:spPr bwMode="auto">
          <a:xfrm>
            <a:off x="6208069" y="1997184"/>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3" name="pic Msg 1"/>
          <p:cNvGrpSpPr>
            <a:grpSpLocks/>
          </p:cNvGrpSpPr>
          <p:nvPr/>
        </p:nvGrpSpPr>
        <p:grpSpPr bwMode="auto">
          <a:xfrm>
            <a:off x="7742137" y="1821528"/>
            <a:ext cx="498475" cy="309562"/>
            <a:chOff x="2097" y="1494"/>
            <a:chExt cx="229" cy="142"/>
          </a:xfrm>
          <a:effectLst>
            <a:outerShdw blurRad="50800" dist="38100" dir="2700000" algn="tl" rotWithShape="0">
              <a:prstClr val="black">
                <a:alpha val="40000"/>
              </a:prstClr>
            </a:outerShdw>
          </a:effectLst>
        </p:grpSpPr>
        <p:sp>
          <p:nvSpPr>
            <p:cNvPr id="54"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5"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6"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2052" name="Picture 4" descr="C:\Users\sluersen\AppData\Local\Temp\SNAGHTML156102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2171" y="4444676"/>
            <a:ext cx="3392898" cy="19234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ec Ellipse"/>
          <p:cNvSpPr/>
          <p:nvPr/>
        </p:nvSpPr>
        <p:spPr bwMode="auto">
          <a:xfrm>
            <a:off x="3774620" y="4114800"/>
            <a:ext cx="644980"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2" name="Elbow Connector 61"/>
          <p:cNvCxnSpPr>
            <a:stCxn id="61" idx="2"/>
            <a:endCxn id="2052" idx="1"/>
          </p:cNvCxnSpPr>
          <p:nvPr/>
        </p:nvCxnSpPr>
        <p:spPr bwMode="auto">
          <a:xfrm rot="16200000" flipH="1">
            <a:off x="4296369" y="4220608"/>
            <a:ext cx="986542" cy="1385061"/>
          </a:xfrm>
          <a:prstGeom prst="bentConnector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935473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C:\Users\sluersen\AppData\Local\Temp\SNAGHTML16dc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73" y="4147458"/>
            <a:ext cx="751522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76200" y="1219200"/>
            <a:ext cx="5943600" cy="116205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Example: Send </a:t>
            </a:r>
            <a:r>
              <a:rPr lang="en-US" dirty="0" smtClean="0"/>
              <a:t>to </a:t>
            </a:r>
            <a:r>
              <a:rPr lang="en-US" dirty="0"/>
              <a:t>a web </a:t>
            </a:r>
            <a:r>
              <a:rPr lang="en-US" dirty="0" smtClean="0"/>
              <a:t>service</a:t>
            </a:r>
            <a:endParaRPr lang="en-US" dirty="0"/>
          </a:p>
        </p:txBody>
      </p:sp>
      <p:pic>
        <p:nvPicPr>
          <p:cNvPr id="5" name="picConsole Long"/>
          <p:cNvPicPr>
            <a:picLocks noChangeAspect="1" noChangeArrowheads="1"/>
          </p:cNvPicPr>
          <p:nvPr/>
        </p:nvPicPr>
        <p:blipFill rotWithShape="1">
          <a:blip r:embed="rId6">
            <a:extLst>
              <a:ext uri="{28A0092B-C50C-407E-A947-70E740481C1C}">
                <a14:useLocalDpi xmlns:a14="http://schemas.microsoft.com/office/drawing/2010/main" val="0"/>
              </a:ext>
            </a:extLst>
          </a:blip>
          <a:srcRect b="71683"/>
          <a:stretch/>
        </p:blipFill>
        <p:spPr bwMode="auto">
          <a:xfrm>
            <a:off x="506801" y="2608209"/>
            <a:ext cx="8226667" cy="132150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xt Console Output"/>
          <p:cNvSpPr txBox="1"/>
          <p:nvPr/>
        </p:nvSpPr>
        <p:spPr>
          <a:xfrm>
            <a:off x="946064" y="3007676"/>
            <a:ext cx="7708271" cy="922039"/>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a:solidFill>
                  <a:schemeClr val="bg1"/>
                </a:solidFill>
                <a:latin typeface="Courier New" pitchFamily="49" charset="0"/>
                <a:cs typeface="Courier New" pitchFamily="49" charset="0"/>
              </a:rPr>
              <a:t>LegalReportTransport</a:t>
            </a:r>
            <a:r>
              <a:rPr lang="en-US" sz="1600" b="1" dirty="0">
                <a:solidFill>
                  <a:schemeClr val="bg1"/>
                </a:solidFill>
                <a:latin typeface="Courier New" pitchFamily="49" charset="0"/>
                <a:cs typeface="Courier New" pitchFamily="49" charset="0"/>
              </a:rPr>
              <a:t> -- send()</a:t>
            </a:r>
          </a:p>
          <a:p>
            <a:r>
              <a:rPr lang="en-US" sz="1600" b="1" dirty="0">
                <a:solidFill>
                  <a:schemeClr val="bg1"/>
                </a:solidFill>
                <a:latin typeface="Courier New" pitchFamily="49" charset="0"/>
                <a:cs typeface="Courier New" pitchFamily="49" charset="0"/>
              </a:rPr>
              <a:t>    Sending payload to web service 1227</a:t>
            </a:r>
          </a:p>
        </p:txBody>
      </p:sp>
      <p:grpSp>
        <p:nvGrpSpPr>
          <p:cNvPr id="8" name="Group 34"/>
          <p:cNvGrpSpPr>
            <a:grpSpLocks/>
          </p:cNvGrpSpPr>
          <p:nvPr/>
        </p:nvGrpSpPr>
        <p:grpSpPr bwMode="auto">
          <a:xfrm>
            <a:off x="5124189" y="1600200"/>
            <a:ext cx="941388" cy="1022350"/>
            <a:chOff x="3120" y="2736"/>
            <a:chExt cx="531" cy="577"/>
          </a:xfrm>
          <a:effectLst>
            <a:outerShdw blurRad="50800" dist="38100" dir="2700000" algn="tl" rotWithShape="0">
              <a:prstClr val="black">
                <a:alpha val="40000"/>
              </a:prstClr>
            </a:outerShdw>
          </a:effectLst>
        </p:grpSpPr>
        <p:sp>
          <p:nvSpPr>
            <p:cNvPr id="9"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0"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2"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3"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4"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5"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6"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7"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8"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9" name="Group 45"/>
            <p:cNvGrpSpPr>
              <a:grpSpLocks/>
            </p:cNvGrpSpPr>
            <p:nvPr/>
          </p:nvGrpSpPr>
          <p:grpSpPr bwMode="auto">
            <a:xfrm>
              <a:off x="3361" y="2758"/>
              <a:ext cx="89" cy="96"/>
              <a:chOff x="1243" y="1301"/>
              <a:chExt cx="265" cy="287"/>
            </a:xfrm>
          </p:grpSpPr>
          <p:sp>
            <p:nvSpPr>
              <p:cNvPr id="24"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5"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0" name="Group 48"/>
            <p:cNvGrpSpPr>
              <a:grpSpLocks/>
            </p:cNvGrpSpPr>
            <p:nvPr/>
          </p:nvGrpSpPr>
          <p:grpSpPr bwMode="auto">
            <a:xfrm flipH="1">
              <a:off x="3132" y="2760"/>
              <a:ext cx="88" cy="97"/>
              <a:chOff x="1243" y="1301"/>
              <a:chExt cx="265" cy="287"/>
            </a:xfrm>
          </p:grpSpPr>
          <p:sp>
            <p:nvSpPr>
              <p:cNvPr id="22"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3"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21"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26" name="Text Box 60"/>
          <p:cNvSpPr txBox="1">
            <a:spLocks noChangeArrowheads="1"/>
          </p:cNvSpPr>
          <p:nvPr/>
        </p:nvSpPr>
        <p:spPr bwMode="auto">
          <a:xfrm>
            <a:off x="6208069" y="1738441"/>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27" name="Line 57"/>
          <p:cNvSpPr>
            <a:spLocks noChangeShapeType="1"/>
          </p:cNvSpPr>
          <p:nvPr/>
        </p:nvSpPr>
        <p:spPr bwMode="auto">
          <a:xfrm>
            <a:off x="6208069" y="1997184"/>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8" name="pic Msg 1"/>
          <p:cNvGrpSpPr>
            <a:grpSpLocks/>
          </p:cNvGrpSpPr>
          <p:nvPr/>
        </p:nvGrpSpPr>
        <p:grpSpPr bwMode="auto">
          <a:xfrm>
            <a:off x="7742137" y="1821528"/>
            <a:ext cx="498475" cy="309562"/>
            <a:chOff x="2097" y="1494"/>
            <a:chExt cx="229" cy="142"/>
          </a:xfrm>
          <a:effectLst>
            <a:outerShdw blurRad="50800" dist="38100" dir="2700000" algn="tl" rotWithShape="0">
              <a:prstClr val="black">
                <a:alpha val="40000"/>
              </a:prstClr>
            </a:outerShdw>
          </a:effectLst>
        </p:grpSpPr>
        <p:sp>
          <p:nvSpPr>
            <p:cNvPr id="2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2" name="Text Box 52"/>
          <p:cNvSpPr txBox="1">
            <a:spLocks noChangeArrowheads="1"/>
          </p:cNvSpPr>
          <p:nvPr/>
        </p:nvSpPr>
        <p:spPr bwMode="auto">
          <a:xfrm>
            <a:off x="5257800" y="914400"/>
            <a:ext cx="2620749" cy="492443"/>
          </a:xfrm>
          <a:prstGeom prst="rect">
            <a:avLst/>
          </a:prstGeom>
          <a:solidFill>
            <a:schemeClr val="tx1"/>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latin typeface="+mn-lt"/>
                <a:cs typeface="Courier New" pitchFamily="49" charset="0"/>
              </a:rPr>
              <a:t>VendorRecommendation</a:t>
            </a:r>
            <a:r>
              <a:rPr lang="en-US" sz="1600" dirty="0" smtClean="0">
                <a:solidFill>
                  <a:schemeClr val="bg1"/>
                </a:solidFill>
                <a:latin typeface="+mn-lt"/>
                <a:cs typeface="Courier New" pitchFamily="49" charset="0"/>
              </a:rPr>
              <a:t/>
            </a:r>
            <a:br>
              <a:rPr lang="en-US" sz="1600" dirty="0" smtClean="0">
                <a:solidFill>
                  <a:schemeClr val="bg1"/>
                </a:solidFill>
                <a:latin typeface="+mn-lt"/>
                <a:cs typeface="Courier New" pitchFamily="49" charset="0"/>
              </a:rPr>
            </a:br>
            <a:r>
              <a:rPr lang="en-US" sz="1600" dirty="0" smtClean="0">
                <a:solidFill>
                  <a:schemeClr val="bg1"/>
                </a:solidFill>
                <a:latin typeface="+mn-lt"/>
                <a:cs typeface="Courier New" pitchFamily="49" charset="0"/>
              </a:rPr>
              <a:t>Transport Plugin</a:t>
            </a:r>
            <a:endParaRPr lang="en-US" sz="1600" dirty="0">
              <a:solidFill>
                <a:srgbClr val="9933FF"/>
              </a:solidFill>
              <a:latin typeface="+mn-lt"/>
            </a:endParaRPr>
          </a:p>
        </p:txBody>
      </p: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1434" y="5121899"/>
            <a:ext cx="5247766" cy="129522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5" name="rec Ellipse"/>
          <p:cNvSpPr/>
          <p:nvPr/>
        </p:nvSpPr>
        <p:spPr bwMode="auto">
          <a:xfrm>
            <a:off x="3752264" y="3513364"/>
            <a:ext cx="1520288" cy="3050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40" name="Elbow Connector 39"/>
          <p:cNvCxnSpPr/>
          <p:nvPr/>
        </p:nvCxnSpPr>
        <p:spPr bwMode="auto">
          <a:xfrm rot="10800000" flipV="1">
            <a:off x="2895601" y="3818432"/>
            <a:ext cx="1590887" cy="448768"/>
          </a:xfrm>
          <a:prstGeom prst="bentConnector3">
            <a:avLst>
              <a:gd name="adj1" fmla="val 2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46" name="Elbow Connector 45"/>
          <p:cNvCxnSpPr>
            <a:endCxn id="3078" idx="1"/>
          </p:cNvCxnSpPr>
          <p:nvPr/>
        </p:nvCxnSpPr>
        <p:spPr bwMode="auto">
          <a:xfrm>
            <a:off x="2895600" y="5121899"/>
            <a:ext cx="695834" cy="647615"/>
          </a:xfrm>
          <a:prstGeom prst="bentConnector3">
            <a:avLst>
              <a:gd name="adj1" fmla="val 72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330347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sending messages</a:t>
            </a:r>
          </a:p>
        </p:txBody>
      </p:sp>
      <p:sp>
        <p:nvSpPr>
          <p:cNvPr id="3" name="Content Placeholder 2"/>
          <p:cNvSpPr>
            <a:spLocks noGrp="1"/>
          </p:cNvSpPr>
          <p:nvPr>
            <p:ph idx="1"/>
          </p:nvPr>
        </p:nvSpPr>
        <p:spPr/>
        <p:txBody>
          <a:bodyPr/>
          <a:lstStyle/>
          <a:p>
            <a:r>
              <a:rPr lang="en-US" dirty="0"/>
              <a:t>Pre-update rules and validation logic are NOT triggered from data changes made in </a:t>
            </a:r>
            <a:r>
              <a:rPr lang="en-US" b="1" dirty="0">
                <a:latin typeface="Courier New" pitchFamily="49" charset="0"/>
                <a:cs typeface="Courier New" pitchFamily="49" charset="0"/>
              </a:rPr>
              <a:t>send</a:t>
            </a:r>
            <a:r>
              <a:rPr lang="en-US" b="1" dirty="0" smtClean="0">
                <a:latin typeface="Courier New" pitchFamily="49" charset="0"/>
                <a:cs typeface="Courier New" pitchFamily="49" charset="0"/>
              </a:rPr>
              <a:t>()</a:t>
            </a:r>
          </a:p>
          <a:p>
            <a:r>
              <a:rPr lang="en-US" dirty="0"/>
              <a:t>Each </a:t>
            </a:r>
            <a:r>
              <a:rPr lang="en-US" b="1" dirty="0">
                <a:latin typeface="Courier New" pitchFamily="49" charset="0"/>
                <a:cs typeface="Courier New" pitchFamily="49" charset="0"/>
              </a:rPr>
              <a:t>send()</a:t>
            </a:r>
            <a:r>
              <a:rPr lang="en-US" dirty="0"/>
              <a:t> method should send the message to no more than one external system</a:t>
            </a:r>
          </a:p>
          <a:p>
            <a:r>
              <a:rPr lang="en-US" dirty="0" smtClean="0"/>
              <a:t>Every </a:t>
            </a:r>
            <a:r>
              <a:rPr lang="en-US" dirty="0"/>
              <a:t>message can have only one post-send </a:t>
            </a:r>
            <a:r>
              <a:rPr lang="en-US" dirty="0" smtClean="0"/>
              <a:t>status</a:t>
            </a:r>
          </a:p>
          <a:p>
            <a:pPr lvl="1"/>
            <a:r>
              <a:rPr lang="en-US" dirty="0" smtClean="0"/>
              <a:t>Post-send status examples</a:t>
            </a:r>
          </a:p>
          <a:p>
            <a:pPr lvl="2"/>
            <a:r>
              <a:rPr lang="en-US" dirty="0" smtClean="0"/>
              <a:t>Pending acknowledgement</a:t>
            </a:r>
          </a:p>
          <a:p>
            <a:pPr lvl="2"/>
            <a:r>
              <a:rPr lang="en-US" dirty="0" smtClean="0"/>
              <a:t>Acknowledged</a:t>
            </a:r>
            <a:endParaRPr lang="en-US" dirty="0"/>
          </a:p>
          <a:p>
            <a:pPr lvl="2"/>
            <a:r>
              <a:rPr lang="en-US" dirty="0" smtClean="0"/>
              <a:t>Retryable error</a:t>
            </a:r>
            <a:endParaRPr lang="en-US" dirty="0"/>
          </a:p>
          <a:p>
            <a:r>
              <a:rPr lang="en-US" dirty="0" smtClean="0"/>
              <a:t>Other </a:t>
            </a:r>
            <a:r>
              <a:rPr lang="en-US" dirty="0"/>
              <a:t>than message </a:t>
            </a:r>
            <a:r>
              <a:rPr lang="en-US" dirty="0" smtClean="0"/>
              <a:t>acknowledgement, after </a:t>
            </a:r>
            <a:r>
              <a:rPr lang="en-US" dirty="0"/>
              <a:t>the message is sent, any processing should be </a:t>
            </a:r>
            <a:r>
              <a:rPr lang="en-US" dirty="0" smtClean="0"/>
              <a:t>minimal</a:t>
            </a:r>
            <a:endParaRPr lang="en-US" dirty="0"/>
          </a:p>
        </p:txBody>
      </p:sp>
    </p:spTree>
    <p:extLst>
      <p:ext uri="{BB962C8B-B14F-4D97-AF65-F5344CB8AC3E}">
        <p14:creationId xmlns:p14="http://schemas.microsoft.com/office/powerpoint/2010/main" val="1832384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 plugins</a:t>
            </a:r>
          </a:p>
        </p:txBody>
      </p:sp>
      <p:sp>
        <p:nvSpPr>
          <p:cNvPr id="4" name="Content Placeholder 3"/>
          <p:cNvSpPr>
            <a:spLocks noGrp="1"/>
          </p:cNvSpPr>
          <p:nvPr>
            <p:ph idx="1"/>
          </p:nvPr>
        </p:nvSpPr>
        <p:spPr/>
        <p:txBody>
          <a:bodyPr/>
          <a:lstStyle/>
          <a:p>
            <a:r>
              <a:rPr lang="en-US" dirty="0" smtClean="0"/>
              <a:t>A  messaging destination calls </a:t>
            </a:r>
            <a:br>
              <a:rPr lang="en-US" dirty="0" smtClean="0"/>
            </a:br>
            <a:r>
              <a:rPr lang="en-US" b="1" dirty="0" smtClean="0"/>
              <a:t>messaging plugin</a:t>
            </a:r>
            <a:r>
              <a:rPr lang="en-US" dirty="0" smtClean="0"/>
              <a:t> to…</a:t>
            </a:r>
          </a:p>
          <a:p>
            <a:pPr lvl="2"/>
            <a:r>
              <a:rPr lang="en-US" dirty="0" smtClean="0"/>
              <a:t>Handle the late binding of a generated message</a:t>
            </a:r>
          </a:p>
          <a:p>
            <a:pPr lvl="2"/>
            <a:r>
              <a:rPr lang="en-US" dirty="0" smtClean="0"/>
              <a:t>Send </a:t>
            </a:r>
            <a:r>
              <a:rPr lang="en-US" dirty="0"/>
              <a:t>a </a:t>
            </a:r>
            <a:r>
              <a:rPr lang="en-US" dirty="0" smtClean="0"/>
              <a:t>message</a:t>
            </a:r>
          </a:p>
          <a:p>
            <a:pPr lvl="2"/>
            <a:r>
              <a:rPr lang="en-US" dirty="0" smtClean="0"/>
              <a:t>Acknowledge a received message</a:t>
            </a:r>
          </a:p>
          <a:p>
            <a:r>
              <a:rPr lang="en-US" dirty="0"/>
              <a:t>Request Plugin</a:t>
            </a:r>
          </a:p>
          <a:p>
            <a:pPr lvl="1"/>
            <a:r>
              <a:rPr lang="en-US" dirty="0"/>
              <a:t>Handles the late binding of an </a:t>
            </a:r>
            <a:r>
              <a:rPr lang="en-US" dirty="0" smtClean="0"/>
              <a:t/>
            </a:r>
            <a:br>
              <a:rPr lang="en-US" dirty="0" smtClean="0"/>
            </a:br>
            <a:r>
              <a:rPr lang="en-US" dirty="0" smtClean="0"/>
              <a:t>message </a:t>
            </a:r>
            <a:r>
              <a:rPr lang="en-US" dirty="0"/>
              <a:t>about to be sent</a:t>
            </a:r>
          </a:p>
          <a:p>
            <a:r>
              <a:rPr lang="en-US" dirty="0" smtClean="0"/>
              <a:t>Transport Plugin </a:t>
            </a:r>
          </a:p>
          <a:p>
            <a:pPr lvl="1"/>
            <a:r>
              <a:rPr lang="en-US" dirty="0" smtClean="0"/>
              <a:t>Sends the message</a:t>
            </a:r>
          </a:p>
          <a:p>
            <a:pPr lvl="1"/>
            <a:r>
              <a:rPr lang="en-US" dirty="0" smtClean="0"/>
              <a:t>Acknowledges </a:t>
            </a:r>
            <a:r>
              <a:rPr lang="en-US" dirty="0" smtClean="0"/>
              <a:t>synchronous </a:t>
            </a:r>
            <a:r>
              <a:rPr lang="en-US" dirty="0" smtClean="0"/>
              <a:t>replies</a:t>
            </a:r>
          </a:p>
          <a:p>
            <a:r>
              <a:rPr lang="en-US" dirty="0" smtClean="0"/>
              <a:t>Reply Plugin</a:t>
            </a:r>
          </a:p>
          <a:p>
            <a:pPr lvl="1"/>
            <a:r>
              <a:rPr lang="en-US" dirty="0" smtClean="0"/>
              <a:t>Acknowledges a received message</a:t>
            </a:r>
          </a:p>
          <a:p>
            <a:pPr lvl="1"/>
            <a:endParaRPr lang="en-US" dirty="0" smtClean="0"/>
          </a:p>
        </p:txBody>
      </p:sp>
      <p:grpSp>
        <p:nvGrpSpPr>
          <p:cNvPr id="77" name="Group 76"/>
          <p:cNvGrpSpPr>
            <a:grpSpLocks/>
          </p:cNvGrpSpPr>
          <p:nvPr/>
        </p:nvGrpSpPr>
        <p:grpSpPr bwMode="auto">
          <a:xfrm>
            <a:off x="6502256" y="1043316"/>
            <a:ext cx="852487" cy="788988"/>
            <a:chOff x="757" y="1301"/>
            <a:chExt cx="751" cy="695"/>
          </a:xfrm>
          <a:effectLst>
            <a:outerShdw blurRad="50800" dist="38100" dir="2700000" algn="tl" rotWithShape="0">
              <a:prstClr val="black">
                <a:alpha val="40000"/>
              </a:prstClr>
            </a:outerShdw>
          </a:effectLst>
        </p:grpSpPr>
        <p:sp>
          <p:nvSpPr>
            <p:cNvPr id="78" name="Rectangle 77"/>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9" name="Rectangle 78"/>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80" name="Group 79"/>
            <p:cNvGrpSpPr>
              <a:grpSpLocks/>
            </p:cNvGrpSpPr>
            <p:nvPr/>
          </p:nvGrpSpPr>
          <p:grpSpPr bwMode="auto">
            <a:xfrm>
              <a:off x="939" y="1836"/>
              <a:ext cx="373" cy="53"/>
              <a:chOff x="939" y="1836"/>
              <a:chExt cx="373" cy="53"/>
            </a:xfrm>
          </p:grpSpPr>
          <p:sp>
            <p:nvSpPr>
              <p:cNvPr id="90" name="Rectangle 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1" name="Rectangle 1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81" name="Rectangle 1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2" name="Rectangle 1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3" name="AutoShape 1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84" name="Group 14"/>
            <p:cNvGrpSpPr>
              <a:grpSpLocks/>
            </p:cNvGrpSpPr>
            <p:nvPr/>
          </p:nvGrpSpPr>
          <p:grpSpPr bwMode="auto">
            <a:xfrm>
              <a:off x="1243" y="1301"/>
              <a:ext cx="265" cy="287"/>
              <a:chOff x="1243" y="1301"/>
              <a:chExt cx="265" cy="287"/>
            </a:xfrm>
          </p:grpSpPr>
          <p:sp>
            <p:nvSpPr>
              <p:cNvPr id="88" name="Freeform 87"/>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89" name="Freeform 88"/>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85" name="Group 17"/>
            <p:cNvGrpSpPr>
              <a:grpSpLocks/>
            </p:cNvGrpSpPr>
            <p:nvPr/>
          </p:nvGrpSpPr>
          <p:grpSpPr bwMode="auto">
            <a:xfrm flipH="1">
              <a:off x="757" y="1309"/>
              <a:ext cx="265" cy="287"/>
              <a:chOff x="1243" y="1301"/>
              <a:chExt cx="265" cy="287"/>
            </a:xfrm>
          </p:grpSpPr>
          <p:sp>
            <p:nvSpPr>
              <p:cNvPr id="86"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87"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92" name="Text Box 27"/>
          <p:cNvSpPr txBox="1">
            <a:spLocks noChangeArrowheads="1"/>
          </p:cNvSpPr>
          <p:nvPr/>
        </p:nvSpPr>
        <p:spPr bwMode="auto">
          <a:xfrm>
            <a:off x="7417172" y="2970457"/>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93" name="Group 7"/>
          <p:cNvGrpSpPr>
            <a:grpSpLocks/>
          </p:cNvGrpSpPr>
          <p:nvPr/>
        </p:nvGrpSpPr>
        <p:grpSpPr bwMode="auto">
          <a:xfrm>
            <a:off x="6536691" y="2819400"/>
            <a:ext cx="693737" cy="754063"/>
            <a:chOff x="3120" y="2736"/>
            <a:chExt cx="531" cy="577"/>
          </a:xfrm>
          <a:effectLst>
            <a:outerShdw blurRad="50800" dist="38100" dir="2700000" algn="tl" rotWithShape="0">
              <a:prstClr val="black">
                <a:alpha val="40000"/>
              </a:prstClr>
            </a:outerShdw>
          </a:effectLst>
        </p:grpSpPr>
        <p:sp>
          <p:nvSpPr>
            <p:cNvPr id="94" name="Freeform 8"/>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95" name="Line 9"/>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6" name="Line 10"/>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7" name="Freeform 11"/>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98" name="Rectangle 12"/>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9" name="Rectangle 13"/>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00" name="Rectangle 14"/>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01" name="Rectangle 15"/>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02" name="Freeform 16"/>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03" name="Freeform 17"/>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04" name="Group 18"/>
            <p:cNvGrpSpPr>
              <a:grpSpLocks/>
            </p:cNvGrpSpPr>
            <p:nvPr/>
          </p:nvGrpSpPr>
          <p:grpSpPr bwMode="auto">
            <a:xfrm>
              <a:off x="3361" y="2758"/>
              <a:ext cx="89" cy="96"/>
              <a:chOff x="1243" y="1301"/>
              <a:chExt cx="265" cy="287"/>
            </a:xfrm>
          </p:grpSpPr>
          <p:sp>
            <p:nvSpPr>
              <p:cNvPr id="109" name="Freeform 1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10" name="Freeform 2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05" name="Group 21"/>
            <p:cNvGrpSpPr>
              <a:grpSpLocks/>
            </p:cNvGrpSpPr>
            <p:nvPr/>
          </p:nvGrpSpPr>
          <p:grpSpPr bwMode="auto">
            <a:xfrm flipH="1">
              <a:off x="3132" y="2760"/>
              <a:ext cx="88" cy="97"/>
              <a:chOff x="1243" y="1301"/>
              <a:chExt cx="265" cy="287"/>
            </a:xfrm>
          </p:grpSpPr>
          <p:sp>
            <p:nvSpPr>
              <p:cNvPr id="107" name="Freeform 2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08" name="Freeform 2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06" name="Rectangle 24"/>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1" name="Text Box 27"/>
          <p:cNvSpPr txBox="1">
            <a:spLocks noChangeArrowheads="1"/>
          </p:cNvSpPr>
          <p:nvPr/>
        </p:nvSpPr>
        <p:spPr bwMode="auto">
          <a:xfrm>
            <a:off x="7416182" y="41910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12" name="Group 7"/>
          <p:cNvGrpSpPr>
            <a:grpSpLocks/>
          </p:cNvGrpSpPr>
          <p:nvPr/>
        </p:nvGrpSpPr>
        <p:grpSpPr bwMode="auto">
          <a:xfrm>
            <a:off x="6535701" y="4039943"/>
            <a:ext cx="693737" cy="754063"/>
            <a:chOff x="3120" y="2736"/>
            <a:chExt cx="531" cy="577"/>
          </a:xfrm>
          <a:effectLst>
            <a:outerShdw blurRad="50800" dist="38100" dir="2700000" algn="tl" rotWithShape="0">
              <a:prstClr val="black">
                <a:alpha val="40000"/>
              </a:prstClr>
            </a:outerShdw>
          </a:effectLst>
        </p:grpSpPr>
        <p:sp>
          <p:nvSpPr>
            <p:cNvPr id="113" name="Freeform 8"/>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14" name="Line 9"/>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5" name="Line 10"/>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16" name="Freeform 11"/>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17" name="Rectangle 12"/>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8" name="Rectangle 13"/>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19" name="Rectangle 14"/>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0" name="Rectangle 15"/>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21" name="Freeform 16"/>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2" name="Freeform 17"/>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23" name="Group 18"/>
            <p:cNvGrpSpPr>
              <a:grpSpLocks/>
            </p:cNvGrpSpPr>
            <p:nvPr/>
          </p:nvGrpSpPr>
          <p:grpSpPr bwMode="auto">
            <a:xfrm>
              <a:off x="3361" y="2758"/>
              <a:ext cx="89" cy="96"/>
              <a:chOff x="1243" y="1301"/>
              <a:chExt cx="265" cy="287"/>
            </a:xfrm>
          </p:grpSpPr>
          <p:sp>
            <p:nvSpPr>
              <p:cNvPr id="128" name="Freeform 1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29" name="Freeform 2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24" name="Group 21"/>
            <p:cNvGrpSpPr>
              <a:grpSpLocks/>
            </p:cNvGrpSpPr>
            <p:nvPr/>
          </p:nvGrpSpPr>
          <p:grpSpPr bwMode="auto">
            <a:xfrm flipH="1">
              <a:off x="3132" y="2760"/>
              <a:ext cx="88" cy="97"/>
              <a:chOff x="1243" y="1301"/>
              <a:chExt cx="265" cy="287"/>
            </a:xfrm>
          </p:grpSpPr>
          <p:sp>
            <p:nvSpPr>
              <p:cNvPr id="126" name="Freeform 2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27" name="Freeform 2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25" name="Rectangle 24"/>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30" name="Text Box 27"/>
          <p:cNvSpPr txBox="1">
            <a:spLocks noChangeArrowheads="1"/>
          </p:cNvSpPr>
          <p:nvPr/>
        </p:nvSpPr>
        <p:spPr bwMode="auto">
          <a:xfrm>
            <a:off x="7425744" y="5408857"/>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1" name="Group 7"/>
          <p:cNvGrpSpPr>
            <a:grpSpLocks/>
          </p:cNvGrpSpPr>
          <p:nvPr/>
        </p:nvGrpSpPr>
        <p:grpSpPr bwMode="auto">
          <a:xfrm>
            <a:off x="6545263" y="5257800"/>
            <a:ext cx="693737" cy="754063"/>
            <a:chOff x="3120" y="2736"/>
            <a:chExt cx="531" cy="577"/>
          </a:xfrm>
          <a:effectLst>
            <a:outerShdw blurRad="50800" dist="38100" dir="2700000" algn="tl" rotWithShape="0">
              <a:prstClr val="black">
                <a:alpha val="40000"/>
              </a:prstClr>
            </a:outerShdw>
          </a:effectLst>
        </p:grpSpPr>
        <p:sp>
          <p:nvSpPr>
            <p:cNvPr id="132" name="Freeform 8"/>
            <p:cNvSpPr>
              <a:spLocks/>
            </p:cNvSpPr>
            <p:nvPr/>
          </p:nvSpPr>
          <p:spPr bwMode="auto">
            <a:xfrm>
              <a:off x="3187" y="2736"/>
              <a:ext cx="461" cy="577"/>
            </a:xfrm>
            <a:custGeom>
              <a:avLst/>
              <a:gdLst>
                <a:gd name="T0" fmla="*/ 0 w 1887"/>
                <a:gd name="T1" fmla="*/ 575 h 2365"/>
                <a:gd name="T2" fmla="*/ 0 w 1887"/>
                <a:gd name="T3" fmla="*/ 0 h 2365"/>
                <a:gd name="T4" fmla="*/ 328 w 1887"/>
                <a:gd name="T5" fmla="*/ 0 h 2365"/>
                <a:gd name="T6" fmla="*/ 461 w 1887"/>
                <a:gd name="T7" fmla="*/ 135 h 2365"/>
                <a:gd name="T8" fmla="*/ 461 w 1887"/>
                <a:gd name="T9" fmla="*/ 577 h 2365"/>
                <a:gd name="T10" fmla="*/ 0 w 1887"/>
                <a:gd name="T11" fmla="*/ 575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133" name="Line 9"/>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4" name="Line 10"/>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35" name="Freeform 11"/>
            <p:cNvSpPr>
              <a:spLocks/>
            </p:cNvSpPr>
            <p:nvPr/>
          </p:nvSpPr>
          <p:spPr bwMode="auto">
            <a:xfrm>
              <a:off x="3514" y="2736"/>
              <a:ext cx="135" cy="135"/>
            </a:xfrm>
            <a:custGeom>
              <a:avLst/>
              <a:gdLst>
                <a:gd name="T0" fmla="*/ 0 w 553"/>
                <a:gd name="T1" fmla="*/ 0 h 554"/>
                <a:gd name="T2" fmla="*/ 0 w 553"/>
                <a:gd name="T3" fmla="*/ 135 h 554"/>
                <a:gd name="T4" fmla="*/ 135 w 553"/>
                <a:gd name="T5" fmla="*/ 135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136" name="Rectangle 12"/>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7" name="Rectangle 13"/>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138" name="Rectangle 14"/>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39" name="Rectangle 15"/>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40" name="Freeform 16"/>
            <p:cNvSpPr>
              <a:spLocks/>
            </p:cNvSpPr>
            <p:nvPr/>
          </p:nvSpPr>
          <p:spPr bwMode="auto">
            <a:xfrm>
              <a:off x="3120" y="2910"/>
              <a:ext cx="186" cy="143"/>
            </a:xfrm>
            <a:custGeom>
              <a:avLst/>
              <a:gdLst>
                <a:gd name="T0" fmla="*/ 155 w 762"/>
                <a:gd name="T1" fmla="*/ 64 h 588"/>
                <a:gd name="T2" fmla="*/ 158 w 762"/>
                <a:gd name="T3" fmla="*/ 104 h 588"/>
                <a:gd name="T4" fmla="*/ 144 w 762"/>
                <a:gd name="T5" fmla="*/ 118 h 588"/>
                <a:gd name="T6" fmla="*/ 120 w 762"/>
                <a:gd name="T7" fmla="*/ 120 h 588"/>
                <a:gd name="T8" fmla="*/ 108 w 762"/>
                <a:gd name="T9" fmla="*/ 108 h 588"/>
                <a:gd name="T10" fmla="*/ 100 w 762"/>
                <a:gd name="T11" fmla="*/ 80 h 588"/>
                <a:gd name="T12" fmla="*/ 95 w 762"/>
                <a:gd name="T13" fmla="*/ 63 h 588"/>
                <a:gd name="T14" fmla="*/ 89 w 762"/>
                <a:gd name="T15" fmla="*/ 45 h 588"/>
                <a:gd name="T16" fmla="*/ 82 w 762"/>
                <a:gd name="T17" fmla="*/ 30 h 588"/>
                <a:gd name="T18" fmla="*/ 64 w 762"/>
                <a:gd name="T19" fmla="*/ 9 h 588"/>
                <a:gd name="T20" fmla="*/ 40 w 762"/>
                <a:gd name="T21" fmla="*/ 0 h 588"/>
                <a:gd name="T22" fmla="*/ 21 w 762"/>
                <a:gd name="T23" fmla="*/ 6 h 588"/>
                <a:gd name="T24" fmla="*/ 9 w 762"/>
                <a:gd name="T25" fmla="*/ 20 h 588"/>
                <a:gd name="T26" fmla="*/ 2 w 762"/>
                <a:gd name="T27" fmla="*/ 35 h 588"/>
                <a:gd name="T28" fmla="*/ 0 w 762"/>
                <a:gd name="T29" fmla="*/ 73 h 588"/>
                <a:gd name="T30" fmla="*/ 1 w 762"/>
                <a:gd name="T31" fmla="*/ 126 h 588"/>
                <a:gd name="T32" fmla="*/ 32 w 762"/>
                <a:gd name="T33" fmla="*/ 126 h 588"/>
                <a:gd name="T34" fmla="*/ 32 w 762"/>
                <a:gd name="T35" fmla="*/ 87 h 588"/>
                <a:gd name="T36" fmla="*/ 32 w 762"/>
                <a:gd name="T37" fmla="*/ 63 h 588"/>
                <a:gd name="T38" fmla="*/ 34 w 762"/>
                <a:gd name="T39" fmla="*/ 42 h 588"/>
                <a:gd name="T40" fmla="*/ 40 w 762"/>
                <a:gd name="T41" fmla="*/ 38 h 588"/>
                <a:gd name="T42" fmla="*/ 53 w 762"/>
                <a:gd name="T43" fmla="*/ 42 h 588"/>
                <a:gd name="T44" fmla="*/ 60 w 762"/>
                <a:gd name="T45" fmla="*/ 59 h 588"/>
                <a:gd name="T46" fmla="*/ 67 w 762"/>
                <a:gd name="T47" fmla="*/ 74 h 588"/>
                <a:gd name="T48" fmla="*/ 73 w 762"/>
                <a:gd name="T49" fmla="*/ 96 h 588"/>
                <a:gd name="T50" fmla="*/ 79 w 762"/>
                <a:gd name="T51" fmla="*/ 115 h 588"/>
                <a:gd name="T52" fmla="*/ 94 w 762"/>
                <a:gd name="T53" fmla="*/ 138 h 588"/>
                <a:gd name="T54" fmla="*/ 117 w 762"/>
                <a:gd name="T55" fmla="*/ 143 h 588"/>
                <a:gd name="T56" fmla="*/ 151 w 762"/>
                <a:gd name="T57" fmla="*/ 143 h 588"/>
                <a:gd name="T58" fmla="*/ 168 w 762"/>
                <a:gd name="T59" fmla="*/ 133 h 588"/>
                <a:gd name="T60" fmla="*/ 178 w 762"/>
                <a:gd name="T61" fmla="*/ 116 h 588"/>
                <a:gd name="T62" fmla="*/ 185 w 762"/>
                <a:gd name="T63" fmla="*/ 95 h 588"/>
                <a:gd name="T64" fmla="*/ 186 w 762"/>
                <a:gd name="T65" fmla="*/ 71 h 588"/>
                <a:gd name="T66" fmla="*/ 182 w 762"/>
                <a:gd name="T67" fmla="*/ 62 h 588"/>
                <a:gd name="T68" fmla="*/ 155 w 762"/>
                <a:gd name="T69" fmla="*/ 64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41" name="Freeform 17"/>
            <p:cNvSpPr>
              <a:spLocks/>
            </p:cNvSpPr>
            <p:nvPr/>
          </p:nvSpPr>
          <p:spPr bwMode="auto">
            <a:xfrm>
              <a:off x="3210" y="2848"/>
              <a:ext cx="157" cy="135"/>
            </a:xfrm>
            <a:custGeom>
              <a:avLst/>
              <a:gdLst>
                <a:gd name="T0" fmla="*/ 20 w 645"/>
                <a:gd name="T1" fmla="*/ 0 h 553"/>
                <a:gd name="T2" fmla="*/ 139 w 645"/>
                <a:gd name="T3" fmla="*/ 0 h 553"/>
                <a:gd name="T4" fmla="*/ 139 w 645"/>
                <a:gd name="T5" fmla="*/ 22 h 553"/>
                <a:gd name="T6" fmla="*/ 157 w 645"/>
                <a:gd name="T7" fmla="*/ 22 h 553"/>
                <a:gd name="T8" fmla="*/ 157 w 645"/>
                <a:gd name="T9" fmla="*/ 80 h 553"/>
                <a:gd name="T10" fmla="*/ 78 w 645"/>
                <a:gd name="T11" fmla="*/ 135 h 553"/>
                <a:gd name="T12" fmla="*/ 0 w 645"/>
                <a:gd name="T13" fmla="*/ 80 h 553"/>
                <a:gd name="T14" fmla="*/ 0 w 645"/>
                <a:gd name="T15" fmla="*/ 16 h 553"/>
                <a:gd name="T16" fmla="*/ 21 w 645"/>
                <a:gd name="T17" fmla="*/ 16 h 553"/>
                <a:gd name="T18" fmla="*/ 2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42" name="Group 18"/>
            <p:cNvGrpSpPr>
              <a:grpSpLocks/>
            </p:cNvGrpSpPr>
            <p:nvPr/>
          </p:nvGrpSpPr>
          <p:grpSpPr bwMode="auto">
            <a:xfrm>
              <a:off x="3361" y="2758"/>
              <a:ext cx="89" cy="96"/>
              <a:chOff x="1243" y="1301"/>
              <a:chExt cx="265" cy="287"/>
            </a:xfrm>
          </p:grpSpPr>
          <p:sp>
            <p:nvSpPr>
              <p:cNvPr id="147" name="Freeform 1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48" name="Freeform 2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43" name="Group 21"/>
            <p:cNvGrpSpPr>
              <a:grpSpLocks/>
            </p:cNvGrpSpPr>
            <p:nvPr/>
          </p:nvGrpSpPr>
          <p:grpSpPr bwMode="auto">
            <a:xfrm flipH="1">
              <a:off x="3132" y="2760"/>
              <a:ext cx="88" cy="97"/>
              <a:chOff x="1243" y="1301"/>
              <a:chExt cx="265" cy="287"/>
            </a:xfrm>
          </p:grpSpPr>
          <p:sp>
            <p:nvSpPr>
              <p:cNvPr id="145" name="Freeform 2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46" name="Freeform 2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44" name="Rectangle 24"/>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27047759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t>SenderRefIDs and late binding</a:t>
            </a:r>
          </a:p>
          <a:p>
            <a:r>
              <a:rPr lang="en-US" dirty="0"/>
              <a:t>The message request plugin</a:t>
            </a:r>
          </a:p>
          <a:p>
            <a:r>
              <a:rPr lang="en-US" dirty="0"/>
              <a:t>The message transport plugin</a:t>
            </a:r>
          </a:p>
          <a:p>
            <a:r>
              <a:rPr lang="en-US" dirty="0">
                <a:solidFill>
                  <a:schemeClr val="bg1"/>
                </a:solidFill>
              </a:rPr>
              <a:t>Safe ordering</a:t>
            </a:r>
          </a:p>
          <a:p>
            <a:r>
              <a:rPr lang="en-US" dirty="0"/>
              <a:t>Retrying messages during sending</a:t>
            </a:r>
          </a:p>
          <a:p>
            <a:endParaRPr lang="en-US" dirty="0"/>
          </a:p>
        </p:txBody>
      </p:sp>
    </p:spTree>
    <p:extLst>
      <p:ext uri="{BB962C8B-B14F-4D97-AF65-F5344CB8AC3E}">
        <p14:creationId xmlns:p14="http://schemas.microsoft.com/office/powerpoint/2010/main" val="7018049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icn Play"/>
          <p:cNvGrpSpPr>
            <a:grpSpLocks/>
          </p:cNvGrpSpPr>
          <p:nvPr/>
        </p:nvGrpSpPr>
        <p:grpSpPr bwMode="auto">
          <a:xfrm>
            <a:off x="8632825" y="79375"/>
            <a:ext cx="431800" cy="461963"/>
            <a:chOff x="3777" y="1768"/>
            <a:chExt cx="467" cy="499"/>
          </a:xfrm>
        </p:grpSpPr>
        <p:sp>
          <p:nvSpPr>
            <p:cNvPr id="39"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0"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1" name="icn Stop"/>
          <p:cNvGrpSpPr>
            <a:grpSpLocks/>
          </p:cNvGrpSpPr>
          <p:nvPr/>
        </p:nvGrpSpPr>
        <p:grpSpPr bwMode="auto">
          <a:xfrm>
            <a:off x="8632825" y="79375"/>
            <a:ext cx="431800" cy="461963"/>
            <a:chOff x="2967" y="1718"/>
            <a:chExt cx="467" cy="499"/>
          </a:xfrm>
        </p:grpSpPr>
        <p:sp>
          <p:nvSpPr>
            <p:cNvPr id="42"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3"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2" name="Title 1"/>
          <p:cNvSpPr>
            <a:spLocks noGrp="1"/>
          </p:cNvSpPr>
          <p:nvPr>
            <p:ph type="title"/>
          </p:nvPr>
        </p:nvSpPr>
        <p:spPr/>
        <p:txBody>
          <a:bodyPr/>
          <a:lstStyle/>
          <a:p>
            <a:r>
              <a:rPr lang="en-US" dirty="0" smtClean="0"/>
              <a:t>Sending simultaneous related messages</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Some destinations create multiple messages for a single entity or a single set of related entities</a:t>
            </a:r>
          </a:p>
          <a:p>
            <a:pPr lvl="1"/>
            <a:r>
              <a:rPr lang="en-US" dirty="0" smtClean="0"/>
              <a:t>Typically, they should not be sent at the same time</a:t>
            </a:r>
          </a:p>
          <a:p>
            <a:pPr lvl="1"/>
            <a:r>
              <a:rPr lang="en-US" dirty="0" smtClean="0"/>
              <a:t>"Later" messages reference work done in "earlier" messages</a:t>
            </a:r>
          </a:p>
          <a:p>
            <a:r>
              <a:rPr lang="en-US" dirty="0" smtClean="0"/>
              <a:t>If an earlier message gets lost or arrives late, a later message will not make sense</a:t>
            </a:r>
          </a:p>
          <a:p>
            <a:endParaRPr lang="en-US" dirty="0"/>
          </a:p>
        </p:txBody>
      </p:sp>
      <p:sp>
        <p:nvSpPr>
          <p:cNvPr id="4" name="Rectangle 95"/>
          <p:cNvSpPr>
            <a:spLocks noChangeArrowheads="1"/>
          </p:cNvSpPr>
          <p:nvPr/>
        </p:nvSpPr>
        <p:spPr bwMode="auto">
          <a:xfrm>
            <a:off x="7424738" y="1184275"/>
            <a:ext cx="1282700" cy="2314575"/>
          </a:xfrm>
          <a:prstGeom prst="rect">
            <a:avLst/>
          </a:prstGeom>
          <a:solidFill>
            <a:srgbClr val="003399">
              <a:alpha val="25098"/>
            </a:srgbClr>
          </a:solidFill>
          <a:ln w="28575" algn="ctr">
            <a:solidFill>
              <a:schemeClr val="accent1"/>
            </a:solidFill>
            <a:miter lim="800000"/>
            <a:headEnd/>
            <a:tailEnd/>
          </a:ln>
        </p:spPr>
        <p:txBody>
          <a:bodyPr lIns="0" tIns="0" rIns="0" bIns="0" anchor="ctr">
            <a:spAutoFit/>
          </a:bodyPr>
          <a:lstStyle/>
          <a:p>
            <a:endParaRPr lang="en-US" dirty="0"/>
          </a:p>
        </p:txBody>
      </p:sp>
      <p:pic>
        <p:nvPicPr>
          <p:cNvPr id="5" name="Picture 96"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2538" y="1282700"/>
            <a:ext cx="9271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85"/>
          <p:cNvGrpSpPr>
            <a:grpSpLocks/>
          </p:cNvGrpSpPr>
          <p:nvPr/>
        </p:nvGrpSpPr>
        <p:grpSpPr bwMode="auto">
          <a:xfrm>
            <a:off x="985838" y="1885950"/>
            <a:ext cx="2409825" cy="1335088"/>
            <a:chOff x="621" y="1188"/>
            <a:chExt cx="1518" cy="841"/>
          </a:xfrm>
        </p:grpSpPr>
        <p:sp>
          <p:nvSpPr>
            <p:cNvPr id="7" name="Line 53"/>
            <p:cNvSpPr>
              <a:spLocks noChangeShapeType="1"/>
            </p:cNvSpPr>
            <p:nvPr/>
          </p:nvSpPr>
          <p:spPr bwMode="auto">
            <a:xfrm>
              <a:off x="622" y="2020"/>
              <a:ext cx="151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 name="Line 54"/>
            <p:cNvSpPr>
              <a:spLocks noChangeShapeType="1"/>
            </p:cNvSpPr>
            <p:nvPr/>
          </p:nvSpPr>
          <p:spPr bwMode="auto">
            <a:xfrm>
              <a:off x="622" y="1677"/>
              <a:ext cx="151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 name="Line 49"/>
            <p:cNvSpPr>
              <a:spLocks noChangeShapeType="1"/>
            </p:cNvSpPr>
            <p:nvPr/>
          </p:nvSpPr>
          <p:spPr bwMode="auto">
            <a:xfrm>
              <a:off x="622" y="1325"/>
              <a:ext cx="1517"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10" name="Line 50"/>
            <p:cNvSpPr>
              <a:spLocks noChangeShapeType="1"/>
            </p:cNvSpPr>
            <p:nvPr/>
          </p:nvSpPr>
          <p:spPr bwMode="auto">
            <a:xfrm>
              <a:off x="621" y="1188"/>
              <a:ext cx="0" cy="841"/>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
        <p:nvSpPr>
          <p:cNvPr id="11" name="AutoShape 4"/>
          <p:cNvSpPr>
            <a:spLocks noChangeArrowheads="1"/>
          </p:cNvSpPr>
          <p:nvPr/>
        </p:nvSpPr>
        <p:spPr bwMode="auto">
          <a:xfrm>
            <a:off x="609600" y="1143000"/>
            <a:ext cx="725488" cy="739775"/>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12" name="Group 36"/>
          <p:cNvGrpSpPr>
            <a:grpSpLocks/>
          </p:cNvGrpSpPr>
          <p:nvPr/>
        </p:nvGrpSpPr>
        <p:grpSpPr bwMode="auto">
          <a:xfrm>
            <a:off x="1149350" y="1844675"/>
            <a:ext cx="1797050" cy="488950"/>
            <a:chOff x="1981" y="2827"/>
            <a:chExt cx="1132" cy="308"/>
          </a:xfrm>
        </p:grpSpPr>
        <p:sp>
          <p:nvSpPr>
            <p:cNvPr id="13" name="Text Box 23"/>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grpSp>
          <p:nvGrpSpPr>
            <p:cNvPr id="14" name="Group 32"/>
            <p:cNvGrpSpPr>
              <a:grpSpLocks/>
            </p:cNvGrpSpPr>
            <p:nvPr/>
          </p:nvGrpSpPr>
          <p:grpSpPr bwMode="auto">
            <a:xfrm>
              <a:off x="2626" y="2830"/>
              <a:ext cx="487" cy="302"/>
              <a:chOff x="2097" y="1494"/>
              <a:chExt cx="229" cy="142"/>
            </a:xfrm>
          </p:grpSpPr>
          <p:sp>
            <p:nvSpPr>
              <p:cNvPr id="15" name="Rectangle 33"/>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16" name="Line 34"/>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 name="Line 35"/>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18" name="Group 37"/>
          <p:cNvGrpSpPr>
            <a:grpSpLocks/>
          </p:cNvGrpSpPr>
          <p:nvPr/>
        </p:nvGrpSpPr>
        <p:grpSpPr bwMode="auto">
          <a:xfrm>
            <a:off x="1149350" y="2963863"/>
            <a:ext cx="1797050" cy="488950"/>
            <a:chOff x="1981" y="2827"/>
            <a:chExt cx="1132" cy="308"/>
          </a:xfrm>
        </p:grpSpPr>
        <p:sp>
          <p:nvSpPr>
            <p:cNvPr id="19" name="Text Box 38"/>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grpSp>
          <p:nvGrpSpPr>
            <p:cNvPr id="20" name="Group 39"/>
            <p:cNvGrpSpPr>
              <a:grpSpLocks/>
            </p:cNvGrpSpPr>
            <p:nvPr/>
          </p:nvGrpSpPr>
          <p:grpSpPr bwMode="auto">
            <a:xfrm>
              <a:off x="2626" y="2830"/>
              <a:ext cx="487" cy="302"/>
              <a:chOff x="2097" y="1494"/>
              <a:chExt cx="229" cy="142"/>
            </a:xfrm>
          </p:grpSpPr>
          <p:sp>
            <p:nvSpPr>
              <p:cNvPr id="21" name="Rectangle 40"/>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2" name="Line 4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 name="Line 4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24" name="Group 43"/>
          <p:cNvGrpSpPr>
            <a:grpSpLocks/>
          </p:cNvGrpSpPr>
          <p:nvPr/>
        </p:nvGrpSpPr>
        <p:grpSpPr bwMode="auto">
          <a:xfrm>
            <a:off x="1149350" y="2409825"/>
            <a:ext cx="1797050" cy="488950"/>
            <a:chOff x="1981" y="2827"/>
            <a:chExt cx="1132" cy="308"/>
          </a:xfrm>
        </p:grpSpPr>
        <p:sp>
          <p:nvSpPr>
            <p:cNvPr id="25" name="Text Box 44"/>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grpSp>
          <p:nvGrpSpPr>
            <p:cNvPr id="26" name="Group 45"/>
            <p:cNvGrpSpPr>
              <a:grpSpLocks/>
            </p:cNvGrpSpPr>
            <p:nvPr/>
          </p:nvGrpSpPr>
          <p:grpSpPr bwMode="auto">
            <a:xfrm>
              <a:off x="2626" y="2830"/>
              <a:ext cx="487" cy="302"/>
              <a:chOff x="2097" y="1494"/>
              <a:chExt cx="229" cy="142"/>
            </a:xfrm>
          </p:grpSpPr>
          <p:sp>
            <p:nvSpPr>
              <p:cNvPr id="27" name="Rectangle 46"/>
              <p:cNvSpPr>
                <a:spLocks noChangeArrowheads="1"/>
              </p:cNvSpPr>
              <p:nvPr/>
            </p:nvSpPr>
            <p:spPr bwMode="auto">
              <a:xfrm>
                <a:off x="2097" y="1496"/>
                <a:ext cx="227" cy="140"/>
              </a:xfrm>
              <a:prstGeom prst="rect">
                <a:avLst/>
              </a:prstGeom>
              <a:solidFill>
                <a:srgbClr val="FFCC66"/>
              </a:solidFill>
              <a:ln w="19050" algn="ctr">
                <a:solidFill>
                  <a:schemeClr val="bg1"/>
                </a:solidFill>
                <a:miter lim="800000"/>
                <a:headEnd/>
                <a:tailEnd/>
              </a:ln>
            </p:spPr>
            <p:txBody>
              <a:bodyPr lIns="0" tIns="0" rIns="0" bIns="0" anchor="ctr">
                <a:spAutoFit/>
              </a:bodyPr>
              <a:lstStyle/>
              <a:p>
                <a:endParaRPr lang="en-US" dirty="0"/>
              </a:p>
            </p:txBody>
          </p:sp>
          <p:sp>
            <p:nvSpPr>
              <p:cNvPr id="28" name="Line 4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4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30" name="Group 86"/>
          <p:cNvGrpSpPr>
            <a:grpSpLocks/>
          </p:cNvGrpSpPr>
          <p:nvPr/>
        </p:nvGrpSpPr>
        <p:grpSpPr bwMode="auto">
          <a:xfrm>
            <a:off x="3440113" y="1584325"/>
            <a:ext cx="2155825" cy="744538"/>
            <a:chOff x="2167" y="998"/>
            <a:chExt cx="1358" cy="469"/>
          </a:xfrm>
        </p:grpSpPr>
        <p:sp>
          <p:nvSpPr>
            <p:cNvPr id="31" name="Line 81"/>
            <p:cNvSpPr>
              <a:spLocks noChangeShapeType="1"/>
            </p:cNvSpPr>
            <p:nvPr/>
          </p:nvSpPr>
          <p:spPr bwMode="auto">
            <a:xfrm>
              <a:off x="2994" y="1325"/>
              <a:ext cx="531" cy="0"/>
            </a:xfrm>
            <a:prstGeom prst="line">
              <a:avLst/>
            </a:prstGeom>
            <a:noFill/>
            <a:ln w="19050">
              <a:solidFill>
                <a:schemeClr val="accent1"/>
              </a:solidFill>
              <a:prstDash val="dash"/>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Text Box 64"/>
            <p:cNvSpPr txBox="1">
              <a:spLocks noChangeArrowheads="1"/>
            </p:cNvSpPr>
            <p:nvPr/>
          </p:nvSpPr>
          <p:spPr bwMode="auto">
            <a:xfrm>
              <a:off x="2365" y="998"/>
              <a:ext cx="112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(lost or delayed)</a:t>
              </a:r>
            </a:p>
          </p:txBody>
        </p:sp>
        <p:sp>
          <p:nvSpPr>
            <p:cNvPr id="33" name="Line 77"/>
            <p:cNvSpPr>
              <a:spLocks noChangeShapeType="1"/>
            </p:cNvSpPr>
            <p:nvPr/>
          </p:nvSpPr>
          <p:spPr bwMode="auto">
            <a:xfrm>
              <a:off x="2167" y="1325"/>
              <a:ext cx="668"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34" name="Group 65"/>
            <p:cNvGrpSpPr>
              <a:grpSpLocks/>
            </p:cNvGrpSpPr>
            <p:nvPr/>
          </p:nvGrpSpPr>
          <p:grpSpPr bwMode="auto">
            <a:xfrm>
              <a:off x="2690" y="1165"/>
              <a:ext cx="487" cy="302"/>
              <a:chOff x="2097" y="1494"/>
              <a:chExt cx="229" cy="142"/>
            </a:xfrm>
          </p:grpSpPr>
          <p:sp>
            <p:nvSpPr>
              <p:cNvPr id="35" name="Rectangle 66"/>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36" name="Line 6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7" name="Line 6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sp>
        <p:nvSpPr>
          <p:cNvPr id="44" name="Text Box 94"/>
          <p:cNvSpPr txBox="1">
            <a:spLocks noChangeArrowheads="1"/>
          </p:cNvSpPr>
          <p:nvPr/>
        </p:nvSpPr>
        <p:spPr bwMode="auto">
          <a:xfrm>
            <a:off x="1358900" y="13462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grpSp>
        <p:nvGrpSpPr>
          <p:cNvPr id="45" name="Group 105"/>
          <p:cNvGrpSpPr>
            <a:grpSpLocks/>
          </p:cNvGrpSpPr>
          <p:nvPr/>
        </p:nvGrpSpPr>
        <p:grpSpPr bwMode="auto">
          <a:xfrm>
            <a:off x="3444875" y="2408238"/>
            <a:ext cx="5156200" cy="1057275"/>
            <a:chOff x="2170" y="1517"/>
            <a:chExt cx="3248" cy="666"/>
          </a:xfrm>
        </p:grpSpPr>
        <p:grpSp>
          <p:nvGrpSpPr>
            <p:cNvPr id="46" name="Group 59"/>
            <p:cNvGrpSpPr>
              <a:grpSpLocks/>
            </p:cNvGrpSpPr>
            <p:nvPr/>
          </p:nvGrpSpPr>
          <p:grpSpPr bwMode="auto">
            <a:xfrm>
              <a:off x="4108" y="1521"/>
              <a:ext cx="487" cy="302"/>
              <a:chOff x="2097" y="1494"/>
              <a:chExt cx="229" cy="142"/>
            </a:xfrm>
          </p:grpSpPr>
          <p:sp>
            <p:nvSpPr>
              <p:cNvPr id="56" name="Rectangle 60"/>
              <p:cNvSpPr>
                <a:spLocks noChangeArrowheads="1"/>
              </p:cNvSpPr>
              <p:nvPr/>
            </p:nvSpPr>
            <p:spPr bwMode="auto">
              <a:xfrm>
                <a:off x="2097" y="1496"/>
                <a:ext cx="227" cy="140"/>
              </a:xfrm>
              <a:prstGeom prst="rect">
                <a:avLst/>
              </a:prstGeom>
              <a:solidFill>
                <a:srgbClr val="FFCC66"/>
              </a:solidFill>
              <a:ln w="19050" algn="ctr">
                <a:solidFill>
                  <a:schemeClr val="bg1"/>
                </a:solidFill>
                <a:miter lim="800000"/>
                <a:headEnd/>
                <a:tailEnd/>
              </a:ln>
            </p:spPr>
            <p:txBody>
              <a:bodyPr lIns="0" tIns="0" rIns="0" bIns="0" anchor="ctr">
                <a:spAutoFit/>
              </a:bodyPr>
              <a:lstStyle/>
              <a:p>
                <a:endParaRPr lang="en-US" dirty="0"/>
              </a:p>
            </p:txBody>
          </p:sp>
          <p:sp>
            <p:nvSpPr>
              <p:cNvPr id="57" name="Line 6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8" name="Line 6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7" name="Group 72"/>
            <p:cNvGrpSpPr>
              <a:grpSpLocks/>
            </p:cNvGrpSpPr>
            <p:nvPr/>
          </p:nvGrpSpPr>
          <p:grpSpPr bwMode="auto">
            <a:xfrm>
              <a:off x="4108" y="1867"/>
              <a:ext cx="487" cy="302"/>
              <a:chOff x="2097" y="1494"/>
              <a:chExt cx="229" cy="142"/>
            </a:xfrm>
          </p:grpSpPr>
          <p:sp>
            <p:nvSpPr>
              <p:cNvPr id="53" name="Rectangle 73"/>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4" name="Line 74"/>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75"/>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8" name="AutoShape 76"/>
            <p:cNvSpPr>
              <a:spLocks noChangeArrowheads="1"/>
            </p:cNvSpPr>
            <p:nvPr/>
          </p:nvSpPr>
          <p:spPr bwMode="auto">
            <a:xfrm>
              <a:off x="4789" y="1517"/>
              <a:ext cx="629" cy="516"/>
            </a:xfrm>
            <a:prstGeom prst="wedgeRectCallout">
              <a:avLst>
                <a:gd name="adj1" fmla="val -30190"/>
                <a:gd name="adj2" fmla="val -84884"/>
              </a:avLst>
            </a:prstGeom>
            <a:solidFill>
              <a:schemeClr val="tx1"/>
            </a:solidFill>
            <a:ln w="19050" algn="ctr">
              <a:solidFill>
                <a:schemeClr val="bg1"/>
              </a:solidFill>
              <a:miter lim="800000"/>
              <a:headEnd/>
              <a:tailEnd/>
            </a:ln>
          </p:spPr>
          <p:txBody>
            <a:bodyPr lIns="91440" tIns="0" rIns="0" bIns="0" anchor="ctr"/>
            <a:lstStyle/>
            <a:p>
              <a:r>
                <a:rPr lang="en-US" sz="1600" dirty="0">
                  <a:solidFill>
                    <a:schemeClr val="bg1"/>
                  </a:solidFill>
                </a:rPr>
                <a:t>Who is account 117?</a:t>
              </a:r>
            </a:p>
          </p:txBody>
        </p:sp>
        <p:sp>
          <p:nvSpPr>
            <p:cNvPr id="49" name="Line 82"/>
            <p:cNvSpPr>
              <a:spLocks noChangeShapeType="1"/>
            </p:cNvSpPr>
            <p:nvPr/>
          </p:nvSpPr>
          <p:spPr bwMode="auto">
            <a:xfrm>
              <a:off x="2175" y="1681"/>
              <a:ext cx="193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0" name="Line 83"/>
            <p:cNvSpPr>
              <a:spLocks noChangeShapeType="1"/>
            </p:cNvSpPr>
            <p:nvPr/>
          </p:nvSpPr>
          <p:spPr bwMode="auto">
            <a:xfrm>
              <a:off x="2170" y="2024"/>
              <a:ext cx="193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1" name="Text Box 99"/>
            <p:cNvSpPr txBox="1">
              <a:spLocks noChangeArrowheads="1"/>
            </p:cNvSpPr>
            <p:nvPr/>
          </p:nvSpPr>
          <p:spPr bwMode="auto">
            <a:xfrm>
              <a:off x="3450" y="15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sp>
          <p:nvSpPr>
            <p:cNvPr id="52" name="Text Box 104"/>
            <p:cNvSpPr txBox="1">
              <a:spLocks noChangeArrowheads="1"/>
            </p:cNvSpPr>
            <p:nvPr/>
          </p:nvSpPr>
          <p:spPr bwMode="auto">
            <a:xfrm>
              <a:off x="3450" y="1875"/>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grpSp>
    </p:spTree>
    <p:extLst>
      <p:ext uri="{BB962C8B-B14F-4D97-AF65-F5344CB8AC3E}">
        <p14:creationId xmlns:p14="http://schemas.microsoft.com/office/powerpoint/2010/main" val="210214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2000"/>
                                        <p:tgtEl>
                                          <p:spTgt spid="45"/>
                                        </p:tgtEl>
                                      </p:cBhvr>
                                    </p:animEffect>
                                  </p:childTnLst>
                                </p:cTn>
                              </p:par>
                            </p:childTnLst>
                          </p:cTn>
                        </p:par>
                        <p:par>
                          <p:cTn id="18" fill="hold">
                            <p:stCondLst>
                              <p:cond delay="2000"/>
                            </p:stCondLst>
                            <p:childTnLst>
                              <p:par>
                                <p:cTn id="19" presetID="17" presetClass="entr" presetSubtype="1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2000" fill="hold"/>
                                        <p:tgtEl>
                                          <p:spTgt spid="41"/>
                                        </p:tgtEl>
                                        <p:attrNameLst>
                                          <p:attrName>ppt_w</p:attrName>
                                        </p:attrNameLst>
                                      </p:cBhvr>
                                      <p:tavLst>
                                        <p:tav tm="0">
                                          <p:val>
                                            <p:fltVal val="0"/>
                                          </p:val>
                                        </p:tav>
                                        <p:tav tm="100000">
                                          <p:val>
                                            <p:strVal val="#ppt_w"/>
                                          </p:val>
                                        </p:tav>
                                      </p:tavLst>
                                    </p:anim>
                                    <p:anim calcmode="lin" valueType="num">
                                      <p:cBhvr>
                                        <p:cTn id="22" dur="20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a:t>
            </a:r>
          </a:p>
        </p:txBody>
      </p:sp>
      <p:sp>
        <p:nvSpPr>
          <p:cNvPr id="3" name="Content Placeholder 2"/>
          <p:cNvSpPr>
            <a:spLocks noGrp="1"/>
          </p:cNvSpPr>
          <p:nvPr>
            <p:ph idx="1"/>
          </p:nvPr>
        </p:nvSpPr>
        <p:spPr>
          <a:xfrm>
            <a:off x="519113" y="3886200"/>
            <a:ext cx="8318500" cy="2514600"/>
          </a:xfrm>
        </p:spPr>
        <p:txBody>
          <a:bodyPr/>
          <a:lstStyle/>
          <a:p>
            <a:r>
              <a:rPr lang="en-US" dirty="0"/>
              <a:t>Guidewire has a built-in mechanism called safe ordering</a:t>
            </a:r>
          </a:p>
          <a:p>
            <a:pPr lvl="1"/>
            <a:r>
              <a:rPr lang="en-US" dirty="0"/>
              <a:t>Its primary purpose is to ensure that the external system gets related messages one at a time</a:t>
            </a:r>
          </a:p>
          <a:p>
            <a:r>
              <a:rPr lang="en-US" dirty="0"/>
              <a:t>When safe ordering is enforced:</a:t>
            </a:r>
          </a:p>
          <a:p>
            <a:pPr lvl="1"/>
            <a:r>
              <a:rPr lang="en-US" dirty="0"/>
              <a:t>For a given destination/entity pair, only one message is sent</a:t>
            </a:r>
          </a:p>
          <a:p>
            <a:pPr lvl="1"/>
            <a:r>
              <a:rPr lang="en-US" dirty="0"/>
              <a:t>The external system must acknowledge the first message before the next message is sent</a:t>
            </a:r>
          </a:p>
          <a:p>
            <a:endParaRPr lang="en-US" dirty="0"/>
          </a:p>
        </p:txBody>
      </p:sp>
      <p:grpSp>
        <p:nvGrpSpPr>
          <p:cNvPr id="10" name="icn Play"/>
          <p:cNvGrpSpPr>
            <a:grpSpLocks/>
          </p:cNvGrpSpPr>
          <p:nvPr/>
        </p:nvGrpSpPr>
        <p:grpSpPr bwMode="auto">
          <a:xfrm>
            <a:off x="8632825" y="79375"/>
            <a:ext cx="431800" cy="461963"/>
            <a:chOff x="3777" y="1768"/>
            <a:chExt cx="467" cy="499"/>
          </a:xfrm>
        </p:grpSpPr>
        <p:sp>
          <p:nvSpPr>
            <p:cNvPr id="11"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13" name="icn Stop"/>
          <p:cNvGrpSpPr>
            <a:grpSpLocks/>
          </p:cNvGrpSpPr>
          <p:nvPr/>
        </p:nvGrpSpPr>
        <p:grpSpPr bwMode="auto">
          <a:xfrm>
            <a:off x="8632825" y="79375"/>
            <a:ext cx="431800" cy="461963"/>
            <a:chOff x="2967" y="1718"/>
            <a:chExt cx="467" cy="499"/>
          </a:xfrm>
        </p:grpSpPr>
        <p:sp>
          <p:nvSpPr>
            <p:cNvPr id="14"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5"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16" name="Line 84"/>
          <p:cNvSpPr>
            <a:spLocks noChangeShapeType="1"/>
          </p:cNvSpPr>
          <p:nvPr/>
        </p:nvSpPr>
        <p:spPr bwMode="auto">
          <a:xfrm>
            <a:off x="987425" y="3206750"/>
            <a:ext cx="1560513"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7" name="Line 4"/>
          <p:cNvSpPr>
            <a:spLocks noChangeShapeType="1"/>
          </p:cNvSpPr>
          <p:nvPr/>
        </p:nvSpPr>
        <p:spPr bwMode="auto">
          <a:xfrm>
            <a:off x="2449513" y="2497138"/>
            <a:ext cx="1116012"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 name="Line 66"/>
          <p:cNvSpPr>
            <a:spLocks noChangeShapeType="1"/>
          </p:cNvSpPr>
          <p:nvPr/>
        </p:nvSpPr>
        <p:spPr bwMode="auto">
          <a:xfrm>
            <a:off x="987425" y="2662238"/>
            <a:ext cx="1585913"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9" name="Line 5"/>
          <p:cNvSpPr>
            <a:spLocks noChangeShapeType="1"/>
          </p:cNvSpPr>
          <p:nvPr/>
        </p:nvSpPr>
        <p:spPr bwMode="auto">
          <a:xfrm>
            <a:off x="2514600" y="1951038"/>
            <a:ext cx="1350963"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65"/>
          <p:cNvSpPr>
            <a:spLocks noChangeShapeType="1"/>
          </p:cNvSpPr>
          <p:nvPr/>
        </p:nvSpPr>
        <p:spPr bwMode="auto">
          <a:xfrm>
            <a:off x="987425" y="2103438"/>
            <a:ext cx="1598613"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1" name="Rectangle 57"/>
          <p:cNvSpPr>
            <a:spLocks noChangeArrowheads="1"/>
          </p:cNvSpPr>
          <p:nvPr/>
        </p:nvSpPr>
        <p:spPr bwMode="auto">
          <a:xfrm>
            <a:off x="7424738" y="1184275"/>
            <a:ext cx="1282700" cy="2314575"/>
          </a:xfrm>
          <a:prstGeom prst="rect">
            <a:avLst/>
          </a:prstGeom>
          <a:solidFill>
            <a:srgbClr val="003399">
              <a:alpha val="25098"/>
            </a:srgbClr>
          </a:solidFill>
          <a:ln w="28575" algn="ctr">
            <a:solidFill>
              <a:schemeClr val="accent1"/>
            </a:solidFill>
            <a:miter lim="800000"/>
            <a:headEnd/>
            <a:tailEnd/>
          </a:ln>
        </p:spPr>
        <p:txBody>
          <a:bodyPr lIns="0" tIns="0" rIns="0" bIns="0" anchor="ctr">
            <a:spAutoFit/>
          </a:bodyPr>
          <a:lstStyle/>
          <a:p>
            <a:endParaRPr lang="en-US" dirty="0"/>
          </a:p>
        </p:txBody>
      </p:sp>
      <p:sp>
        <p:nvSpPr>
          <p:cNvPr id="22" name="Line 3"/>
          <p:cNvSpPr>
            <a:spLocks noChangeShapeType="1"/>
          </p:cNvSpPr>
          <p:nvPr/>
        </p:nvSpPr>
        <p:spPr bwMode="auto">
          <a:xfrm>
            <a:off x="2541588" y="3092450"/>
            <a:ext cx="854075"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3" name="Line 6"/>
          <p:cNvSpPr>
            <a:spLocks noChangeShapeType="1"/>
          </p:cNvSpPr>
          <p:nvPr/>
        </p:nvSpPr>
        <p:spPr bwMode="auto">
          <a:xfrm>
            <a:off x="985838" y="1885950"/>
            <a:ext cx="0" cy="133508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4" name="AutoShape 8"/>
          <p:cNvSpPr>
            <a:spLocks noChangeArrowheads="1"/>
          </p:cNvSpPr>
          <p:nvPr/>
        </p:nvSpPr>
        <p:spPr bwMode="auto">
          <a:xfrm>
            <a:off x="609600" y="1143000"/>
            <a:ext cx="725488" cy="739775"/>
          </a:xfrm>
          <a:prstGeom prst="smileyFace">
            <a:avLst>
              <a:gd name="adj" fmla="val 4653"/>
            </a:avLst>
          </a:prstGeom>
          <a:solidFill>
            <a:srgbClr val="FFFF99"/>
          </a:solidFill>
          <a:ln w="12700">
            <a:solidFill>
              <a:srgbClr val="000000"/>
            </a:solidFill>
            <a:round/>
            <a:headEnd/>
            <a:tailEnd/>
          </a:ln>
        </p:spPr>
        <p:txBody>
          <a:bodyPr wrap="none" anchor="ctr"/>
          <a:lstStyle/>
          <a:p>
            <a:endParaRPr lang="en-US" dirty="0"/>
          </a:p>
        </p:txBody>
      </p:sp>
      <p:grpSp>
        <p:nvGrpSpPr>
          <p:cNvPr id="25" name="Group 9"/>
          <p:cNvGrpSpPr>
            <a:grpSpLocks/>
          </p:cNvGrpSpPr>
          <p:nvPr/>
        </p:nvGrpSpPr>
        <p:grpSpPr bwMode="auto">
          <a:xfrm>
            <a:off x="1149350" y="1844675"/>
            <a:ext cx="1797050" cy="488950"/>
            <a:chOff x="1981" y="2827"/>
            <a:chExt cx="1132" cy="308"/>
          </a:xfrm>
        </p:grpSpPr>
        <p:sp>
          <p:nvSpPr>
            <p:cNvPr id="26" name="Text Box 10"/>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added</a:t>
              </a:r>
            </a:p>
          </p:txBody>
        </p:sp>
        <p:grpSp>
          <p:nvGrpSpPr>
            <p:cNvPr id="27" name="Group 11"/>
            <p:cNvGrpSpPr>
              <a:grpSpLocks/>
            </p:cNvGrpSpPr>
            <p:nvPr/>
          </p:nvGrpSpPr>
          <p:grpSpPr bwMode="auto">
            <a:xfrm>
              <a:off x="2626" y="2830"/>
              <a:ext cx="487" cy="302"/>
              <a:chOff x="2097" y="1494"/>
              <a:chExt cx="229" cy="142"/>
            </a:xfrm>
          </p:grpSpPr>
          <p:sp>
            <p:nvSpPr>
              <p:cNvPr id="28" name="Rectangle 12"/>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29" name="Line 1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0" name="Line 1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31" name="Group 15"/>
          <p:cNvGrpSpPr>
            <a:grpSpLocks/>
          </p:cNvGrpSpPr>
          <p:nvPr/>
        </p:nvGrpSpPr>
        <p:grpSpPr bwMode="auto">
          <a:xfrm>
            <a:off x="1149350" y="2963863"/>
            <a:ext cx="1797050" cy="488950"/>
            <a:chOff x="1981" y="2827"/>
            <a:chExt cx="1132" cy="308"/>
          </a:xfrm>
        </p:grpSpPr>
        <p:sp>
          <p:nvSpPr>
            <p:cNvPr id="32" name="Text Box 16"/>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grpSp>
          <p:nvGrpSpPr>
            <p:cNvPr id="33" name="Group 17"/>
            <p:cNvGrpSpPr>
              <a:grpSpLocks/>
            </p:cNvGrpSpPr>
            <p:nvPr/>
          </p:nvGrpSpPr>
          <p:grpSpPr bwMode="auto">
            <a:xfrm>
              <a:off x="2626" y="2830"/>
              <a:ext cx="487" cy="302"/>
              <a:chOff x="2097" y="1494"/>
              <a:chExt cx="229" cy="142"/>
            </a:xfrm>
          </p:grpSpPr>
          <p:sp>
            <p:nvSpPr>
              <p:cNvPr id="34" name="Rectangle 18"/>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5"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37" name="Group 21"/>
          <p:cNvGrpSpPr>
            <a:grpSpLocks/>
          </p:cNvGrpSpPr>
          <p:nvPr/>
        </p:nvGrpSpPr>
        <p:grpSpPr bwMode="auto">
          <a:xfrm>
            <a:off x="1149350" y="2409825"/>
            <a:ext cx="1797050" cy="488950"/>
            <a:chOff x="1981" y="2827"/>
            <a:chExt cx="1132" cy="308"/>
          </a:xfrm>
        </p:grpSpPr>
        <p:sp>
          <p:nvSpPr>
            <p:cNvPr id="38" name="Text Box 22"/>
            <p:cNvSpPr txBox="1">
              <a:spLocks noChangeArrowheads="1"/>
            </p:cNvSpPr>
            <p:nvPr/>
          </p:nvSpPr>
          <p:spPr bwMode="auto">
            <a:xfrm>
              <a:off x="1981" y="2827"/>
              <a:ext cx="60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bg1"/>
                  </a:solidFill>
                </a:rPr>
                <a:t>117</a:t>
              </a:r>
              <a:br>
                <a:rPr lang="en-US" sz="1600" dirty="0">
                  <a:solidFill>
                    <a:schemeClr val="bg1"/>
                  </a:solidFill>
                </a:rPr>
              </a:br>
              <a:r>
                <a:rPr lang="en-US" sz="1600" dirty="0">
                  <a:solidFill>
                    <a:schemeClr val="bg1"/>
                  </a:solidFill>
                </a:rPr>
                <a:t>changed</a:t>
              </a:r>
            </a:p>
          </p:txBody>
        </p:sp>
        <p:grpSp>
          <p:nvGrpSpPr>
            <p:cNvPr id="39" name="Group 23"/>
            <p:cNvGrpSpPr>
              <a:grpSpLocks/>
            </p:cNvGrpSpPr>
            <p:nvPr/>
          </p:nvGrpSpPr>
          <p:grpSpPr bwMode="auto">
            <a:xfrm>
              <a:off x="2626" y="2830"/>
              <a:ext cx="487" cy="302"/>
              <a:chOff x="2097" y="1494"/>
              <a:chExt cx="229" cy="142"/>
            </a:xfrm>
          </p:grpSpPr>
          <p:sp>
            <p:nvSpPr>
              <p:cNvPr id="40" name="Rectangle 24"/>
              <p:cNvSpPr>
                <a:spLocks noChangeArrowheads="1"/>
              </p:cNvSpPr>
              <p:nvPr/>
            </p:nvSpPr>
            <p:spPr bwMode="auto">
              <a:xfrm>
                <a:off x="2097" y="1496"/>
                <a:ext cx="227" cy="140"/>
              </a:xfrm>
              <a:prstGeom prst="rect">
                <a:avLst/>
              </a:prstGeom>
              <a:solidFill>
                <a:srgbClr val="FFCC66"/>
              </a:solidFill>
              <a:ln w="19050" algn="ctr">
                <a:solidFill>
                  <a:schemeClr val="bg1"/>
                </a:solidFill>
                <a:miter lim="800000"/>
                <a:headEnd/>
                <a:tailEnd/>
              </a:ln>
            </p:spPr>
            <p:txBody>
              <a:bodyPr lIns="0" tIns="0" rIns="0" bIns="0" anchor="ctr">
                <a:spAutoFit/>
              </a:bodyPr>
              <a:lstStyle/>
              <a:p>
                <a:endParaRPr lang="en-US" dirty="0"/>
              </a:p>
            </p:txBody>
          </p:sp>
          <p:sp>
            <p:nvSpPr>
              <p:cNvPr id="41" name="Line 2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Line 2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pic>
        <p:nvPicPr>
          <p:cNvPr id="43" name="Picture 2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2538" y="1282700"/>
            <a:ext cx="9271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 Box 55"/>
          <p:cNvSpPr txBox="1">
            <a:spLocks noChangeArrowheads="1"/>
          </p:cNvSpPr>
          <p:nvPr/>
        </p:nvSpPr>
        <p:spPr bwMode="auto">
          <a:xfrm>
            <a:off x="1358900" y="1346200"/>
            <a:ext cx="16605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chemeClr val="bg1"/>
                </a:solidFill>
              </a:rPr>
              <a:t>Account 117</a:t>
            </a:r>
          </a:p>
        </p:txBody>
      </p:sp>
      <p:grpSp>
        <p:nvGrpSpPr>
          <p:cNvPr id="45" name="Group 97"/>
          <p:cNvGrpSpPr>
            <a:grpSpLocks/>
          </p:cNvGrpSpPr>
          <p:nvPr/>
        </p:nvGrpSpPr>
        <p:grpSpPr bwMode="auto">
          <a:xfrm>
            <a:off x="3906838" y="1781175"/>
            <a:ext cx="3508375" cy="230188"/>
            <a:chOff x="2461" y="1122"/>
            <a:chExt cx="2210" cy="145"/>
          </a:xfrm>
        </p:grpSpPr>
        <p:sp>
          <p:nvSpPr>
            <p:cNvPr id="46" name="Line 56"/>
            <p:cNvSpPr>
              <a:spLocks noChangeShapeType="1"/>
            </p:cNvSpPr>
            <p:nvPr/>
          </p:nvSpPr>
          <p:spPr bwMode="auto">
            <a:xfrm>
              <a:off x="2461" y="1228"/>
              <a:ext cx="2210"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47" name="Group 32"/>
            <p:cNvGrpSpPr>
              <a:grpSpLocks/>
            </p:cNvGrpSpPr>
            <p:nvPr/>
          </p:nvGrpSpPr>
          <p:grpSpPr bwMode="auto">
            <a:xfrm>
              <a:off x="2522" y="1122"/>
              <a:ext cx="233" cy="145"/>
              <a:chOff x="2097" y="1494"/>
              <a:chExt cx="229" cy="142"/>
            </a:xfrm>
          </p:grpSpPr>
          <p:sp>
            <p:nvSpPr>
              <p:cNvPr id="48" name="Rectangle 33"/>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49" name="Line 34"/>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0" name="Line 35"/>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51" name="Group 98"/>
          <p:cNvGrpSpPr>
            <a:grpSpLocks/>
          </p:cNvGrpSpPr>
          <p:nvPr/>
        </p:nvGrpSpPr>
        <p:grpSpPr bwMode="auto">
          <a:xfrm>
            <a:off x="2965450" y="1992313"/>
            <a:ext cx="4441825" cy="390525"/>
            <a:chOff x="1868" y="1255"/>
            <a:chExt cx="2798" cy="246"/>
          </a:xfrm>
        </p:grpSpPr>
        <p:sp>
          <p:nvSpPr>
            <p:cNvPr id="52" name="Line 64"/>
            <p:cNvSpPr>
              <a:spLocks noChangeShapeType="1"/>
            </p:cNvSpPr>
            <p:nvPr/>
          </p:nvSpPr>
          <p:spPr bwMode="auto">
            <a:xfrm flipH="1">
              <a:off x="1868" y="1407"/>
              <a:ext cx="279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53" name="Group 58"/>
            <p:cNvGrpSpPr>
              <a:grpSpLocks/>
            </p:cNvGrpSpPr>
            <p:nvPr/>
          </p:nvGrpSpPr>
          <p:grpSpPr bwMode="auto">
            <a:xfrm>
              <a:off x="4244" y="1255"/>
              <a:ext cx="318" cy="246"/>
              <a:chOff x="2396" y="2819"/>
              <a:chExt cx="343" cy="265"/>
            </a:xfrm>
          </p:grpSpPr>
          <p:grpSp>
            <p:nvGrpSpPr>
              <p:cNvPr id="54" name="Group 59"/>
              <p:cNvGrpSpPr>
                <a:grpSpLocks/>
              </p:cNvGrpSpPr>
              <p:nvPr/>
            </p:nvGrpSpPr>
            <p:grpSpPr bwMode="auto">
              <a:xfrm>
                <a:off x="2396" y="2867"/>
                <a:ext cx="254" cy="157"/>
                <a:chOff x="2097" y="1494"/>
                <a:chExt cx="229" cy="142"/>
              </a:xfrm>
            </p:grpSpPr>
            <p:sp>
              <p:nvSpPr>
                <p:cNvPr id="56" name="Rectangle 60"/>
                <p:cNvSpPr>
                  <a:spLocks noChangeArrowheads="1"/>
                </p:cNvSpPr>
                <p:nvPr/>
              </p:nvSpPr>
              <p:spPr bwMode="auto">
                <a:xfrm>
                  <a:off x="2097" y="1496"/>
                  <a:ext cx="227" cy="140"/>
                </a:xfrm>
                <a:prstGeom prst="rect">
                  <a:avLst/>
                </a:prstGeom>
                <a:solidFill>
                  <a:srgbClr val="FF7C80"/>
                </a:solidFill>
                <a:ln w="3175" algn="ctr">
                  <a:solidFill>
                    <a:schemeClr val="bg1"/>
                  </a:solidFill>
                  <a:miter lim="800000"/>
                  <a:headEnd/>
                  <a:tailEnd/>
                </a:ln>
              </p:spPr>
              <p:txBody>
                <a:bodyPr lIns="0" tIns="0" rIns="0" bIns="0" anchor="ctr">
                  <a:spAutoFit/>
                </a:bodyPr>
                <a:lstStyle/>
                <a:p>
                  <a:endParaRPr lang="en-US" dirty="0"/>
                </a:p>
              </p:txBody>
            </p:sp>
            <p:sp>
              <p:nvSpPr>
                <p:cNvPr id="57" name="Line 61"/>
                <p:cNvSpPr>
                  <a:spLocks noChangeShapeType="1"/>
                </p:cNvSpPr>
                <p:nvPr/>
              </p:nvSpPr>
              <p:spPr bwMode="auto">
                <a:xfrm flipH="1" flipV="1">
                  <a:off x="2097" y="1498"/>
                  <a:ext cx="118" cy="64"/>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8" name="Line 62"/>
                <p:cNvSpPr>
                  <a:spLocks noChangeShapeType="1"/>
                </p:cNvSpPr>
                <p:nvPr/>
              </p:nvSpPr>
              <p:spPr bwMode="auto">
                <a:xfrm flipV="1">
                  <a:off x="2212" y="1494"/>
                  <a:ext cx="114" cy="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5" name="Freeform 63"/>
              <p:cNvSpPr>
                <a:spLocks/>
              </p:cNvSpPr>
              <p:nvPr/>
            </p:nvSpPr>
            <p:spPr bwMode="auto">
              <a:xfrm>
                <a:off x="2431" y="2819"/>
                <a:ext cx="308" cy="265"/>
              </a:xfrm>
              <a:custGeom>
                <a:avLst/>
                <a:gdLst>
                  <a:gd name="T0" fmla="*/ 0 w 189"/>
                  <a:gd name="T1" fmla="*/ 123 h 162"/>
                  <a:gd name="T2" fmla="*/ 78 w 189"/>
                  <a:gd name="T3" fmla="*/ 265 h 162"/>
                  <a:gd name="T4" fmla="*/ 122 w 189"/>
                  <a:gd name="T5" fmla="*/ 265 h 162"/>
                  <a:gd name="T6" fmla="*/ 308 w 189"/>
                  <a:gd name="T7" fmla="*/ 0 h 162"/>
                  <a:gd name="T8" fmla="*/ 142 w 189"/>
                  <a:gd name="T9" fmla="*/ 0 h 162"/>
                  <a:gd name="T10" fmla="*/ 103 w 189"/>
                  <a:gd name="T11" fmla="*/ 211 h 162"/>
                  <a:gd name="T12" fmla="*/ 59 w 189"/>
                  <a:gd name="T13" fmla="*/ 118 h 162"/>
                  <a:gd name="T14" fmla="*/ 0 w 189"/>
                  <a:gd name="T15" fmla="*/ 123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p:spPr>
            <p:txBody>
              <a:bodyPr lIns="0" tIns="0" rIns="0" bIns="0" anchor="ctr">
                <a:spAutoFit/>
              </a:bodyPr>
              <a:lstStyle/>
              <a:p>
                <a:endParaRPr lang="en-US" dirty="0"/>
              </a:p>
            </p:txBody>
          </p:sp>
        </p:grpSp>
      </p:grpSp>
      <p:grpSp>
        <p:nvGrpSpPr>
          <p:cNvPr id="59" name="Group 99"/>
          <p:cNvGrpSpPr>
            <a:grpSpLocks/>
          </p:cNvGrpSpPr>
          <p:nvPr/>
        </p:nvGrpSpPr>
        <p:grpSpPr bwMode="auto">
          <a:xfrm>
            <a:off x="3592513" y="2338388"/>
            <a:ext cx="3822700" cy="230187"/>
            <a:chOff x="2263" y="1473"/>
            <a:chExt cx="2408" cy="145"/>
          </a:xfrm>
        </p:grpSpPr>
        <p:sp>
          <p:nvSpPr>
            <p:cNvPr id="60" name="Line 46"/>
            <p:cNvSpPr>
              <a:spLocks noChangeShapeType="1"/>
            </p:cNvSpPr>
            <p:nvPr/>
          </p:nvSpPr>
          <p:spPr bwMode="auto">
            <a:xfrm>
              <a:off x="2263" y="1579"/>
              <a:ext cx="240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61" name="Group 67"/>
            <p:cNvGrpSpPr>
              <a:grpSpLocks/>
            </p:cNvGrpSpPr>
            <p:nvPr/>
          </p:nvGrpSpPr>
          <p:grpSpPr bwMode="auto">
            <a:xfrm>
              <a:off x="2522" y="1473"/>
              <a:ext cx="233" cy="145"/>
              <a:chOff x="2097" y="1494"/>
              <a:chExt cx="229" cy="142"/>
            </a:xfrm>
          </p:grpSpPr>
          <p:sp>
            <p:nvSpPr>
              <p:cNvPr id="62" name="Rectangle 68"/>
              <p:cNvSpPr>
                <a:spLocks noChangeArrowheads="1"/>
              </p:cNvSpPr>
              <p:nvPr/>
            </p:nvSpPr>
            <p:spPr bwMode="auto">
              <a:xfrm>
                <a:off x="2097" y="1496"/>
                <a:ext cx="227" cy="140"/>
              </a:xfrm>
              <a:prstGeom prst="rect">
                <a:avLst/>
              </a:prstGeom>
              <a:solidFill>
                <a:srgbClr val="FFCC00"/>
              </a:solidFill>
              <a:ln w="19050" algn="ctr">
                <a:solidFill>
                  <a:schemeClr val="bg1"/>
                </a:solidFill>
                <a:miter lim="800000"/>
                <a:headEnd/>
                <a:tailEnd/>
              </a:ln>
            </p:spPr>
            <p:txBody>
              <a:bodyPr lIns="0" tIns="0" rIns="0" bIns="0" anchor="ctr">
                <a:spAutoFit/>
              </a:bodyPr>
              <a:lstStyle/>
              <a:p>
                <a:endParaRPr lang="en-US" dirty="0"/>
              </a:p>
            </p:txBody>
          </p:sp>
          <p:sp>
            <p:nvSpPr>
              <p:cNvPr id="63" name="Line 6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 name="Line 7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65" name="Group 100"/>
          <p:cNvGrpSpPr>
            <a:grpSpLocks/>
          </p:cNvGrpSpPr>
          <p:nvPr/>
        </p:nvGrpSpPr>
        <p:grpSpPr bwMode="auto">
          <a:xfrm>
            <a:off x="2960688" y="2574925"/>
            <a:ext cx="4441825" cy="390525"/>
            <a:chOff x="1865" y="1622"/>
            <a:chExt cx="2798" cy="246"/>
          </a:xfrm>
        </p:grpSpPr>
        <p:sp>
          <p:nvSpPr>
            <p:cNvPr id="66" name="Line 77"/>
            <p:cNvSpPr>
              <a:spLocks noChangeShapeType="1"/>
            </p:cNvSpPr>
            <p:nvPr/>
          </p:nvSpPr>
          <p:spPr bwMode="auto">
            <a:xfrm flipH="1">
              <a:off x="1865" y="1767"/>
              <a:ext cx="2798"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nvGrpSpPr>
            <p:cNvPr id="67" name="Group 71"/>
            <p:cNvGrpSpPr>
              <a:grpSpLocks/>
            </p:cNvGrpSpPr>
            <p:nvPr/>
          </p:nvGrpSpPr>
          <p:grpSpPr bwMode="auto">
            <a:xfrm>
              <a:off x="4244" y="1622"/>
              <a:ext cx="318" cy="246"/>
              <a:chOff x="2396" y="2819"/>
              <a:chExt cx="343" cy="265"/>
            </a:xfrm>
          </p:grpSpPr>
          <p:grpSp>
            <p:nvGrpSpPr>
              <p:cNvPr id="68" name="Group 72"/>
              <p:cNvGrpSpPr>
                <a:grpSpLocks/>
              </p:cNvGrpSpPr>
              <p:nvPr/>
            </p:nvGrpSpPr>
            <p:grpSpPr bwMode="auto">
              <a:xfrm>
                <a:off x="2396" y="2867"/>
                <a:ext cx="254" cy="157"/>
                <a:chOff x="2097" y="1494"/>
                <a:chExt cx="229" cy="142"/>
              </a:xfrm>
            </p:grpSpPr>
            <p:sp>
              <p:nvSpPr>
                <p:cNvPr id="70" name="Rectangle 73"/>
                <p:cNvSpPr>
                  <a:spLocks noChangeArrowheads="1"/>
                </p:cNvSpPr>
                <p:nvPr/>
              </p:nvSpPr>
              <p:spPr bwMode="auto">
                <a:xfrm>
                  <a:off x="2097" y="1496"/>
                  <a:ext cx="227" cy="140"/>
                </a:xfrm>
                <a:prstGeom prst="rect">
                  <a:avLst/>
                </a:prstGeom>
                <a:solidFill>
                  <a:srgbClr val="FFCC00"/>
                </a:solidFill>
                <a:ln w="3175" algn="ctr">
                  <a:solidFill>
                    <a:schemeClr val="bg1"/>
                  </a:solidFill>
                  <a:miter lim="800000"/>
                  <a:headEnd/>
                  <a:tailEnd/>
                </a:ln>
              </p:spPr>
              <p:txBody>
                <a:bodyPr lIns="0" tIns="0" rIns="0" bIns="0" anchor="ctr">
                  <a:spAutoFit/>
                </a:bodyPr>
                <a:lstStyle/>
                <a:p>
                  <a:endParaRPr lang="en-US" dirty="0"/>
                </a:p>
              </p:txBody>
            </p:sp>
            <p:sp>
              <p:nvSpPr>
                <p:cNvPr id="71" name="Line 74"/>
                <p:cNvSpPr>
                  <a:spLocks noChangeShapeType="1"/>
                </p:cNvSpPr>
                <p:nvPr/>
              </p:nvSpPr>
              <p:spPr bwMode="auto">
                <a:xfrm flipH="1" flipV="1">
                  <a:off x="2097" y="1498"/>
                  <a:ext cx="118" cy="64"/>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2" name="Line 75"/>
                <p:cNvSpPr>
                  <a:spLocks noChangeShapeType="1"/>
                </p:cNvSpPr>
                <p:nvPr/>
              </p:nvSpPr>
              <p:spPr bwMode="auto">
                <a:xfrm flipV="1">
                  <a:off x="2212" y="1494"/>
                  <a:ext cx="114" cy="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9" name="Freeform 76"/>
              <p:cNvSpPr>
                <a:spLocks/>
              </p:cNvSpPr>
              <p:nvPr/>
            </p:nvSpPr>
            <p:spPr bwMode="auto">
              <a:xfrm>
                <a:off x="2431" y="2819"/>
                <a:ext cx="308" cy="265"/>
              </a:xfrm>
              <a:custGeom>
                <a:avLst/>
                <a:gdLst>
                  <a:gd name="T0" fmla="*/ 0 w 189"/>
                  <a:gd name="T1" fmla="*/ 123 h 162"/>
                  <a:gd name="T2" fmla="*/ 78 w 189"/>
                  <a:gd name="T3" fmla="*/ 265 h 162"/>
                  <a:gd name="T4" fmla="*/ 122 w 189"/>
                  <a:gd name="T5" fmla="*/ 265 h 162"/>
                  <a:gd name="T6" fmla="*/ 308 w 189"/>
                  <a:gd name="T7" fmla="*/ 0 h 162"/>
                  <a:gd name="T8" fmla="*/ 142 w 189"/>
                  <a:gd name="T9" fmla="*/ 0 h 162"/>
                  <a:gd name="T10" fmla="*/ 103 w 189"/>
                  <a:gd name="T11" fmla="*/ 211 h 162"/>
                  <a:gd name="T12" fmla="*/ 59 w 189"/>
                  <a:gd name="T13" fmla="*/ 118 h 162"/>
                  <a:gd name="T14" fmla="*/ 0 w 189"/>
                  <a:gd name="T15" fmla="*/ 123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p:spPr>
            <p:txBody>
              <a:bodyPr lIns="0" tIns="0" rIns="0" bIns="0" anchor="ctr">
                <a:spAutoFit/>
              </a:bodyPr>
              <a:lstStyle/>
              <a:p>
                <a:endParaRPr lang="en-US" dirty="0"/>
              </a:p>
            </p:txBody>
          </p:sp>
        </p:grpSp>
      </p:grpSp>
      <p:grpSp>
        <p:nvGrpSpPr>
          <p:cNvPr id="73" name="Group 101"/>
          <p:cNvGrpSpPr>
            <a:grpSpLocks/>
          </p:cNvGrpSpPr>
          <p:nvPr/>
        </p:nvGrpSpPr>
        <p:grpSpPr bwMode="auto">
          <a:xfrm>
            <a:off x="3475038" y="2922588"/>
            <a:ext cx="3940175" cy="230187"/>
            <a:chOff x="2189" y="1841"/>
            <a:chExt cx="2482" cy="145"/>
          </a:xfrm>
        </p:grpSpPr>
        <p:sp>
          <p:nvSpPr>
            <p:cNvPr id="74" name="Line 85"/>
            <p:cNvSpPr>
              <a:spLocks noChangeShapeType="1"/>
            </p:cNvSpPr>
            <p:nvPr/>
          </p:nvSpPr>
          <p:spPr bwMode="auto">
            <a:xfrm>
              <a:off x="2189" y="1947"/>
              <a:ext cx="2482"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75" name="Group 86"/>
            <p:cNvGrpSpPr>
              <a:grpSpLocks/>
            </p:cNvGrpSpPr>
            <p:nvPr/>
          </p:nvGrpSpPr>
          <p:grpSpPr bwMode="auto">
            <a:xfrm>
              <a:off x="2522" y="1841"/>
              <a:ext cx="233" cy="145"/>
              <a:chOff x="2097" y="1494"/>
              <a:chExt cx="229" cy="142"/>
            </a:xfrm>
          </p:grpSpPr>
          <p:sp>
            <p:nvSpPr>
              <p:cNvPr id="76" name="Rectangle 8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7" name="Line 8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8" name="Line 8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grpSp>
        <p:nvGrpSpPr>
          <p:cNvPr id="79" name="Group 102"/>
          <p:cNvGrpSpPr>
            <a:grpSpLocks/>
          </p:cNvGrpSpPr>
          <p:nvPr/>
        </p:nvGrpSpPr>
        <p:grpSpPr bwMode="auto">
          <a:xfrm>
            <a:off x="2947988" y="3121025"/>
            <a:ext cx="4467225" cy="390525"/>
            <a:chOff x="1857" y="1966"/>
            <a:chExt cx="2814" cy="246"/>
          </a:xfrm>
        </p:grpSpPr>
        <p:sp>
          <p:nvSpPr>
            <p:cNvPr id="80" name="Line 90"/>
            <p:cNvSpPr>
              <a:spLocks noChangeShapeType="1"/>
            </p:cNvSpPr>
            <p:nvPr/>
          </p:nvSpPr>
          <p:spPr bwMode="auto">
            <a:xfrm flipH="1">
              <a:off x="1857" y="2127"/>
              <a:ext cx="2814" cy="0"/>
            </a:xfrm>
            <a:prstGeom prst="line">
              <a:avLst/>
            </a:prstGeom>
            <a:noFill/>
            <a:ln w="190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nvGrpSpPr>
            <p:cNvPr id="81" name="Group 91"/>
            <p:cNvGrpSpPr>
              <a:grpSpLocks/>
            </p:cNvGrpSpPr>
            <p:nvPr/>
          </p:nvGrpSpPr>
          <p:grpSpPr bwMode="auto">
            <a:xfrm>
              <a:off x="4244" y="1966"/>
              <a:ext cx="318" cy="246"/>
              <a:chOff x="2396" y="2819"/>
              <a:chExt cx="343" cy="265"/>
            </a:xfrm>
          </p:grpSpPr>
          <p:grpSp>
            <p:nvGrpSpPr>
              <p:cNvPr id="82" name="Group 92"/>
              <p:cNvGrpSpPr>
                <a:grpSpLocks/>
              </p:cNvGrpSpPr>
              <p:nvPr/>
            </p:nvGrpSpPr>
            <p:grpSpPr bwMode="auto">
              <a:xfrm>
                <a:off x="2396" y="2867"/>
                <a:ext cx="254" cy="157"/>
                <a:chOff x="2097" y="1494"/>
                <a:chExt cx="229" cy="142"/>
              </a:xfrm>
            </p:grpSpPr>
            <p:sp>
              <p:nvSpPr>
                <p:cNvPr id="84" name="Rectangle 93"/>
                <p:cNvSpPr>
                  <a:spLocks noChangeArrowheads="1"/>
                </p:cNvSpPr>
                <p:nvPr/>
              </p:nvSpPr>
              <p:spPr bwMode="auto">
                <a:xfrm>
                  <a:off x="2097" y="1496"/>
                  <a:ext cx="227" cy="140"/>
                </a:xfrm>
                <a:prstGeom prst="rect">
                  <a:avLst/>
                </a:prstGeom>
                <a:solidFill>
                  <a:srgbClr val="FFFFCC"/>
                </a:solidFill>
                <a:ln w="3175" algn="ctr">
                  <a:solidFill>
                    <a:schemeClr val="bg1"/>
                  </a:solidFill>
                  <a:miter lim="800000"/>
                  <a:headEnd/>
                  <a:tailEnd/>
                </a:ln>
              </p:spPr>
              <p:txBody>
                <a:bodyPr lIns="0" tIns="0" rIns="0" bIns="0" anchor="ctr">
                  <a:spAutoFit/>
                </a:bodyPr>
                <a:lstStyle/>
                <a:p>
                  <a:endParaRPr lang="en-US" dirty="0"/>
                </a:p>
              </p:txBody>
            </p:sp>
            <p:sp>
              <p:nvSpPr>
                <p:cNvPr id="85" name="Line 94"/>
                <p:cNvSpPr>
                  <a:spLocks noChangeShapeType="1"/>
                </p:cNvSpPr>
                <p:nvPr/>
              </p:nvSpPr>
              <p:spPr bwMode="auto">
                <a:xfrm flipH="1" flipV="1">
                  <a:off x="2097" y="1498"/>
                  <a:ext cx="118" cy="64"/>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6" name="Line 95"/>
                <p:cNvSpPr>
                  <a:spLocks noChangeShapeType="1"/>
                </p:cNvSpPr>
                <p:nvPr/>
              </p:nvSpPr>
              <p:spPr bwMode="auto">
                <a:xfrm flipV="1">
                  <a:off x="2212" y="1494"/>
                  <a:ext cx="114" cy="68"/>
                </a:xfrm>
                <a:prstGeom prst="line">
                  <a:avLst/>
                </a:prstGeom>
                <a:noFill/>
                <a:ln w="3175">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3" name="Freeform 96"/>
              <p:cNvSpPr>
                <a:spLocks/>
              </p:cNvSpPr>
              <p:nvPr/>
            </p:nvSpPr>
            <p:spPr bwMode="auto">
              <a:xfrm>
                <a:off x="2431" y="2819"/>
                <a:ext cx="308" cy="265"/>
              </a:xfrm>
              <a:custGeom>
                <a:avLst/>
                <a:gdLst>
                  <a:gd name="T0" fmla="*/ 0 w 189"/>
                  <a:gd name="T1" fmla="*/ 123 h 162"/>
                  <a:gd name="T2" fmla="*/ 78 w 189"/>
                  <a:gd name="T3" fmla="*/ 265 h 162"/>
                  <a:gd name="T4" fmla="*/ 122 w 189"/>
                  <a:gd name="T5" fmla="*/ 265 h 162"/>
                  <a:gd name="T6" fmla="*/ 308 w 189"/>
                  <a:gd name="T7" fmla="*/ 0 h 162"/>
                  <a:gd name="T8" fmla="*/ 142 w 189"/>
                  <a:gd name="T9" fmla="*/ 0 h 162"/>
                  <a:gd name="T10" fmla="*/ 103 w 189"/>
                  <a:gd name="T11" fmla="*/ 211 h 162"/>
                  <a:gd name="T12" fmla="*/ 59 w 189"/>
                  <a:gd name="T13" fmla="*/ 118 h 162"/>
                  <a:gd name="T14" fmla="*/ 0 w 189"/>
                  <a:gd name="T15" fmla="*/ 123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p:spPr>
            <p:txBody>
              <a:bodyPr lIns="0" tIns="0" rIns="0" bIns="0" anchor="ctr">
                <a:spAutoFit/>
              </a:bodyPr>
              <a:lstStyle/>
              <a:p>
                <a:endParaRPr lang="en-US" dirty="0"/>
              </a:p>
            </p:txBody>
          </p:sp>
        </p:grpSp>
      </p:grpSp>
    </p:spTree>
    <p:extLst>
      <p:ext uri="{BB962C8B-B14F-4D97-AF65-F5344CB8AC3E}">
        <p14:creationId xmlns:p14="http://schemas.microsoft.com/office/powerpoint/2010/main" val="1946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right)">
                                      <p:cBhvr>
                                        <p:cTn id="12" dur="1000"/>
                                        <p:tgtEl>
                                          <p:spTgt spid="51"/>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10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right)">
                                      <p:cBhvr>
                                        <p:cTn id="21" dur="1000"/>
                                        <p:tgtEl>
                                          <p:spTgt spid="6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10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wipe(right)">
                                      <p:cBhvr>
                                        <p:cTn id="30" dur="1000"/>
                                        <p:tgtEl>
                                          <p:spTgt spid="79"/>
                                        </p:tgtEl>
                                      </p:cBhvr>
                                    </p:animEffect>
                                  </p:childTnLst>
                                </p:cTn>
                              </p:par>
                            </p:childTnLst>
                          </p:cTn>
                        </p:par>
                        <p:par>
                          <p:cTn id="31" fill="hold">
                            <p:stCondLst>
                              <p:cond delay="1000"/>
                            </p:stCondLst>
                            <p:childTnLst>
                              <p:par>
                                <p:cTn id="32" presetID="17" presetClass="entr" presetSubtype="1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2000" fill="hold"/>
                                        <p:tgtEl>
                                          <p:spTgt spid="13"/>
                                        </p:tgtEl>
                                        <p:attrNameLst>
                                          <p:attrName>ppt_w</p:attrName>
                                        </p:attrNameLst>
                                      </p:cBhvr>
                                      <p:tavLst>
                                        <p:tav tm="0">
                                          <p:val>
                                            <p:fltVal val="0"/>
                                          </p:val>
                                        </p:tav>
                                        <p:tav tm="100000">
                                          <p:val>
                                            <p:strVal val="#ppt_w"/>
                                          </p:val>
                                        </p:tav>
                                      </p:tavLst>
                                    </p:anim>
                                    <p:anim calcmode="lin" valueType="num">
                                      <p:cBhvr>
                                        <p:cTn id="35"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ordering and sending behavior</a:t>
            </a:r>
          </a:p>
        </p:txBody>
      </p:sp>
      <p:sp>
        <p:nvSpPr>
          <p:cNvPr id="4" name="Content Placeholder 3"/>
          <p:cNvSpPr>
            <a:spLocks noGrp="1"/>
          </p:cNvSpPr>
          <p:nvPr>
            <p:ph sz="half" idx="1"/>
          </p:nvPr>
        </p:nvSpPr>
        <p:spPr>
          <a:xfrm>
            <a:off x="519112" y="914401"/>
            <a:ext cx="3595688" cy="5475289"/>
          </a:xfrm>
        </p:spPr>
        <p:txBody>
          <a:bodyPr/>
          <a:lstStyle/>
          <a:p>
            <a:r>
              <a:rPr lang="en-US" b="1" dirty="0" smtClean="0">
                <a:solidFill>
                  <a:schemeClr val="accent5"/>
                </a:solidFill>
              </a:rPr>
              <a:t>Non-safe </a:t>
            </a:r>
            <a:r>
              <a:rPr lang="en-US" b="1" dirty="0">
                <a:solidFill>
                  <a:schemeClr val="accent5"/>
                </a:solidFill>
              </a:rPr>
              <a:t>ordering </a:t>
            </a:r>
            <a:r>
              <a:rPr lang="en-US" b="1" dirty="0" smtClean="0">
                <a:solidFill>
                  <a:schemeClr val="accent5"/>
                </a:solidFill>
              </a:rPr>
              <a:t>messages sent…</a:t>
            </a:r>
          </a:p>
          <a:p>
            <a:pPr lvl="1"/>
            <a:r>
              <a:rPr lang="en-US" dirty="0" smtClean="0"/>
              <a:t>Before safe-ordering message</a:t>
            </a:r>
          </a:p>
          <a:p>
            <a:pPr lvl="1"/>
            <a:r>
              <a:rPr lang="en-US" dirty="0" smtClean="0"/>
              <a:t>In message creation order</a:t>
            </a:r>
          </a:p>
          <a:p>
            <a:pPr lvl="1"/>
            <a:r>
              <a:rPr lang="en-US" dirty="0" smtClean="0"/>
              <a:t>Immediately</a:t>
            </a:r>
            <a:br>
              <a:rPr lang="en-US" dirty="0" smtClean="0"/>
            </a:br>
            <a:r>
              <a:rPr lang="en-US" dirty="0" smtClean="0"/>
              <a:t/>
            </a:r>
            <a:br>
              <a:rPr lang="en-US" dirty="0" smtClean="0"/>
            </a:br>
            <a:endParaRPr lang="en-US" dirty="0"/>
          </a:p>
          <a:p>
            <a:r>
              <a:rPr lang="en-US" b="1" dirty="0">
                <a:solidFill>
                  <a:schemeClr val="accent1"/>
                </a:solidFill>
              </a:rPr>
              <a:t>Safe-ordering </a:t>
            </a:r>
            <a:r>
              <a:rPr lang="en-US" b="1" dirty="0" smtClean="0">
                <a:solidFill>
                  <a:schemeClr val="accent1"/>
                </a:solidFill>
              </a:rPr>
              <a:t>messages sent…</a:t>
            </a:r>
          </a:p>
          <a:p>
            <a:pPr lvl="1"/>
            <a:r>
              <a:rPr lang="en-US" dirty="0" smtClean="0"/>
              <a:t>After non-safe messages</a:t>
            </a:r>
            <a:endParaRPr lang="en-US" dirty="0"/>
          </a:p>
          <a:p>
            <a:pPr lvl="1"/>
            <a:r>
              <a:rPr lang="en-US" dirty="0"/>
              <a:t>In message creation order</a:t>
            </a:r>
          </a:p>
          <a:p>
            <a:pPr lvl="1"/>
            <a:r>
              <a:rPr lang="en-US" dirty="0" smtClean="0"/>
              <a:t>Per entity instance, only one message at a time</a:t>
            </a:r>
            <a:endParaRPr lang="en-US" dirty="0"/>
          </a:p>
          <a:p>
            <a:endParaRPr lang="en-US" dirty="0"/>
          </a:p>
        </p:txBody>
      </p:sp>
      <p:grpSp>
        <p:nvGrpSpPr>
          <p:cNvPr id="5" name="icn Play"/>
          <p:cNvGrpSpPr>
            <a:grpSpLocks/>
          </p:cNvGrpSpPr>
          <p:nvPr/>
        </p:nvGrpSpPr>
        <p:grpSpPr bwMode="auto">
          <a:xfrm>
            <a:off x="8632825" y="79375"/>
            <a:ext cx="431800" cy="461963"/>
            <a:chOff x="3777" y="1768"/>
            <a:chExt cx="467" cy="499"/>
          </a:xfrm>
        </p:grpSpPr>
        <p:sp>
          <p:nvSpPr>
            <p:cNvPr id="6" name="Rectangle 89"/>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 name="AutoShape 90"/>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8" name="icn Stop"/>
          <p:cNvGrpSpPr>
            <a:grpSpLocks/>
          </p:cNvGrpSpPr>
          <p:nvPr/>
        </p:nvGrpSpPr>
        <p:grpSpPr bwMode="auto">
          <a:xfrm>
            <a:off x="8632825" y="79375"/>
            <a:ext cx="431800" cy="461963"/>
            <a:chOff x="2967" y="1718"/>
            <a:chExt cx="467" cy="499"/>
          </a:xfrm>
        </p:grpSpPr>
        <p:sp>
          <p:nvSpPr>
            <p:cNvPr id="9" name="Rectangle 92"/>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0" name="Rectangle 93"/>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sp>
        <p:nvSpPr>
          <p:cNvPr id="11" name="Text Box 3"/>
          <p:cNvSpPr txBox="1">
            <a:spLocks noChangeArrowheads="1"/>
          </p:cNvSpPr>
          <p:nvPr/>
        </p:nvSpPr>
        <p:spPr bwMode="auto">
          <a:xfrm>
            <a:off x="4286250" y="559276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10:06</a:t>
            </a:r>
          </a:p>
        </p:txBody>
      </p:sp>
      <p:sp>
        <p:nvSpPr>
          <p:cNvPr id="12" name="Text Box 4"/>
          <p:cNvSpPr txBox="1">
            <a:spLocks noChangeArrowheads="1"/>
          </p:cNvSpPr>
          <p:nvPr/>
        </p:nvSpPr>
        <p:spPr bwMode="auto">
          <a:xfrm>
            <a:off x="4286250" y="4694238"/>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D</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10:05</a:t>
            </a:r>
          </a:p>
        </p:txBody>
      </p:sp>
      <p:sp>
        <p:nvSpPr>
          <p:cNvPr id="13" name="Text Box 5"/>
          <p:cNvSpPr txBox="1">
            <a:spLocks noChangeArrowheads="1"/>
          </p:cNvSpPr>
          <p:nvPr/>
        </p:nvSpPr>
        <p:spPr bwMode="auto">
          <a:xfrm>
            <a:off x="4286250" y="2898775"/>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changed</a:t>
            </a:r>
            <a:br>
              <a:rPr lang="en-US" sz="1600" dirty="0">
                <a:solidFill>
                  <a:schemeClr val="accent3"/>
                </a:solidFill>
              </a:rPr>
            </a:br>
            <a:r>
              <a:rPr lang="en-US" sz="1600" dirty="0">
                <a:solidFill>
                  <a:schemeClr val="accent3"/>
                </a:solidFill>
              </a:rPr>
              <a:t>10:03</a:t>
            </a:r>
          </a:p>
        </p:txBody>
      </p:sp>
      <p:sp>
        <p:nvSpPr>
          <p:cNvPr id="14" name="Text Box 6"/>
          <p:cNvSpPr txBox="1">
            <a:spLocks noChangeArrowheads="1"/>
          </p:cNvSpPr>
          <p:nvPr/>
        </p:nvSpPr>
        <p:spPr bwMode="auto">
          <a:xfrm>
            <a:off x="4286250" y="2000250"/>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account B</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10:02</a:t>
            </a:r>
          </a:p>
        </p:txBody>
      </p:sp>
      <p:sp>
        <p:nvSpPr>
          <p:cNvPr id="15" name="Text Box 7"/>
          <p:cNvSpPr txBox="1">
            <a:spLocks noChangeArrowheads="1"/>
          </p:cNvSpPr>
          <p:nvPr/>
        </p:nvSpPr>
        <p:spPr bwMode="auto">
          <a:xfrm>
            <a:off x="4286250" y="37957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C</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10:04</a:t>
            </a:r>
          </a:p>
        </p:txBody>
      </p:sp>
      <p:sp>
        <p:nvSpPr>
          <p:cNvPr id="16" name="Text Box 8"/>
          <p:cNvSpPr txBox="1">
            <a:spLocks noChangeArrowheads="1"/>
          </p:cNvSpPr>
          <p:nvPr/>
        </p:nvSpPr>
        <p:spPr bwMode="auto">
          <a:xfrm>
            <a:off x="4286250" y="1103313"/>
            <a:ext cx="10033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a:solidFill>
                  <a:schemeClr val="accent3"/>
                </a:solidFill>
              </a:rPr>
              <a:t>region A</a:t>
            </a:r>
            <a:br>
              <a:rPr lang="en-US" sz="1600" dirty="0">
                <a:solidFill>
                  <a:schemeClr val="accent3"/>
                </a:solidFill>
              </a:rPr>
            </a:br>
            <a:r>
              <a:rPr lang="en-US" sz="1600" dirty="0">
                <a:solidFill>
                  <a:schemeClr val="accent3"/>
                </a:solidFill>
              </a:rPr>
              <a:t>added</a:t>
            </a:r>
            <a:br>
              <a:rPr lang="en-US" sz="1600" dirty="0">
                <a:solidFill>
                  <a:schemeClr val="accent3"/>
                </a:solidFill>
              </a:rPr>
            </a:br>
            <a:r>
              <a:rPr lang="en-US" sz="1600" dirty="0">
                <a:solidFill>
                  <a:schemeClr val="accent3"/>
                </a:solidFill>
              </a:rPr>
              <a:t>10:01</a:t>
            </a:r>
          </a:p>
        </p:txBody>
      </p:sp>
      <p:grpSp>
        <p:nvGrpSpPr>
          <p:cNvPr id="17" name="Group 9"/>
          <p:cNvGrpSpPr>
            <a:grpSpLocks/>
          </p:cNvGrpSpPr>
          <p:nvPr/>
        </p:nvGrpSpPr>
        <p:grpSpPr bwMode="auto">
          <a:xfrm>
            <a:off x="5370513" y="1162050"/>
            <a:ext cx="1019175" cy="631825"/>
            <a:chOff x="2097" y="1494"/>
            <a:chExt cx="229" cy="142"/>
          </a:xfrm>
        </p:grpSpPr>
        <p:sp>
          <p:nvSpPr>
            <p:cNvPr id="18" name="Rectangle 10"/>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19" name="Line 1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0" name="Line 1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1" name="Group 13"/>
          <p:cNvGrpSpPr>
            <a:grpSpLocks/>
          </p:cNvGrpSpPr>
          <p:nvPr/>
        </p:nvGrpSpPr>
        <p:grpSpPr bwMode="auto">
          <a:xfrm>
            <a:off x="5370513" y="2063750"/>
            <a:ext cx="1019175" cy="631825"/>
            <a:chOff x="2097" y="1494"/>
            <a:chExt cx="229" cy="142"/>
          </a:xfrm>
        </p:grpSpPr>
        <p:sp>
          <p:nvSpPr>
            <p:cNvPr id="22" name="Rectangle 14"/>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23" name="Line 15"/>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16"/>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5" name="Group 17"/>
          <p:cNvGrpSpPr>
            <a:grpSpLocks/>
          </p:cNvGrpSpPr>
          <p:nvPr/>
        </p:nvGrpSpPr>
        <p:grpSpPr bwMode="auto">
          <a:xfrm>
            <a:off x="5370513" y="2967038"/>
            <a:ext cx="1019175" cy="631825"/>
            <a:chOff x="2097" y="1494"/>
            <a:chExt cx="229" cy="142"/>
          </a:xfrm>
        </p:grpSpPr>
        <p:sp>
          <p:nvSpPr>
            <p:cNvPr id="26" name="Rectangle 18"/>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27" name="Line 19"/>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20"/>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29" name="Group 21"/>
          <p:cNvGrpSpPr>
            <a:grpSpLocks/>
          </p:cNvGrpSpPr>
          <p:nvPr/>
        </p:nvGrpSpPr>
        <p:grpSpPr bwMode="auto">
          <a:xfrm>
            <a:off x="5370513" y="3870336"/>
            <a:ext cx="1019175" cy="631826"/>
            <a:chOff x="2097" y="1494"/>
            <a:chExt cx="229" cy="142"/>
          </a:xfrm>
        </p:grpSpPr>
        <p:sp>
          <p:nvSpPr>
            <p:cNvPr id="30" name="Rectangle 22"/>
            <p:cNvSpPr>
              <a:spLocks noChangeArrowheads="1"/>
            </p:cNvSpPr>
            <p:nvPr/>
          </p:nvSpPr>
          <p:spPr bwMode="auto">
            <a:xfrm>
              <a:off x="2097" y="1496"/>
              <a:ext cx="227" cy="140"/>
            </a:xfrm>
            <a:prstGeom prst="rect">
              <a:avLst/>
            </a:prstGeom>
            <a:solidFill>
              <a:schemeClr val="accent5">
                <a:lumMod val="60000"/>
                <a:lumOff val="40000"/>
              </a:schemeClr>
            </a:solidFill>
            <a:ln w="19050" algn="ctr">
              <a:solidFill>
                <a:schemeClr val="bg1"/>
              </a:solidFill>
              <a:miter lim="800000"/>
              <a:headEnd/>
              <a:tailEnd/>
            </a:ln>
          </p:spPr>
          <p:txBody>
            <a:bodyPr lIns="0" tIns="0" rIns="0" bIns="0" anchor="ctr">
              <a:spAutoFit/>
            </a:bodyPr>
            <a:lstStyle/>
            <a:p>
              <a:endParaRPr lang="en-US" dirty="0"/>
            </a:p>
          </p:txBody>
        </p:sp>
        <p:sp>
          <p:nvSpPr>
            <p:cNvPr id="31" name="Line 23"/>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24"/>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3" name="Group 25"/>
          <p:cNvGrpSpPr>
            <a:grpSpLocks/>
          </p:cNvGrpSpPr>
          <p:nvPr/>
        </p:nvGrpSpPr>
        <p:grpSpPr bwMode="auto">
          <a:xfrm>
            <a:off x="5370513" y="4773613"/>
            <a:ext cx="1019175" cy="631825"/>
            <a:chOff x="2097" y="1494"/>
            <a:chExt cx="229" cy="142"/>
          </a:xfrm>
        </p:grpSpPr>
        <p:sp>
          <p:nvSpPr>
            <p:cNvPr id="34" name="Rectangle 26"/>
            <p:cNvSpPr>
              <a:spLocks noChangeArrowheads="1"/>
            </p:cNvSpPr>
            <p:nvPr/>
          </p:nvSpPr>
          <p:spPr bwMode="auto">
            <a:xfrm>
              <a:off x="2097" y="1496"/>
              <a:ext cx="227" cy="140"/>
            </a:xfrm>
            <a:prstGeom prst="rect">
              <a:avLst/>
            </a:prstGeom>
            <a:solidFill>
              <a:srgbClr val="FF0066"/>
            </a:solidFill>
            <a:ln w="19050" algn="ctr">
              <a:solidFill>
                <a:schemeClr val="bg1"/>
              </a:solidFill>
              <a:miter lim="800000"/>
              <a:headEnd/>
              <a:tailEnd/>
            </a:ln>
          </p:spPr>
          <p:txBody>
            <a:bodyPr lIns="0" tIns="0" rIns="0" bIns="0" anchor="ctr">
              <a:spAutoFit/>
            </a:bodyPr>
            <a:lstStyle/>
            <a:p>
              <a:endParaRPr lang="en-US" dirty="0"/>
            </a:p>
          </p:txBody>
        </p:sp>
        <p:sp>
          <p:nvSpPr>
            <p:cNvPr id="35"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6"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7" name="Group 29"/>
          <p:cNvGrpSpPr>
            <a:grpSpLocks/>
          </p:cNvGrpSpPr>
          <p:nvPr/>
        </p:nvGrpSpPr>
        <p:grpSpPr bwMode="auto">
          <a:xfrm>
            <a:off x="5370513" y="5676900"/>
            <a:ext cx="1019175" cy="631825"/>
            <a:chOff x="2097" y="1494"/>
            <a:chExt cx="229" cy="142"/>
          </a:xfrm>
        </p:grpSpPr>
        <p:sp>
          <p:nvSpPr>
            <p:cNvPr id="38" name="Rectangle 30"/>
            <p:cNvSpPr>
              <a:spLocks noChangeArrowheads="1"/>
            </p:cNvSpPr>
            <p:nvPr/>
          </p:nvSpPr>
          <p:spPr bwMode="auto">
            <a:xfrm>
              <a:off x="2097" y="1496"/>
              <a:ext cx="227" cy="140"/>
            </a:xfrm>
            <a:prstGeom prst="rect">
              <a:avLst/>
            </a:prstGeom>
            <a:solidFill>
              <a:srgbClr val="FF7C80"/>
            </a:solidFill>
            <a:ln w="19050" algn="ctr">
              <a:solidFill>
                <a:schemeClr val="bg1"/>
              </a:solidFill>
              <a:miter lim="800000"/>
              <a:headEnd/>
              <a:tailEnd/>
            </a:ln>
          </p:spPr>
          <p:txBody>
            <a:bodyPr lIns="0" tIns="0" rIns="0" bIns="0" anchor="ctr">
              <a:spAutoFit/>
            </a:bodyPr>
            <a:lstStyle/>
            <a:p>
              <a:endParaRPr lang="en-US" dirty="0"/>
            </a:p>
          </p:txBody>
        </p:sp>
        <p:sp>
          <p:nvSpPr>
            <p:cNvPr id="39" name="Line 31"/>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 name="Line 32"/>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41" name="Group 33"/>
          <p:cNvGrpSpPr>
            <a:grpSpLocks/>
          </p:cNvGrpSpPr>
          <p:nvPr/>
        </p:nvGrpSpPr>
        <p:grpSpPr bwMode="auto">
          <a:xfrm>
            <a:off x="6383338" y="1192213"/>
            <a:ext cx="2428875" cy="274637"/>
            <a:chOff x="1728" y="670"/>
            <a:chExt cx="1530" cy="173"/>
          </a:xfrm>
        </p:grpSpPr>
        <p:sp>
          <p:nvSpPr>
            <p:cNvPr id="42" name="Line 34"/>
            <p:cNvSpPr>
              <a:spLocks noChangeShapeType="1"/>
            </p:cNvSpPr>
            <p:nvPr/>
          </p:nvSpPr>
          <p:spPr bwMode="auto">
            <a:xfrm>
              <a:off x="1728" y="843"/>
              <a:ext cx="1530" cy="0"/>
            </a:xfrm>
            <a:prstGeom prst="line">
              <a:avLst/>
            </a:prstGeom>
            <a:noFill/>
            <a:ln w="19050">
              <a:solidFill>
                <a:srgbClr val="008000"/>
              </a:solidFill>
              <a:round/>
              <a:headEnd/>
              <a:tailEnd type="triangle" w="med" len="med"/>
            </a:ln>
          </p:spPr>
          <p:txBody>
            <a:bodyPr wrap="none" lIns="0" tIns="0" rIns="0" bIns="0" anchor="ctr">
              <a:spAutoFit/>
            </a:bodyPr>
            <a:lstStyle/>
            <a:p>
              <a:endParaRPr lang="en-US" dirty="0"/>
            </a:p>
          </p:txBody>
        </p:sp>
        <p:sp>
          <p:nvSpPr>
            <p:cNvPr id="43" name="Text Box 35"/>
            <p:cNvSpPr txBox="1">
              <a:spLocks noChangeArrowheads="1"/>
            </p:cNvSpPr>
            <p:nvPr/>
          </p:nvSpPr>
          <p:spPr bwMode="auto">
            <a:xfrm>
              <a:off x="1793" y="670"/>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first</a:t>
              </a:r>
            </a:p>
          </p:txBody>
        </p:sp>
      </p:grpSp>
      <p:grpSp>
        <p:nvGrpSpPr>
          <p:cNvPr id="44" name="Group 63"/>
          <p:cNvGrpSpPr>
            <a:grpSpLocks/>
          </p:cNvGrpSpPr>
          <p:nvPr/>
        </p:nvGrpSpPr>
        <p:grpSpPr bwMode="auto">
          <a:xfrm>
            <a:off x="6383338" y="2098675"/>
            <a:ext cx="1882775" cy="274638"/>
            <a:chOff x="4021" y="1322"/>
            <a:chExt cx="1186" cy="173"/>
          </a:xfrm>
        </p:grpSpPr>
        <p:sp>
          <p:nvSpPr>
            <p:cNvPr id="45" name="Line 37"/>
            <p:cNvSpPr>
              <a:spLocks noChangeShapeType="1"/>
            </p:cNvSpPr>
            <p:nvPr/>
          </p:nvSpPr>
          <p:spPr bwMode="auto">
            <a:xfrm>
              <a:off x="4021" y="1495"/>
              <a:ext cx="1186"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Text Box 38"/>
            <p:cNvSpPr txBox="1">
              <a:spLocks noChangeArrowheads="1"/>
            </p:cNvSpPr>
            <p:nvPr/>
          </p:nvSpPr>
          <p:spPr bwMode="auto">
            <a:xfrm>
              <a:off x="4086" y="1322"/>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third</a:t>
              </a:r>
            </a:p>
          </p:txBody>
        </p:sp>
      </p:grpSp>
      <p:grpSp>
        <p:nvGrpSpPr>
          <p:cNvPr id="47" name="Group 66"/>
          <p:cNvGrpSpPr>
            <a:grpSpLocks/>
          </p:cNvGrpSpPr>
          <p:nvPr/>
        </p:nvGrpSpPr>
        <p:grpSpPr bwMode="auto">
          <a:xfrm>
            <a:off x="6383338" y="3914775"/>
            <a:ext cx="2143125" cy="274638"/>
            <a:chOff x="4021" y="2466"/>
            <a:chExt cx="1350" cy="173"/>
          </a:xfrm>
        </p:grpSpPr>
        <p:sp>
          <p:nvSpPr>
            <p:cNvPr id="48" name="Line 42"/>
            <p:cNvSpPr>
              <a:spLocks noChangeShapeType="1"/>
            </p:cNvSpPr>
            <p:nvPr/>
          </p:nvSpPr>
          <p:spPr bwMode="auto">
            <a:xfrm>
              <a:off x="4021" y="2639"/>
              <a:ext cx="1350"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Text Box 43"/>
            <p:cNvSpPr txBox="1">
              <a:spLocks noChangeArrowheads="1"/>
            </p:cNvSpPr>
            <p:nvPr/>
          </p:nvSpPr>
          <p:spPr bwMode="auto">
            <a:xfrm>
              <a:off x="4086" y="2466"/>
              <a:ext cx="585"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008000"/>
                  </a:solidFill>
                </a:rPr>
                <a:t>second</a:t>
              </a:r>
            </a:p>
          </p:txBody>
        </p:sp>
      </p:grpSp>
      <p:grpSp>
        <p:nvGrpSpPr>
          <p:cNvPr id="50" name="Group 65"/>
          <p:cNvGrpSpPr>
            <a:grpSpLocks/>
          </p:cNvGrpSpPr>
          <p:nvPr/>
        </p:nvGrpSpPr>
        <p:grpSpPr bwMode="auto">
          <a:xfrm>
            <a:off x="6383338" y="4822825"/>
            <a:ext cx="1582737" cy="274638"/>
            <a:chOff x="4021" y="3038"/>
            <a:chExt cx="997" cy="173"/>
          </a:xfrm>
        </p:grpSpPr>
        <p:sp>
          <p:nvSpPr>
            <p:cNvPr id="51" name="Line 45"/>
            <p:cNvSpPr>
              <a:spLocks noChangeShapeType="1"/>
            </p:cNvSpPr>
            <p:nvPr/>
          </p:nvSpPr>
          <p:spPr bwMode="auto">
            <a:xfrm>
              <a:off x="4021" y="3211"/>
              <a:ext cx="997" cy="0"/>
            </a:xfrm>
            <a:prstGeom prst="line">
              <a:avLst/>
            </a:prstGeom>
            <a:noFill/>
            <a:ln w="19050">
              <a:solidFill>
                <a:srgbClr val="FF0066"/>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2" name="Text Box 46"/>
            <p:cNvSpPr txBox="1">
              <a:spLocks noChangeArrowheads="1"/>
            </p:cNvSpPr>
            <p:nvPr/>
          </p:nvSpPr>
          <p:spPr bwMode="auto">
            <a:xfrm>
              <a:off x="4086" y="3038"/>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0066"/>
                  </a:solidFill>
                </a:rPr>
                <a:t>fourth</a:t>
              </a:r>
            </a:p>
          </p:txBody>
        </p:sp>
      </p:grpSp>
      <p:grpSp>
        <p:nvGrpSpPr>
          <p:cNvPr id="53" name="Group 82"/>
          <p:cNvGrpSpPr>
            <a:grpSpLocks/>
          </p:cNvGrpSpPr>
          <p:nvPr/>
        </p:nvGrpSpPr>
        <p:grpSpPr bwMode="auto">
          <a:xfrm>
            <a:off x="6383338" y="3006725"/>
            <a:ext cx="895350" cy="2998788"/>
            <a:chOff x="4021" y="1894"/>
            <a:chExt cx="564" cy="1889"/>
          </a:xfrm>
        </p:grpSpPr>
        <p:sp>
          <p:nvSpPr>
            <p:cNvPr id="54" name="Text Box 41"/>
            <p:cNvSpPr txBox="1">
              <a:spLocks noChangeArrowheads="1"/>
            </p:cNvSpPr>
            <p:nvPr/>
          </p:nvSpPr>
          <p:spPr bwMode="auto">
            <a:xfrm>
              <a:off x="4086" y="1894"/>
              <a:ext cx="499" cy="173"/>
            </a:xfrm>
            <a:prstGeom prst="rect">
              <a:avLst/>
            </a:prstGeom>
            <a:no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5" name="Text Box 49"/>
            <p:cNvSpPr txBox="1">
              <a:spLocks noChangeArrowheads="1"/>
            </p:cNvSpPr>
            <p:nvPr/>
          </p:nvSpPr>
          <p:spPr bwMode="auto">
            <a:xfrm>
              <a:off x="4086" y="3610"/>
              <a:ext cx="499" cy="173"/>
            </a:xfrm>
            <a:prstGeom prst="rect">
              <a:avLst/>
            </a:prstGeom>
            <a:solidFill>
              <a:srgbClr val="FFFF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a:solidFill>
                    <a:srgbClr val="FF7C80"/>
                  </a:solidFill>
                </a:rPr>
                <a:t>???</a:t>
              </a:r>
            </a:p>
          </p:txBody>
        </p:sp>
        <p:sp>
          <p:nvSpPr>
            <p:cNvPr id="56" name="Line 40"/>
            <p:cNvSpPr>
              <a:spLocks noChangeShapeType="1"/>
            </p:cNvSpPr>
            <p:nvPr/>
          </p:nvSpPr>
          <p:spPr bwMode="auto">
            <a:xfrm>
              <a:off x="4021" y="2067"/>
              <a:ext cx="525"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7" name="Line 48"/>
            <p:cNvSpPr>
              <a:spLocks noChangeShapeType="1"/>
            </p:cNvSpPr>
            <p:nvPr/>
          </p:nvSpPr>
          <p:spPr bwMode="auto">
            <a:xfrm>
              <a:off x="4021" y="3783"/>
              <a:ext cx="519" cy="0"/>
            </a:xfrm>
            <a:prstGeom prst="line">
              <a:avLst/>
            </a:prstGeom>
            <a:noFill/>
            <a:ln w="19050">
              <a:solidFill>
                <a:srgbClr val="FF7C8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8" name="Text Box 74"/>
          <p:cNvSpPr txBox="1">
            <a:spLocks noChangeArrowheads="1"/>
          </p:cNvSpPr>
          <p:nvPr/>
        </p:nvSpPr>
        <p:spPr bwMode="auto">
          <a:xfrm>
            <a:off x="5403850" y="1543050"/>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endParaRPr lang="en-US" sz="1600" dirty="0">
              <a:solidFill>
                <a:schemeClr val="bg1"/>
              </a:solidFill>
            </a:endParaRPr>
          </a:p>
        </p:txBody>
      </p:sp>
      <p:sp>
        <p:nvSpPr>
          <p:cNvPr id="59" name="Text Box 75"/>
          <p:cNvSpPr txBox="1">
            <a:spLocks noChangeArrowheads="1"/>
          </p:cNvSpPr>
          <p:nvPr/>
        </p:nvSpPr>
        <p:spPr bwMode="auto">
          <a:xfrm>
            <a:off x="5403850" y="4259263"/>
            <a:ext cx="941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nonSO</a:t>
            </a:r>
            <a:endParaRPr lang="en-US" sz="1600" dirty="0">
              <a:solidFill>
                <a:schemeClr val="bg1"/>
              </a:solidFill>
            </a:endParaRPr>
          </a:p>
        </p:txBody>
      </p:sp>
    </p:spTree>
    <p:extLst>
      <p:ext uri="{BB962C8B-B14F-4D97-AF65-F5344CB8AC3E}">
        <p14:creationId xmlns:p14="http://schemas.microsoft.com/office/powerpoint/2010/main" val="2897117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1000"/>
                                        <p:tgtEl>
                                          <p:spTgt spid="4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10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1000"/>
                                        <p:tgtEl>
                                          <p:spTgt spid="4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10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left)">
                                      <p:cBhvr>
                                        <p:cTn id="25" dur="1000"/>
                                        <p:tgtEl>
                                          <p:spTgt spid="53"/>
                                        </p:tgtEl>
                                      </p:cBhvr>
                                    </p:animEffect>
                                  </p:childTnLst>
                                </p:cTn>
                              </p:par>
                            </p:childTnLst>
                          </p:cTn>
                        </p:par>
                        <p:par>
                          <p:cTn id="26" fill="hold">
                            <p:stCondLst>
                              <p:cond delay="1000"/>
                            </p:stCondLst>
                            <p:childTnLst>
                              <p:par>
                                <p:cTn id="27" presetID="17" presetClass="entr" presetSubtype="1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2000" fill="hold"/>
                                        <p:tgtEl>
                                          <p:spTgt spid="8"/>
                                        </p:tgtEl>
                                        <p:attrNameLst>
                                          <p:attrName>ppt_w</p:attrName>
                                        </p:attrNameLst>
                                      </p:cBhvr>
                                      <p:tavLst>
                                        <p:tav tm="0">
                                          <p:val>
                                            <p:fltVal val="0"/>
                                          </p:val>
                                        </p:tav>
                                        <p:tav tm="100000">
                                          <p:val>
                                            <p:strVal val="#ppt_w"/>
                                          </p:val>
                                        </p:tav>
                                      </p:tavLst>
                                    </p:anim>
                                    <p:anim calcmode="lin" valueType="num">
                                      <p:cBhvr>
                                        <p:cTn id="30"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61705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ClaimCenter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Claim</a:t>
            </a:r>
          </a:p>
          <a:p>
            <a:r>
              <a:rPr lang="en-US" dirty="0" smtClean="0"/>
              <a:t>Possible to configure </a:t>
            </a:r>
            <a:r>
              <a:rPr lang="en-US" dirty="0"/>
              <a:t>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Claim/destination 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56120394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in PolicyCenter</a:t>
            </a:r>
          </a:p>
        </p:txBody>
      </p:sp>
      <p:sp>
        <p:nvSpPr>
          <p:cNvPr id="3" name="Content Placeholder 2"/>
          <p:cNvSpPr>
            <a:spLocks noGrp="1"/>
          </p:cNvSpPr>
          <p:nvPr>
            <p:ph sz="half" idx="1"/>
          </p:nvPr>
        </p:nvSpPr>
        <p:spPr>
          <a:xfrm>
            <a:off x="519113" y="914401"/>
            <a:ext cx="3976687" cy="5475289"/>
          </a:xfrm>
        </p:spPr>
        <p:txBody>
          <a:bodyPr/>
          <a:lstStyle/>
          <a:p>
            <a:r>
              <a:rPr lang="en-US" dirty="0"/>
              <a:t>By default, safe ordering applies only to messages related directly or indirectly to instances of </a:t>
            </a:r>
            <a:r>
              <a:rPr lang="en-US" dirty="0" smtClean="0"/>
              <a:t>Account</a:t>
            </a:r>
            <a:endParaRPr lang="en-US" dirty="0"/>
          </a:p>
          <a:p>
            <a:r>
              <a:rPr lang="en-US" dirty="0"/>
              <a:t>Possible to configure a given destination to </a:t>
            </a:r>
            <a:r>
              <a:rPr lang="en-US" dirty="0" smtClean="0"/>
              <a:t>execute safe </a:t>
            </a:r>
            <a:r>
              <a:rPr lang="en-US" dirty="0"/>
              <a:t>ordering at the Contact level</a:t>
            </a:r>
          </a:p>
          <a:p>
            <a:pPr lvl="1"/>
            <a:r>
              <a:rPr lang="en-US" dirty="0" smtClean="0"/>
              <a:t>Allows </a:t>
            </a:r>
            <a:r>
              <a:rPr lang="en-US" dirty="0"/>
              <a:t>for multiple messages to be in flight for the same </a:t>
            </a:r>
            <a:r>
              <a:rPr lang="en-US" dirty="0" smtClean="0"/>
              <a:t>Account/destination </a:t>
            </a:r>
            <a:r>
              <a:rPr lang="en-US" dirty="0"/>
              <a:t>pair, </a:t>
            </a:r>
            <a:r>
              <a:rPr lang="en-US" dirty="0" smtClean="0"/>
              <a:t/>
            </a:r>
            <a:br>
              <a:rPr lang="en-US" dirty="0" smtClean="0"/>
            </a:br>
            <a:r>
              <a:rPr lang="en-US" dirty="0" smtClean="0"/>
              <a:t>but </a:t>
            </a:r>
            <a:r>
              <a:rPr lang="en-US" dirty="0"/>
              <a:t>only 1 message to be in flight for the same Contact/destination pair</a:t>
            </a:r>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27464"/>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92714441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2019300"/>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BillingCenter</a:t>
            </a:r>
          </a:p>
        </p:txBody>
      </p:sp>
      <p:sp>
        <p:nvSpPr>
          <p:cNvPr id="3" name="Content Placeholder 2"/>
          <p:cNvSpPr>
            <a:spLocks noGrp="1"/>
          </p:cNvSpPr>
          <p:nvPr>
            <p:ph sz="half" idx="1"/>
          </p:nvPr>
        </p:nvSpPr>
        <p:spPr/>
        <p:txBody>
          <a:bodyPr/>
          <a:lstStyle/>
          <a:p>
            <a:r>
              <a:rPr lang="en-US" dirty="0"/>
              <a:t>By default, safe ordering is not used for any messages</a:t>
            </a:r>
          </a:p>
          <a:p>
            <a:r>
              <a:rPr lang="en-US" dirty="0"/>
              <a:t>For each destination, you can enable safe ordering for one of the given entity types:</a:t>
            </a:r>
          </a:p>
          <a:p>
            <a:pPr lvl="1"/>
            <a:r>
              <a:rPr lang="en-US" dirty="0"/>
              <a:t>Account</a:t>
            </a:r>
          </a:p>
          <a:p>
            <a:pPr lvl="1"/>
            <a:r>
              <a:rPr lang="en-US" dirty="0"/>
              <a:t>Contact</a:t>
            </a:r>
          </a:p>
          <a:p>
            <a:pPr lvl="1"/>
            <a:r>
              <a:rPr lang="en-US" dirty="0"/>
              <a:t>PolicyPeriod</a:t>
            </a:r>
            <a:endParaRPr lang="en-US" dirty="0"/>
          </a:p>
          <a:p>
            <a:pPr lvl="1"/>
            <a:r>
              <a:rPr lang="en-US" dirty="0"/>
              <a:t>Producer</a:t>
            </a:r>
          </a:p>
          <a:p>
            <a:endParaRPr lang="en-US" dirty="0"/>
          </a:p>
        </p:txBody>
      </p:sp>
      <p:sp>
        <p:nvSpPr>
          <p:cNvPr id="5" name="rec Ellipse"/>
          <p:cNvSpPr/>
          <p:nvPr/>
        </p:nvSpPr>
        <p:spPr bwMode="auto">
          <a:xfrm>
            <a:off x="4724400" y="386762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6" name="Straight Arrow Connector 5"/>
          <p:cNvCxnSpPr/>
          <p:nvPr/>
        </p:nvCxnSpPr>
        <p:spPr bwMode="auto">
          <a:xfrm>
            <a:off x="3733800" y="3983116"/>
            <a:ext cx="890522" cy="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89973631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4" y="2019301"/>
            <a:ext cx="4162425" cy="43815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Safe ordering in </a:t>
            </a:r>
            <a:r>
              <a:rPr lang="en-US" dirty="0" smtClean="0"/>
              <a:t>ContactManager</a:t>
            </a:r>
            <a:endParaRPr lang="en-US" dirty="0"/>
          </a:p>
        </p:txBody>
      </p:sp>
      <p:sp>
        <p:nvSpPr>
          <p:cNvPr id="3" name="Content Placeholder 2"/>
          <p:cNvSpPr>
            <a:spLocks noGrp="1"/>
          </p:cNvSpPr>
          <p:nvPr>
            <p:ph sz="half" idx="1"/>
          </p:nvPr>
        </p:nvSpPr>
        <p:spPr/>
        <p:txBody>
          <a:bodyPr/>
          <a:lstStyle/>
          <a:p>
            <a:r>
              <a:rPr lang="en-US" dirty="0"/>
              <a:t>In ContactManager (and TrainingApp), messages are safe ordered based on ABContact</a:t>
            </a:r>
          </a:p>
          <a:p>
            <a:pPr lvl="1"/>
            <a:r>
              <a:rPr lang="en-US" dirty="0"/>
              <a:t>This is true for every destination</a:t>
            </a:r>
          </a:p>
          <a:p>
            <a:pPr lvl="1"/>
            <a:r>
              <a:rPr lang="en-US" dirty="0"/>
              <a:t>There are no alternative primary entity types</a:t>
            </a:r>
          </a:p>
          <a:p>
            <a:endParaRPr lang="en-US" dirty="0"/>
          </a:p>
        </p:txBody>
      </p:sp>
      <p:sp>
        <p:nvSpPr>
          <p:cNvPr id="5" name="rec Ellipse"/>
          <p:cNvSpPr/>
          <p:nvPr/>
        </p:nvSpPr>
        <p:spPr bwMode="auto">
          <a:xfrm>
            <a:off x="4744133" y="3883813"/>
            <a:ext cx="2157411" cy="23098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6873407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ordering demo in TrainingApp</a:t>
            </a:r>
          </a:p>
        </p:txBody>
      </p:sp>
      <p:sp>
        <p:nvSpPr>
          <p:cNvPr id="3" name="Content Placeholder 2"/>
          <p:cNvSpPr>
            <a:spLocks noGrp="1"/>
          </p:cNvSpPr>
          <p:nvPr>
            <p:ph idx="1"/>
          </p:nvPr>
        </p:nvSpPr>
        <p:spPr/>
        <p:txBody>
          <a:bodyPr/>
          <a:lstStyle/>
          <a:p>
            <a:r>
              <a:rPr lang="en-US" dirty="0" smtClean="0"/>
              <a:t>Administration </a:t>
            </a:r>
            <a:r>
              <a:rPr lang="en-US" dirty="0" smtClean="0">
                <a:sym typeface="Wingdings" pitchFamily="2" charset="2"/>
              </a:rPr>
              <a:t> Training: Messaging  Safe Ordering</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3962400" cy="44958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524000"/>
            <a:ext cx="2133600" cy="45529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ec Ellipse"/>
          <p:cNvSpPr/>
          <p:nvPr/>
        </p:nvSpPr>
        <p:spPr bwMode="auto">
          <a:xfrm>
            <a:off x="509589" y="5257800"/>
            <a:ext cx="2157411" cy="30480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Straight Arrow Connector 6"/>
          <p:cNvCxnSpPr/>
          <p:nvPr/>
        </p:nvCxnSpPr>
        <p:spPr bwMode="auto">
          <a:xfrm flipV="1">
            <a:off x="2590800" y="4191000"/>
            <a:ext cx="1828800" cy="1057580"/>
          </a:xfrm>
          <a:prstGeom prst="straightConnector1">
            <a:avLst/>
          </a:prstGeom>
          <a:noFill/>
          <a:ln w="28575" algn="ctr">
            <a:solidFill>
              <a:schemeClr val="accent1"/>
            </a:solidFill>
            <a:round/>
            <a:headEn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0004763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for sending a message </a:t>
            </a:r>
            <a:endParaRPr lang="en-US" dirty="0"/>
          </a:p>
        </p:txBody>
      </p:sp>
      <p:grpSp>
        <p:nvGrpSpPr>
          <p:cNvPr id="38" name="Group 22"/>
          <p:cNvGrpSpPr>
            <a:grpSpLocks/>
          </p:cNvGrpSpPr>
          <p:nvPr/>
        </p:nvGrpSpPr>
        <p:grpSpPr bwMode="auto">
          <a:xfrm>
            <a:off x="619125" y="2501900"/>
            <a:ext cx="1511300" cy="1303338"/>
            <a:chOff x="390" y="1800"/>
            <a:chExt cx="952" cy="821"/>
          </a:xfrm>
        </p:grpSpPr>
        <p:sp>
          <p:nvSpPr>
            <p:cNvPr id="39" name="Rectangle 23"/>
            <p:cNvSpPr>
              <a:spLocks noChangeArrowheads="1"/>
            </p:cNvSpPr>
            <p:nvPr/>
          </p:nvSpPr>
          <p:spPr bwMode="invGray">
            <a:xfrm>
              <a:off x="392" y="2068"/>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40" name="Line 24"/>
            <p:cNvSpPr>
              <a:spLocks noChangeShapeType="1"/>
            </p:cNvSpPr>
            <p:nvPr/>
          </p:nvSpPr>
          <p:spPr bwMode="invGray">
            <a:xfrm>
              <a:off x="390" y="2432"/>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Line 25"/>
            <p:cNvSpPr>
              <a:spLocks noChangeShapeType="1"/>
            </p:cNvSpPr>
            <p:nvPr/>
          </p:nvSpPr>
          <p:spPr bwMode="invGray">
            <a:xfrm>
              <a:off x="392" y="2524"/>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Line 26"/>
            <p:cNvSpPr>
              <a:spLocks noChangeShapeType="1"/>
            </p:cNvSpPr>
            <p:nvPr/>
          </p:nvSpPr>
          <p:spPr bwMode="invGray">
            <a:xfrm>
              <a:off x="525" y="2337"/>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 name="Line 27"/>
            <p:cNvSpPr>
              <a:spLocks noChangeShapeType="1"/>
            </p:cNvSpPr>
            <p:nvPr/>
          </p:nvSpPr>
          <p:spPr bwMode="invGray">
            <a:xfrm>
              <a:off x="1077" y="2339"/>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4" name="Rectangle 28"/>
            <p:cNvSpPr>
              <a:spLocks noChangeArrowheads="1"/>
            </p:cNvSpPr>
            <p:nvPr/>
          </p:nvSpPr>
          <p:spPr bwMode="invGray">
            <a:xfrm>
              <a:off x="392" y="1800"/>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b="1" dirty="0">
                  <a:solidFill>
                    <a:schemeClr val="bg1"/>
                  </a:solidFill>
                </a:rPr>
                <a:t>xx_message</a:t>
              </a:r>
            </a:p>
          </p:txBody>
        </p:sp>
        <p:sp>
          <p:nvSpPr>
            <p:cNvPr id="45" name="Line 29"/>
            <p:cNvSpPr>
              <a:spLocks noChangeShapeType="1"/>
            </p:cNvSpPr>
            <p:nvPr/>
          </p:nvSpPr>
          <p:spPr bwMode="invGray">
            <a:xfrm>
              <a:off x="390" y="2163"/>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Line 30"/>
            <p:cNvSpPr>
              <a:spLocks noChangeShapeType="1"/>
            </p:cNvSpPr>
            <p:nvPr/>
          </p:nvSpPr>
          <p:spPr bwMode="invGray">
            <a:xfrm>
              <a:off x="392" y="2255"/>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7" name="Line 31"/>
            <p:cNvSpPr>
              <a:spLocks noChangeShapeType="1"/>
            </p:cNvSpPr>
            <p:nvPr/>
          </p:nvSpPr>
          <p:spPr bwMode="invGray">
            <a:xfrm>
              <a:off x="525" y="2068"/>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8" name="Line 32"/>
            <p:cNvSpPr>
              <a:spLocks noChangeShapeType="1"/>
            </p:cNvSpPr>
            <p:nvPr/>
          </p:nvSpPr>
          <p:spPr bwMode="invGray">
            <a:xfrm>
              <a:off x="1077" y="2070"/>
              <a:ext cx="0" cy="282"/>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9" name="Line 33"/>
            <p:cNvSpPr>
              <a:spLocks noChangeShapeType="1"/>
            </p:cNvSpPr>
            <p:nvPr/>
          </p:nvSpPr>
          <p:spPr bwMode="invGray">
            <a:xfrm>
              <a:off x="390" y="2338"/>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50" name="Group 34"/>
          <p:cNvGrpSpPr>
            <a:grpSpLocks/>
          </p:cNvGrpSpPr>
          <p:nvPr/>
        </p:nvGrpSpPr>
        <p:grpSpPr bwMode="auto">
          <a:xfrm>
            <a:off x="3827462" y="2606675"/>
            <a:ext cx="941388" cy="1022350"/>
            <a:chOff x="3120" y="2736"/>
            <a:chExt cx="531" cy="577"/>
          </a:xfrm>
          <a:effectLst>
            <a:outerShdw blurRad="50800" dist="38100" dir="2700000" algn="tl" rotWithShape="0">
              <a:prstClr val="black">
                <a:alpha val="40000"/>
              </a:prstClr>
            </a:outerShdw>
          </a:effectLst>
        </p:grpSpPr>
        <p:sp>
          <p:nvSpPr>
            <p:cNvPr id="51"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52"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3"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4"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55"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6"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7"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8"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9"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0"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61" name="Group 45"/>
            <p:cNvGrpSpPr>
              <a:grpSpLocks/>
            </p:cNvGrpSpPr>
            <p:nvPr/>
          </p:nvGrpSpPr>
          <p:grpSpPr bwMode="auto">
            <a:xfrm>
              <a:off x="3361" y="2758"/>
              <a:ext cx="89" cy="96"/>
              <a:chOff x="1243" y="1301"/>
              <a:chExt cx="265" cy="287"/>
            </a:xfrm>
          </p:grpSpPr>
          <p:sp>
            <p:nvSpPr>
              <p:cNvPr id="66"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7"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62" name="Group 48"/>
            <p:cNvGrpSpPr>
              <a:grpSpLocks/>
            </p:cNvGrpSpPr>
            <p:nvPr/>
          </p:nvGrpSpPr>
          <p:grpSpPr bwMode="auto">
            <a:xfrm flipH="1">
              <a:off x="3132" y="2760"/>
              <a:ext cx="88" cy="97"/>
              <a:chOff x="1243" y="1301"/>
              <a:chExt cx="265" cy="287"/>
            </a:xfrm>
          </p:grpSpPr>
          <p:sp>
            <p:nvSpPr>
              <p:cNvPr id="64"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5"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63"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8" name="Text Box 52"/>
          <p:cNvSpPr txBox="1">
            <a:spLocks noChangeArrowheads="1"/>
          </p:cNvSpPr>
          <p:nvPr/>
        </p:nvSpPr>
        <p:spPr bwMode="auto">
          <a:xfrm>
            <a:off x="2495550" y="31305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rgbClr val="9933FF"/>
                </a:solidFill>
              </a:rPr>
              <a:t>Transport</a:t>
            </a:r>
            <a:br>
              <a:rPr lang="en-US" sz="1600" dirty="0">
                <a:solidFill>
                  <a:srgbClr val="9933FF"/>
                </a:solidFill>
              </a:rPr>
            </a:br>
            <a:r>
              <a:rPr lang="en-US" sz="1600" dirty="0">
                <a:solidFill>
                  <a:srgbClr val="9933FF"/>
                </a:solidFill>
              </a:rPr>
              <a:t>Plugin</a:t>
            </a:r>
          </a:p>
        </p:txBody>
      </p:sp>
      <p:sp>
        <p:nvSpPr>
          <p:cNvPr id="69" name="Text Box 55"/>
          <p:cNvSpPr txBox="1">
            <a:spLocks noChangeArrowheads="1"/>
          </p:cNvSpPr>
          <p:nvPr/>
        </p:nvSpPr>
        <p:spPr bwMode="auto">
          <a:xfrm>
            <a:off x="7664450" y="21494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70" name="Text Box 60"/>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71" name="Text Box 79"/>
          <p:cNvSpPr txBox="1">
            <a:spLocks noChangeArrowheads="1"/>
          </p:cNvSpPr>
          <p:nvPr/>
        </p:nvSpPr>
        <p:spPr bwMode="auto">
          <a:xfrm>
            <a:off x="2432094" y="157480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rgbClr val="9933FF"/>
                </a:solidFill>
              </a:rPr>
              <a:t>Request</a:t>
            </a:r>
            <a:br>
              <a:rPr lang="en-US" sz="1600" dirty="0">
                <a:solidFill>
                  <a:srgbClr val="9933FF"/>
                </a:solidFill>
              </a:rPr>
            </a:br>
            <a:r>
              <a:rPr lang="en-US" sz="1600" dirty="0">
                <a:solidFill>
                  <a:srgbClr val="9933FF"/>
                </a:solidFill>
              </a:rPr>
              <a:t>Plugin</a:t>
            </a:r>
          </a:p>
        </p:txBody>
      </p:sp>
      <p:sp>
        <p:nvSpPr>
          <p:cNvPr id="73" name="Line 57"/>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74" name="pic Msg 1"/>
          <p:cNvGrpSpPr>
            <a:grpSpLocks/>
          </p:cNvGrpSpPr>
          <p:nvPr/>
        </p:nvGrpSpPr>
        <p:grpSpPr bwMode="auto">
          <a:xfrm>
            <a:off x="6265068" y="2694762"/>
            <a:ext cx="498475" cy="309562"/>
            <a:chOff x="2097" y="1494"/>
            <a:chExt cx="229" cy="142"/>
          </a:xfrm>
          <a:effectLst>
            <a:outerShdw blurRad="50800" dist="38100" dir="2700000" algn="tl" rotWithShape="0">
              <a:prstClr val="black">
                <a:alpha val="40000"/>
              </a:prstClr>
            </a:outerShdw>
          </a:effectLst>
        </p:grpSpPr>
        <p:sp>
          <p:nvSpPr>
            <p:cNvPr id="7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78" name="Picture 54"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9700" y="2697163"/>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Elbow Connector 78"/>
          <p:cNvCxnSpPr>
            <a:stCxn id="94" idx="1"/>
          </p:cNvCxnSpPr>
          <p:nvPr/>
        </p:nvCxnSpPr>
        <p:spPr bwMode="auto">
          <a:xfrm rot="16200000" flipH="1">
            <a:off x="4287330" y="1759422"/>
            <a:ext cx="1295066" cy="367693"/>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80" name="pic Msg LateBindign"/>
          <p:cNvGrpSpPr/>
          <p:nvPr/>
        </p:nvGrpSpPr>
        <p:grpSpPr>
          <a:xfrm>
            <a:off x="4999739" y="1575835"/>
            <a:ext cx="592138" cy="370059"/>
            <a:chOff x="5237162" y="1625298"/>
            <a:chExt cx="592138" cy="370059"/>
          </a:xfrm>
        </p:grpSpPr>
        <p:grpSp>
          <p:nvGrpSpPr>
            <p:cNvPr id="81" name="pic Msg 1"/>
            <p:cNvGrpSpPr>
              <a:grpSpLocks/>
            </p:cNvGrpSpPr>
            <p:nvPr/>
          </p:nvGrpSpPr>
          <p:grpSpPr bwMode="auto">
            <a:xfrm>
              <a:off x="5237162" y="1685795"/>
              <a:ext cx="498475" cy="309562"/>
              <a:chOff x="2097" y="1494"/>
              <a:chExt cx="229" cy="142"/>
            </a:xfrm>
            <a:effectLst>
              <a:outerShdw blurRad="50800" dist="38100" dir="2700000" algn="tl" rotWithShape="0">
                <a:prstClr val="black">
                  <a:alpha val="40000"/>
                </a:prstClr>
              </a:outerShdw>
            </a:effectLst>
          </p:grpSpPr>
          <p:sp>
            <p:nvSpPr>
              <p:cNvPr id="8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2" name="Cross 81"/>
            <p:cNvSpPr/>
            <p:nvPr/>
          </p:nvSpPr>
          <p:spPr bwMode="auto">
            <a:xfrm>
              <a:off x="5510211" y="1625298"/>
              <a:ext cx="319089" cy="289552"/>
            </a:xfrm>
            <a:prstGeom prst="plus">
              <a:avLst>
                <a:gd name="adj" fmla="val 31377"/>
              </a:avLst>
            </a:prstGeom>
            <a:solidFill>
              <a:schemeClr val="accent3">
                <a:lumMod val="40000"/>
                <a:lumOff val="60000"/>
              </a:schemeClr>
            </a:solidFill>
            <a:ln w="19050" algn="ctr">
              <a:solidFill>
                <a:schemeClr val="accent3">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cxnSp>
        <p:nvCxnSpPr>
          <p:cNvPr id="86" name="Elbow Connector 85"/>
          <p:cNvCxnSpPr/>
          <p:nvPr/>
        </p:nvCxnSpPr>
        <p:spPr bwMode="auto">
          <a:xfrm flipV="1">
            <a:off x="2127857"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grpSp>
        <p:nvGrpSpPr>
          <p:cNvPr id="87" name="pic Msg 1"/>
          <p:cNvGrpSpPr>
            <a:grpSpLocks/>
          </p:cNvGrpSpPr>
          <p:nvPr/>
        </p:nvGrpSpPr>
        <p:grpSpPr bwMode="auto">
          <a:xfrm>
            <a:off x="2336323" y="1174950"/>
            <a:ext cx="498475" cy="309562"/>
            <a:chOff x="2097" y="1494"/>
            <a:chExt cx="229" cy="142"/>
          </a:xfrm>
          <a:effectLst>
            <a:outerShdw blurRad="50800" dist="38100" dir="2700000" algn="tl" rotWithShape="0">
              <a:prstClr val="black">
                <a:alpha val="40000"/>
              </a:prstClr>
            </a:outerShdw>
          </a:effectLst>
        </p:grpSpPr>
        <p:sp>
          <p:nvSpPr>
            <p:cNvPr id="8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91" name="Group 61"/>
          <p:cNvGrpSpPr>
            <a:grpSpLocks/>
          </p:cNvGrpSpPr>
          <p:nvPr/>
        </p:nvGrpSpPr>
        <p:grpSpPr bwMode="auto">
          <a:xfrm>
            <a:off x="3813175" y="1063625"/>
            <a:ext cx="941387" cy="1022350"/>
            <a:chOff x="3120" y="2736"/>
            <a:chExt cx="531" cy="577"/>
          </a:xfrm>
          <a:effectLst>
            <a:outerShdw blurRad="50800" dist="38100" dir="2700000" algn="tl" rotWithShape="0">
              <a:prstClr val="black">
                <a:alpha val="40000"/>
              </a:prstClr>
            </a:outerShdw>
          </a:effectLst>
        </p:grpSpPr>
        <p:sp>
          <p:nvSpPr>
            <p:cNvPr id="92"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93"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4"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95"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96"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7"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98"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9"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00"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01"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102" name="Group 72"/>
            <p:cNvGrpSpPr>
              <a:grpSpLocks/>
            </p:cNvGrpSpPr>
            <p:nvPr/>
          </p:nvGrpSpPr>
          <p:grpSpPr bwMode="auto">
            <a:xfrm>
              <a:off x="3361" y="2758"/>
              <a:ext cx="89" cy="96"/>
              <a:chOff x="1243" y="1301"/>
              <a:chExt cx="265" cy="287"/>
            </a:xfrm>
          </p:grpSpPr>
          <p:sp>
            <p:nvSpPr>
              <p:cNvPr id="107"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08"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03" name="Group 75"/>
            <p:cNvGrpSpPr>
              <a:grpSpLocks/>
            </p:cNvGrpSpPr>
            <p:nvPr/>
          </p:nvGrpSpPr>
          <p:grpSpPr bwMode="auto">
            <a:xfrm flipH="1">
              <a:off x="3132" y="2760"/>
              <a:ext cx="88" cy="97"/>
              <a:chOff x="1243" y="1301"/>
              <a:chExt cx="265" cy="287"/>
            </a:xfrm>
          </p:grpSpPr>
          <p:sp>
            <p:nvSpPr>
              <p:cNvPr id="105"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06"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104"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pic>
        <p:nvPicPr>
          <p:cNvPr id="150" name="pic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6429" y="4096884"/>
            <a:ext cx="9699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 name="Text Box 52"/>
          <p:cNvSpPr txBox="1">
            <a:spLocks noChangeArrowheads="1"/>
          </p:cNvSpPr>
          <p:nvPr/>
        </p:nvSpPr>
        <p:spPr bwMode="auto">
          <a:xfrm>
            <a:off x="2540000" y="46164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rgbClr val="9933FF"/>
                </a:solidFill>
              </a:rPr>
              <a:t>Reply</a:t>
            </a:r>
            <a:r>
              <a:rPr lang="en-US" sz="1600" dirty="0">
                <a:solidFill>
                  <a:srgbClr val="9933FF"/>
                </a:solidFill>
              </a:rPr>
              <a:t/>
            </a:r>
            <a:br>
              <a:rPr lang="en-US" sz="1600" dirty="0">
                <a:solidFill>
                  <a:srgbClr val="9933FF"/>
                </a:solidFill>
              </a:rPr>
            </a:br>
            <a:r>
              <a:rPr lang="en-US" sz="1600" dirty="0">
                <a:solidFill>
                  <a:srgbClr val="9933FF"/>
                </a:solidFill>
              </a:rPr>
              <a:t>Plugin</a:t>
            </a:r>
          </a:p>
        </p:txBody>
      </p:sp>
      <p:sp>
        <p:nvSpPr>
          <p:cNvPr id="152" name="Text Box 147"/>
          <p:cNvSpPr txBox="1">
            <a:spLocks noChangeArrowheads="1"/>
          </p:cNvSpPr>
          <p:nvPr/>
        </p:nvSpPr>
        <p:spPr bwMode="auto">
          <a:xfrm>
            <a:off x="5231332" y="896656"/>
            <a:ext cx="1876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payload transformation</a:t>
            </a:r>
          </a:p>
        </p:txBody>
      </p:sp>
    </p:spTree>
    <p:extLst>
      <p:ext uri="{BB962C8B-B14F-4D97-AF65-F5344CB8AC3E}">
        <p14:creationId xmlns:p14="http://schemas.microsoft.com/office/powerpoint/2010/main" val="349127748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Sending message plugins</a:t>
            </a:r>
          </a:p>
          <a:p>
            <a:r>
              <a:rPr lang="en-US" dirty="0" smtClean="0"/>
              <a:t>SenderRefIDs and late binding</a:t>
            </a:r>
          </a:p>
          <a:p>
            <a:r>
              <a:rPr lang="en-US" dirty="0" smtClean="0"/>
              <a:t>The message request plugin</a:t>
            </a:r>
          </a:p>
          <a:p>
            <a:r>
              <a:rPr lang="en-US" dirty="0" smtClean="0"/>
              <a:t>The message transport plugin</a:t>
            </a:r>
          </a:p>
          <a:p>
            <a:r>
              <a:rPr lang="en-US" dirty="0" smtClean="0"/>
              <a:t>Safe ordering</a:t>
            </a:r>
          </a:p>
          <a:p>
            <a:r>
              <a:rPr lang="en-US" dirty="0" smtClean="0">
                <a:solidFill>
                  <a:schemeClr val="bg1"/>
                </a:solidFill>
              </a:rPr>
              <a:t>Retrying messages during sending</a:t>
            </a:r>
          </a:p>
          <a:p>
            <a:endParaRPr lang="en-US" dirty="0"/>
          </a:p>
        </p:txBody>
      </p:sp>
    </p:spTree>
    <p:extLst>
      <p:ext uri="{BB962C8B-B14F-4D97-AF65-F5344CB8AC3E}">
        <p14:creationId xmlns:p14="http://schemas.microsoft.com/office/powerpoint/2010/main" val="120729030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retry scenarios</a:t>
            </a:r>
            <a:endParaRPr lang="en-US" dirty="0"/>
          </a:p>
        </p:txBody>
      </p:sp>
      <p:sp>
        <p:nvSpPr>
          <p:cNvPr id="4" name="Content Placeholder 3"/>
          <p:cNvSpPr>
            <a:spLocks noGrp="1"/>
          </p:cNvSpPr>
          <p:nvPr>
            <p:ph idx="1"/>
          </p:nvPr>
        </p:nvSpPr>
        <p:spPr/>
        <p:txBody>
          <a:bodyPr/>
          <a:lstStyle/>
          <a:p>
            <a:pPr marL="514350" indent="-457200">
              <a:buFont typeface="+mj-lt"/>
              <a:buAutoNum type="arabicPeriod"/>
            </a:pPr>
            <a:r>
              <a:rPr lang="en-US" dirty="0" smtClean="0"/>
              <a:t>An error </a:t>
            </a:r>
            <a:r>
              <a:rPr lang="en-US" dirty="0"/>
              <a:t>occurs during the initial send</a:t>
            </a:r>
          </a:p>
          <a:p>
            <a:pPr marL="514350" indent="-457200">
              <a:buFont typeface="+mj-lt"/>
              <a:buAutoNum type="arabicPeriod"/>
            </a:pPr>
            <a:r>
              <a:rPr lang="en-US" dirty="0" smtClean="0"/>
              <a:t>An external system reports </a:t>
            </a:r>
            <a:r>
              <a:rPr lang="en-US" dirty="0"/>
              <a:t>a R</a:t>
            </a:r>
            <a:r>
              <a:rPr lang="en-US" dirty="0" smtClean="0"/>
              <a:t>etryable Error </a:t>
            </a:r>
            <a:r>
              <a:rPr lang="en-US" dirty="0"/>
              <a:t>and Guidewire sends another copy of the </a:t>
            </a:r>
            <a:r>
              <a:rPr lang="en-US" dirty="0" smtClean="0"/>
              <a:t>message</a:t>
            </a:r>
          </a:p>
          <a:p>
            <a:pPr marL="514350" indent="-457200">
              <a:buFont typeface="+mj-lt"/>
              <a:buAutoNum type="arabicPeriod"/>
            </a:pPr>
            <a:r>
              <a:rPr lang="en-US" dirty="0" smtClean="0"/>
              <a:t>An </a:t>
            </a:r>
            <a:r>
              <a:rPr lang="en-US" dirty="0"/>
              <a:t>admin retries a message </a:t>
            </a:r>
            <a:r>
              <a:rPr lang="en-US" dirty="0" smtClean="0"/>
              <a:t>manually</a:t>
            </a:r>
            <a:endParaRPr lang="en-US" dirty="0"/>
          </a:p>
        </p:txBody>
      </p:sp>
      <p:sp>
        <p:nvSpPr>
          <p:cNvPr id="42" name="rec GWRE"/>
          <p:cNvSpPr>
            <a:spLocks noChangeArrowheads="1"/>
          </p:cNvSpPr>
          <p:nvPr/>
        </p:nvSpPr>
        <p:spPr bwMode="auto">
          <a:xfrm>
            <a:off x="731003" y="2895599"/>
            <a:ext cx="1463040" cy="3489325"/>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44"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43" y="3004540"/>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xt GWREapp"/>
          <p:cNvSpPr txBox="1">
            <a:spLocks noChangeArrowheads="1"/>
          </p:cNvSpPr>
          <p:nvPr/>
        </p:nvSpPr>
        <p:spPr bwMode="auto">
          <a:xfrm>
            <a:off x="641350" y="5045075"/>
            <a:ext cx="1628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6" name="rec Ext Sys"/>
          <p:cNvSpPr>
            <a:spLocks noChangeArrowheads="1"/>
          </p:cNvSpPr>
          <p:nvPr/>
        </p:nvSpPr>
        <p:spPr bwMode="auto">
          <a:xfrm>
            <a:off x="7248524" y="2900448"/>
            <a:ext cx="1450975" cy="3493008"/>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47"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3148012"/>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xt ExtSys"/>
          <p:cNvSpPr txBox="1">
            <a:spLocks noChangeArrowheads="1"/>
          </p:cNvSpPr>
          <p:nvPr/>
        </p:nvSpPr>
        <p:spPr bwMode="auto">
          <a:xfrm>
            <a:off x="7454976" y="5045074"/>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53" name="ln Excpetion 1"/>
          <p:cNvSpPr>
            <a:spLocks noChangeShapeType="1"/>
          </p:cNvSpPr>
          <p:nvPr/>
        </p:nvSpPr>
        <p:spPr bwMode="auto">
          <a:xfrm>
            <a:off x="2181225" y="3310340"/>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3" name="ln Send 2"/>
          <p:cNvSpPr>
            <a:spLocks noChangeShapeType="1"/>
          </p:cNvSpPr>
          <p:nvPr/>
        </p:nvSpPr>
        <p:spPr bwMode="auto">
          <a:xfrm>
            <a:off x="2181226" y="4876800"/>
            <a:ext cx="5067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ln Retry 2"/>
          <p:cNvSpPr>
            <a:spLocks noChangeShapeType="1"/>
          </p:cNvSpPr>
          <p:nvPr/>
        </p:nvSpPr>
        <p:spPr bwMode="auto">
          <a:xfrm flipH="1">
            <a:off x="2181224" y="4511871"/>
            <a:ext cx="506730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Send 3"/>
          <p:cNvSpPr>
            <a:spLocks noChangeShapeType="1"/>
          </p:cNvSpPr>
          <p:nvPr/>
        </p:nvSpPr>
        <p:spPr bwMode="auto">
          <a:xfrm>
            <a:off x="2181224" y="6081713"/>
            <a:ext cx="505618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74" name="icon Exclamation"/>
          <p:cNvGrpSpPr>
            <a:grpSpLocks/>
          </p:cNvGrpSpPr>
          <p:nvPr/>
        </p:nvGrpSpPr>
        <p:grpSpPr bwMode="auto">
          <a:xfrm>
            <a:off x="3369031" y="3118600"/>
            <a:ext cx="144462" cy="320674"/>
            <a:chOff x="2673" y="2255"/>
            <a:chExt cx="318" cy="704"/>
          </a:xfrm>
          <a:effectLst>
            <a:outerShdw blurRad="50800" dist="38100" dir="2700000" algn="tl" rotWithShape="0">
              <a:prstClr val="black">
                <a:alpha val="40000"/>
              </a:prstClr>
            </a:outerShdw>
          </a:effectLst>
        </p:grpSpPr>
        <p:sp>
          <p:nvSpPr>
            <p:cNvPr id="75" name="AutoShape 38"/>
            <p:cNvSpPr>
              <a:spLocks noChangeArrowheads="1"/>
            </p:cNvSpPr>
            <p:nvPr/>
          </p:nvSpPr>
          <p:spPr bwMode="auto">
            <a:xfrm>
              <a:off x="2673" y="2255"/>
              <a:ext cx="318" cy="447"/>
            </a:xfrm>
            <a:custGeom>
              <a:avLst/>
              <a:gdLst>
                <a:gd name="T0" fmla="*/ 4 w 21600"/>
                <a:gd name="T1" fmla="*/ 5 h 21600"/>
                <a:gd name="T2" fmla="*/ 2 w 21600"/>
                <a:gd name="T3" fmla="*/ 9 h 21600"/>
                <a:gd name="T4" fmla="*/ 1 w 21600"/>
                <a:gd name="T5" fmla="*/ 5 h 21600"/>
                <a:gd name="T6" fmla="*/ 2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lnTo>
                    <a:pt x="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76" name="Oval 3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sp>
        <p:nvSpPr>
          <p:cNvPr id="77" name="ln Send 1"/>
          <p:cNvSpPr>
            <a:spLocks noChangeShapeType="1"/>
          </p:cNvSpPr>
          <p:nvPr/>
        </p:nvSpPr>
        <p:spPr bwMode="auto">
          <a:xfrm>
            <a:off x="2181224" y="3505200"/>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63" name="ici Sc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353050"/>
            <a:ext cx="685800" cy="590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btn Ret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5612" y="5552914"/>
            <a:ext cx="4857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9" name="pic Msg 1"/>
          <p:cNvGrpSpPr>
            <a:grpSpLocks/>
          </p:cNvGrpSpPr>
          <p:nvPr/>
        </p:nvGrpSpPr>
        <p:grpSpPr bwMode="auto">
          <a:xfrm>
            <a:off x="2511862" y="3252984"/>
            <a:ext cx="498475" cy="309562"/>
            <a:chOff x="2097" y="1494"/>
            <a:chExt cx="229" cy="142"/>
          </a:xfrm>
          <a:effectLst>
            <a:outerShdw blurRad="50800" dist="38100" dir="2700000" algn="tl" rotWithShape="0">
              <a:prstClr val="black">
                <a:alpha val="40000"/>
              </a:prstClr>
            </a:outerShdw>
          </a:effectLst>
        </p:grpSpPr>
        <p:sp>
          <p:nvSpPr>
            <p:cNvPr id="5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69" name="pic Msg 2"/>
          <p:cNvGrpSpPr>
            <a:grpSpLocks/>
          </p:cNvGrpSpPr>
          <p:nvPr/>
        </p:nvGrpSpPr>
        <p:grpSpPr bwMode="auto">
          <a:xfrm>
            <a:off x="2511862" y="4643438"/>
            <a:ext cx="498475" cy="309562"/>
            <a:chOff x="2097" y="1494"/>
            <a:chExt cx="229" cy="142"/>
          </a:xfrm>
          <a:effectLst>
            <a:outerShdw blurRad="50800" dist="38100" dir="2700000" algn="tl" rotWithShape="0">
              <a:prstClr val="black">
                <a:alpha val="40000"/>
              </a:prstClr>
            </a:outerShdw>
          </a:effectLst>
        </p:grpSpPr>
        <p:sp>
          <p:nvSpPr>
            <p:cNvPr id="70"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1"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2"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56" name="pic Msg 3"/>
          <p:cNvGrpSpPr>
            <a:grpSpLocks/>
          </p:cNvGrpSpPr>
          <p:nvPr/>
        </p:nvGrpSpPr>
        <p:grpSpPr bwMode="auto">
          <a:xfrm>
            <a:off x="2511862" y="5822950"/>
            <a:ext cx="498475" cy="309563"/>
            <a:chOff x="2097" y="1494"/>
            <a:chExt cx="229" cy="142"/>
          </a:xfrm>
          <a:effectLst>
            <a:outerShdw blurRad="50800" dist="38100" dir="2700000" algn="tl" rotWithShape="0">
              <a:prstClr val="black">
                <a:alpha val="40000"/>
              </a:prstClr>
            </a:outerShdw>
          </a:effectLst>
        </p:grpSpPr>
        <p:sp>
          <p:nvSpPr>
            <p:cNvPr id="57"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8"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9"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2" name="Rounded Rectangle 1"/>
          <p:cNvSpPr/>
          <p:nvPr/>
        </p:nvSpPr>
        <p:spPr bwMode="auto">
          <a:xfrm>
            <a:off x="3886200" y="30480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sp>
        <p:nvSpPr>
          <p:cNvPr id="54" name="Rounded Rectangle 53"/>
          <p:cNvSpPr/>
          <p:nvPr/>
        </p:nvSpPr>
        <p:spPr bwMode="auto">
          <a:xfrm>
            <a:off x="3886200" y="4343400"/>
            <a:ext cx="1270000" cy="73164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Retryable </a:t>
            </a:r>
            <a:br>
              <a:rPr lang="en-US" dirty="0" smtClean="0">
                <a:solidFill>
                  <a:schemeClr val="bg1"/>
                </a:solidFill>
              </a:rPr>
            </a:br>
            <a:r>
              <a:rPr lang="en-US" dirty="0" smtClean="0">
                <a:solidFill>
                  <a:schemeClr val="bg1"/>
                </a:solidFill>
              </a:rPr>
              <a:t>error</a:t>
            </a:r>
            <a:endParaRPr lang="en-US" dirty="0">
              <a:solidFill>
                <a:schemeClr val="bg1"/>
              </a:solidFill>
            </a:endParaRPr>
          </a:p>
        </p:txBody>
      </p:sp>
      <p:sp>
        <p:nvSpPr>
          <p:cNvPr id="55" name="Rounded Rectangle 54"/>
          <p:cNvSpPr/>
          <p:nvPr/>
        </p:nvSpPr>
        <p:spPr bwMode="auto">
          <a:xfrm>
            <a:off x="3886200" y="557600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grpSp>
        <p:nvGrpSpPr>
          <p:cNvPr id="5" name="icn NACK rety"/>
          <p:cNvGrpSpPr/>
          <p:nvPr/>
        </p:nvGrpSpPr>
        <p:grpSpPr>
          <a:xfrm>
            <a:off x="6513347" y="4091940"/>
            <a:ext cx="645747" cy="487102"/>
            <a:chOff x="6513347" y="4091940"/>
            <a:chExt cx="645747" cy="487102"/>
          </a:xfrm>
        </p:grpSpPr>
        <p:grpSp>
          <p:nvGrpSpPr>
            <p:cNvPr id="41"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43"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61"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2"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3"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Tree>
    <p:extLst>
      <p:ext uri="{BB962C8B-B14F-4D97-AF65-F5344CB8AC3E}">
        <p14:creationId xmlns:p14="http://schemas.microsoft.com/office/powerpoint/2010/main" val="293593544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590318"/>
            <a:ext cx="5801017" cy="76561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(1)</a:t>
            </a:r>
            <a:endParaRPr lang="en-US" dirty="0"/>
          </a:p>
        </p:txBody>
      </p:sp>
      <p:sp>
        <p:nvSpPr>
          <p:cNvPr id="11" name="Content Placeholder 10"/>
          <p:cNvSpPr>
            <a:spLocks noGrp="1"/>
          </p:cNvSpPr>
          <p:nvPr>
            <p:ph idx="1"/>
          </p:nvPr>
        </p:nvSpPr>
        <p:spPr>
          <a:xfrm>
            <a:off x="519113" y="2438400"/>
            <a:ext cx="8318500" cy="3962400"/>
          </a:xfrm>
        </p:spPr>
        <p:txBody>
          <a:bodyPr/>
          <a:lstStyle/>
          <a:p>
            <a:r>
              <a:rPr lang="en-US" dirty="0" smtClean="0"/>
              <a:t>When Transport or Request </a:t>
            </a:r>
            <a:r>
              <a:rPr lang="en-US" dirty="0"/>
              <a:t>plugins </a:t>
            </a:r>
            <a:r>
              <a:rPr lang="en-US" dirty="0" smtClean="0"/>
              <a:t>throws an </a:t>
            </a:r>
            <a:r>
              <a:rPr lang="en-US" dirty="0"/>
              <a:t>unchecked </a:t>
            </a:r>
            <a:r>
              <a:rPr lang="en-US" dirty="0" smtClean="0"/>
              <a:t>exceptions</a:t>
            </a:r>
            <a:r>
              <a:rPr lang="en-US" dirty="0"/>
              <a:t>, the Guidewire </a:t>
            </a:r>
            <a:r>
              <a:rPr lang="en-US" dirty="0" smtClean="0"/>
              <a:t>application automatically</a:t>
            </a:r>
            <a:endParaRPr lang="en-US" dirty="0"/>
          </a:p>
          <a:p>
            <a:pPr lvl="1"/>
            <a:r>
              <a:rPr lang="en-US" dirty="0"/>
              <a:t>Compares message send attempts to Max Retries</a:t>
            </a:r>
          </a:p>
          <a:p>
            <a:pPr lvl="1"/>
            <a:r>
              <a:rPr lang="en-US" dirty="0"/>
              <a:t>Waits the </a:t>
            </a:r>
            <a:r>
              <a:rPr lang="en-US" dirty="0" smtClean="0"/>
              <a:t>Initial Retry </a:t>
            </a:r>
            <a:r>
              <a:rPr lang="en-US" dirty="0"/>
              <a:t>I</a:t>
            </a:r>
            <a:r>
              <a:rPr lang="en-US" dirty="0" smtClean="0"/>
              <a:t>nterval</a:t>
            </a:r>
          </a:p>
          <a:p>
            <a:pPr lvl="1"/>
            <a:r>
              <a:rPr lang="en-US" dirty="0" smtClean="0"/>
              <a:t>Retries </a:t>
            </a:r>
            <a:r>
              <a:rPr lang="en-US" dirty="0"/>
              <a:t>to send message </a:t>
            </a:r>
          </a:p>
          <a:p>
            <a:pPr lvl="1"/>
            <a:r>
              <a:rPr lang="en-US" dirty="0"/>
              <a:t>Increases the time between </a:t>
            </a:r>
            <a:r>
              <a:rPr lang="en-US" dirty="0" smtClean="0"/>
              <a:t>resends </a:t>
            </a:r>
            <a:r>
              <a:rPr lang="en-US" dirty="0" smtClean="0"/>
              <a:t>(Retry </a:t>
            </a:r>
            <a:r>
              <a:rPr lang="en-US" dirty="0" smtClean="0"/>
              <a:t>Backoff</a:t>
            </a:r>
            <a:r>
              <a:rPr lang="en-US" dirty="0" smtClean="0"/>
              <a:t> </a:t>
            </a:r>
            <a:r>
              <a:rPr lang="en-US" dirty="0" smtClean="0"/>
              <a:t>Multiplier</a:t>
            </a:r>
            <a:r>
              <a:rPr lang="en-US" dirty="0" smtClean="0"/>
              <a:t>)</a:t>
            </a:r>
            <a:endParaRPr lang="en-US" dirty="0"/>
          </a:p>
          <a:p>
            <a:pPr lvl="1"/>
            <a:r>
              <a:rPr lang="en-US" dirty="0"/>
              <a:t>Continues until reaching Max Retries</a:t>
            </a:r>
          </a:p>
          <a:p>
            <a:r>
              <a:rPr lang="en-US" dirty="0" smtClean="0"/>
              <a:t>Parameters defined in message destination</a:t>
            </a:r>
            <a:endParaRPr lang="en-US" dirty="0"/>
          </a:p>
        </p:txBody>
      </p:sp>
      <p:grpSp>
        <p:nvGrpSpPr>
          <p:cNvPr id="12" name="Group 40"/>
          <p:cNvGrpSpPr>
            <a:grpSpLocks/>
          </p:cNvGrpSpPr>
          <p:nvPr/>
        </p:nvGrpSpPr>
        <p:grpSpPr bwMode="auto">
          <a:xfrm>
            <a:off x="1039812" y="5582304"/>
            <a:ext cx="852488" cy="788988"/>
            <a:chOff x="757" y="1301"/>
            <a:chExt cx="751" cy="695"/>
          </a:xfrm>
          <a:effectLst>
            <a:outerShdw blurRad="50800" dist="38100" dir="2700000" algn="tl" rotWithShape="0">
              <a:prstClr val="black">
                <a:alpha val="40000"/>
              </a:prstClr>
            </a:outerShdw>
          </a:effectLst>
        </p:grpSpPr>
        <p:sp>
          <p:nvSpPr>
            <p:cNvPr id="13" name="Rectangle 41"/>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4" name="Rectangle 42"/>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5" name="Group 43"/>
            <p:cNvGrpSpPr>
              <a:grpSpLocks/>
            </p:cNvGrpSpPr>
            <p:nvPr/>
          </p:nvGrpSpPr>
          <p:grpSpPr bwMode="auto">
            <a:xfrm>
              <a:off x="939" y="1836"/>
              <a:ext cx="373" cy="53"/>
              <a:chOff x="939" y="1836"/>
              <a:chExt cx="373" cy="53"/>
            </a:xfrm>
          </p:grpSpPr>
          <p:sp>
            <p:nvSpPr>
              <p:cNvPr id="25" name="Rectangle 44"/>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6" name="Rectangle 45"/>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6" name="Rectangle 46"/>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7" name="Rectangle 47"/>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8" name="AutoShape 48"/>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9" name="Group 49"/>
            <p:cNvGrpSpPr>
              <a:grpSpLocks/>
            </p:cNvGrpSpPr>
            <p:nvPr/>
          </p:nvGrpSpPr>
          <p:grpSpPr bwMode="auto">
            <a:xfrm>
              <a:off x="1243" y="1301"/>
              <a:ext cx="265" cy="287"/>
              <a:chOff x="1243" y="1301"/>
              <a:chExt cx="265" cy="287"/>
            </a:xfrm>
          </p:grpSpPr>
          <p:sp>
            <p:nvSpPr>
              <p:cNvPr id="23" name="Freeform 50"/>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4" name="Freeform 51"/>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20" name="Group 52"/>
            <p:cNvGrpSpPr>
              <a:grpSpLocks/>
            </p:cNvGrpSpPr>
            <p:nvPr/>
          </p:nvGrpSpPr>
          <p:grpSpPr bwMode="auto">
            <a:xfrm flipH="1">
              <a:off x="757" y="1309"/>
              <a:ext cx="265" cy="287"/>
              <a:chOff x="1243" y="1301"/>
              <a:chExt cx="265" cy="287"/>
            </a:xfrm>
          </p:grpSpPr>
          <p:sp>
            <p:nvSpPr>
              <p:cNvPr id="21" name="Freeform 5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22" name="Freeform 5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28" name="rec GWRE"/>
          <p:cNvSpPr>
            <a:spLocks noChangeArrowheads="1"/>
          </p:cNvSpPr>
          <p:nvPr/>
        </p:nvSpPr>
        <p:spPr bwMode="auto">
          <a:xfrm>
            <a:off x="739445"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31" name="icon ExtSysApp" descr="MCj023361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1100" y="1101171"/>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ln Send 1"/>
          <p:cNvSpPr>
            <a:spLocks noChangeShapeType="1"/>
          </p:cNvSpPr>
          <p:nvPr/>
        </p:nvSpPr>
        <p:spPr bwMode="auto">
          <a:xfrm>
            <a:off x="2206624" y="1536146"/>
            <a:ext cx="503713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3" name="ln Excpetion 1"/>
          <p:cNvSpPr>
            <a:spLocks noChangeShapeType="1"/>
          </p:cNvSpPr>
          <p:nvPr/>
        </p:nvSpPr>
        <p:spPr bwMode="auto">
          <a:xfrm>
            <a:off x="2206625" y="1347994"/>
            <a:ext cx="11715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44" name="icon Exclamation"/>
          <p:cNvGrpSpPr>
            <a:grpSpLocks/>
          </p:cNvGrpSpPr>
          <p:nvPr/>
        </p:nvGrpSpPr>
        <p:grpSpPr bwMode="auto">
          <a:xfrm>
            <a:off x="3369031" y="1156254"/>
            <a:ext cx="144462" cy="320674"/>
            <a:chOff x="2673" y="2255"/>
            <a:chExt cx="318" cy="704"/>
          </a:xfrm>
          <a:effectLst>
            <a:outerShdw blurRad="50800" dist="38100" dir="2700000" algn="tl" rotWithShape="0">
              <a:prstClr val="black">
                <a:alpha val="40000"/>
              </a:prstClr>
            </a:outerShdw>
          </a:effectLst>
        </p:grpSpPr>
        <p:sp>
          <p:nvSpPr>
            <p:cNvPr id="45" name="AutoShape 38"/>
            <p:cNvSpPr>
              <a:spLocks noChangeArrowheads="1"/>
            </p:cNvSpPr>
            <p:nvPr/>
          </p:nvSpPr>
          <p:spPr bwMode="auto">
            <a:xfrm>
              <a:off x="2673" y="2255"/>
              <a:ext cx="318" cy="447"/>
            </a:xfrm>
            <a:custGeom>
              <a:avLst/>
              <a:gdLst>
                <a:gd name="T0" fmla="*/ 4 w 21600"/>
                <a:gd name="T1" fmla="*/ 5 h 21600"/>
                <a:gd name="T2" fmla="*/ 2 w 21600"/>
                <a:gd name="T3" fmla="*/ 9 h 21600"/>
                <a:gd name="T4" fmla="*/ 1 w 21600"/>
                <a:gd name="T5" fmla="*/ 5 h 21600"/>
                <a:gd name="T6" fmla="*/ 2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lnTo>
                    <a:pt x="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6" name="Oval 3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nvGrpSpPr>
          <p:cNvPr id="47" name="pic Msg 1"/>
          <p:cNvGrpSpPr>
            <a:grpSpLocks/>
          </p:cNvGrpSpPr>
          <p:nvPr/>
        </p:nvGrpSpPr>
        <p:grpSpPr bwMode="auto">
          <a:xfrm>
            <a:off x="2511862" y="1290638"/>
            <a:ext cx="498475" cy="309562"/>
            <a:chOff x="2097" y="1494"/>
            <a:chExt cx="229" cy="142"/>
          </a:xfrm>
          <a:effectLst>
            <a:outerShdw blurRad="50800" dist="38100" dir="2700000" algn="tl" rotWithShape="0">
              <a:prstClr val="black">
                <a:alpha val="40000"/>
              </a:prstClr>
            </a:outerShdw>
          </a:effectLst>
        </p:grpSpPr>
        <p:sp>
          <p:nvSpPr>
            <p:cNvPr id="4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1" name="Rounded Rectangle 50"/>
          <p:cNvSpPr/>
          <p:nvPr/>
        </p:nvSpPr>
        <p:spPr bwMode="auto">
          <a:xfrm>
            <a:off x="3886200" y="990600"/>
            <a:ext cx="1270000" cy="699985"/>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Initial </a:t>
            </a:r>
            <a:br>
              <a:rPr lang="en-US" dirty="0" smtClean="0">
                <a:solidFill>
                  <a:schemeClr val="bg1"/>
                </a:solidFill>
              </a:rPr>
            </a:br>
            <a:r>
              <a:rPr lang="en-US" dirty="0" smtClean="0">
                <a:solidFill>
                  <a:schemeClr val="bg1"/>
                </a:solidFill>
              </a:rPr>
              <a:t>send error</a:t>
            </a:r>
            <a:endParaRPr lang="en-US" dirty="0">
              <a:solidFill>
                <a:schemeClr val="bg1"/>
              </a:solidFill>
            </a:endParaRPr>
          </a:p>
        </p:txBody>
      </p:sp>
    </p:spTree>
    <p:extLst>
      <p:ext uri="{BB962C8B-B14F-4D97-AF65-F5344CB8AC3E}">
        <p14:creationId xmlns:p14="http://schemas.microsoft.com/office/powerpoint/2010/main" val="344209016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4" y="2674182"/>
            <a:ext cx="8311788"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Automatic retry during send (2)</a:t>
            </a:r>
            <a:endParaRPr lang="en-US" dirty="0"/>
          </a:p>
        </p:txBody>
      </p:sp>
      <p:sp>
        <p:nvSpPr>
          <p:cNvPr id="11" name="Content Placeholder 10"/>
          <p:cNvSpPr>
            <a:spLocks noGrp="1"/>
          </p:cNvSpPr>
          <p:nvPr>
            <p:ph idx="1"/>
          </p:nvPr>
        </p:nvSpPr>
        <p:spPr>
          <a:xfrm>
            <a:off x="519113" y="4191000"/>
            <a:ext cx="8318500" cy="2209800"/>
          </a:xfrm>
        </p:spPr>
        <p:txBody>
          <a:bodyPr/>
          <a:lstStyle/>
          <a:p>
            <a:r>
              <a:rPr lang="en-US" dirty="0" smtClean="0"/>
              <a:t>Guidewire automatically suspends the message destination when exceeding Max Retries</a:t>
            </a:r>
          </a:p>
          <a:p>
            <a:pPr lvl="1"/>
            <a:r>
              <a:rPr lang="en-US" dirty="0" smtClean="0"/>
              <a:t>No </a:t>
            </a:r>
            <a:r>
              <a:rPr lang="en-US" dirty="0"/>
              <a:t>further messages are </a:t>
            </a:r>
            <a:r>
              <a:rPr lang="en-US" dirty="0" smtClean="0"/>
              <a:t>sent for destination</a:t>
            </a:r>
            <a:endParaRPr lang="en-US" dirty="0"/>
          </a:p>
          <a:p>
            <a:r>
              <a:rPr lang="en-US" dirty="0"/>
              <a:t>An administrator must manually resume the destination</a:t>
            </a:r>
          </a:p>
          <a:p>
            <a:pPr lvl="1"/>
            <a:r>
              <a:rPr lang="en-US" dirty="0"/>
              <a:t>The message that caused the suspend will be resent, up to the maximum retries if necessary</a:t>
            </a:r>
          </a:p>
        </p:txBody>
      </p:sp>
      <p:sp>
        <p:nvSpPr>
          <p:cNvPr id="28" name="rec GWRE"/>
          <p:cNvSpPr>
            <a:spLocks noChangeArrowheads="1"/>
          </p:cNvSpPr>
          <p:nvPr/>
        </p:nvSpPr>
        <p:spPr bwMode="auto">
          <a:xfrm>
            <a:off x="747194"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9"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002746"/>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icon Exclamation"/>
          <p:cNvGrpSpPr>
            <a:grpSpLocks/>
          </p:cNvGrpSpPr>
          <p:nvPr/>
        </p:nvGrpSpPr>
        <p:grpSpPr bwMode="auto">
          <a:xfrm>
            <a:off x="3733800" y="1478615"/>
            <a:ext cx="144462" cy="320674"/>
            <a:chOff x="2673" y="2255"/>
            <a:chExt cx="318" cy="704"/>
          </a:xfrm>
          <a:effectLst>
            <a:outerShdw blurRad="50800" dist="38100" dir="2700000" algn="tl" rotWithShape="0">
              <a:prstClr val="black">
                <a:alpha val="40000"/>
              </a:prstClr>
            </a:outerShdw>
          </a:effectLst>
        </p:grpSpPr>
        <p:sp>
          <p:nvSpPr>
            <p:cNvPr id="34" name="AutoShape 38"/>
            <p:cNvSpPr>
              <a:spLocks noChangeArrowheads="1"/>
            </p:cNvSpPr>
            <p:nvPr/>
          </p:nvSpPr>
          <p:spPr bwMode="auto">
            <a:xfrm>
              <a:off x="2673" y="2255"/>
              <a:ext cx="318" cy="447"/>
            </a:xfrm>
            <a:custGeom>
              <a:avLst/>
              <a:gdLst>
                <a:gd name="T0" fmla="*/ 4 w 21600"/>
                <a:gd name="T1" fmla="*/ 5 h 21600"/>
                <a:gd name="T2" fmla="*/ 2 w 21600"/>
                <a:gd name="T3" fmla="*/ 9 h 21600"/>
                <a:gd name="T4" fmla="*/ 1 w 21600"/>
                <a:gd name="T5" fmla="*/ 5 h 21600"/>
                <a:gd name="T6" fmla="*/ 2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lnTo>
                    <a:pt x="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5" name="Oval 3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sp>
        <p:nvSpPr>
          <p:cNvPr id="51" name="ln Excpetion 1"/>
          <p:cNvSpPr>
            <a:spLocks noChangeShapeType="1"/>
          </p:cNvSpPr>
          <p:nvPr/>
        </p:nvSpPr>
        <p:spPr bwMode="auto">
          <a:xfrm>
            <a:off x="2209800" y="1371600"/>
            <a:ext cx="11461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2" name="icon Exclamation"/>
          <p:cNvGrpSpPr>
            <a:grpSpLocks/>
          </p:cNvGrpSpPr>
          <p:nvPr/>
        </p:nvGrpSpPr>
        <p:grpSpPr bwMode="auto">
          <a:xfrm>
            <a:off x="3369031" y="1080054"/>
            <a:ext cx="144462" cy="320674"/>
            <a:chOff x="2673" y="2255"/>
            <a:chExt cx="318" cy="704"/>
          </a:xfrm>
          <a:effectLst>
            <a:outerShdw blurRad="50800" dist="38100" dir="2700000" algn="tl" rotWithShape="0">
              <a:prstClr val="black">
                <a:alpha val="40000"/>
              </a:prstClr>
            </a:outerShdw>
          </a:effectLst>
        </p:grpSpPr>
        <p:sp>
          <p:nvSpPr>
            <p:cNvPr id="53" name="AutoShape 38"/>
            <p:cNvSpPr>
              <a:spLocks noChangeArrowheads="1"/>
            </p:cNvSpPr>
            <p:nvPr/>
          </p:nvSpPr>
          <p:spPr bwMode="auto">
            <a:xfrm>
              <a:off x="2673" y="2255"/>
              <a:ext cx="318" cy="447"/>
            </a:xfrm>
            <a:custGeom>
              <a:avLst/>
              <a:gdLst>
                <a:gd name="T0" fmla="*/ 4 w 21600"/>
                <a:gd name="T1" fmla="*/ 5 h 21600"/>
                <a:gd name="T2" fmla="*/ 2 w 21600"/>
                <a:gd name="T3" fmla="*/ 9 h 21600"/>
                <a:gd name="T4" fmla="*/ 1 w 21600"/>
                <a:gd name="T5" fmla="*/ 5 h 21600"/>
                <a:gd name="T6" fmla="*/ 2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lnTo>
                    <a:pt x="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4" name="Oval 3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grpSp>
        <p:nvGrpSpPr>
          <p:cNvPr id="55" name="pic Msg 1"/>
          <p:cNvGrpSpPr>
            <a:grpSpLocks/>
          </p:cNvGrpSpPr>
          <p:nvPr/>
        </p:nvGrpSpPr>
        <p:grpSpPr bwMode="auto">
          <a:xfrm>
            <a:off x="2511862" y="1290638"/>
            <a:ext cx="498475" cy="309562"/>
            <a:chOff x="2097" y="1494"/>
            <a:chExt cx="229" cy="142"/>
          </a:xfrm>
          <a:effectLst>
            <a:outerShdw blurRad="50800" dist="38100" dir="2700000" algn="tl" rotWithShape="0">
              <a:prstClr val="black">
                <a:alpha val="40000"/>
              </a:prstClr>
            </a:outerShdw>
          </a:effectLst>
        </p:grpSpPr>
        <p:sp>
          <p:nvSpPr>
            <p:cNvPr id="56"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7"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8"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9" name="ln Excpetion 1"/>
          <p:cNvSpPr>
            <a:spLocks noChangeShapeType="1"/>
          </p:cNvSpPr>
          <p:nvPr/>
        </p:nvSpPr>
        <p:spPr bwMode="auto">
          <a:xfrm>
            <a:off x="2209800" y="1752600"/>
            <a:ext cx="15240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0" name="ln Excpetion 1"/>
          <p:cNvSpPr>
            <a:spLocks noChangeShapeType="1"/>
          </p:cNvSpPr>
          <p:nvPr/>
        </p:nvSpPr>
        <p:spPr bwMode="auto">
          <a:xfrm>
            <a:off x="2193925" y="2133600"/>
            <a:ext cx="186510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61" name="icon Exclamation"/>
          <p:cNvGrpSpPr>
            <a:grpSpLocks/>
          </p:cNvGrpSpPr>
          <p:nvPr/>
        </p:nvGrpSpPr>
        <p:grpSpPr bwMode="auto">
          <a:xfrm>
            <a:off x="4111258" y="1858963"/>
            <a:ext cx="144462" cy="320674"/>
            <a:chOff x="2673" y="2255"/>
            <a:chExt cx="318" cy="704"/>
          </a:xfrm>
          <a:effectLst>
            <a:outerShdw blurRad="50800" dist="38100" dir="2700000" algn="tl" rotWithShape="0">
              <a:prstClr val="black">
                <a:alpha val="40000"/>
              </a:prstClr>
            </a:outerShdw>
          </a:effectLst>
        </p:grpSpPr>
        <p:sp>
          <p:nvSpPr>
            <p:cNvPr id="62" name="AutoShape 38"/>
            <p:cNvSpPr>
              <a:spLocks noChangeArrowheads="1"/>
            </p:cNvSpPr>
            <p:nvPr/>
          </p:nvSpPr>
          <p:spPr bwMode="auto">
            <a:xfrm>
              <a:off x="2673" y="2255"/>
              <a:ext cx="318" cy="447"/>
            </a:xfrm>
            <a:custGeom>
              <a:avLst/>
              <a:gdLst>
                <a:gd name="T0" fmla="*/ 4 w 21600"/>
                <a:gd name="T1" fmla="*/ 5 h 21600"/>
                <a:gd name="T2" fmla="*/ 2 w 21600"/>
                <a:gd name="T3" fmla="*/ 9 h 21600"/>
                <a:gd name="T4" fmla="*/ 1 w 21600"/>
                <a:gd name="T5" fmla="*/ 5 h 21600"/>
                <a:gd name="T6" fmla="*/ 2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lnTo>
                    <a:pt x="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63" name="Oval 39"/>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dirty="0"/>
            </a:p>
          </p:txBody>
        </p:sp>
      </p:grpSp>
      <p:sp>
        <p:nvSpPr>
          <p:cNvPr id="41" name="icn Num1"/>
          <p:cNvSpPr/>
          <p:nvPr/>
        </p:nvSpPr>
        <p:spPr bwMode="auto">
          <a:xfrm>
            <a:off x="2133600" y="1143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70" name="icn Num2"/>
          <p:cNvSpPr/>
          <p:nvPr/>
        </p:nvSpPr>
        <p:spPr bwMode="auto">
          <a:xfrm>
            <a:off x="2133600" y="1524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71" name="icn Num3"/>
          <p:cNvSpPr/>
          <p:nvPr/>
        </p:nvSpPr>
        <p:spPr bwMode="auto">
          <a:xfrm>
            <a:off x="2133600" y="19050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3" name="Rounded Rectangle 2"/>
          <p:cNvSpPr/>
          <p:nvPr/>
        </p:nvSpPr>
        <p:spPr bwMode="auto">
          <a:xfrm>
            <a:off x="978270" y="3602916"/>
            <a:ext cx="4845204"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80" name="Rounded Rectangle 79"/>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spTree>
    <p:extLst>
      <p:ext uri="{BB962C8B-B14F-4D97-AF65-F5344CB8AC3E}">
        <p14:creationId xmlns:p14="http://schemas.microsoft.com/office/powerpoint/2010/main" val="148702354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destination suspension</a:t>
            </a:r>
            <a:endParaRPr lang="en-US" dirty="0"/>
          </a:p>
        </p:txBody>
      </p:sp>
      <p:sp>
        <p:nvSpPr>
          <p:cNvPr id="3" name="Content Placeholder 2"/>
          <p:cNvSpPr>
            <a:spLocks noGrp="1"/>
          </p:cNvSpPr>
          <p:nvPr>
            <p:ph idx="1"/>
          </p:nvPr>
        </p:nvSpPr>
        <p:spPr/>
        <p:txBody>
          <a:bodyPr/>
          <a:lstStyle/>
          <a:p>
            <a:r>
              <a:rPr lang="en-US" dirty="0" smtClean="0"/>
              <a:t>Implement methods for Transport, Request, </a:t>
            </a:r>
            <a:br>
              <a:rPr lang="en-US" dirty="0" smtClean="0"/>
            </a:br>
            <a:r>
              <a:rPr lang="en-US" dirty="0" smtClean="0"/>
              <a:t>and Reply plugins</a:t>
            </a:r>
          </a:p>
          <a:p>
            <a:r>
              <a:rPr lang="en-US" dirty="0" smtClean="0"/>
              <a:t>suspend()</a:t>
            </a:r>
          </a:p>
          <a:p>
            <a:pPr lvl="1"/>
            <a:r>
              <a:rPr lang="en-US" dirty="0" smtClean="0"/>
              <a:t>When messaging destination suspended</a:t>
            </a:r>
          </a:p>
          <a:p>
            <a:r>
              <a:rPr lang="en-US" dirty="0" smtClean="0"/>
              <a:t>resume()</a:t>
            </a:r>
          </a:p>
          <a:p>
            <a:pPr lvl="1"/>
            <a:r>
              <a:rPr lang="en-US" dirty="0" smtClean="0"/>
              <a:t>When </a:t>
            </a:r>
            <a:r>
              <a:rPr lang="en-US" dirty="0"/>
              <a:t>messaging </a:t>
            </a:r>
            <a:r>
              <a:rPr lang="en-US" dirty="0" smtClean="0"/>
              <a:t/>
            </a:r>
            <a:br>
              <a:rPr lang="en-US" dirty="0" smtClean="0"/>
            </a:br>
            <a:r>
              <a:rPr lang="en-US" dirty="0" smtClean="0"/>
              <a:t>destination resumed</a:t>
            </a:r>
          </a:p>
          <a:p>
            <a:r>
              <a:rPr lang="en-US" dirty="0" smtClean="0"/>
              <a:t>shutdown()</a:t>
            </a:r>
          </a:p>
          <a:p>
            <a:pPr lvl="1"/>
            <a:r>
              <a:rPr lang="en-US" dirty="0" smtClean="0"/>
              <a:t>When application </a:t>
            </a:r>
            <a:br>
              <a:rPr lang="en-US" dirty="0" smtClean="0"/>
            </a:br>
            <a:r>
              <a:rPr lang="en-US" dirty="0" smtClean="0"/>
              <a:t>server shuts down</a:t>
            </a:r>
          </a:p>
          <a:p>
            <a:endParaRPr lang="en-US" dirty="0" smtClean="0"/>
          </a:p>
          <a:p>
            <a:endParaRPr lang="en-US" dirty="0"/>
          </a:p>
        </p:txBody>
      </p:sp>
      <p:pic>
        <p:nvPicPr>
          <p:cNvPr id="5126" name="Picture 6" descr="C:\Users\sluersen\AppData\Local\Temp\SNAGHTMLc5eab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9" y="3188391"/>
            <a:ext cx="4110477" cy="298380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bwMode="auto">
          <a:xfrm>
            <a:off x="5181599" y="4255191"/>
            <a:ext cx="3124201" cy="685800"/>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412760681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and skip messages</a:t>
            </a:r>
            <a:endParaRPr lang="en-US" dirty="0"/>
          </a:p>
        </p:txBody>
      </p:sp>
      <p:sp>
        <p:nvSpPr>
          <p:cNvPr id="5" name="rec GWRE"/>
          <p:cNvSpPr>
            <a:spLocks noChangeArrowheads="1"/>
          </p:cNvSpPr>
          <p:nvPr/>
        </p:nvSpPr>
        <p:spPr bwMode="auto">
          <a:xfrm>
            <a:off x="746760" y="926545"/>
            <a:ext cx="1463040" cy="1295401"/>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6"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961" y="1010495"/>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 Ext Sys"/>
          <p:cNvSpPr>
            <a:spLocks noChangeArrowheads="1"/>
          </p:cNvSpPr>
          <p:nvPr/>
        </p:nvSpPr>
        <p:spPr bwMode="auto">
          <a:xfrm>
            <a:off x="7243762" y="913052"/>
            <a:ext cx="1463426" cy="12954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8"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1100" y="1101171"/>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n Send 3"/>
          <p:cNvSpPr>
            <a:spLocks noChangeShapeType="1"/>
          </p:cNvSpPr>
          <p:nvPr/>
        </p:nvSpPr>
        <p:spPr bwMode="auto">
          <a:xfrm>
            <a:off x="2206625" y="1643063"/>
            <a:ext cx="5030788"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 name="ici Sc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914400"/>
            <a:ext cx="685800" cy="5905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btn Ret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5612" y="1114264"/>
            <a:ext cx="48577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pic Msg 3"/>
          <p:cNvGrpSpPr>
            <a:grpSpLocks/>
          </p:cNvGrpSpPr>
          <p:nvPr/>
        </p:nvGrpSpPr>
        <p:grpSpPr bwMode="auto">
          <a:xfrm>
            <a:off x="2511862" y="1384300"/>
            <a:ext cx="498475" cy="309563"/>
            <a:chOff x="2097" y="1494"/>
            <a:chExt cx="229" cy="142"/>
          </a:xfrm>
          <a:effectLst>
            <a:outerShdw blurRad="50800" dist="38100" dir="2700000" algn="tl" rotWithShape="0">
              <a:prstClr val="black">
                <a:alpha val="40000"/>
              </a:prstClr>
            </a:outerShdw>
          </a:effectLst>
        </p:grpSpPr>
        <p:sp>
          <p:nvSpPr>
            <p:cNvPr id="13" name="Rectangle 26"/>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14" name="Line 27"/>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 name="Line 28"/>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16" name="rec ManualRetry"/>
          <p:cNvSpPr/>
          <p:nvPr/>
        </p:nvSpPr>
        <p:spPr bwMode="auto">
          <a:xfrm>
            <a:off x="3886200" y="1137359"/>
            <a:ext cx="1270000" cy="748591"/>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Manual </a:t>
            </a:r>
            <a:br>
              <a:rPr lang="en-US" dirty="0" smtClean="0">
                <a:solidFill>
                  <a:schemeClr val="bg1"/>
                </a:solidFill>
              </a:rPr>
            </a:br>
            <a:r>
              <a:rPr lang="en-US" dirty="0" smtClean="0">
                <a:solidFill>
                  <a:schemeClr val="bg1"/>
                </a:solidFill>
              </a:rPr>
              <a:t>retry</a:t>
            </a:r>
            <a:endParaRPr lang="en-US" dirty="0">
              <a:solidFill>
                <a:schemeClr val="bg1"/>
              </a:solidFill>
            </a:endParaRPr>
          </a:p>
        </p:txBody>
      </p:sp>
      <p:pic>
        <p:nvPicPr>
          <p:cNvPr id="20" name="pic Event Messages"/>
          <p:cNvPicPr>
            <a:picLocks noChangeAspect="1" noChangeArrowheads="1"/>
          </p:cNvPicPr>
          <p:nvPr/>
        </p:nvPicPr>
        <p:blipFill rotWithShape="1">
          <a:blip r:embed="rId7">
            <a:extLst>
              <a:ext uri="{28A0092B-C50C-407E-A947-70E740481C1C}">
                <a14:useLocalDpi xmlns:a14="http://schemas.microsoft.com/office/drawing/2010/main" val="0"/>
              </a:ext>
            </a:extLst>
          </a:blip>
          <a:srcRect r="16314"/>
          <a:stretch/>
        </p:blipFill>
        <p:spPr bwMode="auto">
          <a:xfrm>
            <a:off x="422914" y="2674182"/>
            <a:ext cx="6955786" cy="128821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2" name="rec Event Msgs"/>
          <p:cNvSpPr/>
          <p:nvPr/>
        </p:nvSpPr>
        <p:spPr bwMode="auto">
          <a:xfrm>
            <a:off x="5257800" y="2495510"/>
            <a:ext cx="1835674" cy="404422"/>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Event Messages</a:t>
            </a:r>
            <a:endParaRPr lang="en-US" dirty="0">
              <a:solidFill>
                <a:schemeClr val="bg1"/>
              </a:solidFill>
            </a:endParaRPr>
          </a:p>
        </p:txBody>
      </p:sp>
      <p:sp>
        <p:nvSpPr>
          <p:cNvPr id="21" name="rec Event Bank"/>
          <p:cNvSpPr/>
          <p:nvPr/>
        </p:nvSpPr>
        <p:spPr bwMode="auto">
          <a:xfrm>
            <a:off x="978270" y="3602916"/>
            <a:ext cx="237453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6152" name="pic Non-Saf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14" y="5024300"/>
            <a:ext cx="4868572" cy="14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6154" name="pic Dest Msg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2085" y="3886200"/>
            <a:ext cx="5085715" cy="150857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8" name="rec non-safe"/>
          <p:cNvSpPr/>
          <p:nvPr/>
        </p:nvSpPr>
        <p:spPr bwMode="auto">
          <a:xfrm>
            <a:off x="4521200" y="5054925"/>
            <a:ext cx="2260600" cy="317175"/>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7" name="rec non-safe"/>
          <p:cNvSpPr/>
          <p:nvPr/>
        </p:nvSpPr>
        <p:spPr bwMode="auto">
          <a:xfrm>
            <a:off x="485243" y="6126528"/>
            <a:ext cx="4845814" cy="310926"/>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27" name="Elbow Connector 26"/>
          <p:cNvCxnSpPr>
            <a:stCxn id="21" idx="2"/>
          </p:cNvCxnSpPr>
          <p:nvPr/>
        </p:nvCxnSpPr>
        <p:spPr bwMode="auto">
          <a:xfrm rot="16200000" flipH="1">
            <a:off x="2818070" y="3267555"/>
            <a:ext cx="720397" cy="2025467"/>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50" name="Elbow Connector 49"/>
          <p:cNvCxnSpPr>
            <a:stCxn id="28" idx="2"/>
          </p:cNvCxnSpPr>
          <p:nvPr/>
        </p:nvCxnSpPr>
        <p:spPr bwMode="auto">
          <a:xfrm rot="5400000">
            <a:off x="5217750" y="5310550"/>
            <a:ext cx="372200" cy="495300"/>
          </a:xfrm>
          <a:prstGeom prst="bentConnector2">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4" name="rec non-safe"/>
          <p:cNvSpPr/>
          <p:nvPr/>
        </p:nvSpPr>
        <p:spPr bwMode="auto">
          <a:xfrm>
            <a:off x="498323" y="5354613"/>
            <a:ext cx="1330477" cy="349528"/>
          </a:xfrm>
          <a:prstGeom prst="roundRect">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Tree>
    <p:extLst>
      <p:ext uri="{BB962C8B-B14F-4D97-AF65-F5344CB8AC3E}">
        <p14:creationId xmlns:p14="http://schemas.microsoft.com/office/powerpoint/2010/main" val="341082487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sp>
        <p:nvSpPr>
          <p:cNvPr id="7" name="Content Placeholder 6"/>
          <p:cNvSpPr>
            <a:spLocks noGrp="1"/>
          </p:cNvSpPr>
          <p:nvPr>
            <p:ph idx="1"/>
          </p:nvPr>
        </p:nvSpPr>
        <p:spPr>
          <a:xfrm>
            <a:off x="519113" y="6172200"/>
            <a:ext cx="8318500" cy="457200"/>
          </a:xfrm>
        </p:spPr>
        <p:txBody>
          <a:bodyPr/>
          <a:lstStyle/>
          <a:p>
            <a:pPr marL="0" indent="0">
              <a:buNone/>
            </a:pPr>
            <a:r>
              <a:rPr lang="en-US" b="1" dirty="0" smtClean="0"/>
              <a:t>* </a:t>
            </a:r>
            <a:r>
              <a:rPr lang="en-US" sz="1600" dirty="0" smtClean="0"/>
              <a:t>Discussed in the Acknowledging Messages lesson</a:t>
            </a:r>
            <a:endParaRPr lang="en-US" sz="1600" b="1" dirty="0"/>
          </a:p>
        </p:txBody>
      </p:sp>
      <p:graphicFrame>
        <p:nvGraphicFramePr>
          <p:cNvPr id="5" name="tbl Icon"/>
          <p:cNvGraphicFramePr>
            <a:graphicFrameLocks noGrp="1"/>
          </p:cNvGraphicFramePr>
          <p:nvPr>
            <p:extLst>
              <p:ext uri="{D42A27DB-BD31-4B8C-83A1-F6EECF244321}">
                <p14:modId xmlns:p14="http://schemas.microsoft.com/office/powerpoint/2010/main" val="997458656"/>
              </p:ext>
            </p:extLst>
          </p:nvPr>
        </p:nvGraphicFramePr>
        <p:xfrm>
          <a:off x="533400" y="847376"/>
          <a:ext cx="8305799" cy="5248623"/>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07561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ctr"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i="0" u="none" strike="noStrike" kern="1200" cap="none" normalizeH="0" baseline="0" dirty="0" smtClean="0">
                          <a:ln>
                            <a:noFill/>
                          </a:ln>
                          <a:solidFill>
                            <a:schemeClr val="bg1"/>
                          </a:solidFill>
                          <a:effectLst/>
                          <a:latin typeface="+mn-lt"/>
                          <a:ea typeface="+mn-ea"/>
                          <a:cs typeface="Arial"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95499467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plugins used in sending messages</a:t>
            </a:r>
          </a:p>
          <a:p>
            <a:pPr lvl="1"/>
            <a:r>
              <a:rPr lang="en-US" dirty="0"/>
              <a:t>Set sender reference IDs and late bind messages</a:t>
            </a:r>
          </a:p>
          <a:p>
            <a:pPr lvl="1"/>
            <a:r>
              <a:rPr lang="en-US" dirty="0"/>
              <a:t>Write message request plugins</a:t>
            </a:r>
          </a:p>
          <a:p>
            <a:pPr lvl="1"/>
            <a:r>
              <a:rPr lang="en-US" dirty="0"/>
              <a:t>Write message transport plugins</a:t>
            </a:r>
          </a:p>
          <a:p>
            <a:pPr lvl="1"/>
            <a:r>
              <a:rPr lang="en-US" dirty="0"/>
              <a:t>Describe the functionality of safe ordering</a:t>
            </a:r>
          </a:p>
          <a:p>
            <a:pPr lvl="1"/>
            <a:r>
              <a:rPr lang="en-US" dirty="0"/>
              <a:t>Describe how errors are handled when sending messages</a:t>
            </a:r>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With regards to payload generation and payload transformation:</a:t>
            </a:r>
          </a:p>
          <a:p>
            <a:pPr marL="857250" lvl="1" indent="-457200">
              <a:buFont typeface="+mj-lt"/>
              <a:buAutoNum type="alphaLcParenR"/>
            </a:pPr>
            <a:r>
              <a:rPr lang="en-US" dirty="0"/>
              <a:t>On which server does each take place?</a:t>
            </a:r>
          </a:p>
          <a:p>
            <a:pPr marL="857250" lvl="1" indent="-457200">
              <a:buFont typeface="+mj-lt"/>
              <a:buAutoNum type="alphaLcParenR"/>
            </a:pPr>
            <a:r>
              <a:rPr lang="en-US" dirty="0"/>
              <a:t>At what point in time does each take place?</a:t>
            </a:r>
          </a:p>
          <a:p>
            <a:r>
              <a:rPr lang="en-US" dirty="0"/>
              <a:t>Under what circumstance would you need to "late bind" a message payload?</a:t>
            </a:r>
          </a:p>
          <a:p>
            <a:r>
              <a:rPr lang="en-US" dirty="0"/>
              <a:t>Every destination can optionally have a request plugin, but it must have a transport plugin. Why is the transport plugin required?</a:t>
            </a:r>
          </a:p>
          <a:p>
            <a:r>
              <a:rPr lang="en-US" dirty="0"/>
              <a:t>Can one destination have two transport plugins? Can one transport plugin be used by two destinations?</a:t>
            </a:r>
          </a:p>
          <a:p>
            <a:r>
              <a:rPr lang="en-US" dirty="0"/>
              <a:t>Why should the send() method never send a message to multiple external systems?</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send transactions</a:t>
            </a:r>
            <a:endParaRPr lang="en-US" dirty="0"/>
          </a:p>
        </p:txBody>
      </p:sp>
      <p:sp>
        <p:nvSpPr>
          <p:cNvPr id="3" name="Content Placeholder 2"/>
          <p:cNvSpPr>
            <a:spLocks noGrp="1"/>
          </p:cNvSpPr>
          <p:nvPr>
            <p:ph idx="1"/>
          </p:nvPr>
        </p:nvSpPr>
        <p:spPr/>
        <p:txBody>
          <a:bodyPr/>
          <a:lstStyle/>
          <a:p>
            <a:r>
              <a:rPr lang="en-US" dirty="0" smtClean="0"/>
              <a:t>Payload transformation</a:t>
            </a:r>
          </a:p>
          <a:p>
            <a:pPr lvl="1"/>
            <a:r>
              <a:rPr lang="en-US" dirty="0" smtClean="0"/>
              <a:t>Within Request Plugin scope</a:t>
            </a:r>
          </a:p>
          <a:p>
            <a:r>
              <a:rPr lang="en-US" dirty="0" smtClean="0"/>
              <a:t>Sending the message</a:t>
            </a:r>
          </a:p>
          <a:p>
            <a:pPr lvl="1"/>
            <a:r>
              <a:rPr lang="en-US" dirty="0" smtClean="0"/>
              <a:t>Within the </a:t>
            </a:r>
            <a:r>
              <a:rPr lang="en-US" dirty="0" smtClean="0"/>
              <a:t>Transport </a:t>
            </a:r>
            <a:r>
              <a:rPr lang="en-US" dirty="0" smtClean="0"/>
              <a:t>Plugin scope</a:t>
            </a:r>
          </a:p>
          <a:p>
            <a:pPr lvl="1"/>
            <a:endParaRPr lang="en-US" dirty="0"/>
          </a:p>
        </p:txBody>
      </p:sp>
      <p:pic>
        <p:nvPicPr>
          <p:cNvPr id="2050" name="Picture 2"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80657"/>
            <a:ext cx="580491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 name="Rectangle 4"/>
          <p:cNvSpPr>
            <a:spLocks noChangeArrowheads="1"/>
          </p:cNvSpPr>
          <p:nvPr/>
        </p:nvSpPr>
        <p:spPr bwMode="invGray">
          <a:xfrm>
            <a:off x="3624263" y="2657475"/>
            <a:ext cx="1619250" cy="941388"/>
          </a:xfrm>
          <a:prstGeom prst="rect">
            <a:avLst/>
          </a:prstGeom>
          <a:solidFill>
            <a:schemeClr val="tx1"/>
          </a:solidFill>
          <a:ln w="9525">
            <a:solidFill>
              <a:srgbClr val="777777"/>
            </a:solidFill>
            <a:miter lim="800000"/>
            <a:headEnd/>
            <a:tailEnd/>
          </a:ln>
        </p:spPr>
        <p:txBody>
          <a:bodyPr wrap="none"/>
          <a:lstStyle/>
          <a:p>
            <a:pPr algn="l" eaLnBrk="1" hangingPunct="1">
              <a:spcBef>
                <a:spcPct val="0"/>
              </a:spcBef>
              <a:buClrTx/>
              <a:buFontTx/>
              <a:buNone/>
            </a:pPr>
            <a:endParaRPr lang="en-US" sz="1600" b="0" dirty="0">
              <a:solidFill>
                <a:schemeClr val="accent2"/>
              </a:solidFill>
            </a:endParaRPr>
          </a:p>
        </p:txBody>
      </p:sp>
      <p:sp>
        <p:nvSpPr>
          <p:cNvPr id="7" name="Line 5"/>
          <p:cNvSpPr>
            <a:spLocks noChangeShapeType="1"/>
          </p:cNvSpPr>
          <p:nvPr/>
        </p:nvSpPr>
        <p:spPr bwMode="invGray">
          <a:xfrm>
            <a:off x="3621088" y="327977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 name="Line 6"/>
          <p:cNvSpPr>
            <a:spLocks noChangeShapeType="1"/>
          </p:cNvSpPr>
          <p:nvPr/>
        </p:nvSpPr>
        <p:spPr bwMode="invGray">
          <a:xfrm>
            <a:off x="3624263" y="343693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7"/>
          <p:cNvSpPr>
            <a:spLocks noChangeShapeType="1"/>
          </p:cNvSpPr>
          <p:nvPr/>
        </p:nvSpPr>
        <p:spPr bwMode="invGray">
          <a:xfrm>
            <a:off x="3851275" y="267493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 name="Rectangle 8"/>
          <p:cNvSpPr>
            <a:spLocks noChangeArrowheads="1"/>
          </p:cNvSpPr>
          <p:nvPr/>
        </p:nvSpPr>
        <p:spPr bwMode="invGray">
          <a:xfrm>
            <a:off x="3624263" y="220027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11" name="Line 9"/>
          <p:cNvSpPr>
            <a:spLocks noChangeShapeType="1"/>
          </p:cNvSpPr>
          <p:nvPr/>
        </p:nvSpPr>
        <p:spPr bwMode="invGray">
          <a:xfrm>
            <a:off x="3621088" y="281940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Line 10"/>
          <p:cNvSpPr>
            <a:spLocks noChangeShapeType="1"/>
          </p:cNvSpPr>
          <p:nvPr/>
        </p:nvSpPr>
        <p:spPr bwMode="invGray">
          <a:xfrm>
            <a:off x="3624263" y="297656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 name="Line 11"/>
          <p:cNvSpPr>
            <a:spLocks noChangeShapeType="1"/>
          </p:cNvSpPr>
          <p:nvPr/>
        </p:nvSpPr>
        <p:spPr bwMode="invGray">
          <a:xfrm>
            <a:off x="4794250" y="266065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 name="Line 12"/>
          <p:cNvSpPr>
            <a:spLocks noChangeShapeType="1"/>
          </p:cNvSpPr>
          <p:nvPr/>
        </p:nvSpPr>
        <p:spPr bwMode="invGray">
          <a:xfrm>
            <a:off x="3621088" y="311943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 name="Text Box 14"/>
          <p:cNvSpPr txBox="1">
            <a:spLocks noChangeArrowheads="1"/>
          </p:cNvSpPr>
          <p:nvPr/>
        </p:nvSpPr>
        <p:spPr bwMode="auto">
          <a:xfrm>
            <a:off x="7721600" y="329088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6" name="Group 15"/>
          <p:cNvGrpSpPr>
            <a:grpSpLocks/>
          </p:cNvGrpSpPr>
          <p:nvPr/>
        </p:nvGrpSpPr>
        <p:grpSpPr bwMode="auto">
          <a:xfrm>
            <a:off x="674688" y="2497138"/>
            <a:ext cx="992187" cy="636587"/>
            <a:chOff x="659" y="2116"/>
            <a:chExt cx="517" cy="332"/>
          </a:xfrm>
        </p:grpSpPr>
        <p:pic>
          <p:nvPicPr>
            <p:cNvPr id="17"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p:cNvGrpSpPr>
              <a:grpSpLocks/>
            </p:cNvGrpSpPr>
            <p:nvPr/>
          </p:nvGrpSpPr>
          <p:grpSpPr bwMode="auto">
            <a:xfrm>
              <a:off x="958" y="2161"/>
              <a:ext cx="218" cy="157"/>
              <a:chOff x="2772" y="1477"/>
              <a:chExt cx="822" cy="590"/>
            </a:xfrm>
          </p:grpSpPr>
          <p:sp>
            <p:nvSpPr>
              <p:cNvPr id="19" name="Arc 18"/>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Arc 19"/>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1" name="Arc 20"/>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2" name="Arc 21"/>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23" name="Line 23"/>
          <p:cNvSpPr>
            <a:spLocks noChangeShapeType="1"/>
          </p:cNvSpPr>
          <p:nvPr/>
        </p:nvSpPr>
        <p:spPr bwMode="auto">
          <a:xfrm>
            <a:off x="1700213" y="27289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4" name="Line 24"/>
          <p:cNvSpPr>
            <a:spLocks noChangeShapeType="1"/>
          </p:cNvSpPr>
          <p:nvPr/>
        </p:nvSpPr>
        <p:spPr bwMode="auto">
          <a:xfrm>
            <a:off x="5243513" y="27003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Text Box 25"/>
          <p:cNvSpPr txBox="1">
            <a:spLocks noChangeArrowheads="1"/>
          </p:cNvSpPr>
          <p:nvPr/>
        </p:nvSpPr>
        <p:spPr bwMode="auto">
          <a:xfrm>
            <a:off x="1231900" y="1943100"/>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26" name="Text Box 26"/>
          <p:cNvSpPr txBox="1">
            <a:spLocks noChangeArrowheads="1"/>
          </p:cNvSpPr>
          <p:nvPr/>
        </p:nvSpPr>
        <p:spPr bwMode="auto">
          <a:xfrm>
            <a:off x="6494327" y="1995914"/>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27" name="Text Box 27"/>
          <p:cNvSpPr txBox="1">
            <a:spLocks noChangeArrowheads="1"/>
          </p:cNvSpPr>
          <p:nvPr/>
        </p:nvSpPr>
        <p:spPr bwMode="auto">
          <a:xfrm>
            <a:off x="5511800" y="3309938"/>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28" name="Freeform 28"/>
          <p:cNvSpPr>
            <a:spLocks/>
          </p:cNvSpPr>
          <p:nvPr/>
        </p:nvSpPr>
        <p:spPr bwMode="auto">
          <a:xfrm>
            <a:off x="5243513" y="2854732"/>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9" name="Rectangle 29"/>
          <p:cNvSpPr>
            <a:spLocks noChangeArrowheads="1"/>
          </p:cNvSpPr>
          <p:nvPr/>
        </p:nvSpPr>
        <p:spPr bwMode="auto">
          <a:xfrm>
            <a:off x="1943100" y="2643188"/>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30" name="Rectangle 30"/>
          <p:cNvSpPr>
            <a:spLocks noChangeArrowheads="1"/>
          </p:cNvSpPr>
          <p:nvPr/>
        </p:nvSpPr>
        <p:spPr bwMode="auto">
          <a:xfrm>
            <a:off x="6324600" y="2624138"/>
            <a:ext cx="1300163"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31" name="Rectangle 32"/>
          <p:cNvSpPr>
            <a:spLocks noChangeArrowheads="1"/>
          </p:cNvSpPr>
          <p:nvPr/>
        </p:nvSpPr>
        <p:spPr bwMode="auto">
          <a:xfrm>
            <a:off x="5562600" y="2624138"/>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2" name="Rectangle 33"/>
          <p:cNvSpPr>
            <a:spLocks noChangeArrowheads="1"/>
          </p:cNvSpPr>
          <p:nvPr/>
        </p:nvSpPr>
        <p:spPr bwMode="auto">
          <a:xfrm>
            <a:off x="5553075" y="3109913"/>
            <a:ext cx="2066925"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3" name="Text Box 39"/>
          <p:cNvSpPr txBox="1">
            <a:spLocks noChangeArrowheads="1"/>
          </p:cNvSpPr>
          <p:nvPr/>
        </p:nvSpPr>
        <p:spPr bwMode="auto">
          <a:xfrm>
            <a:off x="2341563" y="26209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1</a:t>
            </a:r>
          </a:p>
        </p:txBody>
      </p:sp>
      <p:sp>
        <p:nvSpPr>
          <p:cNvPr id="34" name="Text Box 42"/>
          <p:cNvSpPr txBox="1">
            <a:spLocks noChangeArrowheads="1"/>
          </p:cNvSpPr>
          <p:nvPr/>
        </p:nvSpPr>
        <p:spPr bwMode="auto">
          <a:xfrm>
            <a:off x="67040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3</a:t>
            </a:r>
          </a:p>
        </p:txBody>
      </p:sp>
      <p:sp>
        <p:nvSpPr>
          <p:cNvPr id="35" name="Text Box 44"/>
          <p:cNvSpPr txBox="1">
            <a:spLocks noChangeArrowheads="1"/>
          </p:cNvSpPr>
          <p:nvPr/>
        </p:nvSpPr>
        <p:spPr bwMode="auto">
          <a:xfrm>
            <a:off x="6216650" y="3081338"/>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4</a:t>
            </a:r>
          </a:p>
        </p:txBody>
      </p:sp>
      <p:sp>
        <p:nvSpPr>
          <p:cNvPr id="36" name="Text Box 45"/>
          <p:cNvSpPr txBox="1">
            <a:spLocks noChangeArrowheads="1"/>
          </p:cNvSpPr>
          <p:nvPr/>
        </p:nvSpPr>
        <p:spPr bwMode="auto">
          <a:xfrm>
            <a:off x="55864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2</a:t>
            </a:r>
          </a:p>
        </p:txBody>
      </p:sp>
      <p:sp>
        <p:nvSpPr>
          <p:cNvPr id="37" name="Text Box 35"/>
          <p:cNvSpPr txBox="1">
            <a:spLocks noChangeArrowheads="1"/>
          </p:cNvSpPr>
          <p:nvPr/>
        </p:nvSpPr>
        <p:spPr bwMode="auto">
          <a:xfrm>
            <a:off x="5550898" y="2299499"/>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38"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39"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40"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41"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pic>
        <p:nvPicPr>
          <p:cNvPr id="42" name="Picture 13" descr="MCj0233616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02563" y="241141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79168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Sending message plugins</a:t>
            </a:r>
          </a:p>
          <a:p>
            <a:r>
              <a:rPr lang="en-US" dirty="0">
                <a:solidFill>
                  <a:schemeClr val="bg1"/>
                </a:solidFill>
              </a:rPr>
              <a:t>SenderRefIDs and late binding</a:t>
            </a:r>
          </a:p>
          <a:p>
            <a:r>
              <a:rPr lang="en-US" dirty="0"/>
              <a:t>The message request plugin</a:t>
            </a:r>
          </a:p>
          <a:p>
            <a:r>
              <a:rPr lang="en-US" dirty="0"/>
              <a:t>The message transport plugin</a:t>
            </a:r>
          </a:p>
          <a:p>
            <a:r>
              <a:rPr lang="en-US" dirty="0"/>
              <a:t>Safe ordering</a:t>
            </a:r>
          </a:p>
          <a:p>
            <a:r>
              <a:rPr lang="en-US" dirty="0"/>
              <a:t>Retrying messages during sending</a:t>
            </a:r>
          </a:p>
          <a:p>
            <a:endParaRPr lang="en-US" dirty="0"/>
          </a:p>
        </p:txBody>
      </p:sp>
    </p:spTree>
    <p:extLst>
      <p:ext uri="{BB962C8B-B14F-4D97-AF65-F5344CB8AC3E}">
        <p14:creationId xmlns:p14="http://schemas.microsoft.com/office/powerpoint/2010/main" val="42703841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SenderRefIDs</a:t>
            </a:r>
          </a:p>
        </p:txBody>
      </p:sp>
      <p:sp>
        <p:nvSpPr>
          <p:cNvPr id="4" name="Content Placeholder 3"/>
          <p:cNvSpPr>
            <a:spLocks noGrp="1"/>
          </p:cNvSpPr>
          <p:nvPr>
            <p:ph idx="1"/>
          </p:nvPr>
        </p:nvSpPr>
        <p:spPr>
          <a:xfrm>
            <a:off x="519113" y="3657600"/>
            <a:ext cx="8318500" cy="2743200"/>
          </a:xfrm>
        </p:spPr>
        <p:txBody>
          <a:bodyPr/>
          <a:lstStyle/>
          <a:p>
            <a:r>
              <a:rPr lang="en-US" dirty="0"/>
              <a:t>When message acknowledgement is asynchronous, the external system needs a way to identify which message it is acknowledging</a:t>
            </a:r>
          </a:p>
          <a:p>
            <a:pPr lvl="1"/>
            <a:r>
              <a:rPr lang="en-US" dirty="0"/>
              <a:t>To do this, a SenderRefID is assigned to the message when it is sent</a:t>
            </a:r>
          </a:p>
          <a:p>
            <a:pPr lvl="1"/>
            <a:r>
              <a:rPr lang="en-US" dirty="0"/>
              <a:t>When the external system sends an acknowledgement, it uses the SenderRefID to identify the message</a:t>
            </a:r>
          </a:p>
          <a:p>
            <a:endParaRPr lang="en-US" dirty="0"/>
          </a:p>
        </p:txBody>
      </p:sp>
      <p:sp>
        <p:nvSpPr>
          <p:cNvPr id="19"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0"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2"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23"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159274"/>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6"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7" name="pic Msg 1"/>
          <p:cNvGrpSpPr>
            <a:grpSpLocks/>
          </p:cNvGrpSpPr>
          <p:nvPr/>
        </p:nvGrpSpPr>
        <p:grpSpPr bwMode="auto">
          <a:xfrm>
            <a:off x="2511862" y="1264246"/>
            <a:ext cx="498475" cy="309562"/>
            <a:chOff x="2097" y="1494"/>
            <a:chExt cx="229" cy="142"/>
          </a:xfrm>
          <a:effectLst>
            <a:outerShdw blurRad="50800" dist="38100" dir="2700000" algn="tl" rotWithShape="0">
              <a:prstClr val="black">
                <a:alpha val="40000"/>
              </a:prstClr>
            </a:outerShdw>
          </a:effectLst>
        </p:grpSpPr>
        <p:sp>
          <p:nvSpPr>
            <p:cNvPr id="2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5" name="Rounded Rectangle 34"/>
          <p:cNvSpPr/>
          <p:nvPr/>
        </p:nvSpPr>
        <p:spPr bwMode="auto">
          <a:xfrm>
            <a:off x="3581400" y="1362029"/>
            <a:ext cx="1828800" cy="311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message ab:61</a:t>
            </a:r>
            <a:endParaRPr lang="en-US" dirty="0">
              <a:solidFill>
                <a:schemeClr val="bg1"/>
              </a:solidFill>
            </a:endParaRPr>
          </a:p>
        </p:txBody>
      </p:sp>
      <p:sp>
        <p:nvSpPr>
          <p:cNvPr id="36" name="Rounded Rectangle 35"/>
          <p:cNvSpPr/>
          <p:nvPr/>
        </p:nvSpPr>
        <p:spPr bwMode="auto">
          <a:xfrm>
            <a:off x="3962400" y="2209544"/>
            <a:ext cx="1905000" cy="588640"/>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a:solidFill>
                  <a:schemeClr val="bg1"/>
                </a:solidFill>
              </a:rPr>
              <a:t>message </a:t>
            </a:r>
            <a:r>
              <a:rPr lang="en-US" dirty="0" smtClean="0">
                <a:solidFill>
                  <a:schemeClr val="bg1"/>
                </a:solidFill>
              </a:rPr>
              <a:t>ab:61</a:t>
            </a:r>
            <a:br>
              <a:rPr lang="en-US" dirty="0" smtClean="0">
                <a:solidFill>
                  <a:schemeClr val="bg1"/>
                </a:solidFill>
              </a:rPr>
            </a:br>
            <a:r>
              <a:rPr lang="en-US" dirty="0" smtClean="0">
                <a:solidFill>
                  <a:schemeClr val="bg1"/>
                </a:solidFill>
              </a:rPr>
              <a:t>processed</a:t>
            </a:r>
            <a:endParaRPr lang="en-US" dirty="0">
              <a:solidFill>
                <a:schemeClr val="bg1"/>
              </a:solidFill>
            </a:endParaRPr>
          </a:p>
        </p:txBody>
      </p:sp>
      <p:grpSp>
        <p:nvGrpSpPr>
          <p:cNvPr id="42" name="icon ACK"/>
          <p:cNvGrpSpPr/>
          <p:nvPr/>
        </p:nvGrpSpPr>
        <p:grpSpPr>
          <a:xfrm>
            <a:off x="6407035" y="2272066"/>
            <a:ext cx="717440" cy="440951"/>
            <a:chOff x="2671547" y="1035425"/>
            <a:chExt cx="717440" cy="440951"/>
          </a:xfrm>
        </p:grpSpPr>
        <p:grpSp>
          <p:nvGrpSpPr>
            <p:cNvPr id="43"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45"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6"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7"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44"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18447523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SenderRefID field</a:t>
            </a:r>
            <a:endParaRPr lang="en-US" dirty="0"/>
          </a:p>
        </p:txBody>
      </p:sp>
      <p:sp>
        <p:nvSpPr>
          <p:cNvPr id="3" name="Content Placeholder 2"/>
          <p:cNvSpPr>
            <a:spLocks noGrp="1"/>
          </p:cNvSpPr>
          <p:nvPr>
            <p:ph idx="1"/>
          </p:nvPr>
        </p:nvSpPr>
        <p:spPr/>
        <p:txBody>
          <a:bodyPr/>
          <a:lstStyle/>
          <a:p>
            <a:r>
              <a:rPr lang="en-US" dirty="0" smtClean="0"/>
              <a:t>Optional </a:t>
            </a:r>
            <a:r>
              <a:rPr lang="en-US" dirty="0" smtClean="0"/>
              <a:t>identifier</a:t>
            </a:r>
            <a:endParaRPr lang="en-US" dirty="0" smtClean="0"/>
          </a:p>
          <a:p>
            <a:r>
              <a:rPr lang="en-US" dirty="0" smtClean="0"/>
              <a:t>Guidewire application adds during late binding</a:t>
            </a:r>
          </a:p>
          <a:p>
            <a:r>
              <a:rPr lang="en-US" dirty="0" smtClean="0"/>
              <a:t>External systems sets in </a:t>
            </a:r>
            <a:r>
              <a:rPr lang="en-US" dirty="0" smtClean="0"/>
              <a:t>acknowledgement</a:t>
            </a:r>
            <a:endParaRPr lang="en-US" dirty="0"/>
          </a:p>
        </p:txBody>
      </p:sp>
      <p:pic>
        <p:nvPicPr>
          <p:cNvPr id="1030" name="Picture 6" descr="C:\Users\sluersen\AppData\Local\Temp\SNAGHTML8a3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30566"/>
            <a:ext cx="8349629" cy="3446988"/>
          </a:xfrm>
          <a:prstGeom prst="rect">
            <a:avLst/>
          </a:prstGeom>
          <a:noFill/>
          <a:ln w="9525">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3707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2614</TotalTime>
  <Words>7323</Words>
  <Application>Microsoft Office PowerPoint</Application>
  <PresentationFormat>On-screen Show (4:3)</PresentationFormat>
  <Paragraphs>731</Paragraphs>
  <Slides>59</Slides>
  <Notes>59</Notes>
  <HiddenSlides>1</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Emerald_Template</vt:lpstr>
      <vt:lpstr>Sending Messages </vt:lpstr>
      <vt:lpstr>PowerPoint Presentation</vt:lpstr>
      <vt:lpstr>PowerPoint Presentation</vt:lpstr>
      <vt:lpstr>Messaging plugins</vt:lpstr>
      <vt:lpstr>Plugins for sending a message </vt:lpstr>
      <vt:lpstr>Message send transactions</vt:lpstr>
      <vt:lpstr>PowerPoint Presentation</vt:lpstr>
      <vt:lpstr>SenderRefIDs</vt:lpstr>
      <vt:lpstr>SenderRefID field</vt:lpstr>
      <vt:lpstr>Guidewire determines SenderRefID…</vt:lpstr>
      <vt:lpstr>External system determines SenderRefID…</vt:lpstr>
      <vt:lpstr>Late binding values</vt:lpstr>
      <vt:lpstr>PowerPoint Presentation</vt:lpstr>
      <vt:lpstr>Message request plugin</vt:lpstr>
      <vt:lpstr>beforeSend() – override </vt:lpstr>
      <vt:lpstr>beforeSend() – transform payload</vt:lpstr>
      <vt:lpstr>Setting the SenderRefID in beforeSend()</vt:lpstr>
      <vt:lpstr>Message request plugin implementation</vt:lpstr>
      <vt:lpstr>Step 1: Create request plugin class</vt:lpstr>
      <vt:lpstr>Step 2: Create the plugin registry</vt:lpstr>
      <vt:lpstr>Step 3: Configure the plugin</vt:lpstr>
      <vt:lpstr>Step 4: Specify the destination plugin</vt:lpstr>
      <vt:lpstr>Step 5: Deploy message request plugin</vt:lpstr>
      <vt:lpstr>Example: Late binding</vt:lpstr>
      <vt:lpstr>PowerPoint Presentation</vt:lpstr>
      <vt:lpstr>Message transport plugin</vt:lpstr>
      <vt:lpstr>send() – override </vt:lpstr>
      <vt:lpstr>send() – to file example </vt:lpstr>
      <vt:lpstr>send() – to web service example </vt:lpstr>
      <vt:lpstr>Steps to implement message transport</vt:lpstr>
      <vt:lpstr>Step 1: Create transport plugin class</vt:lpstr>
      <vt:lpstr>Step 2: Create the plugin registry</vt:lpstr>
      <vt:lpstr>Step 3: Configure the plugin</vt:lpstr>
      <vt:lpstr>Step 4: Specify the destination plugin</vt:lpstr>
      <vt:lpstr>Step 5: Deploy message Transport plugin</vt:lpstr>
      <vt:lpstr>Example: Send to the console</vt:lpstr>
      <vt:lpstr>Example: Send to file</vt:lpstr>
      <vt:lpstr>Example: Send to a web service</vt:lpstr>
      <vt:lpstr>Best practices for sending messages</vt:lpstr>
      <vt:lpstr>PowerPoint Presentation</vt:lpstr>
      <vt:lpstr>Sending simultaneous related messages</vt:lpstr>
      <vt:lpstr>Safe ordering</vt:lpstr>
      <vt:lpstr>Default ordering and sending behavior</vt:lpstr>
      <vt:lpstr>PowerPoint Presentation</vt:lpstr>
      <vt:lpstr>Safe ordering in ClaimCenter</vt:lpstr>
      <vt:lpstr>Safe ordering in PolicyCenter</vt:lpstr>
      <vt:lpstr>Safe ordering in BillingCenter</vt:lpstr>
      <vt:lpstr>Safe ordering in ContactManager</vt:lpstr>
      <vt:lpstr>Safe ordering demo in TrainingApp</vt:lpstr>
      <vt:lpstr>PowerPoint Presentation</vt:lpstr>
      <vt:lpstr>Three retry scenarios</vt:lpstr>
      <vt:lpstr>Automatic retry during send (1)</vt:lpstr>
      <vt:lpstr>Automatic retry during send (2)</vt:lpstr>
      <vt:lpstr>Configuring destination suspension</vt:lpstr>
      <vt:lpstr>Retry and skip messages</vt:lpstr>
      <vt:lpstr>Contrasting retry scenarios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Sending</dc:title>
  <dc:subject>Guidewire 8.0 Application Integration Messaging Sending</dc:subject>
  <dc:creator>Seth Luersen</dc:creator>
  <cp:keywords>Emerald;Guidewire 8.0 Application Integration;Messaging Sending</cp:keywords>
  <cp:lastModifiedBy>Seth Luersen</cp:lastModifiedBy>
  <cp:revision>188</cp:revision>
  <dcterms:created xsi:type="dcterms:W3CDTF">2013-08-19T16:16:51Z</dcterms:created>
  <dcterms:modified xsi:type="dcterms:W3CDTF">2013-10-23T06:19:15Z</dcterms:modified>
</cp:coreProperties>
</file>