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48"/>
  </p:notesMasterIdLst>
  <p:handoutMasterIdLst>
    <p:handoutMasterId r:id="rId49"/>
  </p:handoutMasterIdLst>
  <p:sldIdLst>
    <p:sldId id="256" r:id="rId2"/>
    <p:sldId id="258" r:id="rId3"/>
    <p:sldId id="260" r:id="rId4"/>
    <p:sldId id="273" r:id="rId5"/>
    <p:sldId id="290" r:id="rId6"/>
    <p:sldId id="275" r:id="rId7"/>
    <p:sldId id="276" r:id="rId8"/>
    <p:sldId id="277" r:id="rId9"/>
    <p:sldId id="278" r:id="rId10"/>
    <p:sldId id="279" r:id="rId11"/>
    <p:sldId id="280" r:id="rId12"/>
    <p:sldId id="281" r:id="rId13"/>
    <p:sldId id="262" r:id="rId14"/>
    <p:sldId id="282" r:id="rId15"/>
    <p:sldId id="283" r:id="rId16"/>
    <p:sldId id="271" r:id="rId17"/>
    <p:sldId id="272" r:id="rId18"/>
    <p:sldId id="284" r:id="rId19"/>
    <p:sldId id="308" r:id="rId20"/>
    <p:sldId id="285" r:id="rId21"/>
    <p:sldId id="305" r:id="rId22"/>
    <p:sldId id="291" r:id="rId23"/>
    <p:sldId id="306" r:id="rId24"/>
    <p:sldId id="307" r:id="rId25"/>
    <p:sldId id="294" r:id="rId26"/>
    <p:sldId id="263" r:id="rId27"/>
    <p:sldId id="287" r:id="rId28"/>
    <p:sldId id="309" r:id="rId29"/>
    <p:sldId id="265" r:id="rId30"/>
    <p:sldId id="266" r:id="rId31"/>
    <p:sldId id="301" r:id="rId32"/>
    <p:sldId id="269" r:id="rId33"/>
    <p:sldId id="302" r:id="rId34"/>
    <p:sldId id="270" r:id="rId35"/>
    <p:sldId id="299" r:id="rId36"/>
    <p:sldId id="303" r:id="rId37"/>
    <p:sldId id="312" r:id="rId38"/>
    <p:sldId id="267" r:id="rId39"/>
    <p:sldId id="298" r:id="rId40"/>
    <p:sldId id="297" r:id="rId41"/>
    <p:sldId id="296" r:id="rId42"/>
    <p:sldId id="295" r:id="rId43"/>
    <p:sldId id="310" r:id="rId44"/>
    <p:sldId id="259" r:id="rId45"/>
    <p:sldId id="261" r:id="rId46"/>
    <p:sldId id="257"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CA065B5-E1B0-4103-A00C-8CAD1C608AC9}">
          <p14:sldIdLst>
            <p14:sldId id="256"/>
            <p14:sldId id="258"/>
          </p14:sldIdLst>
        </p14:section>
        <p14:section name="Overview" id="{ECF33B31-FB83-4768-AD81-7CEBF38C4D60}">
          <p14:sldIdLst>
            <p14:sldId id="260"/>
            <p14:sldId id="273"/>
            <p14:sldId id="290"/>
            <p14:sldId id="275"/>
            <p14:sldId id="276"/>
            <p14:sldId id="277"/>
            <p14:sldId id="278"/>
            <p14:sldId id="279"/>
            <p14:sldId id="280"/>
            <p14:sldId id="281"/>
            <p14:sldId id="262"/>
            <p14:sldId id="282"/>
            <p14:sldId id="283"/>
          </p14:sldIdLst>
        </p14:section>
        <p14:section name="Working" id="{ACEA0AFF-DD6B-469F-9F64-B8137CE3A6C9}">
          <p14:sldIdLst>
            <p14:sldId id="271"/>
            <p14:sldId id="272"/>
            <p14:sldId id="284"/>
            <p14:sldId id="308"/>
            <p14:sldId id="285"/>
            <p14:sldId id="305"/>
            <p14:sldId id="291"/>
            <p14:sldId id="306"/>
            <p14:sldId id="307"/>
            <p14:sldId id="294"/>
          </p14:sldIdLst>
        </p14:section>
        <p14:section name="Synchronous" id="{7DF76CED-8BA4-4DC9-BA33-806C979418CD}">
          <p14:sldIdLst>
            <p14:sldId id="263"/>
            <p14:sldId id="287"/>
            <p14:sldId id="309"/>
          </p14:sldIdLst>
        </p14:section>
        <p14:section name="Asynchronous" id="{53477ED8-94AA-4084-97E5-C8B8C38A2E84}">
          <p14:sldIdLst>
            <p14:sldId id="265"/>
            <p14:sldId id="266"/>
            <p14:sldId id="301"/>
          </p14:sldIdLst>
        </p14:section>
        <p14:section name="Reply plugin" id="{D724705A-A3F8-49BB-918F-03DD59426308}">
          <p14:sldIdLst>
            <p14:sldId id="269"/>
            <p14:sldId id="302"/>
            <p14:sldId id="270"/>
            <p14:sldId id="299"/>
            <p14:sldId id="303"/>
            <p14:sldId id="312"/>
          </p14:sldIdLst>
        </p14:section>
        <p14:section name="Administration" id="{AC847B51-7960-4320-8F8B-0F0F3AF307E9}">
          <p14:sldIdLst>
            <p14:sldId id="267"/>
            <p14:sldId id="298"/>
            <p14:sldId id="297"/>
            <p14:sldId id="296"/>
            <p14:sldId id="295"/>
            <p14:sldId id="310"/>
          </p14:sldIdLst>
        </p14:section>
        <p14:section name="Review" id="{0E3F889E-C4D5-4660-8205-D2AFBAB0EC29}">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24"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65600" autoAdjust="0"/>
  </p:normalViewPr>
  <p:slideViewPr>
    <p:cSldViewPr showGuides="1">
      <p:cViewPr varScale="1">
        <p:scale>
          <a:sx n="75" d="100"/>
          <a:sy n="75" d="100"/>
        </p:scale>
        <p:origin x="-2664" y="-102"/>
      </p:cViewPr>
      <p:guideLst>
        <p:guide orient="horz"/>
        <p:guide pos="5759"/>
      </p:guideLst>
    </p:cSldViewPr>
  </p:slideViewPr>
  <p:notesTextViewPr>
    <p:cViewPr>
      <p:scale>
        <a:sx n="125" d="100"/>
        <a:sy n="125" d="100"/>
      </p:scale>
      <p:origin x="0" y="0"/>
    </p:cViewPr>
  </p:notesTextViewPr>
  <p:sorterViewPr>
    <p:cViewPr>
      <p:scale>
        <a:sx n="100" d="100"/>
        <a:sy n="100" d="100"/>
      </p:scale>
      <p:origin x="0" y="0"/>
    </p:cViewPr>
  </p:sorterViewPr>
  <p:notesViewPr>
    <p:cSldViewPr showGuides="1">
      <p:cViewPr>
        <p:scale>
          <a:sx n="100" d="100"/>
          <a:sy n="100" d="100"/>
        </p:scale>
        <p:origin x="-2676" y="-15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10/22/2013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dirty="0"/>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2001-2013.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If the message was not successfully processed, and the issue is expected to be permanent, Guidewire reports this as a non-retryable error</a:t>
            </a:r>
            <a:r>
              <a:rPr lang="en-US" baseline="0" dirty="0" smtClean="0"/>
              <a:t> which is a</a:t>
            </a:r>
            <a:r>
              <a:rPr lang="en-US" dirty="0" smtClean="0"/>
              <a:t>lso referred to as a negative acknowledgement (NACK).</a:t>
            </a:r>
            <a:r>
              <a:rPr lang="en-US" baseline="0" dirty="0" smtClean="0"/>
              <a:t> </a:t>
            </a:r>
          </a:p>
          <a:p>
            <a:pPr eaLnBrk="1" hangingPunct="1"/>
            <a:endParaRPr lang="en-US" dirty="0"/>
          </a:p>
          <a:p>
            <a:r>
              <a:rPr lang="en-US" dirty="0"/>
              <a:t>The term "negative acknowledgement" (or "nack") is used for both retryable and non-retryable errors. It indicates that the external system did acknowledge the message, but in a negative way.</a:t>
            </a:r>
            <a:r>
              <a:rPr lang="en-US" baseline="0" dirty="0" smtClean="0"/>
              <a:t> </a:t>
            </a:r>
            <a:r>
              <a:rPr lang="en-US" dirty="0" smtClean="0"/>
              <a:t>The message remains in the Message table until it is skipped.  Very few messages should be flagged as non-retryable.  </a:t>
            </a:r>
          </a:p>
          <a:p>
            <a:endParaRPr lang="en-US" dirty="0"/>
          </a:p>
          <a:p>
            <a:r>
              <a:rPr lang="en-US" dirty="0" smtClean="0"/>
              <a:t>A </a:t>
            </a:r>
            <a:r>
              <a:rPr lang="en-US" dirty="0"/>
              <a:t>non-retryable message cannot be retried. </a:t>
            </a:r>
            <a:r>
              <a:rPr lang="en-US" dirty="0" smtClean="0"/>
              <a:t>Non-retryable</a:t>
            </a:r>
            <a:r>
              <a:rPr lang="en-US" baseline="0" dirty="0" smtClean="0"/>
              <a:t> errors are d</a:t>
            </a:r>
            <a:r>
              <a:rPr lang="en-US" dirty="0" smtClean="0"/>
              <a:t>esigned for cases where the message's payload is invalid and for some reason the validation rules</a:t>
            </a:r>
            <a:r>
              <a:rPr lang="en-US" baseline="0" dirty="0" smtClean="0"/>
              <a:t> and logic </a:t>
            </a:r>
            <a:r>
              <a:rPr lang="en-US" dirty="0" smtClean="0"/>
              <a:t>could not detect</a:t>
            </a:r>
            <a:r>
              <a:rPr lang="en-US" baseline="0" dirty="0" smtClean="0"/>
              <a:t> an issue prior to message being sent. </a:t>
            </a:r>
            <a:r>
              <a:rPr lang="en-US" dirty="0" smtClean="0"/>
              <a:t>A non-retryable error should result only from circumstances where the needs of the external system have changed in a way that the Guidewire application could not have anticipated. For example, the message is sent using a web service, but the user account used to call the web service no longer exists or can no longer be authenticated. Consequently, a message should be reported as non-retryable only if there will not be an attempt to send the message again. If there is a chance that the condition causing the error is temporary in nature, then the message should be reported as retryable.</a:t>
            </a:r>
            <a:endParaRPr lang="en-US" dirty="0"/>
          </a:p>
          <a:p>
            <a:endParaRPr lang="en-US" dirty="0" smtClean="0"/>
          </a:p>
          <a:p>
            <a:r>
              <a:rPr lang="en-US" dirty="0" smtClean="0"/>
              <a:t>An administrator can </a:t>
            </a:r>
            <a:r>
              <a:rPr lang="en-US" dirty="0" smtClean="0"/>
              <a:t>manually </a:t>
            </a:r>
            <a:r>
              <a:rPr lang="en-US" dirty="0" smtClean="0"/>
              <a:t>skip a message or code </a:t>
            </a:r>
            <a:r>
              <a:rPr lang="en-US" dirty="0"/>
              <a:t> </a:t>
            </a:r>
            <a:r>
              <a:rPr lang="en-US" dirty="0" smtClean="0"/>
              <a:t>can skip a message, for example, from within a batch process.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1219566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does not treat a message with a non-zero duplicate count any differently from a message with a zero-duplicate count. However, the recommendation is to process duplicates reported by the external system so as to retain as much information as possible about what was sent from the external system.</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2208558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no reply is received for a message, the message remains in the Message table. There is no time frame at which the message is automatically resent or abandoned. Typically, a custom batch process or third-party database tool checks the Message table for messages whose responses are overdue and then takes appropriate steps to fix the situation.</a:t>
            </a:r>
          </a:p>
          <a:p>
            <a:endParaRPr lang="en-US" dirty="0" smtClean="0"/>
          </a:p>
          <a:p>
            <a:r>
              <a:rPr lang="en-US" dirty="0" smtClean="0"/>
              <a:t>The Message table should be checked for messages that have not received a reply within a timely fashion. This could be a Guidewire custom batch process or a database tool that monitors the Message table. Each non-response message typically requires manual evaluation to determine the cause of the non-response and the appropriate steps to fix the situation.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3018544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Typically, each destination expects to receive acknowledgements in one of three ways: synchronous with the sending of message, asynchronous</a:t>
            </a:r>
            <a:r>
              <a:rPr lang="en-US" baseline="0" dirty="0" smtClean="0"/>
              <a:t> from a</a:t>
            </a:r>
            <a:r>
              <a:rPr lang="en-US" dirty="0" smtClean="0"/>
              <a:t>n API,  or  </a:t>
            </a:r>
            <a:r>
              <a:rPr lang="en-US" dirty="0" smtClean="0"/>
              <a:t>asynchronous </a:t>
            </a:r>
            <a:r>
              <a:rPr lang="en-US" dirty="0" smtClean="0"/>
              <a:t>with </a:t>
            </a:r>
            <a:r>
              <a:rPr lang="en-US" dirty="0" smtClean="0"/>
              <a:t>a </a:t>
            </a:r>
            <a:r>
              <a:rPr lang="en-US" dirty="0" smtClean="0"/>
              <a:t>listener or polling mechanism</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destination has up to three plugins that are used for messaging. Two of these plugins could play a role in acknowledging a message, though it is possible that no plugin is used for acknowledgement.</a:t>
            </a:r>
          </a:p>
          <a:p>
            <a:r>
              <a:rPr lang="en-US" dirty="0" smtClean="0"/>
              <a:t>The request plugin is an optional plugin that is responsible for payload transformation. It is not involved in the acknowledgement of messages.</a:t>
            </a:r>
          </a:p>
          <a:p>
            <a:r>
              <a:rPr lang="en-US" dirty="0" smtClean="0"/>
              <a:t>The transport plugin is a required plugin that is responsible for sending the message to the external system. If the acknowledgement is received synchronously, then this plugin also processes the reply.</a:t>
            </a:r>
          </a:p>
          <a:p>
            <a:r>
              <a:rPr lang="en-US" dirty="0" smtClean="0"/>
              <a:t>An external system can acknowledge a message using a remote call (either the IMessageToolsAPI or a custom-built web service). If a remote call is used, then the message reply is handled independent of the destination's plugins.</a:t>
            </a:r>
          </a:p>
          <a:p>
            <a:r>
              <a:rPr lang="en-US" dirty="0" smtClean="0"/>
              <a:t>The reply plugin is an optional plugin that initializes a listener queue and associates it to the destination. It processes acknowledgements sent asynchronously using the listener queue.</a:t>
            </a:r>
          </a:p>
          <a:p>
            <a:r>
              <a:rPr lang="en-US" dirty="0" smtClean="0"/>
              <a:t>Like predefined plugins, messaging plugins can be implemented in Gosu or Java.</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2211150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 message is acknowledged synchronously,</a:t>
            </a:r>
            <a:r>
              <a:rPr lang="en-US" baseline="0" dirty="0" smtClean="0"/>
              <a:t> t</a:t>
            </a:r>
            <a:r>
              <a:rPr lang="en-US" dirty="0" smtClean="0"/>
              <a:t>he acknowledgement is processed in the same transaction that sends the message.</a:t>
            </a:r>
          </a:p>
          <a:p>
            <a:r>
              <a:rPr lang="en-US" dirty="0" smtClean="0"/>
              <a:t>If a message is acknowledged asynchronously,</a:t>
            </a:r>
            <a:r>
              <a:rPr lang="en-US" baseline="0" dirty="0" smtClean="0"/>
              <a:t> t</a:t>
            </a:r>
            <a:r>
              <a:rPr lang="en-US" dirty="0" smtClean="0"/>
              <a:t>he acknowledgement is processed in its own transaction.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25039305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some cases, messaging is used to request reports from external systems, such as:</a:t>
            </a:r>
          </a:p>
          <a:p>
            <a:pPr marL="171450" indent="-171450">
              <a:buFont typeface="Arial" pitchFamily="34" charset="0"/>
              <a:buChar char="•"/>
            </a:pPr>
            <a:r>
              <a:rPr lang="en-US" dirty="0" smtClean="0"/>
              <a:t>A police report detailing an accident or burglary of insured items.</a:t>
            </a:r>
          </a:p>
          <a:p>
            <a:pPr marL="171450" indent="-171450">
              <a:buFont typeface="Arial" pitchFamily="34" charset="0"/>
              <a:buChar char="•"/>
            </a:pPr>
            <a:r>
              <a:rPr lang="en-US" dirty="0" smtClean="0"/>
              <a:t>A medical report detailing customary prices for given medical procedures.</a:t>
            </a:r>
          </a:p>
          <a:p>
            <a:pPr marL="171450" indent="-171450">
              <a:buFont typeface="Arial" pitchFamily="34" charset="0"/>
              <a:buChar char="•"/>
            </a:pPr>
            <a:r>
              <a:rPr lang="en-US" dirty="0" smtClean="0"/>
              <a:t>A fraud report detailing that a claim for a given loss has already been filed.</a:t>
            </a:r>
          </a:p>
          <a:p>
            <a:r>
              <a:rPr lang="en-US" dirty="0" smtClean="0"/>
              <a:t>In these cases, the external system responds with the report. The messaging code must both report positive acknowledgement of the message and save the report to the Guidewire database.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destination should have a specific number of times a message can be retried after the initial send.  The number of</a:t>
            </a:r>
            <a:r>
              <a:rPr lang="en-US" baseline="0" dirty="0" smtClean="0"/>
              <a:t> retries </a:t>
            </a:r>
            <a:r>
              <a:rPr lang="en-US" dirty="0" smtClean="0"/>
              <a:t>should be specified using either a plugin parameter for the reply code in the transport or</a:t>
            </a:r>
            <a:r>
              <a:rPr lang="en-US" baseline="0" dirty="0" smtClean="0"/>
              <a:t> </a:t>
            </a:r>
            <a:r>
              <a:rPr lang="en-US" dirty="0" smtClean="0"/>
              <a:t>reply plugin</a:t>
            </a:r>
            <a:r>
              <a:rPr lang="en-US" baseline="0" dirty="0" smtClean="0"/>
              <a:t> or a</a:t>
            </a:r>
            <a:r>
              <a:rPr lang="en-US" dirty="0" smtClean="0"/>
              <a:t> script parameter for the reply code in the web services</a:t>
            </a:r>
            <a:r>
              <a:rPr lang="en-US" baseline="0" dirty="0" smtClean="0"/>
              <a:t> handler.</a:t>
            </a:r>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Before the max has been reached, report the error using</a:t>
            </a:r>
            <a:r>
              <a:rPr lang="en-US" baseline="0" dirty="0" smtClean="0"/>
              <a:t> </a:t>
            </a:r>
            <a:r>
              <a:rPr lang="en-US" dirty="0" smtClean="0"/>
              <a:t>message.reportError(whenToResendMessage).  Then, when sending the retry message, use a new SenderRefID even though it pertains to the same message event, it must be treated as a new message. The amount of time between resends should increase with each resend.</a:t>
            </a:r>
            <a:r>
              <a:rPr lang="en-US" baseline="0" dirty="0" smtClean="0"/>
              <a:t> </a:t>
            </a:r>
            <a:endParaRPr lang="en-US" dirty="0" smtClean="0"/>
          </a:p>
          <a:p>
            <a:endParaRPr lang="en-US" dirty="0" smtClean="0"/>
          </a:p>
          <a:p>
            <a:endParaRPr lang="en-US" dirty="0" smtClean="0"/>
          </a:p>
          <a:p>
            <a:r>
              <a:rPr lang="en-US" dirty="0" smtClean="0"/>
              <a:t>If a message is resent two or more times because the external system reported a retryable error, each message should use a different SenderRefID. This is because the external system may treat two messages with the same ID as the same message. (In other words, the external system may be "duplicate aware".) If the second message uses the same SenderRefID as the first, then the external system may ignore it or report it as a duplicate, which would prevent the message from ever getting processed.</a:t>
            </a:r>
          </a:p>
          <a:p>
            <a:r>
              <a:rPr lang="en-US" dirty="0" smtClean="0"/>
              <a:t>You can also manually retry any message using the Event Messages administration screens. This is discussed later in this lesson.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27328885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code shown above can be found in TrainingApp in the trainingapp.demo.messageack.MessageAckUtil class.</a:t>
            </a:r>
          </a:p>
          <a:p>
            <a:r>
              <a:rPr lang="en-US" dirty="0" smtClean="0"/>
              <a:t>A backoff multiplier is a value that is used to increase a retry interval arithmetically.  In the example above, the backoff multiplier simply increases the wait time by 60 seconds per iteration.  For the first resend, aMessage.RetryCount is 0, so backOffMultiplier is set to 1 and waitTime is set to 60 seconds. For the second resend, aMessage.RetryCount is 1, so backOffMultiplier is set to 2 and waitTime is set to 120 seconds.  For the third resend, waitTime is set to 180 seconds, and so 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596354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ErrorCategory is a typelist that identifies the error reason for</a:t>
            </a:r>
            <a:r>
              <a:rPr lang="en-US" baseline="0" dirty="0" smtClean="0"/>
              <a:t> a</a:t>
            </a:r>
            <a:r>
              <a:rPr lang="en-US" dirty="0" smtClean="0"/>
              <a:t> message.</a:t>
            </a:r>
            <a:r>
              <a:rPr lang="en-US" baseline="0" dirty="0" smtClean="0"/>
              <a:t> </a:t>
            </a:r>
            <a:r>
              <a:rPr lang="en-US" dirty="0" smtClean="0"/>
              <a:t>In each base application, the type</a:t>
            </a:r>
            <a:r>
              <a:rPr lang="en-US" baseline="0" dirty="0" smtClean="0"/>
              <a:t>list is empty.  </a:t>
            </a:r>
          </a:p>
          <a:p>
            <a:r>
              <a:rPr lang="en-US" dirty="0" smtClean="0"/>
              <a:t>When a given message's retry max has been reached,</a:t>
            </a:r>
            <a:r>
              <a:rPr lang="en-US" baseline="0" dirty="0" smtClean="0"/>
              <a:t> r</a:t>
            </a:r>
            <a:r>
              <a:rPr lang="en-US" dirty="0" smtClean="0"/>
              <a:t>eport the error using</a:t>
            </a:r>
            <a:r>
              <a:rPr lang="en-US" baseline="0" dirty="0" smtClean="0"/>
              <a:t> </a:t>
            </a:r>
            <a:r>
              <a:rPr lang="en-US" dirty="0" smtClean="0"/>
              <a:t>essage.reportError(errorCategory). Alert an administrator to the issue as</a:t>
            </a:r>
            <a:r>
              <a:rPr lang="en-US" baseline="0" dirty="0" smtClean="0"/>
              <a:t> it pertains to the message error.  </a:t>
            </a:r>
            <a:r>
              <a:rPr lang="en-US" dirty="0" smtClean="0"/>
              <a:t>Guidewire will no longer try to resend the message.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1103514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code shown in this section of the lesson can be found in TrainingApp in the trainingapp.demo.messageack.MessageAckUtil class.</a:t>
            </a:r>
            <a:r>
              <a:rPr lang="en-US" baseline="0" dirty="0" smtClean="0"/>
              <a:t> </a:t>
            </a:r>
            <a:r>
              <a:rPr lang="en-US" dirty="0" smtClean="0"/>
              <a:t>It is also possible to have a database tool monitor the Message table directly for at-max-retry messages.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second parameter </a:t>
            </a:r>
            <a:r>
              <a:rPr lang="en-US" baseline="0" dirty="0" smtClean="0"/>
              <a:t>for the alertAdminAboutMessageError (isRetryableError) makes the message retryable if set to true.</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5963544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message could be retried automatically </a:t>
            </a:r>
            <a:r>
              <a:rPr lang="en-US" b="1" dirty="0" smtClean="0"/>
              <a:t>during the sending </a:t>
            </a:r>
            <a:r>
              <a:rPr lang="en-US" dirty="0" smtClean="0"/>
              <a:t>of the message.</a:t>
            </a:r>
            <a:r>
              <a:rPr lang="en-US" baseline="0" dirty="0" smtClean="0"/>
              <a:t> A</a:t>
            </a:r>
            <a:r>
              <a:rPr lang="en-US" dirty="0" smtClean="0"/>
              <a:t> message could be </a:t>
            </a:r>
            <a:r>
              <a:rPr lang="en-US" b="1" dirty="0" smtClean="0"/>
              <a:t>retried manually</a:t>
            </a:r>
            <a:r>
              <a:rPr lang="en-US" dirty="0" smtClean="0"/>
              <a:t>.  Both are discussed in detail in the Sending Messages lesson.</a:t>
            </a:r>
          </a:p>
          <a:p>
            <a:endParaRPr lang="en-US" dirty="0" smtClean="0"/>
          </a:p>
          <a:p>
            <a:r>
              <a:rPr lang="en-US" dirty="0" smtClean="0"/>
              <a:t>A message could be retried automatically </a:t>
            </a:r>
            <a:r>
              <a:rPr lang="en-US" b="1" dirty="0" smtClean="0"/>
              <a:t>after the sending </a:t>
            </a:r>
            <a:r>
              <a:rPr lang="en-US" dirty="0" smtClean="0"/>
              <a:t>of the message.</a:t>
            </a:r>
          </a:p>
          <a:p>
            <a:pPr marL="171450" indent="-171450">
              <a:buFont typeface="Arial" pitchFamily="34" charset="0"/>
              <a:buChar char="•"/>
            </a:pPr>
            <a:r>
              <a:rPr lang="en-US" dirty="0" smtClean="0"/>
              <a:t>Occurs when the external system reports a retryable error. </a:t>
            </a:r>
            <a:r>
              <a:rPr lang="en-US" baseline="0" dirty="0" smtClean="0"/>
              <a:t> For example, t</a:t>
            </a:r>
            <a:r>
              <a:rPr lang="en-US" dirty="0" smtClean="0"/>
              <a:t>he message was received but not successfully consumed. The error is expected to be temporary, such as unavailable</a:t>
            </a:r>
            <a:r>
              <a:rPr lang="en-US" baseline="0" dirty="0" smtClean="0"/>
              <a:t> </a:t>
            </a:r>
            <a:r>
              <a:rPr lang="en-US" dirty="0" smtClean="0"/>
              <a:t>network resource.</a:t>
            </a:r>
          </a:p>
          <a:p>
            <a:pPr marL="171450" indent="-171450">
              <a:buFont typeface="Arial" pitchFamily="34" charset="0"/>
              <a:buChar char="•"/>
            </a:pPr>
            <a:r>
              <a:rPr lang="en-US" dirty="0" smtClean="0"/>
              <a:t>The message should be retried automatically by the integration code. When the code reports a retryable error, it should specify a retry time.</a:t>
            </a:r>
          </a:p>
          <a:p>
            <a:pPr marL="171450" indent="-171450">
              <a:buFont typeface="Arial" pitchFamily="34" charset="0"/>
              <a:buChar char="•"/>
            </a:pPr>
            <a:r>
              <a:rPr lang="en-US" dirty="0" smtClean="0"/>
              <a:t>Even though it pertains to the same message event, the retry is a different message and the same SenderRefID should not be used. If the same SenderRefID is used, then the external system may consider the second attempt to be a duplicate message and disregard it.</a:t>
            </a:r>
          </a:p>
          <a:p>
            <a:pPr marL="171450" indent="-171450">
              <a:buFont typeface="Arial" pitchFamily="34" charset="0"/>
              <a:buChar char="•"/>
            </a:pPr>
            <a:r>
              <a:rPr lang="en-US" dirty="0" smtClean="0"/>
              <a:t>The maximum number of retries is specified by the integration code</a:t>
            </a:r>
            <a:r>
              <a:rPr lang="en-US" baseline="0" dirty="0" smtClean="0"/>
              <a:t> as defined by </a:t>
            </a:r>
            <a:r>
              <a:rPr lang="en-US" dirty="0" smtClean="0"/>
              <a:t>plugin parameter (for the transport or reply plugin) or a script parameter.</a:t>
            </a:r>
          </a:p>
          <a:p>
            <a:pPr marL="171450" indent="-171450">
              <a:buFont typeface="Arial" pitchFamily="34" charset="0"/>
              <a:buChar char="•"/>
            </a:pPr>
            <a:r>
              <a:rPr lang="en-US" dirty="0" smtClean="0"/>
              <a:t>If a given message exceeds the maximum number of retries, then the message should be reported with an appropriate error category, an administrator should be alerted somehow, and no further automatic attempts should be made.  Any other messages for the same destination</a:t>
            </a:r>
            <a:r>
              <a:rPr lang="en-US" baseline="0" dirty="0" smtClean="0"/>
              <a:t> should not be affected.</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26935432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code shown in this section of the lesson can be found in TrainingApp in the trainingapp.demo.messageack.MessageAckUtil class.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r>
            <a:br>
              <a:rPr lang="en-US" dirty="0" smtClean="0"/>
            </a:br>
            <a:r>
              <a:rPr lang="en-US" dirty="0" smtClean="0"/>
              <a:t>The second parameter </a:t>
            </a:r>
            <a:r>
              <a:rPr lang="en-US" baseline="0" dirty="0" smtClean="0"/>
              <a:t>for the alertAdminAboutMessageError (isRetryableError) makes the message retryable if set to true. In this example, the parameter value is false.  Any additional retries of this message will fail.</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a:t>
            </a:r>
            <a:r>
              <a:rPr lang="en-US" b="1" baseline="0" dirty="0" smtClean="0"/>
              <a:t> </a:t>
            </a:r>
            <a:r>
              <a:rPr lang="en-US" sz="1200" b="0" dirty="0" err="1" smtClean="0">
                <a:solidFill>
                  <a:srgbClr val="000000"/>
                </a:solidFill>
                <a:latin typeface="Courier New" pitchFamily="49" charset="0"/>
                <a:cs typeface="Courier New" pitchFamily="49" charset="0"/>
              </a:rPr>
              <a:t>reportNonRetryableError</a:t>
            </a:r>
            <a:r>
              <a:rPr lang="en-US" sz="1200" b="0" dirty="0" smtClean="0">
                <a:solidFill>
                  <a:srgbClr val="000000"/>
                </a:solidFill>
                <a:latin typeface="Courier New" pitchFamily="49" charset="0"/>
                <a:cs typeface="Courier New" pitchFamily="49" charset="0"/>
              </a:rPr>
              <a:t>() is a</a:t>
            </a:r>
            <a:r>
              <a:rPr lang="en-US" sz="1200" b="0" baseline="0" dirty="0" smtClean="0">
                <a:solidFill>
                  <a:srgbClr val="000000"/>
                </a:solidFill>
                <a:latin typeface="Courier New" pitchFamily="49" charset="0"/>
                <a:cs typeface="Courier New" pitchFamily="49" charset="0"/>
              </a:rPr>
              <a:t> deprecated method in Guidewire 8.0.</a:t>
            </a:r>
            <a:endParaRPr lang="en-US" sz="1200" b="0" dirty="0" smtClean="0">
              <a:solidFill>
                <a:srgbClr val="000000"/>
              </a:solidFill>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5963544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Duplicates can be reported only from MessageHistory instances.  When an external system reports a duplicate, the integration code should simply find the related entry in the MessageHistory table (based on the message identifier, such as the SenderRefID) and report the duplicate. The only effect this has is incrementing the MessageHistory entry's DuplicateCount integer. Guidewire does not treat a message with a non-zero duplicate count any differently than a message with a zero-duplicate count. However, the recommendation is to process duplicates reported by the external system so as to retain as much information as possible about what was sent from the external system.</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5963544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Periodically, the Message table should be checked for messages that have not received a reply within a timely fashion. This could be a Guidewire custom batch process or a database tool that monitors the Message table. Each message typically requires manual evaluation to determine the cause of the non-response and the appropriate steps to fix the situation.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29760831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Messages can be acknowledged in the send() method if successful delivery constitutes successful consumption, or if there is a return value from the external system that indicates success. For example, in a synchronous call, a certain return value could indicate acknowledgement.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5197412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Messages can be acknowledged asynchronously through an API.  In this case, the ACK code is not executed from a plugin.  An external system can acknowledge a message using a remote call (either the MessageToolsAPI or a custom-built web service). If such a remote call is used, then the message reply is handled in code that is independent of the destination's plugins.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 base application API, MessageToolsAPI, that can also be used to acknowledge a given message. However, for a given message, the only thing you can do is acknowledge it. You cannot execute any associated data changes. Because custom web services provide the flexibility to execute any required logic, Guidewire recommends that acknowledgements should </a:t>
            </a:r>
            <a:r>
              <a:rPr lang="en-US" dirty="0" smtClean="0"/>
              <a:t>be received </a:t>
            </a:r>
            <a:r>
              <a:rPr lang="en-US" dirty="0" smtClean="0"/>
              <a:t>through a custom web service.</a:t>
            </a:r>
          </a:p>
          <a:p>
            <a:endParaRPr lang="en-US" dirty="0" smtClean="0"/>
          </a:p>
          <a:p>
            <a:r>
              <a:rPr lang="en-US" dirty="0" smtClean="0"/>
              <a:t>Publishing custom web services is covered in detail in the Publishing Guidewire Web Services lesson.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39591066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reply plugin is an optional plugin that initializes a listener queue and associates it with the destination.</a:t>
            </a:r>
          </a:p>
          <a:p>
            <a:r>
              <a:rPr lang="en-US" dirty="0" smtClean="0"/>
              <a:t>The reply plugin is implemented to receive replies as dictated by the external system, such as:</a:t>
            </a:r>
          </a:p>
          <a:p>
            <a:r>
              <a:rPr lang="en-US" dirty="0" smtClean="0"/>
              <a:t>A listener to a JMS message queue</a:t>
            </a:r>
          </a:p>
          <a:p>
            <a:r>
              <a:rPr lang="en-US" dirty="0" smtClean="0"/>
              <a:t>A socket listener</a:t>
            </a:r>
          </a:p>
          <a:p>
            <a:r>
              <a:rPr lang="en-US" dirty="0" smtClean="0"/>
              <a:t>An RMI server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dirty="0"/>
          </a:p>
        </p:txBody>
      </p:sp>
    </p:spTree>
    <p:extLst>
      <p:ext uri="{BB962C8B-B14F-4D97-AF65-F5344CB8AC3E}">
        <p14:creationId xmlns:p14="http://schemas.microsoft.com/office/powerpoint/2010/main" val="22111500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initTools() is method specified in the reply plugin that is executed during server startup.  It provides resources that may be useful in processing replies. Like both the request and transport plugins, a reply plugin also includes the same set of lifecycle methods including</a:t>
            </a:r>
            <a:r>
              <a:rPr lang="en-US" baseline="0" dirty="0" smtClean="0"/>
              <a:t> </a:t>
            </a:r>
            <a:r>
              <a:rPr lang="en-US" dirty="0" smtClean="0"/>
              <a:t>resume(), shutdown(), and suspend().  Reply plugins also have a setDestinationID() method.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dirty="0"/>
          </a:p>
        </p:txBody>
      </p:sp>
    </p:spTree>
    <p:extLst>
      <p:ext uri="{BB962C8B-B14F-4D97-AF65-F5344CB8AC3E}">
        <p14:creationId xmlns:p14="http://schemas.microsoft.com/office/powerpoint/2010/main" val="10005968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dirty="0"/>
          </a:p>
        </p:txBody>
      </p:sp>
    </p:spTree>
    <p:extLst>
      <p:ext uri="{BB962C8B-B14F-4D97-AF65-F5344CB8AC3E}">
        <p14:creationId xmlns:p14="http://schemas.microsoft.com/office/powerpoint/2010/main" val="39080205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90500" marR="0" indent="-190500" algn="l" defTabSz="914400" rtl="0" eaLnBrk="1" fontAlgn="auto" latinLnBrk="0" hangingPunct="1">
              <a:lnSpc>
                <a:spcPct val="100000"/>
              </a:lnSpc>
              <a:spcBef>
                <a:spcPts val="0"/>
              </a:spcBef>
              <a:spcAft>
                <a:spcPts val="0"/>
              </a:spcAft>
              <a:buClrTx/>
              <a:buSzTx/>
              <a:buFontTx/>
              <a:buNone/>
              <a:tabLst/>
              <a:defRPr/>
            </a:pPr>
            <a:r>
              <a:rPr lang="en-US" dirty="0" smtClean="0"/>
              <a:t>You must restart the server when you create or modify</a:t>
            </a:r>
            <a:r>
              <a:rPr lang="en-US" baseline="0" dirty="0" smtClean="0"/>
              <a:t> d</a:t>
            </a:r>
            <a:r>
              <a:rPr lang="en-US" dirty="0" smtClean="0"/>
              <a:t>estinations, plugin registry elements, and/or reply plugins.</a:t>
            </a:r>
          </a:p>
          <a:p>
            <a:pPr marL="190500" indent="-190500" eaLnBrk="1" hangingPunct="1"/>
            <a:r>
              <a:rPr lang="en-US" dirty="0" smtClean="0"/>
              <a:t>If you implement your message reply plugin in Java, then you will need to compile the Java class and recopy it into the Guidewire directory structure.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Event Messages screens group all unacknowledged messages by: </a:t>
            </a:r>
          </a:p>
          <a:p>
            <a:r>
              <a:rPr lang="en-US" dirty="0" smtClean="0"/>
              <a:t>Destination, then...</a:t>
            </a:r>
          </a:p>
          <a:p>
            <a:r>
              <a:rPr lang="en-US" dirty="0" smtClean="0"/>
              <a:t>Primary entity (safe-ordering, plus one set for all unordered), then...</a:t>
            </a:r>
          </a:p>
          <a:p>
            <a:r>
              <a:rPr lang="en-US" dirty="0" smtClean="0"/>
              <a:t>Status: failed, retryable error, in flight, and unsent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39</a:t>
            </a:fld>
            <a:endParaRPr lang="en-US" dirty="0"/>
          </a:p>
        </p:txBody>
      </p:sp>
    </p:spTree>
    <p:extLst>
      <p:ext uri="{BB962C8B-B14F-4D97-AF65-F5344CB8AC3E}">
        <p14:creationId xmlns:p14="http://schemas.microsoft.com/office/powerpoint/2010/main" val="4432875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Event Messages, you can suspend, resume, and view messages for each destination</a:t>
            </a:r>
          </a:p>
          <a:p>
            <a:r>
              <a:rPr lang="en-US" dirty="0" smtClean="0"/>
              <a:t>When safe ordering applies to a destination, the screen separates messages into safe-ordered and non-safe ordered</a:t>
            </a:r>
          </a:p>
          <a:p>
            <a:r>
              <a:rPr lang="en-US" dirty="0" smtClean="0"/>
              <a:t>The following lists the primary safe ordering entity and resync event name for each application:</a:t>
            </a:r>
          </a:p>
          <a:p>
            <a:r>
              <a:rPr lang="en-US" dirty="0" smtClean="0"/>
              <a:t>ClaimCenter: Claim; ClaimResync</a:t>
            </a:r>
          </a:p>
          <a:p>
            <a:r>
              <a:rPr lang="en-US" dirty="0" smtClean="0"/>
              <a:t>PolicyCenter: Account; ResyncAccount</a:t>
            </a:r>
          </a:p>
          <a:p>
            <a:r>
              <a:rPr lang="en-US" dirty="0" smtClean="0"/>
              <a:t>ContactCenter: ABContact; ABContactResync</a:t>
            </a:r>
          </a:p>
          <a:p>
            <a:r>
              <a:rPr lang="en-US" dirty="0" smtClean="0"/>
              <a:t>BillingCenter does not use safe ordering.</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40</a:t>
            </a:fld>
            <a:endParaRPr lang="en-US" dirty="0"/>
          </a:p>
        </p:txBody>
      </p:sp>
    </p:spTree>
    <p:extLst>
      <p:ext uri="{BB962C8B-B14F-4D97-AF65-F5344CB8AC3E}">
        <p14:creationId xmlns:p14="http://schemas.microsoft.com/office/powerpoint/2010/main" val="1130255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expects that every sent message will immediately or eventually be followed by a response from the external system</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is the possibility that the external system never sends a response for a given message. This is also discussed later in this lesson.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message can be retried or skipped as needed.  You can also click the message's event name to view and manually edit the payload.  Using the Destination screen, you can initiate a resync, which:</a:t>
            </a:r>
          </a:p>
          <a:p>
            <a:pPr marL="171450" indent="-171450">
              <a:buFont typeface="Arial" pitchFamily="34" charset="0"/>
              <a:buChar char="•"/>
            </a:pPr>
            <a:r>
              <a:rPr lang="en-US" dirty="0" smtClean="0"/>
              <a:t>Skips ALL ordered messages (failed, retryable, in-flight, and unsent) on primary entity / destination pair</a:t>
            </a:r>
          </a:p>
          <a:p>
            <a:pPr marL="171450" indent="-171450">
              <a:buFont typeface="Arial" pitchFamily="34" charset="0"/>
              <a:buChar char="•"/>
            </a:pPr>
            <a:r>
              <a:rPr lang="en-US" dirty="0" smtClean="0"/>
              <a:t>Raises an entity resync event, which is handled by Event Fired rules. The rules typically send similar message(s) to bring the external system back in sync with the Guidewire application.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41</a:t>
            </a:fld>
            <a:endParaRPr lang="en-US" dirty="0"/>
          </a:p>
        </p:txBody>
      </p:sp>
    </p:spTree>
    <p:extLst>
      <p:ext uri="{BB962C8B-B14F-4D97-AF65-F5344CB8AC3E}">
        <p14:creationId xmlns:p14="http://schemas.microsoft.com/office/powerpoint/2010/main" val="36586145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specified user must have SOAP administration permissions. The list below specifies parameters relevant to messaging administration. The API also has additional non-messaging capabilities. For further information on messaging_tools, refer to the System Administration Guide.</a:t>
            </a:r>
          </a:p>
          <a:p>
            <a:r>
              <a:rPr lang="en-US" b="1" dirty="0" smtClean="0"/>
              <a:t>Option</a:t>
            </a:r>
            <a:r>
              <a:rPr lang="en-US" dirty="0" smtClean="0"/>
              <a:t> 			</a:t>
            </a:r>
            <a:r>
              <a:rPr lang="en-US" b="1" dirty="0" smtClean="0"/>
              <a:t>Description</a:t>
            </a:r>
          </a:p>
          <a:p>
            <a:r>
              <a:rPr lang="en-US" dirty="0"/>
              <a:t>-user user		Specifies the user to run the process.</a:t>
            </a:r>
          </a:p>
          <a:p>
            <a:r>
              <a:rPr lang="en-US" dirty="0" smtClean="0"/>
              <a:t>-password password		Specifies the administrative password.</a:t>
            </a:r>
          </a:p>
          <a:p>
            <a:r>
              <a:rPr lang="en-US" dirty="0" smtClean="0"/>
              <a:t>-server url			Specifies the host server url.</a:t>
            </a:r>
          </a:p>
          <a:p>
            <a:endParaRPr lang="en-US" dirty="0" smtClean="0"/>
          </a:p>
          <a:p>
            <a:r>
              <a:rPr lang="en-US" dirty="0"/>
              <a:t>-resume destinationID		Resumes the operation of the specified message </a:t>
            </a:r>
            <a:br>
              <a:rPr lang="en-US" dirty="0"/>
            </a:br>
            <a:r>
              <a:rPr lang="en-US" dirty="0" smtClean="0"/>
              <a:t>	</a:t>
            </a:r>
            <a:r>
              <a:rPr lang="en-US" dirty="0"/>
              <a:t>		destination.</a:t>
            </a:r>
          </a:p>
          <a:p>
            <a:r>
              <a:rPr lang="en-US" dirty="0"/>
              <a:t>-retry messageID		Attempts to resend a message that failed.</a:t>
            </a:r>
            <a:br>
              <a:rPr lang="en-US" dirty="0"/>
            </a:br>
            <a:r>
              <a:rPr lang="en-US" dirty="0"/>
              <a:t>			The message must be a candidate for retrying. </a:t>
            </a:r>
          </a:p>
          <a:p>
            <a:r>
              <a:rPr lang="en-US" dirty="0"/>
              <a:t>			A message is a candidate if the error at the</a:t>
            </a:r>
            <a:br>
              <a:rPr lang="en-US" dirty="0"/>
            </a:br>
            <a:r>
              <a:rPr lang="en-US" dirty="0"/>
              <a:t> 			destination system was </a:t>
            </a:r>
            <a:br>
              <a:rPr lang="en-US" dirty="0"/>
            </a:br>
            <a:r>
              <a:rPr lang="en-US" dirty="0"/>
              <a:t>			temporary and the message destination has no </a:t>
            </a:r>
            <a:br>
              <a:rPr lang="en-US" dirty="0"/>
            </a:br>
            <a:r>
              <a:rPr lang="en-US" dirty="0"/>
              <a:t>			automatic retry mechanism. </a:t>
            </a:r>
          </a:p>
          <a:p>
            <a:r>
              <a:rPr lang="en-US" dirty="0"/>
              <a:t>-retrydest destinationID		Retries all retryable messages for a message </a:t>
            </a:r>
            <a:br>
              <a:rPr lang="en-US" dirty="0"/>
            </a:br>
            <a:r>
              <a:rPr lang="en-US" dirty="0"/>
              <a:t>			destination.</a:t>
            </a:r>
          </a:p>
          <a:p>
            <a:endParaRPr lang="en-US" dirty="0"/>
          </a:p>
          <a:p>
            <a:endParaRPr lang="en-US" dirty="0" smtClean="0"/>
          </a:p>
          <a:p>
            <a:pPr algn="ctr"/>
            <a:r>
              <a:rPr lang="en-US" dirty="0" smtClean="0"/>
              <a:t>(continued...)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42</a:t>
            </a:fld>
            <a:endParaRPr lang="en-US" dirty="0"/>
          </a:p>
        </p:txBody>
      </p:sp>
    </p:spTree>
    <p:extLst>
      <p:ext uri="{BB962C8B-B14F-4D97-AF65-F5344CB8AC3E}">
        <p14:creationId xmlns:p14="http://schemas.microsoft.com/office/powerpoint/2010/main" val="35565999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 messageid		Skips a message with the specified ID. If you mark a </a:t>
            </a:r>
            <a:br>
              <a:rPr lang="en-US" dirty="0"/>
            </a:br>
            <a:r>
              <a:rPr lang="en-US" dirty="0"/>
              <a:t>			message as skipped, then Guidewire stops trying to </a:t>
            </a:r>
            <a:br>
              <a:rPr lang="en-US" dirty="0"/>
            </a:br>
            <a:r>
              <a:rPr lang="en-US" dirty="0"/>
              <a:t>			resend the message. After you skip a message, you </a:t>
            </a:r>
          </a:p>
          <a:p>
            <a:r>
              <a:rPr lang="en-US" dirty="0"/>
              <a:t>			can not retry it.</a:t>
            </a:r>
          </a:p>
          <a:p>
            <a:r>
              <a:rPr lang="en-US" dirty="0"/>
              <a:t>-statistics destinationID	</a:t>
            </a:r>
            <a:r>
              <a:rPr lang="en-US" dirty="0" smtClean="0"/>
              <a:t>	Prints </a:t>
            </a:r>
            <a:r>
              <a:rPr lang="en-US" dirty="0"/>
              <a:t>the statistics for the specified destination.</a:t>
            </a:r>
          </a:p>
          <a:p>
            <a:r>
              <a:rPr lang="en-US" dirty="0"/>
              <a:t>-suspend destinationID	</a:t>
            </a:r>
            <a:r>
              <a:rPr lang="en-US" dirty="0" smtClean="0"/>
              <a:t>	Suspends </a:t>
            </a:r>
            <a:r>
              <a:rPr lang="en-US" dirty="0"/>
              <a:t>a message destination. </a:t>
            </a:r>
            <a:endParaRPr lang="en-US" dirty="0" smtClean="0"/>
          </a:p>
          <a:p>
            <a:r>
              <a:rPr lang="en-US" dirty="0"/>
              <a:t>	</a:t>
            </a:r>
            <a:r>
              <a:rPr lang="en-US" dirty="0" smtClean="0"/>
              <a:t>		Use </a:t>
            </a:r>
            <a:r>
              <a:rPr lang="en-US" dirty="0"/>
              <a:t>this command if </a:t>
            </a:r>
            <a:r>
              <a:rPr lang="en-US" dirty="0" smtClean="0"/>
              <a:t>the </a:t>
            </a:r>
            <a:r>
              <a:rPr lang="en-US" dirty="0"/>
              <a:t>destination system is going </a:t>
            </a:r>
            <a:r>
              <a:rPr lang="en-US" dirty="0" smtClean="0"/>
              <a:t>			to </a:t>
            </a:r>
            <a:r>
              <a:rPr lang="en-US" dirty="0"/>
              <a:t>be shut down or </a:t>
            </a:r>
            <a:r>
              <a:rPr lang="en-US" dirty="0" smtClean="0"/>
              <a:t>to  </a:t>
            </a:r>
            <a:r>
              <a:rPr lang="en-US" dirty="0"/>
              <a:t>halt sending while Guidewire </a:t>
            </a:r>
            <a:endParaRPr lang="en-US" dirty="0" smtClean="0"/>
          </a:p>
          <a:p>
            <a:r>
              <a:rPr lang="en-US" dirty="0"/>
              <a:t>	</a:t>
            </a:r>
            <a:r>
              <a:rPr lang="en-US" dirty="0" smtClean="0"/>
              <a:t>		processes </a:t>
            </a:r>
            <a:r>
              <a:rPr lang="en-US" dirty="0"/>
              <a:t>a daily batch </a:t>
            </a:r>
            <a:r>
              <a:rPr lang="en-US" dirty="0" smtClean="0"/>
              <a:t>file</a:t>
            </a:r>
            <a:r>
              <a:rPr lang="en-US" dirty="0"/>
              <a:t>.</a:t>
            </a:r>
          </a:p>
          <a:p>
            <a:r>
              <a:rPr lang="en-US" dirty="0" smtClean="0"/>
              <a:t>-</a:t>
            </a:r>
            <a:r>
              <a:rPr lang="en-US" dirty="0"/>
              <a:t>purge date			Deletes completed messages that are older than a </a:t>
            </a:r>
            <a:br>
              <a:rPr lang="en-US" dirty="0"/>
            </a:br>
            <a:r>
              <a:rPr lang="en-US" dirty="0"/>
              <a:t>			specified date. (See "Purge Tool" below.)</a:t>
            </a:r>
          </a:p>
          <a:p>
            <a:endParaRPr lang="en-US" dirty="0"/>
          </a:p>
          <a:p>
            <a:r>
              <a:rPr lang="en-US" dirty="0"/>
              <a:t>Purge Tool</a:t>
            </a:r>
          </a:p>
          <a:p>
            <a:r>
              <a:rPr lang="en-US" dirty="0"/>
              <a:t>The purge tool deletes messages in Acked, ErrorCleared, Skipped or ErrorRetried state with send time before the specified date. If the purge tool succeeds in removing these messages without error, it reports </a:t>
            </a:r>
            <a:r>
              <a:rPr lang="en-US" dirty="0" smtClean="0"/>
              <a:t>“Message </a:t>
            </a:r>
            <a:r>
              <a:rPr lang="en-US" dirty="0"/>
              <a:t>table </a:t>
            </a:r>
            <a:r>
              <a:rPr lang="en-US" dirty="0" smtClean="0"/>
              <a:t>purged”. </a:t>
            </a:r>
            <a:r>
              <a:rPr lang="en-US" dirty="0"/>
              <a:t>Since the number and size of messages can be very large, periodically use this command to purge old messages to avoid the database from growing unnecessarily.</a:t>
            </a:r>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43</a:t>
            </a:fld>
            <a:endParaRPr lang="en-US" dirty="0"/>
          </a:p>
        </p:txBody>
      </p:sp>
    </p:spTree>
    <p:extLst>
      <p:ext uri="{BB962C8B-B14F-4D97-AF65-F5344CB8AC3E}">
        <p14:creationId xmlns:p14="http://schemas.microsoft.com/office/powerpoint/2010/main" val="20622100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44</a:t>
            </a:fld>
            <a:endParaRPr lang="en-US" dirty="0"/>
          </a:p>
        </p:txBody>
      </p:sp>
    </p:spTree>
    <p:extLst>
      <p:ext uri="{BB962C8B-B14F-4D97-AF65-F5344CB8AC3E}">
        <p14:creationId xmlns:p14="http://schemas.microsoft.com/office/powerpoint/2010/main" val="6375066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a:t>
            </a:r>
          </a:p>
          <a:p>
            <a:r>
              <a:rPr lang="en-US" dirty="0" smtClean="0"/>
              <a:t>1. Positive acknowledgement, retryable error, non-retryable error, duplicate. (There could also be no response to a message.)</a:t>
            </a:r>
          </a:p>
          <a:p>
            <a:r>
              <a:rPr lang="en-US" dirty="0" smtClean="0"/>
              <a:t>2. The message is positively acknowledged, skipped, or retried. (For the first two, the message is removed entirely from the Message table. For the third, a copy of the original message remains in the Message table.)</a:t>
            </a:r>
          </a:p>
          <a:p>
            <a:r>
              <a:rPr lang="en-US" dirty="0" smtClean="0"/>
              <a:t>3a) When the reply is received synchronously.</a:t>
            </a:r>
          </a:p>
          <a:p>
            <a:r>
              <a:rPr lang="en-US" dirty="0" smtClean="0"/>
              <a:t>3b) When the reply is received asynchronously through a listener or polling</a:t>
            </a:r>
          </a:p>
          <a:p>
            <a:r>
              <a:rPr lang="en-US" dirty="0" smtClean="0"/>
              <a:t>3c) When the reply is received asynchronously by an external system call to an API</a:t>
            </a:r>
          </a:p>
          <a:p>
            <a:r>
              <a:rPr lang="en-US" dirty="0" smtClean="0"/>
              <a:t>4a) When the message needs to be retried and the message has not reached its maximum number of retries.</a:t>
            </a:r>
          </a:p>
          <a:p>
            <a:r>
              <a:rPr lang="en-US" dirty="0" smtClean="0"/>
              <a:t>4b) When the message needs to be retried, but the message has reached its maximum number of retries.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45</a:t>
            </a:fld>
            <a:endParaRPr lang="en-US" dirty="0"/>
          </a:p>
        </p:txBody>
      </p:sp>
    </p:spTree>
    <p:extLst>
      <p:ext uri="{BB962C8B-B14F-4D97-AF65-F5344CB8AC3E}">
        <p14:creationId xmlns:p14="http://schemas.microsoft.com/office/powerpoint/2010/main" val="26070319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46</a:t>
            </a:fld>
            <a:endParaRPr lang="en-US" dirty="0"/>
          </a:p>
        </p:txBody>
      </p:sp>
    </p:spTree>
    <p:extLst>
      <p:ext uri="{BB962C8B-B14F-4D97-AF65-F5344CB8AC3E}">
        <p14:creationId xmlns:p14="http://schemas.microsoft.com/office/powerpoint/2010/main" val="4136967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can interpret a response to be one of four types:</a:t>
            </a:r>
            <a:r>
              <a:rPr lang="en-US" baseline="0" dirty="0" smtClean="0"/>
              <a:t> positive acknowledgement, retryable error, non-retryable error, an duplicate response. </a:t>
            </a:r>
            <a:r>
              <a:rPr lang="en-US" dirty="0" smtClean="0"/>
              <a:t>Guidewire must also react when the external system never sends a response to a </a:t>
            </a:r>
            <a:r>
              <a:rPr lang="en-US" dirty="0" smtClean="0"/>
              <a:t>message</a:t>
            </a:r>
          </a:p>
          <a:p>
            <a:endParaRPr lang="en-US" dirty="0" smtClean="0"/>
          </a:p>
          <a:p>
            <a:r>
              <a:rPr lang="en-US" b="1" dirty="0" smtClean="0"/>
              <a:t>NOTE: </a:t>
            </a:r>
            <a:r>
              <a:rPr lang="en-US" baseline="0" dirty="0" smtClean="0"/>
              <a:t>non-retryable error is a deprecated response in Guidewire 8.</a:t>
            </a:r>
            <a:endParaRPr lang="en-US" b="1"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message can move from the message table to the message history table if the message is positively acknowledged or skipped.  The Message table contains messages that need further processing.</a:t>
            </a:r>
            <a:r>
              <a:rPr lang="en-US" baseline="0" dirty="0" smtClean="0"/>
              <a:t> The MessageHistory table contains messages that do not need further processing. </a:t>
            </a:r>
            <a:r>
              <a:rPr lang="en-US" dirty="0" smtClean="0"/>
              <a:t>A message can move from the message table to the message history table if the message is positively acknowledged or skipped. Otherwise, the message remains in the message table.</a:t>
            </a:r>
          </a:p>
          <a:p>
            <a:r>
              <a:rPr lang="en-US" dirty="0" smtClean="0"/>
              <a:t>Over time, the message history table accumulates a large number of message histories and therefore needs to be pruned on a regular basis. The MessageToolsAPI has a purgeCompletedMessages() method that can be used to do this. For more information on pruning the MessageHistory table, refer to the System Administration Guide.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4072570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the external system reports a message was successfully received and processed, Guidewire interprets this as a positive acknowledgement,</a:t>
            </a:r>
            <a:r>
              <a:rPr lang="en-US" baseline="0" dirty="0" smtClean="0"/>
              <a:t> a</a:t>
            </a:r>
            <a:r>
              <a:rPr lang="en-US" dirty="0" smtClean="0"/>
              <a:t>lso known as an ACK.</a:t>
            </a:r>
            <a:r>
              <a:rPr lang="en-US" baseline="0" dirty="0" smtClean="0"/>
              <a:t>  </a:t>
            </a:r>
            <a:r>
              <a:rPr lang="en-US" dirty="0" smtClean="0"/>
              <a:t>When a message is positively acknowledged, Guidewire a) moves the message from Message to MessageHistory, and b) changes the status to reflect acknowledgement.</a:t>
            </a:r>
          </a:p>
          <a:p>
            <a:endParaRPr lang="en-US" dirty="0" smtClean="0"/>
          </a:p>
          <a:p>
            <a:r>
              <a:rPr lang="en-US" dirty="0" smtClean="0"/>
              <a:t>Status is an integer field on both Message and MessageHistory. In most cases, developers do not need to know what each integer represents. However, the statuses are defined in the Data Dictionary. The "Status" column in the TrainingApp Message Table and MessageHistory Table screens includes both the integer code and its meaning. (For example, a Status of "2" means "pending acknowledged".)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1011972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retryable error indicates a condition that is expected to be temporary. For example, the external system might be unreachable due to network problems, the file system is full, a database lock exists and has not been released, or the external system simply reports a temporary error. </a:t>
            </a:r>
          </a:p>
          <a:p>
            <a:endParaRPr lang="en-US" dirty="0" smtClean="0"/>
          </a:p>
          <a:p>
            <a:r>
              <a:rPr lang="en-US" dirty="0"/>
              <a:t>A message can become "retryable" during the sending to the external system. This occurs when an exception is thrown in the Request plugin's beforeSend() method or the Transport plugin's send() method. Guidewire automatically attempts to retry the message until the maximum number of retries has been reached, as specified by the destination's Max Retries. When a message has been retried unsuccessfully the maximum number of times, the destination is </a:t>
            </a:r>
            <a:r>
              <a:rPr lang="en-US" dirty="0" smtClean="0"/>
              <a:t>suspended. (This is discussed in further detail in the "Sending Messages" lesson.)</a:t>
            </a:r>
            <a:endParaRPr lang="en-US" dirty="0"/>
          </a:p>
          <a:p>
            <a:endParaRPr lang="en-US" dirty="0" smtClean="0"/>
          </a:p>
          <a:p>
            <a:r>
              <a:rPr lang="en-US" dirty="0" smtClean="0"/>
              <a:t>The term "negative acknowledgement" (or "nack") is used for both retryable and non-retryable errors. It indicates that the external system did acknowledge the message, but in a negative way.</a:t>
            </a:r>
          </a:p>
          <a:p>
            <a:endParaRPr lang="en-US" dirty="0" smtClean="0"/>
          </a:p>
          <a:p>
            <a:r>
              <a:rPr lang="en-US" dirty="0" smtClean="0"/>
              <a:t>If a message is safe ordered, the next message for the destination/entity pair will not be sent until the message is either resent and successfully acknowledged or skipped.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2873070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in the screenshot of the Message table, there are two messages, one with an ID of 330 and one with an ID of 331. The first message had a status of "Pending acknowledged" and then had a status of "Retryable error". When the error was retried, Message 330 was moved to the MessageHistory table, and Message 331 was created and sent. Even though Message 331 has a different SenderRefID, it is linked to the same triggering </a:t>
            </a:r>
            <a:r>
              <a:rPr lang="en-US" dirty="0" smtClean="0"/>
              <a:t>entity </a:t>
            </a:r>
            <a:r>
              <a:rPr lang="en-US" dirty="0" smtClean="0"/>
              <a:t>(MessageGenerator(20)). So Message 330 and Message 331 are two separate message instances that relate to the same logical business event.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26909335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3" name="txt Notice Fixed"/>
          <p:cNvSpPr/>
          <p:nvPr/>
        </p:nvSpPr>
        <p:spPr>
          <a:xfrm>
            <a:off x="533399" y="891600"/>
            <a:ext cx="8305801" cy="5509200"/>
          </a:xfrm>
          <a:prstGeom prst="rect">
            <a:avLst/>
          </a:prstGeom>
        </p:spPr>
        <p:txBody>
          <a:bodyPr wrap="square">
            <a:spAutoFit/>
          </a:bodyPr>
          <a:lstStyle/>
          <a:p>
            <a:pPr marL="0" indent="0">
              <a:buFont typeface="Wingdings 3" pitchFamily="18" charset="2"/>
              <a:buNone/>
            </a:pPr>
            <a:r>
              <a:rPr lang="en-US" sz="1600" b="1" dirty="0" smtClean="0">
                <a:solidFill>
                  <a:schemeClr val="bg1"/>
                </a:solidFill>
              </a:rPr>
              <a:t>Copyright © 2001-2013 Guidewire Software, Inc. All rights reserved.</a:t>
            </a:r>
          </a:p>
          <a:p>
            <a:pPr marL="0" indent="0">
              <a:buFont typeface="Wingdings 3" pitchFamily="18" charset="2"/>
              <a:buNone/>
            </a:pPr>
            <a:endParaRPr lang="en-US" sz="1600" b="1" dirty="0" smtClean="0">
              <a:solidFill>
                <a:schemeClr val="bg1"/>
              </a:solidFill>
            </a:endParaRPr>
          </a:p>
          <a:p>
            <a:pPr marL="0" indent="0">
              <a:buFont typeface="Wingdings 3" pitchFamily="18" charset="2"/>
              <a:buNone/>
            </a:pPr>
            <a:r>
              <a:rPr lang="en-US" sz="16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ExampleCenter, Gosu, Deliver Insurance Your Way, and the Guidewire logo are trademarks, service marks, or registered trademarks of Guidewire Software, Inc. in the United States and/or other countries. Guidewire products are protected by one or more United States patents.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0" dirty="0" smtClean="0">
                <a:solidFill>
                  <a:schemeClr val="bg1"/>
                </a:solidFill>
              </a:rPr>
              <a:t>This </a:t>
            </a:r>
            <a:r>
              <a:rPr lang="en-US" sz="1600" dirty="0" smtClean="0">
                <a:solidFill>
                  <a:schemeClr val="bg1"/>
                </a:solidFill>
              </a:rPr>
              <a:t>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endParaRPr lang="en-US" sz="1600" dirty="0" smtClean="0">
              <a:solidFill>
                <a:schemeClr val="bg1"/>
              </a:solidFill>
            </a:endParaRPr>
          </a:p>
          <a:p>
            <a:pPr marL="0" indent="0">
              <a:buFont typeface="Wingdings 3" pitchFamily="18" charset="2"/>
              <a:buNone/>
            </a:pPr>
            <a:r>
              <a:rPr lang="en-US" sz="160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2001-2013.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3.xml"/><Relationship Id="rId1" Type="http://schemas.openxmlformats.org/officeDocument/2006/relationships/slideLayout" Target="../slideLayouts/slideLayout20.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2.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1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4.wmf"/></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11.xml"/><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8.xml"/><Relationship Id="rId5" Type="http://schemas.openxmlformats.org/officeDocument/2006/relationships/image" Target="../media/image28.png"/><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October 2, 2013</a:t>
            </a:r>
            <a:endParaRPr lang="en-US" dirty="0"/>
          </a:p>
        </p:txBody>
      </p:sp>
      <p:sp>
        <p:nvSpPr>
          <p:cNvPr id="3" name="Title 2"/>
          <p:cNvSpPr>
            <a:spLocks noGrp="1"/>
          </p:cNvSpPr>
          <p:nvPr>
            <p:ph type="ctrTitle"/>
          </p:nvPr>
        </p:nvSpPr>
        <p:spPr/>
        <p:txBody>
          <a:bodyPr/>
          <a:lstStyle/>
          <a:p>
            <a:r>
              <a:rPr lang="en-US" dirty="0"/>
              <a:t>Acknowledging Messages</a:t>
            </a:r>
            <a:br>
              <a:rPr lang="en-US" dirty="0"/>
            </a:br>
            <a:endParaRPr lang="en-US" dirty="0"/>
          </a:p>
        </p:txBody>
      </p:sp>
    </p:spTree>
    <p:extLst>
      <p:ext uri="{BB962C8B-B14F-4D97-AF65-F5344CB8AC3E}">
        <p14:creationId xmlns:p14="http://schemas.microsoft.com/office/powerpoint/2010/main" val="25515119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 msg Table" descr="C:\Users\sluersen\AppData\Local\Temp\SNAGHTML81eb5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7343775" cy="166687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Non-retryable errors</a:t>
            </a:r>
          </a:p>
        </p:txBody>
      </p:sp>
      <p:sp>
        <p:nvSpPr>
          <p:cNvPr id="4" name="Content Placeholder 3"/>
          <p:cNvSpPr>
            <a:spLocks noGrp="1"/>
          </p:cNvSpPr>
          <p:nvPr>
            <p:ph idx="1"/>
          </p:nvPr>
        </p:nvSpPr>
        <p:spPr>
          <a:xfrm>
            <a:off x="519113" y="2853174"/>
            <a:ext cx="8318500" cy="3547625"/>
          </a:xfrm>
        </p:spPr>
        <p:txBody>
          <a:bodyPr/>
          <a:lstStyle/>
          <a:p>
            <a:r>
              <a:rPr lang="en-US" dirty="0" smtClean="0"/>
              <a:t>Non-retryable error cannot be retired</a:t>
            </a:r>
            <a:endParaRPr lang="en-US" dirty="0"/>
          </a:p>
          <a:p>
            <a:pPr lvl="1"/>
            <a:r>
              <a:rPr lang="en-US" dirty="0"/>
              <a:t>Sent message successfully received by the external system</a:t>
            </a:r>
          </a:p>
          <a:p>
            <a:pPr lvl="1"/>
            <a:r>
              <a:rPr lang="en-US" dirty="0"/>
              <a:t>External system cannot process the message</a:t>
            </a:r>
          </a:p>
          <a:p>
            <a:pPr lvl="1"/>
            <a:r>
              <a:rPr lang="en-US" dirty="0"/>
              <a:t>Processing issue is </a:t>
            </a:r>
            <a:r>
              <a:rPr lang="en-US" dirty="0" smtClean="0"/>
              <a:t>permanent</a:t>
            </a:r>
            <a:endParaRPr lang="en-US" dirty="0"/>
          </a:p>
          <a:p>
            <a:pPr lvl="1"/>
            <a:r>
              <a:rPr lang="en-US" dirty="0"/>
              <a:t>External systems sends negative acknowledgement (</a:t>
            </a:r>
            <a:r>
              <a:rPr lang="en-US" dirty="0"/>
              <a:t>NACK</a:t>
            </a:r>
            <a:r>
              <a:rPr lang="en-US" dirty="0" smtClean="0"/>
              <a:t>)</a:t>
            </a:r>
          </a:p>
          <a:p>
            <a:pPr>
              <a:defRPr/>
            </a:pPr>
            <a:r>
              <a:rPr lang="en-US" dirty="0" smtClean="0"/>
              <a:t>Guidewire </a:t>
            </a:r>
            <a:r>
              <a:rPr lang="en-US" dirty="0"/>
              <a:t>application response</a:t>
            </a:r>
          </a:p>
          <a:p>
            <a:pPr lvl="1">
              <a:defRPr/>
            </a:pPr>
            <a:r>
              <a:rPr lang="en-US" dirty="0" smtClean="0"/>
              <a:t>Status reflects </a:t>
            </a:r>
            <a:r>
              <a:rPr lang="en-US" dirty="0"/>
              <a:t>the </a:t>
            </a:r>
            <a:r>
              <a:rPr lang="en-US" dirty="0" smtClean="0"/>
              <a:t>error</a:t>
            </a:r>
          </a:p>
          <a:p>
            <a:pPr lvl="1">
              <a:defRPr/>
            </a:pPr>
            <a:r>
              <a:rPr lang="en-US" dirty="0"/>
              <a:t>Keeps the message in the Message table until skipped</a:t>
            </a:r>
          </a:p>
          <a:p>
            <a:pPr lvl="1">
              <a:defRPr/>
            </a:pPr>
            <a:endParaRPr lang="en-US" dirty="0"/>
          </a:p>
        </p:txBody>
      </p:sp>
      <p:grpSp>
        <p:nvGrpSpPr>
          <p:cNvPr id="5" name="icn NACK-noretry"/>
          <p:cNvGrpSpPr/>
          <p:nvPr/>
        </p:nvGrpSpPr>
        <p:grpSpPr>
          <a:xfrm>
            <a:off x="7751976" y="883032"/>
            <a:ext cx="648485" cy="576262"/>
            <a:chOff x="2637024" y="2861919"/>
            <a:chExt cx="648485" cy="576262"/>
          </a:xfrm>
        </p:grpSpPr>
        <p:grpSp>
          <p:nvGrpSpPr>
            <p:cNvPr id="6" name="pic Msg 3"/>
            <p:cNvGrpSpPr>
              <a:grpSpLocks/>
            </p:cNvGrpSpPr>
            <p:nvPr/>
          </p:nvGrpSpPr>
          <p:grpSpPr bwMode="auto">
            <a:xfrm>
              <a:off x="2637024" y="3088139"/>
              <a:ext cx="498475" cy="309563"/>
              <a:chOff x="2097" y="1494"/>
              <a:chExt cx="229" cy="142"/>
            </a:xfrm>
            <a:effectLst>
              <a:outerShdw blurRad="50800" dist="38100" dir="2700000" algn="tl" rotWithShape="0">
                <a:prstClr val="black">
                  <a:alpha val="40000"/>
                </a:prstClr>
              </a:outerShdw>
            </a:effectLst>
          </p:grpSpPr>
          <p:sp>
            <p:nvSpPr>
              <p:cNvPr id="9" name="Rectangle 26"/>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10" name="Line 27"/>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1" name="Line 28"/>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7" name="AutoShape 21"/>
            <p:cNvSpPr>
              <a:spLocks noChangeArrowheads="1"/>
            </p:cNvSpPr>
            <p:nvPr/>
          </p:nvSpPr>
          <p:spPr bwMode="auto">
            <a:xfrm rot="20589965">
              <a:off x="2709247" y="2861919"/>
              <a:ext cx="576262" cy="576262"/>
            </a:xfrm>
            <a:prstGeom prst="irregularSeal1">
              <a:avLst/>
            </a:prstGeom>
            <a:solidFill>
              <a:srgbClr val="FF0000"/>
            </a:solidFill>
            <a:ln w="12700" algn="ctr">
              <a:solidFill>
                <a:schemeClr val="bg1"/>
              </a:solidFill>
              <a:miter lim="800000"/>
              <a:headEnd/>
              <a:tailEnd/>
            </a:ln>
            <a:effectLst>
              <a:outerShdw blurRad="50800" dist="38100" dir="2700000" algn="tl" rotWithShape="0">
                <a:prstClr val="black">
                  <a:alpha val="40000"/>
                </a:prstClr>
              </a:outerShdw>
            </a:effectLst>
          </p:spPr>
          <p:txBody>
            <a:bodyPr wrap="none" lIns="0" tIns="0" rIns="0" bIns="0" anchor="ctr">
              <a:spAutoFit/>
            </a:bodyPr>
            <a:lstStyle/>
            <a:p>
              <a:endParaRPr lang="en-US" dirty="0"/>
            </a:p>
          </p:txBody>
        </p:sp>
        <p:sp>
          <p:nvSpPr>
            <p:cNvPr id="8" name="AutoShape 22"/>
            <p:cNvSpPr>
              <a:spLocks noChangeArrowheads="1"/>
            </p:cNvSpPr>
            <p:nvPr/>
          </p:nvSpPr>
          <p:spPr bwMode="auto">
            <a:xfrm rot="20589965">
              <a:off x="2841830" y="3009136"/>
              <a:ext cx="280987" cy="280987"/>
            </a:xfrm>
            <a:prstGeom prst="irregularSeal1">
              <a:avLst/>
            </a:prstGeom>
            <a:solidFill>
              <a:schemeClr val="accent2">
                <a:lumMod val="60000"/>
                <a:lumOff val="40000"/>
              </a:schemeClr>
            </a:solidFill>
            <a:ln>
              <a:noFill/>
            </a:ln>
          </p:spPr>
          <p:txBody>
            <a:bodyPr lIns="0" tIns="0" rIns="0" bIns="0" anchor="ctr">
              <a:spAutoFit/>
            </a:bodyPr>
            <a:lstStyle/>
            <a:p>
              <a:endParaRPr lang="en-US" dirty="0"/>
            </a:p>
          </p:txBody>
        </p:sp>
      </p:grpSp>
      <p:sp>
        <p:nvSpPr>
          <p:cNvPr id="12" name="Rounded Rectangle 11"/>
          <p:cNvSpPr/>
          <p:nvPr/>
        </p:nvSpPr>
        <p:spPr bwMode="auto">
          <a:xfrm>
            <a:off x="6019800" y="1847341"/>
            <a:ext cx="1827210" cy="255389"/>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3" name="Rounded Rectangle 12"/>
          <p:cNvSpPr/>
          <p:nvPr/>
        </p:nvSpPr>
        <p:spPr bwMode="auto">
          <a:xfrm>
            <a:off x="6019800" y="2296688"/>
            <a:ext cx="1857375" cy="24299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4" name="Down Arrow 13"/>
          <p:cNvSpPr/>
          <p:nvPr/>
        </p:nvSpPr>
        <p:spPr bwMode="auto">
          <a:xfrm>
            <a:off x="7513048" y="2125107"/>
            <a:ext cx="333962" cy="305963"/>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264201797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 MsgHistT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7923213" cy="184785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Duplicate messages</a:t>
            </a:r>
          </a:p>
        </p:txBody>
      </p:sp>
      <p:sp>
        <p:nvSpPr>
          <p:cNvPr id="3" name="Content Placeholder 2"/>
          <p:cNvSpPr>
            <a:spLocks noGrp="1"/>
          </p:cNvSpPr>
          <p:nvPr>
            <p:ph idx="1"/>
          </p:nvPr>
        </p:nvSpPr>
        <p:spPr>
          <a:xfrm>
            <a:off x="519113" y="3124200"/>
            <a:ext cx="8318500" cy="3276600"/>
          </a:xfrm>
        </p:spPr>
        <p:txBody>
          <a:bodyPr/>
          <a:lstStyle/>
          <a:p>
            <a:r>
              <a:rPr lang="en-US" dirty="0" smtClean="0"/>
              <a:t>Duplicate messages </a:t>
            </a:r>
            <a:endParaRPr lang="en-US" dirty="0"/>
          </a:p>
          <a:p>
            <a:pPr lvl="1"/>
            <a:r>
              <a:rPr lang="en-US" dirty="0" smtClean="0"/>
              <a:t>One sent </a:t>
            </a:r>
            <a:r>
              <a:rPr lang="en-US" dirty="0"/>
              <a:t>message successfully received by the external system</a:t>
            </a:r>
          </a:p>
          <a:p>
            <a:pPr lvl="1"/>
            <a:r>
              <a:rPr lang="en-US" dirty="0"/>
              <a:t>External system </a:t>
            </a:r>
            <a:r>
              <a:rPr lang="en-US" dirty="0" smtClean="0"/>
              <a:t>processes </a:t>
            </a:r>
            <a:r>
              <a:rPr lang="en-US" dirty="0"/>
              <a:t>the </a:t>
            </a:r>
            <a:r>
              <a:rPr lang="en-US" dirty="0" smtClean="0"/>
              <a:t>same message more than once</a:t>
            </a:r>
            <a:endParaRPr lang="en-US" dirty="0"/>
          </a:p>
          <a:p>
            <a:pPr lvl="1"/>
            <a:r>
              <a:rPr lang="en-US" dirty="0" smtClean="0"/>
              <a:t>External </a:t>
            </a:r>
            <a:r>
              <a:rPr lang="en-US" dirty="0"/>
              <a:t>systems sends </a:t>
            </a:r>
            <a:r>
              <a:rPr lang="en-US" dirty="0" smtClean="0"/>
              <a:t>a positive acknowledgement (ACK) per </a:t>
            </a:r>
            <a:r>
              <a:rPr lang="en-US" dirty="0"/>
              <a:t>each </a:t>
            </a:r>
            <a:r>
              <a:rPr lang="en-US" dirty="0" smtClean="0"/>
              <a:t>processed </a:t>
            </a:r>
            <a:r>
              <a:rPr lang="en-US" dirty="0"/>
              <a:t>duplicate </a:t>
            </a:r>
          </a:p>
          <a:p>
            <a:pPr>
              <a:defRPr/>
            </a:pPr>
            <a:r>
              <a:rPr lang="en-US" dirty="0"/>
              <a:t>Guidewire application response</a:t>
            </a:r>
          </a:p>
          <a:p>
            <a:pPr lvl="1">
              <a:defRPr/>
            </a:pPr>
            <a:r>
              <a:rPr lang="en-US" dirty="0" smtClean="0"/>
              <a:t>Increments </a:t>
            </a:r>
            <a:r>
              <a:rPr lang="en-US" dirty="0"/>
              <a:t>the </a:t>
            </a:r>
            <a:r>
              <a:rPr lang="en-US" dirty="0" smtClean="0"/>
              <a:t>Duplicate Count  (Dup. Count) in </a:t>
            </a:r>
            <a:r>
              <a:rPr lang="en-US" dirty="0"/>
              <a:t>the Message History table</a:t>
            </a:r>
          </a:p>
        </p:txBody>
      </p:sp>
      <p:grpSp>
        <p:nvGrpSpPr>
          <p:cNvPr id="4" name="icn Duplicate"/>
          <p:cNvGrpSpPr/>
          <p:nvPr/>
        </p:nvGrpSpPr>
        <p:grpSpPr>
          <a:xfrm>
            <a:off x="8113786" y="887493"/>
            <a:ext cx="685653" cy="447802"/>
            <a:chOff x="1181247" y="5648086"/>
            <a:chExt cx="685653" cy="447802"/>
          </a:xfrm>
        </p:grpSpPr>
        <p:grpSp>
          <p:nvGrpSpPr>
            <p:cNvPr id="5" name="Group 30"/>
            <p:cNvGrpSpPr>
              <a:grpSpLocks/>
            </p:cNvGrpSpPr>
            <p:nvPr/>
          </p:nvGrpSpPr>
          <p:grpSpPr bwMode="auto">
            <a:xfrm>
              <a:off x="1368425" y="5648086"/>
              <a:ext cx="498475" cy="309562"/>
              <a:chOff x="2097" y="1494"/>
              <a:chExt cx="229" cy="142"/>
            </a:xfrm>
          </p:grpSpPr>
          <p:sp>
            <p:nvSpPr>
              <p:cNvPr id="18" name="Rectangle 31"/>
              <p:cNvSpPr>
                <a:spLocks noChangeArrowheads="1"/>
              </p:cNvSpPr>
              <p:nvPr/>
            </p:nvSpPr>
            <p:spPr bwMode="auto">
              <a:xfrm>
                <a:off x="2097" y="1496"/>
                <a:ext cx="227" cy="140"/>
              </a:xfrm>
              <a:prstGeom prst="rect">
                <a:avLst/>
              </a:prstGeom>
              <a:solidFill>
                <a:srgbClr val="FFFFCC">
                  <a:alpha val="25098"/>
                </a:srgbClr>
              </a:solidFill>
              <a:ln w="19050" algn="ctr">
                <a:solidFill>
                  <a:srgbClr val="DDDDDD"/>
                </a:solidFill>
                <a:miter lim="800000"/>
                <a:headEnd/>
                <a:tailEnd/>
              </a:ln>
            </p:spPr>
            <p:txBody>
              <a:bodyPr lIns="0" tIns="0" rIns="0" bIns="0" anchor="ctr">
                <a:spAutoFit/>
              </a:bodyPr>
              <a:lstStyle/>
              <a:p>
                <a:endParaRPr lang="en-US" dirty="0"/>
              </a:p>
            </p:txBody>
          </p:sp>
          <p:sp>
            <p:nvSpPr>
              <p:cNvPr id="19" name="Line 32"/>
              <p:cNvSpPr>
                <a:spLocks noChangeShapeType="1"/>
              </p:cNvSpPr>
              <p:nvPr/>
            </p:nvSpPr>
            <p:spPr bwMode="auto">
              <a:xfrm flipH="1" flipV="1">
                <a:off x="2097" y="1498"/>
                <a:ext cx="118" cy="64"/>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0" name="Line 33"/>
              <p:cNvSpPr>
                <a:spLocks noChangeShapeType="1"/>
              </p:cNvSpPr>
              <p:nvPr/>
            </p:nvSpPr>
            <p:spPr bwMode="auto">
              <a:xfrm flipV="1">
                <a:off x="2212" y="1494"/>
                <a:ext cx="114" cy="68"/>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6" name="Group 34"/>
            <p:cNvGrpSpPr>
              <a:grpSpLocks/>
            </p:cNvGrpSpPr>
            <p:nvPr/>
          </p:nvGrpSpPr>
          <p:grpSpPr bwMode="auto">
            <a:xfrm>
              <a:off x="1311275" y="5692140"/>
              <a:ext cx="498475" cy="309562"/>
              <a:chOff x="2097" y="1494"/>
              <a:chExt cx="229" cy="142"/>
            </a:xfrm>
          </p:grpSpPr>
          <p:sp>
            <p:nvSpPr>
              <p:cNvPr id="15" name="Rectangle 35"/>
              <p:cNvSpPr>
                <a:spLocks noChangeArrowheads="1"/>
              </p:cNvSpPr>
              <p:nvPr/>
            </p:nvSpPr>
            <p:spPr bwMode="auto">
              <a:xfrm>
                <a:off x="2097" y="1496"/>
                <a:ext cx="227" cy="140"/>
              </a:xfrm>
              <a:prstGeom prst="rect">
                <a:avLst/>
              </a:prstGeom>
              <a:solidFill>
                <a:srgbClr val="FFFFCC">
                  <a:alpha val="50195"/>
                </a:srgbClr>
              </a:solidFill>
              <a:ln w="19050" algn="ctr">
                <a:solidFill>
                  <a:srgbClr val="808080"/>
                </a:solidFill>
                <a:miter lim="800000"/>
                <a:headEnd/>
                <a:tailEnd/>
              </a:ln>
            </p:spPr>
            <p:txBody>
              <a:bodyPr lIns="0" tIns="0" rIns="0" bIns="0" anchor="ctr">
                <a:spAutoFit/>
              </a:bodyPr>
              <a:lstStyle/>
              <a:p>
                <a:endParaRPr lang="en-US" dirty="0"/>
              </a:p>
            </p:txBody>
          </p:sp>
          <p:sp>
            <p:nvSpPr>
              <p:cNvPr id="16" name="Line 36"/>
              <p:cNvSpPr>
                <a:spLocks noChangeShapeType="1"/>
              </p:cNvSpPr>
              <p:nvPr/>
            </p:nvSpPr>
            <p:spPr bwMode="auto">
              <a:xfrm flipH="1" flipV="1">
                <a:off x="2097" y="1498"/>
                <a:ext cx="118" cy="6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7" name="Line 37"/>
              <p:cNvSpPr>
                <a:spLocks noChangeShapeType="1"/>
              </p:cNvSpPr>
              <p:nvPr/>
            </p:nvSpPr>
            <p:spPr bwMode="auto">
              <a:xfrm flipV="1">
                <a:off x="2212" y="1494"/>
                <a:ext cx="114" cy="6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7" name="Group 38"/>
            <p:cNvGrpSpPr>
              <a:grpSpLocks/>
            </p:cNvGrpSpPr>
            <p:nvPr/>
          </p:nvGrpSpPr>
          <p:grpSpPr bwMode="auto">
            <a:xfrm>
              <a:off x="1246505" y="5737860"/>
              <a:ext cx="498475" cy="309562"/>
              <a:chOff x="2097" y="1494"/>
              <a:chExt cx="229" cy="142"/>
            </a:xfrm>
          </p:grpSpPr>
          <p:sp>
            <p:nvSpPr>
              <p:cNvPr id="12" name="Rectangle 39"/>
              <p:cNvSpPr>
                <a:spLocks noChangeArrowheads="1"/>
              </p:cNvSpPr>
              <p:nvPr/>
            </p:nvSpPr>
            <p:spPr bwMode="auto">
              <a:xfrm>
                <a:off x="2097" y="1496"/>
                <a:ext cx="227" cy="140"/>
              </a:xfrm>
              <a:prstGeom prst="rect">
                <a:avLst/>
              </a:prstGeom>
              <a:solidFill>
                <a:srgbClr val="FFFFCC">
                  <a:alpha val="74901"/>
                </a:srgbClr>
              </a:solidFill>
              <a:ln w="19050" algn="ctr">
                <a:solidFill>
                  <a:srgbClr val="333333"/>
                </a:solidFill>
                <a:miter lim="800000"/>
                <a:headEnd/>
                <a:tailEnd/>
              </a:ln>
            </p:spPr>
            <p:txBody>
              <a:bodyPr lIns="0" tIns="0" rIns="0" bIns="0" anchor="ctr">
                <a:spAutoFit/>
              </a:bodyPr>
              <a:lstStyle/>
              <a:p>
                <a:endParaRPr lang="en-US" dirty="0"/>
              </a:p>
            </p:txBody>
          </p:sp>
          <p:sp>
            <p:nvSpPr>
              <p:cNvPr id="13" name="Line 40"/>
              <p:cNvSpPr>
                <a:spLocks noChangeShapeType="1"/>
              </p:cNvSpPr>
              <p:nvPr/>
            </p:nvSpPr>
            <p:spPr bwMode="auto">
              <a:xfrm flipH="1" flipV="1">
                <a:off x="2097" y="1498"/>
                <a:ext cx="118" cy="64"/>
              </a:xfrm>
              <a:prstGeom prst="line">
                <a:avLst/>
              </a:prstGeom>
              <a:noFill/>
              <a:ln w="19050">
                <a:solidFill>
                  <a:srgbClr val="333333"/>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4" name="Line 41"/>
              <p:cNvSpPr>
                <a:spLocks noChangeShapeType="1"/>
              </p:cNvSpPr>
              <p:nvPr/>
            </p:nvSpPr>
            <p:spPr bwMode="auto">
              <a:xfrm flipV="1">
                <a:off x="2212" y="1494"/>
                <a:ext cx="114" cy="68"/>
              </a:xfrm>
              <a:prstGeom prst="line">
                <a:avLst/>
              </a:prstGeom>
              <a:noFill/>
              <a:ln w="19050">
                <a:solidFill>
                  <a:srgbClr val="333333"/>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8" name="pic Msg 3"/>
            <p:cNvGrpSpPr>
              <a:grpSpLocks/>
            </p:cNvGrpSpPr>
            <p:nvPr/>
          </p:nvGrpSpPr>
          <p:grpSpPr bwMode="auto">
            <a:xfrm>
              <a:off x="1181247" y="5786325"/>
              <a:ext cx="498475" cy="309563"/>
              <a:chOff x="2097" y="1494"/>
              <a:chExt cx="229" cy="142"/>
            </a:xfrm>
            <a:effectLst>
              <a:outerShdw blurRad="50800" dist="38100" dir="2700000" algn="tl" rotWithShape="0">
                <a:prstClr val="black">
                  <a:alpha val="40000"/>
                </a:prstClr>
              </a:outerShdw>
            </a:effectLst>
          </p:grpSpPr>
          <p:sp>
            <p:nvSpPr>
              <p:cNvPr id="9" name="Rectangle 26"/>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10" name="Line 27"/>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1" name="Line 28"/>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sp>
        <p:nvSpPr>
          <p:cNvPr id="25" name="Rounded Rectangle 24"/>
          <p:cNvSpPr/>
          <p:nvPr/>
        </p:nvSpPr>
        <p:spPr bwMode="auto">
          <a:xfrm>
            <a:off x="7543800" y="1909302"/>
            <a:ext cx="912813" cy="250356"/>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8" name="Rounded Rectangle 27"/>
          <p:cNvSpPr/>
          <p:nvPr/>
        </p:nvSpPr>
        <p:spPr bwMode="auto">
          <a:xfrm>
            <a:off x="7552531" y="2492844"/>
            <a:ext cx="912813" cy="250356"/>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7" name="Down Arrow 26"/>
          <p:cNvSpPr/>
          <p:nvPr/>
        </p:nvSpPr>
        <p:spPr bwMode="auto">
          <a:xfrm>
            <a:off x="7833225" y="2159658"/>
            <a:ext cx="333962" cy="333186"/>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42795986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response</a:t>
            </a:r>
          </a:p>
        </p:txBody>
      </p:sp>
      <p:sp>
        <p:nvSpPr>
          <p:cNvPr id="3" name="Content Placeholder 2"/>
          <p:cNvSpPr>
            <a:spLocks noGrp="1"/>
          </p:cNvSpPr>
          <p:nvPr>
            <p:ph idx="1"/>
          </p:nvPr>
        </p:nvSpPr>
        <p:spPr>
          <a:xfrm>
            <a:off x="519113" y="2667000"/>
            <a:ext cx="8318500" cy="3733800"/>
          </a:xfrm>
        </p:spPr>
        <p:txBody>
          <a:bodyPr/>
          <a:lstStyle/>
          <a:p>
            <a:r>
              <a:rPr lang="en-US" dirty="0" smtClean="0"/>
              <a:t>Guidewire application sends </a:t>
            </a:r>
            <a:r>
              <a:rPr lang="en-US" dirty="0"/>
              <a:t>message </a:t>
            </a:r>
            <a:r>
              <a:rPr lang="en-US" dirty="0" smtClean="0"/>
              <a:t>to external </a:t>
            </a:r>
            <a:r>
              <a:rPr lang="en-US" dirty="0"/>
              <a:t>system </a:t>
            </a:r>
            <a:endParaRPr lang="en-US" dirty="0" smtClean="0"/>
          </a:p>
          <a:p>
            <a:pPr lvl="1"/>
            <a:r>
              <a:rPr lang="en-US" dirty="0" smtClean="0"/>
              <a:t>No ACK or </a:t>
            </a:r>
            <a:r>
              <a:rPr lang="en-US" dirty="0" smtClean="0"/>
              <a:t>NACK</a:t>
            </a:r>
            <a:r>
              <a:rPr lang="en-US" dirty="0" smtClean="0"/>
              <a:t> from external </a:t>
            </a:r>
            <a:r>
              <a:rPr lang="en-US" dirty="0" smtClean="0"/>
              <a:t>system</a:t>
            </a:r>
            <a:endParaRPr lang="en-US" dirty="0" smtClean="0"/>
          </a:p>
          <a:p>
            <a:r>
              <a:rPr lang="en-US" dirty="0" smtClean="0"/>
              <a:t>Guidewire </a:t>
            </a:r>
            <a:r>
              <a:rPr lang="en-US" dirty="0"/>
              <a:t>application response</a:t>
            </a:r>
          </a:p>
          <a:p>
            <a:pPr lvl="1"/>
            <a:r>
              <a:rPr lang="en-US" dirty="0" smtClean="0"/>
              <a:t>Keeps the </a:t>
            </a:r>
            <a:r>
              <a:rPr lang="en-US" dirty="0"/>
              <a:t>message </a:t>
            </a:r>
            <a:r>
              <a:rPr lang="en-US" dirty="0" smtClean="0"/>
              <a:t>in the Message table</a:t>
            </a:r>
            <a:endParaRPr lang="en-US" dirty="0"/>
          </a:p>
          <a:p>
            <a:r>
              <a:rPr lang="en-US" dirty="0" smtClean="0"/>
              <a:t>Consider batch process to purge message table</a:t>
            </a:r>
          </a:p>
          <a:p>
            <a:pPr lvl="1"/>
            <a:r>
              <a:rPr lang="en-US" dirty="0" smtClean="0"/>
              <a:t>Apply logic for overdue messages</a:t>
            </a:r>
          </a:p>
          <a:p>
            <a:pPr lvl="1"/>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056563" cy="126682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nvGrpSpPr>
          <p:cNvPr id="4" name="icn NonResponse"/>
          <p:cNvGrpSpPr/>
          <p:nvPr/>
        </p:nvGrpSpPr>
        <p:grpSpPr>
          <a:xfrm>
            <a:off x="8214564" y="990600"/>
            <a:ext cx="498475" cy="309563"/>
            <a:chOff x="912212" y="5941218"/>
            <a:chExt cx="498475" cy="309563"/>
          </a:xfrm>
        </p:grpSpPr>
        <p:sp>
          <p:nvSpPr>
            <p:cNvPr id="5" name="Rectangle 26"/>
            <p:cNvSpPr>
              <a:spLocks noChangeArrowheads="1"/>
            </p:cNvSpPr>
            <p:nvPr/>
          </p:nvSpPr>
          <p:spPr bwMode="auto">
            <a:xfrm>
              <a:off x="912212" y="5945578"/>
              <a:ext cx="494122" cy="305203"/>
            </a:xfrm>
            <a:prstGeom prst="rect">
              <a:avLst/>
            </a:prstGeom>
            <a:solidFill>
              <a:schemeClr val="tx2"/>
            </a:solidFill>
            <a:ln w="19050" algn="ctr">
              <a:solidFill>
                <a:schemeClr val="bg1"/>
              </a:solidFill>
              <a:prstDash val="sysDot"/>
              <a:miter lim="800000"/>
              <a:headEnd/>
              <a:tailEnd/>
            </a:ln>
            <a:effectLst>
              <a:outerShdw blurRad="50800" dist="38100" dir="2700000" algn="tl" rotWithShape="0">
                <a:prstClr val="black">
                  <a:alpha val="40000"/>
                </a:prstClr>
              </a:outerShdw>
            </a:effectLst>
          </p:spPr>
          <p:txBody>
            <a:bodyPr lIns="0" tIns="0" rIns="0" bIns="0" anchor="ctr">
              <a:spAutoFit/>
            </a:bodyPr>
            <a:lstStyle/>
            <a:p>
              <a:endParaRPr lang="en-US" dirty="0"/>
            </a:p>
          </p:txBody>
        </p:sp>
        <p:sp>
          <p:nvSpPr>
            <p:cNvPr id="6" name="Line 27"/>
            <p:cNvSpPr>
              <a:spLocks noChangeShapeType="1"/>
            </p:cNvSpPr>
            <p:nvPr/>
          </p:nvSpPr>
          <p:spPr bwMode="auto">
            <a:xfrm flipH="1" flipV="1">
              <a:off x="912212" y="5949938"/>
              <a:ext cx="256856" cy="139521"/>
            </a:xfrm>
            <a:prstGeom prst="line">
              <a:avLst/>
            </a:prstGeom>
            <a:noFill/>
            <a:ln w="1905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7" name="Line 28"/>
            <p:cNvSpPr>
              <a:spLocks noChangeShapeType="1"/>
            </p:cNvSpPr>
            <p:nvPr/>
          </p:nvSpPr>
          <p:spPr bwMode="auto">
            <a:xfrm flipV="1">
              <a:off x="1162538" y="5941218"/>
              <a:ext cx="248149" cy="148241"/>
            </a:xfrm>
            <a:prstGeom prst="line">
              <a:avLst/>
            </a:prstGeom>
            <a:noFill/>
            <a:ln w="1905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Tree>
    <p:extLst>
      <p:ext uri="{BB962C8B-B14F-4D97-AF65-F5344CB8AC3E}">
        <p14:creationId xmlns:p14="http://schemas.microsoft.com/office/powerpoint/2010/main" val="12384056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Acknowledgement strategies</a:t>
            </a:r>
          </a:p>
        </p:txBody>
      </p:sp>
      <p:sp>
        <p:nvSpPr>
          <p:cNvPr id="2" name="Content Placeholder 1"/>
          <p:cNvSpPr>
            <a:spLocks noGrp="1"/>
          </p:cNvSpPr>
          <p:nvPr>
            <p:ph sz="half" idx="2"/>
          </p:nvPr>
        </p:nvSpPr>
        <p:spPr>
          <a:xfrm>
            <a:off x="5867400" y="914401"/>
            <a:ext cx="2956560" cy="5475289"/>
          </a:xfrm>
        </p:spPr>
        <p:txBody>
          <a:bodyPr/>
          <a:lstStyle/>
          <a:p>
            <a:r>
              <a:rPr lang="en-US" dirty="0" smtClean="0"/>
              <a:t>Messaging destinations require acknowledgement strategies</a:t>
            </a:r>
          </a:p>
          <a:p>
            <a:pPr lvl="1"/>
            <a:r>
              <a:rPr lang="en-US" dirty="0" smtClean="0"/>
              <a:t>Synchronous </a:t>
            </a:r>
            <a:r>
              <a:rPr lang="en-US" dirty="0"/>
              <a:t>with the sending of </a:t>
            </a:r>
            <a:r>
              <a:rPr lang="en-US" dirty="0" smtClean="0"/>
              <a:t>message</a:t>
            </a:r>
          </a:p>
          <a:p>
            <a:pPr lvl="1"/>
            <a:r>
              <a:rPr lang="en-US" dirty="0" smtClean="0"/>
              <a:t>Asynchronous via an API</a:t>
            </a:r>
          </a:p>
          <a:p>
            <a:pPr lvl="1"/>
            <a:r>
              <a:rPr lang="en-US" dirty="0" smtClean="0"/>
              <a:t>Asynchronous via a listener or polling strategy</a:t>
            </a:r>
            <a:endParaRPr lang="en-US" dirty="0"/>
          </a:p>
        </p:txBody>
      </p:sp>
      <p:pic>
        <p:nvPicPr>
          <p:cNvPr id="107" name="Picture 17"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93342" y="4944254"/>
            <a:ext cx="707436" cy="693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 name="Text Box 28"/>
          <p:cNvSpPr txBox="1">
            <a:spLocks noChangeArrowheads="1"/>
          </p:cNvSpPr>
          <p:nvPr/>
        </p:nvSpPr>
        <p:spPr bwMode="auto">
          <a:xfrm>
            <a:off x="2486258" y="5270873"/>
            <a:ext cx="20907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bg1"/>
                </a:solidFill>
              </a:rPr>
              <a:t>listener / polling</a:t>
            </a:r>
          </a:p>
        </p:txBody>
      </p:sp>
      <p:grpSp>
        <p:nvGrpSpPr>
          <p:cNvPr id="125" name="Group 36"/>
          <p:cNvGrpSpPr>
            <a:grpSpLocks/>
          </p:cNvGrpSpPr>
          <p:nvPr/>
        </p:nvGrpSpPr>
        <p:grpSpPr bwMode="auto">
          <a:xfrm>
            <a:off x="609600" y="1205671"/>
            <a:ext cx="457522" cy="423442"/>
            <a:chOff x="757" y="1301"/>
            <a:chExt cx="751" cy="695"/>
          </a:xfrm>
          <a:effectLst>
            <a:outerShdw blurRad="50800" dist="38100" dir="2700000" algn="tl" rotWithShape="0">
              <a:prstClr val="black">
                <a:alpha val="40000"/>
              </a:prstClr>
            </a:outerShdw>
          </a:effectLst>
        </p:grpSpPr>
        <p:sp>
          <p:nvSpPr>
            <p:cNvPr id="126" name="Rectangle 37"/>
            <p:cNvSpPr>
              <a:spLocks noChangeArrowheads="1"/>
            </p:cNvSpPr>
            <p:nvPr/>
          </p:nvSpPr>
          <p:spPr bwMode="auto">
            <a:xfrm rot="1050741">
              <a:off x="991" y="1352"/>
              <a:ext cx="76" cy="644"/>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27" name="Rectangle 38"/>
            <p:cNvSpPr>
              <a:spLocks noChangeArrowheads="1"/>
            </p:cNvSpPr>
            <p:nvPr/>
          </p:nvSpPr>
          <p:spPr bwMode="auto">
            <a:xfrm rot="20549259" flipH="1">
              <a:off x="1186" y="1352"/>
              <a:ext cx="76" cy="644"/>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nvGrpSpPr>
            <p:cNvPr id="128" name="Group 39"/>
            <p:cNvGrpSpPr>
              <a:grpSpLocks/>
            </p:cNvGrpSpPr>
            <p:nvPr/>
          </p:nvGrpSpPr>
          <p:grpSpPr bwMode="auto">
            <a:xfrm>
              <a:off x="939" y="1836"/>
              <a:ext cx="373" cy="53"/>
              <a:chOff x="939" y="1836"/>
              <a:chExt cx="373" cy="53"/>
            </a:xfrm>
          </p:grpSpPr>
          <p:sp>
            <p:nvSpPr>
              <p:cNvPr id="138" name="Rectangle 40"/>
              <p:cNvSpPr>
                <a:spLocks noChangeArrowheads="1"/>
              </p:cNvSpPr>
              <p:nvPr/>
            </p:nvSpPr>
            <p:spPr bwMode="auto">
              <a:xfrm rot="3738751">
                <a:off x="1087" y="1688"/>
                <a:ext cx="53" cy="349"/>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39" name="Rectangle 41"/>
              <p:cNvSpPr>
                <a:spLocks noChangeArrowheads="1"/>
              </p:cNvSpPr>
              <p:nvPr/>
            </p:nvSpPr>
            <p:spPr bwMode="auto">
              <a:xfrm rot="17861249" flipH="1">
                <a:off x="1111" y="1688"/>
                <a:ext cx="53" cy="349"/>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129" name="Rectangle 42"/>
            <p:cNvSpPr>
              <a:spLocks noChangeArrowheads="1"/>
            </p:cNvSpPr>
            <p:nvPr/>
          </p:nvSpPr>
          <p:spPr bwMode="auto">
            <a:xfrm rot="3738751">
              <a:off x="1098" y="1599"/>
              <a:ext cx="36" cy="240"/>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30" name="Rectangle 43"/>
            <p:cNvSpPr>
              <a:spLocks noChangeArrowheads="1"/>
            </p:cNvSpPr>
            <p:nvPr/>
          </p:nvSpPr>
          <p:spPr bwMode="auto">
            <a:xfrm rot="17861249" flipH="1">
              <a:off x="1114" y="1596"/>
              <a:ext cx="36" cy="240"/>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31" name="AutoShape 44"/>
            <p:cNvSpPr>
              <a:spLocks noChangeArrowheads="1"/>
            </p:cNvSpPr>
            <p:nvPr/>
          </p:nvSpPr>
          <p:spPr bwMode="auto">
            <a:xfrm>
              <a:off x="1092" y="1356"/>
              <a:ext cx="69" cy="7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3 w 21600"/>
                <a:gd name="T13" fmla="*/ 4608 h 21600"/>
                <a:gd name="T14" fmla="*/ 17217 w 21600"/>
                <a:gd name="T15" fmla="*/ 1699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grpSp>
          <p:nvGrpSpPr>
            <p:cNvPr id="132" name="Group 45"/>
            <p:cNvGrpSpPr>
              <a:grpSpLocks/>
            </p:cNvGrpSpPr>
            <p:nvPr/>
          </p:nvGrpSpPr>
          <p:grpSpPr bwMode="auto">
            <a:xfrm>
              <a:off x="1243" y="1301"/>
              <a:ext cx="265" cy="287"/>
              <a:chOff x="1243" y="1301"/>
              <a:chExt cx="265" cy="287"/>
            </a:xfrm>
          </p:grpSpPr>
          <p:sp>
            <p:nvSpPr>
              <p:cNvPr id="136" name="Freeform 46"/>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137" name="Freeform 47"/>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133" name="Group 48"/>
            <p:cNvGrpSpPr>
              <a:grpSpLocks/>
            </p:cNvGrpSpPr>
            <p:nvPr/>
          </p:nvGrpSpPr>
          <p:grpSpPr bwMode="auto">
            <a:xfrm flipH="1">
              <a:off x="757" y="1309"/>
              <a:ext cx="265" cy="287"/>
              <a:chOff x="1243" y="1301"/>
              <a:chExt cx="265" cy="287"/>
            </a:xfrm>
          </p:grpSpPr>
          <p:sp>
            <p:nvSpPr>
              <p:cNvPr id="134" name="Freeform 49"/>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135" name="Freeform 50"/>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sp>
        <p:nvSpPr>
          <p:cNvPr id="146" name="Line 57"/>
          <p:cNvSpPr>
            <a:spLocks noChangeShapeType="1"/>
          </p:cNvSpPr>
          <p:nvPr/>
        </p:nvSpPr>
        <p:spPr bwMode="auto">
          <a:xfrm>
            <a:off x="1517897" y="1521091"/>
            <a:ext cx="1639874" cy="0"/>
          </a:xfrm>
          <a:prstGeom prst="line">
            <a:avLst/>
          </a:prstGeom>
          <a:noFill/>
          <a:ln w="28575">
            <a:solidFill>
              <a:schemeClr val="accent6"/>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162" name="Picture 73"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6908" y="3017260"/>
            <a:ext cx="69125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 name="Line 74"/>
          <p:cNvSpPr>
            <a:spLocks noChangeShapeType="1"/>
          </p:cNvSpPr>
          <p:nvPr/>
        </p:nvSpPr>
        <p:spPr bwMode="auto">
          <a:xfrm>
            <a:off x="1533577" y="5250640"/>
            <a:ext cx="3281544"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64" name="Line 75"/>
          <p:cNvSpPr>
            <a:spLocks noChangeShapeType="1"/>
          </p:cNvSpPr>
          <p:nvPr/>
        </p:nvSpPr>
        <p:spPr bwMode="auto">
          <a:xfrm flipH="1">
            <a:off x="1517896" y="5518205"/>
            <a:ext cx="3297223" cy="0"/>
          </a:xfrm>
          <a:prstGeom prst="line">
            <a:avLst/>
          </a:prstGeom>
          <a:noFill/>
          <a:ln w="28575">
            <a:solidFill>
              <a:schemeClr val="accent6"/>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65" name="Line 76"/>
          <p:cNvSpPr>
            <a:spLocks noChangeShapeType="1"/>
          </p:cNvSpPr>
          <p:nvPr/>
        </p:nvSpPr>
        <p:spPr bwMode="auto">
          <a:xfrm>
            <a:off x="1533576" y="3269673"/>
            <a:ext cx="3281545"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66" name="Line 77"/>
          <p:cNvSpPr>
            <a:spLocks noChangeShapeType="1"/>
          </p:cNvSpPr>
          <p:nvPr/>
        </p:nvSpPr>
        <p:spPr bwMode="auto">
          <a:xfrm flipH="1">
            <a:off x="1502216" y="3530023"/>
            <a:ext cx="3312903" cy="0"/>
          </a:xfrm>
          <a:prstGeom prst="line">
            <a:avLst/>
          </a:prstGeom>
          <a:noFill/>
          <a:ln w="28575">
            <a:solidFill>
              <a:schemeClr val="accent6"/>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77" name="Text Box 88"/>
          <p:cNvSpPr txBox="1">
            <a:spLocks noChangeArrowheads="1"/>
          </p:cNvSpPr>
          <p:nvPr/>
        </p:nvSpPr>
        <p:spPr bwMode="auto">
          <a:xfrm>
            <a:off x="2486258" y="3285865"/>
            <a:ext cx="692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bg1"/>
                </a:solidFill>
              </a:rPr>
              <a:t>API</a:t>
            </a:r>
          </a:p>
        </p:txBody>
      </p:sp>
      <p:sp>
        <p:nvSpPr>
          <p:cNvPr id="178" name="Text Box 89"/>
          <p:cNvSpPr txBox="1">
            <a:spLocks noChangeArrowheads="1"/>
          </p:cNvSpPr>
          <p:nvPr/>
        </p:nvSpPr>
        <p:spPr bwMode="auto">
          <a:xfrm>
            <a:off x="2486258" y="1234496"/>
            <a:ext cx="18145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bg1"/>
                </a:solidFill>
              </a:rPr>
              <a:t>(synchronous)</a:t>
            </a:r>
          </a:p>
        </p:txBody>
      </p:sp>
      <p:grpSp>
        <p:nvGrpSpPr>
          <p:cNvPr id="181" name="icon ACK"/>
          <p:cNvGrpSpPr/>
          <p:nvPr/>
        </p:nvGrpSpPr>
        <p:grpSpPr>
          <a:xfrm>
            <a:off x="1502217" y="1616449"/>
            <a:ext cx="717440" cy="440951"/>
            <a:chOff x="2671547" y="1035425"/>
            <a:chExt cx="717440" cy="440951"/>
          </a:xfrm>
        </p:grpSpPr>
        <p:grpSp>
          <p:nvGrpSpPr>
            <p:cNvPr id="182" name="pic Msg 1"/>
            <p:cNvGrpSpPr>
              <a:grpSpLocks/>
            </p:cNvGrpSpPr>
            <p:nvPr/>
          </p:nvGrpSpPr>
          <p:grpSpPr bwMode="auto">
            <a:xfrm>
              <a:off x="2671547" y="1166814"/>
              <a:ext cx="498475" cy="309562"/>
              <a:chOff x="2097" y="1494"/>
              <a:chExt cx="229" cy="142"/>
            </a:xfrm>
            <a:effectLst>
              <a:outerShdw blurRad="50800" dist="38100" dir="2700000" algn="tl" rotWithShape="0">
                <a:prstClr val="black">
                  <a:alpha val="40000"/>
                </a:prstClr>
              </a:outerShdw>
            </a:effectLst>
          </p:grpSpPr>
          <p:sp>
            <p:nvSpPr>
              <p:cNvPr id="184"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185"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86"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183" name="Freeform 12"/>
            <p:cNvSpPr>
              <a:spLocks/>
            </p:cNvSpPr>
            <p:nvPr/>
          </p:nvSpPr>
          <p:spPr bwMode="auto">
            <a:xfrm>
              <a:off x="2961324" y="1035425"/>
              <a:ext cx="427663" cy="368494"/>
            </a:xfrm>
            <a:custGeom>
              <a:avLst/>
              <a:gdLst>
                <a:gd name="T0" fmla="*/ 0 w 189"/>
                <a:gd name="T1" fmla="*/ 538 h 162"/>
                <a:gd name="T2" fmla="*/ 337 w 189"/>
                <a:gd name="T3" fmla="*/ 1158 h 162"/>
                <a:gd name="T4" fmla="*/ 528 w 189"/>
                <a:gd name="T5" fmla="*/ 1158 h 162"/>
                <a:gd name="T6" fmla="*/ 1333 w 189"/>
                <a:gd name="T7" fmla="*/ 0 h 162"/>
                <a:gd name="T8" fmla="*/ 613 w 189"/>
                <a:gd name="T9" fmla="*/ 0 h 162"/>
                <a:gd name="T10" fmla="*/ 447 w 189"/>
                <a:gd name="T11" fmla="*/ 923 h 162"/>
                <a:gd name="T12" fmla="*/ 254 w 189"/>
                <a:gd name="T13" fmla="*/ 517 h 162"/>
                <a:gd name="T14" fmla="*/ 0 w 189"/>
                <a:gd name="T15" fmla="*/ 538 h 162"/>
                <a:gd name="T16" fmla="*/ 0 60000 65536"/>
                <a:gd name="T17" fmla="*/ 0 60000 65536"/>
                <a:gd name="T18" fmla="*/ 0 60000 65536"/>
                <a:gd name="T19" fmla="*/ 0 60000 65536"/>
                <a:gd name="T20" fmla="*/ 0 60000 65536"/>
                <a:gd name="T21" fmla="*/ 0 60000 65536"/>
                <a:gd name="T22" fmla="*/ 0 60000 65536"/>
                <a:gd name="T23" fmla="*/ 0 60000 65536"/>
                <a:gd name="T24" fmla="*/ 0 w 189"/>
                <a:gd name="T25" fmla="*/ 0 h 162"/>
                <a:gd name="T26" fmla="*/ 189 w 189"/>
                <a:gd name="T27" fmla="*/ 162 h 1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9" h="162">
                  <a:moveTo>
                    <a:pt x="0" y="75"/>
                  </a:moveTo>
                  <a:lnTo>
                    <a:pt x="48" y="162"/>
                  </a:lnTo>
                  <a:lnTo>
                    <a:pt x="75" y="162"/>
                  </a:lnTo>
                  <a:lnTo>
                    <a:pt x="189" y="0"/>
                  </a:lnTo>
                  <a:lnTo>
                    <a:pt x="87" y="0"/>
                  </a:lnTo>
                  <a:lnTo>
                    <a:pt x="63" y="129"/>
                  </a:lnTo>
                  <a:lnTo>
                    <a:pt x="36" y="72"/>
                  </a:lnTo>
                  <a:lnTo>
                    <a:pt x="0" y="75"/>
                  </a:lnTo>
                  <a:close/>
                </a:path>
              </a:pathLst>
            </a:custGeom>
            <a:solidFill>
              <a:srgbClr val="009900"/>
            </a:solidFill>
            <a:ln w="12700">
              <a:solidFill>
                <a:schemeClr val="bg1"/>
              </a:solidFill>
              <a:round/>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dirty="0"/>
            </a:p>
          </p:txBody>
        </p:sp>
      </p:grpSp>
      <p:grpSp>
        <p:nvGrpSpPr>
          <p:cNvPr id="187" name="pic Msg 1"/>
          <p:cNvGrpSpPr>
            <a:grpSpLocks/>
          </p:cNvGrpSpPr>
          <p:nvPr/>
        </p:nvGrpSpPr>
        <p:grpSpPr bwMode="auto">
          <a:xfrm>
            <a:off x="4300771" y="1066800"/>
            <a:ext cx="498475" cy="309562"/>
            <a:chOff x="2097" y="1494"/>
            <a:chExt cx="229" cy="142"/>
          </a:xfrm>
          <a:effectLst>
            <a:outerShdw blurRad="50800" dist="38100" dir="2700000" algn="tl" rotWithShape="0">
              <a:prstClr val="black">
                <a:alpha val="40000"/>
              </a:prstClr>
            </a:outerShdw>
          </a:effectLst>
        </p:grpSpPr>
        <p:sp>
          <p:nvSpPr>
            <p:cNvPr id="188"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189"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90"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pic>
        <p:nvPicPr>
          <p:cNvPr id="191" name="Picture 73"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10371" y="1118832"/>
            <a:ext cx="69125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2" name="pic Msg 1"/>
          <p:cNvGrpSpPr>
            <a:grpSpLocks/>
          </p:cNvGrpSpPr>
          <p:nvPr/>
        </p:nvGrpSpPr>
        <p:grpSpPr bwMode="auto">
          <a:xfrm>
            <a:off x="4291246" y="2819400"/>
            <a:ext cx="498475" cy="309562"/>
            <a:chOff x="2097" y="1494"/>
            <a:chExt cx="229" cy="142"/>
          </a:xfrm>
          <a:effectLst>
            <a:outerShdw blurRad="50800" dist="38100" dir="2700000" algn="tl" rotWithShape="0">
              <a:prstClr val="black">
                <a:alpha val="40000"/>
              </a:prstClr>
            </a:outerShdw>
          </a:effectLst>
        </p:grpSpPr>
        <p:sp>
          <p:nvSpPr>
            <p:cNvPr id="193"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194"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95"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196" name="pic Msg 1"/>
          <p:cNvGrpSpPr>
            <a:grpSpLocks/>
          </p:cNvGrpSpPr>
          <p:nvPr/>
        </p:nvGrpSpPr>
        <p:grpSpPr bwMode="auto">
          <a:xfrm>
            <a:off x="4299325" y="4800600"/>
            <a:ext cx="498475" cy="309562"/>
            <a:chOff x="2097" y="1494"/>
            <a:chExt cx="229" cy="142"/>
          </a:xfrm>
          <a:effectLst>
            <a:outerShdw blurRad="50800" dist="38100" dir="2700000" algn="tl" rotWithShape="0">
              <a:prstClr val="black">
                <a:alpha val="40000"/>
              </a:prstClr>
            </a:outerShdw>
          </a:effectLst>
        </p:grpSpPr>
        <p:sp>
          <p:nvSpPr>
            <p:cNvPr id="197"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198"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99"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201" name="Group 36"/>
          <p:cNvGrpSpPr>
            <a:grpSpLocks/>
          </p:cNvGrpSpPr>
          <p:nvPr/>
        </p:nvGrpSpPr>
        <p:grpSpPr bwMode="auto">
          <a:xfrm>
            <a:off x="609600" y="2986971"/>
            <a:ext cx="457522" cy="423442"/>
            <a:chOff x="757" y="1301"/>
            <a:chExt cx="751" cy="695"/>
          </a:xfrm>
          <a:effectLst>
            <a:outerShdw blurRad="50800" dist="38100" dir="2700000" algn="tl" rotWithShape="0">
              <a:prstClr val="black">
                <a:alpha val="40000"/>
              </a:prstClr>
            </a:outerShdw>
          </a:effectLst>
        </p:grpSpPr>
        <p:sp>
          <p:nvSpPr>
            <p:cNvPr id="202" name="Rectangle 37"/>
            <p:cNvSpPr>
              <a:spLocks noChangeArrowheads="1"/>
            </p:cNvSpPr>
            <p:nvPr/>
          </p:nvSpPr>
          <p:spPr bwMode="auto">
            <a:xfrm rot="1050741">
              <a:off x="991" y="1352"/>
              <a:ext cx="76" cy="644"/>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203" name="Rectangle 38"/>
            <p:cNvSpPr>
              <a:spLocks noChangeArrowheads="1"/>
            </p:cNvSpPr>
            <p:nvPr/>
          </p:nvSpPr>
          <p:spPr bwMode="auto">
            <a:xfrm rot="20549259" flipH="1">
              <a:off x="1186" y="1352"/>
              <a:ext cx="76" cy="644"/>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nvGrpSpPr>
            <p:cNvPr id="204" name="Group 39"/>
            <p:cNvGrpSpPr>
              <a:grpSpLocks/>
            </p:cNvGrpSpPr>
            <p:nvPr/>
          </p:nvGrpSpPr>
          <p:grpSpPr bwMode="auto">
            <a:xfrm>
              <a:off x="939" y="1836"/>
              <a:ext cx="373" cy="53"/>
              <a:chOff x="939" y="1836"/>
              <a:chExt cx="373" cy="53"/>
            </a:xfrm>
          </p:grpSpPr>
          <p:sp>
            <p:nvSpPr>
              <p:cNvPr id="214" name="Rectangle 40"/>
              <p:cNvSpPr>
                <a:spLocks noChangeArrowheads="1"/>
              </p:cNvSpPr>
              <p:nvPr/>
            </p:nvSpPr>
            <p:spPr bwMode="auto">
              <a:xfrm rot="3738751">
                <a:off x="1087" y="1688"/>
                <a:ext cx="53" cy="349"/>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215" name="Rectangle 41"/>
              <p:cNvSpPr>
                <a:spLocks noChangeArrowheads="1"/>
              </p:cNvSpPr>
              <p:nvPr/>
            </p:nvSpPr>
            <p:spPr bwMode="auto">
              <a:xfrm rot="17861249" flipH="1">
                <a:off x="1111" y="1688"/>
                <a:ext cx="53" cy="349"/>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205" name="Rectangle 42"/>
            <p:cNvSpPr>
              <a:spLocks noChangeArrowheads="1"/>
            </p:cNvSpPr>
            <p:nvPr/>
          </p:nvSpPr>
          <p:spPr bwMode="auto">
            <a:xfrm rot="3738751">
              <a:off x="1098" y="1599"/>
              <a:ext cx="36" cy="240"/>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206" name="Rectangle 43"/>
            <p:cNvSpPr>
              <a:spLocks noChangeArrowheads="1"/>
            </p:cNvSpPr>
            <p:nvPr/>
          </p:nvSpPr>
          <p:spPr bwMode="auto">
            <a:xfrm rot="17861249" flipH="1">
              <a:off x="1114" y="1596"/>
              <a:ext cx="36" cy="240"/>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207" name="AutoShape 44"/>
            <p:cNvSpPr>
              <a:spLocks noChangeArrowheads="1"/>
            </p:cNvSpPr>
            <p:nvPr/>
          </p:nvSpPr>
          <p:spPr bwMode="auto">
            <a:xfrm>
              <a:off x="1092" y="1356"/>
              <a:ext cx="69" cy="7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3 w 21600"/>
                <a:gd name="T13" fmla="*/ 4608 h 21600"/>
                <a:gd name="T14" fmla="*/ 17217 w 21600"/>
                <a:gd name="T15" fmla="*/ 1699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grpSp>
          <p:nvGrpSpPr>
            <p:cNvPr id="208" name="Group 45"/>
            <p:cNvGrpSpPr>
              <a:grpSpLocks/>
            </p:cNvGrpSpPr>
            <p:nvPr/>
          </p:nvGrpSpPr>
          <p:grpSpPr bwMode="auto">
            <a:xfrm>
              <a:off x="1243" y="1301"/>
              <a:ext cx="265" cy="287"/>
              <a:chOff x="1243" y="1301"/>
              <a:chExt cx="265" cy="287"/>
            </a:xfrm>
          </p:grpSpPr>
          <p:sp>
            <p:nvSpPr>
              <p:cNvPr id="212" name="Freeform 46"/>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213" name="Freeform 47"/>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209" name="Group 48"/>
            <p:cNvGrpSpPr>
              <a:grpSpLocks/>
            </p:cNvGrpSpPr>
            <p:nvPr/>
          </p:nvGrpSpPr>
          <p:grpSpPr bwMode="auto">
            <a:xfrm flipH="1">
              <a:off x="757" y="1309"/>
              <a:ext cx="265" cy="287"/>
              <a:chOff x="1243" y="1301"/>
              <a:chExt cx="265" cy="287"/>
            </a:xfrm>
          </p:grpSpPr>
          <p:sp>
            <p:nvSpPr>
              <p:cNvPr id="210" name="Freeform 49"/>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211" name="Freeform 50"/>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grpSp>
        <p:nvGrpSpPr>
          <p:cNvPr id="217" name="Group 36"/>
          <p:cNvGrpSpPr>
            <a:grpSpLocks/>
          </p:cNvGrpSpPr>
          <p:nvPr/>
        </p:nvGrpSpPr>
        <p:grpSpPr bwMode="auto">
          <a:xfrm>
            <a:off x="609600" y="5192789"/>
            <a:ext cx="457522" cy="423442"/>
            <a:chOff x="757" y="1301"/>
            <a:chExt cx="751" cy="695"/>
          </a:xfrm>
          <a:effectLst>
            <a:outerShdw blurRad="50800" dist="38100" dir="2700000" algn="tl" rotWithShape="0">
              <a:prstClr val="black">
                <a:alpha val="40000"/>
              </a:prstClr>
            </a:outerShdw>
          </a:effectLst>
        </p:grpSpPr>
        <p:sp>
          <p:nvSpPr>
            <p:cNvPr id="218" name="Rectangle 37"/>
            <p:cNvSpPr>
              <a:spLocks noChangeArrowheads="1"/>
            </p:cNvSpPr>
            <p:nvPr/>
          </p:nvSpPr>
          <p:spPr bwMode="auto">
            <a:xfrm rot="1050741">
              <a:off x="991" y="1352"/>
              <a:ext cx="76" cy="644"/>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219" name="Rectangle 38"/>
            <p:cNvSpPr>
              <a:spLocks noChangeArrowheads="1"/>
            </p:cNvSpPr>
            <p:nvPr/>
          </p:nvSpPr>
          <p:spPr bwMode="auto">
            <a:xfrm rot="20549259" flipH="1">
              <a:off x="1186" y="1352"/>
              <a:ext cx="76" cy="644"/>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nvGrpSpPr>
            <p:cNvPr id="220" name="Group 39"/>
            <p:cNvGrpSpPr>
              <a:grpSpLocks/>
            </p:cNvGrpSpPr>
            <p:nvPr/>
          </p:nvGrpSpPr>
          <p:grpSpPr bwMode="auto">
            <a:xfrm>
              <a:off x="939" y="1836"/>
              <a:ext cx="373" cy="53"/>
              <a:chOff x="939" y="1836"/>
              <a:chExt cx="373" cy="53"/>
            </a:xfrm>
          </p:grpSpPr>
          <p:sp>
            <p:nvSpPr>
              <p:cNvPr id="230" name="Rectangle 40"/>
              <p:cNvSpPr>
                <a:spLocks noChangeArrowheads="1"/>
              </p:cNvSpPr>
              <p:nvPr/>
            </p:nvSpPr>
            <p:spPr bwMode="auto">
              <a:xfrm rot="3738751">
                <a:off x="1087" y="1688"/>
                <a:ext cx="53" cy="349"/>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231" name="Rectangle 41"/>
              <p:cNvSpPr>
                <a:spLocks noChangeArrowheads="1"/>
              </p:cNvSpPr>
              <p:nvPr/>
            </p:nvSpPr>
            <p:spPr bwMode="auto">
              <a:xfrm rot="17861249" flipH="1">
                <a:off x="1111" y="1688"/>
                <a:ext cx="53" cy="349"/>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221" name="Rectangle 42"/>
            <p:cNvSpPr>
              <a:spLocks noChangeArrowheads="1"/>
            </p:cNvSpPr>
            <p:nvPr/>
          </p:nvSpPr>
          <p:spPr bwMode="auto">
            <a:xfrm rot="3738751">
              <a:off x="1098" y="1599"/>
              <a:ext cx="36" cy="240"/>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222" name="Rectangle 43"/>
            <p:cNvSpPr>
              <a:spLocks noChangeArrowheads="1"/>
            </p:cNvSpPr>
            <p:nvPr/>
          </p:nvSpPr>
          <p:spPr bwMode="auto">
            <a:xfrm rot="17861249" flipH="1">
              <a:off x="1114" y="1596"/>
              <a:ext cx="36" cy="240"/>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223" name="AutoShape 44"/>
            <p:cNvSpPr>
              <a:spLocks noChangeArrowheads="1"/>
            </p:cNvSpPr>
            <p:nvPr/>
          </p:nvSpPr>
          <p:spPr bwMode="auto">
            <a:xfrm>
              <a:off x="1092" y="1356"/>
              <a:ext cx="69" cy="7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3 w 21600"/>
                <a:gd name="T13" fmla="*/ 4608 h 21600"/>
                <a:gd name="T14" fmla="*/ 17217 w 21600"/>
                <a:gd name="T15" fmla="*/ 1699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grpSp>
          <p:nvGrpSpPr>
            <p:cNvPr id="224" name="Group 45"/>
            <p:cNvGrpSpPr>
              <a:grpSpLocks/>
            </p:cNvGrpSpPr>
            <p:nvPr/>
          </p:nvGrpSpPr>
          <p:grpSpPr bwMode="auto">
            <a:xfrm>
              <a:off x="1243" y="1301"/>
              <a:ext cx="265" cy="287"/>
              <a:chOff x="1243" y="1301"/>
              <a:chExt cx="265" cy="287"/>
            </a:xfrm>
          </p:grpSpPr>
          <p:sp>
            <p:nvSpPr>
              <p:cNvPr id="228" name="Freeform 46"/>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229" name="Freeform 47"/>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225" name="Group 48"/>
            <p:cNvGrpSpPr>
              <a:grpSpLocks/>
            </p:cNvGrpSpPr>
            <p:nvPr/>
          </p:nvGrpSpPr>
          <p:grpSpPr bwMode="auto">
            <a:xfrm flipH="1">
              <a:off x="757" y="1309"/>
              <a:ext cx="265" cy="287"/>
              <a:chOff x="1243" y="1301"/>
              <a:chExt cx="265" cy="287"/>
            </a:xfrm>
          </p:grpSpPr>
          <p:sp>
            <p:nvSpPr>
              <p:cNvPr id="226" name="Freeform 49"/>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227" name="Freeform 50"/>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sp>
        <p:nvSpPr>
          <p:cNvPr id="248" name="Line 57"/>
          <p:cNvSpPr>
            <a:spLocks noChangeShapeType="1"/>
          </p:cNvSpPr>
          <p:nvPr/>
        </p:nvSpPr>
        <p:spPr bwMode="auto">
          <a:xfrm>
            <a:off x="3157771" y="1521229"/>
            <a:ext cx="1657350"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grpSp>
        <p:nvGrpSpPr>
          <p:cNvPr id="249" name="icon ACK"/>
          <p:cNvGrpSpPr/>
          <p:nvPr/>
        </p:nvGrpSpPr>
        <p:grpSpPr>
          <a:xfrm>
            <a:off x="1502217" y="3607810"/>
            <a:ext cx="717440" cy="440951"/>
            <a:chOff x="2671547" y="1035425"/>
            <a:chExt cx="717440" cy="440951"/>
          </a:xfrm>
        </p:grpSpPr>
        <p:grpSp>
          <p:nvGrpSpPr>
            <p:cNvPr id="250" name="pic Msg 1"/>
            <p:cNvGrpSpPr>
              <a:grpSpLocks/>
            </p:cNvGrpSpPr>
            <p:nvPr/>
          </p:nvGrpSpPr>
          <p:grpSpPr bwMode="auto">
            <a:xfrm>
              <a:off x="2671547" y="1166814"/>
              <a:ext cx="498475" cy="309562"/>
              <a:chOff x="2097" y="1494"/>
              <a:chExt cx="229" cy="142"/>
            </a:xfrm>
            <a:effectLst>
              <a:outerShdw blurRad="50800" dist="38100" dir="2700000" algn="tl" rotWithShape="0">
                <a:prstClr val="black">
                  <a:alpha val="40000"/>
                </a:prstClr>
              </a:outerShdw>
            </a:effectLst>
          </p:grpSpPr>
          <p:sp>
            <p:nvSpPr>
              <p:cNvPr id="252"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253"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54"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251" name="Freeform 12"/>
            <p:cNvSpPr>
              <a:spLocks/>
            </p:cNvSpPr>
            <p:nvPr/>
          </p:nvSpPr>
          <p:spPr bwMode="auto">
            <a:xfrm>
              <a:off x="2961324" y="1035425"/>
              <a:ext cx="427663" cy="368494"/>
            </a:xfrm>
            <a:custGeom>
              <a:avLst/>
              <a:gdLst>
                <a:gd name="T0" fmla="*/ 0 w 189"/>
                <a:gd name="T1" fmla="*/ 538 h 162"/>
                <a:gd name="T2" fmla="*/ 337 w 189"/>
                <a:gd name="T3" fmla="*/ 1158 h 162"/>
                <a:gd name="T4" fmla="*/ 528 w 189"/>
                <a:gd name="T5" fmla="*/ 1158 h 162"/>
                <a:gd name="T6" fmla="*/ 1333 w 189"/>
                <a:gd name="T7" fmla="*/ 0 h 162"/>
                <a:gd name="T8" fmla="*/ 613 w 189"/>
                <a:gd name="T9" fmla="*/ 0 h 162"/>
                <a:gd name="T10" fmla="*/ 447 w 189"/>
                <a:gd name="T11" fmla="*/ 923 h 162"/>
                <a:gd name="T12" fmla="*/ 254 w 189"/>
                <a:gd name="T13" fmla="*/ 517 h 162"/>
                <a:gd name="T14" fmla="*/ 0 w 189"/>
                <a:gd name="T15" fmla="*/ 538 h 162"/>
                <a:gd name="T16" fmla="*/ 0 60000 65536"/>
                <a:gd name="T17" fmla="*/ 0 60000 65536"/>
                <a:gd name="T18" fmla="*/ 0 60000 65536"/>
                <a:gd name="T19" fmla="*/ 0 60000 65536"/>
                <a:gd name="T20" fmla="*/ 0 60000 65536"/>
                <a:gd name="T21" fmla="*/ 0 60000 65536"/>
                <a:gd name="T22" fmla="*/ 0 60000 65536"/>
                <a:gd name="T23" fmla="*/ 0 60000 65536"/>
                <a:gd name="T24" fmla="*/ 0 w 189"/>
                <a:gd name="T25" fmla="*/ 0 h 162"/>
                <a:gd name="T26" fmla="*/ 189 w 189"/>
                <a:gd name="T27" fmla="*/ 162 h 1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9" h="162">
                  <a:moveTo>
                    <a:pt x="0" y="75"/>
                  </a:moveTo>
                  <a:lnTo>
                    <a:pt x="48" y="162"/>
                  </a:lnTo>
                  <a:lnTo>
                    <a:pt x="75" y="162"/>
                  </a:lnTo>
                  <a:lnTo>
                    <a:pt x="189" y="0"/>
                  </a:lnTo>
                  <a:lnTo>
                    <a:pt x="87" y="0"/>
                  </a:lnTo>
                  <a:lnTo>
                    <a:pt x="63" y="129"/>
                  </a:lnTo>
                  <a:lnTo>
                    <a:pt x="36" y="72"/>
                  </a:lnTo>
                  <a:lnTo>
                    <a:pt x="0" y="75"/>
                  </a:lnTo>
                  <a:close/>
                </a:path>
              </a:pathLst>
            </a:custGeom>
            <a:solidFill>
              <a:srgbClr val="009900"/>
            </a:solidFill>
            <a:ln w="12700">
              <a:solidFill>
                <a:schemeClr val="bg1"/>
              </a:solidFill>
              <a:round/>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dirty="0"/>
            </a:p>
          </p:txBody>
        </p:sp>
      </p:grpSp>
      <p:grpSp>
        <p:nvGrpSpPr>
          <p:cNvPr id="255" name="icon ACK"/>
          <p:cNvGrpSpPr/>
          <p:nvPr/>
        </p:nvGrpSpPr>
        <p:grpSpPr>
          <a:xfrm>
            <a:off x="1502217" y="5584303"/>
            <a:ext cx="717440" cy="440951"/>
            <a:chOff x="2671547" y="1035425"/>
            <a:chExt cx="717440" cy="440951"/>
          </a:xfrm>
        </p:grpSpPr>
        <p:grpSp>
          <p:nvGrpSpPr>
            <p:cNvPr id="256" name="pic Msg 1"/>
            <p:cNvGrpSpPr>
              <a:grpSpLocks/>
            </p:cNvGrpSpPr>
            <p:nvPr/>
          </p:nvGrpSpPr>
          <p:grpSpPr bwMode="auto">
            <a:xfrm>
              <a:off x="2671547" y="1166814"/>
              <a:ext cx="498475" cy="309562"/>
              <a:chOff x="2097" y="1494"/>
              <a:chExt cx="229" cy="142"/>
            </a:xfrm>
            <a:effectLst>
              <a:outerShdw blurRad="50800" dist="38100" dir="2700000" algn="tl" rotWithShape="0">
                <a:prstClr val="black">
                  <a:alpha val="40000"/>
                </a:prstClr>
              </a:outerShdw>
            </a:effectLst>
          </p:grpSpPr>
          <p:sp>
            <p:nvSpPr>
              <p:cNvPr id="258"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259"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60"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257" name="Freeform 12"/>
            <p:cNvSpPr>
              <a:spLocks/>
            </p:cNvSpPr>
            <p:nvPr/>
          </p:nvSpPr>
          <p:spPr bwMode="auto">
            <a:xfrm>
              <a:off x="2961324" y="1035425"/>
              <a:ext cx="427663" cy="368494"/>
            </a:xfrm>
            <a:custGeom>
              <a:avLst/>
              <a:gdLst>
                <a:gd name="T0" fmla="*/ 0 w 189"/>
                <a:gd name="T1" fmla="*/ 538 h 162"/>
                <a:gd name="T2" fmla="*/ 337 w 189"/>
                <a:gd name="T3" fmla="*/ 1158 h 162"/>
                <a:gd name="T4" fmla="*/ 528 w 189"/>
                <a:gd name="T5" fmla="*/ 1158 h 162"/>
                <a:gd name="T6" fmla="*/ 1333 w 189"/>
                <a:gd name="T7" fmla="*/ 0 h 162"/>
                <a:gd name="T8" fmla="*/ 613 w 189"/>
                <a:gd name="T9" fmla="*/ 0 h 162"/>
                <a:gd name="T10" fmla="*/ 447 w 189"/>
                <a:gd name="T11" fmla="*/ 923 h 162"/>
                <a:gd name="T12" fmla="*/ 254 w 189"/>
                <a:gd name="T13" fmla="*/ 517 h 162"/>
                <a:gd name="T14" fmla="*/ 0 w 189"/>
                <a:gd name="T15" fmla="*/ 538 h 162"/>
                <a:gd name="T16" fmla="*/ 0 60000 65536"/>
                <a:gd name="T17" fmla="*/ 0 60000 65536"/>
                <a:gd name="T18" fmla="*/ 0 60000 65536"/>
                <a:gd name="T19" fmla="*/ 0 60000 65536"/>
                <a:gd name="T20" fmla="*/ 0 60000 65536"/>
                <a:gd name="T21" fmla="*/ 0 60000 65536"/>
                <a:gd name="T22" fmla="*/ 0 60000 65536"/>
                <a:gd name="T23" fmla="*/ 0 60000 65536"/>
                <a:gd name="T24" fmla="*/ 0 w 189"/>
                <a:gd name="T25" fmla="*/ 0 h 162"/>
                <a:gd name="T26" fmla="*/ 189 w 189"/>
                <a:gd name="T27" fmla="*/ 162 h 1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9" h="162">
                  <a:moveTo>
                    <a:pt x="0" y="75"/>
                  </a:moveTo>
                  <a:lnTo>
                    <a:pt x="48" y="162"/>
                  </a:lnTo>
                  <a:lnTo>
                    <a:pt x="75" y="162"/>
                  </a:lnTo>
                  <a:lnTo>
                    <a:pt x="189" y="0"/>
                  </a:lnTo>
                  <a:lnTo>
                    <a:pt x="87" y="0"/>
                  </a:lnTo>
                  <a:lnTo>
                    <a:pt x="63" y="129"/>
                  </a:lnTo>
                  <a:lnTo>
                    <a:pt x="36" y="72"/>
                  </a:lnTo>
                  <a:lnTo>
                    <a:pt x="0" y="75"/>
                  </a:lnTo>
                  <a:close/>
                </a:path>
              </a:pathLst>
            </a:custGeom>
            <a:solidFill>
              <a:srgbClr val="009900"/>
            </a:solidFill>
            <a:ln w="12700">
              <a:solidFill>
                <a:schemeClr val="bg1"/>
              </a:solidFill>
              <a:round/>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dirty="0"/>
            </a:p>
          </p:txBody>
        </p:sp>
      </p:grpSp>
      <p:pic>
        <p:nvPicPr>
          <p:cNvPr id="119" name="Picture 30" descr="icon_TrainingAp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1161" y="1488373"/>
            <a:ext cx="461596" cy="46094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0" name="Picture 30" descr="icon_TrainingAp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1161" y="3269673"/>
            <a:ext cx="461596" cy="46094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 name="Picture 30" descr="icon_TrainingAp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1161" y="5475491"/>
            <a:ext cx="461596" cy="46094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477599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Plugins that acknowledge messages</a:t>
            </a:r>
            <a:endParaRPr lang="en-US" dirty="0"/>
          </a:p>
        </p:txBody>
      </p:sp>
      <p:grpSp>
        <p:nvGrpSpPr>
          <p:cNvPr id="115" name="Group 3"/>
          <p:cNvGrpSpPr>
            <a:grpSpLocks/>
          </p:cNvGrpSpPr>
          <p:nvPr/>
        </p:nvGrpSpPr>
        <p:grpSpPr bwMode="auto">
          <a:xfrm>
            <a:off x="3813175" y="5092700"/>
            <a:ext cx="941387" cy="1022350"/>
            <a:chOff x="3120" y="2736"/>
            <a:chExt cx="531" cy="577"/>
          </a:xfrm>
          <a:effectLst>
            <a:outerShdw blurRad="50800" dist="38100" dir="2700000" algn="tl" rotWithShape="0">
              <a:prstClr val="black">
                <a:alpha val="40000"/>
              </a:prstClr>
            </a:outerShdw>
          </a:effectLst>
        </p:grpSpPr>
        <p:sp>
          <p:nvSpPr>
            <p:cNvPr id="116" name="Freeform 4"/>
            <p:cNvSpPr>
              <a:spLocks/>
            </p:cNvSpPr>
            <p:nvPr/>
          </p:nvSpPr>
          <p:spPr bwMode="auto">
            <a:xfrm>
              <a:off x="3187" y="2736"/>
              <a:ext cx="461" cy="577"/>
            </a:xfrm>
            <a:custGeom>
              <a:avLst/>
              <a:gdLst>
                <a:gd name="T0" fmla="*/ 0 w 1887"/>
                <a:gd name="T1" fmla="*/ 8 h 2365"/>
                <a:gd name="T2" fmla="*/ 0 w 1887"/>
                <a:gd name="T3" fmla="*/ 0 h 2365"/>
                <a:gd name="T4" fmla="*/ 5 w 1887"/>
                <a:gd name="T5" fmla="*/ 0 h 2365"/>
                <a:gd name="T6" fmla="*/ 7 w 1887"/>
                <a:gd name="T7" fmla="*/ 2 h 2365"/>
                <a:gd name="T8" fmla="*/ 7 w 1887"/>
                <a:gd name="T9" fmla="*/ 8 h 2365"/>
                <a:gd name="T10" fmla="*/ 0 w 1887"/>
                <a:gd name="T11" fmla="*/ 8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dirty="0"/>
            </a:p>
          </p:txBody>
        </p:sp>
        <p:sp>
          <p:nvSpPr>
            <p:cNvPr id="117" name="Line 5"/>
            <p:cNvSpPr>
              <a:spLocks noChangeShapeType="1"/>
            </p:cNvSpPr>
            <p:nvPr/>
          </p:nvSpPr>
          <p:spPr bwMode="auto">
            <a:xfrm>
              <a:off x="318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18" name="Line 6"/>
            <p:cNvSpPr>
              <a:spLocks noChangeShapeType="1"/>
            </p:cNvSpPr>
            <p:nvPr/>
          </p:nvSpPr>
          <p:spPr bwMode="auto">
            <a:xfrm flipV="1">
              <a:off x="364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19" name="Freeform 7"/>
            <p:cNvSpPr>
              <a:spLocks/>
            </p:cNvSpPr>
            <p:nvPr/>
          </p:nvSpPr>
          <p:spPr bwMode="auto">
            <a:xfrm>
              <a:off x="3514" y="2736"/>
              <a:ext cx="135" cy="135"/>
            </a:xfrm>
            <a:custGeom>
              <a:avLst/>
              <a:gdLst>
                <a:gd name="T0" fmla="*/ 0 w 553"/>
                <a:gd name="T1" fmla="*/ 0 h 554"/>
                <a:gd name="T2" fmla="*/ 0 w 553"/>
                <a:gd name="T3" fmla="*/ 2 h 554"/>
                <a:gd name="T4" fmla="*/ 2 w 553"/>
                <a:gd name="T5" fmla="*/ 2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sp>
          <p:nvSpPr>
            <p:cNvPr id="120" name="Rectangle 8"/>
            <p:cNvSpPr>
              <a:spLocks noChangeArrowheads="1"/>
            </p:cNvSpPr>
            <p:nvPr/>
          </p:nvSpPr>
          <p:spPr bwMode="auto">
            <a:xfrm>
              <a:off x="331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21" name="Rectangle 9"/>
            <p:cNvSpPr>
              <a:spLocks noChangeArrowheads="1"/>
            </p:cNvSpPr>
            <p:nvPr/>
          </p:nvSpPr>
          <p:spPr bwMode="auto">
            <a:xfrm>
              <a:off x="326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122" name="Rectangle 10"/>
            <p:cNvSpPr>
              <a:spLocks noChangeArrowheads="1"/>
            </p:cNvSpPr>
            <p:nvPr/>
          </p:nvSpPr>
          <p:spPr bwMode="auto">
            <a:xfrm>
              <a:off x="324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123" name="Rectangle 11"/>
            <p:cNvSpPr>
              <a:spLocks noChangeArrowheads="1"/>
            </p:cNvSpPr>
            <p:nvPr/>
          </p:nvSpPr>
          <p:spPr bwMode="auto">
            <a:xfrm>
              <a:off x="330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124" name="Freeform 12"/>
            <p:cNvSpPr>
              <a:spLocks/>
            </p:cNvSpPr>
            <p:nvPr/>
          </p:nvSpPr>
          <p:spPr bwMode="auto">
            <a:xfrm>
              <a:off x="3120" y="2910"/>
              <a:ext cx="186" cy="143"/>
            </a:xfrm>
            <a:custGeom>
              <a:avLst/>
              <a:gdLst>
                <a:gd name="T0" fmla="*/ 2 w 762"/>
                <a:gd name="T1" fmla="*/ 1 h 588"/>
                <a:gd name="T2" fmla="*/ 2 w 762"/>
                <a:gd name="T3" fmla="*/ 1 h 588"/>
                <a:gd name="T4" fmla="*/ 2 w 762"/>
                <a:gd name="T5" fmla="*/ 2 h 588"/>
                <a:gd name="T6" fmla="*/ 2 w 762"/>
                <a:gd name="T7" fmla="*/ 2 h 588"/>
                <a:gd name="T8" fmla="*/ 1 w 762"/>
                <a:gd name="T9" fmla="*/ 1 h 588"/>
                <a:gd name="T10" fmla="*/ 1 w 762"/>
                <a:gd name="T11" fmla="*/ 1 h 588"/>
                <a:gd name="T12" fmla="*/ 1 w 762"/>
                <a:gd name="T13" fmla="*/ 1 h 588"/>
                <a:gd name="T14" fmla="*/ 1 w 762"/>
                <a:gd name="T15" fmla="*/ 1 h 588"/>
                <a:gd name="T16" fmla="*/ 1 w 762"/>
                <a:gd name="T17" fmla="*/ 0 h 588"/>
                <a:gd name="T18" fmla="*/ 1 w 762"/>
                <a:gd name="T19" fmla="*/ 0 h 588"/>
                <a:gd name="T20" fmla="*/ 0 w 762"/>
                <a:gd name="T21" fmla="*/ 0 h 588"/>
                <a:gd name="T22" fmla="*/ 0 w 762"/>
                <a:gd name="T23" fmla="*/ 0 h 588"/>
                <a:gd name="T24" fmla="*/ 0 w 762"/>
                <a:gd name="T25" fmla="*/ 0 h 588"/>
                <a:gd name="T26" fmla="*/ 0 w 762"/>
                <a:gd name="T27" fmla="*/ 0 h 588"/>
                <a:gd name="T28" fmla="*/ 0 w 762"/>
                <a:gd name="T29" fmla="*/ 1 h 588"/>
                <a:gd name="T30" fmla="*/ 0 w 762"/>
                <a:gd name="T31" fmla="*/ 2 h 588"/>
                <a:gd name="T32" fmla="*/ 0 w 762"/>
                <a:gd name="T33" fmla="*/ 2 h 588"/>
                <a:gd name="T34" fmla="*/ 0 w 762"/>
                <a:gd name="T35" fmla="*/ 1 h 588"/>
                <a:gd name="T36" fmla="*/ 0 w 762"/>
                <a:gd name="T37" fmla="*/ 1 h 588"/>
                <a:gd name="T38" fmla="*/ 0 w 762"/>
                <a:gd name="T39" fmla="*/ 0 h 588"/>
                <a:gd name="T40" fmla="*/ 0 w 762"/>
                <a:gd name="T41" fmla="*/ 0 h 588"/>
                <a:gd name="T42" fmla="*/ 1 w 762"/>
                <a:gd name="T43" fmla="*/ 0 h 588"/>
                <a:gd name="T44" fmla="*/ 1 w 762"/>
                <a:gd name="T45" fmla="*/ 1 h 588"/>
                <a:gd name="T46" fmla="*/ 1 w 762"/>
                <a:gd name="T47" fmla="*/ 1 h 588"/>
                <a:gd name="T48" fmla="*/ 1 w 762"/>
                <a:gd name="T49" fmla="*/ 1 h 588"/>
                <a:gd name="T50" fmla="*/ 1 w 762"/>
                <a:gd name="T51" fmla="*/ 2 h 588"/>
                <a:gd name="T52" fmla="*/ 1 w 762"/>
                <a:gd name="T53" fmla="*/ 2 h 588"/>
                <a:gd name="T54" fmla="*/ 2 w 762"/>
                <a:gd name="T55" fmla="*/ 2 h 588"/>
                <a:gd name="T56" fmla="*/ 2 w 762"/>
                <a:gd name="T57" fmla="*/ 2 h 588"/>
                <a:gd name="T58" fmla="*/ 2 w 762"/>
                <a:gd name="T59" fmla="*/ 2 h 588"/>
                <a:gd name="T60" fmla="*/ 2 w 762"/>
                <a:gd name="T61" fmla="*/ 2 h 588"/>
                <a:gd name="T62" fmla="*/ 3 w 762"/>
                <a:gd name="T63" fmla="*/ 1 h 588"/>
                <a:gd name="T64" fmla="*/ 3 w 762"/>
                <a:gd name="T65" fmla="*/ 1 h 588"/>
                <a:gd name="T66" fmla="*/ 3 w 762"/>
                <a:gd name="T67" fmla="*/ 1 h 588"/>
                <a:gd name="T68" fmla="*/ 2 w 762"/>
                <a:gd name="T69" fmla="*/ 1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125" name="Freeform 13"/>
            <p:cNvSpPr>
              <a:spLocks/>
            </p:cNvSpPr>
            <p:nvPr/>
          </p:nvSpPr>
          <p:spPr bwMode="auto">
            <a:xfrm>
              <a:off x="3210" y="2848"/>
              <a:ext cx="157" cy="135"/>
            </a:xfrm>
            <a:custGeom>
              <a:avLst/>
              <a:gdLst>
                <a:gd name="T0" fmla="*/ 0 w 645"/>
                <a:gd name="T1" fmla="*/ 0 h 553"/>
                <a:gd name="T2" fmla="*/ 2 w 645"/>
                <a:gd name="T3" fmla="*/ 0 h 553"/>
                <a:gd name="T4" fmla="*/ 2 w 645"/>
                <a:gd name="T5" fmla="*/ 0 h 553"/>
                <a:gd name="T6" fmla="*/ 2 w 645"/>
                <a:gd name="T7" fmla="*/ 0 h 553"/>
                <a:gd name="T8" fmla="*/ 2 w 645"/>
                <a:gd name="T9" fmla="*/ 1 h 553"/>
                <a:gd name="T10" fmla="*/ 1 w 645"/>
                <a:gd name="T11" fmla="*/ 2 h 553"/>
                <a:gd name="T12" fmla="*/ 0 w 645"/>
                <a:gd name="T13" fmla="*/ 1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nvGrpSpPr>
            <p:cNvPr id="126" name="Group 14"/>
            <p:cNvGrpSpPr>
              <a:grpSpLocks/>
            </p:cNvGrpSpPr>
            <p:nvPr/>
          </p:nvGrpSpPr>
          <p:grpSpPr bwMode="auto">
            <a:xfrm>
              <a:off x="3361" y="2758"/>
              <a:ext cx="89" cy="96"/>
              <a:chOff x="1243" y="1301"/>
              <a:chExt cx="265" cy="287"/>
            </a:xfrm>
          </p:grpSpPr>
          <p:sp>
            <p:nvSpPr>
              <p:cNvPr id="131" name="Freeform 15"/>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132" name="Freeform 16"/>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127" name="Group 17"/>
            <p:cNvGrpSpPr>
              <a:grpSpLocks/>
            </p:cNvGrpSpPr>
            <p:nvPr/>
          </p:nvGrpSpPr>
          <p:grpSpPr bwMode="auto">
            <a:xfrm flipH="1">
              <a:off x="3132" y="2760"/>
              <a:ext cx="88" cy="97"/>
              <a:chOff x="1243" y="1301"/>
              <a:chExt cx="265" cy="287"/>
            </a:xfrm>
          </p:grpSpPr>
          <p:sp>
            <p:nvSpPr>
              <p:cNvPr id="129" name="Freeform 18"/>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130" name="Freeform 19"/>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sp>
          <p:nvSpPr>
            <p:cNvPr id="128" name="Rectangle 20"/>
            <p:cNvSpPr>
              <a:spLocks noChangeArrowheads="1"/>
            </p:cNvSpPr>
            <p:nvPr/>
          </p:nvSpPr>
          <p:spPr bwMode="auto">
            <a:xfrm>
              <a:off x="331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133" name="Text Box 21"/>
          <p:cNvSpPr txBox="1">
            <a:spLocks noChangeArrowheads="1"/>
          </p:cNvSpPr>
          <p:nvPr/>
        </p:nvSpPr>
        <p:spPr bwMode="auto">
          <a:xfrm>
            <a:off x="2452687" y="5397500"/>
            <a:ext cx="128746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rgbClr val="9933FF"/>
                </a:solidFill>
              </a:rPr>
              <a:t>Reply</a:t>
            </a:r>
            <a:br>
              <a:rPr lang="en-US" sz="1600" dirty="0">
                <a:solidFill>
                  <a:srgbClr val="9933FF"/>
                </a:solidFill>
              </a:rPr>
            </a:br>
            <a:r>
              <a:rPr lang="en-US" sz="1600" dirty="0">
                <a:solidFill>
                  <a:srgbClr val="9933FF"/>
                </a:solidFill>
              </a:rPr>
              <a:t>Plugin</a:t>
            </a:r>
          </a:p>
        </p:txBody>
      </p:sp>
      <p:grpSp>
        <p:nvGrpSpPr>
          <p:cNvPr id="134" name="Group 22"/>
          <p:cNvGrpSpPr>
            <a:grpSpLocks/>
          </p:cNvGrpSpPr>
          <p:nvPr/>
        </p:nvGrpSpPr>
        <p:grpSpPr bwMode="auto">
          <a:xfrm>
            <a:off x="619125" y="2501900"/>
            <a:ext cx="1511300" cy="1303338"/>
            <a:chOff x="390" y="1800"/>
            <a:chExt cx="952" cy="821"/>
          </a:xfrm>
        </p:grpSpPr>
        <p:sp>
          <p:nvSpPr>
            <p:cNvPr id="135" name="Rectangle 23"/>
            <p:cNvSpPr>
              <a:spLocks noChangeArrowheads="1"/>
            </p:cNvSpPr>
            <p:nvPr/>
          </p:nvSpPr>
          <p:spPr bwMode="invGray">
            <a:xfrm>
              <a:off x="392" y="2068"/>
              <a:ext cx="948" cy="551"/>
            </a:xfrm>
            <a:prstGeom prst="rect">
              <a:avLst/>
            </a:prstGeom>
            <a:noFill/>
            <a:ln w="9525">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l" eaLnBrk="1" hangingPunct="1">
                <a:spcBef>
                  <a:spcPct val="0"/>
                </a:spcBef>
                <a:buClrTx/>
                <a:buFontTx/>
                <a:buNone/>
              </a:pPr>
              <a:endParaRPr lang="en-US" sz="1600" b="0" dirty="0">
                <a:solidFill>
                  <a:schemeClr val="accent2"/>
                </a:solidFill>
              </a:endParaRPr>
            </a:p>
          </p:txBody>
        </p:sp>
        <p:sp>
          <p:nvSpPr>
            <p:cNvPr id="136" name="Line 24"/>
            <p:cNvSpPr>
              <a:spLocks noChangeShapeType="1"/>
            </p:cNvSpPr>
            <p:nvPr/>
          </p:nvSpPr>
          <p:spPr bwMode="invGray">
            <a:xfrm>
              <a:off x="390" y="2432"/>
              <a:ext cx="952"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37" name="Line 25"/>
            <p:cNvSpPr>
              <a:spLocks noChangeShapeType="1"/>
            </p:cNvSpPr>
            <p:nvPr/>
          </p:nvSpPr>
          <p:spPr bwMode="invGray">
            <a:xfrm>
              <a:off x="392" y="2524"/>
              <a:ext cx="945"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38" name="Line 26"/>
            <p:cNvSpPr>
              <a:spLocks noChangeShapeType="1"/>
            </p:cNvSpPr>
            <p:nvPr/>
          </p:nvSpPr>
          <p:spPr bwMode="invGray">
            <a:xfrm>
              <a:off x="525" y="2337"/>
              <a:ext cx="0" cy="28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39" name="Line 27"/>
            <p:cNvSpPr>
              <a:spLocks noChangeShapeType="1"/>
            </p:cNvSpPr>
            <p:nvPr/>
          </p:nvSpPr>
          <p:spPr bwMode="invGray">
            <a:xfrm>
              <a:off x="1077" y="2339"/>
              <a:ext cx="0" cy="28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40" name="Rectangle 28"/>
            <p:cNvSpPr>
              <a:spLocks noChangeArrowheads="1"/>
            </p:cNvSpPr>
            <p:nvPr/>
          </p:nvSpPr>
          <p:spPr bwMode="invGray">
            <a:xfrm>
              <a:off x="392" y="1800"/>
              <a:ext cx="948" cy="269"/>
            </a:xfrm>
            <a:prstGeom prst="rect">
              <a:avLst/>
            </a:prstGeom>
            <a:solidFill>
              <a:srgbClr val="3399FF"/>
            </a:solidFill>
            <a:ln w="9525">
              <a:solidFill>
                <a:srgbClr val="777777"/>
              </a:solidFill>
              <a:miter lim="800000"/>
              <a:headEnd/>
              <a:tailEnd/>
            </a:ln>
          </p:spPr>
          <p:txBody>
            <a:bodyPr wrap="none" anchor="ctr"/>
            <a:lstStyle/>
            <a:p>
              <a:pPr eaLnBrk="1" hangingPunct="1">
                <a:spcBef>
                  <a:spcPct val="0"/>
                </a:spcBef>
                <a:buClrTx/>
                <a:buFontTx/>
                <a:buNone/>
              </a:pPr>
              <a:r>
                <a:rPr lang="en-US" b="1" dirty="0">
                  <a:solidFill>
                    <a:schemeClr val="bg1"/>
                  </a:solidFill>
                </a:rPr>
                <a:t>xx_message</a:t>
              </a:r>
            </a:p>
          </p:txBody>
        </p:sp>
        <p:sp>
          <p:nvSpPr>
            <p:cNvPr id="141" name="Line 29"/>
            <p:cNvSpPr>
              <a:spLocks noChangeShapeType="1"/>
            </p:cNvSpPr>
            <p:nvPr/>
          </p:nvSpPr>
          <p:spPr bwMode="invGray">
            <a:xfrm>
              <a:off x="390" y="2163"/>
              <a:ext cx="952"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42" name="Line 30"/>
            <p:cNvSpPr>
              <a:spLocks noChangeShapeType="1"/>
            </p:cNvSpPr>
            <p:nvPr/>
          </p:nvSpPr>
          <p:spPr bwMode="invGray">
            <a:xfrm>
              <a:off x="392" y="2255"/>
              <a:ext cx="945"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43" name="Line 31"/>
            <p:cNvSpPr>
              <a:spLocks noChangeShapeType="1"/>
            </p:cNvSpPr>
            <p:nvPr/>
          </p:nvSpPr>
          <p:spPr bwMode="invGray">
            <a:xfrm>
              <a:off x="525" y="2068"/>
              <a:ext cx="0" cy="28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44" name="Line 32"/>
            <p:cNvSpPr>
              <a:spLocks noChangeShapeType="1"/>
            </p:cNvSpPr>
            <p:nvPr/>
          </p:nvSpPr>
          <p:spPr bwMode="invGray">
            <a:xfrm>
              <a:off x="1077" y="2070"/>
              <a:ext cx="0" cy="28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45" name="Line 33"/>
            <p:cNvSpPr>
              <a:spLocks noChangeShapeType="1"/>
            </p:cNvSpPr>
            <p:nvPr/>
          </p:nvSpPr>
          <p:spPr bwMode="invGray">
            <a:xfrm>
              <a:off x="390" y="2338"/>
              <a:ext cx="952"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146" name="Group 34"/>
          <p:cNvGrpSpPr>
            <a:grpSpLocks/>
          </p:cNvGrpSpPr>
          <p:nvPr/>
        </p:nvGrpSpPr>
        <p:grpSpPr bwMode="auto">
          <a:xfrm>
            <a:off x="3827462" y="2606675"/>
            <a:ext cx="941388" cy="1022350"/>
            <a:chOff x="3120" y="2736"/>
            <a:chExt cx="531" cy="577"/>
          </a:xfrm>
          <a:effectLst>
            <a:outerShdw blurRad="50800" dist="38100" dir="2700000" algn="tl" rotWithShape="0">
              <a:prstClr val="black">
                <a:alpha val="40000"/>
              </a:prstClr>
            </a:outerShdw>
          </a:effectLst>
        </p:grpSpPr>
        <p:sp>
          <p:nvSpPr>
            <p:cNvPr id="147" name="Freeform 35"/>
            <p:cNvSpPr>
              <a:spLocks/>
            </p:cNvSpPr>
            <p:nvPr/>
          </p:nvSpPr>
          <p:spPr bwMode="auto">
            <a:xfrm>
              <a:off x="3187" y="2736"/>
              <a:ext cx="461" cy="577"/>
            </a:xfrm>
            <a:custGeom>
              <a:avLst/>
              <a:gdLst>
                <a:gd name="T0" fmla="*/ 0 w 1887"/>
                <a:gd name="T1" fmla="*/ 8 h 2365"/>
                <a:gd name="T2" fmla="*/ 0 w 1887"/>
                <a:gd name="T3" fmla="*/ 0 h 2365"/>
                <a:gd name="T4" fmla="*/ 5 w 1887"/>
                <a:gd name="T5" fmla="*/ 0 h 2365"/>
                <a:gd name="T6" fmla="*/ 7 w 1887"/>
                <a:gd name="T7" fmla="*/ 2 h 2365"/>
                <a:gd name="T8" fmla="*/ 7 w 1887"/>
                <a:gd name="T9" fmla="*/ 8 h 2365"/>
                <a:gd name="T10" fmla="*/ 0 w 1887"/>
                <a:gd name="T11" fmla="*/ 8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dirty="0"/>
            </a:p>
          </p:txBody>
        </p:sp>
        <p:sp>
          <p:nvSpPr>
            <p:cNvPr id="148" name="Line 36"/>
            <p:cNvSpPr>
              <a:spLocks noChangeShapeType="1"/>
            </p:cNvSpPr>
            <p:nvPr/>
          </p:nvSpPr>
          <p:spPr bwMode="auto">
            <a:xfrm>
              <a:off x="318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49" name="Line 37"/>
            <p:cNvSpPr>
              <a:spLocks noChangeShapeType="1"/>
            </p:cNvSpPr>
            <p:nvPr/>
          </p:nvSpPr>
          <p:spPr bwMode="auto">
            <a:xfrm flipV="1">
              <a:off x="364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50" name="Freeform 38"/>
            <p:cNvSpPr>
              <a:spLocks/>
            </p:cNvSpPr>
            <p:nvPr/>
          </p:nvSpPr>
          <p:spPr bwMode="auto">
            <a:xfrm>
              <a:off x="3514" y="2736"/>
              <a:ext cx="135" cy="135"/>
            </a:xfrm>
            <a:custGeom>
              <a:avLst/>
              <a:gdLst>
                <a:gd name="T0" fmla="*/ 0 w 553"/>
                <a:gd name="T1" fmla="*/ 0 h 554"/>
                <a:gd name="T2" fmla="*/ 0 w 553"/>
                <a:gd name="T3" fmla="*/ 2 h 554"/>
                <a:gd name="T4" fmla="*/ 2 w 553"/>
                <a:gd name="T5" fmla="*/ 2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sp>
          <p:nvSpPr>
            <p:cNvPr id="151" name="Rectangle 39"/>
            <p:cNvSpPr>
              <a:spLocks noChangeArrowheads="1"/>
            </p:cNvSpPr>
            <p:nvPr/>
          </p:nvSpPr>
          <p:spPr bwMode="auto">
            <a:xfrm>
              <a:off x="331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52" name="Rectangle 40"/>
            <p:cNvSpPr>
              <a:spLocks noChangeArrowheads="1"/>
            </p:cNvSpPr>
            <p:nvPr/>
          </p:nvSpPr>
          <p:spPr bwMode="auto">
            <a:xfrm>
              <a:off x="326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153" name="Rectangle 41"/>
            <p:cNvSpPr>
              <a:spLocks noChangeArrowheads="1"/>
            </p:cNvSpPr>
            <p:nvPr/>
          </p:nvSpPr>
          <p:spPr bwMode="auto">
            <a:xfrm>
              <a:off x="324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154" name="Rectangle 42"/>
            <p:cNvSpPr>
              <a:spLocks noChangeArrowheads="1"/>
            </p:cNvSpPr>
            <p:nvPr/>
          </p:nvSpPr>
          <p:spPr bwMode="auto">
            <a:xfrm>
              <a:off x="330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155" name="Freeform 43"/>
            <p:cNvSpPr>
              <a:spLocks/>
            </p:cNvSpPr>
            <p:nvPr/>
          </p:nvSpPr>
          <p:spPr bwMode="auto">
            <a:xfrm>
              <a:off x="3120" y="2910"/>
              <a:ext cx="186" cy="143"/>
            </a:xfrm>
            <a:custGeom>
              <a:avLst/>
              <a:gdLst>
                <a:gd name="T0" fmla="*/ 2 w 762"/>
                <a:gd name="T1" fmla="*/ 1 h 588"/>
                <a:gd name="T2" fmla="*/ 2 w 762"/>
                <a:gd name="T3" fmla="*/ 1 h 588"/>
                <a:gd name="T4" fmla="*/ 2 w 762"/>
                <a:gd name="T5" fmla="*/ 2 h 588"/>
                <a:gd name="T6" fmla="*/ 2 w 762"/>
                <a:gd name="T7" fmla="*/ 2 h 588"/>
                <a:gd name="T8" fmla="*/ 1 w 762"/>
                <a:gd name="T9" fmla="*/ 1 h 588"/>
                <a:gd name="T10" fmla="*/ 1 w 762"/>
                <a:gd name="T11" fmla="*/ 1 h 588"/>
                <a:gd name="T12" fmla="*/ 1 w 762"/>
                <a:gd name="T13" fmla="*/ 1 h 588"/>
                <a:gd name="T14" fmla="*/ 1 w 762"/>
                <a:gd name="T15" fmla="*/ 1 h 588"/>
                <a:gd name="T16" fmla="*/ 1 w 762"/>
                <a:gd name="T17" fmla="*/ 0 h 588"/>
                <a:gd name="T18" fmla="*/ 1 w 762"/>
                <a:gd name="T19" fmla="*/ 0 h 588"/>
                <a:gd name="T20" fmla="*/ 0 w 762"/>
                <a:gd name="T21" fmla="*/ 0 h 588"/>
                <a:gd name="T22" fmla="*/ 0 w 762"/>
                <a:gd name="T23" fmla="*/ 0 h 588"/>
                <a:gd name="T24" fmla="*/ 0 w 762"/>
                <a:gd name="T25" fmla="*/ 0 h 588"/>
                <a:gd name="T26" fmla="*/ 0 w 762"/>
                <a:gd name="T27" fmla="*/ 0 h 588"/>
                <a:gd name="T28" fmla="*/ 0 w 762"/>
                <a:gd name="T29" fmla="*/ 1 h 588"/>
                <a:gd name="T30" fmla="*/ 0 w 762"/>
                <a:gd name="T31" fmla="*/ 2 h 588"/>
                <a:gd name="T32" fmla="*/ 0 w 762"/>
                <a:gd name="T33" fmla="*/ 2 h 588"/>
                <a:gd name="T34" fmla="*/ 0 w 762"/>
                <a:gd name="T35" fmla="*/ 1 h 588"/>
                <a:gd name="T36" fmla="*/ 0 w 762"/>
                <a:gd name="T37" fmla="*/ 1 h 588"/>
                <a:gd name="T38" fmla="*/ 0 w 762"/>
                <a:gd name="T39" fmla="*/ 0 h 588"/>
                <a:gd name="T40" fmla="*/ 0 w 762"/>
                <a:gd name="T41" fmla="*/ 0 h 588"/>
                <a:gd name="T42" fmla="*/ 1 w 762"/>
                <a:gd name="T43" fmla="*/ 0 h 588"/>
                <a:gd name="T44" fmla="*/ 1 w 762"/>
                <a:gd name="T45" fmla="*/ 1 h 588"/>
                <a:gd name="T46" fmla="*/ 1 w 762"/>
                <a:gd name="T47" fmla="*/ 1 h 588"/>
                <a:gd name="T48" fmla="*/ 1 w 762"/>
                <a:gd name="T49" fmla="*/ 1 h 588"/>
                <a:gd name="T50" fmla="*/ 1 w 762"/>
                <a:gd name="T51" fmla="*/ 2 h 588"/>
                <a:gd name="T52" fmla="*/ 1 w 762"/>
                <a:gd name="T53" fmla="*/ 2 h 588"/>
                <a:gd name="T54" fmla="*/ 2 w 762"/>
                <a:gd name="T55" fmla="*/ 2 h 588"/>
                <a:gd name="T56" fmla="*/ 2 w 762"/>
                <a:gd name="T57" fmla="*/ 2 h 588"/>
                <a:gd name="T58" fmla="*/ 2 w 762"/>
                <a:gd name="T59" fmla="*/ 2 h 588"/>
                <a:gd name="T60" fmla="*/ 2 w 762"/>
                <a:gd name="T61" fmla="*/ 2 h 588"/>
                <a:gd name="T62" fmla="*/ 3 w 762"/>
                <a:gd name="T63" fmla="*/ 1 h 588"/>
                <a:gd name="T64" fmla="*/ 3 w 762"/>
                <a:gd name="T65" fmla="*/ 1 h 588"/>
                <a:gd name="T66" fmla="*/ 3 w 762"/>
                <a:gd name="T67" fmla="*/ 1 h 588"/>
                <a:gd name="T68" fmla="*/ 2 w 762"/>
                <a:gd name="T69" fmla="*/ 1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156" name="Freeform 44"/>
            <p:cNvSpPr>
              <a:spLocks/>
            </p:cNvSpPr>
            <p:nvPr/>
          </p:nvSpPr>
          <p:spPr bwMode="auto">
            <a:xfrm>
              <a:off x="3210" y="2848"/>
              <a:ext cx="157" cy="135"/>
            </a:xfrm>
            <a:custGeom>
              <a:avLst/>
              <a:gdLst>
                <a:gd name="T0" fmla="*/ 0 w 645"/>
                <a:gd name="T1" fmla="*/ 0 h 553"/>
                <a:gd name="T2" fmla="*/ 2 w 645"/>
                <a:gd name="T3" fmla="*/ 0 h 553"/>
                <a:gd name="T4" fmla="*/ 2 w 645"/>
                <a:gd name="T5" fmla="*/ 0 h 553"/>
                <a:gd name="T6" fmla="*/ 2 w 645"/>
                <a:gd name="T7" fmla="*/ 0 h 553"/>
                <a:gd name="T8" fmla="*/ 2 w 645"/>
                <a:gd name="T9" fmla="*/ 1 h 553"/>
                <a:gd name="T10" fmla="*/ 1 w 645"/>
                <a:gd name="T11" fmla="*/ 2 h 553"/>
                <a:gd name="T12" fmla="*/ 0 w 645"/>
                <a:gd name="T13" fmla="*/ 1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nvGrpSpPr>
            <p:cNvPr id="157" name="Group 45"/>
            <p:cNvGrpSpPr>
              <a:grpSpLocks/>
            </p:cNvGrpSpPr>
            <p:nvPr/>
          </p:nvGrpSpPr>
          <p:grpSpPr bwMode="auto">
            <a:xfrm>
              <a:off x="3361" y="2758"/>
              <a:ext cx="89" cy="96"/>
              <a:chOff x="1243" y="1301"/>
              <a:chExt cx="265" cy="287"/>
            </a:xfrm>
          </p:grpSpPr>
          <p:sp>
            <p:nvSpPr>
              <p:cNvPr id="162" name="Freeform 46"/>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163" name="Freeform 47"/>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158" name="Group 48"/>
            <p:cNvGrpSpPr>
              <a:grpSpLocks/>
            </p:cNvGrpSpPr>
            <p:nvPr/>
          </p:nvGrpSpPr>
          <p:grpSpPr bwMode="auto">
            <a:xfrm flipH="1">
              <a:off x="3132" y="2760"/>
              <a:ext cx="88" cy="97"/>
              <a:chOff x="1243" y="1301"/>
              <a:chExt cx="265" cy="287"/>
            </a:xfrm>
          </p:grpSpPr>
          <p:sp>
            <p:nvSpPr>
              <p:cNvPr id="160" name="Freeform 49"/>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161" name="Freeform 50"/>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sp>
          <p:nvSpPr>
            <p:cNvPr id="159" name="Rectangle 51"/>
            <p:cNvSpPr>
              <a:spLocks noChangeArrowheads="1"/>
            </p:cNvSpPr>
            <p:nvPr/>
          </p:nvSpPr>
          <p:spPr bwMode="auto">
            <a:xfrm>
              <a:off x="331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164" name="Text Box 52"/>
          <p:cNvSpPr txBox="1">
            <a:spLocks noChangeArrowheads="1"/>
          </p:cNvSpPr>
          <p:nvPr/>
        </p:nvSpPr>
        <p:spPr bwMode="auto">
          <a:xfrm>
            <a:off x="2495550" y="2811463"/>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rgbClr val="9933FF"/>
                </a:solidFill>
              </a:rPr>
              <a:t>Transport</a:t>
            </a:r>
            <a:br>
              <a:rPr lang="en-US" sz="1600" dirty="0">
                <a:solidFill>
                  <a:srgbClr val="9933FF"/>
                </a:solidFill>
              </a:rPr>
            </a:br>
            <a:r>
              <a:rPr lang="en-US" sz="1600" dirty="0">
                <a:solidFill>
                  <a:srgbClr val="9933FF"/>
                </a:solidFill>
              </a:rPr>
              <a:t>Plugin</a:t>
            </a:r>
          </a:p>
        </p:txBody>
      </p:sp>
      <p:sp>
        <p:nvSpPr>
          <p:cNvPr id="167" name="Text Box 55"/>
          <p:cNvSpPr txBox="1">
            <a:spLocks noChangeArrowheads="1"/>
          </p:cNvSpPr>
          <p:nvPr/>
        </p:nvSpPr>
        <p:spPr bwMode="auto">
          <a:xfrm>
            <a:off x="7664450" y="2149475"/>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bg1"/>
                </a:solidFill>
              </a:rPr>
              <a:t>external</a:t>
            </a:r>
            <a:br>
              <a:rPr lang="en-US" dirty="0">
                <a:solidFill>
                  <a:schemeClr val="bg1"/>
                </a:solidFill>
              </a:rPr>
            </a:br>
            <a:r>
              <a:rPr lang="en-US" dirty="0">
                <a:solidFill>
                  <a:schemeClr val="bg1"/>
                </a:solidFill>
              </a:rPr>
              <a:t>system</a:t>
            </a:r>
          </a:p>
        </p:txBody>
      </p:sp>
      <p:sp>
        <p:nvSpPr>
          <p:cNvPr id="172" name="Text Box 60"/>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grpSp>
        <p:nvGrpSpPr>
          <p:cNvPr id="173" name="Group 61"/>
          <p:cNvGrpSpPr>
            <a:grpSpLocks/>
          </p:cNvGrpSpPr>
          <p:nvPr/>
        </p:nvGrpSpPr>
        <p:grpSpPr bwMode="auto">
          <a:xfrm>
            <a:off x="3813175" y="1063625"/>
            <a:ext cx="941387" cy="1022350"/>
            <a:chOff x="3120" y="2736"/>
            <a:chExt cx="531" cy="577"/>
          </a:xfrm>
          <a:effectLst>
            <a:outerShdw blurRad="50800" dist="38100" dir="2700000" algn="tl" rotWithShape="0">
              <a:prstClr val="black">
                <a:alpha val="40000"/>
              </a:prstClr>
            </a:outerShdw>
          </a:effectLst>
        </p:grpSpPr>
        <p:sp>
          <p:nvSpPr>
            <p:cNvPr id="174" name="Freeform 62"/>
            <p:cNvSpPr>
              <a:spLocks/>
            </p:cNvSpPr>
            <p:nvPr/>
          </p:nvSpPr>
          <p:spPr bwMode="auto">
            <a:xfrm>
              <a:off x="3187" y="2736"/>
              <a:ext cx="461" cy="577"/>
            </a:xfrm>
            <a:custGeom>
              <a:avLst/>
              <a:gdLst>
                <a:gd name="T0" fmla="*/ 0 w 1887"/>
                <a:gd name="T1" fmla="*/ 8 h 2365"/>
                <a:gd name="T2" fmla="*/ 0 w 1887"/>
                <a:gd name="T3" fmla="*/ 0 h 2365"/>
                <a:gd name="T4" fmla="*/ 5 w 1887"/>
                <a:gd name="T5" fmla="*/ 0 h 2365"/>
                <a:gd name="T6" fmla="*/ 7 w 1887"/>
                <a:gd name="T7" fmla="*/ 2 h 2365"/>
                <a:gd name="T8" fmla="*/ 7 w 1887"/>
                <a:gd name="T9" fmla="*/ 8 h 2365"/>
                <a:gd name="T10" fmla="*/ 0 w 1887"/>
                <a:gd name="T11" fmla="*/ 8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dirty="0"/>
            </a:p>
          </p:txBody>
        </p:sp>
        <p:sp>
          <p:nvSpPr>
            <p:cNvPr id="175" name="Line 63"/>
            <p:cNvSpPr>
              <a:spLocks noChangeShapeType="1"/>
            </p:cNvSpPr>
            <p:nvPr/>
          </p:nvSpPr>
          <p:spPr bwMode="auto">
            <a:xfrm>
              <a:off x="318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76" name="Line 64"/>
            <p:cNvSpPr>
              <a:spLocks noChangeShapeType="1"/>
            </p:cNvSpPr>
            <p:nvPr/>
          </p:nvSpPr>
          <p:spPr bwMode="auto">
            <a:xfrm flipV="1">
              <a:off x="364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77" name="Freeform 65"/>
            <p:cNvSpPr>
              <a:spLocks/>
            </p:cNvSpPr>
            <p:nvPr/>
          </p:nvSpPr>
          <p:spPr bwMode="auto">
            <a:xfrm>
              <a:off x="3514" y="2736"/>
              <a:ext cx="135" cy="135"/>
            </a:xfrm>
            <a:custGeom>
              <a:avLst/>
              <a:gdLst>
                <a:gd name="T0" fmla="*/ 0 w 553"/>
                <a:gd name="T1" fmla="*/ 0 h 554"/>
                <a:gd name="T2" fmla="*/ 0 w 553"/>
                <a:gd name="T3" fmla="*/ 2 h 554"/>
                <a:gd name="T4" fmla="*/ 2 w 553"/>
                <a:gd name="T5" fmla="*/ 2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sp>
          <p:nvSpPr>
            <p:cNvPr id="178" name="Rectangle 66"/>
            <p:cNvSpPr>
              <a:spLocks noChangeArrowheads="1"/>
            </p:cNvSpPr>
            <p:nvPr/>
          </p:nvSpPr>
          <p:spPr bwMode="auto">
            <a:xfrm>
              <a:off x="331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79" name="Rectangle 67"/>
            <p:cNvSpPr>
              <a:spLocks noChangeArrowheads="1"/>
            </p:cNvSpPr>
            <p:nvPr/>
          </p:nvSpPr>
          <p:spPr bwMode="auto">
            <a:xfrm>
              <a:off x="326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180" name="Rectangle 68"/>
            <p:cNvSpPr>
              <a:spLocks noChangeArrowheads="1"/>
            </p:cNvSpPr>
            <p:nvPr/>
          </p:nvSpPr>
          <p:spPr bwMode="auto">
            <a:xfrm>
              <a:off x="324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181" name="Rectangle 69"/>
            <p:cNvSpPr>
              <a:spLocks noChangeArrowheads="1"/>
            </p:cNvSpPr>
            <p:nvPr/>
          </p:nvSpPr>
          <p:spPr bwMode="auto">
            <a:xfrm>
              <a:off x="330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182" name="Freeform 70"/>
            <p:cNvSpPr>
              <a:spLocks/>
            </p:cNvSpPr>
            <p:nvPr/>
          </p:nvSpPr>
          <p:spPr bwMode="auto">
            <a:xfrm>
              <a:off x="3120" y="2910"/>
              <a:ext cx="186" cy="143"/>
            </a:xfrm>
            <a:custGeom>
              <a:avLst/>
              <a:gdLst>
                <a:gd name="T0" fmla="*/ 2 w 762"/>
                <a:gd name="T1" fmla="*/ 1 h 588"/>
                <a:gd name="T2" fmla="*/ 2 w 762"/>
                <a:gd name="T3" fmla="*/ 1 h 588"/>
                <a:gd name="T4" fmla="*/ 2 w 762"/>
                <a:gd name="T5" fmla="*/ 2 h 588"/>
                <a:gd name="T6" fmla="*/ 2 w 762"/>
                <a:gd name="T7" fmla="*/ 2 h 588"/>
                <a:gd name="T8" fmla="*/ 1 w 762"/>
                <a:gd name="T9" fmla="*/ 1 h 588"/>
                <a:gd name="T10" fmla="*/ 1 w 762"/>
                <a:gd name="T11" fmla="*/ 1 h 588"/>
                <a:gd name="T12" fmla="*/ 1 w 762"/>
                <a:gd name="T13" fmla="*/ 1 h 588"/>
                <a:gd name="T14" fmla="*/ 1 w 762"/>
                <a:gd name="T15" fmla="*/ 1 h 588"/>
                <a:gd name="T16" fmla="*/ 1 w 762"/>
                <a:gd name="T17" fmla="*/ 0 h 588"/>
                <a:gd name="T18" fmla="*/ 1 w 762"/>
                <a:gd name="T19" fmla="*/ 0 h 588"/>
                <a:gd name="T20" fmla="*/ 0 w 762"/>
                <a:gd name="T21" fmla="*/ 0 h 588"/>
                <a:gd name="T22" fmla="*/ 0 w 762"/>
                <a:gd name="T23" fmla="*/ 0 h 588"/>
                <a:gd name="T24" fmla="*/ 0 w 762"/>
                <a:gd name="T25" fmla="*/ 0 h 588"/>
                <a:gd name="T26" fmla="*/ 0 w 762"/>
                <a:gd name="T27" fmla="*/ 0 h 588"/>
                <a:gd name="T28" fmla="*/ 0 w 762"/>
                <a:gd name="T29" fmla="*/ 1 h 588"/>
                <a:gd name="T30" fmla="*/ 0 w 762"/>
                <a:gd name="T31" fmla="*/ 2 h 588"/>
                <a:gd name="T32" fmla="*/ 0 w 762"/>
                <a:gd name="T33" fmla="*/ 2 h 588"/>
                <a:gd name="T34" fmla="*/ 0 w 762"/>
                <a:gd name="T35" fmla="*/ 1 h 588"/>
                <a:gd name="T36" fmla="*/ 0 w 762"/>
                <a:gd name="T37" fmla="*/ 1 h 588"/>
                <a:gd name="T38" fmla="*/ 0 w 762"/>
                <a:gd name="T39" fmla="*/ 0 h 588"/>
                <a:gd name="T40" fmla="*/ 0 w 762"/>
                <a:gd name="T41" fmla="*/ 0 h 588"/>
                <a:gd name="T42" fmla="*/ 1 w 762"/>
                <a:gd name="T43" fmla="*/ 0 h 588"/>
                <a:gd name="T44" fmla="*/ 1 w 762"/>
                <a:gd name="T45" fmla="*/ 1 h 588"/>
                <a:gd name="T46" fmla="*/ 1 w 762"/>
                <a:gd name="T47" fmla="*/ 1 h 588"/>
                <a:gd name="T48" fmla="*/ 1 w 762"/>
                <a:gd name="T49" fmla="*/ 1 h 588"/>
                <a:gd name="T50" fmla="*/ 1 w 762"/>
                <a:gd name="T51" fmla="*/ 2 h 588"/>
                <a:gd name="T52" fmla="*/ 1 w 762"/>
                <a:gd name="T53" fmla="*/ 2 h 588"/>
                <a:gd name="T54" fmla="*/ 2 w 762"/>
                <a:gd name="T55" fmla="*/ 2 h 588"/>
                <a:gd name="T56" fmla="*/ 2 w 762"/>
                <a:gd name="T57" fmla="*/ 2 h 588"/>
                <a:gd name="T58" fmla="*/ 2 w 762"/>
                <a:gd name="T59" fmla="*/ 2 h 588"/>
                <a:gd name="T60" fmla="*/ 2 w 762"/>
                <a:gd name="T61" fmla="*/ 2 h 588"/>
                <a:gd name="T62" fmla="*/ 3 w 762"/>
                <a:gd name="T63" fmla="*/ 1 h 588"/>
                <a:gd name="T64" fmla="*/ 3 w 762"/>
                <a:gd name="T65" fmla="*/ 1 h 588"/>
                <a:gd name="T66" fmla="*/ 3 w 762"/>
                <a:gd name="T67" fmla="*/ 1 h 588"/>
                <a:gd name="T68" fmla="*/ 2 w 762"/>
                <a:gd name="T69" fmla="*/ 1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183" name="Freeform 71"/>
            <p:cNvSpPr>
              <a:spLocks/>
            </p:cNvSpPr>
            <p:nvPr/>
          </p:nvSpPr>
          <p:spPr bwMode="auto">
            <a:xfrm>
              <a:off x="3210" y="2848"/>
              <a:ext cx="157" cy="135"/>
            </a:xfrm>
            <a:custGeom>
              <a:avLst/>
              <a:gdLst>
                <a:gd name="T0" fmla="*/ 0 w 645"/>
                <a:gd name="T1" fmla="*/ 0 h 553"/>
                <a:gd name="T2" fmla="*/ 2 w 645"/>
                <a:gd name="T3" fmla="*/ 0 h 553"/>
                <a:gd name="T4" fmla="*/ 2 w 645"/>
                <a:gd name="T5" fmla="*/ 0 h 553"/>
                <a:gd name="T6" fmla="*/ 2 w 645"/>
                <a:gd name="T7" fmla="*/ 0 h 553"/>
                <a:gd name="T8" fmla="*/ 2 w 645"/>
                <a:gd name="T9" fmla="*/ 1 h 553"/>
                <a:gd name="T10" fmla="*/ 1 w 645"/>
                <a:gd name="T11" fmla="*/ 2 h 553"/>
                <a:gd name="T12" fmla="*/ 0 w 645"/>
                <a:gd name="T13" fmla="*/ 1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nvGrpSpPr>
            <p:cNvPr id="184" name="Group 72"/>
            <p:cNvGrpSpPr>
              <a:grpSpLocks/>
            </p:cNvGrpSpPr>
            <p:nvPr/>
          </p:nvGrpSpPr>
          <p:grpSpPr bwMode="auto">
            <a:xfrm>
              <a:off x="3361" y="2758"/>
              <a:ext cx="89" cy="96"/>
              <a:chOff x="1243" y="1301"/>
              <a:chExt cx="265" cy="287"/>
            </a:xfrm>
          </p:grpSpPr>
          <p:sp>
            <p:nvSpPr>
              <p:cNvPr id="189" name="Freeform 73"/>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190" name="Freeform 74"/>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185" name="Group 75"/>
            <p:cNvGrpSpPr>
              <a:grpSpLocks/>
            </p:cNvGrpSpPr>
            <p:nvPr/>
          </p:nvGrpSpPr>
          <p:grpSpPr bwMode="auto">
            <a:xfrm flipH="1">
              <a:off x="3132" y="2760"/>
              <a:ext cx="88" cy="97"/>
              <a:chOff x="1243" y="1301"/>
              <a:chExt cx="265" cy="287"/>
            </a:xfrm>
          </p:grpSpPr>
          <p:sp>
            <p:nvSpPr>
              <p:cNvPr id="187" name="Freeform 76"/>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188" name="Freeform 77"/>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sp>
          <p:nvSpPr>
            <p:cNvPr id="186" name="Rectangle 78"/>
            <p:cNvSpPr>
              <a:spLocks noChangeArrowheads="1"/>
            </p:cNvSpPr>
            <p:nvPr/>
          </p:nvSpPr>
          <p:spPr bwMode="auto">
            <a:xfrm>
              <a:off x="331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191" name="Text Box 79"/>
          <p:cNvSpPr txBox="1">
            <a:spLocks noChangeArrowheads="1"/>
          </p:cNvSpPr>
          <p:nvPr/>
        </p:nvSpPr>
        <p:spPr bwMode="auto">
          <a:xfrm>
            <a:off x="2438400" y="1296988"/>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rgbClr val="969696"/>
                </a:solidFill>
              </a:rPr>
              <a:t>Request</a:t>
            </a:r>
            <a:br>
              <a:rPr lang="en-US" sz="1600" dirty="0">
                <a:solidFill>
                  <a:srgbClr val="969696"/>
                </a:solidFill>
              </a:rPr>
            </a:br>
            <a:r>
              <a:rPr lang="en-US" sz="1600" dirty="0">
                <a:solidFill>
                  <a:srgbClr val="969696"/>
                </a:solidFill>
              </a:rPr>
              <a:t>Plugin</a:t>
            </a:r>
          </a:p>
        </p:txBody>
      </p:sp>
      <p:sp>
        <p:nvSpPr>
          <p:cNvPr id="192" name="Text Box 80"/>
          <p:cNvSpPr txBox="1">
            <a:spLocks noChangeArrowheads="1"/>
          </p:cNvSpPr>
          <p:nvPr/>
        </p:nvSpPr>
        <p:spPr bwMode="auto">
          <a:xfrm>
            <a:off x="5084763" y="3154624"/>
            <a:ext cx="23685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smtClean="0">
                <a:solidFill>
                  <a:srgbClr val="009900"/>
                </a:solidFill>
              </a:rPr>
              <a:t>synchronous </a:t>
            </a:r>
            <a:br>
              <a:rPr lang="en-US" sz="1600" dirty="0" smtClean="0">
                <a:solidFill>
                  <a:srgbClr val="009900"/>
                </a:solidFill>
              </a:rPr>
            </a:br>
            <a:r>
              <a:rPr lang="en-US" sz="1600" dirty="0" smtClean="0">
                <a:solidFill>
                  <a:srgbClr val="009900"/>
                </a:solidFill>
              </a:rPr>
              <a:t>reply</a:t>
            </a:r>
            <a:endParaRPr lang="en-US" sz="1600" dirty="0">
              <a:solidFill>
                <a:srgbClr val="009900"/>
              </a:solidFill>
            </a:endParaRPr>
          </a:p>
        </p:txBody>
      </p:sp>
      <p:sp>
        <p:nvSpPr>
          <p:cNvPr id="200" name="Text Box 88"/>
          <p:cNvSpPr txBox="1">
            <a:spLocks noChangeArrowheads="1"/>
          </p:cNvSpPr>
          <p:nvPr/>
        </p:nvSpPr>
        <p:spPr bwMode="auto">
          <a:xfrm>
            <a:off x="5084763" y="5169005"/>
            <a:ext cx="2459037"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rgbClr val="009900"/>
                </a:solidFill>
              </a:rPr>
              <a:t>asynchronous</a:t>
            </a:r>
            <a:br>
              <a:rPr lang="en-US" sz="1600" dirty="0">
                <a:solidFill>
                  <a:srgbClr val="009900"/>
                </a:solidFill>
              </a:rPr>
            </a:br>
            <a:r>
              <a:rPr lang="en-US" sz="1600" dirty="0">
                <a:solidFill>
                  <a:srgbClr val="009900"/>
                </a:solidFill>
              </a:rPr>
              <a:t>reply </a:t>
            </a:r>
            <a:r>
              <a:rPr lang="en-US" sz="1600" dirty="0" smtClean="0">
                <a:solidFill>
                  <a:srgbClr val="009900"/>
                </a:solidFill>
              </a:rPr>
              <a:t>via </a:t>
            </a:r>
            <a:br>
              <a:rPr lang="en-US" sz="1600" dirty="0" smtClean="0">
                <a:solidFill>
                  <a:srgbClr val="009900"/>
                </a:solidFill>
              </a:rPr>
            </a:br>
            <a:r>
              <a:rPr lang="en-US" sz="1600" dirty="0" smtClean="0">
                <a:solidFill>
                  <a:srgbClr val="009900"/>
                </a:solidFill>
              </a:rPr>
              <a:t>listener </a:t>
            </a:r>
            <a:br>
              <a:rPr lang="en-US" sz="1600" dirty="0" smtClean="0">
                <a:solidFill>
                  <a:srgbClr val="009900"/>
                </a:solidFill>
              </a:rPr>
            </a:br>
            <a:r>
              <a:rPr lang="en-US" sz="1600" dirty="0" smtClean="0">
                <a:solidFill>
                  <a:srgbClr val="009900"/>
                </a:solidFill>
              </a:rPr>
              <a:t>or </a:t>
            </a:r>
            <a:r>
              <a:rPr lang="en-US" sz="1600" dirty="0">
                <a:solidFill>
                  <a:srgbClr val="009900"/>
                </a:solidFill>
              </a:rPr>
              <a:t>polling</a:t>
            </a:r>
          </a:p>
        </p:txBody>
      </p:sp>
      <p:sp>
        <p:nvSpPr>
          <p:cNvPr id="208" name="Text Box 96"/>
          <p:cNvSpPr txBox="1">
            <a:spLocks noChangeArrowheads="1"/>
          </p:cNvSpPr>
          <p:nvPr/>
        </p:nvSpPr>
        <p:spPr bwMode="auto">
          <a:xfrm>
            <a:off x="2524125" y="4211638"/>
            <a:ext cx="12874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rgbClr val="9933FF"/>
                </a:solidFill>
              </a:rPr>
              <a:t>(no plugin)</a:t>
            </a:r>
          </a:p>
        </p:txBody>
      </p:sp>
      <p:sp>
        <p:nvSpPr>
          <p:cNvPr id="209" name="Text Box 97"/>
          <p:cNvSpPr txBox="1">
            <a:spLocks noChangeArrowheads="1"/>
          </p:cNvSpPr>
          <p:nvPr/>
        </p:nvSpPr>
        <p:spPr bwMode="auto">
          <a:xfrm>
            <a:off x="5084763" y="4150995"/>
            <a:ext cx="155733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rgbClr val="009900"/>
                </a:solidFill>
              </a:rPr>
              <a:t>asynchronous</a:t>
            </a:r>
            <a:br>
              <a:rPr lang="en-US" sz="1600" dirty="0">
                <a:solidFill>
                  <a:srgbClr val="009900"/>
                </a:solidFill>
              </a:rPr>
            </a:br>
            <a:r>
              <a:rPr lang="en-US" sz="1600" dirty="0">
                <a:solidFill>
                  <a:srgbClr val="009900"/>
                </a:solidFill>
              </a:rPr>
              <a:t>reply </a:t>
            </a:r>
            <a:r>
              <a:rPr lang="en-US" sz="1600" dirty="0" smtClean="0">
                <a:solidFill>
                  <a:srgbClr val="009900"/>
                </a:solidFill>
              </a:rPr>
              <a:t>via </a:t>
            </a:r>
            <a:br>
              <a:rPr lang="en-US" sz="1600" dirty="0" smtClean="0">
                <a:solidFill>
                  <a:srgbClr val="009900"/>
                </a:solidFill>
              </a:rPr>
            </a:br>
            <a:r>
              <a:rPr lang="en-US" sz="1600" dirty="0" smtClean="0">
                <a:solidFill>
                  <a:srgbClr val="009900"/>
                </a:solidFill>
              </a:rPr>
              <a:t>API</a:t>
            </a:r>
            <a:endParaRPr lang="en-US" sz="1600" dirty="0">
              <a:solidFill>
                <a:srgbClr val="009900"/>
              </a:solidFill>
            </a:endParaRPr>
          </a:p>
        </p:txBody>
      </p:sp>
      <p:grpSp>
        <p:nvGrpSpPr>
          <p:cNvPr id="217" name="Group 105"/>
          <p:cNvGrpSpPr>
            <a:grpSpLocks/>
          </p:cNvGrpSpPr>
          <p:nvPr/>
        </p:nvGrpSpPr>
        <p:grpSpPr bwMode="auto">
          <a:xfrm>
            <a:off x="3827462" y="3821113"/>
            <a:ext cx="947738" cy="1031875"/>
            <a:chOff x="2574" y="2631"/>
            <a:chExt cx="597" cy="650"/>
          </a:xfrm>
          <a:effectLst/>
        </p:grpSpPr>
        <p:sp>
          <p:nvSpPr>
            <p:cNvPr id="218" name="Freeform 106"/>
            <p:cNvSpPr>
              <a:spLocks/>
            </p:cNvSpPr>
            <p:nvPr/>
          </p:nvSpPr>
          <p:spPr bwMode="auto">
            <a:xfrm>
              <a:off x="2650" y="2631"/>
              <a:ext cx="518" cy="650"/>
            </a:xfrm>
            <a:custGeom>
              <a:avLst/>
              <a:gdLst>
                <a:gd name="T0" fmla="*/ 0 w 1887"/>
                <a:gd name="T1" fmla="*/ 13 h 2365"/>
                <a:gd name="T2" fmla="*/ 0 w 1887"/>
                <a:gd name="T3" fmla="*/ 0 h 2365"/>
                <a:gd name="T4" fmla="*/ 8 w 1887"/>
                <a:gd name="T5" fmla="*/ 0 h 2365"/>
                <a:gd name="T6" fmla="*/ 11 w 1887"/>
                <a:gd name="T7" fmla="*/ 3 h 2365"/>
                <a:gd name="T8" fmla="*/ 11 w 1887"/>
                <a:gd name="T9" fmla="*/ 13 h 2365"/>
                <a:gd name="T10" fmla="*/ 0 w 1887"/>
                <a:gd name="T11" fmla="*/ 13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solidFill>
              <a:srgbClr val="FFFFFF"/>
            </a:solidFill>
            <a:ln w="28575">
              <a:solidFill>
                <a:srgbClr val="93A2B7"/>
              </a:solidFill>
              <a:prstDash val="sysDot"/>
              <a:round/>
              <a:headEnd/>
              <a:tailEnd/>
            </a:ln>
            <a:effectLst>
              <a:outerShdw blurRad="50800" dist="38100" dir="2700000" algn="tl" rotWithShape="0">
                <a:prstClr val="black">
                  <a:alpha val="40000"/>
                </a:prstClr>
              </a:outerShdw>
            </a:effectLst>
            <a:extLst/>
          </p:spPr>
          <p:txBody>
            <a:bodyPr wrap="none" lIns="0" tIns="0" rIns="0" bIns="0" anchor="ctr">
              <a:spAutoFit/>
            </a:bodyPr>
            <a:lstStyle/>
            <a:p>
              <a:endParaRPr lang="en-US" dirty="0"/>
            </a:p>
          </p:txBody>
        </p:sp>
        <p:sp>
          <p:nvSpPr>
            <p:cNvPr id="219" name="Line 107"/>
            <p:cNvSpPr>
              <a:spLocks noChangeShapeType="1"/>
            </p:cNvSpPr>
            <p:nvPr/>
          </p:nvSpPr>
          <p:spPr bwMode="auto">
            <a:xfrm>
              <a:off x="2647" y="3281"/>
              <a:ext cx="524" cy="0"/>
            </a:xfrm>
            <a:prstGeom prst="line">
              <a:avLst/>
            </a:prstGeom>
            <a:noFill/>
            <a:ln w="28575">
              <a:solidFill>
                <a:srgbClr val="354963"/>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20" name="Line 108"/>
            <p:cNvSpPr>
              <a:spLocks noChangeShapeType="1"/>
            </p:cNvSpPr>
            <p:nvPr/>
          </p:nvSpPr>
          <p:spPr bwMode="auto">
            <a:xfrm flipV="1">
              <a:off x="3169" y="2778"/>
              <a:ext cx="0" cy="503"/>
            </a:xfrm>
            <a:prstGeom prst="line">
              <a:avLst/>
            </a:prstGeom>
            <a:noFill/>
            <a:ln w="28575">
              <a:solidFill>
                <a:srgbClr val="354963"/>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21" name="Freeform 109"/>
            <p:cNvSpPr>
              <a:spLocks/>
            </p:cNvSpPr>
            <p:nvPr/>
          </p:nvSpPr>
          <p:spPr bwMode="auto">
            <a:xfrm>
              <a:off x="3017" y="2631"/>
              <a:ext cx="152" cy="152"/>
            </a:xfrm>
            <a:custGeom>
              <a:avLst/>
              <a:gdLst>
                <a:gd name="T0" fmla="*/ 0 w 553"/>
                <a:gd name="T1" fmla="*/ 0 h 554"/>
                <a:gd name="T2" fmla="*/ 0 w 553"/>
                <a:gd name="T3" fmla="*/ 3 h 554"/>
                <a:gd name="T4" fmla="*/ 3 w 553"/>
                <a:gd name="T5" fmla="*/ 3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prstDash val="sysDot"/>
              <a:round/>
              <a:headEnd/>
              <a:tailEnd/>
            </a:ln>
          </p:spPr>
          <p:txBody>
            <a:bodyPr wrap="none" lIns="0" tIns="0" rIns="0" bIns="0" anchor="ctr">
              <a:spAutoFit/>
            </a:bodyPr>
            <a:lstStyle/>
            <a:p>
              <a:endParaRPr lang="en-US" dirty="0"/>
            </a:p>
          </p:txBody>
        </p:sp>
        <p:sp>
          <p:nvSpPr>
            <p:cNvPr id="222" name="Rectangle 110"/>
            <p:cNvSpPr>
              <a:spLocks noChangeArrowheads="1"/>
            </p:cNvSpPr>
            <p:nvPr/>
          </p:nvSpPr>
          <p:spPr bwMode="auto">
            <a:xfrm>
              <a:off x="2709" y="2660"/>
              <a:ext cx="37" cy="97"/>
            </a:xfrm>
            <a:prstGeom prst="rect">
              <a:avLst/>
            </a:prstGeom>
            <a:solidFill>
              <a:srgbClr val="BAC5D4"/>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spAutoFit/>
            </a:bodyPr>
            <a:lstStyle/>
            <a:p>
              <a:endParaRPr lang="en-US" dirty="0"/>
            </a:p>
          </p:txBody>
        </p:sp>
        <p:sp>
          <p:nvSpPr>
            <p:cNvPr id="223" name="Rectangle 111"/>
            <p:cNvSpPr>
              <a:spLocks noChangeArrowheads="1"/>
            </p:cNvSpPr>
            <p:nvPr/>
          </p:nvSpPr>
          <p:spPr bwMode="auto">
            <a:xfrm>
              <a:off x="2783" y="2660"/>
              <a:ext cx="38" cy="97"/>
            </a:xfrm>
            <a:prstGeom prst="rect">
              <a:avLst/>
            </a:prstGeom>
            <a:solidFill>
              <a:srgbClr val="BAC5D4"/>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spAutoFit/>
            </a:bodyPr>
            <a:lstStyle/>
            <a:p>
              <a:endParaRPr lang="en-US" dirty="0"/>
            </a:p>
          </p:txBody>
        </p:sp>
        <p:sp>
          <p:nvSpPr>
            <p:cNvPr id="224" name="Freeform 112"/>
            <p:cNvSpPr>
              <a:spLocks/>
            </p:cNvSpPr>
            <p:nvPr/>
          </p:nvSpPr>
          <p:spPr bwMode="auto">
            <a:xfrm>
              <a:off x="2574" y="2827"/>
              <a:ext cx="209" cy="161"/>
            </a:xfrm>
            <a:custGeom>
              <a:avLst/>
              <a:gdLst>
                <a:gd name="T0" fmla="*/ 4 w 762"/>
                <a:gd name="T1" fmla="*/ 1 h 588"/>
                <a:gd name="T2" fmla="*/ 4 w 762"/>
                <a:gd name="T3" fmla="*/ 2 h 588"/>
                <a:gd name="T4" fmla="*/ 3 w 762"/>
                <a:gd name="T5" fmla="*/ 3 h 588"/>
                <a:gd name="T6" fmla="*/ 3 w 762"/>
                <a:gd name="T7" fmla="*/ 3 h 588"/>
                <a:gd name="T8" fmla="*/ 2 w 762"/>
                <a:gd name="T9" fmla="*/ 2 h 588"/>
                <a:gd name="T10" fmla="*/ 2 w 762"/>
                <a:gd name="T11" fmla="*/ 2 h 588"/>
                <a:gd name="T12" fmla="*/ 2 w 762"/>
                <a:gd name="T13" fmla="*/ 1 h 588"/>
                <a:gd name="T14" fmla="*/ 2 w 762"/>
                <a:gd name="T15" fmla="*/ 1 h 588"/>
                <a:gd name="T16" fmla="*/ 2 w 762"/>
                <a:gd name="T17" fmla="*/ 1 h 588"/>
                <a:gd name="T18" fmla="*/ 1 w 762"/>
                <a:gd name="T19" fmla="*/ 0 h 588"/>
                <a:gd name="T20" fmla="*/ 1 w 762"/>
                <a:gd name="T21" fmla="*/ 0 h 588"/>
                <a:gd name="T22" fmla="*/ 1 w 762"/>
                <a:gd name="T23" fmla="*/ 0 h 588"/>
                <a:gd name="T24" fmla="*/ 0 w 762"/>
                <a:gd name="T25" fmla="*/ 1 h 588"/>
                <a:gd name="T26" fmla="*/ 0 w 762"/>
                <a:gd name="T27" fmla="*/ 1 h 588"/>
                <a:gd name="T28" fmla="*/ 0 w 762"/>
                <a:gd name="T29" fmla="*/ 2 h 588"/>
                <a:gd name="T30" fmla="*/ 0 w 762"/>
                <a:gd name="T31" fmla="*/ 3 h 588"/>
                <a:gd name="T32" fmla="*/ 1 w 762"/>
                <a:gd name="T33" fmla="*/ 3 h 588"/>
                <a:gd name="T34" fmla="*/ 1 w 762"/>
                <a:gd name="T35" fmla="*/ 2 h 588"/>
                <a:gd name="T36" fmla="*/ 1 w 762"/>
                <a:gd name="T37" fmla="*/ 1 h 588"/>
                <a:gd name="T38" fmla="*/ 1 w 762"/>
                <a:gd name="T39" fmla="*/ 1 h 588"/>
                <a:gd name="T40" fmla="*/ 1 w 762"/>
                <a:gd name="T41" fmla="*/ 1 h 588"/>
                <a:gd name="T42" fmla="*/ 1 w 762"/>
                <a:gd name="T43" fmla="*/ 1 h 588"/>
                <a:gd name="T44" fmla="*/ 1 w 762"/>
                <a:gd name="T45" fmla="*/ 1 h 588"/>
                <a:gd name="T46" fmla="*/ 2 w 762"/>
                <a:gd name="T47" fmla="*/ 2 h 588"/>
                <a:gd name="T48" fmla="*/ 2 w 762"/>
                <a:gd name="T49" fmla="*/ 2 h 588"/>
                <a:gd name="T50" fmla="*/ 2 w 762"/>
                <a:gd name="T51" fmla="*/ 3 h 588"/>
                <a:gd name="T52" fmla="*/ 2 w 762"/>
                <a:gd name="T53" fmla="*/ 3 h 588"/>
                <a:gd name="T54" fmla="*/ 3 w 762"/>
                <a:gd name="T55" fmla="*/ 3 h 588"/>
                <a:gd name="T56" fmla="*/ 4 w 762"/>
                <a:gd name="T57" fmla="*/ 3 h 588"/>
                <a:gd name="T58" fmla="*/ 4 w 762"/>
                <a:gd name="T59" fmla="*/ 3 h 588"/>
                <a:gd name="T60" fmla="*/ 4 w 762"/>
                <a:gd name="T61" fmla="*/ 3 h 588"/>
                <a:gd name="T62" fmla="*/ 4 w 762"/>
                <a:gd name="T63" fmla="*/ 2 h 588"/>
                <a:gd name="T64" fmla="*/ 4 w 762"/>
                <a:gd name="T65" fmla="*/ 2 h 588"/>
                <a:gd name="T66" fmla="*/ 4 w 762"/>
                <a:gd name="T67" fmla="*/ 1 h 588"/>
                <a:gd name="T68" fmla="*/ 4 w 762"/>
                <a:gd name="T69" fmla="*/ 1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rgbClr val="777777"/>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225" name="Freeform 113"/>
            <p:cNvSpPr>
              <a:spLocks/>
            </p:cNvSpPr>
            <p:nvPr/>
          </p:nvSpPr>
          <p:spPr bwMode="auto">
            <a:xfrm>
              <a:off x="2676" y="2757"/>
              <a:ext cx="176" cy="153"/>
            </a:xfrm>
            <a:custGeom>
              <a:avLst/>
              <a:gdLst>
                <a:gd name="T0" fmla="*/ 1 w 645"/>
                <a:gd name="T1" fmla="*/ 0 h 553"/>
                <a:gd name="T2" fmla="*/ 3 w 645"/>
                <a:gd name="T3" fmla="*/ 0 h 553"/>
                <a:gd name="T4" fmla="*/ 3 w 645"/>
                <a:gd name="T5" fmla="*/ 1 h 553"/>
                <a:gd name="T6" fmla="*/ 4 w 645"/>
                <a:gd name="T7" fmla="*/ 1 h 553"/>
                <a:gd name="T8" fmla="*/ 4 w 645"/>
                <a:gd name="T9" fmla="*/ 2 h 553"/>
                <a:gd name="T10" fmla="*/ 2 w 645"/>
                <a:gd name="T11" fmla="*/ 3 h 553"/>
                <a:gd name="T12" fmla="*/ 0 w 645"/>
                <a:gd name="T13" fmla="*/ 2 h 553"/>
                <a:gd name="T14" fmla="*/ 0 w 645"/>
                <a:gd name="T15" fmla="*/ 0 h 553"/>
                <a:gd name="T16" fmla="*/ 1 w 645"/>
                <a:gd name="T17" fmla="*/ 0 h 553"/>
                <a:gd name="T18" fmla="*/ 1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rgbClr val="777777"/>
            </a:solidFill>
            <a:ln w="19050">
              <a:solidFill>
                <a:srgbClr val="777777"/>
              </a:solidFill>
              <a:round/>
              <a:headEnd/>
              <a:tailEnd/>
            </a:ln>
          </p:spPr>
          <p:txBody>
            <a:bodyPr wrap="none" lIns="0" tIns="0" rIns="0" bIns="0" anchor="ctr">
              <a:spAutoFit/>
            </a:bodyPr>
            <a:lstStyle/>
            <a:p>
              <a:endParaRPr lang="en-US" dirty="0"/>
            </a:p>
          </p:txBody>
        </p:sp>
      </p:grpSp>
      <p:cxnSp>
        <p:nvCxnSpPr>
          <p:cNvPr id="4" name="Elbow Connector 3"/>
          <p:cNvCxnSpPr/>
          <p:nvPr/>
        </p:nvCxnSpPr>
        <p:spPr bwMode="auto">
          <a:xfrm rot="5400000">
            <a:off x="6438055" y="3680295"/>
            <a:ext cx="2135290" cy="1905000"/>
          </a:xfrm>
          <a:prstGeom prst="bentConnector3">
            <a:avLst>
              <a:gd name="adj1" fmla="val 99960"/>
            </a:avLst>
          </a:prstGeom>
          <a:noFill/>
          <a:ln w="28575">
            <a:solidFill>
              <a:schemeClr val="accent6"/>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26" name="Elbow Connector 225"/>
          <p:cNvCxnSpPr/>
          <p:nvPr/>
        </p:nvCxnSpPr>
        <p:spPr bwMode="auto">
          <a:xfrm rot="10800000" flipV="1">
            <a:off x="6553202" y="3565150"/>
            <a:ext cx="1447799" cy="1006849"/>
          </a:xfrm>
          <a:prstGeom prst="bentConnector3">
            <a:avLst>
              <a:gd name="adj1" fmla="val 658"/>
            </a:avLst>
          </a:prstGeom>
          <a:noFill/>
          <a:ln w="28575">
            <a:solidFill>
              <a:schemeClr val="accent6"/>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27" name="Line 57"/>
          <p:cNvSpPr>
            <a:spLocks noChangeShapeType="1"/>
          </p:cNvSpPr>
          <p:nvPr/>
        </p:nvSpPr>
        <p:spPr bwMode="auto">
          <a:xfrm>
            <a:off x="6636770" y="3403830"/>
            <a:ext cx="1113957" cy="0"/>
          </a:xfrm>
          <a:prstGeom prst="line">
            <a:avLst/>
          </a:prstGeom>
          <a:noFill/>
          <a:ln w="28575">
            <a:solidFill>
              <a:schemeClr val="accent6"/>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28" name="Line 57"/>
          <p:cNvSpPr>
            <a:spLocks noChangeShapeType="1"/>
          </p:cNvSpPr>
          <p:nvPr/>
        </p:nvSpPr>
        <p:spPr bwMode="auto">
          <a:xfrm>
            <a:off x="5105400" y="2849543"/>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grpSp>
        <p:nvGrpSpPr>
          <p:cNvPr id="229" name="icon ACK"/>
          <p:cNvGrpSpPr/>
          <p:nvPr/>
        </p:nvGrpSpPr>
        <p:grpSpPr>
          <a:xfrm>
            <a:off x="6954313" y="3124200"/>
            <a:ext cx="717440" cy="440951"/>
            <a:chOff x="2671547" y="1035425"/>
            <a:chExt cx="717440" cy="440951"/>
          </a:xfrm>
        </p:grpSpPr>
        <p:grpSp>
          <p:nvGrpSpPr>
            <p:cNvPr id="230" name="pic Msg 1"/>
            <p:cNvGrpSpPr>
              <a:grpSpLocks/>
            </p:cNvGrpSpPr>
            <p:nvPr/>
          </p:nvGrpSpPr>
          <p:grpSpPr bwMode="auto">
            <a:xfrm>
              <a:off x="2671547" y="1166814"/>
              <a:ext cx="498475" cy="309562"/>
              <a:chOff x="2097" y="1494"/>
              <a:chExt cx="229" cy="142"/>
            </a:xfrm>
            <a:effectLst>
              <a:outerShdw blurRad="50800" dist="38100" dir="2700000" algn="tl" rotWithShape="0">
                <a:prstClr val="black">
                  <a:alpha val="40000"/>
                </a:prstClr>
              </a:outerShdw>
            </a:effectLst>
          </p:grpSpPr>
          <p:sp>
            <p:nvSpPr>
              <p:cNvPr id="232"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233"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34"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231" name="Freeform 12"/>
            <p:cNvSpPr>
              <a:spLocks/>
            </p:cNvSpPr>
            <p:nvPr/>
          </p:nvSpPr>
          <p:spPr bwMode="auto">
            <a:xfrm>
              <a:off x="2961324" y="1035425"/>
              <a:ext cx="427663" cy="368494"/>
            </a:xfrm>
            <a:custGeom>
              <a:avLst/>
              <a:gdLst>
                <a:gd name="T0" fmla="*/ 0 w 189"/>
                <a:gd name="T1" fmla="*/ 538 h 162"/>
                <a:gd name="T2" fmla="*/ 337 w 189"/>
                <a:gd name="T3" fmla="*/ 1158 h 162"/>
                <a:gd name="T4" fmla="*/ 528 w 189"/>
                <a:gd name="T5" fmla="*/ 1158 h 162"/>
                <a:gd name="T6" fmla="*/ 1333 w 189"/>
                <a:gd name="T7" fmla="*/ 0 h 162"/>
                <a:gd name="T8" fmla="*/ 613 w 189"/>
                <a:gd name="T9" fmla="*/ 0 h 162"/>
                <a:gd name="T10" fmla="*/ 447 w 189"/>
                <a:gd name="T11" fmla="*/ 923 h 162"/>
                <a:gd name="T12" fmla="*/ 254 w 189"/>
                <a:gd name="T13" fmla="*/ 517 h 162"/>
                <a:gd name="T14" fmla="*/ 0 w 189"/>
                <a:gd name="T15" fmla="*/ 538 h 162"/>
                <a:gd name="T16" fmla="*/ 0 60000 65536"/>
                <a:gd name="T17" fmla="*/ 0 60000 65536"/>
                <a:gd name="T18" fmla="*/ 0 60000 65536"/>
                <a:gd name="T19" fmla="*/ 0 60000 65536"/>
                <a:gd name="T20" fmla="*/ 0 60000 65536"/>
                <a:gd name="T21" fmla="*/ 0 60000 65536"/>
                <a:gd name="T22" fmla="*/ 0 60000 65536"/>
                <a:gd name="T23" fmla="*/ 0 60000 65536"/>
                <a:gd name="T24" fmla="*/ 0 w 189"/>
                <a:gd name="T25" fmla="*/ 0 h 162"/>
                <a:gd name="T26" fmla="*/ 189 w 189"/>
                <a:gd name="T27" fmla="*/ 162 h 1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9" h="162">
                  <a:moveTo>
                    <a:pt x="0" y="75"/>
                  </a:moveTo>
                  <a:lnTo>
                    <a:pt x="48" y="162"/>
                  </a:lnTo>
                  <a:lnTo>
                    <a:pt x="75" y="162"/>
                  </a:lnTo>
                  <a:lnTo>
                    <a:pt x="189" y="0"/>
                  </a:lnTo>
                  <a:lnTo>
                    <a:pt x="87" y="0"/>
                  </a:lnTo>
                  <a:lnTo>
                    <a:pt x="63" y="129"/>
                  </a:lnTo>
                  <a:lnTo>
                    <a:pt x="36" y="72"/>
                  </a:lnTo>
                  <a:lnTo>
                    <a:pt x="0" y="75"/>
                  </a:lnTo>
                  <a:close/>
                </a:path>
              </a:pathLst>
            </a:custGeom>
            <a:solidFill>
              <a:srgbClr val="009900"/>
            </a:solidFill>
            <a:ln w="12700">
              <a:solidFill>
                <a:schemeClr val="bg1"/>
              </a:solidFill>
              <a:round/>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dirty="0"/>
            </a:p>
          </p:txBody>
        </p:sp>
      </p:grpSp>
      <p:grpSp>
        <p:nvGrpSpPr>
          <p:cNvPr id="235" name="pic Msg 1"/>
          <p:cNvGrpSpPr>
            <a:grpSpLocks/>
          </p:cNvGrpSpPr>
          <p:nvPr/>
        </p:nvGrpSpPr>
        <p:grpSpPr bwMode="auto">
          <a:xfrm>
            <a:off x="6265068" y="2694762"/>
            <a:ext cx="498475" cy="309562"/>
            <a:chOff x="2097" y="1494"/>
            <a:chExt cx="229" cy="142"/>
          </a:xfrm>
          <a:effectLst>
            <a:outerShdw blurRad="50800" dist="38100" dir="2700000" algn="tl" rotWithShape="0">
              <a:prstClr val="black">
                <a:alpha val="40000"/>
              </a:prstClr>
            </a:outerShdw>
          </a:effectLst>
        </p:grpSpPr>
        <p:sp>
          <p:nvSpPr>
            <p:cNvPr id="236"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237"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38"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pic>
        <p:nvPicPr>
          <p:cNvPr id="166" name="Picture 54"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59700" y="2697163"/>
            <a:ext cx="90963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3" name="icon ACK"/>
          <p:cNvGrpSpPr/>
          <p:nvPr/>
        </p:nvGrpSpPr>
        <p:grpSpPr>
          <a:xfrm>
            <a:off x="6954313" y="4283449"/>
            <a:ext cx="717440" cy="440951"/>
            <a:chOff x="2671547" y="1035425"/>
            <a:chExt cx="717440" cy="440951"/>
          </a:xfrm>
        </p:grpSpPr>
        <p:grpSp>
          <p:nvGrpSpPr>
            <p:cNvPr id="254" name="pic Msg 1"/>
            <p:cNvGrpSpPr>
              <a:grpSpLocks/>
            </p:cNvGrpSpPr>
            <p:nvPr/>
          </p:nvGrpSpPr>
          <p:grpSpPr bwMode="auto">
            <a:xfrm>
              <a:off x="2671547" y="1166814"/>
              <a:ext cx="498475" cy="309562"/>
              <a:chOff x="2097" y="1494"/>
              <a:chExt cx="229" cy="142"/>
            </a:xfrm>
            <a:effectLst>
              <a:outerShdw blurRad="50800" dist="38100" dir="2700000" algn="tl" rotWithShape="0">
                <a:prstClr val="black">
                  <a:alpha val="40000"/>
                </a:prstClr>
              </a:outerShdw>
            </a:effectLst>
          </p:grpSpPr>
          <p:sp>
            <p:nvSpPr>
              <p:cNvPr id="256"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257"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58"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255" name="Freeform 12"/>
            <p:cNvSpPr>
              <a:spLocks/>
            </p:cNvSpPr>
            <p:nvPr/>
          </p:nvSpPr>
          <p:spPr bwMode="auto">
            <a:xfrm>
              <a:off x="2961324" y="1035425"/>
              <a:ext cx="427663" cy="368494"/>
            </a:xfrm>
            <a:custGeom>
              <a:avLst/>
              <a:gdLst>
                <a:gd name="T0" fmla="*/ 0 w 189"/>
                <a:gd name="T1" fmla="*/ 538 h 162"/>
                <a:gd name="T2" fmla="*/ 337 w 189"/>
                <a:gd name="T3" fmla="*/ 1158 h 162"/>
                <a:gd name="T4" fmla="*/ 528 w 189"/>
                <a:gd name="T5" fmla="*/ 1158 h 162"/>
                <a:gd name="T6" fmla="*/ 1333 w 189"/>
                <a:gd name="T7" fmla="*/ 0 h 162"/>
                <a:gd name="T8" fmla="*/ 613 w 189"/>
                <a:gd name="T9" fmla="*/ 0 h 162"/>
                <a:gd name="T10" fmla="*/ 447 w 189"/>
                <a:gd name="T11" fmla="*/ 923 h 162"/>
                <a:gd name="T12" fmla="*/ 254 w 189"/>
                <a:gd name="T13" fmla="*/ 517 h 162"/>
                <a:gd name="T14" fmla="*/ 0 w 189"/>
                <a:gd name="T15" fmla="*/ 538 h 162"/>
                <a:gd name="T16" fmla="*/ 0 60000 65536"/>
                <a:gd name="T17" fmla="*/ 0 60000 65536"/>
                <a:gd name="T18" fmla="*/ 0 60000 65536"/>
                <a:gd name="T19" fmla="*/ 0 60000 65536"/>
                <a:gd name="T20" fmla="*/ 0 60000 65536"/>
                <a:gd name="T21" fmla="*/ 0 60000 65536"/>
                <a:gd name="T22" fmla="*/ 0 60000 65536"/>
                <a:gd name="T23" fmla="*/ 0 60000 65536"/>
                <a:gd name="T24" fmla="*/ 0 w 189"/>
                <a:gd name="T25" fmla="*/ 0 h 162"/>
                <a:gd name="T26" fmla="*/ 189 w 189"/>
                <a:gd name="T27" fmla="*/ 162 h 1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9" h="162">
                  <a:moveTo>
                    <a:pt x="0" y="75"/>
                  </a:moveTo>
                  <a:lnTo>
                    <a:pt x="48" y="162"/>
                  </a:lnTo>
                  <a:lnTo>
                    <a:pt x="75" y="162"/>
                  </a:lnTo>
                  <a:lnTo>
                    <a:pt x="189" y="0"/>
                  </a:lnTo>
                  <a:lnTo>
                    <a:pt x="87" y="0"/>
                  </a:lnTo>
                  <a:lnTo>
                    <a:pt x="63" y="129"/>
                  </a:lnTo>
                  <a:lnTo>
                    <a:pt x="36" y="72"/>
                  </a:lnTo>
                  <a:lnTo>
                    <a:pt x="0" y="75"/>
                  </a:lnTo>
                  <a:close/>
                </a:path>
              </a:pathLst>
            </a:custGeom>
            <a:solidFill>
              <a:srgbClr val="009900"/>
            </a:solidFill>
            <a:ln w="12700">
              <a:solidFill>
                <a:schemeClr val="bg1"/>
              </a:solidFill>
              <a:round/>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dirty="0"/>
            </a:p>
          </p:txBody>
        </p:sp>
      </p:grpSp>
      <p:grpSp>
        <p:nvGrpSpPr>
          <p:cNvPr id="259" name="icon ACK"/>
          <p:cNvGrpSpPr/>
          <p:nvPr/>
        </p:nvGrpSpPr>
        <p:grpSpPr>
          <a:xfrm>
            <a:off x="6954313" y="5410200"/>
            <a:ext cx="717440" cy="440951"/>
            <a:chOff x="2671547" y="1035425"/>
            <a:chExt cx="717440" cy="440951"/>
          </a:xfrm>
        </p:grpSpPr>
        <p:grpSp>
          <p:nvGrpSpPr>
            <p:cNvPr id="260" name="pic Msg 1"/>
            <p:cNvGrpSpPr>
              <a:grpSpLocks/>
            </p:cNvGrpSpPr>
            <p:nvPr/>
          </p:nvGrpSpPr>
          <p:grpSpPr bwMode="auto">
            <a:xfrm>
              <a:off x="2671547" y="1166814"/>
              <a:ext cx="498475" cy="309562"/>
              <a:chOff x="2097" y="1494"/>
              <a:chExt cx="229" cy="142"/>
            </a:xfrm>
            <a:effectLst>
              <a:outerShdw blurRad="50800" dist="38100" dir="2700000" algn="tl" rotWithShape="0">
                <a:prstClr val="black">
                  <a:alpha val="40000"/>
                </a:prstClr>
              </a:outerShdw>
            </a:effectLst>
          </p:grpSpPr>
          <p:sp>
            <p:nvSpPr>
              <p:cNvPr id="262"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263"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64"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261" name="Freeform 12"/>
            <p:cNvSpPr>
              <a:spLocks/>
            </p:cNvSpPr>
            <p:nvPr/>
          </p:nvSpPr>
          <p:spPr bwMode="auto">
            <a:xfrm>
              <a:off x="2961324" y="1035425"/>
              <a:ext cx="427663" cy="368494"/>
            </a:xfrm>
            <a:custGeom>
              <a:avLst/>
              <a:gdLst>
                <a:gd name="T0" fmla="*/ 0 w 189"/>
                <a:gd name="T1" fmla="*/ 538 h 162"/>
                <a:gd name="T2" fmla="*/ 337 w 189"/>
                <a:gd name="T3" fmla="*/ 1158 h 162"/>
                <a:gd name="T4" fmla="*/ 528 w 189"/>
                <a:gd name="T5" fmla="*/ 1158 h 162"/>
                <a:gd name="T6" fmla="*/ 1333 w 189"/>
                <a:gd name="T7" fmla="*/ 0 h 162"/>
                <a:gd name="T8" fmla="*/ 613 w 189"/>
                <a:gd name="T9" fmla="*/ 0 h 162"/>
                <a:gd name="T10" fmla="*/ 447 w 189"/>
                <a:gd name="T11" fmla="*/ 923 h 162"/>
                <a:gd name="T12" fmla="*/ 254 w 189"/>
                <a:gd name="T13" fmla="*/ 517 h 162"/>
                <a:gd name="T14" fmla="*/ 0 w 189"/>
                <a:gd name="T15" fmla="*/ 538 h 162"/>
                <a:gd name="T16" fmla="*/ 0 60000 65536"/>
                <a:gd name="T17" fmla="*/ 0 60000 65536"/>
                <a:gd name="T18" fmla="*/ 0 60000 65536"/>
                <a:gd name="T19" fmla="*/ 0 60000 65536"/>
                <a:gd name="T20" fmla="*/ 0 60000 65536"/>
                <a:gd name="T21" fmla="*/ 0 60000 65536"/>
                <a:gd name="T22" fmla="*/ 0 60000 65536"/>
                <a:gd name="T23" fmla="*/ 0 60000 65536"/>
                <a:gd name="T24" fmla="*/ 0 w 189"/>
                <a:gd name="T25" fmla="*/ 0 h 162"/>
                <a:gd name="T26" fmla="*/ 189 w 189"/>
                <a:gd name="T27" fmla="*/ 162 h 1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9" h="162">
                  <a:moveTo>
                    <a:pt x="0" y="75"/>
                  </a:moveTo>
                  <a:lnTo>
                    <a:pt x="48" y="162"/>
                  </a:lnTo>
                  <a:lnTo>
                    <a:pt x="75" y="162"/>
                  </a:lnTo>
                  <a:lnTo>
                    <a:pt x="189" y="0"/>
                  </a:lnTo>
                  <a:lnTo>
                    <a:pt x="87" y="0"/>
                  </a:lnTo>
                  <a:lnTo>
                    <a:pt x="63" y="129"/>
                  </a:lnTo>
                  <a:lnTo>
                    <a:pt x="36" y="72"/>
                  </a:lnTo>
                  <a:lnTo>
                    <a:pt x="0" y="75"/>
                  </a:lnTo>
                  <a:close/>
                </a:path>
              </a:pathLst>
            </a:custGeom>
            <a:solidFill>
              <a:srgbClr val="009900"/>
            </a:solidFill>
            <a:ln w="12700">
              <a:solidFill>
                <a:schemeClr val="bg1"/>
              </a:solidFill>
              <a:round/>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dirty="0"/>
            </a:p>
          </p:txBody>
        </p:sp>
      </p:grpSp>
    </p:spTree>
    <p:extLst>
      <p:ext uri="{BB962C8B-B14F-4D97-AF65-F5344CB8AC3E}">
        <p14:creationId xmlns:p14="http://schemas.microsoft.com/office/powerpoint/2010/main" val="13466269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acknowledgement transactions</a:t>
            </a:r>
          </a:p>
        </p:txBody>
      </p:sp>
      <p:sp>
        <p:nvSpPr>
          <p:cNvPr id="4" name="Content Placeholder 3"/>
          <p:cNvSpPr>
            <a:spLocks noGrp="1"/>
          </p:cNvSpPr>
          <p:nvPr>
            <p:ph idx="1"/>
          </p:nvPr>
        </p:nvSpPr>
        <p:spPr>
          <a:xfrm>
            <a:off x="519113" y="4267200"/>
            <a:ext cx="8318500" cy="2133600"/>
          </a:xfrm>
        </p:spPr>
        <p:txBody>
          <a:bodyPr/>
          <a:lstStyle/>
          <a:p>
            <a:r>
              <a:rPr lang="en-US" dirty="0" smtClean="0"/>
              <a:t>Synchronously </a:t>
            </a:r>
            <a:r>
              <a:rPr lang="en-US" dirty="0"/>
              <a:t>acknowledged </a:t>
            </a:r>
            <a:r>
              <a:rPr lang="en-US" dirty="0" smtClean="0"/>
              <a:t>message</a:t>
            </a:r>
            <a:endParaRPr lang="en-US" dirty="0"/>
          </a:p>
          <a:p>
            <a:pPr lvl="1"/>
            <a:r>
              <a:rPr lang="en-US" dirty="0" smtClean="0"/>
              <a:t>Acknowledgement processed </a:t>
            </a:r>
            <a:r>
              <a:rPr lang="en-US" dirty="0"/>
              <a:t>in the </a:t>
            </a:r>
            <a:r>
              <a:rPr lang="en-US" dirty="0" smtClean="0"/>
              <a:t>sending transaction</a:t>
            </a:r>
            <a:endParaRPr lang="en-US" dirty="0"/>
          </a:p>
          <a:p>
            <a:r>
              <a:rPr lang="en-US" dirty="0" smtClean="0"/>
              <a:t>Asynchronously </a:t>
            </a:r>
            <a:r>
              <a:rPr lang="en-US" dirty="0"/>
              <a:t>acknowledged message:</a:t>
            </a:r>
          </a:p>
          <a:p>
            <a:pPr lvl="1"/>
            <a:r>
              <a:rPr lang="en-US" dirty="0"/>
              <a:t>Acknowledgement processed in </a:t>
            </a:r>
            <a:r>
              <a:rPr lang="en-US" dirty="0" smtClean="0"/>
              <a:t>separate transaction</a:t>
            </a:r>
            <a:endParaRPr lang="en-US" dirty="0"/>
          </a:p>
        </p:txBody>
      </p:sp>
      <p:sp>
        <p:nvSpPr>
          <p:cNvPr id="41" name="Line 34"/>
          <p:cNvSpPr>
            <a:spLocks noChangeShapeType="1"/>
          </p:cNvSpPr>
          <p:nvPr/>
        </p:nvSpPr>
        <p:spPr bwMode="auto">
          <a:xfrm>
            <a:off x="4414838" y="857250"/>
            <a:ext cx="0" cy="3014663"/>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2" name="Rectangle 4"/>
          <p:cNvSpPr>
            <a:spLocks noChangeArrowheads="1"/>
          </p:cNvSpPr>
          <p:nvPr/>
        </p:nvSpPr>
        <p:spPr bwMode="invGray">
          <a:xfrm>
            <a:off x="3624263" y="2657475"/>
            <a:ext cx="1619250" cy="941388"/>
          </a:xfrm>
          <a:prstGeom prst="rect">
            <a:avLst/>
          </a:prstGeom>
          <a:solidFill>
            <a:schemeClr val="tx1"/>
          </a:solidFill>
          <a:ln w="9525">
            <a:solidFill>
              <a:srgbClr val="777777"/>
            </a:solidFill>
            <a:miter lim="800000"/>
            <a:headEnd/>
            <a:tailEnd/>
          </a:ln>
        </p:spPr>
        <p:txBody>
          <a:bodyPr wrap="none"/>
          <a:lstStyle/>
          <a:p>
            <a:pPr algn="l" eaLnBrk="1" hangingPunct="1">
              <a:spcBef>
                <a:spcPct val="0"/>
              </a:spcBef>
              <a:buClrTx/>
              <a:buFontTx/>
              <a:buNone/>
            </a:pPr>
            <a:endParaRPr lang="en-US" sz="1600" b="0" dirty="0">
              <a:solidFill>
                <a:schemeClr val="accent2"/>
              </a:solidFill>
            </a:endParaRPr>
          </a:p>
        </p:txBody>
      </p:sp>
      <p:sp>
        <p:nvSpPr>
          <p:cNvPr id="43" name="Line 5"/>
          <p:cNvSpPr>
            <a:spLocks noChangeShapeType="1"/>
          </p:cNvSpPr>
          <p:nvPr/>
        </p:nvSpPr>
        <p:spPr bwMode="invGray">
          <a:xfrm>
            <a:off x="3621088" y="3279775"/>
            <a:ext cx="16256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4" name="Line 6"/>
          <p:cNvSpPr>
            <a:spLocks noChangeShapeType="1"/>
          </p:cNvSpPr>
          <p:nvPr/>
        </p:nvSpPr>
        <p:spPr bwMode="invGray">
          <a:xfrm>
            <a:off x="3624263" y="3436938"/>
            <a:ext cx="1614487"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5" name="Line 7"/>
          <p:cNvSpPr>
            <a:spLocks noChangeShapeType="1"/>
          </p:cNvSpPr>
          <p:nvPr/>
        </p:nvSpPr>
        <p:spPr bwMode="invGray">
          <a:xfrm>
            <a:off x="3851275" y="2674938"/>
            <a:ext cx="0" cy="923925"/>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6" name="Rectangle 8"/>
          <p:cNvSpPr>
            <a:spLocks noChangeArrowheads="1"/>
          </p:cNvSpPr>
          <p:nvPr/>
        </p:nvSpPr>
        <p:spPr bwMode="invGray">
          <a:xfrm>
            <a:off x="3624263" y="2200275"/>
            <a:ext cx="1619250" cy="458788"/>
          </a:xfrm>
          <a:prstGeom prst="rect">
            <a:avLst/>
          </a:prstGeom>
          <a:solidFill>
            <a:srgbClr val="3399FF"/>
          </a:solidFill>
          <a:ln w="9525">
            <a:solidFill>
              <a:srgbClr val="777777"/>
            </a:solidFill>
            <a:miter lim="800000"/>
            <a:headEnd/>
            <a:tailEnd/>
          </a:ln>
        </p:spPr>
        <p:txBody>
          <a:bodyPr wrap="none" anchor="ctr"/>
          <a:lstStyle/>
          <a:p>
            <a:pPr eaLnBrk="1" hangingPunct="1">
              <a:spcBef>
                <a:spcPct val="0"/>
              </a:spcBef>
              <a:buClrTx/>
              <a:buFontTx/>
              <a:buNone/>
            </a:pPr>
            <a:r>
              <a:rPr lang="en-US" dirty="0">
                <a:solidFill>
                  <a:schemeClr val="bg1"/>
                </a:solidFill>
              </a:rPr>
              <a:t>xx_message</a:t>
            </a:r>
          </a:p>
        </p:txBody>
      </p:sp>
      <p:sp>
        <p:nvSpPr>
          <p:cNvPr id="47" name="Line 9"/>
          <p:cNvSpPr>
            <a:spLocks noChangeShapeType="1"/>
          </p:cNvSpPr>
          <p:nvPr/>
        </p:nvSpPr>
        <p:spPr bwMode="invGray">
          <a:xfrm>
            <a:off x="3621088" y="2819400"/>
            <a:ext cx="16256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8" name="Line 10"/>
          <p:cNvSpPr>
            <a:spLocks noChangeShapeType="1"/>
          </p:cNvSpPr>
          <p:nvPr/>
        </p:nvSpPr>
        <p:spPr bwMode="invGray">
          <a:xfrm>
            <a:off x="3624263" y="2976563"/>
            <a:ext cx="1614487"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9" name="Line 11"/>
          <p:cNvSpPr>
            <a:spLocks noChangeShapeType="1"/>
          </p:cNvSpPr>
          <p:nvPr/>
        </p:nvSpPr>
        <p:spPr bwMode="invGray">
          <a:xfrm>
            <a:off x="4794250" y="2660650"/>
            <a:ext cx="0" cy="925513"/>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50" name="Line 12"/>
          <p:cNvSpPr>
            <a:spLocks noChangeShapeType="1"/>
          </p:cNvSpPr>
          <p:nvPr/>
        </p:nvSpPr>
        <p:spPr bwMode="invGray">
          <a:xfrm>
            <a:off x="3621088" y="3119438"/>
            <a:ext cx="16256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pic>
        <p:nvPicPr>
          <p:cNvPr id="51" name="Picture 13"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02563" y="2411413"/>
            <a:ext cx="909637"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Text Box 14"/>
          <p:cNvSpPr txBox="1">
            <a:spLocks noChangeArrowheads="1"/>
          </p:cNvSpPr>
          <p:nvPr/>
        </p:nvSpPr>
        <p:spPr bwMode="auto">
          <a:xfrm>
            <a:off x="7721600" y="3290888"/>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bg1"/>
                </a:solidFill>
              </a:rPr>
              <a:t>external</a:t>
            </a:r>
            <a:br>
              <a:rPr lang="en-US" dirty="0">
                <a:solidFill>
                  <a:schemeClr val="bg1"/>
                </a:solidFill>
              </a:rPr>
            </a:br>
            <a:r>
              <a:rPr lang="en-US" dirty="0">
                <a:solidFill>
                  <a:schemeClr val="bg1"/>
                </a:solidFill>
              </a:rPr>
              <a:t>system</a:t>
            </a:r>
          </a:p>
        </p:txBody>
      </p:sp>
      <p:grpSp>
        <p:nvGrpSpPr>
          <p:cNvPr id="53" name="Group 15"/>
          <p:cNvGrpSpPr>
            <a:grpSpLocks/>
          </p:cNvGrpSpPr>
          <p:nvPr/>
        </p:nvGrpSpPr>
        <p:grpSpPr bwMode="auto">
          <a:xfrm>
            <a:off x="674688" y="2497138"/>
            <a:ext cx="992187" cy="636587"/>
            <a:chOff x="659" y="2116"/>
            <a:chExt cx="517" cy="332"/>
          </a:xfrm>
        </p:grpSpPr>
        <p:pic>
          <p:nvPicPr>
            <p:cNvPr id="54" name="Picture 8" descr="j04316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659014" flipH="1">
              <a:off x="659" y="2116"/>
              <a:ext cx="331"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5" name="Group 17"/>
            <p:cNvGrpSpPr>
              <a:grpSpLocks/>
            </p:cNvGrpSpPr>
            <p:nvPr/>
          </p:nvGrpSpPr>
          <p:grpSpPr bwMode="auto">
            <a:xfrm>
              <a:off x="958" y="2161"/>
              <a:ext cx="218" cy="157"/>
              <a:chOff x="2772" y="1477"/>
              <a:chExt cx="822" cy="590"/>
            </a:xfrm>
          </p:grpSpPr>
          <p:sp>
            <p:nvSpPr>
              <p:cNvPr id="56" name="Arc 18"/>
              <p:cNvSpPr>
                <a:spLocks/>
              </p:cNvSpPr>
              <p:nvPr/>
            </p:nvSpPr>
            <p:spPr bwMode="auto">
              <a:xfrm rot="2953146">
                <a:off x="2772" y="1599"/>
                <a:ext cx="346" cy="34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dirty="0"/>
              </a:p>
            </p:txBody>
          </p:sp>
          <p:sp>
            <p:nvSpPr>
              <p:cNvPr id="57" name="Arc 19"/>
              <p:cNvSpPr>
                <a:spLocks/>
              </p:cNvSpPr>
              <p:nvPr/>
            </p:nvSpPr>
            <p:spPr bwMode="auto">
              <a:xfrm rot="2953146">
                <a:off x="2848" y="1560"/>
                <a:ext cx="424" cy="42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58" name="Arc 20"/>
              <p:cNvSpPr>
                <a:spLocks/>
              </p:cNvSpPr>
              <p:nvPr/>
            </p:nvSpPr>
            <p:spPr bwMode="auto">
              <a:xfrm rot="2953146">
                <a:off x="2898" y="1510"/>
                <a:ext cx="523" cy="52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59" name="Arc 21"/>
              <p:cNvSpPr>
                <a:spLocks/>
              </p:cNvSpPr>
              <p:nvPr/>
            </p:nvSpPr>
            <p:spPr bwMode="auto">
              <a:xfrm rot="2953146">
                <a:off x="3004" y="1477"/>
                <a:ext cx="590" cy="59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grpSp>
      </p:grpSp>
      <p:sp>
        <p:nvSpPr>
          <p:cNvPr id="60" name="Line 23"/>
          <p:cNvSpPr>
            <a:spLocks noChangeShapeType="1"/>
          </p:cNvSpPr>
          <p:nvPr/>
        </p:nvSpPr>
        <p:spPr bwMode="auto">
          <a:xfrm>
            <a:off x="1700213" y="2728913"/>
            <a:ext cx="1914525" cy="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61" name="Line 24"/>
          <p:cNvSpPr>
            <a:spLocks noChangeShapeType="1"/>
          </p:cNvSpPr>
          <p:nvPr/>
        </p:nvSpPr>
        <p:spPr bwMode="auto">
          <a:xfrm>
            <a:off x="5243513" y="2700338"/>
            <a:ext cx="2557462" cy="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62" name="Text Box 25"/>
          <p:cNvSpPr txBox="1">
            <a:spLocks noChangeArrowheads="1"/>
          </p:cNvSpPr>
          <p:nvPr/>
        </p:nvSpPr>
        <p:spPr bwMode="auto">
          <a:xfrm>
            <a:off x="1231900" y="1943100"/>
            <a:ext cx="23669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triggering and</a:t>
            </a:r>
            <a:br>
              <a:rPr lang="en-US" dirty="0">
                <a:solidFill>
                  <a:schemeClr val="accent1"/>
                </a:solidFill>
              </a:rPr>
            </a:br>
            <a:r>
              <a:rPr lang="en-US" dirty="0">
                <a:solidFill>
                  <a:schemeClr val="accent1"/>
                </a:solidFill>
              </a:rPr>
              <a:t>payload generation</a:t>
            </a:r>
          </a:p>
        </p:txBody>
      </p:sp>
      <p:sp>
        <p:nvSpPr>
          <p:cNvPr id="63" name="Text Box 26"/>
          <p:cNvSpPr txBox="1">
            <a:spLocks noChangeArrowheads="1"/>
          </p:cNvSpPr>
          <p:nvPr/>
        </p:nvSpPr>
        <p:spPr bwMode="auto">
          <a:xfrm>
            <a:off x="6494327" y="1995914"/>
            <a:ext cx="11715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sending to external system</a:t>
            </a:r>
          </a:p>
        </p:txBody>
      </p:sp>
      <p:sp>
        <p:nvSpPr>
          <p:cNvPr id="64" name="Text Box 27"/>
          <p:cNvSpPr txBox="1">
            <a:spLocks noChangeArrowheads="1"/>
          </p:cNvSpPr>
          <p:nvPr/>
        </p:nvSpPr>
        <p:spPr bwMode="auto">
          <a:xfrm>
            <a:off x="5511800" y="3309938"/>
            <a:ext cx="19843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processing</a:t>
            </a:r>
            <a:br>
              <a:rPr lang="en-US" dirty="0">
                <a:solidFill>
                  <a:schemeClr val="accent1"/>
                </a:solidFill>
              </a:rPr>
            </a:br>
            <a:r>
              <a:rPr lang="en-US" dirty="0">
                <a:solidFill>
                  <a:schemeClr val="accent1"/>
                </a:solidFill>
              </a:rPr>
              <a:t>acknowledgement</a:t>
            </a:r>
          </a:p>
        </p:txBody>
      </p:sp>
      <p:sp>
        <p:nvSpPr>
          <p:cNvPr id="65" name="Freeform 28"/>
          <p:cNvSpPr>
            <a:spLocks/>
          </p:cNvSpPr>
          <p:nvPr/>
        </p:nvSpPr>
        <p:spPr bwMode="auto">
          <a:xfrm>
            <a:off x="5243513" y="2786063"/>
            <a:ext cx="2557462" cy="414337"/>
          </a:xfrm>
          <a:custGeom>
            <a:avLst/>
            <a:gdLst>
              <a:gd name="T0" fmla="*/ 2147483647 w 1611"/>
              <a:gd name="T1" fmla="*/ 2147483647 h 261"/>
              <a:gd name="T2" fmla="*/ 2147483647 w 1611"/>
              <a:gd name="T3" fmla="*/ 2147483647 h 261"/>
              <a:gd name="T4" fmla="*/ 2147483647 w 1611"/>
              <a:gd name="T5" fmla="*/ 0 h 261"/>
              <a:gd name="T6" fmla="*/ 0 w 1611"/>
              <a:gd name="T7" fmla="*/ 0 h 261"/>
              <a:gd name="T8" fmla="*/ 0 60000 65536"/>
              <a:gd name="T9" fmla="*/ 0 60000 65536"/>
              <a:gd name="T10" fmla="*/ 0 60000 65536"/>
              <a:gd name="T11" fmla="*/ 0 60000 65536"/>
              <a:gd name="T12" fmla="*/ 0 w 1611"/>
              <a:gd name="T13" fmla="*/ 0 h 261"/>
              <a:gd name="T14" fmla="*/ 1611 w 1611"/>
              <a:gd name="T15" fmla="*/ 261 h 261"/>
            </a:gdLst>
            <a:ahLst/>
            <a:cxnLst>
              <a:cxn ang="T8">
                <a:pos x="T0" y="T1"/>
              </a:cxn>
              <a:cxn ang="T9">
                <a:pos x="T2" y="T3"/>
              </a:cxn>
              <a:cxn ang="T10">
                <a:pos x="T4" y="T5"/>
              </a:cxn>
              <a:cxn ang="T11">
                <a:pos x="T6" y="T7"/>
              </a:cxn>
            </a:cxnLst>
            <a:rect l="T12" t="T13" r="T14" b="T15"/>
            <a:pathLst>
              <a:path w="1611" h="261">
                <a:moveTo>
                  <a:pt x="1611" y="261"/>
                </a:moveTo>
                <a:lnTo>
                  <a:pt x="144" y="261"/>
                </a:lnTo>
                <a:lnTo>
                  <a:pt x="144" y="0"/>
                </a:lnTo>
                <a:lnTo>
                  <a:pt x="0" y="0"/>
                </a:lnTo>
              </a:path>
            </a:pathLst>
          </a:custGeom>
          <a:noFill/>
          <a:ln w="19050">
            <a:solidFill>
              <a:schemeClr val="bg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dirty="0"/>
          </a:p>
        </p:txBody>
      </p:sp>
      <p:sp>
        <p:nvSpPr>
          <p:cNvPr id="66" name="Rectangle 29"/>
          <p:cNvSpPr>
            <a:spLocks noChangeArrowheads="1"/>
          </p:cNvSpPr>
          <p:nvPr/>
        </p:nvSpPr>
        <p:spPr bwMode="auto">
          <a:xfrm>
            <a:off x="1943100" y="2643188"/>
            <a:ext cx="1443038" cy="171450"/>
          </a:xfrm>
          <a:prstGeom prst="rect">
            <a:avLst/>
          </a:prstGeom>
          <a:solidFill>
            <a:schemeClr val="accent1"/>
          </a:solidFill>
          <a:ln w="19050" algn="ctr">
            <a:solidFill>
              <a:schemeClr val="bg1"/>
            </a:solidFill>
            <a:miter lim="800000"/>
            <a:headEnd/>
            <a:tailEnd/>
          </a:ln>
        </p:spPr>
        <p:txBody>
          <a:bodyPr wrap="none" lIns="0" tIns="0" rIns="0" bIns="0" anchor="ctr">
            <a:spAutoFit/>
          </a:bodyPr>
          <a:lstStyle/>
          <a:p>
            <a:endParaRPr lang="en-US" dirty="0"/>
          </a:p>
        </p:txBody>
      </p:sp>
      <p:sp>
        <p:nvSpPr>
          <p:cNvPr id="67" name="Rectangle 30"/>
          <p:cNvSpPr>
            <a:spLocks noChangeArrowheads="1"/>
          </p:cNvSpPr>
          <p:nvPr/>
        </p:nvSpPr>
        <p:spPr bwMode="auto">
          <a:xfrm>
            <a:off x="6324600" y="2624138"/>
            <a:ext cx="1300163" cy="171450"/>
          </a:xfrm>
          <a:prstGeom prst="rect">
            <a:avLst/>
          </a:prstGeom>
          <a:solidFill>
            <a:schemeClr val="accent1"/>
          </a:solidFill>
          <a:ln w="19050" algn="ctr">
            <a:solidFill>
              <a:schemeClr val="bg1"/>
            </a:solidFill>
            <a:miter lim="800000"/>
            <a:headEnd/>
            <a:tailEnd/>
          </a:ln>
        </p:spPr>
        <p:txBody>
          <a:bodyPr lIns="0" tIns="0" rIns="0" bIns="0" anchor="ctr">
            <a:spAutoFit/>
          </a:bodyPr>
          <a:lstStyle/>
          <a:p>
            <a:endParaRPr lang="en-US" dirty="0"/>
          </a:p>
        </p:txBody>
      </p:sp>
      <p:sp>
        <p:nvSpPr>
          <p:cNvPr id="68" name="Rectangle 32"/>
          <p:cNvSpPr>
            <a:spLocks noChangeArrowheads="1"/>
          </p:cNvSpPr>
          <p:nvPr/>
        </p:nvSpPr>
        <p:spPr bwMode="auto">
          <a:xfrm>
            <a:off x="5562600" y="2624138"/>
            <a:ext cx="671513" cy="171450"/>
          </a:xfrm>
          <a:prstGeom prst="rect">
            <a:avLst/>
          </a:prstGeom>
          <a:solidFill>
            <a:srgbClr val="0066CC"/>
          </a:solidFill>
          <a:ln w="19050" algn="ctr">
            <a:solidFill>
              <a:schemeClr val="bg1"/>
            </a:solidFill>
            <a:prstDash val="sysDot"/>
            <a:miter lim="800000"/>
            <a:headEnd/>
            <a:tailEnd/>
          </a:ln>
        </p:spPr>
        <p:txBody>
          <a:bodyPr lIns="0" tIns="0" rIns="0" bIns="0" anchor="ctr">
            <a:spAutoFit/>
          </a:bodyPr>
          <a:lstStyle/>
          <a:p>
            <a:endParaRPr lang="en-US" dirty="0"/>
          </a:p>
        </p:txBody>
      </p:sp>
      <p:sp>
        <p:nvSpPr>
          <p:cNvPr id="69" name="Rectangle 33"/>
          <p:cNvSpPr>
            <a:spLocks noChangeArrowheads="1"/>
          </p:cNvSpPr>
          <p:nvPr/>
        </p:nvSpPr>
        <p:spPr bwMode="auto">
          <a:xfrm>
            <a:off x="5553075" y="3109913"/>
            <a:ext cx="2066925" cy="171450"/>
          </a:xfrm>
          <a:prstGeom prst="rect">
            <a:avLst/>
          </a:prstGeom>
          <a:solidFill>
            <a:srgbClr val="0066CC"/>
          </a:solidFill>
          <a:ln w="19050" algn="ctr">
            <a:solidFill>
              <a:schemeClr val="bg1"/>
            </a:solidFill>
            <a:prstDash val="sysDot"/>
            <a:miter lim="800000"/>
            <a:headEnd/>
            <a:tailEnd/>
          </a:ln>
        </p:spPr>
        <p:txBody>
          <a:bodyPr lIns="0" tIns="0" rIns="0" bIns="0" anchor="ctr">
            <a:spAutoFit/>
          </a:bodyPr>
          <a:lstStyle/>
          <a:p>
            <a:endParaRPr lang="en-US" dirty="0"/>
          </a:p>
        </p:txBody>
      </p:sp>
      <p:sp>
        <p:nvSpPr>
          <p:cNvPr id="70" name="Text Box 39"/>
          <p:cNvSpPr txBox="1">
            <a:spLocks noChangeArrowheads="1"/>
          </p:cNvSpPr>
          <p:nvPr/>
        </p:nvSpPr>
        <p:spPr bwMode="auto">
          <a:xfrm>
            <a:off x="2341563" y="2620963"/>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a:t>
            </a:r>
            <a:r>
              <a:rPr lang="en-US" sz="1400" dirty="0">
                <a:solidFill>
                  <a:schemeClr val="tx1"/>
                </a:solidFill>
              </a:rPr>
              <a:t> 1</a:t>
            </a:r>
          </a:p>
        </p:txBody>
      </p:sp>
      <p:sp>
        <p:nvSpPr>
          <p:cNvPr id="71" name="Text Box 42"/>
          <p:cNvSpPr txBox="1">
            <a:spLocks noChangeArrowheads="1"/>
          </p:cNvSpPr>
          <p:nvPr/>
        </p:nvSpPr>
        <p:spPr bwMode="auto">
          <a:xfrm>
            <a:off x="6704013" y="2595563"/>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a:t>
            </a:r>
            <a:r>
              <a:rPr lang="en-US" sz="1400" dirty="0">
                <a:solidFill>
                  <a:schemeClr val="tx1"/>
                </a:solidFill>
              </a:rPr>
              <a:t> 3</a:t>
            </a:r>
          </a:p>
        </p:txBody>
      </p:sp>
      <p:sp>
        <p:nvSpPr>
          <p:cNvPr id="72" name="Text Box 44"/>
          <p:cNvSpPr txBox="1">
            <a:spLocks noChangeArrowheads="1"/>
          </p:cNvSpPr>
          <p:nvPr/>
        </p:nvSpPr>
        <p:spPr bwMode="auto">
          <a:xfrm>
            <a:off x="6216650" y="3081338"/>
            <a:ext cx="6048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a:t>
            </a:r>
            <a:r>
              <a:rPr lang="en-US" sz="1400" dirty="0">
                <a:solidFill>
                  <a:schemeClr val="tx1"/>
                </a:solidFill>
              </a:rPr>
              <a:t> 4</a:t>
            </a:r>
          </a:p>
        </p:txBody>
      </p:sp>
      <p:sp>
        <p:nvSpPr>
          <p:cNvPr id="73" name="Text Box 45"/>
          <p:cNvSpPr txBox="1">
            <a:spLocks noChangeArrowheads="1"/>
          </p:cNvSpPr>
          <p:nvPr/>
        </p:nvSpPr>
        <p:spPr bwMode="auto">
          <a:xfrm>
            <a:off x="5586413" y="2595563"/>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a:t>
            </a:r>
            <a:r>
              <a:rPr lang="en-US" sz="1400" dirty="0">
                <a:solidFill>
                  <a:schemeClr val="tx1"/>
                </a:solidFill>
              </a:rPr>
              <a:t> 2</a:t>
            </a:r>
          </a:p>
        </p:txBody>
      </p:sp>
      <p:sp>
        <p:nvSpPr>
          <p:cNvPr id="74" name="Text Box 35"/>
          <p:cNvSpPr txBox="1">
            <a:spLocks noChangeArrowheads="1"/>
          </p:cNvSpPr>
          <p:nvPr/>
        </p:nvSpPr>
        <p:spPr bwMode="auto">
          <a:xfrm>
            <a:off x="5550898" y="2299499"/>
            <a:ext cx="8112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smtClean="0">
                <a:solidFill>
                  <a:schemeClr val="accent1"/>
                </a:solidFill>
              </a:rPr>
              <a:t>payload</a:t>
            </a:r>
            <a:endParaRPr lang="en-US" sz="1600" dirty="0">
              <a:solidFill>
                <a:schemeClr val="accent1"/>
              </a:solidFill>
            </a:endParaRPr>
          </a:p>
        </p:txBody>
      </p:sp>
      <p:sp>
        <p:nvSpPr>
          <p:cNvPr id="75" name="AutoShape 36"/>
          <p:cNvSpPr>
            <a:spLocks noChangeArrowheads="1"/>
          </p:cNvSpPr>
          <p:nvPr/>
        </p:nvSpPr>
        <p:spPr bwMode="auto">
          <a:xfrm>
            <a:off x="5394325" y="960438"/>
            <a:ext cx="2433638" cy="619125"/>
          </a:xfrm>
          <a:prstGeom prst="cube">
            <a:avLst>
              <a:gd name="adj" fmla="val 17394"/>
            </a:avLst>
          </a:prstGeom>
          <a:solidFill>
            <a:schemeClr val="tx1">
              <a:lumMod val="95000"/>
            </a:schemeClr>
          </a:solidFill>
          <a:ln w="19050">
            <a:solidFill>
              <a:schemeClr val="bg1"/>
            </a:solidFill>
            <a:miter lim="800000"/>
            <a:headEnd/>
            <a:tailEnd/>
          </a:ln>
        </p:spPr>
        <p:txBody>
          <a:bodyPr lIns="0" tIns="0" rIns="0" bIns="0" anchor="ctr">
            <a:spAutoFit/>
          </a:bodyPr>
          <a:lstStyle/>
          <a:p>
            <a:endParaRPr lang="en-US" dirty="0"/>
          </a:p>
        </p:txBody>
      </p:sp>
      <p:sp>
        <p:nvSpPr>
          <p:cNvPr id="76" name="AutoShape 37"/>
          <p:cNvSpPr>
            <a:spLocks noChangeArrowheads="1"/>
          </p:cNvSpPr>
          <p:nvPr/>
        </p:nvSpPr>
        <p:spPr bwMode="auto">
          <a:xfrm>
            <a:off x="1336557" y="960438"/>
            <a:ext cx="2930643" cy="619125"/>
          </a:xfrm>
          <a:prstGeom prst="cube">
            <a:avLst>
              <a:gd name="adj" fmla="val 17394"/>
            </a:avLst>
          </a:prstGeom>
          <a:solidFill>
            <a:schemeClr val="tx1">
              <a:lumMod val="95000"/>
            </a:schemeClr>
          </a:solidFill>
          <a:ln w="19050">
            <a:solidFill>
              <a:schemeClr val="bg1"/>
            </a:solidFill>
            <a:miter lim="800000"/>
            <a:headEnd/>
            <a:tailEnd/>
          </a:ln>
        </p:spPr>
        <p:txBody>
          <a:bodyPr wrap="square" lIns="0" tIns="0" rIns="0" bIns="0" anchor="ctr">
            <a:spAutoFit/>
          </a:bodyPr>
          <a:lstStyle/>
          <a:p>
            <a:endParaRPr lang="en-US" dirty="0"/>
          </a:p>
        </p:txBody>
      </p:sp>
      <p:sp>
        <p:nvSpPr>
          <p:cNvPr id="77" name="Text Box 38"/>
          <p:cNvSpPr txBox="1">
            <a:spLocks noChangeArrowheads="1"/>
          </p:cNvSpPr>
          <p:nvPr/>
        </p:nvSpPr>
        <p:spPr bwMode="auto">
          <a:xfrm>
            <a:off x="1595071" y="1176338"/>
            <a:ext cx="24355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smtClean="0">
                <a:solidFill>
                  <a:srgbClr val="009900"/>
                </a:solidFill>
              </a:rPr>
              <a:t>Application server(s</a:t>
            </a:r>
            <a:r>
              <a:rPr lang="en-US" dirty="0">
                <a:solidFill>
                  <a:srgbClr val="009900"/>
                </a:solidFill>
              </a:rPr>
              <a:t>)</a:t>
            </a:r>
          </a:p>
        </p:txBody>
      </p:sp>
      <p:sp>
        <p:nvSpPr>
          <p:cNvPr id="78" name="Text Box 39"/>
          <p:cNvSpPr txBox="1">
            <a:spLocks noChangeArrowheads="1"/>
          </p:cNvSpPr>
          <p:nvPr/>
        </p:nvSpPr>
        <p:spPr bwMode="auto">
          <a:xfrm>
            <a:off x="5432425" y="1176338"/>
            <a:ext cx="23701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rgbClr val="009900"/>
                </a:solidFill>
              </a:rPr>
              <a:t>Batch </a:t>
            </a:r>
            <a:r>
              <a:rPr lang="en-US" dirty="0">
                <a:solidFill>
                  <a:srgbClr val="009900"/>
                </a:solidFill>
              </a:rPr>
              <a:t>server</a:t>
            </a:r>
          </a:p>
        </p:txBody>
      </p:sp>
    </p:spTree>
    <p:extLst>
      <p:ext uri="{BB962C8B-B14F-4D97-AF65-F5344CB8AC3E}">
        <p14:creationId xmlns:p14="http://schemas.microsoft.com/office/powerpoint/2010/main" val="126186856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message acknowledgements</a:t>
            </a:r>
          </a:p>
          <a:p>
            <a:r>
              <a:rPr lang="en-US" dirty="0">
                <a:solidFill>
                  <a:schemeClr val="bg1"/>
                </a:solidFill>
              </a:rPr>
              <a:t>Working with acknowledgements</a:t>
            </a:r>
          </a:p>
          <a:p>
            <a:r>
              <a:rPr lang="en-US" dirty="0"/>
              <a:t>Synchronous acknowledgement</a:t>
            </a:r>
          </a:p>
          <a:p>
            <a:r>
              <a:rPr lang="en-US" dirty="0"/>
              <a:t>Asynchronous remote call acknowledgement</a:t>
            </a:r>
          </a:p>
          <a:p>
            <a:r>
              <a:rPr lang="en-US" dirty="0"/>
              <a:t>Reply plugin acknowledgement</a:t>
            </a:r>
          </a:p>
          <a:p>
            <a:r>
              <a:rPr lang="en-US" dirty="0"/>
              <a:t>Message administration</a:t>
            </a:r>
          </a:p>
          <a:p>
            <a:endParaRPr lang="en-US" dirty="0"/>
          </a:p>
        </p:txBody>
      </p:sp>
    </p:spTree>
    <p:extLst>
      <p:ext uri="{BB962C8B-B14F-4D97-AF65-F5344CB8AC3E}">
        <p14:creationId xmlns:p14="http://schemas.microsoft.com/office/powerpoint/2010/main" val="174553213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533400" y="914400"/>
            <a:ext cx="457200" cy="22098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3" name="Title 2"/>
          <p:cNvSpPr>
            <a:spLocks noGrp="1"/>
          </p:cNvSpPr>
          <p:nvPr>
            <p:ph type="title"/>
          </p:nvPr>
        </p:nvSpPr>
        <p:spPr/>
        <p:txBody>
          <a:bodyPr/>
          <a:lstStyle/>
          <a:p>
            <a:r>
              <a:rPr lang="en-US" dirty="0" smtClean="0"/>
              <a:t>Reporting </a:t>
            </a:r>
            <a:r>
              <a:rPr lang="en-US" dirty="0"/>
              <a:t>positive acknowledgement</a:t>
            </a:r>
          </a:p>
        </p:txBody>
      </p:sp>
      <p:sp>
        <p:nvSpPr>
          <p:cNvPr id="2" name="Content Placeholder 1"/>
          <p:cNvSpPr>
            <a:spLocks noGrp="1"/>
          </p:cNvSpPr>
          <p:nvPr>
            <p:ph idx="1"/>
          </p:nvPr>
        </p:nvSpPr>
        <p:spPr/>
        <p:txBody>
          <a:bodyPr/>
          <a:lstStyle/>
          <a:p>
            <a:r>
              <a:rPr lang="en-US" b="1" dirty="0" smtClean="0">
                <a:latin typeface="Courier New" pitchFamily="49" charset="0"/>
                <a:cs typeface="Courier New" pitchFamily="49" charset="0"/>
              </a:rPr>
              <a:t>message.reportAck</a:t>
            </a:r>
            <a:r>
              <a:rPr lang="en-US" b="1" dirty="0">
                <a:latin typeface="Courier New" pitchFamily="49" charset="0"/>
                <a:cs typeface="Courier New" pitchFamily="49" charset="0"/>
              </a:rPr>
              <a:t>()</a:t>
            </a:r>
          </a:p>
          <a:p>
            <a:r>
              <a:rPr lang="en-US" dirty="0" smtClean="0"/>
              <a:t>Include processes that respond to the </a:t>
            </a:r>
            <a:r>
              <a:rPr lang="en-US" dirty="0" smtClean="0"/>
              <a:t>acknowledgement:</a:t>
            </a:r>
            <a:endParaRPr lang="en-US" dirty="0"/>
          </a:p>
          <a:p>
            <a:pPr lvl="1"/>
            <a:r>
              <a:rPr lang="en-US" dirty="0"/>
              <a:t>Changing a verified status to true</a:t>
            </a:r>
          </a:p>
          <a:p>
            <a:pPr lvl="1"/>
            <a:r>
              <a:rPr lang="en-US" dirty="0"/>
              <a:t>Recording an acknowledgement code</a:t>
            </a:r>
          </a:p>
          <a:p>
            <a:pPr lvl="1"/>
            <a:r>
              <a:rPr lang="en-US" dirty="0"/>
              <a:t>Saving a received report to the </a:t>
            </a:r>
            <a:r>
              <a:rPr lang="en-US" dirty="0" smtClean="0"/>
              <a:t>database</a:t>
            </a:r>
          </a:p>
          <a:p>
            <a:endParaRPr lang="en-US" dirty="0"/>
          </a:p>
        </p:txBody>
      </p:sp>
      <p:grpSp>
        <p:nvGrpSpPr>
          <p:cNvPr id="4" name="icon ACK"/>
          <p:cNvGrpSpPr/>
          <p:nvPr/>
        </p:nvGrpSpPr>
        <p:grpSpPr>
          <a:xfrm>
            <a:off x="8229600" y="457200"/>
            <a:ext cx="717440" cy="440951"/>
            <a:chOff x="2671547" y="1035425"/>
            <a:chExt cx="717440" cy="440951"/>
          </a:xfrm>
        </p:grpSpPr>
        <p:grpSp>
          <p:nvGrpSpPr>
            <p:cNvPr id="5" name="pic Msg 1"/>
            <p:cNvGrpSpPr>
              <a:grpSpLocks/>
            </p:cNvGrpSpPr>
            <p:nvPr/>
          </p:nvGrpSpPr>
          <p:grpSpPr bwMode="auto">
            <a:xfrm>
              <a:off x="2671547" y="1166814"/>
              <a:ext cx="498475" cy="309562"/>
              <a:chOff x="2097" y="1494"/>
              <a:chExt cx="229" cy="142"/>
            </a:xfrm>
            <a:effectLst>
              <a:outerShdw blurRad="50800" dist="38100" dir="2700000" algn="tl" rotWithShape="0">
                <a:prstClr val="black">
                  <a:alpha val="40000"/>
                </a:prstClr>
              </a:outerShdw>
            </a:effectLst>
          </p:grpSpPr>
          <p:sp>
            <p:nvSpPr>
              <p:cNvPr id="7"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8"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9"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6" name="Freeform 12"/>
            <p:cNvSpPr>
              <a:spLocks/>
            </p:cNvSpPr>
            <p:nvPr/>
          </p:nvSpPr>
          <p:spPr bwMode="auto">
            <a:xfrm>
              <a:off x="2961324" y="1035425"/>
              <a:ext cx="427663" cy="368494"/>
            </a:xfrm>
            <a:custGeom>
              <a:avLst/>
              <a:gdLst>
                <a:gd name="T0" fmla="*/ 0 w 189"/>
                <a:gd name="T1" fmla="*/ 538 h 162"/>
                <a:gd name="T2" fmla="*/ 337 w 189"/>
                <a:gd name="T3" fmla="*/ 1158 h 162"/>
                <a:gd name="T4" fmla="*/ 528 w 189"/>
                <a:gd name="T5" fmla="*/ 1158 h 162"/>
                <a:gd name="T6" fmla="*/ 1333 w 189"/>
                <a:gd name="T7" fmla="*/ 0 h 162"/>
                <a:gd name="T8" fmla="*/ 613 w 189"/>
                <a:gd name="T9" fmla="*/ 0 h 162"/>
                <a:gd name="T10" fmla="*/ 447 w 189"/>
                <a:gd name="T11" fmla="*/ 923 h 162"/>
                <a:gd name="T12" fmla="*/ 254 w 189"/>
                <a:gd name="T13" fmla="*/ 517 h 162"/>
                <a:gd name="T14" fmla="*/ 0 w 189"/>
                <a:gd name="T15" fmla="*/ 538 h 162"/>
                <a:gd name="T16" fmla="*/ 0 60000 65536"/>
                <a:gd name="T17" fmla="*/ 0 60000 65536"/>
                <a:gd name="T18" fmla="*/ 0 60000 65536"/>
                <a:gd name="T19" fmla="*/ 0 60000 65536"/>
                <a:gd name="T20" fmla="*/ 0 60000 65536"/>
                <a:gd name="T21" fmla="*/ 0 60000 65536"/>
                <a:gd name="T22" fmla="*/ 0 60000 65536"/>
                <a:gd name="T23" fmla="*/ 0 60000 65536"/>
                <a:gd name="T24" fmla="*/ 0 w 189"/>
                <a:gd name="T25" fmla="*/ 0 h 162"/>
                <a:gd name="T26" fmla="*/ 189 w 189"/>
                <a:gd name="T27" fmla="*/ 162 h 1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9" h="162">
                  <a:moveTo>
                    <a:pt x="0" y="75"/>
                  </a:moveTo>
                  <a:lnTo>
                    <a:pt x="48" y="162"/>
                  </a:lnTo>
                  <a:lnTo>
                    <a:pt x="75" y="162"/>
                  </a:lnTo>
                  <a:lnTo>
                    <a:pt x="189" y="0"/>
                  </a:lnTo>
                  <a:lnTo>
                    <a:pt x="87" y="0"/>
                  </a:lnTo>
                  <a:lnTo>
                    <a:pt x="63" y="129"/>
                  </a:lnTo>
                  <a:lnTo>
                    <a:pt x="36" y="72"/>
                  </a:lnTo>
                  <a:lnTo>
                    <a:pt x="0" y="75"/>
                  </a:lnTo>
                  <a:close/>
                </a:path>
              </a:pathLst>
            </a:custGeom>
            <a:solidFill>
              <a:srgbClr val="009900"/>
            </a:solidFill>
            <a:ln w="12700">
              <a:solidFill>
                <a:schemeClr val="bg1"/>
              </a:solidFill>
              <a:round/>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dirty="0"/>
            </a:p>
          </p:txBody>
        </p:sp>
      </p:grpSp>
      <p:sp>
        <p:nvSpPr>
          <p:cNvPr id="10" name="Rectangle 1"/>
          <p:cNvSpPr>
            <a:spLocks noChangeArrowheads="1"/>
          </p:cNvSpPr>
          <p:nvPr/>
        </p:nvSpPr>
        <p:spPr bwMode="auto">
          <a:xfrm>
            <a:off x="514350" y="909697"/>
            <a:ext cx="8436067" cy="206210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36 </a:t>
            </a: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kumimoji="0" lang="en-US" sz="1600" b="1" i="1" u="none" strike="noStrike" cap="none" normalizeH="0" baseline="0" dirty="0" smtClean="0">
                <a:ln>
                  <a:noFill/>
                </a:ln>
                <a:solidFill>
                  <a:srgbClr val="969696"/>
                </a:solidFill>
                <a:effectLst/>
                <a:latin typeface="Courier New" pitchFamily="49" charset="0"/>
                <a:cs typeface="Courier New" pitchFamily="49" charset="0"/>
              </a:rPr>
              <a:t>// message was successfully processed </a:t>
            </a:r>
            <a:br>
              <a:rPr kumimoji="0" lang="en-US" sz="1600" b="1" i="1" u="none" strike="noStrike" cap="none" normalizeH="0" baseline="0" dirty="0" smtClean="0">
                <a:ln>
                  <a:noFill/>
                </a:ln>
                <a:solidFill>
                  <a:srgbClr val="969696"/>
                </a:solidFill>
                <a:effectLst/>
                <a:latin typeface="Courier New" pitchFamily="49" charset="0"/>
                <a:cs typeface="Courier New" pitchFamily="49" charset="0"/>
              </a:rPr>
            </a:b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37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aMessage.reportAck</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a:ln>
                  <a:noFill/>
                </a:ln>
                <a:solidFill>
                  <a:srgbClr val="000000"/>
                </a:solidFill>
                <a:effectLst/>
                <a:latin typeface="Courier New" pitchFamily="49" charset="0"/>
                <a:cs typeface="Courier New" pitchFamily="49" charset="0"/>
              </a:rPr>
            </a:b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38  </a:t>
            </a:r>
            <a:r>
              <a:rPr kumimoji="0" lang="en-US" sz="1600" b="1" i="1" u="none" strike="noStrike" cap="none" normalizeH="0" baseline="0" dirty="0" smtClean="0">
                <a:ln>
                  <a:noFill/>
                </a:ln>
                <a:solidFill>
                  <a:srgbClr val="969696"/>
                </a:solidFill>
                <a:effectLst/>
                <a:latin typeface="Courier New" pitchFamily="49" charset="0"/>
                <a:cs typeface="Courier New" pitchFamily="49" charset="0"/>
              </a:rPr>
              <a:t>// make additional changes to triggering entity </a:t>
            </a:r>
            <a:br>
              <a:rPr kumimoji="0" lang="en-US" sz="1600" b="1" i="1" u="none" strike="noStrike" cap="none" normalizeH="0" baseline="0" dirty="0" smtClean="0">
                <a:ln>
                  <a:noFill/>
                </a:ln>
                <a:solidFill>
                  <a:srgbClr val="969696"/>
                </a:solidFill>
                <a:effectLst/>
                <a:latin typeface="Courier New" pitchFamily="49" charset="0"/>
                <a:cs typeface="Courier New" pitchFamily="49" charset="0"/>
              </a:rPr>
            </a:b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39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var</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relatedContact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aMessage.MessageRoot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as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ABContact </a:t>
            </a:r>
            <a:br>
              <a:rPr kumimoji="0" lang="en-US" sz="1600" b="1"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r>
              <a:rPr lang="en-US" sz="1600" b="1" dirty="0" smtClean="0">
                <a:solidFill>
                  <a:srgbClr val="000000"/>
                </a:solidFill>
                <a:latin typeface="Courier New"/>
                <a:ea typeface="Times New Roman"/>
                <a:cs typeface="Times New Roman"/>
              </a:rPr>
              <a:t>41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relatedContact.LegalCaseReportStatus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 </a:t>
            </a:r>
          </a:p>
          <a:p>
            <a:pPr lvl="0" fontAlgn="base">
              <a:spcBef>
                <a:spcPct val="0"/>
              </a:spcBef>
              <a:spcAft>
                <a:spcPct val="0"/>
              </a:spcAf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42 </a:t>
            </a:r>
            <a:r>
              <a:rPr lang="en-US" sz="1600" b="1" dirty="0" smtClean="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LegalCaseReportStatus.TC_REQUESTED_RECEIVED</a:t>
            </a:r>
            <a:r>
              <a:rPr lang="en-US" sz="1600" b="1" dirty="0">
                <a:solidFill>
                  <a:srgbClr val="000000"/>
                </a:solidFill>
                <a:latin typeface="Courier New" pitchFamily="49" charset="0"/>
                <a:cs typeface="Courier New" pitchFamily="49" charset="0"/>
              </a:rPr>
              <a:t/>
            </a:r>
            <a:br>
              <a:rPr lang="en-US" sz="1600" b="1" dirty="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a:t>
            </a:r>
            <a:r>
              <a:rPr lang="en-US" sz="1600" b="1" dirty="0" smtClean="0">
                <a:solidFill>
                  <a:srgbClr val="000000"/>
                </a:solidFill>
                <a:latin typeface="Courier New"/>
                <a:ea typeface="Times New Roman"/>
                <a:cs typeface="Times New Roman"/>
              </a:rPr>
              <a:t>43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relatedContact.LastLegalCaseReportDate</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 </a:t>
            </a:r>
            <a:br>
              <a:rPr kumimoji="0" lang="en-US" sz="1600" b="1"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44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DateUtil.currentDate</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82085656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Reporting retryable errors (below max)</a:t>
            </a:r>
            <a:endParaRPr lang="en-US" dirty="0"/>
          </a:p>
        </p:txBody>
      </p:sp>
      <p:sp>
        <p:nvSpPr>
          <p:cNvPr id="3" name="Content Placeholder 2"/>
          <p:cNvSpPr>
            <a:spLocks noGrp="1"/>
          </p:cNvSpPr>
          <p:nvPr>
            <p:ph idx="1"/>
          </p:nvPr>
        </p:nvSpPr>
        <p:spPr/>
        <p:txBody>
          <a:bodyPr/>
          <a:lstStyle/>
          <a:p>
            <a:r>
              <a:rPr lang="en-US" dirty="0" smtClean="0"/>
              <a:t>Message destination should define retry behavior</a:t>
            </a:r>
          </a:p>
          <a:p>
            <a:pPr lvl="1"/>
            <a:r>
              <a:rPr lang="en-US" dirty="0" smtClean="0"/>
              <a:t>Max retries after initial send</a:t>
            </a:r>
          </a:p>
          <a:p>
            <a:pPr lvl="1"/>
            <a:r>
              <a:rPr lang="en-US" dirty="0" smtClean="0"/>
              <a:t>Initial retry interval</a:t>
            </a:r>
          </a:p>
          <a:p>
            <a:pPr lvl="1"/>
            <a:r>
              <a:rPr lang="en-US" dirty="0" smtClean="0"/>
              <a:t>Retry </a:t>
            </a:r>
            <a:r>
              <a:rPr lang="en-US" dirty="0" smtClean="0"/>
              <a:t>backoff</a:t>
            </a:r>
            <a:r>
              <a:rPr lang="en-US" dirty="0" smtClean="0"/>
              <a:t> multiplier</a:t>
            </a:r>
          </a:p>
          <a:p>
            <a:r>
              <a:rPr lang="en-US" dirty="0" smtClean="0"/>
              <a:t>Define parameters for maximum retries</a:t>
            </a:r>
          </a:p>
          <a:p>
            <a:pPr lvl="1"/>
            <a:r>
              <a:rPr lang="en-US" dirty="0" smtClean="0"/>
              <a:t>Plugin </a:t>
            </a:r>
            <a:r>
              <a:rPr lang="en-US" dirty="0"/>
              <a:t>parameter (for reply code in transport/reply plugin)</a:t>
            </a:r>
          </a:p>
          <a:p>
            <a:pPr lvl="1"/>
            <a:r>
              <a:rPr lang="en-US" dirty="0"/>
              <a:t>Script parameter (for reply code in web services)</a:t>
            </a:r>
          </a:p>
          <a:p>
            <a:r>
              <a:rPr lang="en-US" b="1" dirty="0" smtClean="0">
                <a:latin typeface="Courier New" pitchFamily="49" charset="0"/>
                <a:cs typeface="Courier New" pitchFamily="49" charset="0"/>
              </a:rPr>
              <a:t>message.reportError</a:t>
            </a:r>
            <a:r>
              <a:rPr lang="en-US" b="1" dirty="0" smtClean="0">
                <a:latin typeface="Courier New" pitchFamily="49" charset="0"/>
                <a:cs typeface="Courier New" pitchFamily="49" charset="0"/>
              </a:rPr>
              <a:t>(</a:t>
            </a:r>
            <a:r>
              <a:rPr lang="en-US" b="1" dirty="0" smtClean="0">
                <a:latin typeface="Courier New" pitchFamily="49" charset="0"/>
                <a:cs typeface="Courier New" pitchFamily="49" charset="0"/>
              </a:rPr>
              <a:t>retryTime</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pPr lvl="1"/>
            <a:r>
              <a:rPr lang="en-US" dirty="0"/>
              <a:t>Call before the max retries has reached</a:t>
            </a:r>
            <a:endParaRPr lang="en-US" b="1" dirty="0">
              <a:latin typeface="Courier New" pitchFamily="49" charset="0"/>
              <a:cs typeface="Courier New" pitchFamily="49" charset="0"/>
            </a:endParaRPr>
          </a:p>
          <a:p>
            <a:pPr lvl="1"/>
            <a:r>
              <a:rPr lang="en-US" dirty="0" smtClean="0"/>
              <a:t>Guidewire send again at the retry time</a:t>
            </a:r>
          </a:p>
          <a:p>
            <a:pPr lvl="1"/>
            <a:r>
              <a:rPr lang="en-US" dirty="0" smtClean="0"/>
              <a:t>Use a new SenderRefID</a:t>
            </a:r>
          </a:p>
          <a:p>
            <a:pPr lvl="1"/>
            <a:r>
              <a:rPr lang="en-US" dirty="0" smtClean="0"/>
              <a:t>Increase the resend time per each resend</a:t>
            </a:r>
            <a:endParaRPr lang="en-US" dirty="0"/>
          </a:p>
          <a:p>
            <a:pPr lvl="1"/>
            <a:endParaRPr lang="en-US" dirty="0"/>
          </a:p>
        </p:txBody>
      </p:sp>
      <p:grpSp>
        <p:nvGrpSpPr>
          <p:cNvPr id="10" name="icn NACK rety"/>
          <p:cNvGrpSpPr/>
          <p:nvPr/>
        </p:nvGrpSpPr>
        <p:grpSpPr>
          <a:xfrm>
            <a:off x="8229600" y="419100"/>
            <a:ext cx="645747" cy="487102"/>
            <a:chOff x="6513347" y="4091940"/>
            <a:chExt cx="645747" cy="487102"/>
          </a:xfrm>
        </p:grpSpPr>
        <p:grpSp>
          <p:nvGrpSpPr>
            <p:cNvPr id="11" name="pic Msg 2"/>
            <p:cNvGrpSpPr>
              <a:grpSpLocks/>
            </p:cNvGrpSpPr>
            <p:nvPr/>
          </p:nvGrpSpPr>
          <p:grpSpPr bwMode="auto">
            <a:xfrm>
              <a:off x="6513347" y="4269480"/>
              <a:ext cx="498475" cy="309562"/>
              <a:chOff x="2097" y="1494"/>
              <a:chExt cx="229" cy="142"/>
            </a:xfrm>
            <a:effectLst>
              <a:outerShdw blurRad="50800" dist="38100" dir="2700000" algn="tl" rotWithShape="0">
                <a:prstClr val="black">
                  <a:alpha val="40000"/>
                </a:prstClr>
              </a:outerShdw>
            </a:effectLst>
          </p:grpSpPr>
          <p:sp>
            <p:nvSpPr>
              <p:cNvPr id="13" name="Rectangle 31"/>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14" name="Line 32"/>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5" name="Line 33"/>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12" name="AutoShape 8"/>
            <p:cNvSpPr>
              <a:spLocks noChangeArrowheads="1"/>
            </p:cNvSpPr>
            <p:nvPr/>
          </p:nvSpPr>
          <p:spPr bwMode="auto">
            <a:xfrm>
              <a:off x="6792381" y="4091940"/>
              <a:ext cx="366713" cy="366713"/>
            </a:xfrm>
            <a:custGeom>
              <a:avLst/>
              <a:gdLst>
                <a:gd name="T0" fmla="*/ 2 w 21600"/>
                <a:gd name="T1" fmla="*/ 0 h 21600"/>
                <a:gd name="T2" fmla="*/ 0 w 21600"/>
                <a:gd name="T3" fmla="*/ 1 h 21600"/>
                <a:gd name="T4" fmla="*/ 2 w 21600"/>
                <a:gd name="T5" fmla="*/ 1 h 21600"/>
                <a:gd name="T6" fmla="*/ 1 w 21600"/>
                <a:gd name="T7" fmla="*/ 3 h 21600"/>
                <a:gd name="T8" fmla="*/ 1 w 21600"/>
                <a:gd name="T9" fmla="*/ 2 h 21600"/>
                <a:gd name="T10" fmla="*/ 1 w 21600"/>
                <a:gd name="T11" fmla="*/ 1 h 21600"/>
                <a:gd name="T12" fmla="*/ 0 60000 65536"/>
                <a:gd name="T13" fmla="*/ 0 60000 65536"/>
                <a:gd name="T14" fmla="*/ 0 60000 65536"/>
                <a:gd name="T15" fmla="*/ 0 60000 65536"/>
                <a:gd name="T16" fmla="*/ 0 60000 65536"/>
                <a:gd name="T17" fmla="*/ 0 60000 65536"/>
                <a:gd name="T18" fmla="*/ 3179 w 21600"/>
                <a:gd name="T19" fmla="*/ 3179 h 21600"/>
                <a:gd name="T20" fmla="*/ 18421 w 21600"/>
                <a:gd name="T21" fmla="*/ 18421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0745" y="14543"/>
                  </a:moveTo>
                  <a:cubicBezTo>
                    <a:pt x="10763" y="14543"/>
                    <a:pt x="10781" y="14544"/>
                    <a:pt x="10800" y="14544"/>
                  </a:cubicBezTo>
                  <a:cubicBezTo>
                    <a:pt x="12867" y="14544"/>
                    <a:pt x="14544" y="12867"/>
                    <a:pt x="14544" y="10800"/>
                  </a:cubicBezTo>
                  <a:cubicBezTo>
                    <a:pt x="14544" y="8732"/>
                    <a:pt x="12867" y="7056"/>
                    <a:pt x="10800" y="7056"/>
                  </a:cubicBezTo>
                  <a:cubicBezTo>
                    <a:pt x="8732" y="7056"/>
                    <a:pt x="7056" y="8732"/>
                    <a:pt x="7056" y="10800"/>
                  </a:cubicBezTo>
                  <a:lnTo>
                    <a:pt x="0" y="10800"/>
                  </a:lnTo>
                  <a:cubicBezTo>
                    <a:pt x="0" y="4835"/>
                    <a:pt x="4835" y="0"/>
                    <a:pt x="10800" y="0"/>
                  </a:cubicBezTo>
                  <a:cubicBezTo>
                    <a:pt x="16764" y="0"/>
                    <a:pt x="21600" y="4835"/>
                    <a:pt x="21600" y="10800"/>
                  </a:cubicBezTo>
                  <a:cubicBezTo>
                    <a:pt x="21600" y="16764"/>
                    <a:pt x="16764" y="21600"/>
                    <a:pt x="10800" y="21600"/>
                  </a:cubicBezTo>
                  <a:cubicBezTo>
                    <a:pt x="10747" y="21600"/>
                    <a:pt x="10694" y="21599"/>
                    <a:pt x="10641" y="21598"/>
                  </a:cubicBezTo>
                  <a:lnTo>
                    <a:pt x="10601" y="24298"/>
                  </a:lnTo>
                  <a:lnTo>
                    <a:pt x="4465" y="17980"/>
                  </a:lnTo>
                  <a:lnTo>
                    <a:pt x="10784" y="11843"/>
                  </a:lnTo>
                  <a:lnTo>
                    <a:pt x="10745" y="14543"/>
                  </a:lnTo>
                  <a:close/>
                </a:path>
              </a:pathLst>
            </a:custGeom>
            <a:solidFill>
              <a:schemeClr val="accent2"/>
            </a:solidFill>
            <a:ln w="12700" algn="ctr">
              <a:solidFill>
                <a:schemeClr val="bg1"/>
              </a:solidFill>
              <a:miter lim="800000"/>
              <a:headEnd/>
              <a:tailEnd/>
            </a:ln>
            <a:effectLst>
              <a:outerShdw blurRad="50800" dist="38100" dir="2700000" algn="tl" rotWithShape="0">
                <a:prstClr val="black">
                  <a:alpha val="40000"/>
                </a:prstClr>
              </a:outerShdw>
            </a:effectLst>
          </p:spPr>
          <p:txBody>
            <a:bodyPr lIns="0" tIns="0" rIns="0" bIns="0" anchor="ctr">
              <a:spAutoFit/>
            </a:bodyPr>
            <a:lstStyle/>
            <a:p>
              <a:endParaRPr lang="en-US" dirty="0"/>
            </a:p>
          </p:txBody>
        </p:sp>
      </p:grpSp>
    </p:spTree>
    <p:extLst>
      <p:ext uri="{BB962C8B-B14F-4D97-AF65-F5344CB8AC3E}">
        <p14:creationId xmlns:p14="http://schemas.microsoft.com/office/powerpoint/2010/main" val="343718253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Retry time for retryable errors example</a:t>
            </a:r>
            <a:endParaRPr lang="en-US" dirty="0"/>
          </a:p>
        </p:txBody>
      </p:sp>
      <p:sp>
        <p:nvSpPr>
          <p:cNvPr id="3" name="Content Placeholder 2"/>
          <p:cNvSpPr>
            <a:spLocks noGrp="1"/>
          </p:cNvSpPr>
          <p:nvPr>
            <p:ph idx="1"/>
          </p:nvPr>
        </p:nvSpPr>
        <p:spPr>
          <a:xfrm>
            <a:off x="519113" y="5410200"/>
            <a:ext cx="8318500" cy="990600"/>
          </a:xfrm>
        </p:spPr>
        <p:txBody>
          <a:bodyPr/>
          <a:lstStyle/>
          <a:p>
            <a:r>
              <a:rPr lang="en-US" dirty="0" smtClean="0"/>
              <a:t>A </a:t>
            </a:r>
            <a:r>
              <a:rPr lang="en-US" dirty="0"/>
              <a:t>message's </a:t>
            </a:r>
            <a:r>
              <a:rPr lang="en-US" b="1" dirty="0">
                <a:latin typeface="Courier New" pitchFamily="49" charset="0"/>
                <a:cs typeface="Courier New" pitchFamily="49" charset="0"/>
              </a:rPr>
              <a:t>RetryCount</a:t>
            </a:r>
            <a:r>
              <a:rPr lang="en-US" dirty="0"/>
              <a:t> property </a:t>
            </a:r>
            <a:endParaRPr lang="en-US" dirty="0" smtClean="0"/>
          </a:p>
          <a:p>
            <a:pPr lvl="1"/>
            <a:r>
              <a:rPr lang="en-US" dirty="0" smtClean="0"/>
              <a:t>Starts </a:t>
            </a:r>
            <a:r>
              <a:rPr lang="en-US" dirty="0"/>
              <a:t>at 0 </a:t>
            </a:r>
            <a:r>
              <a:rPr lang="en-US" dirty="0" smtClean="0"/>
              <a:t>and incremented </a:t>
            </a:r>
            <a:r>
              <a:rPr lang="en-US" dirty="0"/>
              <a:t>after each </a:t>
            </a:r>
            <a:r>
              <a:rPr lang="en-US" b="1" dirty="0">
                <a:latin typeface="Courier New" pitchFamily="49" charset="0"/>
                <a:cs typeface="Courier New" pitchFamily="49" charset="0"/>
              </a:rPr>
              <a:t>reportError</a:t>
            </a:r>
            <a:r>
              <a:rPr lang="en-US" b="1" dirty="0">
                <a:latin typeface="Courier New" pitchFamily="49" charset="0"/>
                <a:cs typeface="Courier New" pitchFamily="49" charset="0"/>
              </a:rPr>
              <a:t>() </a:t>
            </a:r>
            <a:r>
              <a:rPr lang="en-US" dirty="0"/>
              <a:t>resend</a:t>
            </a:r>
          </a:p>
          <a:p>
            <a:endParaRPr lang="en-US" dirty="0"/>
          </a:p>
        </p:txBody>
      </p:sp>
      <p:grpSp>
        <p:nvGrpSpPr>
          <p:cNvPr id="4" name="icn NACK rety"/>
          <p:cNvGrpSpPr/>
          <p:nvPr/>
        </p:nvGrpSpPr>
        <p:grpSpPr>
          <a:xfrm>
            <a:off x="8229600" y="419100"/>
            <a:ext cx="645747" cy="487102"/>
            <a:chOff x="6513347" y="4091940"/>
            <a:chExt cx="645747" cy="487102"/>
          </a:xfrm>
        </p:grpSpPr>
        <p:grpSp>
          <p:nvGrpSpPr>
            <p:cNvPr id="5" name="pic Msg 2"/>
            <p:cNvGrpSpPr>
              <a:grpSpLocks/>
            </p:cNvGrpSpPr>
            <p:nvPr/>
          </p:nvGrpSpPr>
          <p:grpSpPr bwMode="auto">
            <a:xfrm>
              <a:off x="6513347" y="4269480"/>
              <a:ext cx="498475" cy="309562"/>
              <a:chOff x="2097" y="1494"/>
              <a:chExt cx="229" cy="142"/>
            </a:xfrm>
            <a:effectLst>
              <a:outerShdw blurRad="50800" dist="38100" dir="2700000" algn="tl" rotWithShape="0">
                <a:prstClr val="black">
                  <a:alpha val="40000"/>
                </a:prstClr>
              </a:outerShdw>
            </a:effectLst>
          </p:grpSpPr>
          <p:sp>
            <p:nvSpPr>
              <p:cNvPr id="7" name="Rectangle 31"/>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8" name="Line 32"/>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9" name="Line 33"/>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6" name="AutoShape 8"/>
            <p:cNvSpPr>
              <a:spLocks noChangeArrowheads="1"/>
            </p:cNvSpPr>
            <p:nvPr/>
          </p:nvSpPr>
          <p:spPr bwMode="auto">
            <a:xfrm>
              <a:off x="6792381" y="4091940"/>
              <a:ext cx="366713" cy="366713"/>
            </a:xfrm>
            <a:custGeom>
              <a:avLst/>
              <a:gdLst>
                <a:gd name="T0" fmla="*/ 2 w 21600"/>
                <a:gd name="T1" fmla="*/ 0 h 21600"/>
                <a:gd name="T2" fmla="*/ 0 w 21600"/>
                <a:gd name="T3" fmla="*/ 1 h 21600"/>
                <a:gd name="T4" fmla="*/ 2 w 21600"/>
                <a:gd name="T5" fmla="*/ 1 h 21600"/>
                <a:gd name="T6" fmla="*/ 1 w 21600"/>
                <a:gd name="T7" fmla="*/ 3 h 21600"/>
                <a:gd name="T8" fmla="*/ 1 w 21600"/>
                <a:gd name="T9" fmla="*/ 2 h 21600"/>
                <a:gd name="T10" fmla="*/ 1 w 21600"/>
                <a:gd name="T11" fmla="*/ 1 h 21600"/>
                <a:gd name="T12" fmla="*/ 0 60000 65536"/>
                <a:gd name="T13" fmla="*/ 0 60000 65536"/>
                <a:gd name="T14" fmla="*/ 0 60000 65536"/>
                <a:gd name="T15" fmla="*/ 0 60000 65536"/>
                <a:gd name="T16" fmla="*/ 0 60000 65536"/>
                <a:gd name="T17" fmla="*/ 0 60000 65536"/>
                <a:gd name="T18" fmla="*/ 3179 w 21600"/>
                <a:gd name="T19" fmla="*/ 3179 h 21600"/>
                <a:gd name="T20" fmla="*/ 18421 w 21600"/>
                <a:gd name="T21" fmla="*/ 18421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0745" y="14543"/>
                  </a:moveTo>
                  <a:cubicBezTo>
                    <a:pt x="10763" y="14543"/>
                    <a:pt x="10781" y="14544"/>
                    <a:pt x="10800" y="14544"/>
                  </a:cubicBezTo>
                  <a:cubicBezTo>
                    <a:pt x="12867" y="14544"/>
                    <a:pt x="14544" y="12867"/>
                    <a:pt x="14544" y="10800"/>
                  </a:cubicBezTo>
                  <a:cubicBezTo>
                    <a:pt x="14544" y="8732"/>
                    <a:pt x="12867" y="7056"/>
                    <a:pt x="10800" y="7056"/>
                  </a:cubicBezTo>
                  <a:cubicBezTo>
                    <a:pt x="8732" y="7056"/>
                    <a:pt x="7056" y="8732"/>
                    <a:pt x="7056" y="10800"/>
                  </a:cubicBezTo>
                  <a:lnTo>
                    <a:pt x="0" y="10800"/>
                  </a:lnTo>
                  <a:cubicBezTo>
                    <a:pt x="0" y="4835"/>
                    <a:pt x="4835" y="0"/>
                    <a:pt x="10800" y="0"/>
                  </a:cubicBezTo>
                  <a:cubicBezTo>
                    <a:pt x="16764" y="0"/>
                    <a:pt x="21600" y="4835"/>
                    <a:pt x="21600" y="10800"/>
                  </a:cubicBezTo>
                  <a:cubicBezTo>
                    <a:pt x="21600" y="16764"/>
                    <a:pt x="16764" y="21600"/>
                    <a:pt x="10800" y="21600"/>
                  </a:cubicBezTo>
                  <a:cubicBezTo>
                    <a:pt x="10747" y="21600"/>
                    <a:pt x="10694" y="21599"/>
                    <a:pt x="10641" y="21598"/>
                  </a:cubicBezTo>
                  <a:lnTo>
                    <a:pt x="10601" y="24298"/>
                  </a:lnTo>
                  <a:lnTo>
                    <a:pt x="4465" y="17980"/>
                  </a:lnTo>
                  <a:lnTo>
                    <a:pt x="10784" y="11843"/>
                  </a:lnTo>
                  <a:lnTo>
                    <a:pt x="10745" y="14543"/>
                  </a:lnTo>
                  <a:close/>
                </a:path>
              </a:pathLst>
            </a:custGeom>
            <a:solidFill>
              <a:schemeClr val="accent2"/>
            </a:solidFill>
            <a:ln w="12700" algn="ctr">
              <a:solidFill>
                <a:schemeClr val="bg1"/>
              </a:solidFill>
              <a:miter lim="800000"/>
              <a:headEnd/>
              <a:tailEnd/>
            </a:ln>
            <a:effectLst>
              <a:outerShdw blurRad="50800" dist="38100" dir="2700000" algn="tl" rotWithShape="0">
                <a:prstClr val="black">
                  <a:alpha val="40000"/>
                </a:prstClr>
              </a:outerShdw>
            </a:effectLst>
          </p:spPr>
          <p:txBody>
            <a:bodyPr lIns="0" tIns="0" rIns="0" bIns="0" anchor="ctr">
              <a:spAutoFit/>
            </a:bodyPr>
            <a:lstStyle/>
            <a:p>
              <a:endParaRPr lang="en-US" dirty="0"/>
            </a:p>
          </p:txBody>
        </p:sp>
      </p:grpSp>
      <p:sp>
        <p:nvSpPr>
          <p:cNvPr id="12" name="rec Grey"/>
          <p:cNvSpPr/>
          <p:nvPr/>
        </p:nvSpPr>
        <p:spPr bwMode="auto">
          <a:xfrm>
            <a:off x="533400" y="914400"/>
            <a:ext cx="457200" cy="4273332"/>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1" name="txt Code"/>
          <p:cNvSpPr>
            <a:spLocks noChangeArrowheads="1"/>
          </p:cNvSpPr>
          <p:nvPr/>
        </p:nvSpPr>
        <p:spPr bwMode="auto">
          <a:xfrm>
            <a:off x="531055" y="909638"/>
            <a:ext cx="8454559" cy="4278094"/>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600" b="1" dirty="0">
                <a:solidFill>
                  <a:schemeClr val="bg1"/>
                </a:solidFill>
                <a:latin typeface="Courier New" pitchFamily="49" charset="0"/>
                <a:cs typeface="Courier New" pitchFamily="49" charset="0"/>
              </a:rPr>
              <a:t> 12 </a:t>
            </a:r>
            <a:r>
              <a:rPr lang="en-US" sz="1600" b="1" dirty="0">
                <a:solidFill>
                  <a:srgbClr val="000080"/>
                </a:solidFill>
                <a:latin typeface="Courier New" pitchFamily="49" charset="0"/>
                <a:cs typeface="Courier New" pitchFamily="49" charset="0"/>
              </a:rPr>
              <a:t>static </a:t>
            </a:r>
            <a:r>
              <a:rPr lang="en-US" sz="1600" b="1" dirty="0">
                <a:solidFill>
                  <a:schemeClr val="bg1"/>
                </a:solidFill>
                <a:latin typeface="Courier New" pitchFamily="49" charset="0"/>
                <a:cs typeface="Courier New" pitchFamily="49" charset="0"/>
              </a:rPr>
              <a:t>function </a:t>
            </a:r>
            <a:r>
              <a:rPr lang="en-US" sz="1600" b="1" dirty="0">
                <a:solidFill>
                  <a:schemeClr val="bg1"/>
                </a:solidFill>
                <a:latin typeface="Courier New" pitchFamily="49" charset="0"/>
                <a:cs typeface="Courier New" pitchFamily="49" charset="0"/>
              </a:rPr>
              <a:t>reportRetryableError</a:t>
            </a:r>
            <a:r>
              <a:rPr lang="en-US" sz="1600" b="1" dirty="0">
                <a:solidFill>
                  <a:schemeClr val="bg1"/>
                </a:solidFill>
                <a:latin typeface="Courier New" pitchFamily="49" charset="0"/>
                <a:cs typeface="Courier New" pitchFamily="49" charset="0"/>
              </a:rPr>
              <a:t>(</a:t>
            </a:r>
            <a:r>
              <a:rPr lang="en-US" sz="1600" b="1" dirty="0">
                <a:solidFill>
                  <a:schemeClr val="bg1"/>
                </a:solidFill>
                <a:latin typeface="Courier New" pitchFamily="49" charset="0"/>
                <a:cs typeface="Courier New" pitchFamily="49" charset="0"/>
              </a:rPr>
              <a:t>aMessage</a:t>
            </a:r>
            <a:r>
              <a:rPr lang="en-US" sz="1600" b="1" dirty="0">
                <a:solidFill>
                  <a:schemeClr val="bg1"/>
                </a:solidFill>
                <a:latin typeface="Courier New" pitchFamily="49" charset="0"/>
                <a:cs typeface="Courier New" pitchFamily="49" charset="0"/>
              </a:rPr>
              <a:t>: Message,</a:t>
            </a:r>
            <a:br>
              <a:rPr lang="en-US" sz="1600" b="1" dirty="0">
                <a:solidFill>
                  <a:schemeClr val="bg1"/>
                </a:solidFill>
                <a:latin typeface="Courier New" pitchFamily="49" charset="0"/>
                <a:cs typeface="Courier New" pitchFamily="49" charset="0"/>
              </a:rPr>
            </a:br>
            <a:r>
              <a:rPr lang="en-US" sz="1600" b="1" dirty="0">
                <a:solidFill>
                  <a:schemeClr val="bg1"/>
                </a:solidFill>
                <a:latin typeface="Courier New" pitchFamily="49" charset="0"/>
                <a:cs typeface="Courier New" pitchFamily="49" charset="0"/>
              </a:rPr>
              <a:t>                       </a:t>
            </a:r>
            <a:r>
              <a:rPr lang="en-US" sz="1600" b="1" dirty="0">
                <a:solidFill>
                  <a:schemeClr val="bg1"/>
                </a:solidFill>
                <a:latin typeface="Courier New" pitchFamily="49" charset="0"/>
                <a:cs typeface="Courier New" pitchFamily="49" charset="0"/>
              </a:rPr>
              <a:t>errorCategory</a:t>
            </a:r>
            <a:r>
              <a:rPr lang="en-US" sz="1600" b="1" dirty="0">
                <a:solidFill>
                  <a:schemeClr val="bg1"/>
                </a:solidFill>
                <a:latin typeface="Courier New" pitchFamily="49" charset="0"/>
                <a:cs typeface="Courier New" pitchFamily="49" charset="0"/>
              </a:rPr>
              <a:t>: </a:t>
            </a:r>
            <a:r>
              <a:rPr lang="en-US" sz="1600" b="1" dirty="0">
                <a:solidFill>
                  <a:schemeClr val="bg1"/>
                </a:solidFill>
                <a:latin typeface="Courier New" pitchFamily="49" charset="0"/>
                <a:cs typeface="Courier New" pitchFamily="49" charset="0"/>
              </a:rPr>
              <a:t>ErrorCategory</a:t>
            </a:r>
            <a:r>
              <a:rPr lang="en-US" sz="1600" b="1" dirty="0">
                <a:solidFill>
                  <a:schemeClr val="bg1"/>
                </a:solidFill>
                <a:latin typeface="Courier New" pitchFamily="49" charset="0"/>
                <a:cs typeface="Courier New" pitchFamily="49" charset="0"/>
              </a:rPr>
              <a:t>): String {</a:t>
            </a:r>
          </a:p>
          <a:p>
            <a:pPr lvl="0" fontAlgn="base">
              <a:spcBef>
                <a:spcPct val="0"/>
              </a:spcBef>
              <a:spcAft>
                <a:spcPct val="0"/>
              </a:spcAft>
            </a:pPr>
            <a:r>
              <a:rPr kumimoji="0" lang="en-US" sz="1600" b="1" i="0" u="none" strike="noStrike" cap="none" normalizeH="0" baseline="0" dirty="0" smtClean="0">
                <a:ln>
                  <a:noFill/>
                </a:ln>
                <a:solidFill>
                  <a:schemeClr val="bg1"/>
                </a:solidFill>
                <a:effectLst/>
                <a:latin typeface="Courier New" pitchFamily="49" charset="0"/>
                <a:cs typeface="Courier New" pitchFamily="49" charset="0"/>
              </a:rPr>
              <a:t>…18  </a:t>
            </a:r>
            <a:r>
              <a:rPr lang="en-US" sz="1600" b="1" dirty="0" smtClean="0">
                <a:solidFill>
                  <a:srgbClr val="000080"/>
                </a:solidFill>
                <a:latin typeface="Courier New" pitchFamily="49" charset="0"/>
                <a:cs typeface="Courier New" pitchFamily="49" charset="0"/>
              </a:rPr>
              <a:t>var</a:t>
            </a:r>
            <a:r>
              <a:rPr lang="en-US" sz="1600" b="1" dirty="0" smtClean="0">
                <a:solidFill>
                  <a:srgbClr val="00008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maxRetries</a:t>
            </a:r>
            <a:r>
              <a:rPr lang="en-US" sz="1600" b="1" dirty="0" smtClean="0">
                <a:solidFill>
                  <a:srgbClr val="000000"/>
                </a:solidFill>
                <a:latin typeface="Courier New" pitchFamily="49" charset="0"/>
                <a:cs typeface="Courier New" pitchFamily="49" charset="0"/>
              </a:rPr>
              <a:t> =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ScriptParameters.MaxRetriesForRetryableMessage</a:t>
            </a:r>
            <a:endParaRPr lang="en-US" sz="1600" b="1" dirty="0" smtClean="0">
              <a:solidFill>
                <a:srgbClr val="000000"/>
              </a:solidFill>
              <a:latin typeface="Courier New" pitchFamily="49" charset="0"/>
              <a:cs typeface="Courier New" pitchFamily="49" charset="0"/>
            </a:endParaRPr>
          </a:p>
          <a:p>
            <a:pPr lvl="0" fontAlgn="base">
              <a:spcBef>
                <a:spcPct val="0"/>
              </a:spcBef>
              <a:spcAft>
                <a:spcPct val="0"/>
              </a:spcAft>
            </a:pPr>
            <a:r>
              <a:rPr lang="en-US" sz="1600" b="1" dirty="0" smtClean="0">
                <a:solidFill>
                  <a:srgbClr val="000000"/>
                </a:solidFill>
                <a:latin typeface="Courier New" pitchFamily="49" charset="0"/>
                <a:cs typeface="Courier New" pitchFamily="49" charset="0"/>
              </a:rPr>
              <a:t> 19</a:t>
            </a:r>
            <a:r>
              <a:rPr lang="en-US" sz="1600" b="1" dirty="0" smtClean="0">
                <a:solidFill>
                  <a:srgbClr val="000080"/>
                </a:solidFill>
                <a:latin typeface="Courier New" pitchFamily="49" charset="0"/>
                <a:cs typeface="Courier New" pitchFamily="49" charset="0"/>
              </a:rPr>
              <a:t>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if</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aMessage.RetryCount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&lt;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maxRetries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 </a:t>
            </a:r>
            <a:br>
              <a:rPr kumimoji="0" lang="en-US" sz="1600" b="1" i="0" u="none" strike="noStrike" cap="none" normalizeH="0" baseline="0" dirty="0" smtClean="0">
                <a:ln>
                  <a:noFill/>
                </a:ln>
                <a:solidFill>
                  <a:srgbClr val="000000"/>
                </a:solidFill>
                <a:effectLst/>
                <a:latin typeface="Courier New" pitchFamily="49" charset="0"/>
                <a:cs typeface="Courier New" pitchFamily="49" charset="0"/>
              </a:rPr>
            </a:b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20</a:t>
            </a:r>
            <a:r>
              <a:rPr lang="en-US" sz="1600" b="1" dirty="0" smtClean="0">
                <a:solidFill>
                  <a:srgbClr val="000080"/>
                </a:solidFill>
                <a:latin typeface="Courier New" pitchFamily="49" charset="0"/>
                <a:cs typeface="Courier New" pitchFamily="49" charset="0"/>
              </a:rPr>
              <a:t> </a:t>
            </a: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kumimoji="0" lang="en-US" sz="1600" b="1" i="0" u="none" strike="noStrike" cap="none" normalizeH="0" dirty="0" smtClean="0">
                <a:ln>
                  <a:noFill/>
                </a:ln>
                <a:solidFill>
                  <a:srgbClr val="8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var</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backOffMultiplier</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aMessage.RetryCount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600" b="1" i="0" u="none" strike="noStrike" cap="none" normalizeH="0" baseline="0" dirty="0" smtClean="0">
                <a:ln>
                  <a:noFill/>
                </a:ln>
                <a:solidFill>
                  <a:srgbClr val="0000FF"/>
                </a:solidFill>
                <a:effectLst/>
                <a:latin typeface="Courier New" pitchFamily="49" charset="0"/>
                <a:cs typeface="Courier New" pitchFamily="49" charset="0"/>
              </a:rPr>
              <a:t>1 </a:t>
            </a:r>
            <a:br>
              <a:rPr kumimoji="0" lang="en-US" sz="1600" b="1" i="0" u="none" strike="noStrike" cap="none" normalizeH="0" baseline="0" dirty="0" smtClean="0">
                <a:ln>
                  <a:noFill/>
                </a:ln>
                <a:solidFill>
                  <a:srgbClr val="0000FF"/>
                </a:solidFill>
                <a:effectLst/>
                <a:latin typeface="Courier New" pitchFamily="49" charset="0"/>
                <a:cs typeface="Courier New" pitchFamily="49" charset="0"/>
              </a:rPr>
            </a:b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21</a:t>
            </a:r>
            <a:r>
              <a:rPr lang="en-US" sz="1600" b="1" dirty="0" smtClean="0">
                <a:solidFill>
                  <a:srgbClr val="000080"/>
                </a:solidFill>
                <a:latin typeface="Courier New" pitchFamily="49" charset="0"/>
                <a:cs typeface="Courier New" pitchFamily="49" charset="0"/>
              </a:rPr>
              <a:t> </a:t>
            </a: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var</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waitTime</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backOffMultiplier</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600" b="1" i="0" u="none" strike="noStrike" cap="none" normalizeH="0" baseline="0" dirty="0" smtClean="0">
                <a:ln>
                  <a:noFill/>
                </a:ln>
                <a:solidFill>
                  <a:srgbClr val="0000FF"/>
                </a:solidFill>
                <a:effectLst/>
                <a:latin typeface="Courier New" pitchFamily="49" charset="0"/>
                <a:cs typeface="Courier New" pitchFamily="49" charset="0"/>
              </a:rPr>
              <a:t>60 </a:t>
            </a:r>
            <a:br>
              <a:rPr kumimoji="0" lang="en-US" sz="1600" b="1" i="0" u="none" strike="noStrike" cap="none" normalizeH="0" baseline="0" dirty="0" smtClean="0">
                <a:ln>
                  <a:noFill/>
                </a:ln>
                <a:solidFill>
                  <a:srgbClr val="0000FF"/>
                </a:solidFill>
                <a:effectLst/>
                <a:latin typeface="Courier New" pitchFamily="49" charset="0"/>
                <a:cs typeface="Courier New" pitchFamily="49" charset="0"/>
              </a:rPr>
            </a:b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22</a:t>
            </a:r>
            <a:r>
              <a:rPr lang="en-US" sz="1600" b="1" dirty="0" smtClean="0">
                <a:solidFill>
                  <a:srgbClr val="000080"/>
                </a:solidFill>
                <a:latin typeface="Courier New" pitchFamily="49" charset="0"/>
                <a:cs typeface="Courier New" pitchFamily="49" charset="0"/>
              </a:rPr>
              <a:t> </a:t>
            </a: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kumimoji="0" lang="en-US" sz="1600" b="1" i="1" u="none" strike="noStrike" cap="none" normalizeH="0" baseline="0" dirty="0" smtClean="0">
                <a:ln>
                  <a:noFill/>
                </a:ln>
                <a:solidFill>
                  <a:srgbClr val="969696"/>
                </a:solidFill>
                <a:effectLst/>
                <a:latin typeface="Courier New" pitchFamily="49" charset="0"/>
                <a:cs typeface="Courier New" pitchFamily="49" charset="0"/>
              </a:rPr>
              <a:t>// wait time in seconds </a:t>
            </a:r>
          </a:p>
          <a:p>
            <a:pPr lvl="0" fontAlgn="base">
              <a:spcBef>
                <a:spcPct val="0"/>
              </a:spcBef>
              <a:spcAft>
                <a:spcPct val="0"/>
              </a:spcAft>
            </a:pP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23</a:t>
            </a:r>
            <a:r>
              <a:rPr lang="en-US" sz="1600" b="1" dirty="0" smtClean="0">
                <a:solidFill>
                  <a:srgbClr val="000080"/>
                </a:solidFill>
                <a:latin typeface="Courier New" pitchFamily="49" charset="0"/>
                <a:cs typeface="Courier New" pitchFamily="49" charset="0"/>
              </a:rPr>
              <a:t> </a:t>
            </a: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var</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retryTime</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DateUtil.addSeconds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DateUtil.currentDate</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p>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waitTime</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p>
          <a:p>
            <a:pPr fontAlgn="base">
              <a:spcBef>
                <a:spcPct val="0"/>
              </a:spcBef>
              <a:spcAft>
                <a:spcPct val="0"/>
              </a:spcAft>
            </a:pP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24    </a:t>
            </a:r>
            <a:r>
              <a:rPr lang="en-US" sz="1600" b="1" i="1" dirty="0" smtClean="0">
                <a:solidFill>
                  <a:srgbClr val="969696"/>
                </a:solidFill>
                <a:latin typeface="Courier New" pitchFamily="49" charset="0"/>
                <a:cs typeface="Courier New" pitchFamily="49" charset="0"/>
              </a:rPr>
              <a:t>// report the message error with </a:t>
            </a:r>
            <a:r>
              <a:rPr lang="en-US" sz="1600" b="1" i="1" dirty="0" smtClean="0">
                <a:solidFill>
                  <a:srgbClr val="969696"/>
                </a:solidFill>
                <a:latin typeface="Courier New" pitchFamily="49" charset="0"/>
                <a:cs typeface="Courier New" pitchFamily="49" charset="0"/>
              </a:rPr>
              <a:t>retryTime</a:t>
            </a:r>
            <a:endParaRPr lang="en-US" sz="1600" b="1" i="1" dirty="0">
              <a:solidFill>
                <a:srgbClr val="969696"/>
              </a:solidFill>
              <a:latin typeface="Courier New" pitchFamily="49" charset="0"/>
              <a:cs typeface="Courier New" pitchFamily="49" charset="0"/>
            </a:endParaRPr>
          </a:p>
          <a:p>
            <a:pPr lvl="0" fontAlgn="base">
              <a:spcBef>
                <a:spcPct val="0"/>
              </a:spcBef>
              <a:spcAft>
                <a:spcPct val="0"/>
              </a:spcAft>
            </a:pP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25 </a:t>
            </a: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aMessage.reportError</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retryTime</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p>
          <a:p>
            <a:pPr lvl="0" fontAlgn="base">
              <a:spcBef>
                <a:spcPct val="0"/>
              </a:spcBef>
              <a:spcAft>
                <a:spcPct val="0"/>
              </a:spcAft>
            </a:pP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26    </a:t>
            </a:r>
            <a:r>
              <a:rPr lang="en-US" sz="1600" b="1" dirty="0" smtClean="0">
                <a:solidFill>
                  <a:srgbClr val="000080"/>
                </a:solidFill>
                <a:latin typeface="Courier New" pitchFamily="49" charset="0"/>
                <a:cs typeface="Courier New" pitchFamily="49" charset="0"/>
              </a:rPr>
              <a:t>return</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a:t>
            </a:r>
            <a:r>
              <a:rPr lang="en-US" sz="1600" b="1" dirty="0">
                <a:solidFill>
                  <a:schemeClr val="accent5"/>
                </a:solidFill>
                <a:latin typeface="Courier New" pitchFamily="49" charset="0"/>
                <a:cs typeface="Courier New" pitchFamily="49" charset="0"/>
              </a:rPr>
              <a:t>"Error reported for message "</a:t>
            </a:r>
            <a:r>
              <a:rPr lang="en-US" sz="1600" b="1" dirty="0">
                <a:solidFill>
                  <a:srgbClr val="000000"/>
                </a:solidFill>
                <a:latin typeface="Courier New" pitchFamily="49" charset="0"/>
                <a:cs typeface="Courier New" pitchFamily="49" charset="0"/>
              </a:rPr>
              <a:t> + </a:t>
            </a:r>
            <a:r>
              <a:rPr lang="en-US" sz="1600" b="1" dirty="0" smtClean="0">
                <a:solidFill>
                  <a:srgbClr val="000000"/>
                </a:solidFill>
                <a:latin typeface="Courier New" pitchFamily="49" charset="0"/>
                <a:cs typeface="Courier New" pitchFamily="49" charset="0"/>
              </a:rPr>
              <a:t>aMessage.SenderRefID</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 </a:t>
            </a:r>
            <a:r>
              <a:rPr lang="en-US" sz="1600" b="1" dirty="0">
                <a:solidFill>
                  <a:schemeClr val="accent5"/>
                </a:solidFill>
                <a:latin typeface="Courier New" pitchFamily="49" charset="0"/>
                <a:cs typeface="Courier New" pitchFamily="49" charset="0"/>
              </a:rPr>
              <a:t>"; retry #" </a:t>
            </a:r>
            <a:r>
              <a:rPr lang="en-US" sz="1600" b="1" dirty="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aMessage.RetryCount</a:t>
            </a:r>
            <a:r>
              <a:rPr lang="en-US" sz="1600" b="1" dirty="0">
                <a:solidFill>
                  <a:srgbClr val="000000"/>
                </a:solidFill>
                <a:latin typeface="Courier New" pitchFamily="49" charset="0"/>
                <a:cs typeface="Courier New" pitchFamily="49" charset="0"/>
              </a:rPr>
              <a:t> + 1)</a:t>
            </a:r>
          </a:p>
          <a:p>
            <a:pPr lvl="0" fontAlgn="base">
              <a:spcBef>
                <a:spcPct val="0"/>
              </a:spcBef>
              <a:spcAft>
                <a:spcPct val="0"/>
              </a:spcAft>
            </a:pPr>
            <a:r>
              <a:rPr lang="en-US" sz="1600" b="1" dirty="0" smtClean="0">
                <a:solidFill>
                  <a:srgbClr val="000000"/>
                </a:solidFill>
                <a:latin typeface="Courier New" pitchFamily="49" charset="0"/>
                <a:cs typeface="Courier New" pitchFamily="49" charset="0"/>
              </a:rPr>
              <a:t>          + </a:t>
            </a:r>
            <a:r>
              <a:rPr lang="en-US" sz="1600" b="1" dirty="0">
                <a:solidFill>
                  <a:schemeClr val="accent5"/>
                </a:solidFill>
                <a:latin typeface="Courier New" pitchFamily="49" charset="0"/>
                <a:cs typeface="Courier New" pitchFamily="49" charset="0"/>
              </a:rPr>
              <a:t>" set for " </a:t>
            </a:r>
            <a:r>
              <a:rPr lang="en-US" sz="1600" b="1" dirty="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retryTime.formatDateTime</a:t>
            </a:r>
            <a:r>
              <a:rPr lang="en-US" sz="1600" b="1" dirty="0">
                <a:solidFill>
                  <a:srgbClr val="000000"/>
                </a:solidFill>
                <a:latin typeface="Courier New" pitchFamily="49" charset="0"/>
                <a:cs typeface="Courier New" pitchFamily="49" charset="0"/>
              </a:rPr>
              <a:t>(SHORT, SHORT))</a:t>
            </a:r>
            <a:endParaRPr kumimoji="0" lang="en-US" sz="1600" b="1" i="0" u="none" strike="noStrike" cap="none" normalizeH="0" baseline="0" dirty="0" smtClean="0">
              <a:ln>
                <a:noFill/>
              </a:ln>
              <a:solidFill>
                <a:srgbClr val="000000"/>
              </a:solidFill>
              <a:effectLst/>
              <a:latin typeface="Courier New" pitchFamily="49" charset="0"/>
              <a:cs typeface="Courier New" pitchFamily="49" charset="0"/>
            </a:endParaRPr>
          </a:p>
          <a:p>
            <a:pPr lvl="0" fontAlgn="base">
              <a:spcBef>
                <a:spcPct val="0"/>
              </a:spcBef>
              <a:spcAft>
                <a:spcPct val="0"/>
              </a:spcAft>
            </a:pPr>
            <a:r>
              <a:rPr lang="en-US" sz="1600" b="1" dirty="0" smtClean="0">
                <a:solidFill>
                  <a:schemeClr val="bg1"/>
                </a:solidFill>
                <a:latin typeface="Courier New" pitchFamily="49" charset="0"/>
                <a:cs typeface="Courier New" pitchFamily="49" charset="0"/>
              </a:rPr>
              <a:t>…33  }</a:t>
            </a:r>
          </a:p>
          <a:p>
            <a:pPr lvl="0" fontAlgn="base">
              <a:spcBef>
                <a:spcPct val="0"/>
              </a:spcBef>
              <a:spcAft>
                <a:spcPct val="0"/>
              </a:spcAft>
            </a:pPr>
            <a:r>
              <a:rPr lang="en-US" sz="1600" b="1" dirty="0" smtClean="0">
                <a:solidFill>
                  <a:schemeClr val="bg1"/>
                </a:solidFill>
                <a:latin typeface="Courier New" pitchFamily="49" charset="0"/>
                <a:cs typeface="Courier New" pitchFamily="49" charset="0"/>
              </a:rPr>
              <a:t> 34 }</a:t>
            </a:r>
            <a:endParaRPr lang="en-US" sz="16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53839490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different types of acknowledgements</a:t>
            </a:r>
          </a:p>
          <a:p>
            <a:pPr lvl="1"/>
            <a:r>
              <a:rPr lang="en-US" dirty="0"/>
              <a:t>Acknowledge messages as successful, retryable errors, and non-retryable errors</a:t>
            </a:r>
          </a:p>
          <a:p>
            <a:pPr lvl="1"/>
            <a:r>
              <a:rPr lang="en-US" dirty="0"/>
              <a:t>Acknowledge messages synchronously</a:t>
            </a:r>
          </a:p>
          <a:p>
            <a:pPr lvl="1"/>
            <a:r>
              <a:rPr lang="en-US" dirty="0"/>
              <a:t>Acknowledge messages asynchronously</a:t>
            </a:r>
          </a:p>
          <a:p>
            <a:pPr lvl="1"/>
            <a:r>
              <a:rPr lang="en-US" dirty="0"/>
              <a:t>Use the administration screens to view a message's status and manipulate it manually as needed</a:t>
            </a:r>
          </a:p>
          <a:p>
            <a:endParaRPr lang="en-US" dirty="0"/>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Reporting retryable </a:t>
            </a:r>
            <a:r>
              <a:rPr lang="en-US" dirty="0" smtClean="0"/>
              <a:t>errors (at max </a:t>
            </a:r>
            <a:r>
              <a:rPr lang="en-US" dirty="0"/>
              <a:t>retries)</a:t>
            </a:r>
          </a:p>
        </p:txBody>
      </p:sp>
      <p:sp>
        <p:nvSpPr>
          <p:cNvPr id="3" name="Content Placeholder 2"/>
          <p:cNvSpPr>
            <a:spLocks noGrp="1"/>
          </p:cNvSpPr>
          <p:nvPr>
            <p:ph idx="1"/>
          </p:nvPr>
        </p:nvSpPr>
        <p:spPr/>
        <p:txBody>
          <a:bodyPr/>
          <a:lstStyle/>
          <a:p>
            <a:r>
              <a:rPr lang="en-US" dirty="0" smtClean="0"/>
              <a:t>Define typekeys in </a:t>
            </a:r>
            <a:r>
              <a:rPr lang="en-US" dirty="0" smtClean="0"/>
              <a:t>ErrorCategory</a:t>
            </a:r>
            <a:r>
              <a:rPr lang="en-US" dirty="0" smtClean="0"/>
              <a:t> typelist extension</a:t>
            </a:r>
          </a:p>
          <a:p>
            <a:pPr lvl="1"/>
            <a:r>
              <a:rPr lang="en-US" dirty="0" smtClean="0"/>
              <a:t>…\config\extensions\typelist\</a:t>
            </a:r>
            <a:r>
              <a:rPr lang="en-US" dirty="0" smtClean="0"/>
              <a:t>ErrorCategory.ttx</a:t>
            </a:r>
            <a:endParaRPr lang="en-US" dirty="0" smtClean="0"/>
          </a:p>
          <a:p>
            <a:r>
              <a:rPr lang="en-US" b="1" dirty="0">
                <a:latin typeface="Courier New" pitchFamily="49" charset="0"/>
                <a:cs typeface="Courier New" pitchFamily="49" charset="0"/>
              </a:rPr>
              <a:t>message.reportError</a:t>
            </a:r>
            <a:r>
              <a:rPr lang="en-US" b="1" dirty="0">
                <a:latin typeface="Courier New" pitchFamily="49" charset="0"/>
                <a:cs typeface="Courier New" pitchFamily="49" charset="0"/>
              </a:rPr>
              <a:t>(</a:t>
            </a:r>
            <a:r>
              <a:rPr lang="en-US" b="1" dirty="0">
                <a:latin typeface="Courier New" pitchFamily="49" charset="0"/>
                <a:cs typeface="Courier New" pitchFamily="49" charset="0"/>
              </a:rPr>
              <a:t>errorCategory</a:t>
            </a:r>
            <a:r>
              <a:rPr lang="en-US" b="1" dirty="0">
                <a:latin typeface="Courier New" pitchFamily="49" charset="0"/>
                <a:cs typeface="Courier New" pitchFamily="49" charset="0"/>
              </a:rPr>
              <a:t>)</a:t>
            </a:r>
          </a:p>
          <a:p>
            <a:pPr lvl="1"/>
            <a:r>
              <a:rPr lang="en-US" dirty="0" smtClean="0"/>
              <a:t>Call when retry max has been reached</a:t>
            </a:r>
          </a:p>
          <a:p>
            <a:pPr lvl="1"/>
            <a:r>
              <a:rPr lang="en-US" dirty="0" smtClean="0"/>
              <a:t>Specify the error category</a:t>
            </a:r>
          </a:p>
          <a:p>
            <a:pPr lvl="1"/>
            <a:r>
              <a:rPr lang="en-US" dirty="0"/>
              <a:t>Alert an administrator to the message error</a:t>
            </a:r>
          </a:p>
          <a:p>
            <a:pPr lvl="1"/>
            <a:r>
              <a:rPr lang="en-US" dirty="0" smtClean="0"/>
              <a:t>Guidewire </a:t>
            </a:r>
            <a:r>
              <a:rPr lang="en-US" dirty="0"/>
              <a:t>no longer tries to resend the </a:t>
            </a:r>
            <a:r>
              <a:rPr lang="en-US" dirty="0" smtClean="0"/>
              <a:t>message</a:t>
            </a:r>
          </a:p>
        </p:txBody>
      </p:sp>
      <p:grpSp>
        <p:nvGrpSpPr>
          <p:cNvPr id="4" name="icn NACK rety"/>
          <p:cNvGrpSpPr/>
          <p:nvPr/>
        </p:nvGrpSpPr>
        <p:grpSpPr>
          <a:xfrm>
            <a:off x="8241078" y="427298"/>
            <a:ext cx="645747" cy="487102"/>
            <a:chOff x="6513347" y="4091940"/>
            <a:chExt cx="645747" cy="487102"/>
          </a:xfrm>
        </p:grpSpPr>
        <p:grpSp>
          <p:nvGrpSpPr>
            <p:cNvPr id="5" name="pic Msg 2"/>
            <p:cNvGrpSpPr>
              <a:grpSpLocks/>
            </p:cNvGrpSpPr>
            <p:nvPr/>
          </p:nvGrpSpPr>
          <p:grpSpPr bwMode="auto">
            <a:xfrm>
              <a:off x="6513347" y="4269480"/>
              <a:ext cx="498475" cy="309562"/>
              <a:chOff x="2097" y="1494"/>
              <a:chExt cx="229" cy="142"/>
            </a:xfrm>
            <a:effectLst>
              <a:outerShdw blurRad="50800" dist="38100" dir="2700000" algn="tl" rotWithShape="0">
                <a:prstClr val="black">
                  <a:alpha val="40000"/>
                </a:prstClr>
              </a:outerShdw>
            </a:effectLst>
          </p:grpSpPr>
          <p:sp>
            <p:nvSpPr>
              <p:cNvPr id="7" name="Rectangle 31"/>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8" name="Line 32"/>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9" name="Line 33"/>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6" name="AutoShape 8"/>
            <p:cNvSpPr>
              <a:spLocks noChangeArrowheads="1"/>
            </p:cNvSpPr>
            <p:nvPr/>
          </p:nvSpPr>
          <p:spPr bwMode="auto">
            <a:xfrm>
              <a:off x="6792381" y="4091940"/>
              <a:ext cx="366713" cy="366713"/>
            </a:xfrm>
            <a:custGeom>
              <a:avLst/>
              <a:gdLst>
                <a:gd name="T0" fmla="*/ 2 w 21600"/>
                <a:gd name="T1" fmla="*/ 0 h 21600"/>
                <a:gd name="T2" fmla="*/ 0 w 21600"/>
                <a:gd name="T3" fmla="*/ 1 h 21600"/>
                <a:gd name="T4" fmla="*/ 2 w 21600"/>
                <a:gd name="T5" fmla="*/ 1 h 21600"/>
                <a:gd name="T6" fmla="*/ 1 w 21600"/>
                <a:gd name="T7" fmla="*/ 3 h 21600"/>
                <a:gd name="T8" fmla="*/ 1 w 21600"/>
                <a:gd name="T9" fmla="*/ 2 h 21600"/>
                <a:gd name="T10" fmla="*/ 1 w 21600"/>
                <a:gd name="T11" fmla="*/ 1 h 21600"/>
                <a:gd name="T12" fmla="*/ 0 60000 65536"/>
                <a:gd name="T13" fmla="*/ 0 60000 65536"/>
                <a:gd name="T14" fmla="*/ 0 60000 65536"/>
                <a:gd name="T15" fmla="*/ 0 60000 65536"/>
                <a:gd name="T16" fmla="*/ 0 60000 65536"/>
                <a:gd name="T17" fmla="*/ 0 60000 65536"/>
                <a:gd name="T18" fmla="*/ 3179 w 21600"/>
                <a:gd name="T19" fmla="*/ 3179 h 21600"/>
                <a:gd name="T20" fmla="*/ 18421 w 21600"/>
                <a:gd name="T21" fmla="*/ 18421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0745" y="14543"/>
                  </a:moveTo>
                  <a:cubicBezTo>
                    <a:pt x="10763" y="14543"/>
                    <a:pt x="10781" y="14544"/>
                    <a:pt x="10800" y="14544"/>
                  </a:cubicBezTo>
                  <a:cubicBezTo>
                    <a:pt x="12867" y="14544"/>
                    <a:pt x="14544" y="12867"/>
                    <a:pt x="14544" y="10800"/>
                  </a:cubicBezTo>
                  <a:cubicBezTo>
                    <a:pt x="14544" y="8732"/>
                    <a:pt x="12867" y="7056"/>
                    <a:pt x="10800" y="7056"/>
                  </a:cubicBezTo>
                  <a:cubicBezTo>
                    <a:pt x="8732" y="7056"/>
                    <a:pt x="7056" y="8732"/>
                    <a:pt x="7056" y="10800"/>
                  </a:cubicBezTo>
                  <a:lnTo>
                    <a:pt x="0" y="10800"/>
                  </a:lnTo>
                  <a:cubicBezTo>
                    <a:pt x="0" y="4835"/>
                    <a:pt x="4835" y="0"/>
                    <a:pt x="10800" y="0"/>
                  </a:cubicBezTo>
                  <a:cubicBezTo>
                    <a:pt x="16764" y="0"/>
                    <a:pt x="21600" y="4835"/>
                    <a:pt x="21600" y="10800"/>
                  </a:cubicBezTo>
                  <a:cubicBezTo>
                    <a:pt x="21600" y="16764"/>
                    <a:pt x="16764" y="21600"/>
                    <a:pt x="10800" y="21600"/>
                  </a:cubicBezTo>
                  <a:cubicBezTo>
                    <a:pt x="10747" y="21600"/>
                    <a:pt x="10694" y="21599"/>
                    <a:pt x="10641" y="21598"/>
                  </a:cubicBezTo>
                  <a:lnTo>
                    <a:pt x="10601" y="24298"/>
                  </a:lnTo>
                  <a:lnTo>
                    <a:pt x="4465" y="17980"/>
                  </a:lnTo>
                  <a:lnTo>
                    <a:pt x="10784" y="11843"/>
                  </a:lnTo>
                  <a:lnTo>
                    <a:pt x="10745" y="14543"/>
                  </a:lnTo>
                  <a:close/>
                </a:path>
              </a:pathLst>
            </a:custGeom>
            <a:solidFill>
              <a:schemeClr val="accent2"/>
            </a:solidFill>
            <a:ln w="12700" algn="ctr">
              <a:solidFill>
                <a:schemeClr val="bg1"/>
              </a:solidFill>
              <a:miter lim="800000"/>
              <a:headEnd/>
              <a:tailEnd/>
            </a:ln>
            <a:effectLst>
              <a:outerShdw blurRad="50800" dist="38100" dir="2700000" algn="tl" rotWithShape="0">
                <a:prstClr val="black">
                  <a:alpha val="40000"/>
                </a:prstClr>
              </a:outerShdw>
            </a:effectLst>
          </p:spPr>
          <p:txBody>
            <a:bodyPr lIns="0" tIns="0" rIns="0" bIns="0" anchor="ctr">
              <a:spAutoFit/>
            </a:bodyPr>
            <a:lstStyle/>
            <a:p>
              <a:endParaRPr lang="en-US" dirty="0"/>
            </a:p>
          </p:txBody>
        </p:sp>
      </p:grpSp>
      <p:pic>
        <p:nvPicPr>
          <p:cNvPr id="7173" name="Picture 5" descr="C:\Users\sluersen\AppData\Local\Temp\SNAGHTMLda356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05929"/>
            <a:ext cx="7671429" cy="22285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91987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max retryable errors example</a:t>
            </a:r>
            <a:endParaRPr lang="en-US" dirty="0"/>
          </a:p>
        </p:txBody>
      </p:sp>
      <p:sp>
        <p:nvSpPr>
          <p:cNvPr id="3" name="Content Placeholder 2"/>
          <p:cNvSpPr>
            <a:spLocks noGrp="1"/>
          </p:cNvSpPr>
          <p:nvPr>
            <p:ph idx="1"/>
          </p:nvPr>
        </p:nvSpPr>
        <p:spPr>
          <a:xfrm>
            <a:off x="519113" y="4114800"/>
            <a:ext cx="8318500" cy="2286000"/>
          </a:xfrm>
        </p:spPr>
        <p:txBody>
          <a:bodyPr/>
          <a:lstStyle/>
          <a:p>
            <a:r>
              <a:rPr lang="en-US" b="1" dirty="0" smtClean="0">
                <a:latin typeface="Courier New" pitchFamily="49" charset="0"/>
                <a:cs typeface="Courier New" pitchFamily="49" charset="0"/>
              </a:rPr>
              <a:t>message.reportError</a:t>
            </a:r>
            <a:r>
              <a:rPr lang="en-US" b="1" dirty="0" smtClean="0">
                <a:latin typeface="Courier New" pitchFamily="49" charset="0"/>
                <a:cs typeface="Courier New" pitchFamily="49" charset="0"/>
              </a:rPr>
              <a:t>(</a:t>
            </a:r>
            <a:r>
              <a:rPr lang="en-US" b="1" i="1" dirty="0" smtClean="0">
                <a:latin typeface="Courier New" pitchFamily="49" charset="0"/>
                <a:cs typeface="Courier New" pitchFamily="49" charset="0"/>
              </a:rPr>
              <a:t>errorCategory</a:t>
            </a:r>
            <a:r>
              <a:rPr lang="en-US" b="1" dirty="0" smtClean="0">
                <a:latin typeface="Courier New" pitchFamily="49" charset="0"/>
                <a:cs typeface="Courier New" pitchFamily="49" charset="0"/>
              </a:rPr>
              <a:t>)</a:t>
            </a:r>
          </a:p>
          <a:p>
            <a:pPr lvl="1"/>
            <a:r>
              <a:rPr lang="en-US" dirty="0" smtClean="0"/>
              <a:t>Call before </a:t>
            </a:r>
            <a:r>
              <a:rPr lang="en-US" dirty="0"/>
              <a:t>the max </a:t>
            </a:r>
            <a:r>
              <a:rPr lang="en-US" dirty="0" smtClean="0"/>
              <a:t>retries has reached</a:t>
            </a:r>
            <a:endParaRPr lang="en-US" b="1" dirty="0">
              <a:latin typeface="Courier New" pitchFamily="49" charset="0"/>
              <a:cs typeface="Courier New" pitchFamily="49" charset="0"/>
            </a:endParaRPr>
          </a:p>
          <a:p>
            <a:r>
              <a:rPr lang="en-US" dirty="0"/>
              <a:t>The alert to the administrator usually takes the form of:</a:t>
            </a:r>
          </a:p>
          <a:p>
            <a:pPr lvl="1"/>
            <a:r>
              <a:rPr lang="en-US" dirty="0"/>
              <a:t>An email sent to the administrator, or</a:t>
            </a:r>
          </a:p>
          <a:p>
            <a:pPr lvl="1"/>
            <a:r>
              <a:rPr lang="en-US" dirty="0"/>
              <a:t>An activity assigned to the administrator</a:t>
            </a:r>
          </a:p>
          <a:p>
            <a:endParaRPr lang="en-US" dirty="0"/>
          </a:p>
        </p:txBody>
      </p:sp>
      <p:sp>
        <p:nvSpPr>
          <p:cNvPr id="12" name="rec Grey"/>
          <p:cNvSpPr/>
          <p:nvPr/>
        </p:nvSpPr>
        <p:spPr bwMode="auto">
          <a:xfrm>
            <a:off x="533400" y="901129"/>
            <a:ext cx="457200" cy="283267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1" name="txt Code"/>
          <p:cNvSpPr>
            <a:spLocks noChangeArrowheads="1"/>
          </p:cNvSpPr>
          <p:nvPr/>
        </p:nvSpPr>
        <p:spPr bwMode="auto">
          <a:xfrm>
            <a:off x="533399" y="933033"/>
            <a:ext cx="7960834" cy="280076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sz="1600" b="1" i="0" u="none" strike="noStrike" cap="none" normalizeH="0" baseline="0" dirty="0" smtClean="0">
                <a:ln>
                  <a:noFill/>
                </a:ln>
                <a:solidFill>
                  <a:schemeClr val="bg1"/>
                </a:solidFill>
                <a:effectLst/>
                <a:latin typeface="Courier New" pitchFamily="49" charset="0"/>
                <a:cs typeface="Courier New" pitchFamily="49" charset="0"/>
              </a:rPr>
              <a:t> 12 </a:t>
            </a:r>
            <a:r>
              <a:rPr lang="en-US" sz="1600" b="1" dirty="0" smtClean="0">
                <a:solidFill>
                  <a:srgbClr val="000080"/>
                </a:solidFill>
                <a:latin typeface="Courier New" pitchFamily="49" charset="0"/>
                <a:cs typeface="Courier New" pitchFamily="49" charset="0"/>
              </a:rPr>
              <a:t>static </a:t>
            </a:r>
            <a:r>
              <a:rPr lang="en-US" sz="1600" b="1" dirty="0">
                <a:solidFill>
                  <a:schemeClr val="bg1"/>
                </a:solidFill>
                <a:latin typeface="Courier New" pitchFamily="49" charset="0"/>
                <a:cs typeface="Courier New" pitchFamily="49" charset="0"/>
              </a:rPr>
              <a:t>function </a:t>
            </a:r>
            <a:r>
              <a:rPr lang="en-US" sz="1600" b="1" dirty="0" smtClean="0">
                <a:solidFill>
                  <a:schemeClr val="bg1"/>
                </a:solidFill>
                <a:latin typeface="Courier New" pitchFamily="49" charset="0"/>
                <a:cs typeface="Courier New" pitchFamily="49" charset="0"/>
              </a:rPr>
              <a:t>reportRetryableError</a:t>
            </a:r>
            <a:r>
              <a:rPr lang="en-US" sz="1600" b="1" dirty="0" smtClean="0">
                <a:solidFill>
                  <a:schemeClr val="bg1"/>
                </a:solidFill>
                <a:latin typeface="Courier New" pitchFamily="49" charset="0"/>
                <a:cs typeface="Courier New" pitchFamily="49" charset="0"/>
              </a:rPr>
              <a:t>(</a:t>
            </a:r>
            <a:r>
              <a:rPr lang="en-US" sz="1600" b="1" dirty="0" smtClean="0">
                <a:solidFill>
                  <a:schemeClr val="bg1"/>
                </a:solidFill>
                <a:latin typeface="Courier New" pitchFamily="49" charset="0"/>
                <a:cs typeface="Courier New" pitchFamily="49" charset="0"/>
              </a:rPr>
              <a:t>aMessage</a:t>
            </a:r>
            <a:r>
              <a:rPr lang="en-US" sz="1600" b="1" dirty="0" smtClean="0">
                <a:solidFill>
                  <a:schemeClr val="bg1"/>
                </a:solidFill>
                <a:latin typeface="Courier New" pitchFamily="49" charset="0"/>
                <a:cs typeface="Courier New" pitchFamily="49" charset="0"/>
              </a:rPr>
              <a:t>: </a:t>
            </a:r>
            <a:r>
              <a:rPr lang="en-US" sz="1600" b="1" dirty="0">
                <a:solidFill>
                  <a:schemeClr val="bg1"/>
                </a:solidFill>
                <a:latin typeface="Courier New" pitchFamily="49" charset="0"/>
                <a:cs typeface="Courier New" pitchFamily="49" charset="0"/>
              </a:rPr>
              <a:t>Message</a:t>
            </a:r>
            <a:r>
              <a:rPr lang="en-US" sz="1600" b="1" dirty="0" smtClean="0">
                <a:solidFill>
                  <a:schemeClr val="bg1"/>
                </a:solidFill>
                <a:latin typeface="Courier New" pitchFamily="49" charset="0"/>
                <a:cs typeface="Courier New" pitchFamily="49" charset="0"/>
              </a:rPr>
              <a:t>,</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a:t>
            </a:r>
            <a:r>
              <a:rPr lang="en-US" sz="1600" b="1" dirty="0" smtClean="0">
                <a:solidFill>
                  <a:schemeClr val="bg1"/>
                </a:solidFill>
                <a:latin typeface="Courier New" pitchFamily="49" charset="0"/>
                <a:cs typeface="Courier New" pitchFamily="49" charset="0"/>
              </a:rPr>
              <a:t>errorCategory</a:t>
            </a:r>
            <a:r>
              <a:rPr lang="en-US" sz="1600" b="1" dirty="0">
                <a:solidFill>
                  <a:schemeClr val="bg1"/>
                </a:solidFill>
                <a:latin typeface="Courier New" pitchFamily="49" charset="0"/>
                <a:cs typeface="Courier New" pitchFamily="49" charset="0"/>
              </a:rPr>
              <a:t>: </a:t>
            </a:r>
            <a:r>
              <a:rPr lang="en-US" sz="1600" b="1" dirty="0">
                <a:solidFill>
                  <a:schemeClr val="bg1"/>
                </a:solidFill>
                <a:latin typeface="Courier New" pitchFamily="49" charset="0"/>
                <a:cs typeface="Courier New" pitchFamily="49" charset="0"/>
              </a:rPr>
              <a:t>ErrorCategory</a:t>
            </a:r>
            <a:r>
              <a:rPr lang="en-US" sz="1600" b="1" dirty="0" smtClean="0">
                <a:solidFill>
                  <a:schemeClr val="bg1"/>
                </a:solidFill>
                <a:latin typeface="Courier New" pitchFamily="49" charset="0"/>
                <a:cs typeface="Courier New" pitchFamily="49" charset="0"/>
              </a:rPr>
              <a:t>): </a:t>
            </a:r>
            <a:r>
              <a:rPr lang="en-US" sz="1600" b="1" dirty="0">
                <a:solidFill>
                  <a:schemeClr val="bg1"/>
                </a:solidFill>
                <a:latin typeface="Courier New" pitchFamily="49" charset="0"/>
                <a:cs typeface="Courier New" pitchFamily="49" charset="0"/>
              </a:rPr>
              <a:t>String {</a:t>
            </a:r>
            <a:endParaRPr lang="en-US" sz="1600" b="1" dirty="0" smtClean="0">
              <a:solidFill>
                <a:schemeClr val="bg1"/>
              </a:solidFill>
              <a:latin typeface="Courier New" pitchFamily="49" charset="0"/>
              <a:cs typeface="Courier New" pitchFamily="49" charset="0"/>
            </a:endParaRPr>
          </a:p>
          <a:p>
            <a:pPr lvl="0" fontAlgn="base">
              <a:spcBef>
                <a:spcPct val="0"/>
              </a:spcBef>
              <a:spcAft>
                <a:spcPct val="0"/>
              </a:spcAft>
            </a:pPr>
            <a:r>
              <a:rPr lang="en-US" sz="1600" b="1" dirty="0" smtClean="0">
                <a:solidFill>
                  <a:schemeClr val="bg1"/>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19</a:t>
            </a:r>
            <a:r>
              <a:rPr lang="en-US" sz="1600" b="1" dirty="0" smtClean="0">
                <a:solidFill>
                  <a:srgbClr val="000080"/>
                </a:solidFill>
                <a:latin typeface="Courier New" pitchFamily="49" charset="0"/>
                <a:cs typeface="Courier New" pitchFamily="49" charset="0"/>
              </a:rPr>
              <a:t>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if</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aMessage.RetryCount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&lt;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maxRetries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p>
          <a:p>
            <a:pPr lvl="0" fontAlgn="base">
              <a:spcBef>
                <a:spcPct val="0"/>
              </a:spcBef>
              <a:spcAft>
                <a:spcPct val="0"/>
              </a:spcAft>
            </a:pPr>
            <a:r>
              <a:rPr lang="en-US" sz="1600" b="1" dirty="0" smtClean="0">
                <a:solidFill>
                  <a:schemeClr val="bg1"/>
                </a:solidFill>
                <a:latin typeface="Courier New" pitchFamily="49" charset="0"/>
                <a:cs typeface="Courier New" pitchFamily="49" charset="0"/>
              </a:rPr>
              <a:t>…27   </a:t>
            </a:r>
            <a:r>
              <a:rPr lang="en-US" sz="1600" b="1" dirty="0" smtClean="0">
                <a:solidFill>
                  <a:srgbClr val="000000"/>
                </a:solidFill>
                <a:latin typeface="Courier New" pitchFamily="49" charset="0"/>
                <a:cs typeface="Courier New" pitchFamily="49" charset="0"/>
              </a:rPr>
              <a:t>} </a:t>
            </a:r>
            <a:r>
              <a:rPr lang="en-US" sz="1600" b="1" dirty="0">
                <a:solidFill>
                  <a:srgbClr val="000080"/>
                </a:solidFill>
                <a:latin typeface="Courier New" pitchFamily="49" charset="0"/>
                <a:cs typeface="Courier New" pitchFamily="49" charset="0"/>
              </a:rPr>
              <a:t>else</a:t>
            </a:r>
            <a:r>
              <a:rPr lang="en-US" sz="1600" b="1" dirty="0" smtClean="0">
                <a:solidFill>
                  <a:srgbClr val="000000"/>
                </a:solidFill>
                <a:latin typeface="Courier New" pitchFamily="49" charset="0"/>
                <a:cs typeface="Courier New" pitchFamily="49" charset="0"/>
              </a:rPr>
              <a:t> {</a:t>
            </a:r>
          </a:p>
          <a:p>
            <a:pPr lvl="0" fontAlgn="base">
              <a:spcBef>
                <a:spcPct val="0"/>
              </a:spcBef>
              <a:spcAft>
                <a:spcPct val="0"/>
              </a:spcAft>
            </a:pPr>
            <a:r>
              <a:rPr lang="en-US" sz="1600" b="1" dirty="0" smtClean="0">
                <a:solidFill>
                  <a:srgbClr val="000000"/>
                </a:solidFill>
                <a:latin typeface="Courier New" pitchFamily="49" charset="0"/>
                <a:cs typeface="Courier New" pitchFamily="49" charset="0"/>
              </a:rPr>
              <a:t>…30     </a:t>
            </a:r>
            <a:r>
              <a:rPr lang="en-US" sz="1600" b="1" dirty="0" smtClean="0">
                <a:solidFill>
                  <a:srgbClr val="000000"/>
                </a:solidFill>
                <a:latin typeface="Courier New" pitchFamily="49" charset="0"/>
                <a:cs typeface="Courier New" pitchFamily="49" charset="0"/>
              </a:rPr>
              <a:t>aMessage.reportError</a:t>
            </a:r>
            <a:r>
              <a:rPr lang="en-US" sz="1600" b="1" dirty="0" smtClean="0">
                <a:solidFill>
                  <a:srgbClr val="0000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errorCategory</a:t>
            </a:r>
            <a:r>
              <a:rPr lang="en-US" sz="1600" b="1" dirty="0" smtClean="0">
                <a:solidFill>
                  <a:srgbClr val="000000"/>
                </a:solidFill>
                <a:latin typeface="Courier New" pitchFamily="49" charset="0"/>
                <a:cs typeface="Courier New" pitchFamily="49" charset="0"/>
              </a:rPr>
              <a:t>)</a:t>
            </a:r>
          </a:p>
          <a:p>
            <a:pPr lvl="0" fontAlgn="base">
              <a:spcBef>
                <a:spcPct val="0"/>
              </a:spcBef>
              <a:spcAft>
                <a:spcPct val="0"/>
              </a:spcAft>
            </a:pPr>
            <a:r>
              <a:rPr lang="en-US" sz="1600" b="1" dirty="0" smtClean="0">
                <a:solidFill>
                  <a:srgbClr val="000000"/>
                </a:solidFill>
                <a:latin typeface="Courier New" pitchFamily="49" charset="0"/>
                <a:cs typeface="Courier New" pitchFamily="49" charset="0"/>
              </a:rPr>
              <a:t> 31     </a:t>
            </a:r>
            <a:r>
              <a:rPr lang="en-US" sz="1600" b="1" dirty="0" smtClean="0">
                <a:solidFill>
                  <a:srgbClr val="000000"/>
                </a:solidFill>
                <a:latin typeface="Courier New" pitchFamily="49" charset="0"/>
                <a:cs typeface="Courier New" pitchFamily="49" charset="0"/>
              </a:rPr>
              <a:t>alertAdminAboutMessageError</a:t>
            </a:r>
            <a:r>
              <a:rPr lang="en-US" sz="1600" b="1" dirty="0" smtClean="0">
                <a:solidFill>
                  <a:srgbClr val="0000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aMessage</a:t>
            </a:r>
            <a:r>
              <a:rPr lang="en-US" sz="1600" b="1" dirty="0">
                <a:solidFill>
                  <a:srgbClr val="000000"/>
                </a:solidFill>
                <a:latin typeface="Courier New" pitchFamily="49" charset="0"/>
                <a:cs typeface="Courier New" pitchFamily="49" charset="0"/>
              </a:rPr>
              <a:t>, </a:t>
            </a:r>
            <a:r>
              <a:rPr lang="en-US" sz="1600" b="1" dirty="0" smtClean="0">
                <a:solidFill>
                  <a:srgbClr val="000080"/>
                </a:solidFill>
                <a:latin typeface="Courier New" pitchFamily="49" charset="0"/>
                <a:cs typeface="Courier New" pitchFamily="49" charset="0"/>
              </a:rPr>
              <a:t>true</a:t>
            </a:r>
            <a:r>
              <a:rPr lang="en-US" sz="1600" b="1" dirty="0" smtClean="0">
                <a:solidFill>
                  <a:srgbClr val="000000"/>
                </a:solidFill>
                <a:latin typeface="Courier New" pitchFamily="49" charset="0"/>
                <a:cs typeface="Courier New" pitchFamily="49" charset="0"/>
              </a:rPr>
              <a:t>)</a:t>
            </a:r>
            <a:endParaRPr kumimoji="0" lang="en-US" sz="1600" b="1" i="0" u="none" strike="noStrike" cap="none" normalizeH="0" baseline="0" dirty="0" smtClean="0">
              <a:ln>
                <a:noFill/>
              </a:ln>
              <a:solidFill>
                <a:srgbClr val="000000"/>
              </a:solidFill>
              <a:effectLst/>
              <a:latin typeface="Courier New" pitchFamily="49" charset="0"/>
              <a:cs typeface="Courier New" pitchFamily="49" charset="0"/>
            </a:endParaRPr>
          </a:p>
          <a:p>
            <a:pPr lvl="0" fontAlgn="base">
              <a:spcBef>
                <a:spcPct val="0"/>
              </a:spcBef>
              <a:spcAft>
                <a:spcPct val="0"/>
              </a:spcAft>
            </a:pPr>
            <a:r>
              <a:rPr lang="en-US" sz="1600" b="1" dirty="0" smtClean="0">
                <a:solidFill>
                  <a:srgbClr val="000000"/>
                </a:solidFill>
                <a:latin typeface="Courier New" pitchFamily="49" charset="0"/>
                <a:cs typeface="Courier New" pitchFamily="49" charset="0"/>
              </a:rPr>
              <a:t> 32     </a:t>
            </a:r>
            <a:r>
              <a:rPr lang="en-US" sz="1600" b="1" dirty="0" smtClean="0">
                <a:solidFill>
                  <a:srgbClr val="000080"/>
                </a:solidFill>
                <a:latin typeface="Courier New" pitchFamily="49" charset="0"/>
                <a:cs typeface="Courier New" pitchFamily="49" charset="0"/>
              </a:rPr>
              <a:t>return</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a:t>
            </a:r>
            <a:r>
              <a:rPr lang="en-US" sz="1600" b="1" dirty="0">
                <a:solidFill>
                  <a:schemeClr val="accent5"/>
                </a:solidFill>
                <a:latin typeface="Courier New" pitchFamily="49" charset="0"/>
                <a:cs typeface="Courier New" pitchFamily="49" charset="0"/>
              </a:rPr>
              <a:t>"Error reported for message "</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pPr lvl="0" fontAlgn="base">
              <a:spcBef>
                <a:spcPct val="0"/>
              </a:spcBef>
              <a:spcAft>
                <a:spcPct val="0"/>
              </a:spcAft>
            </a:pP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 </a:t>
            </a:r>
            <a:r>
              <a:rPr lang="en-US" sz="1600" b="1" dirty="0">
                <a:solidFill>
                  <a:srgbClr val="000000"/>
                </a:solidFill>
                <a:latin typeface="Courier New" pitchFamily="49" charset="0"/>
                <a:cs typeface="Courier New" pitchFamily="49" charset="0"/>
              </a:rPr>
              <a:t>aMessage.SenderRefID</a:t>
            </a:r>
            <a:endParaRPr lang="en-US" sz="1600" b="1" dirty="0">
              <a:solidFill>
                <a:srgbClr val="000000"/>
              </a:solidFill>
              <a:latin typeface="Courier New" pitchFamily="49" charset="0"/>
              <a:cs typeface="Courier New" pitchFamily="49" charset="0"/>
            </a:endParaRPr>
          </a:p>
          <a:p>
            <a:pPr lvl="0" fontAlgn="base">
              <a:spcBef>
                <a:spcPct val="0"/>
              </a:spcBef>
              <a:spcAft>
                <a:spcPct val="0"/>
              </a:spcAft>
            </a:pP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 </a:t>
            </a:r>
            <a:r>
              <a:rPr lang="en-US" sz="1600" b="1" dirty="0">
                <a:solidFill>
                  <a:schemeClr val="accent5"/>
                </a:solidFill>
                <a:latin typeface="Courier New" pitchFamily="49" charset="0"/>
                <a:cs typeface="Courier New" pitchFamily="49" charset="0"/>
              </a:rPr>
              <a:t>"; retry </a:t>
            </a:r>
            <a:r>
              <a:rPr lang="en-US" sz="1600" b="1" dirty="0" smtClean="0">
                <a:solidFill>
                  <a:schemeClr val="accent5"/>
                </a:solidFill>
                <a:latin typeface="Courier New" pitchFamily="49" charset="0"/>
                <a:cs typeface="Courier New" pitchFamily="49" charset="0"/>
              </a:rPr>
              <a:t>max reached</a:t>
            </a:r>
            <a:r>
              <a:rPr lang="en-US" sz="1600" b="1" dirty="0" smtClean="0">
                <a:solidFill>
                  <a:srgbClr val="000000"/>
                </a:solidFill>
                <a:latin typeface="Courier New" pitchFamily="49" charset="0"/>
                <a:cs typeface="Courier New" pitchFamily="49" charset="0"/>
              </a:rPr>
              <a:t>)</a:t>
            </a:r>
            <a:endParaRPr kumimoji="0" lang="en-US" sz="1600" b="1" i="0" u="none" strike="noStrike" cap="none" normalizeH="0" baseline="0" dirty="0" smtClean="0">
              <a:ln>
                <a:noFill/>
              </a:ln>
              <a:solidFill>
                <a:srgbClr val="000000"/>
              </a:solidFill>
              <a:effectLst/>
              <a:latin typeface="Courier New" pitchFamily="49" charset="0"/>
              <a:cs typeface="Courier New" pitchFamily="49" charset="0"/>
            </a:endParaRPr>
          </a:p>
          <a:p>
            <a:pPr lvl="0" fontAlgn="base">
              <a:spcBef>
                <a:spcPct val="0"/>
              </a:spcBef>
              <a:spcAft>
                <a:spcPct val="0"/>
              </a:spcAft>
            </a:pPr>
            <a:r>
              <a:rPr lang="en-US" sz="1600" b="1" dirty="0" smtClean="0">
                <a:solidFill>
                  <a:schemeClr val="bg1"/>
                </a:solidFill>
                <a:latin typeface="Courier New" pitchFamily="49" charset="0"/>
                <a:cs typeface="Courier New" pitchFamily="49" charset="0"/>
              </a:rPr>
              <a:t> 33   }</a:t>
            </a:r>
          </a:p>
          <a:p>
            <a:pPr fontAlgn="base">
              <a:spcBef>
                <a:spcPct val="0"/>
              </a:spcBef>
              <a:spcAft>
                <a:spcPct val="0"/>
              </a:spcAft>
            </a:pPr>
            <a:r>
              <a:rPr lang="en-US" sz="1600" b="1" dirty="0" smtClean="0">
                <a:solidFill>
                  <a:schemeClr val="bg1"/>
                </a:solidFill>
                <a:latin typeface="Courier New" pitchFamily="49" charset="0"/>
                <a:cs typeface="Courier New" pitchFamily="49" charset="0"/>
              </a:rPr>
              <a:t> 34 }</a:t>
            </a: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p:txBody>
      </p:sp>
      <p:grpSp>
        <p:nvGrpSpPr>
          <p:cNvPr id="13" name="icn NACK rety"/>
          <p:cNvGrpSpPr/>
          <p:nvPr/>
        </p:nvGrpSpPr>
        <p:grpSpPr>
          <a:xfrm>
            <a:off x="8229600" y="427298"/>
            <a:ext cx="645747" cy="487102"/>
            <a:chOff x="6513347" y="4091940"/>
            <a:chExt cx="645747" cy="487102"/>
          </a:xfrm>
        </p:grpSpPr>
        <p:grpSp>
          <p:nvGrpSpPr>
            <p:cNvPr id="14" name="pic Msg 2"/>
            <p:cNvGrpSpPr>
              <a:grpSpLocks/>
            </p:cNvGrpSpPr>
            <p:nvPr/>
          </p:nvGrpSpPr>
          <p:grpSpPr bwMode="auto">
            <a:xfrm>
              <a:off x="6513347" y="4269480"/>
              <a:ext cx="498475" cy="309562"/>
              <a:chOff x="2097" y="1494"/>
              <a:chExt cx="229" cy="142"/>
            </a:xfrm>
            <a:effectLst>
              <a:outerShdw blurRad="50800" dist="38100" dir="2700000" algn="tl" rotWithShape="0">
                <a:prstClr val="black">
                  <a:alpha val="40000"/>
                </a:prstClr>
              </a:outerShdw>
            </a:effectLst>
          </p:grpSpPr>
          <p:sp>
            <p:nvSpPr>
              <p:cNvPr id="16" name="Rectangle 31"/>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17" name="Line 32"/>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8" name="Line 33"/>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15" name="AutoShape 8"/>
            <p:cNvSpPr>
              <a:spLocks noChangeArrowheads="1"/>
            </p:cNvSpPr>
            <p:nvPr/>
          </p:nvSpPr>
          <p:spPr bwMode="auto">
            <a:xfrm>
              <a:off x="6792381" y="4091940"/>
              <a:ext cx="366713" cy="366713"/>
            </a:xfrm>
            <a:custGeom>
              <a:avLst/>
              <a:gdLst>
                <a:gd name="T0" fmla="*/ 2 w 21600"/>
                <a:gd name="T1" fmla="*/ 0 h 21600"/>
                <a:gd name="T2" fmla="*/ 0 w 21600"/>
                <a:gd name="T3" fmla="*/ 1 h 21600"/>
                <a:gd name="T4" fmla="*/ 2 w 21600"/>
                <a:gd name="T5" fmla="*/ 1 h 21600"/>
                <a:gd name="T6" fmla="*/ 1 w 21600"/>
                <a:gd name="T7" fmla="*/ 3 h 21600"/>
                <a:gd name="T8" fmla="*/ 1 w 21600"/>
                <a:gd name="T9" fmla="*/ 2 h 21600"/>
                <a:gd name="T10" fmla="*/ 1 w 21600"/>
                <a:gd name="T11" fmla="*/ 1 h 21600"/>
                <a:gd name="T12" fmla="*/ 0 60000 65536"/>
                <a:gd name="T13" fmla="*/ 0 60000 65536"/>
                <a:gd name="T14" fmla="*/ 0 60000 65536"/>
                <a:gd name="T15" fmla="*/ 0 60000 65536"/>
                <a:gd name="T16" fmla="*/ 0 60000 65536"/>
                <a:gd name="T17" fmla="*/ 0 60000 65536"/>
                <a:gd name="T18" fmla="*/ 3179 w 21600"/>
                <a:gd name="T19" fmla="*/ 3179 h 21600"/>
                <a:gd name="T20" fmla="*/ 18421 w 21600"/>
                <a:gd name="T21" fmla="*/ 18421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0745" y="14543"/>
                  </a:moveTo>
                  <a:cubicBezTo>
                    <a:pt x="10763" y="14543"/>
                    <a:pt x="10781" y="14544"/>
                    <a:pt x="10800" y="14544"/>
                  </a:cubicBezTo>
                  <a:cubicBezTo>
                    <a:pt x="12867" y="14544"/>
                    <a:pt x="14544" y="12867"/>
                    <a:pt x="14544" y="10800"/>
                  </a:cubicBezTo>
                  <a:cubicBezTo>
                    <a:pt x="14544" y="8732"/>
                    <a:pt x="12867" y="7056"/>
                    <a:pt x="10800" y="7056"/>
                  </a:cubicBezTo>
                  <a:cubicBezTo>
                    <a:pt x="8732" y="7056"/>
                    <a:pt x="7056" y="8732"/>
                    <a:pt x="7056" y="10800"/>
                  </a:cubicBezTo>
                  <a:lnTo>
                    <a:pt x="0" y="10800"/>
                  </a:lnTo>
                  <a:cubicBezTo>
                    <a:pt x="0" y="4835"/>
                    <a:pt x="4835" y="0"/>
                    <a:pt x="10800" y="0"/>
                  </a:cubicBezTo>
                  <a:cubicBezTo>
                    <a:pt x="16764" y="0"/>
                    <a:pt x="21600" y="4835"/>
                    <a:pt x="21600" y="10800"/>
                  </a:cubicBezTo>
                  <a:cubicBezTo>
                    <a:pt x="21600" y="16764"/>
                    <a:pt x="16764" y="21600"/>
                    <a:pt x="10800" y="21600"/>
                  </a:cubicBezTo>
                  <a:cubicBezTo>
                    <a:pt x="10747" y="21600"/>
                    <a:pt x="10694" y="21599"/>
                    <a:pt x="10641" y="21598"/>
                  </a:cubicBezTo>
                  <a:lnTo>
                    <a:pt x="10601" y="24298"/>
                  </a:lnTo>
                  <a:lnTo>
                    <a:pt x="4465" y="17980"/>
                  </a:lnTo>
                  <a:lnTo>
                    <a:pt x="10784" y="11843"/>
                  </a:lnTo>
                  <a:lnTo>
                    <a:pt x="10745" y="14543"/>
                  </a:lnTo>
                  <a:close/>
                </a:path>
              </a:pathLst>
            </a:custGeom>
            <a:solidFill>
              <a:schemeClr val="accent2"/>
            </a:solidFill>
            <a:ln w="12700" algn="ctr">
              <a:solidFill>
                <a:schemeClr val="bg1"/>
              </a:solidFill>
              <a:miter lim="800000"/>
              <a:headEnd/>
              <a:tailEnd/>
            </a:ln>
            <a:effectLst>
              <a:outerShdw blurRad="50800" dist="38100" dir="2700000" algn="tl" rotWithShape="0">
                <a:prstClr val="black">
                  <a:alpha val="40000"/>
                </a:prstClr>
              </a:outerShdw>
            </a:effectLst>
          </p:spPr>
          <p:txBody>
            <a:bodyPr lIns="0" tIns="0" rIns="0" bIns="0" anchor="ctr">
              <a:spAutoFit/>
            </a:bodyPr>
            <a:lstStyle/>
            <a:p>
              <a:endParaRPr lang="en-US" dirty="0"/>
            </a:p>
          </p:txBody>
        </p:sp>
      </p:grpSp>
    </p:spTree>
    <p:extLst>
      <p:ext uri="{BB962C8B-B14F-4D97-AF65-F5344CB8AC3E}">
        <p14:creationId xmlns:p14="http://schemas.microsoft.com/office/powerpoint/2010/main" val="280983169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Contrasting retry scenarios</a:t>
            </a:r>
          </a:p>
        </p:txBody>
      </p:sp>
      <p:graphicFrame>
        <p:nvGraphicFramePr>
          <p:cNvPr id="5" name="tbl Icon"/>
          <p:cNvGraphicFramePr>
            <a:graphicFrameLocks noGrp="1"/>
          </p:cNvGraphicFramePr>
          <p:nvPr>
            <p:extLst>
              <p:ext uri="{D42A27DB-BD31-4B8C-83A1-F6EECF244321}">
                <p14:modId xmlns:p14="http://schemas.microsoft.com/office/powerpoint/2010/main" val="2457101009"/>
              </p:ext>
            </p:extLst>
          </p:nvPr>
        </p:nvGraphicFramePr>
        <p:xfrm>
          <a:off x="533400" y="847376"/>
          <a:ext cx="8305799" cy="5248623"/>
        </p:xfrm>
        <a:graphic>
          <a:graphicData uri="http://schemas.openxmlformats.org/drawingml/2006/table">
            <a:tbl>
              <a:tblPr firstRow="1" firstCol="1" bandRow="1">
                <a:effectLst/>
              </a:tblPr>
              <a:tblGrid>
                <a:gridCol w="2209800"/>
                <a:gridCol w="1905000"/>
                <a:gridCol w="2286000"/>
                <a:gridCol w="1904999"/>
              </a:tblGrid>
              <a:tr h="696398">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1" u="none" strike="noStrike" kern="1200" cap="none" normalizeH="0" baseline="0" dirty="0" smtClean="0">
                        <a:ln>
                          <a:noFill/>
                        </a:ln>
                        <a:solidFill>
                          <a:schemeClr val="lt1"/>
                        </a:solidFill>
                        <a:effectLst/>
                        <a:latin typeface="+mn-lt"/>
                        <a:ea typeface="+mn-ea"/>
                        <a:cs typeface="Arial" pitchFamily="34" charset="0"/>
                      </a:endParaRPr>
                    </a:p>
                  </a:txBody>
                  <a:tcPr marL="0" marR="0" marT="0" marB="0" horzOverflow="overflow">
                    <a:lnL w="12700" cmpd="sng">
                      <a:solidFill>
                        <a:sysClr val="window" lastClr="FFFFFF"/>
                      </a:solidFill>
                    </a:lnL>
                    <a:lnR w="12700" cap="flat" cmpd="sng" algn="ctr">
                      <a:solidFill>
                        <a:schemeClr val="tx1"/>
                      </a:solidFill>
                      <a:prstDash val="solid"/>
                      <a:round/>
                      <a:headEnd type="none" w="med" len="med"/>
                      <a:tailEnd type="none" w="med" len="med"/>
                    </a:lnR>
                    <a:lnT w="12700" cmpd="sng">
                      <a:solidFill>
                        <a:sysClr val="window" lastClr="FFFFFF"/>
                      </a:solid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u="none" strike="noStrike" kern="1200" cap="none" normalizeH="0" baseline="0" dirty="0" smtClean="0">
                          <a:ln>
                            <a:noFill/>
                          </a:ln>
                          <a:effectLst/>
                        </a:rPr>
                        <a:t>Automatic retry during send</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u="none" strike="noStrike" kern="1200" cap="none" normalizeH="0" baseline="0" dirty="0" smtClean="0">
                          <a:ln>
                            <a:noFill/>
                          </a:ln>
                          <a:effectLst/>
                        </a:rPr>
                        <a:t>Automatic retry </a:t>
                      </a:r>
                      <a:br>
                        <a:rPr kumimoji="0" lang="en-US" sz="1600" u="none" strike="noStrike" kern="1200" cap="none" normalizeH="0" baseline="0" dirty="0" smtClean="0">
                          <a:ln>
                            <a:noFill/>
                          </a:ln>
                          <a:effectLst/>
                        </a:rPr>
                      </a:br>
                      <a:r>
                        <a:rPr kumimoji="0" lang="en-US" sz="1600" u="none" strike="noStrike" kern="1200" cap="none" normalizeH="0" baseline="0" dirty="0" smtClean="0">
                          <a:ln>
                            <a:noFill/>
                          </a:ln>
                          <a:effectLst/>
                        </a:rPr>
                        <a:t>after send</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1" u="none" strike="noStrike" kern="1200" cap="none" normalizeH="0" baseline="0" dirty="0" smtClean="0">
                          <a:ln>
                            <a:noFill/>
                          </a:ln>
                          <a:solidFill>
                            <a:schemeClr val="lt1"/>
                          </a:solidFill>
                          <a:effectLst/>
                          <a:latin typeface="+mn-lt"/>
                          <a:ea typeface="+mn-ea"/>
                          <a:cs typeface="Arial" pitchFamily="34" charset="0"/>
                        </a:rPr>
                        <a:t>Manual retry</a:t>
                      </a:r>
                    </a:p>
                  </a:txBody>
                  <a:tcPr marL="0" marR="0" marT="0" marB="0" horzOverflow="overflow">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r>
              <a:tr h="847011">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cap="none" normalizeH="0" baseline="0" dirty="0" smtClean="0">
                          <a:ln>
                            <a:noFill/>
                          </a:ln>
                          <a:solidFill>
                            <a:schemeClr val="tx1"/>
                          </a:solidFill>
                          <a:effectLst/>
                          <a:latin typeface="+mn-lt"/>
                          <a:cs typeface="Arial" pitchFamily="34" charset="0"/>
                        </a:rPr>
                        <a:t>What is the problem?</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Exception thrown in beforeSend()  or send()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u="none" strike="noStrike" cap="none" normalizeH="0" baseline="0" dirty="0" smtClean="0">
                          <a:ln>
                            <a:noFill/>
                          </a:ln>
                          <a:solidFill>
                            <a:schemeClr val="bg1"/>
                          </a:solidFill>
                          <a:effectLst/>
                        </a:rPr>
                        <a:t>External System reports retryable error</a:t>
                      </a: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Message needs manual intervention</a:t>
                      </a: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r>
              <a:tr h="829757">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kern="1200" cap="none" normalizeH="0" baseline="0" dirty="0" smtClean="0">
                          <a:ln>
                            <a:noFill/>
                          </a:ln>
                          <a:solidFill>
                            <a:schemeClr val="tx1"/>
                          </a:solidFill>
                          <a:effectLst/>
                          <a:latin typeface="+mn-lt"/>
                          <a:ea typeface="+mn-ea"/>
                          <a:cs typeface="Arial" pitchFamily="34" charset="0"/>
                        </a:rPr>
                        <a:t>What executes the retry?</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Internal Guidewire behavior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Integration code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Admin (using Retry button)</a:t>
                      </a: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r>
              <a:tr h="945471">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kern="1200" cap="none" normalizeH="0" baseline="0" dirty="0" smtClean="0">
                          <a:ln>
                            <a:noFill/>
                          </a:ln>
                          <a:solidFill>
                            <a:schemeClr val="tx1"/>
                          </a:solidFill>
                          <a:effectLst/>
                          <a:latin typeface="+mn-lt"/>
                          <a:ea typeface="+mn-ea"/>
                          <a:cs typeface="Arial" pitchFamily="34" charset="0"/>
                        </a:rPr>
                        <a:t>Should each attempt use the same SenderRefID</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Yes</a:t>
                      </a:r>
                    </a:p>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1600" b="0" i="0" u="none" strike="noStrike" kern="1200" cap="none" normalizeH="0" baseline="0" dirty="0" smtClean="0">
                        <a:ln>
                          <a:noFill/>
                        </a:ln>
                        <a:solidFill>
                          <a:schemeClr val="bg1"/>
                        </a:solidFill>
                        <a:effectLst/>
                        <a:latin typeface="+mn-lt"/>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Yes</a:t>
                      </a: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r>
              <a:tr h="1075611">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kern="1200" cap="none" normalizeH="0" baseline="0" dirty="0" smtClean="0">
                          <a:ln>
                            <a:noFill/>
                          </a:ln>
                          <a:solidFill>
                            <a:schemeClr val="tx1"/>
                          </a:solidFill>
                          <a:effectLst/>
                          <a:latin typeface="+mn-lt"/>
                          <a:ea typeface="+mn-ea"/>
                          <a:cs typeface="Arial" pitchFamily="34" charset="0"/>
                        </a:rPr>
                        <a:t>What specifies the max retry number?</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Max Retries property for messaging destination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Integration code</a:t>
                      </a:r>
                      <a:br>
                        <a:rPr kumimoji="0" lang="en-US" sz="1600" b="0" i="0" u="none" strike="noStrike" kern="1200" cap="none" normalizeH="0" baseline="0" dirty="0" smtClean="0">
                          <a:ln>
                            <a:noFill/>
                          </a:ln>
                          <a:solidFill>
                            <a:schemeClr val="bg1"/>
                          </a:solidFill>
                          <a:effectLst/>
                          <a:latin typeface="+mn-lt"/>
                          <a:ea typeface="+mn-ea"/>
                          <a:cs typeface="Arial" pitchFamily="34" charset="0"/>
                        </a:rPr>
                      </a:br>
                      <a:r>
                        <a:rPr kumimoji="0" lang="en-US" sz="1600" b="0" i="0" u="none" strike="noStrike" kern="1200" cap="none" normalizeH="0" baseline="0" dirty="0" smtClean="0">
                          <a:ln>
                            <a:noFill/>
                          </a:ln>
                          <a:solidFill>
                            <a:schemeClr val="bg1"/>
                          </a:solidFill>
                          <a:effectLst/>
                          <a:latin typeface="+mn-lt"/>
                          <a:ea typeface="+mn-ea"/>
                          <a:cs typeface="Arial" pitchFamily="34" charset="0"/>
                        </a:rPr>
                        <a:t>using parameter from </a:t>
                      </a:r>
                      <a:r>
                        <a:rPr kumimoji="0" lang="en-US" sz="1600" b="0" i="0" u="none" strike="noStrike" kern="1200" cap="none" normalizeH="0" baseline="0" dirty="0" smtClean="0">
                          <a:ln>
                            <a:noFill/>
                          </a:ln>
                          <a:solidFill>
                            <a:schemeClr val="bg1"/>
                          </a:solidFill>
                          <a:effectLst/>
                          <a:latin typeface="+mn-lt"/>
                          <a:ea typeface="+mn-ea"/>
                          <a:cs typeface="Arial" pitchFamily="34" charset="0"/>
                        </a:rPr>
                        <a:t>plugin </a:t>
                      </a:r>
                      <a:r>
                        <a:rPr kumimoji="0" lang="en-US" sz="1600" b="0" i="0" u="none" strike="noStrike" kern="1200" cap="none" normalizeH="0" baseline="0" dirty="0" smtClean="0">
                          <a:ln>
                            <a:noFill/>
                          </a:ln>
                          <a:solidFill>
                            <a:schemeClr val="bg1"/>
                          </a:solidFill>
                          <a:effectLst/>
                          <a:latin typeface="+mn-lt"/>
                          <a:ea typeface="+mn-ea"/>
                          <a:cs typeface="Arial" pitchFamily="34" charset="0"/>
                        </a:rPr>
                        <a:t>or script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n/a </a:t>
                      </a: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r>
              <a:tr h="854375">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kern="1200" cap="none" normalizeH="0" baseline="0" dirty="0" smtClean="0">
                          <a:ln>
                            <a:noFill/>
                          </a:ln>
                          <a:solidFill>
                            <a:schemeClr val="tx1"/>
                          </a:solidFill>
                          <a:effectLst/>
                          <a:latin typeface="+mn-lt"/>
                          <a:ea typeface="+mn-ea"/>
                          <a:cs typeface="Arial" pitchFamily="34" charset="0"/>
                        </a:rPr>
                        <a:t>What happens when the max number of retires is reached?</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4F81BD"/>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The destination is suspended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Integration code reports error with </a:t>
                      </a:r>
                      <a:br>
                        <a:rPr kumimoji="0" lang="en-US" sz="1600" b="0" i="0" u="none" strike="noStrike" kern="1200" cap="none" normalizeH="0" baseline="0" dirty="0" smtClean="0">
                          <a:ln>
                            <a:noFill/>
                          </a:ln>
                          <a:solidFill>
                            <a:schemeClr val="bg1"/>
                          </a:solidFill>
                          <a:effectLst/>
                          <a:latin typeface="+mn-lt"/>
                          <a:ea typeface="+mn-ea"/>
                          <a:cs typeface="Arial" pitchFamily="34" charset="0"/>
                        </a:rPr>
                      </a:br>
                      <a:r>
                        <a:rPr kumimoji="0" lang="en-US" sz="1600" b="0" i="0" u="none" strike="noStrike" kern="1200" cap="none" normalizeH="0" baseline="0" dirty="0" smtClean="0">
                          <a:ln>
                            <a:noFill/>
                          </a:ln>
                          <a:solidFill>
                            <a:schemeClr val="bg1"/>
                          </a:solidFill>
                          <a:effectLst/>
                          <a:latin typeface="+mn-lt"/>
                          <a:ea typeface="+mn-ea"/>
                          <a:cs typeface="Arial" pitchFamily="34" charset="0"/>
                        </a:rPr>
                        <a:t>error category</a:t>
                      </a:r>
                      <a:endParaRPr kumimoji="0" lang="en-US" sz="1600" b="1" i="0" u="none" strike="noStrike" kern="1200" cap="none" normalizeH="0" baseline="0" dirty="0" smtClean="0">
                        <a:ln>
                          <a:noFill/>
                        </a:ln>
                        <a:solidFill>
                          <a:schemeClr val="bg1"/>
                        </a:solidFill>
                        <a:effectLst/>
                        <a:latin typeface="+mn-lt"/>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n/a </a:t>
                      </a:r>
                    </a:p>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1600" b="0" i="0" u="none" strike="noStrike" kern="1200" cap="none" normalizeH="0" baseline="0" dirty="0" smtClean="0">
                        <a:ln>
                          <a:noFill/>
                        </a:ln>
                        <a:solidFill>
                          <a:schemeClr val="bg1"/>
                        </a:solidFill>
                        <a:effectLst/>
                        <a:latin typeface="+mn-lt"/>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accent3">
                        <a:lumMod val="20000"/>
                        <a:lumOff val="80000"/>
                      </a:schemeClr>
                    </a:solidFill>
                  </a:tcPr>
                </a:tc>
              </a:tr>
            </a:tbl>
          </a:graphicData>
        </a:graphic>
      </p:graphicFrame>
    </p:spTree>
    <p:extLst>
      <p:ext uri="{BB962C8B-B14F-4D97-AF65-F5344CB8AC3E}">
        <p14:creationId xmlns:p14="http://schemas.microsoft.com/office/powerpoint/2010/main" val="261617640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Reporting non-retryable errors</a:t>
            </a:r>
          </a:p>
        </p:txBody>
      </p:sp>
      <p:sp>
        <p:nvSpPr>
          <p:cNvPr id="3" name="Content Placeholder 2"/>
          <p:cNvSpPr>
            <a:spLocks noGrp="1"/>
          </p:cNvSpPr>
          <p:nvPr>
            <p:ph idx="1"/>
          </p:nvPr>
        </p:nvSpPr>
        <p:spPr/>
        <p:txBody>
          <a:bodyPr/>
          <a:lstStyle/>
          <a:p>
            <a:r>
              <a:rPr lang="en-US" b="1" dirty="0">
                <a:latin typeface="Courier New" pitchFamily="49" charset="0"/>
                <a:cs typeface="Courier New" pitchFamily="49" charset="0"/>
              </a:rPr>
              <a:t>message.reportNonRetryableError</a:t>
            </a:r>
            <a:r>
              <a:rPr lang="en-US" b="1" dirty="0">
                <a:latin typeface="Courier New" pitchFamily="49" charset="0"/>
                <a:cs typeface="Courier New" pitchFamily="49" charset="0"/>
              </a:rPr>
              <a:t>()</a:t>
            </a:r>
          </a:p>
          <a:p>
            <a:pPr lvl="1"/>
            <a:r>
              <a:rPr lang="en-US" dirty="0" smtClean="0"/>
              <a:t>Prevents </a:t>
            </a:r>
            <a:r>
              <a:rPr lang="en-US" dirty="0"/>
              <a:t>the message from any further retry</a:t>
            </a:r>
          </a:p>
          <a:p>
            <a:r>
              <a:rPr lang="en-US" dirty="0" smtClean="0"/>
              <a:t>Use </a:t>
            </a:r>
            <a:r>
              <a:rPr lang="en-US" dirty="0"/>
              <a:t>when data is </a:t>
            </a:r>
            <a:r>
              <a:rPr lang="en-US" dirty="0" smtClean="0"/>
              <a:t>invalid</a:t>
            </a:r>
          </a:p>
          <a:p>
            <a:pPr lvl="1"/>
            <a:r>
              <a:rPr lang="en-US" dirty="0" smtClean="0"/>
              <a:t>Validation </a:t>
            </a:r>
            <a:r>
              <a:rPr lang="en-US" dirty="0"/>
              <a:t>logic cannot </a:t>
            </a:r>
            <a:r>
              <a:rPr lang="en-US" dirty="0" smtClean="0"/>
              <a:t>prevent</a:t>
            </a:r>
          </a:p>
          <a:p>
            <a:pPr lvl="1"/>
            <a:r>
              <a:rPr lang="en-US" dirty="0" smtClean="0"/>
              <a:t>Any </a:t>
            </a:r>
            <a:r>
              <a:rPr lang="en-US" dirty="0"/>
              <a:t>additional retry will fail</a:t>
            </a:r>
          </a:p>
          <a:p>
            <a:r>
              <a:rPr lang="en-US" dirty="0"/>
              <a:t>Follow with an alert to the administrator</a:t>
            </a:r>
          </a:p>
          <a:p>
            <a:endParaRPr lang="en-US" dirty="0"/>
          </a:p>
        </p:txBody>
      </p:sp>
      <p:sp>
        <p:nvSpPr>
          <p:cNvPr id="12" name="rec Grey"/>
          <p:cNvSpPr/>
          <p:nvPr/>
        </p:nvSpPr>
        <p:spPr bwMode="auto">
          <a:xfrm>
            <a:off x="533400" y="914400"/>
            <a:ext cx="457200" cy="1815882"/>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1" name="txt Code"/>
          <p:cNvSpPr>
            <a:spLocks noChangeArrowheads="1"/>
          </p:cNvSpPr>
          <p:nvPr/>
        </p:nvSpPr>
        <p:spPr bwMode="auto">
          <a:xfrm>
            <a:off x="482600" y="914400"/>
            <a:ext cx="8593785" cy="181588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sz="1600" b="1" i="0" u="none" strike="noStrike" cap="none" normalizeH="0" baseline="0" dirty="0" smtClean="0">
                <a:ln>
                  <a:noFill/>
                </a:ln>
                <a:solidFill>
                  <a:schemeClr val="bg1"/>
                </a:solidFill>
                <a:effectLst/>
                <a:latin typeface="Courier New" pitchFamily="49" charset="0"/>
                <a:cs typeface="Courier New" pitchFamily="49" charset="0"/>
              </a:rPr>
              <a:t> 53 </a:t>
            </a:r>
            <a:r>
              <a:rPr lang="en-US" sz="1600" b="1" dirty="0" smtClean="0">
                <a:solidFill>
                  <a:srgbClr val="000080"/>
                </a:solidFill>
                <a:latin typeface="Courier New" pitchFamily="49" charset="0"/>
                <a:cs typeface="Courier New" pitchFamily="49" charset="0"/>
              </a:rPr>
              <a:t>static </a:t>
            </a:r>
            <a:r>
              <a:rPr lang="en-US" sz="1600" b="1" dirty="0">
                <a:solidFill>
                  <a:schemeClr val="bg1"/>
                </a:solidFill>
                <a:latin typeface="Courier New" pitchFamily="49" charset="0"/>
                <a:cs typeface="Courier New" pitchFamily="49" charset="0"/>
              </a:rPr>
              <a:t>function </a:t>
            </a:r>
            <a:r>
              <a:rPr lang="en-US" sz="1600" b="1" dirty="0" smtClean="0">
                <a:solidFill>
                  <a:schemeClr val="bg1"/>
                </a:solidFill>
                <a:latin typeface="Courier New" pitchFamily="49" charset="0"/>
                <a:cs typeface="Courier New" pitchFamily="49" charset="0"/>
              </a:rPr>
              <a:t>reportNonRetryableError</a:t>
            </a:r>
            <a:r>
              <a:rPr lang="en-US" sz="1600" b="1" dirty="0" smtClean="0">
                <a:solidFill>
                  <a:schemeClr val="bg1"/>
                </a:solidFill>
                <a:latin typeface="Courier New" pitchFamily="49" charset="0"/>
                <a:cs typeface="Courier New" pitchFamily="49" charset="0"/>
              </a:rPr>
              <a:t>(</a:t>
            </a:r>
            <a:r>
              <a:rPr lang="en-US" sz="1600" b="1" dirty="0" smtClean="0">
                <a:solidFill>
                  <a:schemeClr val="bg1"/>
                </a:solidFill>
                <a:latin typeface="Courier New" pitchFamily="49" charset="0"/>
                <a:cs typeface="Courier New" pitchFamily="49" charset="0"/>
              </a:rPr>
              <a:t>aMessage</a:t>
            </a:r>
            <a:r>
              <a:rPr lang="en-US" sz="1600" b="1" dirty="0">
                <a:solidFill>
                  <a:schemeClr val="bg1"/>
                </a:solidFill>
                <a:latin typeface="Courier New" pitchFamily="49" charset="0"/>
                <a:cs typeface="Courier New" pitchFamily="49" charset="0"/>
              </a:rPr>
              <a:t>: </a:t>
            </a:r>
            <a:r>
              <a:rPr lang="en-US" sz="1600" b="1" dirty="0" smtClean="0">
                <a:solidFill>
                  <a:schemeClr val="bg1"/>
                </a:solidFill>
                <a:latin typeface="Courier New" pitchFamily="49" charset="0"/>
                <a:cs typeface="Courier New" pitchFamily="49" charset="0"/>
              </a:rPr>
              <a:t>Message)</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 </a:t>
            </a:r>
            <a:r>
              <a:rPr lang="en-US" sz="1600" b="1" dirty="0">
                <a:solidFill>
                  <a:schemeClr val="bg1"/>
                </a:solidFill>
                <a:latin typeface="Courier New" pitchFamily="49" charset="0"/>
                <a:cs typeface="Courier New" pitchFamily="49" charset="0"/>
              </a:rPr>
              <a:t>String {</a:t>
            </a:r>
            <a:endParaRPr lang="en-US" sz="1600" b="1" dirty="0" smtClean="0">
              <a:solidFill>
                <a:schemeClr val="bg1"/>
              </a:solidFill>
              <a:latin typeface="Courier New" pitchFamily="49" charset="0"/>
              <a:cs typeface="Courier New" pitchFamily="49" charset="0"/>
            </a:endParaRPr>
          </a:p>
          <a:p>
            <a:pPr lvl="0" fontAlgn="base">
              <a:spcBef>
                <a:spcPct val="0"/>
              </a:spcBef>
              <a:spcAft>
                <a:spcPct val="0"/>
              </a:spcAft>
            </a:pPr>
            <a:r>
              <a:rPr lang="en-US" sz="1600" b="1" dirty="0" smtClean="0">
                <a:solidFill>
                  <a:schemeClr val="bg1"/>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57     </a:t>
            </a:r>
            <a:r>
              <a:rPr lang="en-US" sz="1600" b="1" dirty="0" smtClean="0">
                <a:solidFill>
                  <a:srgbClr val="000000"/>
                </a:solidFill>
                <a:latin typeface="Courier New" pitchFamily="49" charset="0"/>
                <a:cs typeface="Courier New" pitchFamily="49" charset="0"/>
              </a:rPr>
              <a:t>aMessage.reportNonRetryableError</a:t>
            </a:r>
            <a:r>
              <a:rPr lang="en-US" sz="1600" b="1" dirty="0" smtClean="0">
                <a:solidFill>
                  <a:srgbClr val="000000"/>
                </a:solidFill>
                <a:latin typeface="Courier New" pitchFamily="49" charset="0"/>
                <a:cs typeface="Courier New" pitchFamily="49" charset="0"/>
              </a:rPr>
              <a:t>()</a:t>
            </a:r>
          </a:p>
          <a:p>
            <a:pPr lvl="0" fontAlgn="base">
              <a:spcBef>
                <a:spcPct val="0"/>
              </a:spcBef>
              <a:spcAft>
                <a:spcPct val="0"/>
              </a:spcAft>
            </a:pPr>
            <a:r>
              <a:rPr lang="en-US" sz="1600" b="1" dirty="0" smtClean="0">
                <a:solidFill>
                  <a:srgbClr val="000000"/>
                </a:solidFill>
                <a:latin typeface="Courier New" pitchFamily="49" charset="0"/>
                <a:cs typeface="Courier New" pitchFamily="49" charset="0"/>
              </a:rPr>
              <a:t> 58     </a:t>
            </a:r>
            <a:r>
              <a:rPr lang="en-US" sz="1600" b="1" dirty="0" smtClean="0">
                <a:solidFill>
                  <a:srgbClr val="000000"/>
                </a:solidFill>
                <a:latin typeface="Courier New" pitchFamily="49" charset="0"/>
                <a:cs typeface="Courier New" pitchFamily="49" charset="0"/>
              </a:rPr>
              <a:t>alertAdminAboutMessageError</a:t>
            </a:r>
            <a:r>
              <a:rPr lang="en-US" sz="1600" b="1" dirty="0" smtClean="0">
                <a:solidFill>
                  <a:srgbClr val="0000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aMessage</a:t>
            </a:r>
            <a:r>
              <a:rPr lang="en-US" sz="1600" b="1" dirty="0">
                <a:solidFill>
                  <a:srgbClr val="000000"/>
                </a:solidFill>
                <a:latin typeface="Courier New" pitchFamily="49" charset="0"/>
                <a:cs typeface="Courier New" pitchFamily="49" charset="0"/>
              </a:rPr>
              <a:t>, </a:t>
            </a:r>
            <a:r>
              <a:rPr lang="en-US" sz="1600" b="1" dirty="0" smtClean="0">
                <a:solidFill>
                  <a:srgbClr val="000080"/>
                </a:solidFill>
                <a:latin typeface="Courier New" pitchFamily="49" charset="0"/>
                <a:cs typeface="Courier New" pitchFamily="49" charset="0"/>
              </a:rPr>
              <a:t>false</a:t>
            </a:r>
            <a:r>
              <a:rPr lang="en-US" sz="1600" b="1" dirty="0" smtClean="0">
                <a:solidFill>
                  <a:srgbClr val="000000"/>
                </a:solidFill>
                <a:latin typeface="Courier New" pitchFamily="49" charset="0"/>
                <a:cs typeface="Courier New" pitchFamily="49" charset="0"/>
              </a:rPr>
              <a:t>)</a:t>
            </a:r>
            <a:endParaRPr kumimoji="0" lang="en-US" sz="1600" b="1" i="0" u="none" strike="noStrike" cap="none" normalizeH="0" baseline="0" dirty="0" smtClean="0">
              <a:ln>
                <a:noFill/>
              </a:ln>
              <a:solidFill>
                <a:srgbClr val="000000"/>
              </a:solidFill>
              <a:effectLst/>
              <a:latin typeface="Courier New" pitchFamily="49" charset="0"/>
              <a:cs typeface="Courier New" pitchFamily="49" charset="0"/>
            </a:endParaRPr>
          </a:p>
          <a:p>
            <a:pPr lvl="0" fontAlgn="base">
              <a:spcBef>
                <a:spcPct val="0"/>
              </a:spcBef>
              <a:spcAft>
                <a:spcPct val="0"/>
              </a:spcAft>
            </a:pPr>
            <a:r>
              <a:rPr lang="en-US" sz="1600" b="1" dirty="0" smtClean="0">
                <a:solidFill>
                  <a:srgbClr val="000000"/>
                </a:solidFill>
                <a:latin typeface="Courier New" pitchFamily="49" charset="0"/>
                <a:cs typeface="Courier New" pitchFamily="49" charset="0"/>
              </a:rPr>
              <a:t> 59     </a:t>
            </a:r>
            <a:r>
              <a:rPr lang="en-US" sz="1600" b="1" dirty="0" smtClean="0">
                <a:solidFill>
                  <a:srgbClr val="000080"/>
                </a:solidFill>
                <a:latin typeface="Courier New" pitchFamily="49" charset="0"/>
                <a:cs typeface="Courier New" pitchFamily="49" charset="0"/>
              </a:rPr>
              <a:t>return</a:t>
            </a:r>
            <a:r>
              <a:rPr lang="en-US" sz="1600" b="1" dirty="0" smtClean="0">
                <a:solidFill>
                  <a:srgbClr val="000000"/>
                </a:solidFill>
                <a:latin typeface="Courier New" pitchFamily="49" charset="0"/>
                <a:cs typeface="Courier New" pitchFamily="49" charset="0"/>
              </a:rPr>
              <a:t> (</a:t>
            </a:r>
            <a:r>
              <a:rPr lang="en-US" sz="1600" b="1" dirty="0" smtClean="0">
                <a:solidFill>
                  <a:schemeClr val="accent5"/>
                </a:solidFill>
                <a:latin typeface="Courier New" pitchFamily="49" charset="0"/>
                <a:cs typeface="Courier New" pitchFamily="49" charset="0"/>
              </a:rPr>
              <a:t>"Non-retryable error </a:t>
            </a:r>
            <a:r>
              <a:rPr lang="en-US" sz="1600" b="1" dirty="0" smtClean="0">
                <a:solidFill>
                  <a:schemeClr val="accent5"/>
                </a:solidFill>
                <a:latin typeface="Courier New" pitchFamily="49" charset="0"/>
                <a:cs typeface="Courier New" pitchFamily="49" charset="0"/>
              </a:rPr>
              <a:t>reported </a:t>
            </a:r>
            <a:r>
              <a:rPr lang="en-US" sz="1600" b="1" dirty="0">
                <a:solidFill>
                  <a:schemeClr val="accent5"/>
                </a:solidFill>
                <a:latin typeface="Courier New" pitchFamily="49" charset="0"/>
                <a:cs typeface="Courier New" pitchFamily="49" charset="0"/>
              </a:rPr>
              <a:t>for message "</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pPr lvl="0" fontAlgn="base">
              <a:spcBef>
                <a:spcPct val="0"/>
              </a:spcBef>
              <a:spcAft>
                <a:spcPct val="0"/>
              </a:spcAft>
            </a:pP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 </a:t>
            </a:r>
            <a:r>
              <a:rPr lang="en-US" sz="1600" b="1" dirty="0" smtClean="0">
                <a:solidFill>
                  <a:srgbClr val="000000"/>
                </a:solidFill>
                <a:latin typeface="Courier New" pitchFamily="49" charset="0"/>
                <a:cs typeface="Courier New" pitchFamily="49" charset="0"/>
              </a:rPr>
              <a:t>aMessage.SenderRefID</a:t>
            </a:r>
            <a:r>
              <a:rPr lang="en-US" sz="1600" b="1" dirty="0" smtClean="0">
                <a:solidFill>
                  <a:srgbClr val="000000"/>
                </a:solidFill>
                <a:latin typeface="Courier New" pitchFamily="49" charset="0"/>
                <a:cs typeface="Courier New" pitchFamily="49" charset="0"/>
              </a:rPr>
              <a:t> + </a:t>
            </a:r>
            <a:r>
              <a:rPr lang="en-US" sz="1600" b="1" dirty="0" smtClean="0">
                <a:solidFill>
                  <a:schemeClr val="accent5"/>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a:t>
            </a:r>
            <a:endParaRPr kumimoji="0" lang="en-US" sz="1600" b="1" i="0" u="none" strike="noStrike" cap="none" normalizeH="0" baseline="0" dirty="0" smtClean="0">
              <a:ln>
                <a:noFill/>
              </a:ln>
              <a:solidFill>
                <a:srgbClr val="000000"/>
              </a:solidFill>
              <a:effectLst/>
              <a:latin typeface="Courier New" pitchFamily="49" charset="0"/>
              <a:cs typeface="Courier New" pitchFamily="49" charset="0"/>
            </a:endParaRPr>
          </a:p>
          <a:p>
            <a:pPr lvl="0" fontAlgn="base">
              <a:spcBef>
                <a:spcPct val="0"/>
              </a:spcBef>
              <a:spcAft>
                <a:spcPct val="0"/>
              </a:spcAft>
            </a:pPr>
            <a:r>
              <a:rPr lang="en-US" sz="1600" b="1" dirty="0" smtClean="0">
                <a:solidFill>
                  <a:schemeClr val="bg1"/>
                </a:solidFill>
                <a:latin typeface="Courier New" pitchFamily="49" charset="0"/>
                <a:cs typeface="Courier New" pitchFamily="49" charset="0"/>
              </a:rPr>
              <a:t> 60 }</a:t>
            </a: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p:txBody>
      </p:sp>
      <p:grpSp>
        <p:nvGrpSpPr>
          <p:cNvPr id="19" name="icn NACK-noretry"/>
          <p:cNvGrpSpPr/>
          <p:nvPr/>
        </p:nvGrpSpPr>
        <p:grpSpPr>
          <a:xfrm>
            <a:off x="8243189" y="363910"/>
            <a:ext cx="648485" cy="576262"/>
            <a:chOff x="2637024" y="2861919"/>
            <a:chExt cx="648485" cy="576262"/>
          </a:xfrm>
        </p:grpSpPr>
        <p:grpSp>
          <p:nvGrpSpPr>
            <p:cNvPr id="20" name="pic Msg 3"/>
            <p:cNvGrpSpPr>
              <a:grpSpLocks/>
            </p:cNvGrpSpPr>
            <p:nvPr/>
          </p:nvGrpSpPr>
          <p:grpSpPr bwMode="auto">
            <a:xfrm>
              <a:off x="2637024" y="3088139"/>
              <a:ext cx="498475" cy="309563"/>
              <a:chOff x="2097" y="1494"/>
              <a:chExt cx="229" cy="142"/>
            </a:xfrm>
            <a:effectLst>
              <a:outerShdw blurRad="50800" dist="38100" dir="2700000" algn="tl" rotWithShape="0">
                <a:prstClr val="black">
                  <a:alpha val="40000"/>
                </a:prstClr>
              </a:outerShdw>
            </a:effectLst>
          </p:grpSpPr>
          <p:sp>
            <p:nvSpPr>
              <p:cNvPr id="23" name="Rectangle 26"/>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24" name="Line 27"/>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5" name="Line 28"/>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21" name="AutoShape 21"/>
            <p:cNvSpPr>
              <a:spLocks noChangeArrowheads="1"/>
            </p:cNvSpPr>
            <p:nvPr/>
          </p:nvSpPr>
          <p:spPr bwMode="auto">
            <a:xfrm rot="20589965">
              <a:off x="2709247" y="2861919"/>
              <a:ext cx="576262" cy="576262"/>
            </a:xfrm>
            <a:prstGeom prst="irregularSeal1">
              <a:avLst/>
            </a:prstGeom>
            <a:solidFill>
              <a:srgbClr val="FF0000"/>
            </a:solidFill>
            <a:ln w="12700" algn="ctr">
              <a:solidFill>
                <a:schemeClr val="bg1"/>
              </a:solidFill>
              <a:miter lim="800000"/>
              <a:headEnd/>
              <a:tailEnd/>
            </a:ln>
            <a:effectLst>
              <a:outerShdw blurRad="50800" dist="38100" dir="2700000" algn="tl" rotWithShape="0">
                <a:prstClr val="black">
                  <a:alpha val="40000"/>
                </a:prstClr>
              </a:outerShdw>
            </a:effectLst>
          </p:spPr>
          <p:txBody>
            <a:bodyPr wrap="none" lIns="0" tIns="0" rIns="0" bIns="0" anchor="ctr">
              <a:spAutoFit/>
            </a:bodyPr>
            <a:lstStyle/>
            <a:p>
              <a:endParaRPr lang="en-US" dirty="0"/>
            </a:p>
          </p:txBody>
        </p:sp>
        <p:sp>
          <p:nvSpPr>
            <p:cNvPr id="22" name="AutoShape 22"/>
            <p:cNvSpPr>
              <a:spLocks noChangeArrowheads="1"/>
            </p:cNvSpPr>
            <p:nvPr/>
          </p:nvSpPr>
          <p:spPr bwMode="auto">
            <a:xfrm rot="20589965">
              <a:off x="2841830" y="3009136"/>
              <a:ext cx="280987" cy="280987"/>
            </a:xfrm>
            <a:prstGeom prst="irregularSeal1">
              <a:avLst/>
            </a:prstGeom>
            <a:solidFill>
              <a:schemeClr val="accent2">
                <a:lumMod val="60000"/>
                <a:lumOff val="40000"/>
              </a:schemeClr>
            </a:solidFill>
            <a:ln>
              <a:noFill/>
            </a:ln>
          </p:spPr>
          <p:txBody>
            <a:bodyPr lIns="0" tIns="0" rIns="0" bIns="0" anchor="ctr">
              <a:spAutoFit/>
            </a:bodyPr>
            <a:lstStyle/>
            <a:p>
              <a:endParaRPr lang="en-US" dirty="0"/>
            </a:p>
          </p:txBody>
        </p:sp>
      </p:grpSp>
    </p:spTree>
    <p:extLst>
      <p:ext uri="{BB962C8B-B14F-4D97-AF65-F5344CB8AC3E}">
        <p14:creationId xmlns:p14="http://schemas.microsoft.com/office/powerpoint/2010/main" val="91252002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Reporting duplicates</a:t>
            </a:r>
          </a:p>
        </p:txBody>
      </p:sp>
      <p:sp>
        <p:nvSpPr>
          <p:cNvPr id="3" name="Content Placeholder 2"/>
          <p:cNvSpPr>
            <a:spLocks noGrp="1"/>
          </p:cNvSpPr>
          <p:nvPr>
            <p:ph idx="1"/>
          </p:nvPr>
        </p:nvSpPr>
        <p:spPr>
          <a:xfrm>
            <a:off x="519113" y="5867400"/>
            <a:ext cx="8318500" cy="533400"/>
          </a:xfrm>
        </p:spPr>
        <p:txBody>
          <a:bodyPr/>
          <a:lstStyle/>
          <a:p>
            <a:r>
              <a:rPr lang="en-US" dirty="0" smtClean="0"/>
              <a:t>From </a:t>
            </a:r>
            <a:r>
              <a:rPr lang="en-US" dirty="0"/>
              <a:t>MessageHistory </a:t>
            </a:r>
            <a:r>
              <a:rPr lang="en-US" dirty="0" smtClean="0"/>
              <a:t>instances, report duplicates</a:t>
            </a:r>
            <a:endParaRPr lang="en-US" dirty="0"/>
          </a:p>
          <a:p>
            <a:endParaRPr lang="en-US" dirty="0"/>
          </a:p>
        </p:txBody>
      </p:sp>
      <p:sp>
        <p:nvSpPr>
          <p:cNvPr id="12" name="rec Grey"/>
          <p:cNvSpPr/>
          <p:nvPr/>
        </p:nvSpPr>
        <p:spPr bwMode="auto">
          <a:xfrm>
            <a:off x="533400" y="914400"/>
            <a:ext cx="457200" cy="48006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1" name="txt Code"/>
          <p:cNvSpPr>
            <a:spLocks noChangeArrowheads="1"/>
          </p:cNvSpPr>
          <p:nvPr/>
        </p:nvSpPr>
        <p:spPr bwMode="auto">
          <a:xfrm>
            <a:off x="492123" y="914400"/>
            <a:ext cx="8331127" cy="477053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sz="1600" b="1" i="0" u="none" strike="noStrike" cap="none" normalizeH="0" baseline="0" dirty="0" smtClean="0">
                <a:ln>
                  <a:noFill/>
                </a:ln>
                <a:solidFill>
                  <a:schemeClr val="bg1"/>
                </a:solidFill>
                <a:effectLst/>
                <a:latin typeface="Courier New" pitchFamily="49" charset="0"/>
                <a:cs typeface="Courier New" pitchFamily="49" charset="0"/>
              </a:rPr>
              <a:t> 65 </a:t>
            </a:r>
            <a:r>
              <a:rPr lang="en-US" sz="1600" b="1" dirty="0" smtClean="0">
                <a:solidFill>
                  <a:srgbClr val="000080"/>
                </a:solidFill>
                <a:latin typeface="Courier New" pitchFamily="49" charset="0"/>
                <a:cs typeface="Courier New" pitchFamily="49" charset="0"/>
              </a:rPr>
              <a:t>static </a:t>
            </a:r>
            <a:r>
              <a:rPr lang="en-US" sz="1600" b="1" dirty="0">
                <a:solidFill>
                  <a:schemeClr val="bg1"/>
                </a:solidFill>
                <a:latin typeface="Courier New" pitchFamily="49" charset="0"/>
                <a:cs typeface="Courier New" pitchFamily="49" charset="0"/>
              </a:rPr>
              <a:t>function </a:t>
            </a:r>
            <a:r>
              <a:rPr lang="en-US" sz="1600" b="1" dirty="0">
                <a:solidFill>
                  <a:schemeClr val="bg1"/>
                </a:solidFill>
                <a:latin typeface="Courier New" pitchFamily="49" charset="0"/>
                <a:cs typeface="Courier New" pitchFamily="49" charset="0"/>
              </a:rPr>
              <a:t>reportDuplicate</a:t>
            </a:r>
            <a:r>
              <a:rPr lang="en-US" sz="1600" b="1" dirty="0">
                <a:solidFill>
                  <a:schemeClr val="bg1"/>
                </a:solidFill>
                <a:latin typeface="Courier New" pitchFamily="49" charset="0"/>
                <a:cs typeface="Courier New" pitchFamily="49" charset="0"/>
              </a:rPr>
              <a:t>(</a:t>
            </a:r>
            <a:r>
              <a:rPr lang="en-US" sz="1600" b="1" dirty="0">
                <a:solidFill>
                  <a:schemeClr val="bg1"/>
                </a:solidFill>
                <a:latin typeface="Courier New" pitchFamily="49" charset="0"/>
                <a:cs typeface="Courier New" pitchFamily="49" charset="0"/>
              </a:rPr>
              <a:t>senderRefID</a:t>
            </a:r>
            <a:r>
              <a:rPr lang="en-US" sz="1600" b="1" dirty="0">
                <a:solidFill>
                  <a:schemeClr val="bg1"/>
                </a:solidFill>
                <a:latin typeface="Courier New" pitchFamily="49" charset="0"/>
                <a:cs typeface="Courier New" pitchFamily="49" charset="0"/>
              </a:rPr>
              <a:t>: </a:t>
            </a:r>
            <a:r>
              <a:rPr lang="en-US" sz="1600" b="1" dirty="0" smtClean="0">
                <a:solidFill>
                  <a:schemeClr val="bg1"/>
                </a:solidFill>
                <a:latin typeface="Courier New" pitchFamily="49" charset="0"/>
                <a:cs typeface="Courier New" pitchFamily="49" charset="0"/>
              </a:rPr>
              <a:t>String): </a:t>
            </a:r>
            <a:r>
              <a:rPr lang="en-US" sz="1600" b="1" dirty="0">
                <a:solidFill>
                  <a:schemeClr val="bg1"/>
                </a:solidFill>
                <a:latin typeface="Courier New" pitchFamily="49" charset="0"/>
                <a:cs typeface="Courier New" pitchFamily="49" charset="0"/>
              </a:rPr>
              <a:t>String {</a:t>
            </a:r>
            <a:endParaRPr lang="en-US" sz="1600" b="1" dirty="0" smtClean="0">
              <a:solidFill>
                <a:schemeClr val="bg1"/>
              </a:solidFill>
              <a:latin typeface="Courier New" pitchFamily="49" charset="0"/>
              <a:cs typeface="Courier New" pitchFamily="49" charset="0"/>
            </a:endParaRPr>
          </a:p>
          <a:p>
            <a:pPr lvl="0" fontAlgn="base">
              <a:spcBef>
                <a:spcPct val="0"/>
              </a:spcBef>
              <a:spcAft>
                <a:spcPct val="0"/>
              </a:spcAft>
            </a:pPr>
            <a:r>
              <a:rPr lang="en-US" sz="1600" b="1" dirty="0" smtClean="0">
                <a:solidFill>
                  <a:schemeClr val="bg1"/>
                </a:solidFill>
                <a:latin typeface="Courier New" pitchFamily="49" charset="0"/>
                <a:cs typeface="Courier New" pitchFamily="49" charset="0"/>
              </a:rPr>
              <a:t> 66   </a:t>
            </a:r>
            <a:r>
              <a:rPr lang="en-US" sz="1600" b="1" dirty="0" smtClean="0">
                <a:solidFill>
                  <a:srgbClr val="000080"/>
                </a:solidFill>
                <a:latin typeface="Courier New" pitchFamily="49" charset="0"/>
                <a:cs typeface="Courier New" pitchFamily="49" charset="0"/>
              </a:rPr>
              <a:t>var</a:t>
            </a:r>
            <a:r>
              <a:rPr lang="en-US" sz="1600" b="1" dirty="0" smtClean="0">
                <a:solidFill>
                  <a:srgbClr val="000080"/>
                </a:solidFill>
                <a:latin typeface="Courier New" pitchFamily="49" charset="0"/>
                <a:cs typeface="Courier New" pitchFamily="49" charset="0"/>
              </a:rPr>
              <a:t> </a:t>
            </a:r>
            <a:r>
              <a:rPr lang="en-US" sz="1600" b="1" dirty="0">
                <a:solidFill>
                  <a:schemeClr val="bg1"/>
                </a:solidFill>
                <a:latin typeface="Courier New" pitchFamily="49" charset="0"/>
                <a:cs typeface="Courier New" pitchFamily="49" charset="0"/>
              </a:rPr>
              <a:t>aMessageHistory</a:t>
            </a:r>
            <a:r>
              <a:rPr lang="en-US" sz="1600" b="1" dirty="0">
                <a:solidFill>
                  <a:schemeClr val="bg1"/>
                </a:solidFill>
                <a:latin typeface="Courier New" pitchFamily="49" charset="0"/>
                <a:cs typeface="Courier New" pitchFamily="49" charset="0"/>
              </a:rPr>
              <a:t>: MessageHistory = </a:t>
            </a:r>
            <a:r>
              <a:rPr lang="en-US" sz="1600" b="1" dirty="0">
                <a:solidFill>
                  <a:srgbClr val="000080"/>
                </a:solidFill>
                <a:latin typeface="Courier New" pitchFamily="49" charset="0"/>
                <a:cs typeface="Courier New" pitchFamily="49" charset="0"/>
              </a:rPr>
              <a:t>null</a:t>
            </a:r>
          </a:p>
          <a:p>
            <a:pPr lvl="0" fontAlgn="base">
              <a:spcBef>
                <a:spcPct val="0"/>
              </a:spcBef>
              <a:spcAft>
                <a:spcPct val="0"/>
              </a:spcAft>
            </a:pPr>
            <a:r>
              <a:rPr lang="en-US" sz="1600" b="1" dirty="0">
                <a:solidFill>
                  <a:schemeClr val="bg1"/>
                </a:solidFill>
                <a:latin typeface="Courier New" pitchFamily="49" charset="0"/>
                <a:cs typeface="Courier New" pitchFamily="49" charset="0"/>
              </a:rPr>
              <a:t> </a:t>
            </a:r>
            <a:r>
              <a:rPr lang="en-US" sz="1600" b="1" dirty="0" smtClean="0">
                <a:solidFill>
                  <a:schemeClr val="bg1"/>
                </a:solidFill>
                <a:latin typeface="Courier New" pitchFamily="49" charset="0"/>
                <a:cs typeface="Courier New" pitchFamily="49" charset="0"/>
              </a:rPr>
              <a:t>67   </a:t>
            </a:r>
            <a:r>
              <a:rPr lang="en-US" sz="1600" b="1" dirty="0" smtClean="0">
                <a:solidFill>
                  <a:srgbClr val="000080"/>
                </a:solidFill>
                <a:latin typeface="Courier New" pitchFamily="49" charset="0"/>
                <a:cs typeface="Courier New" pitchFamily="49" charset="0"/>
              </a:rPr>
              <a:t>var</a:t>
            </a:r>
            <a:r>
              <a:rPr lang="en-US" sz="1600" b="1" dirty="0" smtClean="0">
                <a:solidFill>
                  <a:srgbClr val="000080"/>
                </a:solidFill>
                <a:latin typeface="Courier New" pitchFamily="49" charset="0"/>
                <a:cs typeface="Courier New" pitchFamily="49" charset="0"/>
              </a:rPr>
              <a:t> </a:t>
            </a:r>
            <a:r>
              <a:rPr lang="en-US" sz="1600" b="1" dirty="0">
                <a:solidFill>
                  <a:schemeClr val="bg1"/>
                </a:solidFill>
                <a:latin typeface="Courier New" pitchFamily="49" charset="0"/>
                <a:cs typeface="Courier New" pitchFamily="49" charset="0"/>
              </a:rPr>
              <a:t>resultString</a:t>
            </a:r>
            <a:r>
              <a:rPr lang="en-US" sz="1600" b="1" dirty="0">
                <a:solidFill>
                  <a:schemeClr val="bg1"/>
                </a:solidFill>
                <a:latin typeface="Courier New" pitchFamily="49" charset="0"/>
                <a:cs typeface="Courier New" pitchFamily="49" charset="0"/>
              </a:rPr>
              <a:t> =</a:t>
            </a:r>
            <a:r>
              <a:rPr lang="en-US" sz="1600" b="1" dirty="0">
                <a:solidFill>
                  <a:srgbClr val="000080"/>
                </a:solidFill>
                <a:latin typeface="Courier New" pitchFamily="49" charset="0"/>
                <a:cs typeface="Courier New" pitchFamily="49" charset="0"/>
              </a:rPr>
              <a:t> </a:t>
            </a:r>
            <a:r>
              <a:rPr lang="en-US" sz="1600" b="1" dirty="0">
                <a:solidFill>
                  <a:schemeClr val="accent5"/>
                </a:solidFill>
                <a:latin typeface="Courier New" pitchFamily="49" charset="0"/>
                <a:cs typeface="Courier New" pitchFamily="49" charset="0"/>
              </a:rPr>
              <a:t>""</a:t>
            </a:r>
          </a:p>
          <a:p>
            <a:pPr lvl="0" fontAlgn="base">
              <a:spcBef>
                <a:spcPct val="0"/>
              </a:spcBef>
              <a:spcAft>
                <a:spcPct val="0"/>
              </a:spcAft>
            </a:pPr>
            <a:r>
              <a:rPr lang="en-US" sz="1600" b="1" dirty="0">
                <a:solidFill>
                  <a:schemeClr val="bg1"/>
                </a:solidFill>
                <a:latin typeface="Courier New" pitchFamily="49" charset="0"/>
                <a:cs typeface="Courier New" pitchFamily="49" charset="0"/>
              </a:rPr>
              <a:t> </a:t>
            </a:r>
            <a:r>
              <a:rPr lang="en-US" sz="1600" b="1" dirty="0" smtClean="0">
                <a:solidFill>
                  <a:schemeClr val="bg1"/>
                </a:solidFill>
                <a:latin typeface="Courier New" pitchFamily="49" charset="0"/>
                <a:cs typeface="Courier New" pitchFamily="49" charset="0"/>
              </a:rPr>
              <a:t>68   </a:t>
            </a:r>
            <a:r>
              <a:rPr lang="en-US" sz="1600" b="1" dirty="0" smtClean="0">
                <a:solidFill>
                  <a:srgbClr val="000080"/>
                </a:solidFill>
                <a:latin typeface="Courier New" pitchFamily="49" charset="0"/>
                <a:cs typeface="Courier New" pitchFamily="49" charset="0"/>
              </a:rPr>
              <a:t>var</a:t>
            </a:r>
            <a:r>
              <a:rPr lang="en-US" sz="1600" b="1" dirty="0" smtClean="0">
                <a:solidFill>
                  <a:srgbClr val="000080"/>
                </a:solidFill>
                <a:latin typeface="Courier New" pitchFamily="49" charset="0"/>
                <a:cs typeface="Courier New" pitchFamily="49" charset="0"/>
              </a:rPr>
              <a:t> </a:t>
            </a:r>
            <a:r>
              <a:rPr lang="en-US" sz="1600" b="1" dirty="0">
                <a:solidFill>
                  <a:schemeClr val="bg1"/>
                </a:solidFill>
                <a:latin typeface="Courier New" pitchFamily="49" charset="0"/>
                <a:cs typeface="Courier New" pitchFamily="49" charset="0"/>
              </a:rPr>
              <a:t>queryObj</a:t>
            </a:r>
            <a:r>
              <a:rPr lang="en-US" sz="1600" b="1" dirty="0">
                <a:solidFill>
                  <a:schemeClr val="bg1"/>
                </a:solidFill>
                <a:latin typeface="Courier New" pitchFamily="49" charset="0"/>
                <a:cs typeface="Courier New" pitchFamily="49" charset="0"/>
              </a:rPr>
              <a:t> = </a:t>
            </a:r>
            <a:r>
              <a:rPr lang="en-US" sz="1600" b="1" dirty="0" smtClean="0">
                <a:solidFill>
                  <a:schemeClr val="bg1"/>
                </a:solidFill>
                <a:latin typeface="Courier New" pitchFamily="49" charset="0"/>
                <a:cs typeface="Courier New" pitchFamily="49" charset="0"/>
              </a:rPr>
              <a:t>Query.make</a:t>
            </a:r>
            <a:r>
              <a:rPr lang="en-US" sz="1600" b="1" dirty="0" smtClean="0">
                <a:solidFill>
                  <a:schemeClr val="bg1"/>
                </a:solidFill>
                <a:latin typeface="Courier New" pitchFamily="49" charset="0"/>
                <a:cs typeface="Courier New" pitchFamily="49" charset="0"/>
              </a:rPr>
              <a:t>(MessageHistory</a:t>
            </a:r>
            <a:r>
              <a:rPr lang="en-US" sz="1600" b="1" dirty="0">
                <a:solidFill>
                  <a:schemeClr val="bg1"/>
                </a:solidFill>
                <a:latin typeface="Courier New" pitchFamily="49" charset="0"/>
                <a:cs typeface="Courier New" pitchFamily="49" charset="0"/>
              </a:rPr>
              <a:t>)</a:t>
            </a:r>
          </a:p>
          <a:p>
            <a:pPr lvl="0" fontAlgn="base">
              <a:spcBef>
                <a:spcPct val="0"/>
              </a:spcBef>
              <a:spcAft>
                <a:spcPct val="0"/>
              </a:spcAft>
            </a:pPr>
            <a:r>
              <a:rPr lang="en-US" sz="1600" b="1" dirty="0">
                <a:solidFill>
                  <a:schemeClr val="bg1"/>
                </a:solidFill>
                <a:latin typeface="Courier New" pitchFamily="49" charset="0"/>
                <a:cs typeface="Courier New" pitchFamily="49" charset="0"/>
              </a:rPr>
              <a:t> </a:t>
            </a:r>
            <a:r>
              <a:rPr lang="en-US" sz="1600" b="1" dirty="0" smtClean="0">
                <a:solidFill>
                  <a:schemeClr val="bg1"/>
                </a:solidFill>
                <a:latin typeface="Courier New" pitchFamily="49" charset="0"/>
                <a:cs typeface="Courier New" pitchFamily="49" charset="0"/>
              </a:rPr>
              <a:t>69   </a:t>
            </a:r>
            <a:r>
              <a:rPr lang="en-US" sz="1600" b="1" dirty="0" smtClean="0">
                <a:solidFill>
                  <a:schemeClr val="bg1"/>
                </a:solidFill>
                <a:latin typeface="Courier New" pitchFamily="49" charset="0"/>
                <a:cs typeface="Courier New" pitchFamily="49" charset="0"/>
              </a:rPr>
              <a:t>queryObj.compare</a:t>
            </a:r>
            <a:r>
              <a:rPr lang="en-US" sz="1600" b="1" dirty="0" smtClean="0">
                <a:solidFill>
                  <a:schemeClr val="bg1"/>
                </a:solidFill>
                <a:latin typeface="Courier New" pitchFamily="49" charset="0"/>
                <a:cs typeface="Courier New" pitchFamily="49" charset="0"/>
              </a:rPr>
              <a:t>(</a:t>
            </a:r>
            <a:r>
              <a:rPr lang="en-US" sz="1600" b="1" dirty="0" smtClean="0">
                <a:solidFill>
                  <a:schemeClr val="accent5"/>
                </a:solidFill>
                <a:latin typeface="Courier New" pitchFamily="49" charset="0"/>
                <a:cs typeface="Courier New" pitchFamily="49" charset="0"/>
              </a:rPr>
              <a:t>"</a:t>
            </a:r>
            <a:r>
              <a:rPr lang="en-US" sz="1600" b="1" dirty="0">
                <a:solidFill>
                  <a:schemeClr val="accent5"/>
                </a:solidFill>
                <a:latin typeface="Courier New" pitchFamily="49" charset="0"/>
                <a:cs typeface="Courier New" pitchFamily="49" charset="0"/>
              </a:rPr>
              <a:t>SenderRefID", </a:t>
            </a:r>
            <a:r>
              <a:rPr lang="en-US" sz="1600" b="1" i="1" dirty="0">
                <a:solidFill>
                  <a:schemeClr val="accent3"/>
                </a:solidFill>
                <a:latin typeface="Courier New" pitchFamily="49" charset="0"/>
                <a:cs typeface="Courier New" pitchFamily="49" charset="0"/>
              </a:rPr>
              <a:t>Equals</a:t>
            </a:r>
            <a:r>
              <a:rPr lang="en-US" sz="1600" b="1" dirty="0">
                <a:solidFill>
                  <a:schemeClr val="bg1"/>
                </a:solidFill>
                <a:latin typeface="Courier New" pitchFamily="49" charset="0"/>
                <a:cs typeface="Courier New" pitchFamily="49" charset="0"/>
              </a:rPr>
              <a:t>,</a:t>
            </a:r>
            <a:r>
              <a:rPr lang="en-US" sz="1600" b="1" dirty="0">
                <a:solidFill>
                  <a:srgbClr val="000080"/>
                </a:solidFill>
                <a:latin typeface="Courier New" pitchFamily="49" charset="0"/>
                <a:cs typeface="Courier New" pitchFamily="49" charset="0"/>
              </a:rPr>
              <a:t> </a:t>
            </a:r>
            <a:r>
              <a:rPr lang="en-US" sz="1600" b="1" dirty="0">
                <a:solidFill>
                  <a:schemeClr val="bg1"/>
                </a:solidFill>
                <a:latin typeface="Courier New" pitchFamily="49" charset="0"/>
                <a:cs typeface="Courier New" pitchFamily="49" charset="0"/>
              </a:rPr>
              <a:t>senderRefID</a:t>
            </a:r>
            <a:r>
              <a:rPr lang="en-US" sz="1600" b="1" dirty="0">
                <a:solidFill>
                  <a:schemeClr val="bg1"/>
                </a:solidFill>
                <a:latin typeface="Courier New" pitchFamily="49" charset="0"/>
                <a:cs typeface="Courier New" pitchFamily="49" charset="0"/>
              </a:rPr>
              <a:t>) </a:t>
            </a:r>
          </a:p>
          <a:p>
            <a:pPr lvl="0" fontAlgn="base">
              <a:spcBef>
                <a:spcPct val="0"/>
              </a:spcBef>
              <a:spcAft>
                <a:spcPct val="0"/>
              </a:spcAft>
            </a:pPr>
            <a:r>
              <a:rPr lang="en-US" sz="1600" b="1" dirty="0" smtClean="0">
                <a:solidFill>
                  <a:schemeClr val="bg1"/>
                </a:solidFill>
                <a:latin typeface="Courier New" pitchFamily="49" charset="0"/>
                <a:cs typeface="Courier New" pitchFamily="49" charset="0"/>
              </a:rPr>
              <a:t>…74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if</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a:t>
            </a:r>
            <a:r>
              <a:rPr lang="en-US" sz="1600" b="1" dirty="0">
                <a:solidFill>
                  <a:srgbClr val="000000"/>
                </a:solidFill>
                <a:latin typeface="Courier New" pitchFamily="49" charset="0"/>
                <a:cs typeface="Courier New" pitchFamily="49" charset="0"/>
              </a:rPr>
              <a:t>aMessageHistory</a:t>
            </a:r>
            <a:r>
              <a:rPr lang="en-US" sz="1600" b="1" dirty="0">
                <a:solidFill>
                  <a:srgbClr val="000000"/>
                </a:solidFill>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lang="en-US" sz="1600" b="1" dirty="0" smtClean="0">
                <a:solidFill>
                  <a:srgbClr val="000080"/>
                </a:solidFill>
                <a:latin typeface="Courier New" pitchFamily="49" charset="0"/>
                <a:cs typeface="Courier New" pitchFamily="49" charset="0"/>
              </a:rPr>
              <a:t>null</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…76	 </a:t>
            </a:r>
            <a:r>
              <a:rPr lang="en-US" sz="1600" b="1" dirty="0" smtClean="0">
                <a:solidFill>
                  <a:srgbClr val="000000"/>
                </a:solidFill>
                <a:latin typeface="Courier New" pitchFamily="49" charset="0"/>
                <a:cs typeface="Courier New" pitchFamily="49" charset="0"/>
              </a:rPr>
              <a:t>resultString</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 </a:t>
            </a:r>
            <a:r>
              <a:rPr lang="en-US" sz="1600" b="1" dirty="0">
                <a:solidFill>
                  <a:schemeClr val="accent5"/>
                </a:solidFill>
                <a:latin typeface="Courier New" pitchFamily="49" charset="0"/>
                <a:cs typeface="Courier New" pitchFamily="49" charset="0"/>
              </a:rPr>
              <a:t>"There is no MessageHistory </a:t>
            </a:r>
            <a:r>
              <a:rPr lang="en-US" sz="1600" b="1" dirty="0" smtClean="0">
                <a:solidFill>
                  <a:schemeClr val="accent5"/>
                </a:solidFill>
                <a:latin typeface="Courier New" pitchFamily="49" charset="0"/>
                <a:cs typeface="Courier New" pitchFamily="49" charset="0"/>
              </a:rPr>
              <a:t/>
            </a:r>
            <a:br>
              <a:rPr lang="en-US" sz="1600" b="1" dirty="0" smtClean="0">
                <a:solidFill>
                  <a:schemeClr val="accent5"/>
                </a:solidFill>
                <a:latin typeface="Courier New" pitchFamily="49" charset="0"/>
                <a:cs typeface="Courier New" pitchFamily="49" charset="0"/>
              </a:rPr>
            </a:br>
            <a:r>
              <a:rPr lang="en-US" sz="1600" b="1" dirty="0" smtClean="0">
                <a:solidFill>
                  <a:schemeClr val="accent5"/>
                </a:solidFill>
                <a:latin typeface="Courier New" pitchFamily="49" charset="0"/>
                <a:cs typeface="Courier New" pitchFamily="49" charset="0"/>
              </a:rPr>
              <a:t>	       with </a:t>
            </a:r>
            <a:r>
              <a:rPr lang="en-US" sz="1600" b="1" dirty="0">
                <a:solidFill>
                  <a:schemeClr val="accent5"/>
                </a:solidFill>
                <a:latin typeface="Courier New" pitchFamily="49" charset="0"/>
                <a:cs typeface="Courier New" pitchFamily="49" charset="0"/>
              </a:rPr>
              <a:t>the given ID in the MessageHistory table."</a:t>
            </a:r>
            <a:endParaRPr kumimoji="0" lang="en-US" sz="1600" b="1" i="0" u="none" strike="noStrike" cap="none" normalizeH="0" baseline="0" dirty="0" smtClean="0">
              <a:ln>
                <a:noFill/>
              </a:ln>
              <a:solidFill>
                <a:srgbClr val="000000"/>
              </a:solidFill>
              <a:effectLst/>
              <a:latin typeface="Courier New" pitchFamily="49" charset="0"/>
              <a:cs typeface="Courier New" pitchFamily="49" charset="0"/>
            </a:endParaRPr>
          </a:p>
          <a:p>
            <a:pPr lvl="0" fontAlgn="base">
              <a:spcBef>
                <a:spcPct val="0"/>
              </a:spcBef>
              <a:spcAft>
                <a:spcPct val="0"/>
              </a:spcAft>
            </a:pPr>
            <a:r>
              <a:rPr lang="en-US" sz="1600" b="1" dirty="0">
                <a:solidFill>
                  <a:schemeClr val="bg1"/>
                </a:solidFill>
                <a:latin typeface="Courier New" pitchFamily="49" charset="0"/>
                <a:cs typeface="Courier New" pitchFamily="49" charset="0"/>
              </a:rPr>
              <a:t> </a:t>
            </a:r>
            <a:r>
              <a:rPr lang="en-US" sz="1600" b="1" dirty="0" smtClean="0">
                <a:solidFill>
                  <a:schemeClr val="bg1"/>
                </a:solidFill>
                <a:latin typeface="Courier New" pitchFamily="49" charset="0"/>
                <a:cs typeface="Courier New" pitchFamily="49" charset="0"/>
              </a:rPr>
              <a:t>77   </a:t>
            </a:r>
            <a:r>
              <a:rPr lang="en-US" sz="1600" b="1" dirty="0" smtClean="0">
                <a:solidFill>
                  <a:srgbClr val="000000"/>
                </a:solidFill>
                <a:latin typeface="Courier New" pitchFamily="49" charset="0"/>
                <a:cs typeface="Courier New" pitchFamily="49" charset="0"/>
              </a:rPr>
              <a:t>} </a:t>
            </a:r>
            <a:r>
              <a:rPr lang="en-US" sz="1600" b="1" dirty="0">
                <a:solidFill>
                  <a:srgbClr val="000080"/>
                </a:solidFill>
                <a:latin typeface="Courier New" pitchFamily="49" charset="0"/>
                <a:cs typeface="Courier New" pitchFamily="49" charset="0"/>
              </a:rPr>
              <a:t>else</a:t>
            </a:r>
            <a:r>
              <a:rPr lang="en-US" sz="1600" b="1" dirty="0" smtClean="0">
                <a:solidFill>
                  <a:srgbClr val="000000"/>
                </a:solidFill>
                <a:latin typeface="Courier New" pitchFamily="49" charset="0"/>
                <a:cs typeface="Courier New" pitchFamily="49" charset="0"/>
              </a:rPr>
              <a:t> {</a:t>
            </a:r>
          </a:p>
          <a:p>
            <a:pPr lvl="0" fontAlgn="base">
              <a:spcBef>
                <a:spcPct val="0"/>
              </a:spcBef>
              <a:spcAft>
                <a:spcPct val="0"/>
              </a:spcAft>
            </a:pPr>
            <a:r>
              <a:rPr lang="en-US" sz="1600" b="1" dirty="0" smtClean="0">
                <a:solidFill>
                  <a:srgbClr val="000000"/>
                </a:solidFill>
                <a:latin typeface="Courier New" pitchFamily="49" charset="0"/>
                <a:cs typeface="Courier New" pitchFamily="49" charset="0"/>
              </a:rPr>
              <a:t>…79     </a:t>
            </a:r>
            <a:r>
              <a:rPr lang="en-US" sz="1600" b="1" dirty="0" smtClean="0">
                <a:solidFill>
                  <a:srgbClr val="000000"/>
                </a:solidFill>
                <a:latin typeface="Courier New" pitchFamily="49" charset="0"/>
                <a:cs typeface="Courier New" pitchFamily="49" charset="0"/>
              </a:rPr>
              <a:t>Transaction.runWithNewBundle</a:t>
            </a:r>
            <a:r>
              <a:rPr lang="en-US" sz="1600" b="1" dirty="0">
                <a:solidFill>
                  <a:srgbClr val="000000"/>
                </a:solidFill>
                <a:latin typeface="Courier New" pitchFamily="49" charset="0"/>
                <a:cs typeface="Courier New" pitchFamily="49" charset="0"/>
              </a:rPr>
              <a:t>(\bundle -&gt; </a:t>
            </a:r>
            <a:r>
              <a:rPr lang="en-US" sz="1600" b="1" dirty="0" smtClean="0">
                <a:solidFill>
                  <a:srgbClr val="000000"/>
                </a:solidFill>
                <a:latin typeface="Courier New" pitchFamily="49" charset="0"/>
                <a:cs typeface="Courier New" pitchFamily="49" charset="0"/>
              </a:rPr>
              <a:t>{</a:t>
            </a:r>
          </a:p>
          <a:p>
            <a:pPr lvl="0" fontAlgn="base">
              <a:spcBef>
                <a:spcPct val="0"/>
              </a:spcBef>
              <a:spcAft>
                <a:spcPct val="0"/>
              </a:spcAft>
            </a:pPr>
            <a:r>
              <a:rPr lang="en-US" sz="1600" b="1" dirty="0" smtClean="0">
                <a:solidFill>
                  <a:srgbClr val="000000"/>
                </a:solidFill>
                <a:latin typeface="Courier New" pitchFamily="49" charset="0"/>
                <a:cs typeface="Courier New" pitchFamily="49" charset="0"/>
              </a:rPr>
              <a:t> 80       </a:t>
            </a:r>
            <a:r>
              <a:rPr lang="en-US" sz="1600" b="1" dirty="0" smtClean="0">
                <a:solidFill>
                  <a:srgbClr val="000000"/>
                </a:solidFill>
                <a:latin typeface="Courier New" pitchFamily="49" charset="0"/>
                <a:cs typeface="Courier New" pitchFamily="49" charset="0"/>
              </a:rPr>
              <a:t>aMessageHistory</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bundle.add</a:t>
            </a:r>
            <a:r>
              <a:rPr lang="en-US" sz="1600" b="1" dirty="0">
                <a:solidFill>
                  <a:srgbClr val="000000"/>
                </a:solidFill>
                <a:latin typeface="Courier New" pitchFamily="49" charset="0"/>
                <a:cs typeface="Courier New" pitchFamily="49" charset="0"/>
              </a:rPr>
              <a:t>(</a:t>
            </a:r>
            <a:r>
              <a:rPr lang="en-US" sz="1600" b="1" dirty="0">
                <a:solidFill>
                  <a:srgbClr val="000000"/>
                </a:solidFill>
                <a:latin typeface="Courier New" pitchFamily="49" charset="0"/>
                <a:cs typeface="Courier New" pitchFamily="49" charset="0"/>
              </a:rPr>
              <a:t>aMessageHistory</a:t>
            </a:r>
            <a:r>
              <a:rPr lang="en-US" sz="1600" b="1" dirty="0">
                <a:solidFill>
                  <a:srgbClr val="000000"/>
                </a:solidFill>
                <a:latin typeface="Courier New" pitchFamily="49" charset="0"/>
                <a:cs typeface="Courier New" pitchFamily="49" charset="0"/>
              </a:rPr>
              <a:t>)</a:t>
            </a:r>
          </a:p>
          <a:p>
            <a:pPr lvl="0" fontAlgn="base">
              <a:spcBef>
                <a:spcPct val="0"/>
              </a:spcBef>
              <a:spcAft>
                <a:spcPct val="0"/>
              </a:spcAft>
            </a:pPr>
            <a:r>
              <a:rPr lang="en-US" sz="1600" b="1" dirty="0" smtClean="0">
                <a:solidFill>
                  <a:srgbClr val="000000"/>
                </a:solidFill>
                <a:latin typeface="Courier New" pitchFamily="49" charset="0"/>
                <a:cs typeface="Courier New" pitchFamily="49" charset="0"/>
              </a:rPr>
              <a:t> 81       </a:t>
            </a:r>
            <a:r>
              <a:rPr lang="en-US" sz="1600" b="1" dirty="0" smtClean="0">
                <a:solidFill>
                  <a:srgbClr val="000000"/>
                </a:solidFill>
                <a:latin typeface="Courier New" pitchFamily="49" charset="0"/>
                <a:cs typeface="Courier New" pitchFamily="49" charset="0"/>
              </a:rPr>
              <a:t>aMessageHistory.reportDuplicate</a:t>
            </a:r>
            <a:r>
              <a:rPr lang="en-US" sz="1600" b="1" dirty="0" smtClean="0">
                <a:solidFill>
                  <a:srgbClr val="000000"/>
                </a:solidFill>
                <a:latin typeface="Courier New" pitchFamily="49" charset="0"/>
                <a:cs typeface="Courier New" pitchFamily="49" charset="0"/>
              </a:rPr>
              <a:t>()</a:t>
            </a:r>
          </a:p>
          <a:p>
            <a:pPr lvl="0" fontAlgn="base">
              <a:spcBef>
                <a:spcPct val="0"/>
              </a:spcBef>
              <a:spcAft>
                <a:spcPct val="0"/>
              </a:spcAft>
            </a:pPr>
            <a:r>
              <a:rPr lang="en-US" sz="1600" b="1" dirty="0" smtClean="0">
                <a:solidFill>
                  <a:srgbClr val="000000"/>
                </a:solidFill>
                <a:latin typeface="Courier New" pitchFamily="49" charset="0"/>
                <a:cs typeface="Courier New" pitchFamily="49" charset="0"/>
              </a:rPr>
              <a:t>…83     }, </a:t>
            </a:r>
            <a:r>
              <a:rPr lang="en-US" sz="1600" b="1" dirty="0">
                <a:solidFill>
                  <a:schemeClr val="accent5"/>
                </a:solidFill>
                <a:latin typeface="Courier New" pitchFamily="49" charset="0"/>
                <a:cs typeface="Courier New" pitchFamily="49" charset="0"/>
              </a:rPr>
              <a:t>"</a:t>
            </a:r>
            <a:r>
              <a:rPr lang="en-US" sz="1600" b="1" dirty="0" smtClean="0">
                <a:solidFill>
                  <a:schemeClr val="accent5"/>
                </a:solidFill>
                <a:latin typeface="Courier New" pitchFamily="49" charset="0"/>
                <a:cs typeface="Courier New" pitchFamily="49" charset="0"/>
              </a:rPr>
              <a:t>su"</a:t>
            </a:r>
            <a:r>
              <a:rPr lang="en-US" sz="1600" b="1" dirty="0" smtClean="0">
                <a:solidFill>
                  <a:srgbClr val="000000"/>
                </a:solidFill>
                <a:latin typeface="Courier New" pitchFamily="49" charset="0"/>
                <a:cs typeface="Courier New" pitchFamily="49" charset="0"/>
              </a:rPr>
              <a:t>)</a:t>
            </a:r>
            <a:endParaRPr lang="en-US" sz="1600" b="1" dirty="0">
              <a:solidFill>
                <a:srgbClr val="000000"/>
              </a:solidFill>
              <a:latin typeface="Courier New" pitchFamily="49" charset="0"/>
              <a:cs typeface="Courier New" pitchFamily="49" charset="0"/>
            </a:endParaRPr>
          </a:p>
          <a:p>
            <a:pPr lvl="0" fontAlgn="base">
              <a:spcBef>
                <a:spcPct val="0"/>
              </a:spcBef>
              <a:spcAft>
                <a:spcPct val="0"/>
              </a:spcAft>
            </a:pP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84     </a:t>
            </a:r>
            <a:r>
              <a:rPr lang="en-US" sz="1600" b="1" dirty="0" smtClean="0">
                <a:solidFill>
                  <a:srgbClr val="000000"/>
                </a:solidFill>
                <a:latin typeface="Courier New" pitchFamily="49" charset="0"/>
                <a:cs typeface="Courier New" pitchFamily="49" charset="0"/>
              </a:rPr>
              <a:t>resultString</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 </a:t>
            </a:r>
            <a:r>
              <a:rPr lang="en-US" sz="1600" b="1" dirty="0">
                <a:solidFill>
                  <a:schemeClr val="accent5"/>
                </a:solidFill>
                <a:latin typeface="Courier New" pitchFamily="49" charset="0"/>
                <a:cs typeface="Courier New" pitchFamily="49" charset="0"/>
              </a:rPr>
              <a:t>"There is no MessageHistory </a:t>
            </a:r>
            <a:br>
              <a:rPr lang="en-US" sz="1600" b="1" dirty="0">
                <a:solidFill>
                  <a:schemeClr val="accent5"/>
                </a:solidFill>
                <a:latin typeface="Courier New" pitchFamily="49" charset="0"/>
                <a:cs typeface="Courier New" pitchFamily="49" charset="0"/>
              </a:rPr>
            </a:br>
            <a:r>
              <a:rPr lang="en-US" sz="1600" b="1" dirty="0">
                <a:solidFill>
                  <a:schemeClr val="accent5"/>
                </a:solidFill>
                <a:latin typeface="Courier New" pitchFamily="49" charset="0"/>
                <a:cs typeface="Courier New" pitchFamily="49" charset="0"/>
              </a:rPr>
              <a:t>	</a:t>
            </a:r>
            <a:r>
              <a:rPr lang="en-US" sz="1600" b="1" dirty="0" smtClean="0">
                <a:solidFill>
                  <a:schemeClr val="accent5"/>
                </a:solidFill>
                <a:latin typeface="Courier New" pitchFamily="49" charset="0"/>
                <a:cs typeface="Courier New" pitchFamily="49" charset="0"/>
              </a:rPr>
              <a:t>       with </a:t>
            </a:r>
            <a:r>
              <a:rPr lang="en-US" sz="1600" b="1" dirty="0">
                <a:solidFill>
                  <a:schemeClr val="accent5"/>
                </a:solidFill>
                <a:latin typeface="Courier New" pitchFamily="49" charset="0"/>
                <a:cs typeface="Courier New" pitchFamily="49" charset="0"/>
              </a:rPr>
              <a:t>the given ID in the MessageHistory table</a:t>
            </a:r>
            <a:r>
              <a:rPr lang="en-US" sz="1600" b="1" dirty="0" smtClean="0">
                <a:solidFill>
                  <a:schemeClr val="accent5"/>
                </a:solidFill>
                <a:latin typeface="Courier New" pitchFamily="49" charset="0"/>
                <a:cs typeface="Courier New" pitchFamily="49" charset="0"/>
              </a:rPr>
              <a:t>." </a:t>
            </a:r>
            <a:endParaRPr kumimoji="0" lang="en-US" sz="1600" b="1" i="0" u="none" strike="noStrike" cap="none" normalizeH="0" baseline="0" dirty="0" smtClean="0">
              <a:ln>
                <a:noFill/>
              </a:ln>
              <a:solidFill>
                <a:srgbClr val="000000"/>
              </a:solidFill>
              <a:effectLst/>
              <a:latin typeface="Courier New" pitchFamily="49" charset="0"/>
              <a:cs typeface="Courier New" pitchFamily="49" charset="0"/>
            </a:endParaRPr>
          </a:p>
          <a:p>
            <a:pPr lvl="0" fontAlgn="base">
              <a:spcBef>
                <a:spcPct val="0"/>
              </a:spcBef>
              <a:spcAft>
                <a:spcPct val="0"/>
              </a:spcAft>
            </a:pPr>
            <a:r>
              <a:rPr lang="en-US" sz="1600" b="1" dirty="0" smtClean="0">
                <a:solidFill>
                  <a:srgbClr val="000000"/>
                </a:solidFill>
                <a:latin typeface="Courier New" pitchFamily="49" charset="0"/>
                <a:cs typeface="Courier New" pitchFamily="49" charset="0"/>
              </a:rPr>
              <a:t>               + </a:t>
            </a:r>
            <a:r>
              <a:rPr lang="en-US" sz="1600" b="1" dirty="0" smtClean="0">
                <a:solidFill>
                  <a:srgbClr val="000000"/>
                </a:solidFill>
                <a:latin typeface="Courier New" pitchFamily="49" charset="0"/>
                <a:cs typeface="Courier New" pitchFamily="49" charset="0"/>
              </a:rPr>
              <a:t>aMessage.SenderRefID</a:t>
            </a:r>
            <a:r>
              <a:rPr lang="en-US" sz="1600" b="1" dirty="0" smtClean="0">
                <a:solidFill>
                  <a:srgbClr val="000000"/>
                </a:solidFill>
                <a:latin typeface="Courier New" pitchFamily="49" charset="0"/>
                <a:cs typeface="Courier New" pitchFamily="49" charset="0"/>
              </a:rPr>
              <a:t> + </a:t>
            </a:r>
            <a:r>
              <a:rPr lang="en-US" sz="1600" b="1" dirty="0" smtClean="0">
                <a:solidFill>
                  <a:schemeClr val="accent5"/>
                </a:solidFill>
                <a:latin typeface="Courier New" pitchFamily="49" charset="0"/>
                <a:cs typeface="Courier New" pitchFamily="49" charset="0"/>
              </a:rPr>
              <a:t>"</a:t>
            </a:r>
            <a:r>
              <a:rPr lang="en-US" sz="1600" b="1" dirty="0">
                <a:solidFill>
                  <a:srgbClr val="000000"/>
                </a:solidFill>
                <a:latin typeface="Courier New" pitchFamily="49" charset="0"/>
                <a:cs typeface="Courier New" pitchFamily="49" charset="0"/>
              </a:rPr>
              <a:t>.</a:t>
            </a:r>
            <a:r>
              <a:rPr lang="en-US" sz="1600" b="1" dirty="0" smtClean="0">
                <a:solidFill>
                  <a:schemeClr val="accent5"/>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a:t>
            </a:r>
            <a:endParaRPr kumimoji="0" lang="en-US" sz="1600" b="1" i="0" u="none" strike="noStrike" cap="none" normalizeH="0" baseline="0" dirty="0" smtClean="0">
              <a:ln>
                <a:noFill/>
              </a:ln>
              <a:solidFill>
                <a:srgbClr val="000000"/>
              </a:solidFill>
              <a:effectLst/>
              <a:latin typeface="Courier New" pitchFamily="49" charset="0"/>
              <a:cs typeface="Courier New" pitchFamily="49" charset="0"/>
            </a:endParaRPr>
          </a:p>
          <a:p>
            <a:pPr lvl="0" fontAlgn="base">
              <a:spcBef>
                <a:spcPct val="0"/>
              </a:spcBef>
              <a:spcAft>
                <a:spcPct val="0"/>
              </a:spcAft>
            </a:pPr>
            <a:r>
              <a:rPr lang="en-US" sz="1600" b="1" dirty="0" smtClean="0">
                <a:solidFill>
                  <a:schemeClr val="bg1"/>
                </a:solidFill>
                <a:latin typeface="Courier New" pitchFamily="49" charset="0"/>
                <a:cs typeface="Courier New" pitchFamily="49" charset="0"/>
              </a:rPr>
              <a:t> 85   }</a:t>
            </a:r>
          </a:p>
          <a:p>
            <a:pPr lvl="0" fontAlgn="base">
              <a:spcBef>
                <a:spcPct val="0"/>
              </a:spcBef>
              <a:spcAft>
                <a:spcPct val="0"/>
              </a:spcAft>
            </a:pPr>
            <a:r>
              <a:rPr lang="en-US" sz="1600" b="1" dirty="0">
                <a:solidFill>
                  <a:schemeClr val="bg1"/>
                </a:solidFill>
                <a:latin typeface="Courier New" pitchFamily="49" charset="0"/>
                <a:cs typeface="Courier New" pitchFamily="49" charset="0"/>
              </a:rPr>
              <a:t> </a:t>
            </a:r>
            <a:r>
              <a:rPr lang="en-US" sz="1600" b="1" dirty="0" smtClean="0">
                <a:solidFill>
                  <a:schemeClr val="bg1"/>
                </a:solidFill>
                <a:latin typeface="Courier New" pitchFamily="49" charset="0"/>
                <a:cs typeface="Courier New" pitchFamily="49" charset="0"/>
              </a:rPr>
              <a:t>86   </a:t>
            </a:r>
            <a:r>
              <a:rPr lang="en-US" sz="1600" b="1" dirty="0" smtClean="0">
                <a:solidFill>
                  <a:srgbClr val="000080"/>
                </a:solidFill>
                <a:latin typeface="Courier New" pitchFamily="49" charset="0"/>
                <a:cs typeface="Courier New" pitchFamily="49" charset="0"/>
              </a:rPr>
              <a:t>return </a:t>
            </a:r>
            <a:r>
              <a:rPr lang="en-US" sz="1600" b="1" dirty="0">
                <a:solidFill>
                  <a:schemeClr val="bg1"/>
                </a:solidFill>
                <a:latin typeface="Courier New" pitchFamily="49" charset="0"/>
                <a:cs typeface="Courier New" pitchFamily="49" charset="0"/>
              </a:rPr>
              <a:t>resultString</a:t>
            </a:r>
            <a:endParaRPr lang="en-US" sz="1600" b="1" dirty="0" smtClean="0">
              <a:solidFill>
                <a:schemeClr val="bg1"/>
              </a:solidFill>
              <a:latin typeface="Courier New" pitchFamily="49" charset="0"/>
              <a:cs typeface="Courier New" pitchFamily="49" charset="0"/>
            </a:endParaRPr>
          </a:p>
          <a:p>
            <a:pPr fontAlgn="base">
              <a:spcBef>
                <a:spcPct val="0"/>
              </a:spcBef>
              <a:spcAft>
                <a:spcPct val="0"/>
              </a:spcAft>
            </a:pPr>
            <a:r>
              <a:rPr lang="en-US" sz="1600" b="1" dirty="0" smtClean="0">
                <a:solidFill>
                  <a:schemeClr val="bg1"/>
                </a:solidFill>
                <a:latin typeface="Courier New" pitchFamily="49" charset="0"/>
                <a:cs typeface="Courier New" pitchFamily="49" charset="0"/>
              </a:rPr>
              <a:t> 87 }</a:t>
            </a: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p:txBody>
      </p:sp>
      <p:grpSp>
        <p:nvGrpSpPr>
          <p:cNvPr id="13" name="icn Duplicate"/>
          <p:cNvGrpSpPr/>
          <p:nvPr/>
        </p:nvGrpSpPr>
        <p:grpSpPr>
          <a:xfrm>
            <a:off x="8229600" y="471360"/>
            <a:ext cx="685653" cy="447802"/>
            <a:chOff x="1181247" y="5648086"/>
            <a:chExt cx="685653" cy="447802"/>
          </a:xfrm>
        </p:grpSpPr>
        <p:grpSp>
          <p:nvGrpSpPr>
            <p:cNvPr id="14" name="Group 30"/>
            <p:cNvGrpSpPr>
              <a:grpSpLocks/>
            </p:cNvGrpSpPr>
            <p:nvPr/>
          </p:nvGrpSpPr>
          <p:grpSpPr bwMode="auto">
            <a:xfrm>
              <a:off x="1368425" y="5648086"/>
              <a:ext cx="498475" cy="309562"/>
              <a:chOff x="2097" y="1494"/>
              <a:chExt cx="229" cy="142"/>
            </a:xfrm>
          </p:grpSpPr>
          <p:sp>
            <p:nvSpPr>
              <p:cNvPr id="34" name="Rectangle 31"/>
              <p:cNvSpPr>
                <a:spLocks noChangeArrowheads="1"/>
              </p:cNvSpPr>
              <p:nvPr/>
            </p:nvSpPr>
            <p:spPr bwMode="auto">
              <a:xfrm>
                <a:off x="2097" y="1496"/>
                <a:ext cx="227" cy="140"/>
              </a:xfrm>
              <a:prstGeom prst="rect">
                <a:avLst/>
              </a:prstGeom>
              <a:solidFill>
                <a:srgbClr val="FFFFCC">
                  <a:alpha val="25098"/>
                </a:srgbClr>
              </a:solidFill>
              <a:ln w="19050" algn="ctr">
                <a:solidFill>
                  <a:srgbClr val="DDDDDD"/>
                </a:solidFill>
                <a:miter lim="800000"/>
                <a:headEnd/>
                <a:tailEnd/>
              </a:ln>
            </p:spPr>
            <p:txBody>
              <a:bodyPr lIns="0" tIns="0" rIns="0" bIns="0" anchor="ctr">
                <a:spAutoFit/>
              </a:bodyPr>
              <a:lstStyle/>
              <a:p>
                <a:endParaRPr lang="en-US" dirty="0"/>
              </a:p>
            </p:txBody>
          </p:sp>
          <p:sp>
            <p:nvSpPr>
              <p:cNvPr id="35" name="Line 32"/>
              <p:cNvSpPr>
                <a:spLocks noChangeShapeType="1"/>
              </p:cNvSpPr>
              <p:nvPr/>
            </p:nvSpPr>
            <p:spPr bwMode="auto">
              <a:xfrm flipH="1" flipV="1">
                <a:off x="2097" y="1498"/>
                <a:ext cx="118" cy="64"/>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36" name="Line 33"/>
              <p:cNvSpPr>
                <a:spLocks noChangeShapeType="1"/>
              </p:cNvSpPr>
              <p:nvPr/>
            </p:nvSpPr>
            <p:spPr bwMode="auto">
              <a:xfrm flipV="1">
                <a:off x="2212" y="1494"/>
                <a:ext cx="114" cy="68"/>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15" name="Group 34"/>
            <p:cNvGrpSpPr>
              <a:grpSpLocks/>
            </p:cNvGrpSpPr>
            <p:nvPr/>
          </p:nvGrpSpPr>
          <p:grpSpPr bwMode="auto">
            <a:xfrm>
              <a:off x="1311275" y="5692140"/>
              <a:ext cx="498475" cy="309562"/>
              <a:chOff x="2097" y="1494"/>
              <a:chExt cx="229" cy="142"/>
            </a:xfrm>
          </p:grpSpPr>
          <p:sp>
            <p:nvSpPr>
              <p:cNvPr id="31" name="Rectangle 35"/>
              <p:cNvSpPr>
                <a:spLocks noChangeArrowheads="1"/>
              </p:cNvSpPr>
              <p:nvPr/>
            </p:nvSpPr>
            <p:spPr bwMode="auto">
              <a:xfrm>
                <a:off x="2097" y="1496"/>
                <a:ext cx="227" cy="140"/>
              </a:xfrm>
              <a:prstGeom prst="rect">
                <a:avLst/>
              </a:prstGeom>
              <a:solidFill>
                <a:srgbClr val="FFFFCC">
                  <a:alpha val="50195"/>
                </a:srgbClr>
              </a:solidFill>
              <a:ln w="19050" algn="ctr">
                <a:solidFill>
                  <a:srgbClr val="808080"/>
                </a:solidFill>
                <a:miter lim="800000"/>
                <a:headEnd/>
                <a:tailEnd/>
              </a:ln>
            </p:spPr>
            <p:txBody>
              <a:bodyPr lIns="0" tIns="0" rIns="0" bIns="0" anchor="ctr">
                <a:spAutoFit/>
              </a:bodyPr>
              <a:lstStyle/>
              <a:p>
                <a:endParaRPr lang="en-US" dirty="0"/>
              </a:p>
            </p:txBody>
          </p:sp>
          <p:sp>
            <p:nvSpPr>
              <p:cNvPr id="32" name="Line 36"/>
              <p:cNvSpPr>
                <a:spLocks noChangeShapeType="1"/>
              </p:cNvSpPr>
              <p:nvPr/>
            </p:nvSpPr>
            <p:spPr bwMode="auto">
              <a:xfrm flipH="1" flipV="1">
                <a:off x="2097" y="1498"/>
                <a:ext cx="118" cy="6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33" name="Line 37"/>
              <p:cNvSpPr>
                <a:spLocks noChangeShapeType="1"/>
              </p:cNvSpPr>
              <p:nvPr/>
            </p:nvSpPr>
            <p:spPr bwMode="auto">
              <a:xfrm flipV="1">
                <a:off x="2212" y="1494"/>
                <a:ext cx="114" cy="6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16" name="Group 38"/>
            <p:cNvGrpSpPr>
              <a:grpSpLocks/>
            </p:cNvGrpSpPr>
            <p:nvPr/>
          </p:nvGrpSpPr>
          <p:grpSpPr bwMode="auto">
            <a:xfrm>
              <a:off x="1246505" y="5737860"/>
              <a:ext cx="498475" cy="309562"/>
              <a:chOff x="2097" y="1494"/>
              <a:chExt cx="229" cy="142"/>
            </a:xfrm>
          </p:grpSpPr>
          <p:sp>
            <p:nvSpPr>
              <p:cNvPr id="28" name="Rectangle 39"/>
              <p:cNvSpPr>
                <a:spLocks noChangeArrowheads="1"/>
              </p:cNvSpPr>
              <p:nvPr/>
            </p:nvSpPr>
            <p:spPr bwMode="auto">
              <a:xfrm>
                <a:off x="2097" y="1496"/>
                <a:ext cx="227" cy="140"/>
              </a:xfrm>
              <a:prstGeom prst="rect">
                <a:avLst/>
              </a:prstGeom>
              <a:solidFill>
                <a:srgbClr val="FFFFCC">
                  <a:alpha val="74901"/>
                </a:srgbClr>
              </a:solidFill>
              <a:ln w="19050" algn="ctr">
                <a:solidFill>
                  <a:srgbClr val="333333"/>
                </a:solidFill>
                <a:miter lim="800000"/>
                <a:headEnd/>
                <a:tailEnd/>
              </a:ln>
            </p:spPr>
            <p:txBody>
              <a:bodyPr lIns="0" tIns="0" rIns="0" bIns="0" anchor="ctr">
                <a:spAutoFit/>
              </a:bodyPr>
              <a:lstStyle/>
              <a:p>
                <a:endParaRPr lang="en-US" dirty="0"/>
              </a:p>
            </p:txBody>
          </p:sp>
          <p:sp>
            <p:nvSpPr>
              <p:cNvPr id="29" name="Line 40"/>
              <p:cNvSpPr>
                <a:spLocks noChangeShapeType="1"/>
              </p:cNvSpPr>
              <p:nvPr/>
            </p:nvSpPr>
            <p:spPr bwMode="auto">
              <a:xfrm flipH="1" flipV="1">
                <a:off x="2097" y="1498"/>
                <a:ext cx="118" cy="64"/>
              </a:xfrm>
              <a:prstGeom prst="line">
                <a:avLst/>
              </a:prstGeom>
              <a:noFill/>
              <a:ln w="19050">
                <a:solidFill>
                  <a:srgbClr val="333333"/>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30" name="Line 41"/>
              <p:cNvSpPr>
                <a:spLocks noChangeShapeType="1"/>
              </p:cNvSpPr>
              <p:nvPr/>
            </p:nvSpPr>
            <p:spPr bwMode="auto">
              <a:xfrm flipV="1">
                <a:off x="2212" y="1494"/>
                <a:ext cx="114" cy="68"/>
              </a:xfrm>
              <a:prstGeom prst="line">
                <a:avLst/>
              </a:prstGeom>
              <a:noFill/>
              <a:ln w="19050">
                <a:solidFill>
                  <a:srgbClr val="333333"/>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17" name="pic Msg 3"/>
            <p:cNvGrpSpPr>
              <a:grpSpLocks/>
            </p:cNvGrpSpPr>
            <p:nvPr/>
          </p:nvGrpSpPr>
          <p:grpSpPr bwMode="auto">
            <a:xfrm>
              <a:off x="1181247" y="5786325"/>
              <a:ext cx="498475" cy="309563"/>
              <a:chOff x="2097" y="1494"/>
              <a:chExt cx="229" cy="142"/>
            </a:xfrm>
            <a:effectLst>
              <a:outerShdw blurRad="50800" dist="38100" dir="2700000" algn="tl" rotWithShape="0">
                <a:prstClr val="black">
                  <a:alpha val="40000"/>
                </a:prstClr>
              </a:outerShdw>
            </a:effectLst>
          </p:grpSpPr>
          <p:sp>
            <p:nvSpPr>
              <p:cNvPr id="18" name="Rectangle 26"/>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26" name="Line 27"/>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7" name="Line 28"/>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spTree>
    <p:extLst>
      <p:ext uri="{BB962C8B-B14F-4D97-AF65-F5344CB8AC3E}">
        <p14:creationId xmlns:p14="http://schemas.microsoft.com/office/powerpoint/2010/main" val="79356578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Messages without responses</a:t>
            </a:r>
          </a:p>
        </p:txBody>
      </p:sp>
      <p:sp>
        <p:nvSpPr>
          <p:cNvPr id="3" name="Content Placeholder 2"/>
          <p:cNvSpPr>
            <a:spLocks noGrp="1"/>
          </p:cNvSpPr>
          <p:nvPr>
            <p:ph sz="half" idx="2"/>
          </p:nvPr>
        </p:nvSpPr>
        <p:spPr/>
        <p:txBody>
          <a:bodyPr/>
          <a:lstStyle/>
          <a:p>
            <a:r>
              <a:rPr lang="en-US" dirty="0" smtClean="0"/>
              <a:t>Check </a:t>
            </a:r>
            <a:r>
              <a:rPr lang="en-US" dirty="0"/>
              <a:t>for messages that have not received a reply within a timely </a:t>
            </a:r>
            <a:r>
              <a:rPr lang="en-US" dirty="0" smtClean="0"/>
              <a:t>fashion</a:t>
            </a:r>
          </a:p>
          <a:p>
            <a:r>
              <a:rPr lang="en-US" dirty="0" smtClean="0"/>
              <a:t>Check the xx_message table</a:t>
            </a:r>
          </a:p>
          <a:p>
            <a:pPr lvl="1"/>
            <a:r>
              <a:rPr lang="en-US" dirty="0" smtClean="0"/>
              <a:t>Batch process</a:t>
            </a:r>
          </a:p>
          <a:p>
            <a:pPr lvl="1"/>
            <a:r>
              <a:rPr lang="en-US" dirty="0" smtClean="0"/>
              <a:t>Database monitoring tool</a:t>
            </a:r>
          </a:p>
          <a:p>
            <a:r>
              <a:rPr lang="en-US" dirty="0" smtClean="0"/>
              <a:t>Evaluate the cause and handle the resolution</a:t>
            </a:r>
          </a:p>
          <a:p>
            <a:pPr lvl="1"/>
            <a:endParaRPr lang="en-US" dirty="0"/>
          </a:p>
          <a:p>
            <a:endParaRPr lang="en-US" dirty="0"/>
          </a:p>
        </p:txBody>
      </p:sp>
      <p:grpSp>
        <p:nvGrpSpPr>
          <p:cNvPr id="8" name="icn NonResponse"/>
          <p:cNvGrpSpPr/>
          <p:nvPr/>
        </p:nvGrpSpPr>
        <p:grpSpPr>
          <a:xfrm>
            <a:off x="8229600" y="604837"/>
            <a:ext cx="498475" cy="309563"/>
            <a:chOff x="912212" y="5941218"/>
            <a:chExt cx="498475" cy="309563"/>
          </a:xfrm>
        </p:grpSpPr>
        <p:sp>
          <p:nvSpPr>
            <p:cNvPr id="9" name="Rectangle 26"/>
            <p:cNvSpPr>
              <a:spLocks noChangeArrowheads="1"/>
            </p:cNvSpPr>
            <p:nvPr/>
          </p:nvSpPr>
          <p:spPr bwMode="auto">
            <a:xfrm>
              <a:off x="912212" y="5945578"/>
              <a:ext cx="494122" cy="305203"/>
            </a:xfrm>
            <a:prstGeom prst="rect">
              <a:avLst/>
            </a:prstGeom>
            <a:solidFill>
              <a:schemeClr val="tx2"/>
            </a:solidFill>
            <a:ln w="19050" algn="ctr">
              <a:solidFill>
                <a:schemeClr val="bg1"/>
              </a:solidFill>
              <a:prstDash val="sysDot"/>
              <a:miter lim="800000"/>
              <a:headEnd/>
              <a:tailEnd/>
            </a:ln>
            <a:effectLst>
              <a:outerShdw blurRad="50800" dist="38100" dir="2700000" algn="tl" rotWithShape="0">
                <a:prstClr val="black">
                  <a:alpha val="40000"/>
                </a:prstClr>
              </a:outerShdw>
            </a:effectLst>
          </p:spPr>
          <p:txBody>
            <a:bodyPr lIns="0" tIns="0" rIns="0" bIns="0" anchor="ctr">
              <a:spAutoFit/>
            </a:bodyPr>
            <a:lstStyle/>
            <a:p>
              <a:endParaRPr lang="en-US" dirty="0"/>
            </a:p>
          </p:txBody>
        </p:sp>
        <p:sp>
          <p:nvSpPr>
            <p:cNvPr id="10" name="Line 27"/>
            <p:cNvSpPr>
              <a:spLocks noChangeShapeType="1"/>
            </p:cNvSpPr>
            <p:nvPr/>
          </p:nvSpPr>
          <p:spPr bwMode="auto">
            <a:xfrm flipH="1" flipV="1">
              <a:off x="912212" y="5949938"/>
              <a:ext cx="256856" cy="139521"/>
            </a:xfrm>
            <a:prstGeom prst="line">
              <a:avLst/>
            </a:prstGeom>
            <a:noFill/>
            <a:ln w="1905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1" name="Line 28"/>
            <p:cNvSpPr>
              <a:spLocks noChangeShapeType="1"/>
            </p:cNvSpPr>
            <p:nvPr/>
          </p:nvSpPr>
          <p:spPr bwMode="auto">
            <a:xfrm flipV="1">
              <a:off x="1162538" y="5941218"/>
              <a:ext cx="248149" cy="148241"/>
            </a:xfrm>
            <a:prstGeom prst="line">
              <a:avLst/>
            </a:prstGeom>
            <a:noFill/>
            <a:ln w="1905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pic>
        <p:nvPicPr>
          <p:cNvPr id="8194" name="Picture 2" descr="C:\Users\sluersen\AppData\Local\Temp\SNAGHTML1773a2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3657600" cy="531013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2" name="Group 5"/>
          <p:cNvGrpSpPr>
            <a:grpSpLocks/>
          </p:cNvGrpSpPr>
          <p:nvPr/>
        </p:nvGrpSpPr>
        <p:grpSpPr bwMode="auto">
          <a:xfrm>
            <a:off x="4800600" y="5101098"/>
            <a:ext cx="911225" cy="1127125"/>
            <a:chOff x="2762" y="1349"/>
            <a:chExt cx="548" cy="677"/>
          </a:xfrm>
          <a:effectLst>
            <a:outerShdw blurRad="50800" dist="38100" dir="2700000" algn="tl" rotWithShape="0">
              <a:prstClr val="black">
                <a:alpha val="40000"/>
              </a:prstClr>
            </a:outerShdw>
          </a:effectLst>
        </p:grpSpPr>
        <p:sp>
          <p:nvSpPr>
            <p:cNvPr id="13" name="Freeform 6"/>
            <p:cNvSpPr>
              <a:spLocks/>
            </p:cNvSpPr>
            <p:nvPr/>
          </p:nvSpPr>
          <p:spPr bwMode="auto">
            <a:xfrm>
              <a:off x="3148" y="1349"/>
              <a:ext cx="158" cy="159"/>
            </a:xfrm>
            <a:custGeom>
              <a:avLst/>
              <a:gdLst>
                <a:gd name="T0" fmla="*/ 0 w 553"/>
                <a:gd name="T1" fmla="*/ 0 h 554"/>
                <a:gd name="T2" fmla="*/ 0 w 553"/>
                <a:gd name="T3" fmla="*/ 4 h 554"/>
                <a:gd name="T4" fmla="*/ 4 w 553"/>
                <a:gd name="T5" fmla="*/ 4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sp>
          <p:nvSpPr>
            <p:cNvPr id="14" name="Freeform 7"/>
            <p:cNvSpPr>
              <a:spLocks/>
            </p:cNvSpPr>
            <p:nvPr/>
          </p:nvSpPr>
          <p:spPr bwMode="auto">
            <a:xfrm>
              <a:off x="2764" y="1349"/>
              <a:ext cx="541" cy="677"/>
            </a:xfrm>
            <a:custGeom>
              <a:avLst/>
              <a:gdLst>
                <a:gd name="T0" fmla="*/ 0 w 1887"/>
                <a:gd name="T1" fmla="*/ 16 h 2365"/>
                <a:gd name="T2" fmla="*/ 0 w 1887"/>
                <a:gd name="T3" fmla="*/ 0 h 2365"/>
                <a:gd name="T4" fmla="*/ 9 w 1887"/>
                <a:gd name="T5" fmla="*/ 0 h 2365"/>
                <a:gd name="T6" fmla="*/ 13 w 1887"/>
                <a:gd name="T7" fmla="*/ 4 h 2365"/>
                <a:gd name="T8" fmla="*/ 13 w 1887"/>
                <a:gd name="T9" fmla="*/ 16 h 2365"/>
                <a:gd name="T10" fmla="*/ 0 w 1887"/>
                <a:gd name="T11" fmla="*/ 16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lIns="0" tIns="0" rIns="0" bIns="0" anchor="ctr">
              <a:spAutoFit/>
            </a:bodyPr>
            <a:lstStyle/>
            <a:p>
              <a:endParaRPr lang="en-US" dirty="0"/>
            </a:p>
          </p:txBody>
        </p:sp>
        <p:sp>
          <p:nvSpPr>
            <p:cNvPr id="15" name="Rectangle 8"/>
            <p:cNvSpPr>
              <a:spLocks noChangeArrowheads="1"/>
            </p:cNvSpPr>
            <p:nvPr/>
          </p:nvSpPr>
          <p:spPr bwMode="auto">
            <a:xfrm>
              <a:off x="2912" y="1752"/>
              <a:ext cx="259" cy="43"/>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6" name="Rectangle 9"/>
            <p:cNvSpPr>
              <a:spLocks noChangeArrowheads="1"/>
            </p:cNvSpPr>
            <p:nvPr/>
          </p:nvSpPr>
          <p:spPr bwMode="auto">
            <a:xfrm>
              <a:off x="2851" y="1661"/>
              <a:ext cx="320" cy="44"/>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17" name="Rectangle 10"/>
            <p:cNvSpPr>
              <a:spLocks noChangeArrowheads="1"/>
            </p:cNvSpPr>
            <p:nvPr/>
          </p:nvSpPr>
          <p:spPr bwMode="auto">
            <a:xfrm>
              <a:off x="2912" y="1842"/>
              <a:ext cx="259" cy="43"/>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8" name="Line 11"/>
            <p:cNvSpPr>
              <a:spLocks noChangeShapeType="1"/>
            </p:cNvSpPr>
            <p:nvPr/>
          </p:nvSpPr>
          <p:spPr bwMode="auto">
            <a:xfrm>
              <a:off x="2762" y="2026"/>
              <a:ext cx="54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9" name="Line 12"/>
            <p:cNvSpPr>
              <a:spLocks noChangeShapeType="1"/>
            </p:cNvSpPr>
            <p:nvPr/>
          </p:nvSpPr>
          <p:spPr bwMode="auto">
            <a:xfrm flipV="1">
              <a:off x="3306" y="1502"/>
              <a:ext cx="0" cy="524"/>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0" name="Freeform 13"/>
            <p:cNvSpPr>
              <a:spLocks/>
            </p:cNvSpPr>
            <p:nvPr/>
          </p:nvSpPr>
          <p:spPr bwMode="auto">
            <a:xfrm>
              <a:off x="3151" y="1351"/>
              <a:ext cx="159" cy="157"/>
            </a:xfrm>
            <a:custGeom>
              <a:avLst/>
              <a:gdLst>
                <a:gd name="T0" fmla="*/ 0 w 553"/>
                <a:gd name="T1" fmla="*/ 0 h 554"/>
                <a:gd name="T2" fmla="*/ 0 w 553"/>
                <a:gd name="T3" fmla="*/ 3 h 554"/>
                <a:gd name="T4" fmla="*/ 4 w 553"/>
                <a:gd name="T5" fmla="*/ 3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sp>
          <p:nvSpPr>
            <p:cNvPr id="21" name="Oval 14"/>
            <p:cNvSpPr>
              <a:spLocks noChangeArrowheads="1"/>
            </p:cNvSpPr>
            <p:nvPr/>
          </p:nvSpPr>
          <p:spPr bwMode="auto">
            <a:xfrm>
              <a:off x="2774" y="1365"/>
              <a:ext cx="252" cy="252"/>
            </a:xfrm>
            <a:prstGeom prst="ellipse">
              <a:avLst/>
            </a:prstGeom>
            <a:solidFill>
              <a:schemeClr val="tx1"/>
            </a:solidFill>
            <a:ln w="19050" algn="ctr">
              <a:solidFill>
                <a:schemeClr val="bg1"/>
              </a:solidFill>
              <a:round/>
              <a:headEnd/>
              <a:tailEnd/>
            </a:ln>
          </p:spPr>
          <p:txBody>
            <a:bodyPr wrap="none" lIns="0" tIns="0" rIns="0" bIns="0" anchor="ctr">
              <a:spAutoFit/>
            </a:bodyPr>
            <a:lstStyle/>
            <a:p>
              <a:endParaRPr lang="en-US" dirty="0"/>
            </a:p>
          </p:txBody>
        </p:sp>
        <p:sp>
          <p:nvSpPr>
            <p:cNvPr id="22" name="Freeform 15"/>
            <p:cNvSpPr>
              <a:spLocks/>
            </p:cNvSpPr>
            <p:nvPr/>
          </p:nvSpPr>
          <p:spPr bwMode="auto">
            <a:xfrm>
              <a:off x="2882" y="1379"/>
              <a:ext cx="91" cy="129"/>
            </a:xfrm>
            <a:custGeom>
              <a:avLst/>
              <a:gdLst>
                <a:gd name="T0" fmla="*/ 3 w 139"/>
                <a:gd name="T1" fmla="*/ 20 h 238"/>
                <a:gd name="T2" fmla="*/ 3 w 139"/>
                <a:gd name="T3" fmla="*/ 5 h 238"/>
                <a:gd name="T4" fmla="*/ 0 w 139"/>
                <a:gd name="T5" fmla="*/ 5 h 238"/>
                <a:gd name="T6" fmla="*/ 5 w 139"/>
                <a:gd name="T7" fmla="*/ 0 h 238"/>
                <a:gd name="T8" fmla="*/ 10 w 139"/>
                <a:gd name="T9" fmla="*/ 5 h 238"/>
                <a:gd name="T10" fmla="*/ 7 w 139"/>
                <a:gd name="T11" fmla="*/ 5 h 238"/>
                <a:gd name="T12" fmla="*/ 7 w 139"/>
                <a:gd name="T13" fmla="*/ 18 h 238"/>
                <a:gd name="T14" fmla="*/ 16 w 139"/>
                <a:gd name="T15" fmla="*/ 15 h 238"/>
                <a:gd name="T16" fmla="*/ 14 w 139"/>
                <a:gd name="T17" fmla="*/ 14 h 238"/>
                <a:gd name="T18" fmla="*/ 26 w 139"/>
                <a:gd name="T19" fmla="*/ 13 h 238"/>
                <a:gd name="T20" fmla="*/ 20 w 139"/>
                <a:gd name="T21" fmla="*/ 18 h 238"/>
                <a:gd name="T22" fmla="*/ 18 w 139"/>
                <a:gd name="T23" fmla="*/ 16 h 238"/>
                <a:gd name="T24" fmla="*/ 6 w 139"/>
                <a:gd name="T25" fmla="*/ 21 h 238"/>
                <a:gd name="T26" fmla="*/ 3 w 139"/>
                <a:gd name="T27" fmla="*/ 20 h 23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9"/>
                <a:gd name="T43" fmla="*/ 0 h 238"/>
                <a:gd name="T44" fmla="*/ 139 w 139"/>
                <a:gd name="T45" fmla="*/ 238 h 23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9" h="238">
                  <a:moveTo>
                    <a:pt x="18" y="237"/>
                  </a:moveTo>
                  <a:lnTo>
                    <a:pt x="18" y="54"/>
                  </a:lnTo>
                  <a:lnTo>
                    <a:pt x="0" y="54"/>
                  </a:lnTo>
                  <a:lnTo>
                    <a:pt x="28" y="0"/>
                  </a:lnTo>
                  <a:lnTo>
                    <a:pt x="55" y="54"/>
                  </a:lnTo>
                  <a:lnTo>
                    <a:pt x="37" y="54"/>
                  </a:lnTo>
                  <a:lnTo>
                    <a:pt x="37" y="210"/>
                  </a:lnTo>
                  <a:lnTo>
                    <a:pt x="88" y="177"/>
                  </a:lnTo>
                  <a:lnTo>
                    <a:pt x="78" y="160"/>
                  </a:lnTo>
                  <a:lnTo>
                    <a:pt x="139" y="153"/>
                  </a:lnTo>
                  <a:lnTo>
                    <a:pt x="109" y="208"/>
                  </a:lnTo>
                  <a:lnTo>
                    <a:pt x="97" y="192"/>
                  </a:lnTo>
                  <a:lnTo>
                    <a:pt x="33" y="238"/>
                  </a:lnTo>
                  <a:lnTo>
                    <a:pt x="18" y="237"/>
                  </a:lnTo>
                  <a:close/>
                </a:path>
              </a:pathLst>
            </a:cu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dirty="0"/>
            </a:p>
          </p:txBody>
        </p:sp>
      </p:grpSp>
      <p:sp>
        <p:nvSpPr>
          <p:cNvPr id="4" name="Rounded Rectangle 3"/>
          <p:cNvSpPr/>
          <p:nvPr/>
        </p:nvSpPr>
        <p:spPr bwMode="auto">
          <a:xfrm>
            <a:off x="2362200" y="6154276"/>
            <a:ext cx="3962400" cy="335280"/>
          </a:xfrm>
          <a:prstGeom prst="roundRect">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latin typeface="Courier New" pitchFamily="49" charset="0"/>
                <a:cs typeface="Courier New" pitchFamily="49" charset="0"/>
              </a:rPr>
              <a:t>FlagOverdueLegalReportsBatch</a:t>
            </a:r>
            <a:endParaRPr 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42040731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message acknowledgements</a:t>
            </a:r>
          </a:p>
          <a:p>
            <a:r>
              <a:rPr lang="en-US" dirty="0"/>
              <a:t>Working with acknowledgements</a:t>
            </a:r>
          </a:p>
          <a:p>
            <a:r>
              <a:rPr lang="en-US" dirty="0">
                <a:solidFill>
                  <a:schemeClr val="bg1"/>
                </a:solidFill>
              </a:rPr>
              <a:t>Synchronous acknowledgement</a:t>
            </a:r>
          </a:p>
          <a:p>
            <a:r>
              <a:rPr lang="en-US" dirty="0"/>
              <a:t>Asynchronous remote call acknowledgement</a:t>
            </a:r>
          </a:p>
          <a:p>
            <a:r>
              <a:rPr lang="en-US" dirty="0"/>
              <a:t>Reply plugin acknowledgement</a:t>
            </a:r>
          </a:p>
          <a:p>
            <a:r>
              <a:rPr lang="en-US" dirty="0"/>
              <a:t>Message administration</a:t>
            </a:r>
          </a:p>
          <a:p>
            <a:endParaRPr lang="en-US" dirty="0"/>
          </a:p>
        </p:txBody>
      </p:sp>
    </p:spTree>
    <p:extLst>
      <p:ext uri="{BB962C8B-B14F-4D97-AF65-F5344CB8AC3E}">
        <p14:creationId xmlns:p14="http://schemas.microsoft.com/office/powerpoint/2010/main" val="30575654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Synchronous acknowledgement </a:t>
            </a:r>
          </a:p>
        </p:txBody>
      </p:sp>
      <p:sp>
        <p:nvSpPr>
          <p:cNvPr id="5" name="Content Placeholder 4"/>
          <p:cNvSpPr>
            <a:spLocks noGrp="1"/>
          </p:cNvSpPr>
          <p:nvPr>
            <p:ph idx="1"/>
          </p:nvPr>
        </p:nvSpPr>
        <p:spPr/>
        <p:txBody>
          <a:bodyPr/>
          <a:lstStyle/>
          <a:p>
            <a:r>
              <a:rPr lang="en-US" dirty="0"/>
              <a:t>In some cases, acknowledgement can be provided immediately after sending the message</a:t>
            </a:r>
          </a:p>
          <a:p>
            <a:pPr lvl="1"/>
            <a:r>
              <a:rPr lang="en-US" dirty="0"/>
              <a:t>In this case, acknowledgement code is included in the transport plugin's send() method</a:t>
            </a:r>
          </a:p>
          <a:p>
            <a:endParaRPr lang="en-US" dirty="0"/>
          </a:p>
        </p:txBody>
      </p:sp>
      <p:grpSp>
        <p:nvGrpSpPr>
          <p:cNvPr id="52" name="Group 22"/>
          <p:cNvGrpSpPr>
            <a:grpSpLocks/>
          </p:cNvGrpSpPr>
          <p:nvPr/>
        </p:nvGrpSpPr>
        <p:grpSpPr bwMode="auto">
          <a:xfrm>
            <a:off x="619125" y="2501900"/>
            <a:ext cx="1511300" cy="1303338"/>
            <a:chOff x="390" y="1800"/>
            <a:chExt cx="952" cy="821"/>
          </a:xfrm>
        </p:grpSpPr>
        <p:sp>
          <p:nvSpPr>
            <p:cNvPr id="53" name="Rectangle 23"/>
            <p:cNvSpPr>
              <a:spLocks noChangeArrowheads="1"/>
            </p:cNvSpPr>
            <p:nvPr/>
          </p:nvSpPr>
          <p:spPr bwMode="invGray">
            <a:xfrm>
              <a:off x="392" y="2068"/>
              <a:ext cx="948" cy="551"/>
            </a:xfrm>
            <a:prstGeom prst="rect">
              <a:avLst/>
            </a:prstGeom>
            <a:noFill/>
            <a:ln w="9525">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l" eaLnBrk="1" hangingPunct="1">
                <a:spcBef>
                  <a:spcPct val="0"/>
                </a:spcBef>
                <a:buClrTx/>
                <a:buFontTx/>
                <a:buNone/>
              </a:pPr>
              <a:endParaRPr lang="en-US" sz="1600" b="0" dirty="0">
                <a:solidFill>
                  <a:schemeClr val="accent2"/>
                </a:solidFill>
              </a:endParaRPr>
            </a:p>
          </p:txBody>
        </p:sp>
        <p:sp>
          <p:nvSpPr>
            <p:cNvPr id="54" name="Line 24"/>
            <p:cNvSpPr>
              <a:spLocks noChangeShapeType="1"/>
            </p:cNvSpPr>
            <p:nvPr/>
          </p:nvSpPr>
          <p:spPr bwMode="invGray">
            <a:xfrm>
              <a:off x="390" y="2432"/>
              <a:ext cx="952"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55" name="Line 25"/>
            <p:cNvSpPr>
              <a:spLocks noChangeShapeType="1"/>
            </p:cNvSpPr>
            <p:nvPr/>
          </p:nvSpPr>
          <p:spPr bwMode="invGray">
            <a:xfrm>
              <a:off x="392" y="2524"/>
              <a:ext cx="945"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56" name="Line 26"/>
            <p:cNvSpPr>
              <a:spLocks noChangeShapeType="1"/>
            </p:cNvSpPr>
            <p:nvPr/>
          </p:nvSpPr>
          <p:spPr bwMode="invGray">
            <a:xfrm>
              <a:off x="525" y="2337"/>
              <a:ext cx="0" cy="28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57" name="Line 27"/>
            <p:cNvSpPr>
              <a:spLocks noChangeShapeType="1"/>
            </p:cNvSpPr>
            <p:nvPr/>
          </p:nvSpPr>
          <p:spPr bwMode="invGray">
            <a:xfrm>
              <a:off x="1077" y="2339"/>
              <a:ext cx="0" cy="28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58" name="Rectangle 28"/>
            <p:cNvSpPr>
              <a:spLocks noChangeArrowheads="1"/>
            </p:cNvSpPr>
            <p:nvPr/>
          </p:nvSpPr>
          <p:spPr bwMode="invGray">
            <a:xfrm>
              <a:off x="392" y="1800"/>
              <a:ext cx="948" cy="269"/>
            </a:xfrm>
            <a:prstGeom prst="rect">
              <a:avLst/>
            </a:prstGeom>
            <a:solidFill>
              <a:srgbClr val="3399FF"/>
            </a:solidFill>
            <a:ln w="9525">
              <a:solidFill>
                <a:srgbClr val="777777"/>
              </a:solidFill>
              <a:miter lim="800000"/>
              <a:headEnd/>
              <a:tailEnd/>
            </a:ln>
          </p:spPr>
          <p:txBody>
            <a:bodyPr wrap="none" anchor="ctr"/>
            <a:lstStyle/>
            <a:p>
              <a:pPr eaLnBrk="1" hangingPunct="1">
                <a:spcBef>
                  <a:spcPct val="0"/>
                </a:spcBef>
                <a:buClrTx/>
                <a:buFontTx/>
                <a:buNone/>
              </a:pPr>
              <a:r>
                <a:rPr lang="en-US" b="1" dirty="0">
                  <a:solidFill>
                    <a:schemeClr val="bg1"/>
                  </a:solidFill>
                </a:rPr>
                <a:t>xx_message</a:t>
              </a:r>
            </a:p>
          </p:txBody>
        </p:sp>
        <p:sp>
          <p:nvSpPr>
            <p:cNvPr id="59" name="Line 29"/>
            <p:cNvSpPr>
              <a:spLocks noChangeShapeType="1"/>
            </p:cNvSpPr>
            <p:nvPr/>
          </p:nvSpPr>
          <p:spPr bwMode="invGray">
            <a:xfrm>
              <a:off x="390" y="2163"/>
              <a:ext cx="952"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60" name="Line 30"/>
            <p:cNvSpPr>
              <a:spLocks noChangeShapeType="1"/>
            </p:cNvSpPr>
            <p:nvPr/>
          </p:nvSpPr>
          <p:spPr bwMode="invGray">
            <a:xfrm>
              <a:off x="392" y="2255"/>
              <a:ext cx="945"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61" name="Line 31"/>
            <p:cNvSpPr>
              <a:spLocks noChangeShapeType="1"/>
            </p:cNvSpPr>
            <p:nvPr/>
          </p:nvSpPr>
          <p:spPr bwMode="invGray">
            <a:xfrm>
              <a:off x="525" y="2068"/>
              <a:ext cx="0" cy="28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62" name="Line 32"/>
            <p:cNvSpPr>
              <a:spLocks noChangeShapeType="1"/>
            </p:cNvSpPr>
            <p:nvPr/>
          </p:nvSpPr>
          <p:spPr bwMode="invGray">
            <a:xfrm>
              <a:off x="1077" y="2070"/>
              <a:ext cx="0" cy="28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63" name="Line 33"/>
            <p:cNvSpPr>
              <a:spLocks noChangeShapeType="1"/>
            </p:cNvSpPr>
            <p:nvPr/>
          </p:nvSpPr>
          <p:spPr bwMode="invGray">
            <a:xfrm>
              <a:off x="390" y="2338"/>
              <a:ext cx="952"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64" name="Group 34"/>
          <p:cNvGrpSpPr>
            <a:grpSpLocks/>
          </p:cNvGrpSpPr>
          <p:nvPr/>
        </p:nvGrpSpPr>
        <p:grpSpPr bwMode="auto">
          <a:xfrm>
            <a:off x="3827462" y="2606675"/>
            <a:ext cx="941388" cy="1022350"/>
            <a:chOff x="3120" y="2736"/>
            <a:chExt cx="531" cy="577"/>
          </a:xfrm>
        </p:grpSpPr>
        <p:sp>
          <p:nvSpPr>
            <p:cNvPr id="65" name="Freeform 35"/>
            <p:cNvSpPr>
              <a:spLocks/>
            </p:cNvSpPr>
            <p:nvPr/>
          </p:nvSpPr>
          <p:spPr bwMode="auto">
            <a:xfrm>
              <a:off x="3187" y="2736"/>
              <a:ext cx="461" cy="577"/>
            </a:xfrm>
            <a:custGeom>
              <a:avLst/>
              <a:gdLst>
                <a:gd name="T0" fmla="*/ 0 w 1887"/>
                <a:gd name="T1" fmla="*/ 8 h 2365"/>
                <a:gd name="T2" fmla="*/ 0 w 1887"/>
                <a:gd name="T3" fmla="*/ 0 h 2365"/>
                <a:gd name="T4" fmla="*/ 5 w 1887"/>
                <a:gd name="T5" fmla="*/ 0 h 2365"/>
                <a:gd name="T6" fmla="*/ 7 w 1887"/>
                <a:gd name="T7" fmla="*/ 2 h 2365"/>
                <a:gd name="T8" fmla="*/ 7 w 1887"/>
                <a:gd name="T9" fmla="*/ 8 h 2365"/>
                <a:gd name="T10" fmla="*/ 0 w 1887"/>
                <a:gd name="T11" fmla="*/ 8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dirty="0"/>
            </a:p>
          </p:txBody>
        </p:sp>
        <p:sp>
          <p:nvSpPr>
            <p:cNvPr id="66" name="Line 36"/>
            <p:cNvSpPr>
              <a:spLocks noChangeShapeType="1"/>
            </p:cNvSpPr>
            <p:nvPr/>
          </p:nvSpPr>
          <p:spPr bwMode="auto">
            <a:xfrm>
              <a:off x="318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67" name="Line 37"/>
            <p:cNvSpPr>
              <a:spLocks noChangeShapeType="1"/>
            </p:cNvSpPr>
            <p:nvPr/>
          </p:nvSpPr>
          <p:spPr bwMode="auto">
            <a:xfrm flipV="1">
              <a:off x="364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68" name="Freeform 38"/>
            <p:cNvSpPr>
              <a:spLocks/>
            </p:cNvSpPr>
            <p:nvPr/>
          </p:nvSpPr>
          <p:spPr bwMode="auto">
            <a:xfrm>
              <a:off x="3514" y="2736"/>
              <a:ext cx="135" cy="135"/>
            </a:xfrm>
            <a:custGeom>
              <a:avLst/>
              <a:gdLst>
                <a:gd name="T0" fmla="*/ 0 w 553"/>
                <a:gd name="T1" fmla="*/ 0 h 554"/>
                <a:gd name="T2" fmla="*/ 0 w 553"/>
                <a:gd name="T3" fmla="*/ 2 h 554"/>
                <a:gd name="T4" fmla="*/ 2 w 553"/>
                <a:gd name="T5" fmla="*/ 2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sp>
          <p:nvSpPr>
            <p:cNvPr id="69" name="Rectangle 39"/>
            <p:cNvSpPr>
              <a:spLocks noChangeArrowheads="1"/>
            </p:cNvSpPr>
            <p:nvPr/>
          </p:nvSpPr>
          <p:spPr bwMode="auto">
            <a:xfrm>
              <a:off x="331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70" name="Rectangle 40"/>
            <p:cNvSpPr>
              <a:spLocks noChangeArrowheads="1"/>
            </p:cNvSpPr>
            <p:nvPr/>
          </p:nvSpPr>
          <p:spPr bwMode="auto">
            <a:xfrm>
              <a:off x="326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71" name="Rectangle 41"/>
            <p:cNvSpPr>
              <a:spLocks noChangeArrowheads="1"/>
            </p:cNvSpPr>
            <p:nvPr/>
          </p:nvSpPr>
          <p:spPr bwMode="auto">
            <a:xfrm>
              <a:off x="324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72" name="Rectangle 42"/>
            <p:cNvSpPr>
              <a:spLocks noChangeArrowheads="1"/>
            </p:cNvSpPr>
            <p:nvPr/>
          </p:nvSpPr>
          <p:spPr bwMode="auto">
            <a:xfrm>
              <a:off x="330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73" name="Freeform 43"/>
            <p:cNvSpPr>
              <a:spLocks/>
            </p:cNvSpPr>
            <p:nvPr/>
          </p:nvSpPr>
          <p:spPr bwMode="auto">
            <a:xfrm>
              <a:off x="3120" y="2910"/>
              <a:ext cx="186" cy="143"/>
            </a:xfrm>
            <a:custGeom>
              <a:avLst/>
              <a:gdLst>
                <a:gd name="T0" fmla="*/ 2 w 762"/>
                <a:gd name="T1" fmla="*/ 1 h 588"/>
                <a:gd name="T2" fmla="*/ 2 w 762"/>
                <a:gd name="T3" fmla="*/ 1 h 588"/>
                <a:gd name="T4" fmla="*/ 2 w 762"/>
                <a:gd name="T5" fmla="*/ 2 h 588"/>
                <a:gd name="T6" fmla="*/ 2 w 762"/>
                <a:gd name="T7" fmla="*/ 2 h 588"/>
                <a:gd name="T8" fmla="*/ 1 w 762"/>
                <a:gd name="T9" fmla="*/ 1 h 588"/>
                <a:gd name="T10" fmla="*/ 1 w 762"/>
                <a:gd name="T11" fmla="*/ 1 h 588"/>
                <a:gd name="T12" fmla="*/ 1 w 762"/>
                <a:gd name="T13" fmla="*/ 1 h 588"/>
                <a:gd name="T14" fmla="*/ 1 w 762"/>
                <a:gd name="T15" fmla="*/ 1 h 588"/>
                <a:gd name="T16" fmla="*/ 1 w 762"/>
                <a:gd name="T17" fmla="*/ 0 h 588"/>
                <a:gd name="T18" fmla="*/ 1 w 762"/>
                <a:gd name="T19" fmla="*/ 0 h 588"/>
                <a:gd name="T20" fmla="*/ 0 w 762"/>
                <a:gd name="T21" fmla="*/ 0 h 588"/>
                <a:gd name="T22" fmla="*/ 0 w 762"/>
                <a:gd name="T23" fmla="*/ 0 h 588"/>
                <a:gd name="T24" fmla="*/ 0 w 762"/>
                <a:gd name="T25" fmla="*/ 0 h 588"/>
                <a:gd name="T26" fmla="*/ 0 w 762"/>
                <a:gd name="T27" fmla="*/ 0 h 588"/>
                <a:gd name="T28" fmla="*/ 0 w 762"/>
                <a:gd name="T29" fmla="*/ 1 h 588"/>
                <a:gd name="T30" fmla="*/ 0 w 762"/>
                <a:gd name="T31" fmla="*/ 2 h 588"/>
                <a:gd name="T32" fmla="*/ 0 w 762"/>
                <a:gd name="T33" fmla="*/ 2 h 588"/>
                <a:gd name="T34" fmla="*/ 0 w 762"/>
                <a:gd name="T35" fmla="*/ 1 h 588"/>
                <a:gd name="T36" fmla="*/ 0 w 762"/>
                <a:gd name="T37" fmla="*/ 1 h 588"/>
                <a:gd name="T38" fmla="*/ 0 w 762"/>
                <a:gd name="T39" fmla="*/ 0 h 588"/>
                <a:gd name="T40" fmla="*/ 0 w 762"/>
                <a:gd name="T41" fmla="*/ 0 h 588"/>
                <a:gd name="T42" fmla="*/ 1 w 762"/>
                <a:gd name="T43" fmla="*/ 0 h 588"/>
                <a:gd name="T44" fmla="*/ 1 w 762"/>
                <a:gd name="T45" fmla="*/ 1 h 588"/>
                <a:gd name="T46" fmla="*/ 1 w 762"/>
                <a:gd name="T47" fmla="*/ 1 h 588"/>
                <a:gd name="T48" fmla="*/ 1 w 762"/>
                <a:gd name="T49" fmla="*/ 1 h 588"/>
                <a:gd name="T50" fmla="*/ 1 w 762"/>
                <a:gd name="T51" fmla="*/ 2 h 588"/>
                <a:gd name="T52" fmla="*/ 1 w 762"/>
                <a:gd name="T53" fmla="*/ 2 h 588"/>
                <a:gd name="T54" fmla="*/ 2 w 762"/>
                <a:gd name="T55" fmla="*/ 2 h 588"/>
                <a:gd name="T56" fmla="*/ 2 w 762"/>
                <a:gd name="T57" fmla="*/ 2 h 588"/>
                <a:gd name="T58" fmla="*/ 2 w 762"/>
                <a:gd name="T59" fmla="*/ 2 h 588"/>
                <a:gd name="T60" fmla="*/ 2 w 762"/>
                <a:gd name="T61" fmla="*/ 2 h 588"/>
                <a:gd name="T62" fmla="*/ 3 w 762"/>
                <a:gd name="T63" fmla="*/ 1 h 588"/>
                <a:gd name="T64" fmla="*/ 3 w 762"/>
                <a:gd name="T65" fmla="*/ 1 h 588"/>
                <a:gd name="T66" fmla="*/ 3 w 762"/>
                <a:gd name="T67" fmla="*/ 1 h 588"/>
                <a:gd name="T68" fmla="*/ 2 w 762"/>
                <a:gd name="T69" fmla="*/ 1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74" name="Freeform 44"/>
            <p:cNvSpPr>
              <a:spLocks/>
            </p:cNvSpPr>
            <p:nvPr/>
          </p:nvSpPr>
          <p:spPr bwMode="auto">
            <a:xfrm>
              <a:off x="3210" y="2848"/>
              <a:ext cx="157" cy="135"/>
            </a:xfrm>
            <a:custGeom>
              <a:avLst/>
              <a:gdLst>
                <a:gd name="T0" fmla="*/ 0 w 645"/>
                <a:gd name="T1" fmla="*/ 0 h 553"/>
                <a:gd name="T2" fmla="*/ 2 w 645"/>
                <a:gd name="T3" fmla="*/ 0 h 553"/>
                <a:gd name="T4" fmla="*/ 2 w 645"/>
                <a:gd name="T5" fmla="*/ 0 h 553"/>
                <a:gd name="T6" fmla="*/ 2 w 645"/>
                <a:gd name="T7" fmla="*/ 0 h 553"/>
                <a:gd name="T8" fmla="*/ 2 w 645"/>
                <a:gd name="T9" fmla="*/ 1 h 553"/>
                <a:gd name="T10" fmla="*/ 1 w 645"/>
                <a:gd name="T11" fmla="*/ 2 h 553"/>
                <a:gd name="T12" fmla="*/ 0 w 645"/>
                <a:gd name="T13" fmla="*/ 1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nvGrpSpPr>
            <p:cNvPr id="75" name="Group 45"/>
            <p:cNvGrpSpPr>
              <a:grpSpLocks/>
            </p:cNvGrpSpPr>
            <p:nvPr/>
          </p:nvGrpSpPr>
          <p:grpSpPr bwMode="auto">
            <a:xfrm>
              <a:off x="3361" y="2758"/>
              <a:ext cx="89" cy="96"/>
              <a:chOff x="1243" y="1301"/>
              <a:chExt cx="265" cy="287"/>
            </a:xfrm>
          </p:grpSpPr>
          <p:sp>
            <p:nvSpPr>
              <p:cNvPr id="80" name="Freeform 46"/>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81" name="Freeform 47"/>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76" name="Group 48"/>
            <p:cNvGrpSpPr>
              <a:grpSpLocks/>
            </p:cNvGrpSpPr>
            <p:nvPr/>
          </p:nvGrpSpPr>
          <p:grpSpPr bwMode="auto">
            <a:xfrm flipH="1">
              <a:off x="3132" y="2760"/>
              <a:ext cx="88" cy="97"/>
              <a:chOff x="1243" y="1301"/>
              <a:chExt cx="265" cy="287"/>
            </a:xfrm>
          </p:grpSpPr>
          <p:sp>
            <p:nvSpPr>
              <p:cNvPr id="78" name="Freeform 49"/>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79" name="Freeform 50"/>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sp>
          <p:nvSpPr>
            <p:cNvPr id="77" name="Rectangle 51"/>
            <p:cNvSpPr>
              <a:spLocks noChangeArrowheads="1"/>
            </p:cNvSpPr>
            <p:nvPr/>
          </p:nvSpPr>
          <p:spPr bwMode="auto">
            <a:xfrm>
              <a:off x="331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82" name="Text Box 52"/>
          <p:cNvSpPr txBox="1">
            <a:spLocks noChangeArrowheads="1"/>
          </p:cNvSpPr>
          <p:nvPr/>
        </p:nvSpPr>
        <p:spPr bwMode="auto">
          <a:xfrm>
            <a:off x="2495550" y="2811463"/>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rgbClr val="9933FF"/>
                </a:solidFill>
              </a:rPr>
              <a:t>Transport</a:t>
            </a:r>
            <a:br>
              <a:rPr lang="en-US" sz="1600" dirty="0">
                <a:solidFill>
                  <a:srgbClr val="9933FF"/>
                </a:solidFill>
              </a:rPr>
            </a:br>
            <a:r>
              <a:rPr lang="en-US" sz="1600" dirty="0">
                <a:solidFill>
                  <a:srgbClr val="9933FF"/>
                </a:solidFill>
              </a:rPr>
              <a:t>Plugin</a:t>
            </a:r>
          </a:p>
        </p:txBody>
      </p:sp>
      <p:sp>
        <p:nvSpPr>
          <p:cNvPr id="83" name="Text Box 55"/>
          <p:cNvSpPr txBox="1">
            <a:spLocks noChangeArrowheads="1"/>
          </p:cNvSpPr>
          <p:nvPr/>
        </p:nvSpPr>
        <p:spPr bwMode="auto">
          <a:xfrm>
            <a:off x="7664450" y="2149475"/>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bg1"/>
                </a:solidFill>
              </a:rPr>
              <a:t>external</a:t>
            </a:r>
            <a:br>
              <a:rPr lang="en-US" dirty="0">
                <a:solidFill>
                  <a:schemeClr val="bg1"/>
                </a:solidFill>
              </a:rPr>
            </a:br>
            <a:r>
              <a:rPr lang="en-US" dirty="0">
                <a:solidFill>
                  <a:schemeClr val="bg1"/>
                </a:solidFill>
              </a:rPr>
              <a:t>system</a:t>
            </a:r>
          </a:p>
        </p:txBody>
      </p:sp>
      <p:sp>
        <p:nvSpPr>
          <p:cNvPr id="84" name="Text Box 60"/>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85" name="Text Box 80"/>
          <p:cNvSpPr txBox="1">
            <a:spLocks noChangeArrowheads="1"/>
          </p:cNvSpPr>
          <p:nvPr/>
        </p:nvSpPr>
        <p:spPr bwMode="auto">
          <a:xfrm>
            <a:off x="5084763" y="3154624"/>
            <a:ext cx="23685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smtClean="0">
                <a:solidFill>
                  <a:srgbClr val="009900"/>
                </a:solidFill>
              </a:rPr>
              <a:t>Synchronous </a:t>
            </a:r>
            <a:br>
              <a:rPr lang="en-US" sz="1600" dirty="0" smtClean="0">
                <a:solidFill>
                  <a:srgbClr val="009900"/>
                </a:solidFill>
              </a:rPr>
            </a:br>
            <a:r>
              <a:rPr lang="en-US" sz="1600" dirty="0" smtClean="0">
                <a:solidFill>
                  <a:srgbClr val="009900"/>
                </a:solidFill>
              </a:rPr>
              <a:t>reply</a:t>
            </a:r>
            <a:endParaRPr lang="en-US" sz="1600" dirty="0">
              <a:solidFill>
                <a:srgbClr val="009900"/>
              </a:solidFill>
            </a:endParaRPr>
          </a:p>
        </p:txBody>
      </p:sp>
      <p:sp>
        <p:nvSpPr>
          <p:cNvPr id="86" name="Line 57"/>
          <p:cNvSpPr>
            <a:spLocks noChangeShapeType="1"/>
          </p:cNvSpPr>
          <p:nvPr/>
        </p:nvSpPr>
        <p:spPr bwMode="auto">
          <a:xfrm>
            <a:off x="6553202" y="3383626"/>
            <a:ext cx="1206498" cy="22168"/>
          </a:xfrm>
          <a:prstGeom prst="line">
            <a:avLst/>
          </a:prstGeom>
          <a:noFill/>
          <a:ln w="28575">
            <a:solidFill>
              <a:schemeClr val="accent6"/>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87" name="Line 57"/>
          <p:cNvSpPr>
            <a:spLocks noChangeShapeType="1"/>
          </p:cNvSpPr>
          <p:nvPr/>
        </p:nvSpPr>
        <p:spPr bwMode="auto">
          <a:xfrm>
            <a:off x="5105400" y="2849543"/>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grpSp>
        <p:nvGrpSpPr>
          <p:cNvPr id="88" name="icon ACK"/>
          <p:cNvGrpSpPr/>
          <p:nvPr/>
        </p:nvGrpSpPr>
        <p:grpSpPr>
          <a:xfrm>
            <a:off x="6954313" y="3124200"/>
            <a:ext cx="717440" cy="440951"/>
            <a:chOff x="2671547" y="1035425"/>
            <a:chExt cx="717440" cy="440951"/>
          </a:xfrm>
        </p:grpSpPr>
        <p:grpSp>
          <p:nvGrpSpPr>
            <p:cNvPr id="89" name="pic Msg 1"/>
            <p:cNvGrpSpPr>
              <a:grpSpLocks/>
            </p:cNvGrpSpPr>
            <p:nvPr/>
          </p:nvGrpSpPr>
          <p:grpSpPr bwMode="auto">
            <a:xfrm>
              <a:off x="2671547" y="1166814"/>
              <a:ext cx="498475" cy="309562"/>
              <a:chOff x="2097" y="1494"/>
              <a:chExt cx="229" cy="142"/>
            </a:xfrm>
            <a:effectLst>
              <a:outerShdw blurRad="50800" dist="38100" dir="2700000" algn="tl" rotWithShape="0">
                <a:prstClr val="black">
                  <a:alpha val="40000"/>
                </a:prstClr>
              </a:outerShdw>
            </a:effectLst>
          </p:grpSpPr>
          <p:sp>
            <p:nvSpPr>
              <p:cNvPr id="91"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92"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93"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90" name="Freeform 12"/>
            <p:cNvSpPr>
              <a:spLocks/>
            </p:cNvSpPr>
            <p:nvPr/>
          </p:nvSpPr>
          <p:spPr bwMode="auto">
            <a:xfrm>
              <a:off x="2961324" y="1035425"/>
              <a:ext cx="427663" cy="368494"/>
            </a:xfrm>
            <a:custGeom>
              <a:avLst/>
              <a:gdLst>
                <a:gd name="T0" fmla="*/ 0 w 189"/>
                <a:gd name="T1" fmla="*/ 538 h 162"/>
                <a:gd name="T2" fmla="*/ 337 w 189"/>
                <a:gd name="T3" fmla="*/ 1158 h 162"/>
                <a:gd name="T4" fmla="*/ 528 w 189"/>
                <a:gd name="T5" fmla="*/ 1158 h 162"/>
                <a:gd name="T6" fmla="*/ 1333 w 189"/>
                <a:gd name="T7" fmla="*/ 0 h 162"/>
                <a:gd name="T8" fmla="*/ 613 w 189"/>
                <a:gd name="T9" fmla="*/ 0 h 162"/>
                <a:gd name="T10" fmla="*/ 447 w 189"/>
                <a:gd name="T11" fmla="*/ 923 h 162"/>
                <a:gd name="T12" fmla="*/ 254 w 189"/>
                <a:gd name="T13" fmla="*/ 517 h 162"/>
                <a:gd name="T14" fmla="*/ 0 w 189"/>
                <a:gd name="T15" fmla="*/ 538 h 162"/>
                <a:gd name="T16" fmla="*/ 0 60000 65536"/>
                <a:gd name="T17" fmla="*/ 0 60000 65536"/>
                <a:gd name="T18" fmla="*/ 0 60000 65536"/>
                <a:gd name="T19" fmla="*/ 0 60000 65536"/>
                <a:gd name="T20" fmla="*/ 0 60000 65536"/>
                <a:gd name="T21" fmla="*/ 0 60000 65536"/>
                <a:gd name="T22" fmla="*/ 0 60000 65536"/>
                <a:gd name="T23" fmla="*/ 0 60000 65536"/>
                <a:gd name="T24" fmla="*/ 0 w 189"/>
                <a:gd name="T25" fmla="*/ 0 h 162"/>
                <a:gd name="T26" fmla="*/ 189 w 189"/>
                <a:gd name="T27" fmla="*/ 162 h 1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9" h="162">
                  <a:moveTo>
                    <a:pt x="0" y="75"/>
                  </a:moveTo>
                  <a:lnTo>
                    <a:pt x="48" y="162"/>
                  </a:lnTo>
                  <a:lnTo>
                    <a:pt x="75" y="162"/>
                  </a:lnTo>
                  <a:lnTo>
                    <a:pt x="189" y="0"/>
                  </a:lnTo>
                  <a:lnTo>
                    <a:pt x="87" y="0"/>
                  </a:lnTo>
                  <a:lnTo>
                    <a:pt x="63" y="129"/>
                  </a:lnTo>
                  <a:lnTo>
                    <a:pt x="36" y="72"/>
                  </a:lnTo>
                  <a:lnTo>
                    <a:pt x="0" y="75"/>
                  </a:lnTo>
                  <a:close/>
                </a:path>
              </a:pathLst>
            </a:custGeom>
            <a:solidFill>
              <a:srgbClr val="009900"/>
            </a:solidFill>
            <a:ln w="12700">
              <a:solidFill>
                <a:schemeClr val="bg1"/>
              </a:solidFill>
              <a:round/>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dirty="0"/>
            </a:p>
          </p:txBody>
        </p:sp>
      </p:grpSp>
      <p:grpSp>
        <p:nvGrpSpPr>
          <p:cNvPr id="94" name="pic Msg 1"/>
          <p:cNvGrpSpPr>
            <a:grpSpLocks/>
          </p:cNvGrpSpPr>
          <p:nvPr/>
        </p:nvGrpSpPr>
        <p:grpSpPr bwMode="auto">
          <a:xfrm>
            <a:off x="6265068" y="2694762"/>
            <a:ext cx="498475" cy="309562"/>
            <a:chOff x="2097" y="1494"/>
            <a:chExt cx="229" cy="142"/>
          </a:xfrm>
          <a:effectLst>
            <a:outerShdw blurRad="50800" dist="38100" dir="2700000" algn="tl" rotWithShape="0">
              <a:prstClr val="black">
                <a:alpha val="40000"/>
              </a:prstClr>
            </a:outerShdw>
          </a:effectLst>
        </p:grpSpPr>
        <p:sp>
          <p:nvSpPr>
            <p:cNvPr id="95"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96"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97"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pic>
        <p:nvPicPr>
          <p:cNvPr id="98" name="Picture 54"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59700" y="2697163"/>
            <a:ext cx="90963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371823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 Grey"/>
          <p:cNvSpPr/>
          <p:nvPr/>
        </p:nvSpPr>
        <p:spPr bwMode="auto">
          <a:xfrm>
            <a:off x="533400" y="914400"/>
            <a:ext cx="430592" cy="30480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dirty="0" smtClean="0"/>
              <a:t> </a:t>
            </a:r>
            <a:endParaRPr lang="en-US" dirty="0"/>
          </a:p>
        </p:txBody>
      </p:sp>
      <p:sp>
        <p:nvSpPr>
          <p:cNvPr id="2" name="Title 1"/>
          <p:cNvSpPr>
            <a:spLocks noGrp="1"/>
          </p:cNvSpPr>
          <p:nvPr>
            <p:ph type="title"/>
          </p:nvPr>
        </p:nvSpPr>
        <p:spPr/>
        <p:txBody>
          <a:bodyPr/>
          <a:lstStyle/>
          <a:p>
            <a:r>
              <a:rPr lang="en-US" dirty="0"/>
              <a:t>Example: Synchronous acknowledgement</a:t>
            </a:r>
          </a:p>
        </p:txBody>
      </p:sp>
      <p:sp>
        <p:nvSpPr>
          <p:cNvPr id="3" name="Content Placeholder 2"/>
          <p:cNvSpPr>
            <a:spLocks noGrp="1"/>
          </p:cNvSpPr>
          <p:nvPr>
            <p:ph idx="1"/>
          </p:nvPr>
        </p:nvSpPr>
        <p:spPr>
          <a:xfrm>
            <a:off x="519113" y="4343400"/>
            <a:ext cx="8318500" cy="2057400"/>
          </a:xfrm>
        </p:spPr>
        <p:txBody>
          <a:bodyPr/>
          <a:lstStyle/>
          <a:p>
            <a:r>
              <a:rPr lang="en-US" dirty="0" smtClean="0"/>
              <a:t>Verification </a:t>
            </a:r>
            <a:r>
              <a:rPr lang="en-US" dirty="0"/>
              <a:t>is requested </a:t>
            </a:r>
            <a:r>
              <a:rPr lang="en-US" dirty="0" smtClean="0"/>
              <a:t>and if </a:t>
            </a:r>
            <a:r>
              <a:rPr lang="en-US" dirty="0"/>
              <a:t>verification is not </a:t>
            </a:r>
            <a:r>
              <a:rPr lang="en-US" dirty="0" smtClean="0"/>
              <a:t>null</a:t>
            </a:r>
          </a:p>
          <a:p>
            <a:pPr lvl="1"/>
            <a:r>
              <a:rPr lang="en-US" b="1" dirty="0" smtClean="0">
                <a:latin typeface="Courier New" pitchFamily="49" charset="0"/>
                <a:cs typeface="Courier New" pitchFamily="49" charset="0"/>
              </a:rPr>
              <a:t>message.reportAck</a:t>
            </a:r>
            <a:r>
              <a:rPr lang="en-US" b="1" dirty="0" smtClean="0">
                <a:latin typeface="Courier New" pitchFamily="49" charset="0"/>
                <a:cs typeface="Courier New" pitchFamily="49" charset="0"/>
              </a:rPr>
              <a:t>()</a:t>
            </a:r>
          </a:p>
          <a:p>
            <a:pPr lvl="1"/>
            <a:r>
              <a:rPr lang="en-US" dirty="0" smtClean="0"/>
              <a:t>The </a:t>
            </a:r>
            <a:r>
              <a:rPr lang="en-US" dirty="0"/>
              <a:t>bank account's </a:t>
            </a:r>
            <a:r>
              <a:rPr lang="en-US" dirty="0"/>
              <a:t>IsVerified</a:t>
            </a:r>
            <a:r>
              <a:rPr lang="en-US" dirty="0"/>
              <a:t> field is set based on the value returned from the external system (lines </a:t>
            </a:r>
            <a:r>
              <a:rPr lang="en-US" dirty="0" smtClean="0"/>
              <a:t>56 - 60)</a:t>
            </a:r>
            <a:endParaRPr lang="en-US" dirty="0"/>
          </a:p>
          <a:p>
            <a:endParaRPr lang="en-US" dirty="0"/>
          </a:p>
        </p:txBody>
      </p:sp>
      <p:sp>
        <p:nvSpPr>
          <p:cNvPr id="19" name="Rectangle 6"/>
          <p:cNvSpPr>
            <a:spLocks noChangeArrowheads="1"/>
          </p:cNvSpPr>
          <p:nvPr/>
        </p:nvSpPr>
        <p:spPr bwMode="auto">
          <a:xfrm>
            <a:off x="508957" y="915412"/>
            <a:ext cx="8635043" cy="304698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kumimoji="0" lang="en-US" sz="1600" b="1" i="0" u="none" strike="noStrike" cap="none" normalizeH="0" baseline="0" dirty="0" smtClean="0">
                <a:ln>
                  <a:noFill/>
                </a:ln>
                <a:solidFill>
                  <a:schemeClr val="bg1"/>
                </a:solidFill>
                <a:effectLst/>
                <a:latin typeface="Courier New" pitchFamily="49" charset="0"/>
                <a:cs typeface="Courier New" pitchFamily="49" charset="0"/>
              </a:rPr>
              <a:t>52</a:t>
            </a: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isVerified</a:t>
            </a:r>
            <a:r>
              <a:rPr lang="en-US" sz="1600" b="1" dirty="0">
                <a:solidFill>
                  <a:srgbClr val="000000"/>
                </a:solidFill>
                <a:latin typeface="Courier New" pitchFamily="49" charset="0"/>
                <a:cs typeface="Courier New" pitchFamily="49" charset="0"/>
              </a:rPr>
              <a:t> != </a:t>
            </a:r>
            <a:r>
              <a:rPr lang="en-US" sz="1600" b="1" dirty="0" smtClean="0">
                <a:solidFill>
                  <a:srgbClr val="000000"/>
                </a:solidFill>
                <a:latin typeface="Courier New" pitchFamily="49" charset="0"/>
                <a:cs typeface="Courier New" pitchFamily="49" charset="0"/>
              </a:rPr>
              <a:t>requestVerificationFromExternal</a:t>
            </a:r>
            <a:r>
              <a:rPr lang="en-US" sz="1600" b="1" dirty="0" smtClean="0">
                <a:solidFill>
                  <a:srgbClr val="000000"/>
                </a:solidFill>
                <a:latin typeface="Courier New" pitchFamily="49" charset="0"/>
                <a:cs typeface="Courier New" pitchFamily="49" charset="0"/>
              </a:rPr>
              <a:t>(payload)</a:t>
            </a:r>
            <a:endParaRPr kumimoji="0" lang="en-US" sz="1600" b="1" i="0" u="none" strike="noStrike" cap="none" normalizeH="0" baseline="0" dirty="0" smtClean="0">
              <a:ln>
                <a:noFill/>
              </a:ln>
              <a:solidFill>
                <a:srgbClr val="8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a:solidFill>
                  <a:srgbClr val="800000"/>
                </a:solidFill>
                <a:latin typeface="Courier New" pitchFamily="49" charset="0"/>
                <a:cs typeface="Courier New" pitchFamily="49" charset="0"/>
              </a:rPr>
              <a:t> </a:t>
            </a:r>
            <a:r>
              <a:rPr lang="en-US" sz="1600" b="1" dirty="0" smtClean="0">
                <a:solidFill>
                  <a:schemeClr val="bg1"/>
                </a:solidFill>
                <a:latin typeface="Courier New" pitchFamily="49" charset="0"/>
                <a:cs typeface="Courier New" pitchFamily="49" charset="0"/>
              </a:rPr>
              <a:t>53</a:t>
            </a: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if</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isVerified</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null</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54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aMessage.reportAck</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a:solidFill>
                  <a:srgbClr val="800000"/>
                </a:solidFill>
                <a:latin typeface="Courier New" pitchFamily="49" charset="0"/>
                <a:cs typeface="Courier New" pitchFamily="49" charset="0"/>
              </a:rPr>
              <a:t> </a:t>
            </a:r>
            <a:r>
              <a:rPr lang="en-US" sz="1600" b="1" dirty="0" smtClean="0">
                <a:solidFill>
                  <a:schemeClr val="bg1"/>
                </a:solidFill>
                <a:latin typeface="Courier New" pitchFamily="49" charset="0"/>
                <a:cs typeface="Courier New" pitchFamily="49" charset="0"/>
              </a:rPr>
              <a:t>55</a:t>
            </a:r>
            <a:r>
              <a:rPr lang="en-US" sz="1600" b="1" dirty="0" smtClean="0">
                <a:solidFill>
                  <a:srgbClr val="800000"/>
                </a:solidFill>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print(</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 Acknowledged Message ID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 aMessage.ID </a:t>
            </a:r>
            <a:br>
              <a:rPr kumimoji="0" lang="en-US" sz="1600" b="1"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 synchronously"</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a:solidFill>
                  <a:srgbClr val="800000"/>
                </a:solidFill>
                <a:latin typeface="Courier New" pitchFamily="49" charset="0"/>
                <a:cs typeface="Courier New" pitchFamily="49" charset="0"/>
              </a:rPr>
              <a:t> </a:t>
            </a:r>
            <a:r>
              <a:rPr lang="en-US" sz="1600" b="1" dirty="0" smtClean="0">
                <a:solidFill>
                  <a:schemeClr val="bg1"/>
                </a:solidFill>
                <a:latin typeface="Courier New" pitchFamily="49" charset="0"/>
                <a:cs typeface="Courier New" pitchFamily="49" charset="0"/>
              </a:rPr>
              <a:t>56</a:t>
            </a:r>
            <a:r>
              <a:rPr lang="en-US" sz="1600" b="1" dirty="0" smtClean="0">
                <a:solidFill>
                  <a:srgbClr val="800000"/>
                </a:solidFill>
                <a:latin typeface="Courier New" pitchFamily="49" charset="0"/>
                <a:cs typeface="Courier New" pitchFamily="49" charset="0"/>
              </a:rPr>
              <a:t>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if</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isVerified</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Courier New" pitchFamily="49" charset="0"/>
                <a:cs typeface="Courier New" pitchFamily="49" charset="0"/>
              </a:rPr>
              <a:t> 57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aMessage.MessageRoot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as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BankAccount).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IsVerified</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VerificationStatus.TC_VERIFIED</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a:solidFill>
                  <a:schemeClr val="bg1"/>
                </a:solidFill>
                <a:latin typeface="Courier New" pitchFamily="49" charset="0"/>
                <a:cs typeface="Courier New" pitchFamily="49" charset="0"/>
              </a:rPr>
              <a:t>…59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else</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Courier New" pitchFamily="49" charset="0"/>
                <a:cs typeface="Courier New" pitchFamily="49" charset="0"/>
              </a:rPr>
              <a:t> 60</a:t>
            </a:r>
            <a:r>
              <a:rPr kumimoji="0" lang="en-US" sz="1600" b="1" i="0" u="none" strike="noStrike" cap="none" normalizeH="0" dirty="0" smtClean="0">
                <a:ln>
                  <a:noFill/>
                </a:ln>
                <a:solidFill>
                  <a:schemeClr val="bg1"/>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aMessage.MessageRoot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as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BankAccount).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IsVerified</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VerificationStatus.TC_INVALID</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a:solidFill>
                  <a:srgbClr val="000000"/>
                </a:solidFill>
                <a:latin typeface="Courier New" pitchFamily="49" charset="0"/>
                <a:cs typeface="Courier New" pitchFamily="49" charset="0"/>
              </a:rPr>
              <a:t>…62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290407871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message acknowledgements</a:t>
            </a:r>
          </a:p>
          <a:p>
            <a:r>
              <a:rPr lang="en-US" dirty="0"/>
              <a:t>Working with acknowledgements</a:t>
            </a:r>
          </a:p>
          <a:p>
            <a:r>
              <a:rPr lang="en-US" dirty="0"/>
              <a:t>Synchronous acknowledgement</a:t>
            </a:r>
          </a:p>
          <a:p>
            <a:r>
              <a:rPr lang="en-US" dirty="0">
                <a:solidFill>
                  <a:schemeClr val="bg1"/>
                </a:solidFill>
              </a:rPr>
              <a:t>Asynchronous remote call acknowledgement</a:t>
            </a:r>
          </a:p>
          <a:p>
            <a:r>
              <a:rPr lang="en-US" dirty="0"/>
              <a:t>Reply plugin acknowledgement</a:t>
            </a:r>
          </a:p>
          <a:p>
            <a:r>
              <a:rPr lang="en-US" dirty="0"/>
              <a:t>Message administration</a:t>
            </a:r>
          </a:p>
          <a:p>
            <a:endParaRPr lang="en-US" dirty="0"/>
          </a:p>
        </p:txBody>
      </p:sp>
    </p:spTree>
    <p:extLst>
      <p:ext uri="{BB962C8B-B14F-4D97-AF65-F5344CB8AC3E}">
        <p14:creationId xmlns:p14="http://schemas.microsoft.com/office/powerpoint/2010/main" val="174553213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Overview of message acknowledgements</a:t>
            </a:r>
          </a:p>
          <a:p>
            <a:r>
              <a:rPr lang="en-US" dirty="0"/>
              <a:t>Working with acknowledgements</a:t>
            </a:r>
          </a:p>
          <a:p>
            <a:r>
              <a:rPr lang="en-US" dirty="0"/>
              <a:t>Synchronous acknowledgement</a:t>
            </a:r>
          </a:p>
          <a:p>
            <a:r>
              <a:rPr lang="en-US" dirty="0"/>
              <a:t>Asynchronous remote call acknowledgement</a:t>
            </a:r>
          </a:p>
          <a:p>
            <a:r>
              <a:rPr lang="en-US" dirty="0"/>
              <a:t>Reply plugin acknowledgement</a:t>
            </a:r>
          </a:p>
          <a:p>
            <a:r>
              <a:rPr lang="en-US" dirty="0"/>
              <a:t>Message administration</a:t>
            </a:r>
          </a:p>
          <a:p>
            <a:endParaRPr lang="en-US" dirty="0"/>
          </a:p>
        </p:txBody>
      </p:sp>
    </p:spTree>
    <p:extLst>
      <p:ext uri="{BB962C8B-B14F-4D97-AF65-F5344CB8AC3E}">
        <p14:creationId xmlns:p14="http://schemas.microsoft.com/office/powerpoint/2010/main" val="226996936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No plugin for asynchronous </a:t>
            </a:r>
            <a:r>
              <a:rPr lang="en-US" dirty="0"/>
              <a:t>remote calls </a:t>
            </a:r>
          </a:p>
        </p:txBody>
      </p:sp>
      <p:sp>
        <p:nvSpPr>
          <p:cNvPr id="4" name="Content Placeholder 3"/>
          <p:cNvSpPr>
            <a:spLocks noGrp="1"/>
          </p:cNvSpPr>
          <p:nvPr>
            <p:ph idx="1"/>
          </p:nvPr>
        </p:nvSpPr>
        <p:spPr/>
        <p:txBody>
          <a:bodyPr/>
          <a:lstStyle/>
          <a:p>
            <a:r>
              <a:rPr lang="en-US" dirty="0" smtClean="0"/>
              <a:t>Message acknowledged </a:t>
            </a:r>
            <a:r>
              <a:rPr lang="en-US" dirty="0"/>
              <a:t>asynchronously through an API</a:t>
            </a:r>
          </a:p>
          <a:p>
            <a:r>
              <a:rPr lang="en-US" dirty="0" smtClean="0"/>
              <a:t>Ack</a:t>
            </a:r>
            <a:r>
              <a:rPr lang="en-US" dirty="0" smtClean="0"/>
              <a:t> </a:t>
            </a:r>
            <a:r>
              <a:rPr lang="en-US" dirty="0"/>
              <a:t>code is not executed from a plugin</a:t>
            </a:r>
          </a:p>
          <a:p>
            <a:endParaRPr lang="en-US" dirty="0"/>
          </a:p>
        </p:txBody>
      </p:sp>
      <p:grpSp>
        <p:nvGrpSpPr>
          <p:cNvPr id="24" name="Group 22"/>
          <p:cNvGrpSpPr>
            <a:grpSpLocks/>
          </p:cNvGrpSpPr>
          <p:nvPr/>
        </p:nvGrpSpPr>
        <p:grpSpPr bwMode="auto">
          <a:xfrm>
            <a:off x="619125" y="2501900"/>
            <a:ext cx="1511300" cy="1303338"/>
            <a:chOff x="390" y="1800"/>
            <a:chExt cx="952" cy="821"/>
          </a:xfrm>
        </p:grpSpPr>
        <p:sp>
          <p:nvSpPr>
            <p:cNvPr id="25" name="Rectangle 23"/>
            <p:cNvSpPr>
              <a:spLocks noChangeArrowheads="1"/>
            </p:cNvSpPr>
            <p:nvPr/>
          </p:nvSpPr>
          <p:spPr bwMode="invGray">
            <a:xfrm>
              <a:off x="392" y="2068"/>
              <a:ext cx="948" cy="551"/>
            </a:xfrm>
            <a:prstGeom prst="rect">
              <a:avLst/>
            </a:prstGeom>
            <a:noFill/>
            <a:ln w="9525">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l" eaLnBrk="1" hangingPunct="1">
                <a:spcBef>
                  <a:spcPct val="0"/>
                </a:spcBef>
                <a:buClrTx/>
                <a:buFontTx/>
                <a:buNone/>
              </a:pPr>
              <a:endParaRPr lang="en-US" sz="1600" b="0" dirty="0">
                <a:solidFill>
                  <a:schemeClr val="accent2"/>
                </a:solidFill>
              </a:endParaRPr>
            </a:p>
          </p:txBody>
        </p:sp>
        <p:sp>
          <p:nvSpPr>
            <p:cNvPr id="26" name="Line 24"/>
            <p:cNvSpPr>
              <a:spLocks noChangeShapeType="1"/>
            </p:cNvSpPr>
            <p:nvPr/>
          </p:nvSpPr>
          <p:spPr bwMode="invGray">
            <a:xfrm>
              <a:off x="390" y="2432"/>
              <a:ext cx="952"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7" name="Line 25"/>
            <p:cNvSpPr>
              <a:spLocks noChangeShapeType="1"/>
            </p:cNvSpPr>
            <p:nvPr/>
          </p:nvSpPr>
          <p:spPr bwMode="invGray">
            <a:xfrm>
              <a:off x="392" y="2524"/>
              <a:ext cx="945"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8" name="Line 26"/>
            <p:cNvSpPr>
              <a:spLocks noChangeShapeType="1"/>
            </p:cNvSpPr>
            <p:nvPr/>
          </p:nvSpPr>
          <p:spPr bwMode="invGray">
            <a:xfrm>
              <a:off x="525" y="2337"/>
              <a:ext cx="0" cy="28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9" name="Line 27"/>
            <p:cNvSpPr>
              <a:spLocks noChangeShapeType="1"/>
            </p:cNvSpPr>
            <p:nvPr/>
          </p:nvSpPr>
          <p:spPr bwMode="invGray">
            <a:xfrm>
              <a:off x="1077" y="2339"/>
              <a:ext cx="0" cy="28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30" name="Rectangle 28"/>
            <p:cNvSpPr>
              <a:spLocks noChangeArrowheads="1"/>
            </p:cNvSpPr>
            <p:nvPr/>
          </p:nvSpPr>
          <p:spPr bwMode="invGray">
            <a:xfrm>
              <a:off x="392" y="1800"/>
              <a:ext cx="948" cy="269"/>
            </a:xfrm>
            <a:prstGeom prst="rect">
              <a:avLst/>
            </a:prstGeom>
            <a:solidFill>
              <a:srgbClr val="3399FF"/>
            </a:solidFill>
            <a:ln w="9525">
              <a:solidFill>
                <a:srgbClr val="777777"/>
              </a:solidFill>
              <a:miter lim="800000"/>
              <a:headEnd/>
              <a:tailEnd/>
            </a:ln>
          </p:spPr>
          <p:txBody>
            <a:bodyPr wrap="none" anchor="ctr"/>
            <a:lstStyle/>
            <a:p>
              <a:pPr eaLnBrk="1" hangingPunct="1">
                <a:spcBef>
                  <a:spcPct val="0"/>
                </a:spcBef>
                <a:buClrTx/>
                <a:buFontTx/>
                <a:buNone/>
              </a:pPr>
              <a:r>
                <a:rPr lang="en-US" b="1" dirty="0">
                  <a:solidFill>
                    <a:schemeClr val="bg1"/>
                  </a:solidFill>
                </a:rPr>
                <a:t>xx_message</a:t>
              </a:r>
            </a:p>
          </p:txBody>
        </p:sp>
        <p:sp>
          <p:nvSpPr>
            <p:cNvPr id="31" name="Line 29"/>
            <p:cNvSpPr>
              <a:spLocks noChangeShapeType="1"/>
            </p:cNvSpPr>
            <p:nvPr/>
          </p:nvSpPr>
          <p:spPr bwMode="invGray">
            <a:xfrm>
              <a:off x="390" y="2163"/>
              <a:ext cx="952"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32" name="Line 30"/>
            <p:cNvSpPr>
              <a:spLocks noChangeShapeType="1"/>
            </p:cNvSpPr>
            <p:nvPr/>
          </p:nvSpPr>
          <p:spPr bwMode="invGray">
            <a:xfrm>
              <a:off x="392" y="2255"/>
              <a:ext cx="945"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33" name="Line 31"/>
            <p:cNvSpPr>
              <a:spLocks noChangeShapeType="1"/>
            </p:cNvSpPr>
            <p:nvPr/>
          </p:nvSpPr>
          <p:spPr bwMode="invGray">
            <a:xfrm>
              <a:off x="525" y="2068"/>
              <a:ext cx="0" cy="28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34" name="Line 32"/>
            <p:cNvSpPr>
              <a:spLocks noChangeShapeType="1"/>
            </p:cNvSpPr>
            <p:nvPr/>
          </p:nvSpPr>
          <p:spPr bwMode="invGray">
            <a:xfrm>
              <a:off x="1077" y="2070"/>
              <a:ext cx="0" cy="28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35" name="Line 33"/>
            <p:cNvSpPr>
              <a:spLocks noChangeShapeType="1"/>
            </p:cNvSpPr>
            <p:nvPr/>
          </p:nvSpPr>
          <p:spPr bwMode="invGray">
            <a:xfrm>
              <a:off x="390" y="2338"/>
              <a:ext cx="952"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36" name="Group 34"/>
          <p:cNvGrpSpPr>
            <a:grpSpLocks/>
          </p:cNvGrpSpPr>
          <p:nvPr/>
        </p:nvGrpSpPr>
        <p:grpSpPr bwMode="auto">
          <a:xfrm>
            <a:off x="3827462" y="2606675"/>
            <a:ext cx="941388" cy="1022350"/>
            <a:chOff x="3120" y="2736"/>
            <a:chExt cx="531" cy="577"/>
          </a:xfrm>
        </p:grpSpPr>
        <p:sp>
          <p:nvSpPr>
            <p:cNvPr id="37" name="Freeform 35"/>
            <p:cNvSpPr>
              <a:spLocks/>
            </p:cNvSpPr>
            <p:nvPr/>
          </p:nvSpPr>
          <p:spPr bwMode="auto">
            <a:xfrm>
              <a:off x="3187" y="2736"/>
              <a:ext cx="461" cy="577"/>
            </a:xfrm>
            <a:custGeom>
              <a:avLst/>
              <a:gdLst>
                <a:gd name="T0" fmla="*/ 0 w 1887"/>
                <a:gd name="T1" fmla="*/ 8 h 2365"/>
                <a:gd name="T2" fmla="*/ 0 w 1887"/>
                <a:gd name="T3" fmla="*/ 0 h 2365"/>
                <a:gd name="T4" fmla="*/ 5 w 1887"/>
                <a:gd name="T5" fmla="*/ 0 h 2365"/>
                <a:gd name="T6" fmla="*/ 7 w 1887"/>
                <a:gd name="T7" fmla="*/ 2 h 2365"/>
                <a:gd name="T8" fmla="*/ 7 w 1887"/>
                <a:gd name="T9" fmla="*/ 8 h 2365"/>
                <a:gd name="T10" fmla="*/ 0 w 1887"/>
                <a:gd name="T11" fmla="*/ 8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dirty="0"/>
            </a:p>
          </p:txBody>
        </p:sp>
        <p:sp>
          <p:nvSpPr>
            <p:cNvPr id="38" name="Line 36"/>
            <p:cNvSpPr>
              <a:spLocks noChangeShapeType="1"/>
            </p:cNvSpPr>
            <p:nvPr/>
          </p:nvSpPr>
          <p:spPr bwMode="auto">
            <a:xfrm>
              <a:off x="318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39" name="Line 37"/>
            <p:cNvSpPr>
              <a:spLocks noChangeShapeType="1"/>
            </p:cNvSpPr>
            <p:nvPr/>
          </p:nvSpPr>
          <p:spPr bwMode="auto">
            <a:xfrm flipV="1">
              <a:off x="364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40" name="Freeform 38"/>
            <p:cNvSpPr>
              <a:spLocks/>
            </p:cNvSpPr>
            <p:nvPr/>
          </p:nvSpPr>
          <p:spPr bwMode="auto">
            <a:xfrm>
              <a:off x="3514" y="2736"/>
              <a:ext cx="135" cy="135"/>
            </a:xfrm>
            <a:custGeom>
              <a:avLst/>
              <a:gdLst>
                <a:gd name="T0" fmla="*/ 0 w 553"/>
                <a:gd name="T1" fmla="*/ 0 h 554"/>
                <a:gd name="T2" fmla="*/ 0 w 553"/>
                <a:gd name="T3" fmla="*/ 2 h 554"/>
                <a:gd name="T4" fmla="*/ 2 w 553"/>
                <a:gd name="T5" fmla="*/ 2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sp>
          <p:nvSpPr>
            <p:cNvPr id="41" name="Rectangle 39"/>
            <p:cNvSpPr>
              <a:spLocks noChangeArrowheads="1"/>
            </p:cNvSpPr>
            <p:nvPr/>
          </p:nvSpPr>
          <p:spPr bwMode="auto">
            <a:xfrm>
              <a:off x="331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42" name="Rectangle 40"/>
            <p:cNvSpPr>
              <a:spLocks noChangeArrowheads="1"/>
            </p:cNvSpPr>
            <p:nvPr/>
          </p:nvSpPr>
          <p:spPr bwMode="auto">
            <a:xfrm>
              <a:off x="326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43" name="Rectangle 41"/>
            <p:cNvSpPr>
              <a:spLocks noChangeArrowheads="1"/>
            </p:cNvSpPr>
            <p:nvPr/>
          </p:nvSpPr>
          <p:spPr bwMode="auto">
            <a:xfrm>
              <a:off x="324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44" name="Rectangle 42"/>
            <p:cNvSpPr>
              <a:spLocks noChangeArrowheads="1"/>
            </p:cNvSpPr>
            <p:nvPr/>
          </p:nvSpPr>
          <p:spPr bwMode="auto">
            <a:xfrm>
              <a:off x="330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45" name="Freeform 43"/>
            <p:cNvSpPr>
              <a:spLocks/>
            </p:cNvSpPr>
            <p:nvPr/>
          </p:nvSpPr>
          <p:spPr bwMode="auto">
            <a:xfrm>
              <a:off x="3120" y="2910"/>
              <a:ext cx="186" cy="143"/>
            </a:xfrm>
            <a:custGeom>
              <a:avLst/>
              <a:gdLst>
                <a:gd name="T0" fmla="*/ 2 w 762"/>
                <a:gd name="T1" fmla="*/ 1 h 588"/>
                <a:gd name="T2" fmla="*/ 2 w 762"/>
                <a:gd name="T3" fmla="*/ 1 h 588"/>
                <a:gd name="T4" fmla="*/ 2 w 762"/>
                <a:gd name="T5" fmla="*/ 2 h 588"/>
                <a:gd name="T6" fmla="*/ 2 w 762"/>
                <a:gd name="T7" fmla="*/ 2 h 588"/>
                <a:gd name="T8" fmla="*/ 1 w 762"/>
                <a:gd name="T9" fmla="*/ 1 h 588"/>
                <a:gd name="T10" fmla="*/ 1 w 762"/>
                <a:gd name="T11" fmla="*/ 1 h 588"/>
                <a:gd name="T12" fmla="*/ 1 w 762"/>
                <a:gd name="T13" fmla="*/ 1 h 588"/>
                <a:gd name="T14" fmla="*/ 1 w 762"/>
                <a:gd name="T15" fmla="*/ 1 h 588"/>
                <a:gd name="T16" fmla="*/ 1 w 762"/>
                <a:gd name="T17" fmla="*/ 0 h 588"/>
                <a:gd name="T18" fmla="*/ 1 w 762"/>
                <a:gd name="T19" fmla="*/ 0 h 588"/>
                <a:gd name="T20" fmla="*/ 0 w 762"/>
                <a:gd name="T21" fmla="*/ 0 h 588"/>
                <a:gd name="T22" fmla="*/ 0 w 762"/>
                <a:gd name="T23" fmla="*/ 0 h 588"/>
                <a:gd name="T24" fmla="*/ 0 w 762"/>
                <a:gd name="T25" fmla="*/ 0 h 588"/>
                <a:gd name="T26" fmla="*/ 0 w 762"/>
                <a:gd name="T27" fmla="*/ 0 h 588"/>
                <a:gd name="T28" fmla="*/ 0 w 762"/>
                <a:gd name="T29" fmla="*/ 1 h 588"/>
                <a:gd name="T30" fmla="*/ 0 w 762"/>
                <a:gd name="T31" fmla="*/ 2 h 588"/>
                <a:gd name="T32" fmla="*/ 0 w 762"/>
                <a:gd name="T33" fmla="*/ 2 h 588"/>
                <a:gd name="T34" fmla="*/ 0 w 762"/>
                <a:gd name="T35" fmla="*/ 1 h 588"/>
                <a:gd name="T36" fmla="*/ 0 w 762"/>
                <a:gd name="T37" fmla="*/ 1 h 588"/>
                <a:gd name="T38" fmla="*/ 0 w 762"/>
                <a:gd name="T39" fmla="*/ 0 h 588"/>
                <a:gd name="T40" fmla="*/ 0 w 762"/>
                <a:gd name="T41" fmla="*/ 0 h 588"/>
                <a:gd name="T42" fmla="*/ 1 w 762"/>
                <a:gd name="T43" fmla="*/ 0 h 588"/>
                <a:gd name="T44" fmla="*/ 1 w 762"/>
                <a:gd name="T45" fmla="*/ 1 h 588"/>
                <a:gd name="T46" fmla="*/ 1 w 762"/>
                <a:gd name="T47" fmla="*/ 1 h 588"/>
                <a:gd name="T48" fmla="*/ 1 w 762"/>
                <a:gd name="T49" fmla="*/ 1 h 588"/>
                <a:gd name="T50" fmla="*/ 1 w 762"/>
                <a:gd name="T51" fmla="*/ 2 h 588"/>
                <a:gd name="T52" fmla="*/ 1 w 762"/>
                <a:gd name="T53" fmla="*/ 2 h 588"/>
                <a:gd name="T54" fmla="*/ 2 w 762"/>
                <a:gd name="T55" fmla="*/ 2 h 588"/>
                <a:gd name="T56" fmla="*/ 2 w 762"/>
                <a:gd name="T57" fmla="*/ 2 h 588"/>
                <a:gd name="T58" fmla="*/ 2 w 762"/>
                <a:gd name="T59" fmla="*/ 2 h 588"/>
                <a:gd name="T60" fmla="*/ 2 w 762"/>
                <a:gd name="T61" fmla="*/ 2 h 588"/>
                <a:gd name="T62" fmla="*/ 3 w 762"/>
                <a:gd name="T63" fmla="*/ 1 h 588"/>
                <a:gd name="T64" fmla="*/ 3 w 762"/>
                <a:gd name="T65" fmla="*/ 1 h 588"/>
                <a:gd name="T66" fmla="*/ 3 w 762"/>
                <a:gd name="T67" fmla="*/ 1 h 588"/>
                <a:gd name="T68" fmla="*/ 2 w 762"/>
                <a:gd name="T69" fmla="*/ 1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46" name="Freeform 44"/>
            <p:cNvSpPr>
              <a:spLocks/>
            </p:cNvSpPr>
            <p:nvPr/>
          </p:nvSpPr>
          <p:spPr bwMode="auto">
            <a:xfrm>
              <a:off x="3210" y="2848"/>
              <a:ext cx="157" cy="135"/>
            </a:xfrm>
            <a:custGeom>
              <a:avLst/>
              <a:gdLst>
                <a:gd name="T0" fmla="*/ 0 w 645"/>
                <a:gd name="T1" fmla="*/ 0 h 553"/>
                <a:gd name="T2" fmla="*/ 2 w 645"/>
                <a:gd name="T3" fmla="*/ 0 h 553"/>
                <a:gd name="T4" fmla="*/ 2 w 645"/>
                <a:gd name="T5" fmla="*/ 0 h 553"/>
                <a:gd name="T6" fmla="*/ 2 w 645"/>
                <a:gd name="T7" fmla="*/ 0 h 553"/>
                <a:gd name="T8" fmla="*/ 2 w 645"/>
                <a:gd name="T9" fmla="*/ 1 h 553"/>
                <a:gd name="T10" fmla="*/ 1 w 645"/>
                <a:gd name="T11" fmla="*/ 2 h 553"/>
                <a:gd name="T12" fmla="*/ 0 w 645"/>
                <a:gd name="T13" fmla="*/ 1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nvGrpSpPr>
            <p:cNvPr id="47" name="Group 45"/>
            <p:cNvGrpSpPr>
              <a:grpSpLocks/>
            </p:cNvGrpSpPr>
            <p:nvPr/>
          </p:nvGrpSpPr>
          <p:grpSpPr bwMode="auto">
            <a:xfrm>
              <a:off x="3361" y="2758"/>
              <a:ext cx="89" cy="96"/>
              <a:chOff x="1243" y="1301"/>
              <a:chExt cx="265" cy="287"/>
            </a:xfrm>
          </p:grpSpPr>
          <p:sp>
            <p:nvSpPr>
              <p:cNvPr id="52" name="Freeform 46"/>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53" name="Freeform 47"/>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48" name="Group 48"/>
            <p:cNvGrpSpPr>
              <a:grpSpLocks/>
            </p:cNvGrpSpPr>
            <p:nvPr/>
          </p:nvGrpSpPr>
          <p:grpSpPr bwMode="auto">
            <a:xfrm flipH="1">
              <a:off x="3132" y="2760"/>
              <a:ext cx="88" cy="97"/>
              <a:chOff x="1243" y="1301"/>
              <a:chExt cx="265" cy="287"/>
            </a:xfrm>
          </p:grpSpPr>
          <p:sp>
            <p:nvSpPr>
              <p:cNvPr id="50" name="Freeform 49"/>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51" name="Freeform 50"/>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sp>
          <p:nvSpPr>
            <p:cNvPr id="49" name="Rectangle 51"/>
            <p:cNvSpPr>
              <a:spLocks noChangeArrowheads="1"/>
            </p:cNvSpPr>
            <p:nvPr/>
          </p:nvSpPr>
          <p:spPr bwMode="auto">
            <a:xfrm>
              <a:off x="331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54" name="Text Box 52"/>
          <p:cNvSpPr txBox="1">
            <a:spLocks noChangeArrowheads="1"/>
          </p:cNvSpPr>
          <p:nvPr/>
        </p:nvSpPr>
        <p:spPr bwMode="auto">
          <a:xfrm>
            <a:off x="2495550" y="2811463"/>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rgbClr val="9933FF"/>
                </a:solidFill>
              </a:rPr>
              <a:t>Transport</a:t>
            </a:r>
            <a:br>
              <a:rPr lang="en-US" sz="1600" dirty="0">
                <a:solidFill>
                  <a:srgbClr val="9933FF"/>
                </a:solidFill>
              </a:rPr>
            </a:br>
            <a:r>
              <a:rPr lang="en-US" sz="1600" dirty="0">
                <a:solidFill>
                  <a:srgbClr val="9933FF"/>
                </a:solidFill>
              </a:rPr>
              <a:t>Plugin</a:t>
            </a:r>
          </a:p>
        </p:txBody>
      </p:sp>
      <p:sp>
        <p:nvSpPr>
          <p:cNvPr id="55" name="Text Box 60"/>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58" name="Text Box 96"/>
          <p:cNvSpPr txBox="1">
            <a:spLocks noChangeArrowheads="1"/>
          </p:cNvSpPr>
          <p:nvPr/>
        </p:nvSpPr>
        <p:spPr bwMode="auto">
          <a:xfrm>
            <a:off x="2524125" y="4211638"/>
            <a:ext cx="12874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rgbClr val="9933FF"/>
                </a:solidFill>
              </a:rPr>
              <a:t>(no plugin)</a:t>
            </a:r>
          </a:p>
        </p:txBody>
      </p:sp>
      <p:sp>
        <p:nvSpPr>
          <p:cNvPr id="59" name="Text Box 97"/>
          <p:cNvSpPr txBox="1">
            <a:spLocks noChangeArrowheads="1"/>
          </p:cNvSpPr>
          <p:nvPr/>
        </p:nvSpPr>
        <p:spPr bwMode="auto">
          <a:xfrm>
            <a:off x="5084763" y="4150995"/>
            <a:ext cx="155733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rgbClr val="009900"/>
                </a:solidFill>
              </a:rPr>
              <a:t>asynchronous</a:t>
            </a:r>
            <a:br>
              <a:rPr lang="en-US" sz="1600" dirty="0">
                <a:solidFill>
                  <a:srgbClr val="009900"/>
                </a:solidFill>
              </a:rPr>
            </a:br>
            <a:r>
              <a:rPr lang="en-US" sz="1600" dirty="0">
                <a:solidFill>
                  <a:srgbClr val="009900"/>
                </a:solidFill>
              </a:rPr>
              <a:t>reply </a:t>
            </a:r>
            <a:r>
              <a:rPr lang="en-US" sz="1600" dirty="0" smtClean="0">
                <a:solidFill>
                  <a:srgbClr val="009900"/>
                </a:solidFill>
              </a:rPr>
              <a:t>via </a:t>
            </a:r>
            <a:br>
              <a:rPr lang="en-US" sz="1600" dirty="0" smtClean="0">
                <a:solidFill>
                  <a:srgbClr val="009900"/>
                </a:solidFill>
              </a:rPr>
            </a:br>
            <a:r>
              <a:rPr lang="en-US" sz="1600" dirty="0" smtClean="0">
                <a:solidFill>
                  <a:srgbClr val="009900"/>
                </a:solidFill>
              </a:rPr>
              <a:t>API</a:t>
            </a:r>
            <a:endParaRPr lang="en-US" sz="1600" dirty="0">
              <a:solidFill>
                <a:srgbClr val="009900"/>
              </a:solidFill>
            </a:endParaRPr>
          </a:p>
        </p:txBody>
      </p:sp>
      <p:grpSp>
        <p:nvGrpSpPr>
          <p:cNvPr id="60" name="Group 105"/>
          <p:cNvGrpSpPr>
            <a:grpSpLocks/>
          </p:cNvGrpSpPr>
          <p:nvPr/>
        </p:nvGrpSpPr>
        <p:grpSpPr bwMode="auto">
          <a:xfrm>
            <a:off x="3827462" y="3821113"/>
            <a:ext cx="947738" cy="1031875"/>
            <a:chOff x="2574" y="2631"/>
            <a:chExt cx="597" cy="650"/>
          </a:xfrm>
        </p:grpSpPr>
        <p:sp>
          <p:nvSpPr>
            <p:cNvPr id="61" name="Freeform 106"/>
            <p:cNvSpPr>
              <a:spLocks/>
            </p:cNvSpPr>
            <p:nvPr/>
          </p:nvSpPr>
          <p:spPr bwMode="auto">
            <a:xfrm>
              <a:off x="2650" y="2631"/>
              <a:ext cx="518" cy="650"/>
            </a:xfrm>
            <a:custGeom>
              <a:avLst/>
              <a:gdLst>
                <a:gd name="T0" fmla="*/ 0 w 1887"/>
                <a:gd name="T1" fmla="*/ 13 h 2365"/>
                <a:gd name="T2" fmla="*/ 0 w 1887"/>
                <a:gd name="T3" fmla="*/ 0 h 2365"/>
                <a:gd name="T4" fmla="*/ 8 w 1887"/>
                <a:gd name="T5" fmla="*/ 0 h 2365"/>
                <a:gd name="T6" fmla="*/ 11 w 1887"/>
                <a:gd name="T7" fmla="*/ 3 h 2365"/>
                <a:gd name="T8" fmla="*/ 11 w 1887"/>
                <a:gd name="T9" fmla="*/ 13 h 2365"/>
                <a:gd name="T10" fmla="*/ 0 w 1887"/>
                <a:gd name="T11" fmla="*/ 13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noFill/>
            <a:ln w="28575">
              <a:solidFill>
                <a:srgbClr val="93A2B7"/>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dirty="0"/>
            </a:p>
          </p:txBody>
        </p:sp>
        <p:sp>
          <p:nvSpPr>
            <p:cNvPr id="62" name="Line 107"/>
            <p:cNvSpPr>
              <a:spLocks noChangeShapeType="1"/>
            </p:cNvSpPr>
            <p:nvPr/>
          </p:nvSpPr>
          <p:spPr bwMode="auto">
            <a:xfrm>
              <a:off x="2647" y="3281"/>
              <a:ext cx="524" cy="0"/>
            </a:xfrm>
            <a:prstGeom prst="line">
              <a:avLst/>
            </a:prstGeom>
            <a:noFill/>
            <a:ln w="28575">
              <a:solidFill>
                <a:srgbClr val="354963"/>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63" name="Line 108"/>
            <p:cNvSpPr>
              <a:spLocks noChangeShapeType="1"/>
            </p:cNvSpPr>
            <p:nvPr/>
          </p:nvSpPr>
          <p:spPr bwMode="auto">
            <a:xfrm flipV="1">
              <a:off x="3169" y="2778"/>
              <a:ext cx="0" cy="503"/>
            </a:xfrm>
            <a:prstGeom prst="line">
              <a:avLst/>
            </a:prstGeom>
            <a:noFill/>
            <a:ln w="28575">
              <a:solidFill>
                <a:srgbClr val="354963"/>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64" name="Freeform 109"/>
            <p:cNvSpPr>
              <a:spLocks/>
            </p:cNvSpPr>
            <p:nvPr/>
          </p:nvSpPr>
          <p:spPr bwMode="auto">
            <a:xfrm>
              <a:off x="3017" y="2631"/>
              <a:ext cx="152" cy="152"/>
            </a:xfrm>
            <a:custGeom>
              <a:avLst/>
              <a:gdLst>
                <a:gd name="T0" fmla="*/ 0 w 553"/>
                <a:gd name="T1" fmla="*/ 0 h 554"/>
                <a:gd name="T2" fmla="*/ 0 w 553"/>
                <a:gd name="T3" fmla="*/ 3 h 554"/>
                <a:gd name="T4" fmla="*/ 3 w 553"/>
                <a:gd name="T5" fmla="*/ 3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prstDash val="sysDot"/>
              <a:round/>
              <a:headEnd/>
              <a:tailEnd/>
            </a:ln>
          </p:spPr>
          <p:txBody>
            <a:bodyPr wrap="none" lIns="0" tIns="0" rIns="0" bIns="0" anchor="ctr">
              <a:spAutoFit/>
            </a:bodyPr>
            <a:lstStyle/>
            <a:p>
              <a:endParaRPr lang="en-US" dirty="0"/>
            </a:p>
          </p:txBody>
        </p:sp>
        <p:sp>
          <p:nvSpPr>
            <p:cNvPr id="65" name="Rectangle 110"/>
            <p:cNvSpPr>
              <a:spLocks noChangeArrowheads="1"/>
            </p:cNvSpPr>
            <p:nvPr/>
          </p:nvSpPr>
          <p:spPr bwMode="auto">
            <a:xfrm>
              <a:off x="2709" y="2660"/>
              <a:ext cx="37" cy="97"/>
            </a:xfrm>
            <a:prstGeom prst="rect">
              <a:avLst/>
            </a:prstGeom>
            <a:solidFill>
              <a:srgbClr val="BAC5D4"/>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spAutoFit/>
            </a:bodyPr>
            <a:lstStyle/>
            <a:p>
              <a:endParaRPr lang="en-US" dirty="0"/>
            </a:p>
          </p:txBody>
        </p:sp>
        <p:sp>
          <p:nvSpPr>
            <p:cNvPr id="66" name="Rectangle 111"/>
            <p:cNvSpPr>
              <a:spLocks noChangeArrowheads="1"/>
            </p:cNvSpPr>
            <p:nvPr/>
          </p:nvSpPr>
          <p:spPr bwMode="auto">
            <a:xfrm>
              <a:off x="2783" y="2660"/>
              <a:ext cx="38" cy="97"/>
            </a:xfrm>
            <a:prstGeom prst="rect">
              <a:avLst/>
            </a:prstGeom>
            <a:solidFill>
              <a:srgbClr val="BAC5D4"/>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spAutoFit/>
            </a:bodyPr>
            <a:lstStyle/>
            <a:p>
              <a:endParaRPr lang="en-US" dirty="0"/>
            </a:p>
          </p:txBody>
        </p:sp>
        <p:sp>
          <p:nvSpPr>
            <p:cNvPr id="67" name="Freeform 112"/>
            <p:cNvSpPr>
              <a:spLocks/>
            </p:cNvSpPr>
            <p:nvPr/>
          </p:nvSpPr>
          <p:spPr bwMode="auto">
            <a:xfrm>
              <a:off x="2574" y="2827"/>
              <a:ext cx="209" cy="161"/>
            </a:xfrm>
            <a:custGeom>
              <a:avLst/>
              <a:gdLst>
                <a:gd name="T0" fmla="*/ 4 w 762"/>
                <a:gd name="T1" fmla="*/ 1 h 588"/>
                <a:gd name="T2" fmla="*/ 4 w 762"/>
                <a:gd name="T3" fmla="*/ 2 h 588"/>
                <a:gd name="T4" fmla="*/ 3 w 762"/>
                <a:gd name="T5" fmla="*/ 3 h 588"/>
                <a:gd name="T6" fmla="*/ 3 w 762"/>
                <a:gd name="T7" fmla="*/ 3 h 588"/>
                <a:gd name="T8" fmla="*/ 2 w 762"/>
                <a:gd name="T9" fmla="*/ 2 h 588"/>
                <a:gd name="T10" fmla="*/ 2 w 762"/>
                <a:gd name="T11" fmla="*/ 2 h 588"/>
                <a:gd name="T12" fmla="*/ 2 w 762"/>
                <a:gd name="T13" fmla="*/ 1 h 588"/>
                <a:gd name="T14" fmla="*/ 2 w 762"/>
                <a:gd name="T15" fmla="*/ 1 h 588"/>
                <a:gd name="T16" fmla="*/ 2 w 762"/>
                <a:gd name="T17" fmla="*/ 1 h 588"/>
                <a:gd name="T18" fmla="*/ 1 w 762"/>
                <a:gd name="T19" fmla="*/ 0 h 588"/>
                <a:gd name="T20" fmla="*/ 1 w 762"/>
                <a:gd name="T21" fmla="*/ 0 h 588"/>
                <a:gd name="T22" fmla="*/ 1 w 762"/>
                <a:gd name="T23" fmla="*/ 0 h 588"/>
                <a:gd name="T24" fmla="*/ 0 w 762"/>
                <a:gd name="T25" fmla="*/ 1 h 588"/>
                <a:gd name="T26" fmla="*/ 0 w 762"/>
                <a:gd name="T27" fmla="*/ 1 h 588"/>
                <a:gd name="T28" fmla="*/ 0 w 762"/>
                <a:gd name="T29" fmla="*/ 2 h 588"/>
                <a:gd name="T30" fmla="*/ 0 w 762"/>
                <a:gd name="T31" fmla="*/ 3 h 588"/>
                <a:gd name="T32" fmla="*/ 1 w 762"/>
                <a:gd name="T33" fmla="*/ 3 h 588"/>
                <a:gd name="T34" fmla="*/ 1 w 762"/>
                <a:gd name="T35" fmla="*/ 2 h 588"/>
                <a:gd name="T36" fmla="*/ 1 w 762"/>
                <a:gd name="T37" fmla="*/ 1 h 588"/>
                <a:gd name="T38" fmla="*/ 1 w 762"/>
                <a:gd name="T39" fmla="*/ 1 h 588"/>
                <a:gd name="T40" fmla="*/ 1 w 762"/>
                <a:gd name="T41" fmla="*/ 1 h 588"/>
                <a:gd name="T42" fmla="*/ 1 w 762"/>
                <a:gd name="T43" fmla="*/ 1 h 588"/>
                <a:gd name="T44" fmla="*/ 1 w 762"/>
                <a:gd name="T45" fmla="*/ 1 h 588"/>
                <a:gd name="T46" fmla="*/ 2 w 762"/>
                <a:gd name="T47" fmla="*/ 2 h 588"/>
                <a:gd name="T48" fmla="*/ 2 w 762"/>
                <a:gd name="T49" fmla="*/ 2 h 588"/>
                <a:gd name="T50" fmla="*/ 2 w 762"/>
                <a:gd name="T51" fmla="*/ 3 h 588"/>
                <a:gd name="T52" fmla="*/ 2 w 762"/>
                <a:gd name="T53" fmla="*/ 3 h 588"/>
                <a:gd name="T54" fmla="*/ 3 w 762"/>
                <a:gd name="T55" fmla="*/ 3 h 588"/>
                <a:gd name="T56" fmla="*/ 4 w 762"/>
                <a:gd name="T57" fmla="*/ 3 h 588"/>
                <a:gd name="T58" fmla="*/ 4 w 762"/>
                <a:gd name="T59" fmla="*/ 3 h 588"/>
                <a:gd name="T60" fmla="*/ 4 w 762"/>
                <a:gd name="T61" fmla="*/ 3 h 588"/>
                <a:gd name="T62" fmla="*/ 4 w 762"/>
                <a:gd name="T63" fmla="*/ 2 h 588"/>
                <a:gd name="T64" fmla="*/ 4 w 762"/>
                <a:gd name="T65" fmla="*/ 2 h 588"/>
                <a:gd name="T66" fmla="*/ 4 w 762"/>
                <a:gd name="T67" fmla="*/ 1 h 588"/>
                <a:gd name="T68" fmla="*/ 4 w 762"/>
                <a:gd name="T69" fmla="*/ 1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rgbClr val="777777"/>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8" name="Freeform 113"/>
            <p:cNvSpPr>
              <a:spLocks/>
            </p:cNvSpPr>
            <p:nvPr/>
          </p:nvSpPr>
          <p:spPr bwMode="auto">
            <a:xfrm>
              <a:off x="2676" y="2757"/>
              <a:ext cx="176" cy="153"/>
            </a:xfrm>
            <a:custGeom>
              <a:avLst/>
              <a:gdLst>
                <a:gd name="T0" fmla="*/ 1 w 645"/>
                <a:gd name="T1" fmla="*/ 0 h 553"/>
                <a:gd name="T2" fmla="*/ 3 w 645"/>
                <a:gd name="T3" fmla="*/ 0 h 553"/>
                <a:gd name="T4" fmla="*/ 3 w 645"/>
                <a:gd name="T5" fmla="*/ 1 h 553"/>
                <a:gd name="T6" fmla="*/ 4 w 645"/>
                <a:gd name="T7" fmla="*/ 1 h 553"/>
                <a:gd name="T8" fmla="*/ 4 w 645"/>
                <a:gd name="T9" fmla="*/ 2 h 553"/>
                <a:gd name="T10" fmla="*/ 2 w 645"/>
                <a:gd name="T11" fmla="*/ 3 h 553"/>
                <a:gd name="T12" fmla="*/ 0 w 645"/>
                <a:gd name="T13" fmla="*/ 2 h 553"/>
                <a:gd name="T14" fmla="*/ 0 w 645"/>
                <a:gd name="T15" fmla="*/ 0 h 553"/>
                <a:gd name="T16" fmla="*/ 1 w 645"/>
                <a:gd name="T17" fmla="*/ 0 h 553"/>
                <a:gd name="T18" fmla="*/ 1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rgbClr val="777777"/>
            </a:solidFill>
            <a:ln w="19050">
              <a:solidFill>
                <a:srgbClr val="777777"/>
              </a:solidFill>
              <a:round/>
              <a:headEnd/>
              <a:tailEnd/>
            </a:ln>
          </p:spPr>
          <p:txBody>
            <a:bodyPr wrap="none" lIns="0" tIns="0" rIns="0" bIns="0" anchor="ctr">
              <a:spAutoFit/>
            </a:bodyPr>
            <a:lstStyle/>
            <a:p>
              <a:endParaRPr lang="en-US" dirty="0"/>
            </a:p>
          </p:txBody>
        </p:sp>
      </p:grpSp>
      <p:cxnSp>
        <p:nvCxnSpPr>
          <p:cNvPr id="70" name="Elbow Connector 69"/>
          <p:cNvCxnSpPr/>
          <p:nvPr/>
        </p:nvCxnSpPr>
        <p:spPr bwMode="auto">
          <a:xfrm rot="10800000" flipV="1">
            <a:off x="6553202" y="3565150"/>
            <a:ext cx="1447799" cy="1006849"/>
          </a:xfrm>
          <a:prstGeom prst="bentConnector3">
            <a:avLst>
              <a:gd name="adj1" fmla="val 658"/>
            </a:avLst>
          </a:prstGeom>
          <a:noFill/>
          <a:ln w="28575">
            <a:solidFill>
              <a:schemeClr val="accent6"/>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72" name="Line 57"/>
          <p:cNvSpPr>
            <a:spLocks noChangeShapeType="1"/>
          </p:cNvSpPr>
          <p:nvPr/>
        </p:nvSpPr>
        <p:spPr bwMode="auto">
          <a:xfrm>
            <a:off x="5105400" y="2849543"/>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grpSp>
        <p:nvGrpSpPr>
          <p:cNvPr id="79" name="pic Msg 1"/>
          <p:cNvGrpSpPr>
            <a:grpSpLocks/>
          </p:cNvGrpSpPr>
          <p:nvPr/>
        </p:nvGrpSpPr>
        <p:grpSpPr bwMode="auto">
          <a:xfrm>
            <a:off x="6265068" y="2694762"/>
            <a:ext cx="498475" cy="309562"/>
            <a:chOff x="2097" y="1494"/>
            <a:chExt cx="229" cy="142"/>
          </a:xfrm>
          <a:effectLst>
            <a:outerShdw blurRad="50800" dist="38100" dir="2700000" algn="tl" rotWithShape="0">
              <a:prstClr val="black">
                <a:alpha val="40000"/>
              </a:prstClr>
            </a:outerShdw>
          </a:effectLst>
        </p:grpSpPr>
        <p:sp>
          <p:nvSpPr>
            <p:cNvPr id="80"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81"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82"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pic>
        <p:nvPicPr>
          <p:cNvPr id="83" name="Picture 54"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59700" y="2697163"/>
            <a:ext cx="90963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4" name="icon ACK"/>
          <p:cNvGrpSpPr/>
          <p:nvPr/>
        </p:nvGrpSpPr>
        <p:grpSpPr>
          <a:xfrm>
            <a:off x="6954313" y="4267200"/>
            <a:ext cx="717440" cy="440951"/>
            <a:chOff x="2671547" y="1035425"/>
            <a:chExt cx="717440" cy="440951"/>
          </a:xfrm>
        </p:grpSpPr>
        <p:grpSp>
          <p:nvGrpSpPr>
            <p:cNvPr id="85" name="pic Msg 1"/>
            <p:cNvGrpSpPr>
              <a:grpSpLocks/>
            </p:cNvGrpSpPr>
            <p:nvPr/>
          </p:nvGrpSpPr>
          <p:grpSpPr bwMode="auto">
            <a:xfrm>
              <a:off x="2671547" y="1166814"/>
              <a:ext cx="498475" cy="309562"/>
              <a:chOff x="2097" y="1494"/>
              <a:chExt cx="229" cy="142"/>
            </a:xfrm>
            <a:effectLst>
              <a:outerShdw blurRad="50800" dist="38100" dir="2700000" algn="tl" rotWithShape="0">
                <a:prstClr val="black">
                  <a:alpha val="40000"/>
                </a:prstClr>
              </a:outerShdw>
            </a:effectLst>
          </p:grpSpPr>
          <p:sp>
            <p:nvSpPr>
              <p:cNvPr id="87"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88"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89"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86" name="Freeform 12"/>
            <p:cNvSpPr>
              <a:spLocks/>
            </p:cNvSpPr>
            <p:nvPr/>
          </p:nvSpPr>
          <p:spPr bwMode="auto">
            <a:xfrm>
              <a:off x="2961324" y="1035425"/>
              <a:ext cx="427663" cy="368494"/>
            </a:xfrm>
            <a:custGeom>
              <a:avLst/>
              <a:gdLst>
                <a:gd name="T0" fmla="*/ 0 w 189"/>
                <a:gd name="T1" fmla="*/ 538 h 162"/>
                <a:gd name="T2" fmla="*/ 337 w 189"/>
                <a:gd name="T3" fmla="*/ 1158 h 162"/>
                <a:gd name="T4" fmla="*/ 528 w 189"/>
                <a:gd name="T5" fmla="*/ 1158 h 162"/>
                <a:gd name="T6" fmla="*/ 1333 w 189"/>
                <a:gd name="T7" fmla="*/ 0 h 162"/>
                <a:gd name="T8" fmla="*/ 613 w 189"/>
                <a:gd name="T9" fmla="*/ 0 h 162"/>
                <a:gd name="T10" fmla="*/ 447 w 189"/>
                <a:gd name="T11" fmla="*/ 923 h 162"/>
                <a:gd name="T12" fmla="*/ 254 w 189"/>
                <a:gd name="T13" fmla="*/ 517 h 162"/>
                <a:gd name="T14" fmla="*/ 0 w 189"/>
                <a:gd name="T15" fmla="*/ 538 h 162"/>
                <a:gd name="T16" fmla="*/ 0 60000 65536"/>
                <a:gd name="T17" fmla="*/ 0 60000 65536"/>
                <a:gd name="T18" fmla="*/ 0 60000 65536"/>
                <a:gd name="T19" fmla="*/ 0 60000 65536"/>
                <a:gd name="T20" fmla="*/ 0 60000 65536"/>
                <a:gd name="T21" fmla="*/ 0 60000 65536"/>
                <a:gd name="T22" fmla="*/ 0 60000 65536"/>
                <a:gd name="T23" fmla="*/ 0 60000 65536"/>
                <a:gd name="T24" fmla="*/ 0 w 189"/>
                <a:gd name="T25" fmla="*/ 0 h 162"/>
                <a:gd name="T26" fmla="*/ 189 w 189"/>
                <a:gd name="T27" fmla="*/ 162 h 1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9" h="162">
                  <a:moveTo>
                    <a:pt x="0" y="75"/>
                  </a:moveTo>
                  <a:lnTo>
                    <a:pt x="48" y="162"/>
                  </a:lnTo>
                  <a:lnTo>
                    <a:pt x="75" y="162"/>
                  </a:lnTo>
                  <a:lnTo>
                    <a:pt x="189" y="0"/>
                  </a:lnTo>
                  <a:lnTo>
                    <a:pt x="87" y="0"/>
                  </a:lnTo>
                  <a:lnTo>
                    <a:pt x="63" y="129"/>
                  </a:lnTo>
                  <a:lnTo>
                    <a:pt x="36" y="72"/>
                  </a:lnTo>
                  <a:lnTo>
                    <a:pt x="0" y="75"/>
                  </a:lnTo>
                  <a:close/>
                </a:path>
              </a:pathLst>
            </a:custGeom>
            <a:solidFill>
              <a:srgbClr val="009900"/>
            </a:solidFill>
            <a:ln w="12700">
              <a:solidFill>
                <a:schemeClr val="bg1"/>
              </a:solidFill>
              <a:round/>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dirty="0"/>
            </a:p>
          </p:txBody>
        </p:sp>
      </p:grpSp>
    </p:spTree>
    <p:extLst>
      <p:ext uri="{BB962C8B-B14F-4D97-AF65-F5344CB8AC3E}">
        <p14:creationId xmlns:p14="http://schemas.microsoft.com/office/powerpoint/2010/main" val="82085656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custom web service</a:t>
            </a:r>
            <a:endParaRPr lang="en-US" dirty="0"/>
          </a:p>
        </p:txBody>
      </p:sp>
      <p:sp>
        <p:nvSpPr>
          <p:cNvPr id="3" name="Content Placeholder 2"/>
          <p:cNvSpPr>
            <a:spLocks noGrp="1"/>
          </p:cNvSpPr>
          <p:nvPr>
            <p:ph sz="half" idx="2"/>
          </p:nvPr>
        </p:nvSpPr>
        <p:spPr/>
        <p:txBody>
          <a:bodyPr/>
          <a:lstStyle/>
          <a:p>
            <a:r>
              <a:rPr lang="en-US" dirty="0" smtClean="0"/>
              <a:t>A </a:t>
            </a:r>
            <a:r>
              <a:rPr lang="en-US" dirty="0"/>
              <a:t>custom web </a:t>
            </a:r>
            <a:r>
              <a:rPr lang="en-US" dirty="0" smtClean="0"/>
              <a:t>service can provide the ACK code</a:t>
            </a:r>
            <a:endParaRPr lang="en-US" dirty="0"/>
          </a:p>
          <a:p>
            <a:r>
              <a:rPr lang="en-US" dirty="0"/>
              <a:t>Provides the flexibility to execute whatever logic is needed</a:t>
            </a:r>
          </a:p>
          <a:p>
            <a:endParaRPr lang="en-US" dirty="0"/>
          </a:p>
        </p:txBody>
      </p:sp>
      <p:pic>
        <p:nvPicPr>
          <p:cNvPr id="5" name="Picture 4" descr="C:\Users\sluersen\AppData\Local\Temp\SNAGHTML1830c8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11470"/>
            <a:ext cx="4114005" cy="481525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2737" y="3657600"/>
            <a:ext cx="896937" cy="110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bwMode="auto">
          <a:xfrm>
            <a:off x="4343400" y="4667640"/>
            <a:ext cx="1981200" cy="335280"/>
          </a:xfrm>
          <a:prstGeom prst="roundRect">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latin typeface="Courier New" pitchFamily="49" charset="0"/>
                <a:cs typeface="Courier New" pitchFamily="49" charset="0"/>
              </a:rPr>
              <a:t>LegalReportAPI</a:t>
            </a:r>
            <a:endParaRPr 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81951412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message acknowledgements</a:t>
            </a:r>
          </a:p>
          <a:p>
            <a:r>
              <a:rPr lang="en-US" dirty="0"/>
              <a:t>Working with acknowledgements</a:t>
            </a:r>
          </a:p>
          <a:p>
            <a:r>
              <a:rPr lang="en-US" dirty="0"/>
              <a:t>Synchronous acknowledgement</a:t>
            </a:r>
          </a:p>
          <a:p>
            <a:r>
              <a:rPr lang="en-US" dirty="0"/>
              <a:t>Asynchronous remote call acknowledgement</a:t>
            </a:r>
          </a:p>
          <a:p>
            <a:r>
              <a:rPr lang="en-US" dirty="0">
                <a:solidFill>
                  <a:schemeClr val="bg1"/>
                </a:solidFill>
              </a:rPr>
              <a:t>Reply plugin acknowledgement</a:t>
            </a:r>
          </a:p>
          <a:p>
            <a:r>
              <a:rPr lang="en-US" dirty="0"/>
              <a:t>Message administration</a:t>
            </a:r>
          </a:p>
          <a:p>
            <a:endParaRPr lang="en-US" dirty="0"/>
          </a:p>
        </p:txBody>
      </p:sp>
    </p:spTree>
    <p:extLst>
      <p:ext uri="{BB962C8B-B14F-4D97-AF65-F5344CB8AC3E}">
        <p14:creationId xmlns:p14="http://schemas.microsoft.com/office/powerpoint/2010/main" val="174553213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Reply plugin acknowledgement</a:t>
            </a:r>
          </a:p>
        </p:txBody>
      </p:sp>
      <p:sp>
        <p:nvSpPr>
          <p:cNvPr id="3" name="Content Placeholder 2"/>
          <p:cNvSpPr>
            <a:spLocks noGrp="1"/>
          </p:cNvSpPr>
          <p:nvPr>
            <p:ph idx="1"/>
          </p:nvPr>
        </p:nvSpPr>
        <p:spPr/>
        <p:txBody>
          <a:bodyPr/>
          <a:lstStyle/>
          <a:p>
            <a:r>
              <a:rPr lang="en-US" dirty="0" smtClean="0"/>
              <a:t>Acknowledges message asynchronously through a listener queue</a:t>
            </a:r>
            <a:endParaRPr lang="en-US" dirty="0"/>
          </a:p>
        </p:txBody>
      </p:sp>
      <p:grpSp>
        <p:nvGrpSpPr>
          <p:cNvPr id="115" name="Group 3"/>
          <p:cNvGrpSpPr>
            <a:grpSpLocks/>
          </p:cNvGrpSpPr>
          <p:nvPr/>
        </p:nvGrpSpPr>
        <p:grpSpPr bwMode="auto">
          <a:xfrm>
            <a:off x="3813175" y="5092700"/>
            <a:ext cx="941387" cy="1022350"/>
            <a:chOff x="3120" y="2736"/>
            <a:chExt cx="531" cy="577"/>
          </a:xfrm>
        </p:grpSpPr>
        <p:sp>
          <p:nvSpPr>
            <p:cNvPr id="116" name="Freeform 4"/>
            <p:cNvSpPr>
              <a:spLocks/>
            </p:cNvSpPr>
            <p:nvPr/>
          </p:nvSpPr>
          <p:spPr bwMode="auto">
            <a:xfrm>
              <a:off x="3187" y="2736"/>
              <a:ext cx="461" cy="577"/>
            </a:xfrm>
            <a:custGeom>
              <a:avLst/>
              <a:gdLst>
                <a:gd name="T0" fmla="*/ 0 w 1887"/>
                <a:gd name="T1" fmla="*/ 8 h 2365"/>
                <a:gd name="T2" fmla="*/ 0 w 1887"/>
                <a:gd name="T3" fmla="*/ 0 h 2365"/>
                <a:gd name="T4" fmla="*/ 5 w 1887"/>
                <a:gd name="T5" fmla="*/ 0 h 2365"/>
                <a:gd name="T6" fmla="*/ 7 w 1887"/>
                <a:gd name="T7" fmla="*/ 2 h 2365"/>
                <a:gd name="T8" fmla="*/ 7 w 1887"/>
                <a:gd name="T9" fmla="*/ 8 h 2365"/>
                <a:gd name="T10" fmla="*/ 0 w 1887"/>
                <a:gd name="T11" fmla="*/ 8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dirty="0"/>
            </a:p>
          </p:txBody>
        </p:sp>
        <p:sp>
          <p:nvSpPr>
            <p:cNvPr id="117" name="Line 5"/>
            <p:cNvSpPr>
              <a:spLocks noChangeShapeType="1"/>
            </p:cNvSpPr>
            <p:nvPr/>
          </p:nvSpPr>
          <p:spPr bwMode="auto">
            <a:xfrm>
              <a:off x="318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18" name="Line 6"/>
            <p:cNvSpPr>
              <a:spLocks noChangeShapeType="1"/>
            </p:cNvSpPr>
            <p:nvPr/>
          </p:nvSpPr>
          <p:spPr bwMode="auto">
            <a:xfrm flipV="1">
              <a:off x="364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19" name="Freeform 7"/>
            <p:cNvSpPr>
              <a:spLocks/>
            </p:cNvSpPr>
            <p:nvPr/>
          </p:nvSpPr>
          <p:spPr bwMode="auto">
            <a:xfrm>
              <a:off x="3514" y="2736"/>
              <a:ext cx="135" cy="135"/>
            </a:xfrm>
            <a:custGeom>
              <a:avLst/>
              <a:gdLst>
                <a:gd name="T0" fmla="*/ 0 w 553"/>
                <a:gd name="T1" fmla="*/ 0 h 554"/>
                <a:gd name="T2" fmla="*/ 0 w 553"/>
                <a:gd name="T3" fmla="*/ 2 h 554"/>
                <a:gd name="T4" fmla="*/ 2 w 553"/>
                <a:gd name="T5" fmla="*/ 2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sp>
          <p:nvSpPr>
            <p:cNvPr id="120" name="Rectangle 8"/>
            <p:cNvSpPr>
              <a:spLocks noChangeArrowheads="1"/>
            </p:cNvSpPr>
            <p:nvPr/>
          </p:nvSpPr>
          <p:spPr bwMode="auto">
            <a:xfrm>
              <a:off x="331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21" name="Rectangle 9"/>
            <p:cNvSpPr>
              <a:spLocks noChangeArrowheads="1"/>
            </p:cNvSpPr>
            <p:nvPr/>
          </p:nvSpPr>
          <p:spPr bwMode="auto">
            <a:xfrm>
              <a:off x="326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122" name="Rectangle 10"/>
            <p:cNvSpPr>
              <a:spLocks noChangeArrowheads="1"/>
            </p:cNvSpPr>
            <p:nvPr/>
          </p:nvSpPr>
          <p:spPr bwMode="auto">
            <a:xfrm>
              <a:off x="324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123" name="Rectangle 11"/>
            <p:cNvSpPr>
              <a:spLocks noChangeArrowheads="1"/>
            </p:cNvSpPr>
            <p:nvPr/>
          </p:nvSpPr>
          <p:spPr bwMode="auto">
            <a:xfrm>
              <a:off x="330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124" name="Freeform 12"/>
            <p:cNvSpPr>
              <a:spLocks/>
            </p:cNvSpPr>
            <p:nvPr/>
          </p:nvSpPr>
          <p:spPr bwMode="auto">
            <a:xfrm>
              <a:off x="3120" y="2910"/>
              <a:ext cx="186" cy="143"/>
            </a:xfrm>
            <a:custGeom>
              <a:avLst/>
              <a:gdLst>
                <a:gd name="T0" fmla="*/ 2 w 762"/>
                <a:gd name="T1" fmla="*/ 1 h 588"/>
                <a:gd name="T2" fmla="*/ 2 w 762"/>
                <a:gd name="T3" fmla="*/ 1 h 588"/>
                <a:gd name="T4" fmla="*/ 2 w 762"/>
                <a:gd name="T5" fmla="*/ 2 h 588"/>
                <a:gd name="T6" fmla="*/ 2 w 762"/>
                <a:gd name="T7" fmla="*/ 2 h 588"/>
                <a:gd name="T8" fmla="*/ 1 w 762"/>
                <a:gd name="T9" fmla="*/ 1 h 588"/>
                <a:gd name="T10" fmla="*/ 1 w 762"/>
                <a:gd name="T11" fmla="*/ 1 h 588"/>
                <a:gd name="T12" fmla="*/ 1 w 762"/>
                <a:gd name="T13" fmla="*/ 1 h 588"/>
                <a:gd name="T14" fmla="*/ 1 w 762"/>
                <a:gd name="T15" fmla="*/ 1 h 588"/>
                <a:gd name="T16" fmla="*/ 1 w 762"/>
                <a:gd name="T17" fmla="*/ 0 h 588"/>
                <a:gd name="T18" fmla="*/ 1 w 762"/>
                <a:gd name="T19" fmla="*/ 0 h 588"/>
                <a:gd name="T20" fmla="*/ 0 w 762"/>
                <a:gd name="T21" fmla="*/ 0 h 588"/>
                <a:gd name="T22" fmla="*/ 0 w 762"/>
                <a:gd name="T23" fmla="*/ 0 h 588"/>
                <a:gd name="T24" fmla="*/ 0 w 762"/>
                <a:gd name="T25" fmla="*/ 0 h 588"/>
                <a:gd name="T26" fmla="*/ 0 w 762"/>
                <a:gd name="T27" fmla="*/ 0 h 588"/>
                <a:gd name="T28" fmla="*/ 0 w 762"/>
                <a:gd name="T29" fmla="*/ 1 h 588"/>
                <a:gd name="T30" fmla="*/ 0 w 762"/>
                <a:gd name="T31" fmla="*/ 2 h 588"/>
                <a:gd name="T32" fmla="*/ 0 w 762"/>
                <a:gd name="T33" fmla="*/ 2 h 588"/>
                <a:gd name="T34" fmla="*/ 0 w 762"/>
                <a:gd name="T35" fmla="*/ 1 h 588"/>
                <a:gd name="T36" fmla="*/ 0 w 762"/>
                <a:gd name="T37" fmla="*/ 1 h 588"/>
                <a:gd name="T38" fmla="*/ 0 w 762"/>
                <a:gd name="T39" fmla="*/ 0 h 588"/>
                <a:gd name="T40" fmla="*/ 0 w 762"/>
                <a:gd name="T41" fmla="*/ 0 h 588"/>
                <a:gd name="T42" fmla="*/ 1 w 762"/>
                <a:gd name="T43" fmla="*/ 0 h 588"/>
                <a:gd name="T44" fmla="*/ 1 w 762"/>
                <a:gd name="T45" fmla="*/ 1 h 588"/>
                <a:gd name="T46" fmla="*/ 1 w 762"/>
                <a:gd name="T47" fmla="*/ 1 h 588"/>
                <a:gd name="T48" fmla="*/ 1 w 762"/>
                <a:gd name="T49" fmla="*/ 1 h 588"/>
                <a:gd name="T50" fmla="*/ 1 w 762"/>
                <a:gd name="T51" fmla="*/ 2 h 588"/>
                <a:gd name="T52" fmla="*/ 1 w 762"/>
                <a:gd name="T53" fmla="*/ 2 h 588"/>
                <a:gd name="T54" fmla="*/ 2 w 762"/>
                <a:gd name="T55" fmla="*/ 2 h 588"/>
                <a:gd name="T56" fmla="*/ 2 w 762"/>
                <a:gd name="T57" fmla="*/ 2 h 588"/>
                <a:gd name="T58" fmla="*/ 2 w 762"/>
                <a:gd name="T59" fmla="*/ 2 h 588"/>
                <a:gd name="T60" fmla="*/ 2 w 762"/>
                <a:gd name="T61" fmla="*/ 2 h 588"/>
                <a:gd name="T62" fmla="*/ 3 w 762"/>
                <a:gd name="T63" fmla="*/ 1 h 588"/>
                <a:gd name="T64" fmla="*/ 3 w 762"/>
                <a:gd name="T65" fmla="*/ 1 h 588"/>
                <a:gd name="T66" fmla="*/ 3 w 762"/>
                <a:gd name="T67" fmla="*/ 1 h 588"/>
                <a:gd name="T68" fmla="*/ 2 w 762"/>
                <a:gd name="T69" fmla="*/ 1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125" name="Freeform 13"/>
            <p:cNvSpPr>
              <a:spLocks/>
            </p:cNvSpPr>
            <p:nvPr/>
          </p:nvSpPr>
          <p:spPr bwMode="auto">
            <a:xfrm>
              <a:off x="3210" y="2848"/>
              <a:ext cx="157" cy="135"/>
            </a:xfrm>
            <a:custGeom>
              <a:avLst/>
              <a:gdLst>
                <a:gd name="T0" fmla="*/ 0 w 645"/>
                <a:gd name="T1" fmla="*/ 0 h 553"/>
                <a:gd name="T2" fmla="*/ 2 w 645"/>
                <a:gd name="T3" fmla="*/ 0 h 553"/>
                <a:gd name="T4" fmla="*/ 2 w 645"/>
                <a:gd name="T5" fmla="*/ 0 h 553"/>
                <a:gd name="T6" fmla="*/ 2 w 645"/>
                <a:gd name="T7" fmla="*/ 0 h 553"/>
                <a:gd name="T8" fmla="*/ 2 w 645"/>
                <a:gd name="T9" fmla="*/ 1 h 553"/>
                <a:gd name="T10" fmla="*/ 1 w 645"/>
                <a:gd name="T11" fmla="*/ 2 h 553"/>
                <a:gd name="T12" fmla="*/ 0 w 645"/>
                <a:gd name="T13" fmla="*/ 1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nvGrpSpPr>
            <p:cNvPr id="126" name="Group 14"/>
            <p:cNvGrpSpPr>
              <a:grpSpLocks/>
            </p:cNvGrpSpPr>
            <p:nvPr/>
          </p:nvGrpSpPr>
          <p:grpSpPr bwMode="auto">
            <a:xfrm>
              <a:off x="3361" y="2758"/>
              <a:ext cx="89" cy="96"/>
              <a:chOff x="1243" y="1301"/>
              <a:chExt cx="265" cy="287"/>
            </a:xfrm>
          </p:grpSpPr>
          <p:sp>
            <p:nvSpPr>
              <p:cNvPr id="131" name="Freeform 15"/>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132" name="Freeform 16"/>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127" name="Group 17"/>
            <p:cNvGrpSpPr>
              <a:grpSpLocks/>
            </p:cNvGrpSpPr>
            <p:nvPr/>
          </p:nvGrpSpPr>
          <p:grpSpPr bwMode="auto">
            <a:xfrm flipH="1">
              <a:off x="3132" y="2760"/>
              <a:ext cx="88" cy="97"/>
              <a:chOff x="1243" y="1301"/>
              <a:chExt cx="265" cy="287"/>
            </a:xfrm>
          </p:grpSpPr>
          <p:sp>
            <p:nvSpPr>
              <p:cNvPr id="129" name="Freeform 18"/>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130" name="Freeform 19"/>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sp>
          <p:nvSpPr>
            <p:cNvPr id="128" name="Rectangle 20"/>
            <p:cNvSpPr>
              <a:spLocks noChangeArrowheads="1"/>
            </p:cNvSpPr>
            <p:nvPr/>
          </p:nvSpPr>
          <p:spPr bwMode="auto">
            <a:xfrm>
              <a:off x="331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133" name="Text Box 21"/>
          <p:cNvSpPr txBox="1">
            <a:spLocks noChangeArrowheads="1"/>
          </p:cNvSpPr>
          <p:nvPr/>
        </p:nvSpPr>
        <p:spPr bwMode="auto">
          <a:xfrm>
            <a:off x="2452687" y="5397500"/>
            <a:ext cx="128746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rgbClr val="9933FF"/>
                </a:solidFill>
              </a:rPr>
              <a:t>Reply</a:t>
            </a:r>
            <a:br>
              <a:rPr lang="en-US" sz="1600" dirty="0">
                <a:solidFill>
                  <a:srgbClr val="9933FF"/>
                </a:solidFill>
              </a:rPr>
            </a:br>
            <a:r>
              <a:rPr lang="en-US" sz="1600" dirty="0">
                <a:solidFill>
                  <a:srgbClr val="9933FF"/>
                </a:solidFill>
              </a:rPr>
              <a:t>Plugin</a:t>
            </a:r>
          </a:p>
        </p:txBody>
      </p:sp>
      <p:grpSp>
        <p:nvGrpSpPr>
          <p:cNvPr id="134" name="Group 22"/>
          <p:cNvGrpSpPr>
            <a:grpSpLocks/>
          </p:cNvGrpSpPr>
          <p:nvPr/>
        </p:nvGrpSpPr>
        <p:grpSpPr bwMode="auto">
          <a:xfrm>
            <a:off x="619125" y="2501900"/>
            <a:ext cx="1511300" cy="1303338"/>
            <a:chOff x="390" y="1800"/>
            <a:chExt cx="952" cy="821"/>
          </a:xfrm>
        </p:grpSpPr>
        <p:sp>
          <p:nvSpPr>
            <p:cNvPr id="135" name="Rectangle 23"/>
            <p:cNvSpPr>
              <a:spLocks noChangeArrowheads="1"/>
            </p:cNvSpPr>
            <p:nvPr/>
          </p:nvSpPr>
          <p:spPr bwMode="invGray">
            <a:xfrm>
              <a:off x="392" y="2068"/>
              <a:ext cx="948" cy="551"/>
            </a:xfrm>
            <a:prstGeom prst="rect">
              <a:avLst/>
            </a:prstGeom>
            <a:noFill/>
            <a:ln w="9525">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l" eaLnBrk="1" hangingPunct="1">
                <a:spcBef>
                  <a:spcPct val="0"/>
                </a:spcBef>
                <a:buClrTx/>
                <a:buFontTx/>
                <a:buNone/>
              </a:pPr>
              <a:endParaRPr lang="en-US" sz="1600" b="0" dirty="0">
                <a:solidFill>
                  <a:schemeClr val="accent2"/>
                </a:solidFill>
              </a:endParaRPr>
            </a:p>
          </p:txBody>
        </p:sp>
        <p:sp>
          <p:nvSpPr>
            <p:cNvPr id="136" name="Line 24"/>
            <p:cNvSpPr>
              <a:spLocks noChangeShapeType="1"/>
            </p:cNvSpPr>
            <p:nvPr/>
          </p:nvSpPr>
          <p:spPr bwMode="invGray">
            <a:xfrm>
              <a:off x="390" y="2432"/>
              <a:ext cx="952"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37" name="Line 25"/>
            <p:cNvSpPr>
              <a:spLocks noChangeShapeType="1"/>
            </p:cNvSpPr>
            <p:nvPr/>
          </p:nvSpPr>
          <p:spPr bwMode="invGray">
            <a:xfrm>
              <a:off x="392" y="2524"/>
              <a:ext cx="945"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38" name="Line 26"/>
            <p:cNvSpPr>
              <a:spLocks noChangeShapeType="1"/>
            </p:cNvSpPr>
            <p:nvPr/>
          </p:nvSpPr>
          <p:spPr bwMode="invGray">
            <a:xfrm>
              <a:off x="525" y="2337"/>
              <a:ext cx="0" cy="28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39" name="Line 27"/>
            <p:cNvSpPr>
              <a:spLocks noChangeShapeType="1"/>
            </p:cNvSpPr>
            <p:nvPr/>
          </p:nvSpPr>
          <p:spPr bwMode="invGray">
            <a:xfrm>
              <a:off x="1077" y="2339"/>
              <a:ext cx="0" cy="28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40" name="Rectangle 28"/>
            <p:cNvSpPr>
              <a:spLocks noChangeArrowheads="1"/>
            </p:cNvSpPr>
            <p:nvPr/>
          </p:nvSpPr>
          <p:spPr bwMode="invGray">
            <a:xfrm>
              <a:off x="392" y="1800"/>
              <a:ext cx="948" cy="269"/>
            </a:xfrm>
            <a:prstGeom prst="rect">
              <a:avLst/>
            </a:prstGeom>
            <a:solidFill>
              <a:srgbClr val="3399FF"/>
            </a:solidFill>
            <a:ln w="9525">
              <a:solidFill>
                <a:srgbClr val="777777"/>
              </a:solidFill>
              <a:miter lim="800000"/>
              <a:headEnd/>
              <a:tailEnd/>
            </a:ln>
          </p:spPr>
          <p:txBody>
            <a:bodyPr wrap="none" anchor="ctr"/>
            <a:lstStyle/>
            <a:p>
              <a:pPr eaLnBrk="1" hangingPunct="1">
                <a:spcBef>
                  <a:spcPct val="0"/>
                </a:spcBef>
                <a:buClrTx/>
                <a:buFontTx/>
                <a:buNone/>
              </a:pPr>
              <a:r>
                <a:rPr lang="en-US" b="1" dirty="0">
                  <a:solidFill>
                    <a:schemeClr val="bg1"/>
                  </a:solidFill>
                </a:rPr>
                <a:t>xx_message</a:t>
              </a:r>
            </a:p>
          </p:txBody>
        </p:sp>
        <p:sp>
          <p:nvSpPr>
            <p:cNvPr id="141" name="Line 29"/>
            <p:cNvSpPr>
              <a:spLocks noChangeShapeType="1"/>
            </p:cNvSpPr>
            <p:nvPr/>
          </p:nvSpPr>
          <p:spPr bwMode="invGray">
            <a:xfrm>
              <a:off x="390" y="2163"/>
              <a:ext cx="952"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42" name="Line 30"/>
            <p:cNvSpPr>
              <a:spLocks noChangeShapeType="1"/>
            </p:cNvSpPr>
            <p:nvPr/>
          </p:nvSpPr>
          <p:spPr bwMode="invGray">
            <a:xfrm>
              <a:off x="392" y="2255"/>
              <a:ext cx="945"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43" name="Line 31"/>
            <p:cNvSpPr>
              <a:spLocks noChangeShapeType="1"/>
            </p:cNvSpPr>
            <p:nvPr/>
          </p:nvSpPr>
          <p:spPr bwMode="invGray">
            <a:xfrm>
              <a:off x="525" y="2068"/>
              <a:ext cx="0" cy="28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44" name="Line 32"/>
            <p:cNvSpPr>
              <a:spLocks noChangeShapeType="1"/>
            </p:cNvSpPr>
            <p:nvPr/>
          </p:nvSpPr>
          <p:spPr bwMode="invGray">
            <a:xfrm>
              <a:off x="1077" y="2070"/>
              <a:ext cx="0" cy="28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45" name="Line 33"/>
            <p:cNvSpPr>
              <a:spLocks noChangeShapeType="1"/>
            </p:cNvSpPr>
            <p:nvPr/>
          </p:nvSpPr>
          <p:spPr bwMode="invGray">
            <a:xfrm>
              <a:off x="390" y="2338"/>
              <a:ext cx="952"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146" name="Group 34"/>
          <p:cNvGrpSpPr>
            <a:grpSpLocks/>
          </p:cNvGrpSpPr>
          <p:nvPr/>
        </p:nvGrpSpPr>
        <p:grpSpPr bwMode="auto">
          <a:xfrm>
            <a:off x="3827462" y="2606675"/>
            <a:ext cx="941388" cy="1022350"/>
            <a:chOff x="3120" y="2736"/>
            <a:chExt cx="531" cy="577"/>
          </a:xfrm>
        </p:grpSpPr>
        <p:sp>
          <p:nvSpPr>
            <p:cNvPr id="147" name="Freeform 35"/>
            <p:cNvSpPr>
              <a:spLocks/>
            </p:cNvSpPr>
            <p:nvPr/>
          </p:nvSpPr>
          <p:spPr bwMode="auto">
            <a:xfrm>
              <a:off x="3187" y="2736"/>
              <a:ext cx="461" cy="577"/>
            </a:xfrm>
            <a:custGeom>
              <a:avLst/>
              <a:gdLst>
                <a:gd name="T0" fmla="*/ 0 w 1887"/>
                <a:gd name="T1" fmla="*/ 8 h 2365"/>
                <a:gd name="T2" fmla="*/ 0 w 1887"/>
                <a:gd name="T3" fmla="*/ 0 h 2365"/>
                <a:gd name="T4" fmla="*/ 5 w 1887"/>
                <a:gd name="T5" fmla="*/ 0 h 2365"/>
                <a:gd name="T6" fmla="*/ 7 w 1887"/>
                <a:gd name="T7" fmla="*/ 2 h 2365"/>
                <a:gd name="T8" fmla="*/ 7 w 1887"/>
                <a:gd name="T9" fmla="*/ 8 h 2365"/>
                <a:gd name="T10" fmla="*/ 0 w 1887"/>
                <a:gd name="T11" fmla="*/ 8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dirty="0"/>
            </a:p>
          </p:txBody>
        </p:sp>
        <p:sp>
          <p:nvSpPr>
            <p:cNvPr id="148" name="Line 36"/>
            <p:cNvSpPr>
              <a:spLocks noChangeShapeType="1"/>
            </p:cNvSpPr>
            <p:nvPr/>
          </p:nvSpPr>
          <p:spPr bwMode="auto">
            <a:xfrm>
              <a:off x="318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49" name="Line 37"/>
            <p:cNvSpPr>
              <a:spLocks noChangeShapeType="1"/>
            </p:cNvSpPr>
            <p:nvPr/>
          </p:nvSpPr>
          <p:spPr bwMode="auto">
            <a:xfrm flipV="1">
              <a:off x="364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50" name="Freeform 38"/>
            <p:cNvSpPr>
              <a:spLocks/>
            </p:cNvSpPr>
            <p:nvPr/>
          </p:nvSpPr>
          <p:spPr bwMode="auto">
            <a:xfrm>
              <a:off x="3514" y="2736"/>
              <a:ext cx="135" cy="135"/>
            </a:xfrm>
            <a:custGeom>
              <a:avLst/>
              <a:gdLst>
                <a:gd name="T0" fmla="*/ 0 w 553"/>
                <a:gd name="T1" fmla="*/ 0 h 554"/>
                <a:gd name="T2" fmla="*/ 0 w 553"/>
                <a:gd name="T3" fmla="*/ 2 h 554"/>
                <a:gd name="T4" fmla="*/ 2 w 553"/>
                <a:gd name="T5" fmla="*/ 2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sp>
          <p:nvSpPr>
            <p:cNvPr id="151" name="Rectangle 39"/>
            <p:cNvSpPr>
              <a:spLocks noChangeArrowheads="1"/>
            </p:cNvSpPr>
            <p:nvPr/>
          </p:nvSpPr>
          <p:spPr bwMode="auto">
            <a:xfrm>
              <a:off x="331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52" name="Rectangle 40"/>
            <p:cNvSpPr>
              <a:spLocks noChangeArrowheads="1"/>
            </p:cNvSpPr>
            <p:nvPr/>
          </p:nvSpPr>
          <p:spPr bwMode="auto">
            <a:xfrm>
              <a:off x="326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153" name="Rectangle 41"/>
            <p:cNvSpPr>
              <a:spLocks noChangeArrowheads="1"/>
            </p:cNvSpPr>
            <p:nvPr/>
          </p:nvSpPr>
          <p:spPr bwMode="auto">
            <a:xfrm>
              <a:off x="324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154" name="Rectangle 42"/>
            <p:cNvSpPr>
              <a:spLocks noChangeArrowheads="1"/>
            </p:cNvSpPr>
            <p:nvPr/>
          </p:nvSpPr>
          <p:spPr bwMode="auto">
            <a:xfrm>
              <a:off x="330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155" name="Freeform 43"/>
            <p:cNvSpPr>
              <a:spLocks/>
            </p:cNvSpPr>
            <p:nvPr/>
          </p:nvSpPr>
          <p:spPr bwMode="auto">
            <a:xfrm>
              <a:off x="3120" y="2910"/>
              <a:ext cx="186" cy="143"/>
            </a:xfrm>
            <a:custGeom>
              <a:avLst/>
              <a:gdLst>
                <a:gd name="T0" fmla="*/ 2 w 762"/>
                <a:gd name="T1" fmla="*/ 1 h 588"/>
                <a:gd name="T2" fmla="*/ 2 w 762"/>
                <a:gd name="T3" fmla="*/ 1 h 588"/>
                <a:gd name="T4" fmla="*/ 2 w 762"/>
                <a:gd name="T5" fmla="*/ 2 h 588"/>
                <a:gd name="T6" fmla="*/ 2 w 762"/>
                <a:gd name="T7" fmla="*/ 2 h 588"/>
                <a:gd name="T8" fmla="*/ 1 w 762"/>
                <a:gd name="T9" fmla="*/ 1 h 588"/>
                <a:gd name="T10" fmla="*/ 1 w 762"/>
                <a:gd name="T11" fmla="*/ 1 h 588"/>
                <a:gd name="T12" fmla="*/ 1 w 762"/>
                <a:gd name="T13" fmla="*/ 1 h 588"/>
                <a:gd name="T14" fmla="*/ 1 w 762"/>
                <a:gd name="T15" fmla="*/ 1 h 588"/>
                <a:gd name="T16" fmla="*/ 1 w 762"/>
                <a:gd name="T17" fmla="*/ 0 h 588"/>
                <a:gd name="T18" fmla="*/ 1 w 762"/>
                <a:gd name="T19" fmla="*/ 0 h 588"/>
                <a:gd name="T20" fmla="*/ 0 w 762"/>
                <a:gd name="T21" fmla="*/ 0 h 588"/>
                <a:gd name="T22" fmla="*/ 0 w 762"/>
                <a:gd name="T23" fmla="*/ 0 h 588"/>
                <a:gd name="T24" fmla="*/ 0 w 762"/>
                <a:gd name="T25" fmla="*/ 0 h 588"/>
                <a:gd name="T26" fmla="*/ 0 w 762"/>
                <a:gd name="T27" fmla="*/ 0 h 588"/>
                <a:gd name="T28" fmla="*/ 0 w 762"/>
                <a:gd name="T29" fmla="*/ 1 h 588"/>
                <a:gd name="T30" fmla="*/ 0 w 762"/>
                <a:gd name="T31" fmla="*/ 2 h 588"/>
                <a:gd name="T32" fmla="*/ 0 w 762"/>
                <a:gd name="T33" fmla="*/ 2 h 588"/>
                <a:gd name="T34" fmla="*/ 0 w 762"/>
                <a:gd name="T35" fmla="*/ 1 h 588"/>
                <a:gd name="T36" fmla="*/ 0 w 762"/>
                <a:gd name="T37" fmla="*/ 1 h 588"/>
                <a:gd name="T38" fmla="*/ 0 w 762"/>
                <a:gd name="T39" fmla="*/ 0 h 588"/>
                <a:gd name="T40" fmla="*/ 0 w 762"/>
                <a:gd name="T41" fmla="*/ 0 h 588"/>
                <a:gd name="T42" fmla="*/ 1 w 762"/>
                <a:gd name="T43" fmla="*/ 0 h 588"/>
                <a:gd name="T44" fmla="*/ 1 w 762"/>
                <a:gd name="T45" fmla="*/ 1 h 588"/>
                <a:gd name="T46" fmla="*/ 1 w 762"/>
                <a:gd name="T47" fmla="*/ 1 h 588"/>
                <a:gd name="T48" fmla="*/ 1 w 762"/>
                <a:gd name="T49" fmla="*/ 1 h 588"/>
                <a:gd name="T50" fmla="*/ 1 w 762"/>
                <a:gd name="T51" fmla="*/ 2 h 588"/>
                <a:gd name="T52" fmla="*/ 1 w 762"/>
                <a:gd name="T53" fmla="*/ 2 h 588"/>
                <a:gd name="T54" fmla="*/ 2 w 762"/>
                <a:gd name="T55" fmla="*/ 2 h 588"/>
                <a:gd name="T56" fmla="*/ 2 w 762"/>
                <a:gd name="T57" fmla="*/ 2 h 588"/>
                <a:gd name="T58" fmla="*/ 2 w 762"/>
                <a:gd name="T59" fmla="*/ 2 h 588"/>
                <a:gd name="T60" fmla="*/ 2 w 762"/>
                <a:gd name="T61" fmla="*/ 2 h 588"/>
                <a:gd name="T62" fmla="*/ 3 w 762"/>
                <a:gd name="T63" fmla="*/ 1 h 588"/>
                <a:gd name="T64" fmla="*/ 3 w 762"/>
                <a:gd name="T65" fmla="*/ 1 h 588"/>
                <a:gd name="T66" fmla="*/ 3 w 762"/>
                <a:gd name="T67" fmla="*/ 1 h 588"/>
                <a:gd name="T68" fmla="*/ 2 w 762"/>
                <a:gd name="T69" fmla="*/ 1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156" name="Freeform 44"/>
            <p:cNvSpPr>
              <a:spLocks/>
            </p:cNvSpPr>
            <p:nvPr/>
          </p:nvSpPr>
          <p:spPr bwMode="auto">
            <a:xfrm>
              <a:off x="3210" y="2848"/>
              <a:ext cx="157" cy="135"/>
            </a:xfrm>
            <a:custGeom>
              <a:avLst/>
              <a:gdLst>
                <a:gd name="T0" fmla="*/ 0 w 645"/>
                <a:gd name="T1" fmla="*/ 0 h 553"/>
                <a:gd name="T2" fmla="*/ 2 w 645"/>
                <a:gd name="T3" fmla="*/ 0 h 553"/>
                <a:gd name="T4" fmla="*/ 2 w 645"/>
                <a:gd name="T5" fmla="*/ 0 h 553"/>
                <a:gd name="T6" fmla="*/ 2 w 645"/>
                <a:gd name="T7" fmla="*/ 0 h 553"/>
                <a:gd name="T8" fmla="*/ 2 w 645"/>
                <a:gd name="T9" fmla="*/ 1 h 553"/>
                <a:gd name="T10" fmla="*/ 1 w 645"/>
                <a:gd name="T11" fmla="*/ 2 h 553"/>
                <a:gd name="T12" fmla="*/ 0 w 645"/>
                <a:gd name="T13" fmla="*/ 1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nvGrpSpPr>
            <p:cNvPr id="157" name="Group 45"/>
            <p:cNvGrpSpPr>
              <a:grpSpLocks/>
            </p:cNvGrpSpPr>
            <p:nvPr/>
          </p:nvGrpSpPr>
          <p:grpSpPr bwMode="auto">
            <a:xfrm>
              <a:off x="3361" y="2758"/>
              <a:ext cx="89" cy="96"/>
              <a:chOff x="1243" y="1301"/>
              <a:chExt cx="265" cy="287"/>
            </a:xfrm>
          </p:grpSpPr>
          <p:sp>
            <p:nvSpPr>
              <p:cNvPr id="162" name="Freeform 46"/>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163" name="Freeform 47"/>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158" name="Group 48"/>
            <p:cNvGrpSpPr>
              <a:grpSpLocks/>
            </p:cNvGrpSpPr>
            <p:nvPr/>
          </p:nvGrpSpPr>
          <p:grpSpPr bwMode="auto">
            <a:xfrm flipH="1">
              <a:off x="3132" y="2760"/>
              <a:ext cx="88" cy="97"/>
              <a:chOff x="1243" y="1301"/>
              <a:chExt cx="265" cy="287"/>
            </a:xfrm>
          </p:grpSpPr>
          <p:sp>
            <p:nvSpPr>
              <p:cNvPr id="160" name="Freeform 49"/>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161" name="Freeform 50"/>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sp>
          <p:nvSpPr>
            <p:cNvPr id="159" name="Rectangle 51"/>
            <p:cNvSpPr>
              <a:spLocks noChangeArrowheads="1"/>
            </p:cNvSpPr>
            <p:nvPr/>
          </p:nvSpPr>
          <p:spPr bwMode="auto">
            <a:xfrm>
              <a:off x="331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164" name="Text Box 52"/>
          <p:cNvSpPr txBox="1">
            <a:spLocks noChangeArrowheads="1"/>
          </p:cNvSpPr>
          <p:nvPr/>
        </p:nvSpPr>
        <p:spPr bwMode="auto">
          <a:xfrm>
            <a:off x="2495550" y="2811463"/>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rgbClr val="9933FF"/>
                </a:solidFill>
              </a:rPr>
              <a:t>Transport</a:t>
            </a:r>
            <a:br>
              <a:rPr lang="en-US" sz="1600" dirty="0">
                <a:solidFill>
                  <a:srgbClr val="9933FF"/>
                </a:solidFill>
              </a:rPr>
            </a:br>
            <a:r>
              <a:rPr lang="en-US" sz="1600" dirty="0">
                <a:solidFill>
                  <a:srgbClr val="9933FF"/>
                </a:solidFill>
              </a:rPr>
              <a:t>Plugin</a:t>
            </a:r>
          </a:p>
        </p:txBody>
      </p:sp>
      <p:sp>
        <p:nvSpPr>
          <p:cNvPr id="167" name="Text Box 55"/>
          <p:cNvSpPr txBox="1">
            <a:spLocks noChangeArrowheads="1"/>
          </p:cNvSpPr>
          <p:nvPr/>
        </p:nvSpPr>
        <p:spPr bwMode="auto">
          <a:xfrm>
            <a:off x="7664450" y="2149475"/>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bg1"/>
                </a:solidFill>
              </a:rPr>
              <a:t>external</a:t>
            </a:r>
            <a:br>
              <a:rPr lang="en-US" dirty="0">
                <a:solidFill>
                  <a:schemeClr val="bg1"/>
                </a:solidFill>
              </a:rPr>
            </a:br>
            <a:r>
              <a:rPr lang="en-US" dirty="0">
                <a:solidFill>
                  <a:schemeClr val="bg1"/>
                </a:solidFill>
              </a:rPr>
              <a:t>system</a:t>
            </a:r>
          </a:p>
        </p:txBody>
      </p:sp>
      <p:sp>
        <p:nvSpPr>
          <p:cNvPr id="172" name="Text Box 60"/>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200" name="Text Box 88"/>
          <p:cNvSpPr txBox="1">
            <a:spLocks noChangeArrowheads="1"/>
          </p:cNvSpPr>
          <p:nvPr/>
        </p:nvSpPr>
        <p:spPr bwMode="auto">
          <a:xfrm>
            <a:off x="5084763" y="5169005"/>
            <a:ext cx="2459037"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rgbClr val="009900"/>
                </a:solidFill>
              </a:rPr>
              <a:t>asynchronous</a:t>
            </a:r>
            <a:br>
              <a:rPr lang="en-US" sz="1600" dirty="0">
                <a:solidFill>
                  <a:srgbClr val="009900"/>
                </a:solidFill>
              </a:rPr>
            </a:br>
            <a:r>
              <a:rPr lang="en-US" sz="1600" dirty="0">
                <a:solidFill>
                  <a:srgbClr val="009900"/>
                </a:solidFill>
              </a:rPr>
              <a:t>reply </a:t>
            </a:r>
            <a:r>
              <a:rPr lang="en-US" sz="1600" dirty="0" smtClean="0">
                <a:solidFill>
                  <a:srgbClr val="009900"/>
                </a:solidFill>
              </a:rPr>
              <a:t>via </a:t>
            </a:r>
            <a:br>
              <a:rPr lang="en-US" sz="1600" dirty="0" smtClean="0">
                <a:solidFill>
                  <a:srgbClr val="009900"/>
                </a:solidFill>
              </a:rPr>
            </a:br>
            <a:r>
              <a:rPr lang="en-US" sz="1600" dirty="0" smtClean="0">
                <a:solidFill>
                  <a:srgbClr val="009900"/>
                </a:solidFill>
              </a:rPr>
              <a:t>listener </a:t>
            </a:r>
            <a:br>
              <a:rPr lang="en-US" sz="1600" dirty="0" smtClean="0">
                <a:solidFill>
                  <a:srgbClr val="009900"/>
                </a:solidFill>
              </a:rPr>
            </a:br>
            <a:r>
              <a:rPr lang="en-US" sz="1600" dirty="0" smtClean="0">
                <a:solidFill>
                  <a:srgbClr val="009900"/>
                </a:solidFill>
              </a:rPr>
              <a:t>or </a:t>
            </a:r>
            <a:r>
              <a:rPr lang="en-US" sz="1600" dirty="0">
                <a:solidFill>
                  <a:srgbClr val="009900"/>
                </a:solidFill>
              </a:rPr>
              <a:t>polling</a:t>
            </a:r>
          </a:p>
        </p:txBody>
      </p:sp>
      <p:cxnSp>
        <p:nvCxnSpPr>
          <p:cNvPr id="4" name="Elbow Connector 3"/>
          <p:cNvCxnSpPr/>
          <p:nvPr/>
        </p:nvCxnSpPr>
        <p:spPr bwMode="auto">
          <a:xfrm rot="5400000">
            <a:off x="6438055" y="3680295"/>
            <a:ext cx="2135290" cy="1905000"/>
          </a:xfrm>
          <a:prstGeom prst="bentConnector3">
            <a:avLst>
              <a:gd name="adj1" fmla="val 99960"/>
            </a:avLst>
          </a:prstGeom>
          <a:noFill/>
          <a:ln w="28575">
            <a:solidFill>
              <a:schemeClr val="accent6"/>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28" name="Line 57"/>
          <p:cNvSpPr>
            <a:spLocks noChangeShapeType="1"/>
          </p:cNvSpPr>
          <p:nvPr/>
        </p:nvSpPr>
        <p:spPr bwMode="auto">
          <a:xfrm>
            <a:off x="5105400" y="2849543"/>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grpSp>
        <p:nvGrpSpPr>
          <p:cNvPr id="235" name="pic Msg 1"/>
          <p:cNvGrpSpPr>
            <a:grpSpLocks/>
          </p:cNvGrpSpPr>
          <p:nvPr/>
        </p:nvGrpSpPr>
        <p:grpSpPr bwMode="auto">
          <a:xfrm>
            <a:off x="6265068" y="2694762"/>
            <a:ext cx="498475" cy="309562"/>
            <a:chOff x="2097" y="1494"/>
            <a:chExt cx="229" cy="142"/>
          </a:xfrm>
          <a:effectLst>
            <a:outerShdw blurRad="50800" dist="38100" dir="2700000" algn="tl" rotWithShape="0">
              <a:prstClr val="black">
                <a:alpha val="40000"/>
              </a:prstClr>
            </a:outerShdw>
          </a:effectLst>
        </p:grpSpPr>
        <p:sp>
          <p:nvSpPr>
            <p:cNvPr id="236"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237"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38"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pic>
        <p:nvPicPr>
          <p:cNvPr id="166" name="Picture 54"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59700" y="2697163"/>
            <a:ext cx="90963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 name="icon ACK"/>
          <p:cNvGrpSpPr/>
          <p:nvPr/>
        </p:nvGrpSpPr>
        <p:grpSpPr>
          <a:xfrm>
            <a:off x="6954313" y="5410200"/>
            <a:ext cx="717440" cy="440951"/>
            <a:chOff x="2671547" y="1035425"/>
            <a:chExt cx="717440" cy="440951"/>
          </a:xfrm>
        </p:grpSpPr>
        <p:grpSp>
          <p:nvGrpSpPr>
            <p:cNvPr id="103" name="pic Msg 1"/>
            <p:cNvGrpSpPr>
              <a:grpSpLocks/>
            </p:cNvGrpSpPr>
            <p:nvPr/>
          </p:nvGrpSpPr>
          <p:grpSpPr bwMode="auto">
            <a:xfrm>
              <a:off x="2671547" y="1166814"/>
              <a:ext cx="498475" cy="309562"/>
              <a:chOff x="2097" y="1494"/>
              <a:chExt cx="229" cy="142"/>
            </a:xfrm>
            <a:effectLst>
              <a:outerShdw blurRad="50800" dist="38100" dir="2700000" algn="tl" rotWithShape="0">
                <a:prstClr val="black">
                  <a:alpha val="40000"/>
                </a:prstClr>
              </a:outerShdw>
            </a:effectLst>
          </p:grpSpPr>
          <p:sp>
            <p:nvSpPr>
              <p:cNvPr id="105"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106"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07"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104" name="Freeform 12"/>
            <p:cNvSpPr>
              <a:spLocks/>
            </p:cNvSpPr>
            <p:nvPr/>
          </p:nvSpPr>
          <p:spPr bwMode="auto">
            <a:xfrm>
              <a:off x="2961324" y="1035425"/>
              <a:ext cx="427663" cy="368494"/>
            </a:xfrm>
            <a:custGeom>
              <a:avLst/>
              <a:gdLst>
                <a:gd name="T0" fmla="*/ 0 w 189"/>
                <a:gd name="T1" fmla="*/ 538 h 162"/>
                <a:gd name="T2" fmla="*/ 337 w 189"/>
                <a:gd name="T3" fmla="*/ 1158 h 162"/>
                <a:gd name="T4" fmla="*/ 528 w 189"/>
                <a:gd name="T5" fmla="*/ 1158 h 162"/>
                <a:gd name="T6" fmla="*/ 1333 w 189"/>
                <a:gd name="T7" fmla="*/ 0 h 162"/>
                <a:gd name="T8" fmla="*/ 613 w 189"/>
                <a:gd name="T9" fmla="*/ 0 h 162"/>
                <a:gd name="T10" fmla="*/ 447 w 189"/>
                <a:gd name="T11" fmla="*/ 923 h 162"/>
                <a:gd name="T12" fmla="*/ 254 w 189"/>
                <a:gd name="T13" fmla="*/ 517 h 162"/>
                <a:gd name="T14" fmla="*/ 0 w 189"/>
                <a:gd name="T15" fmla="*/ 538 h 162"/>
                <a:gd name="T16" fmla="*/ 0 60000 65536"/>
                <a:gd name="T17" fmla="*/ 0 60000 65536"/>
                <a:gd name="T18" fmla="*/ 0 60000 65536"/>
                <a:gd name="T19" fmla="*/ 0 60000 65536"/>
                <a:gd name="T20" fmla="*/ 0 60000 65536"/>
                <a:gd name="T21" fmla="*/ 0 60000 65536"/>
                <a:gd name="T22" fmla="*/ 0 60000 65536"/>
                <a:gd name="T23" fmla="*/ 0 60000 65536"/>
                <a:gd name="T24" fmla="*/ 0 w 189"/>
                <a:gd name="T25" fmla="*/ 0 h 162"/>
                <a:gd name="T26" fmla="*/ 189 w 189"/>
                <a:gd name="T27" fmla="*/ 162 h 1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9" h="162">
                  <a:moveTo>
                    <a:pt x="0" y="75"/>
                  </a:moveTo>
                  <a:lnTo>
                    <a:pt x="48" y="162"/>
                  </a:lnTo>
                  <a:lnTo>
                    <a:pt x="75" y="162"/>
                  </a:lnTo>
                  <a:lnTo>
                    <a:pt x="189" y="0"/>
                  </a:lnTo>
                  <a:lnTo>
                    <a:pt x="87" y="0"/>
                  </a:lnTo>
                  <a:lnTo>
                    <a:pt x="63" y="129"/>
                  </a:lnTo>
                  <a:lnTo>
                    <a:pt x="36" y="72"/>
                  </a:lnTo>
                  <a:lnTo>
                    <a:pt x="0" y="75"/>
                  </a:lnTo>
                  <a:close/>
                </a:path>
              </a:pathLst>
            </a:custGeom>
            <a:solidFill>
              <a:srgbClr val="009900"/>
            </a:solidFill>
            <a:ln w="12700">
              <a:solidFill>
                <a:schemeClr val="bg1"/>
              </a:solidFill>
              <a:round/>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dirty="0"/>
            </a:p>
          </p:txBody>
        </p:sp>
      </p:grpSp>
    </p:spTree>
    <p:extLst>
      <p:ext uri="{BB962C8B-B14F-4D97-AF65-F5344CB8AC3E}">
        <p14:creationId xmlns:p14="http://schemas.microsoft.com/office/powerpoint/2010/main" val="362479058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 Grey"/>
          <p:cNvSpPr/>
          <p:nvPr/>
        </p:nvSpPr>
        <p:spPr bwMode="auto">
          <a:xfrm>
            <a:off x="533400" y="914400"/>
            <a:ext cx="430592" cy="377334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dirty="0" smtClean="0"/>
              <a:t> </a:t>
            </a:r>
            <a:endParaRPr lang="en-US" dirty="0"/>
          </a:p>
        </p:txBody>
      </p:sp>
      <p:sp>
        <p:nvSpPr>
          <p:cNvPr id="3" name="Title 2"/>
          <p:cNvSpPr>
            <a:spLocks noGrp="1"/>
          </p:cNvSpPr>
          <p:nvPr>
            <p:ph type="title"/>
          </p:nvPr>
        </p:nvSpPr>
        <p:spPr/>
        <p:txBody>
          <a:bodyPr/>
          <a:lstStyle/>
          <a:p>
            <a:r>
              <a:rPr lang="en-US" dirty="0" smtClean="0"/>
              <a:t>initTools</a:t>
            </a:r>
            <a:r>
              <a:rPr lang="en-US" dirty="0" smtClean="0"/>
              <a:t>() executed at application startup</a:t>
            </a:r>
            <a:endParaRPr lang="en-US" dirty="0"/>
          </a:p>
        </p:txBody>
      </p:sp>
      <p:sp>
        <p:nvSpPr>
          <p:cNvPr id="4" name="Content Placeholder 3"/>
          <p:cNvSpPr>
            <a:spLocks noGrp="1"/>
          </p:cNvSpPr>
          <p:nvPr>
            <p:ph idx="1"/>
          </p:nvPr>
        </p:nvSpPr>
        <p:spPr>
          <a:xfrm>
            <a:off x="519113" y="4800600"/>
            <a:ext cx="8318500" cy="1600200"/>
          </a:xfrm>
        </p:spPr>
        <p:txBody>
          <a:bodyPr/>
          <a:lstStyle/>
          <a:p>
            <a:r>
              <a:rPr lang="en-US" dirty="0" smtClean="0"/>
              <a:t>Executed during startup</a:t>
            </a:r>
          </a:p>
          <a:p>
            <a:r>
              <a:rPr lang="en-US" dirty="0" smtClean="0"/>
              <a:t>Helpful in processing replies</a:t>
            </a:r>
          </a:p>
          <a:p>
            <a:pPr lvl="1"/>
            <a:r>
              <a:rPr lang="en-US" dirty="0" smtClean="0"/>
              <a:t>Finds message with </a:t>
            </a:r>
            <a:r>
              <a:rPr lang="en-US" dirty="0" smtClean="0"/>
              <a:t>MessageFinder</a:t>
            </a:r>
            <a:endParaRPr lang="en-US" dirty="0" smtClean="0"/>
          </a:p>
          <a:p>
            <a:pPr lvl="1"/>
            <a:r>
              <a:rPr lang="en-US" dirty="0" smtClean="0"/>
              <a:t>Provides transaction context with Plugin</a:t>
            </a:r>
          </a:p>
        </p:txBody>
      </p:sp>
      <p:sp>
        <p:nvSpPr>
          <p:cNvPr id="2" name="Rectangle 1"/>
          <p:cNvSpPr/>
          <p:nvPr/>
        </p:nvSpPr>
        <p:spPr>
          <a:xfrm>
            <a:off x="457200" y="914400"/>
            <a:ext cx="8382000" cy="3773341"/>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 </a:t>
            </a:r>
            <a:r>
              <a:rPr lang="en-US" sz="1600" b="1" dirty="0" smtClean="0">
                <a:solidFill>
                  <a:srgbClr val="000080"/>
                </a:solidFill>
                <a:latin typeface="Courier New"/>
                <a:ea typeface="Times New Roman"/>
                <a:cs typeface="Times New Roman"/>
              </a:rPr>
              <a:t>package </a:t>
            </a:r>
            <a:r>
              <a:rPr lang="en-US" sz="1600" b="1" dirty="0">
                <a:solidFill>
                  <a:srgbClr val="000000"/>
                </a:solidFill>
                <a:latin typeface="Courier New"/>
                <a:ea typeface="Times New Roman"/>
                <a:cs typeface="Times New Roman"/>
              </a:rPr>
              <a:t>trainingapp.demo.messageack</a:t>
            </a:r>
            <a:r>
              <a:rPr lang="en-US" sz="1600" b="1" dirty="0">
                <a:solidFill>
                  <a:srgbClr val="000000"/>
                </a:solidFill>
                <a:latin typeface="Courier New"/>
                <a:ea typeface="Times New Roman"/>
                <a:cs typeface="Times New Roman"/>
              </a:rPr>
              <a:t> </a:t>
            </a:r>
            <a:endParaRPr lang="en-US" sz="1600"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     </a:t>
            </a:r>
            <a:endParaRPr lang="en-US" sz="1600"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 </a:t>
            </a:r>
            <a:r>
              <a:rPr lang="en-US" sz="1600" b="1" dirty="0" smtClean="0">
                <a:solidFill>
                  <a:srgbClr val="000080"/>
                </a:solidFill>
                <a:latin typeface="Courier New"/>
                <a:ea typeface="Times New Roman"/>
                <a:cs typeface="Times New Roman"/>
              </a:rPr>
              <a:t>uses </a:t>
            </a:r>
            <a:r>
              <a:rPr lang="en-US" sz="1600" b="1" dirty="0">
                <a:solidFill>
                  <a:srgbClr val="000000"/>
                </a:solidFill>
                <a:latin typeface="Courier New"/>
                <a:ea typeface="Times New Roman"/>
                <a:cs typeface="Times New Roman"/>
              </a:rPr>
              <a:t>gw.plugin.messaging.MessageReply</a:t>
            </a:r>
            <a:r>
              <a:rPr lang="en-US" sz="1600" b="1" dirty="0">
                <a:solidFill>
                  <a:srgbClr val="000000"/>
                </a:solidFill>
                <a:latin typeface="Courier New"/>
                <a:ea typeface="Times New Roman"/>
                <a:cs typeface="Times New Roman"/>
              </a:rPr>
              <a:t> </a:t>
            </a:r>
            <a:endParaRPr lang="en-US" sz="1600"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 </a:t>
            </a:r>
            <a:r>
              <a:rPr lang="en-US" sz="1600" b="1" dirty="0" smtClean="0">
                <a:solidFill>
                  <a:srgbClr val="000080"/>
                </a:solidFill>
                <a:latin typeface="Courier New"/>
                <a:ea typeface="Times New Roman"/>
                <a:cs typeface="Times New Roman"/>
              </a:rPr>
              <a:t>uses </a:t>
            </a:r>
            <a:r>
              <a:rPr lang="en-US" sz="1600" b="1" dirty="0">
                <a:solidFill>
                  <a:srgbClr val="000000"/>
                </a:solidFill>
                <a:latin typeface="Courier New"/>
                <a:ea typeface="Times New Roman"/>
                <a:cs typeface="Times New Roman"/>
              </a:rPr>
              <a:t>gw.plugin.messaging.MessageFinder</a:t>
            </a:r>
            <a:r>
              <a:rPr lang="en-US" sz="1600" b="1" dirty="0">
                <a:solidFill>
                  <a:srgbClr val="000000"/>
                </a:solidFill>
                <a:latin typeface="Courier New"/>
                <a:ea typeface="Times New Roman"/>
                <a:cs typeface="Times New Roman"/>
              </a:rPr>
              <a:t> </a:t>
            </a:r>
            <a:endParaRPr lang="en-US" sz="1600"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 </a:t>
            </a:r>
            <a:r>
              <a:rPr lang="en-US" sz="1600" b="1" dirty="0" smtClean="0">
                <a:solidFill>
                  <a:srgbClr val="000080"/>
                </a:solidFill>
                <a:latin typeface="Courier New"/>
                <a:ea typeface="Times New Roman"/>
                <a:cs typeface="Times New Roman"/>
              </a:rPr>
              <a:t>uses </a:t>
            </a:r>
            <a:r>
              <a:rPr lang="en-US" sz="1600" b="1" dirty="0">
                <a:solidFill>
                  <a:srgbClr val="000000"/>
                </a:solidFill>
                <a:latin typeface="Courier New"/>
                <a:ea typeface="Times New Roman"/>
                <a:cs typeface="Times New Roman"/>
              </a:rPr>
              <a:t>gw.plugin.PluginCallbackHandler</a:t>
            </a:r>
            <a:r>
              <a:rPr lang="en-US" sz="1600" b="1" dirty="0">
                <a:solidFill>
                  <a:srgbClr val="000000"/>
                </a:solidFill>
                <a:latin typeface="Courier New"/>
                <a:ea typeface="Times New Roman"/>
                <a:cs typeface="Times New Roman"/>
              </a:rPr>
              <a:t> </a:t>
            </a:r>
            <a:endParaRPr lang="en-US" sz="1600"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6     </a:t>
            </a:r>
            <a:endParaRPr lang="en-US" sz="1600"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a:t>
            </a:r>
            <a:r>
              <a:rPr lang="en-US" sz="1600" b="1" dirty="0" smtClean="0">
                <a:solidFill>
                  <a:srgbClr val="000080"/>
                </a:solidFill>
                <a:latin typeface="Courier New"/>
                <a:ea typeface="Times New Roman"/>
                <a:cs typeface="Times New Roman"/>
              </a:rPr>
              <a:t>class </a:t>
            </a:r>
            <a:r>
              <a:rPr lang="en-US" sz="1600" b="1" dirty="0">
                <a:solidFill>
                  <a:srgbClr val="000000"/>
                </a:solidFill>
                <a:latin typeface="Courier New"/>
                <a:ea typeface="Times New Roman"/>
                <a:cs typeface="Times New Roman"/>
              </a:rPr>
              <a:t>SampleReplyPlugin</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implements </a:t>
            </a:r>
            <a:r>
              <a:rPr lang="en-US" sz="1600" b="1" dirty="0">
                <a:solidFill>
                  <a:srgbClr val="000000"/>
                </a:solidFill>
                <a:latin typeface="Courier New"/>
                <a:ea typeface="Times New Roman"/>
                <a:cs typeface="Times New Roman"/>
              </a:rPr>
              <a:t>MessageReply</a:t>
            </a:r>
            <a:r>
              <a:rPr lang="en-US" sz="1600" b="1" dirty="0">
                <a:solidFill>
                  <a:srgbClr val="000000"/>
                </a:solidFill>
                <a:latin typeface="Courier New"/>
                <a:ea typeface="Times New Roman"/>
                <a:cs typeface="Times New Roman"/>
              </a:rPr>
              <a:t> { </a:t>
            </a:r>
            <a:endParaRPr lang="en-US" sz="1600"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   </a:t>
            </a:r>
            <a:r>
              <a:rPr lang="en-US" sz="1600" b="1" dirty="0">
                <a:solidFill>
                  <a:srgbClr val="000080"/>
                </a:solidFill>
                <a:latin typeface="Courier New"/>
                <a:ea typeface="Times New Roman"/>
                <a:cs typeface="Times New Roman"/>
              </a:rPr>
              <a:t>override function </a:t>
            </a:r>
            <a:r>
              <a:rPr lang="en-US" sz="1600" b="1" dirty="0">
                <a:solidFill>
                  <a:srgbClr val="000000"/>
                </a:solidFill>
                <a:latin typeface="Courier New"/>
                <a:ea typeface="Times New Roman"/>
                <a:cs typeface="Times New Roman"/>
              </a:rPr>
              <a:t>initTools</a:t>
            </a:r>
            <a:r>
              <a:rPr lang="en-US" sz="1600" b="1" dirty="0">
                <a:solidFill>
                  <a:srgbClr val="000000"/>
                </a:solidFill>
                <a:latin typeface="Courier New"/>
                <a:ea typeface="Times New Roman"/>
                <a:cs typeface="Times New Roman"/>
              </a:rPr>
              <a:t>(</a:t>
            </a:r>
            <a:r>
              <a:rPr lang="en-US" sz="1600" b="1" dirty="0">
                <a:solidFill>
                  <a:srgbClr val="000000"/>
                </a:solidFill>
                <a:latin typeface="Courier New"/>
                <a:ea typeface="Times New Roman"/>
                <a:cs typeface="Times New Roman"/>
              </a:rPr>
              <a:t>aHandler</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PluginCallbackHandler</a:t>
            </a:r>
            <a:r>
              <a:rPr lang="en-US" sz="1600" b="1" dirty="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aFinder</a:t>
            </a:r>
            <a:r>
              <a:rPr lang="en-US" sz="1600" b="1" dirty="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MessageFinder</a:t>
            </a:r>
            <a:r>
              <a:rPr lang="en-US" sz="1600" b="1" dirty="0">
                <a:solidFill>
                  <a:srgbClr val="000000"/>
                </a:solidFill>
                <a:latin typeface="Courier New"/>
                <a:ea typeface="Times New Roman"/>
                <a:cs typeface="Times New Roman"/>
              </a:rPr>
              <a:t>) { </a:t>
            </a:r>
            <a:endParaRPr lang="en-US" sz="1600"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     </a:t>
            </a:r>
            <a:r>
              <a:rPr lang="en-US" sz="1600" b="1" dirty="0" smtClean="0">
                <a:solidFill>
                  <a:srgbClr val="000080"/>
                </a:solidFill>
                <a:latin typeface="Courier New"/>
                <a:ea typeface="Times New Roman"/>
                <a:cs typeface="Times New Roman"/>
              </a:rPr>
              <a:t>var</a:t>
            </a:r>
            <a:r>
              <a:rPr lang="en-US" sz="1600" b="1" dirty="0" smtClean="0">
                <a:solidFill>
                  <a:srgbClr val="000080"/>
                </a:solidFill>
                <a:latin typeface="Courier New"/>
                <a:ea typeface="Times New Roman"/>
                <a:cs typeface="Times New Roman"/>
              </a:rPr>
              <a:t> </a:t>
            </a:r>
            <a:r>
              <a:rPr lang="en-US" sz="1600" b="1" dirty="0">
                <a:solidFill>
                  <a:srgbClr val="000000"/>
                </a:solidFill>
                <a:latin typeface="Courier New"/>
                <a:ea typeface="Times New Roman"/>
                <a:cs typeface="Times New Roman"/>
              </a:rPr>
              <a:t>_finder = </a:t>
            </a:r>
            <a:r>
              <a:rPr lang="en-US" sz="1600" b="1" dirty="0">
                <a:solidFill>
                  <a:srgbClr val="000000"/>
                </a:solidFill>
                <a:latin typeface="Courier New"/>
                <a:ea typeface="Times New Roman"/>
                <a:cs typeface="Times New Roman"/>
              </a:rPr>
              <a:t>aFinder</a:t>
            </a:r>
            <a:r>
              <a:rPr lang="en-US" sz="1600" b="1" dirty="0">
                <a:solidFill>
                  <a:srgbClr val="000000"/>
                </a:solidFill>
                <a:latin typeface="Courier New"/>
                <a:ea typeface="Times New Roman"/>
                <a:cs typeface="Times New Roman"/>
              </a:rPr>
              <a:t> </a:t>
            </a:r>
            <a:endParaRPr lang="en-US" sz="1600"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10     </a:t>
            </a:r>
            <a:r>
              <a:rPr lang="en-US" sz="1600" b="1" dirty="0" smtClean="0">
                <a:solidFill>
                  <a:srgbClr val="000080"/>
                </a:solidFill>
                <a:latin typeface="Courier New"/>
                <a:ea typeface="Times New Roman"/>
                <a:cs typeface="Times New Roman"/>
              </a:rPr>
              <a:t>var</a:t>
            </a:r>
            <a:r>
              <a:rPr lang="en-US" sz="1600" b="1" dirty="0" smtClean="0">
                <a:solidFill>
                  <a:srgbClr val="000080"/>
                </a:solidFill>
                <a:latin typeface="Courier New"/>
                <a:ea typeface="Times New Roman"/>
                <a:cs typeface="Times New Roman"/>
              </a:rPr>
              <a:t> </a:t>
            </a:r>
            <a:r>
              <a:rPr lang="en-US" sz="1600" b="1" dirty="0">
                <a:solidFill>
                  <a:srgbClr val="000000"/>
                </a:solidFill>
                <a:latin typeface="Courier New"/>
                <a:ea typeface="Times New Roman"/>
                <a:cs typeface="Times New Roman"/>
              </a:rPr>
              <a:t>_handler = </a:t>
            </a:r>
            <a:r>
              <a:rPr lang="en-US" sz="1600" b="1" dirty="0">
                <a:solidFill>
                  <a:srgbClr val="000000"/>
                </a:solidFill>
                <a:latin typeface="Courier New"/>
                <a:ea typeface="Times New Roman"/>
                <a:cs typeface="Times New Roman"/>
              </a:rPr>
              <a:t>aHandler</a:t>
            </a:r>
            <a:r>
              <a:rPr lang="en-US" sz="1600" b="1" dirty="0">
                <a:solidFill>
                  <a:srgbClr val="000000"/>
                </a:solidFill>
                <a:latin typeface="Courier New"/>
                <a:ea typeface="Times New Roman"/>
                <a:cs typeface="Times New Roman"/>
              </a:rPr>
              <a:t> </a:t>
            </a:r>
            <a:endParaRPr lang="en-US" sz="1600" dirty="0">
              <a:latin typeface="Calibri"/>
              <a:ea typeface="Calibri"/>
              <a:cs typeface="Times New Roman"/>
            </a:endParaRPr>
          </a:p>
          <a:p>
            <a:pPr>
              <a:lnSpc>
                <a:spcPct val="115000"/>
              </a:lnSpc>
              <a:spcAft>
                <a:spcPts val="1000"/>
              </a:spcAft>
            </a:pPr>
            <a:r>
              <a:rPr lang="en-US" sz="1600" b="1" dirty="0" smtClean="0">
                <a:solidFill>
                  <a:srgbClr val="000000"/>
                </a:solidFill>
                <a:latin typeface="Courier New"/>
                <a:ea typeface="Times New Roman"/>
                <a:cs typeface="Times New Roman"/>
              </a:rPr>
              <a:t> 11   }</a:t>
            </a:r>
            <a:br>
              <a:rPr lang="en-US" sz="1600" b="1" dirty="0" smtClean="0">
                <a:solidFill>
                  <a:srgbClr val="000000"/>
                </a:solidFill>
                <a:latin typeface="Courier New"/>
                <a:ea typeface="Times New Roman"/>
                <a:cs typeface="Times New Roman"/>
              </a:rPr>
            </a:br>
            <a:r>
              <a:rPr lang="en-US" sz="1600" b="1" dirty="0" smtClean="0">
                <a:solidFill>
                  <a:srgbClr val="000000"/>
                </a:solidFill>
                <a:effectLst/>
                <a:latin typeface="Courier New"/>
                <a:ea typeface="Calibri"/>
                <a:cs typeface="Times New Roman"/>
              </a:rPr>
              <a:t>…28 }</a:t>
            </a:r>
            <a:endParaRPr lang="en-US" sz="1600" dirty="0">
              <a:effectLst/>
              <a:latin typeface="Calibri"/>
              <a:ea typeface="Calibri"/>
              <a:cs typeface="Times New Roman"/>
            </a:endParaRPr>
          </a:p>
        </p:txBody>
      </p:sp>
    </p:spTree>
    <p:extLst>
      <p:ext uri="{BB962C8B-B14F-4D97-AF65-F5344CB8AC3E}">
        <p14:creationId xmlns:p14="http://schemas.microsoft.com/office/powerpoint/2010/main" val="82085656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reply plugin tools</a:t>
            </a:r>
          </a:p>
        </p:txBody>
      </p:sp>
      <p:sp>
        <p:nvSpPr>
          <p:cNvPr id="3" name="Content Placeholder 2"/>
          <p:cNvSpPr>
            <a:spLocks noGrp="1"/>
          </p:cNvSpPr>
          <p:nvPr>
            <p:ph idx="1"/>
          </p:nvPr>
        </p:nvSpPr>
        <p:spPr/>
        <p:txBody>
          <a:bodyPr/>
          <a:lstStyle/>
          <a:p>
            <a:r>
              <a:rPr lang="en-US" b="1" dirty="0"/>
              <a:t>MessageFinder</a:t>
            </a:r>
            <a:r>
              <a:rPr lang="en-US" dirty="0"/>
              <a:t> finds the message to be acknowledged based on:</a:t>
            </a:r>
          </a:p>
          <a:p>
            <a:pPr lvl="1"/>
            <a:r>
              <a:rPr lang="en-US" dirty="0"/>
              <a:t>The message identifier (typically SenderRefID and destination ID)</a:t>
            </a:r>
          </a:p>
          <a:p>
            <a:pPr lvl="1"/>
            <a:r>
              <a:rPr lang="en-US" dirty="0"/>
              <a:t>The message integer ID if SenderRefID is not used</a:t>
            </a:r>
          </a:p>
          <a:p>
            <a:r>
              <a:rPr lang="en-US" b="1" dirty="0"/>
              <a:t>PluginCallbackHandler</a:t>
            </a:r>
            <a:r>
              <a:rPr lang="en-US" dirty="0"/>
              <a:t> provides transaction context for:</a:t>
            </a:r>
          </a:p>
          <a:p>
            <a:pPr lvl="1"/>
            <a:r>
              <a:rPr lang="en-US" dirty="0"/>
              <a:t>Acknowledging the message</a:t>
            </a:r>
          </a:p>
          <a:p>
            <a:pPr lvl="1"/>
            <a:r>
              <a:rPr lang="en-US" dirty="0"/>
              <a:t>Any additional entity data changes</a:t>
            </a:r>
          </a:p>
          <a:p>
            <a:r>
              <a:rPr lang="en-US" dirty="0"/>
              <a:t>If multiple replies are received for the same message, the reply plugin implementation should not change system state or cause harm</a:t>
            </a:r>
          </a:p>
          <a:p>
            <a:endParaRPr lang="en-US" dirty="0"/>
          </a:p>
        </p:txBody>
      </p:sp>
    </p:spTree>
    <p:extLst>
      <p:ext uri="{BB962C8B-B14F-4D97-AF65-F5344CB8AC3E}">
        <p14:creationId xmlns:p14="http://schemas.microsoft.com/office/powerpoint/2010/main" val="382544832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reply plugin: Example</a:t>
            </a:r>
          </a:p>
        </p:txBody>
      </p:sp>
      <p:sp>
        <p:nvSpPr>
          <p:cNvPr id="3" name="Content Placeholder 2"/>
          <p:cNvSpPr>
            <a:spLocks noGrp="1"/>
          </p:cNvSpPr>
          <p:nvPr>
            <p:ph idx="1"/>
          </p:nvPr>
        </p:nvSpPr>
        <p:spPr/>
        <p:txBody>
          <a:bodyPr/>
          <a:lstStyle/>
          <a:p>
            <a:r>
              <a:rPr lang="en-US" dirty="0"/>
              <a:t>Implementation </a:t>
            </a:r>
            <a:r>
              <a:rPr lang="en-US" dirty="0" smtClean="0"/>
              <a:t>skeleton for </a:t>
            </a:r>
            <a:r>
              <a:rPr lang="en-US" dirty="0"/>
              <a:t>an imagined communication </a:t>
            </a:r>
            <a:r>
              <a:rPr lang="en-US" dirty="0" smtClean="0"/>
              <a:t>protocol</a:t>
            </a:r>
            <a:endParaRPr lang="en-US" dirty="0"/>
          </a:p>
          <a:p>
            <a:endParaRPr lang="en-US" dirty="0"/>
          </a:p>
        </p:txBody>
      </p:sp>
      <p:sp>
        <p:nvSpPr>
          <p:cNvPr id="5" name="Rectangle 3"/>
          <p:cNvSpPr txBox="1">
            <a:spLocks noChangeArrowheads="1"/>
          </p:cNvSpPr>
          <p:nvPr/>
        </p:nvSpPr>
        <p:spPr bwMode="auto">
          <a:xfrm>
            <a:off x="533401" y="1828800"/>
            <a:ext cx="8304212" cy="456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pPr marL="347663" lvl="1" indent="-347663">
              <a:lnSpc>
                <a:spcPct val="80000"/>
              </a:lnSpc>
              <a:buFont typeface="Arial" pitchFamily="34" charset="0"/>
              <a:buNone/>
            </a:pPr>
            <a:r>
              <a:rPr lang="en-US" sz="1400" b="1" kern="0" dirty="0" smtClean="0">
                <a:solidFill>
                  <a:srgbClr val="7F0055"/>
                </a:solidFill>
                <a:latin typeface="Times New Roman" pitchFamily="18" charset="0"/>
              </a:rPr>
              <a:t>public</a:t>
            </a:r>
            <a:r>
              <a:rPr lang="en-US" sz="1400" kern="0" dirty="0" smtClean="0">
                <a:solidFill>
                  <a:srgbClr val="000000"/>
                </a:solidFill>
                <a:latin typeface="Times New Roman" pitchFamily="18" charset="0"/>
              </a:rPr>
              <a:t> </a:t>
            </a:r>
            <a:r>
              <a:rPr lang="en-US" sz="1400" b="1" kern="0" dirty="0" smtClean="0">
                <a:solidFill>
                  <a:srgbClr val="7F0055"/>
                </a:solidFill>
                <a:latin typeface="Times New Roman" pitchFamily="18" charset="0"/>
              </a:rPr>
              <a:t>class</a:t>
            </a:r>
            <a:r>
              <a:rPr lang="en-US" sz="1400" kern="0" dirty="0" smtClean="0">
                <a:solidFill>
                  <a:srgbClr val="000000"/>
                </a:solidFill>
                <a:latin typeface="Times New Roman" pitchFamily="18" charset="0"/>
              </a:rPr>
              <a:t> </a:t>
            </a:r>
            <a:r>
              <a:rPr lang="en-US" sz="1400" kern="0" dirty="0" smtClean="0">
                <a:solidFill>
                  <a:srgbClr val="000000"/>
                </a:solidFill>
                <a:latin typeface="Times New Roman" pitchFamily="18" charset="0"/>
              </a:rPr>
              <a:t>ExtSysReplyPlugin</a:t>
            </a:r>
            <a:r>
              <a:rPr lang="en-US" sz="1400" kern="0" dirty="0" smtClean="0">
                <a:solidFill>
                  <a:srgbClr val="000000"/>
                </a:solidFill>
                <a:latin typeface="Times New Roman" pitchFamily="18" charset="0"/>
              </a:rPr>
              <a:t> </a:t>
            </a:r>
            <a:r>
              <a:rPr lang="en-US" sz="1400" b="1" kern="0" dirty="0" smtClean="0">
                <a:solidFill>
                  <a:srgbClr val="7F0055"/>
                </a:solidFill>
                <a:latin typeface="Times New Roman" pitchFamily="18" charset="0"/>
              </a:rPr>
              <a:t>implements</a:t>
            </a:r>
            <a:r>
              <a:rPr lang="en-US" sz="1400" kern="0" dirty="0" smtClean="0">
                <a:solidFill>
                  <a:srgbClr val="000000"/>
                </a:solidFill>
                <a:latin typeface="Times New Roman" pitchFamily="18" charset="0"/>
              </a:rPr>
              <a:t> </a:t>
            </a:r>
            <a:r>
              <a:rPr lang="en-US" sz="1400" kern="0" dirty="0" smtClean="0">
                <a:solidFill>
                  <a:srgbClr val="000000"/>
                </a:solidFill>
                <a:latin typeface="Times New Roman" pitchFamily="18" charset="0"/>
              </a:rPr>
              <a:t>MessageReply</a:t>
            </a:r>
            <a:r>
              <a:rPr lang="en-US" sz="1400" kern="0" dirty="0" smtClean="0">
                <a:solidFill>
                  <a:srgbClr val="000000"/>
                </a:solidFill>
                <a:latin typeface="Times New Roman" pitchFamily="18" charset="0"/>
              </a:rPr>
              <a:t>, </a:t>
            </a:r>
            <a:r>
              <a:rPr lang="en-US" sz="1400" kern="0" dirty="0" smtClean="0">
                <a:solidFill>
                  <a:srgbClr val="000000"/>
                </a:solidFill>
                <a:latin typeface="Times New Roman" pitchFamily="18" charset="0"/>
              </a:rPr>
              <a:t>MyAsync</a:t>
            </a:r>
            <a:r>
              <a:rPr lang="en-US" sz="1400" kern="0" dirty="0" smtClean="0">
                <a:solidFill>
                  <a:srgbClr val="000000"/>
                </a:solidFill>
                <a:latin typeface="Times New Roman" pitchFamily="18" charset="0"/>
              </a:rPr>
              <a:t> {</a:t>
            </a:r>
            <a:endParaRPr lang="en-US" sz="1400" kern="0" dirty="0" smtClean="0">
              <a:latin typeface="Times New Roman" pitchFamily="18" charset="0"/>
            </a:endParaRPr>
          </a:p>
          <a:p>
            <a:pPr marL="347663" lvl="1" indent="-347663">
              <a:lnSpc>
                <a:spcPct val="80000"/>
              </a:lnSpc>
              <a:buFont typeface="Arial" pitchFamily="34" charset="0"/>
              <a:buNone/>
            </a:pPr>
            <a:r>
              <a:rPr lang="en-US" sz="1400" kern="0" dirty="0" smtClean="0">
                <a:solidFill>
                  <a:srgbClr val="000000"/>
                </a:solidFill>
                <a:latin typeface="Times New Roman" pitchFamily="18" charset="0"/>
              </a:rPr>
              <a:t>  </a:t>
            </a:r>
            <a:r>
              <a:rPr lang="en-US" sz="1400" kern="0" dirty="0" smtClean="0">
                <a:solidFill>
                  <a:srgbClr val="3F7F5F"/>
                </a:solidFill>
                <a:latin typeface="Times New Roman" pitchFamily="18" charset="0"/>
              </a:rPr>
              <a:t>// called by </a:t>
            </a:r>
            <a:r>
              <a:rPr lang="en-US" sz="1400" kern="0" dirty="0" smtClean="0">
                <a:solidFill>
                  <a:srgbClr val="3F7F5F"/>
                </a:solidFill>
                <a:latin typeface="Times New Roman" pitchFamily="18" charset="0"/>
              </a:rPr>
              <a:t>asynch</a:t>
            </a:r>
            <a:r>
              <a:rPr lang="en-US" sz="1400" kern="0" dirty="0" smtClean="0">
                <a:solidFill>
                  <a:srgbClr val="3F7F5F"/>
                </a:solidFill>
                <a:latin typeface="Times New Roman" pitchFamily="18" charset="0"/>
              </a:rPr>
              <a:t> reply delivery over the communication protocol</a:t>
            </a:r>
            <a:endParaRPr lang="en-US" sz="1400" kern="0" dirty="0" smtClean="0">
              <a:latin typeface="Times New Roman" pitchFamily="18" charset="0"/>
            </a:endParaRPr>
          </a:p>
          <a:p>
            <a:pPr marL="347663" lvl="1" indent="-347663">
              <a:lnSpc>
                <a:spcPct val="80000"/>
              </a:lnSpc>
              <a:buFont typeface="Arial" pitchFamily="34" charset="0"/>
              <a:buNone/>
            </a:pPr>
            <a:r>
              <a:rPr lang="en-US" sz="1400" kern="0" dirty="0" smtClean="0">
                <a:solidFill>
                  <a:srgbClr val="000000"/>
                </a:solidFill>
                <a:latin typeface="Times New Roman" pitchFamily="18" charset="0"/>
              </a:rPr>
              <a:t> </a:t>
            </a:r>
            <a:r>
              <a:rPr lang="en-US" sz="1400" b="1" kern="0" dirty="0" smtClean="0">
                <a:solidFill>
                  <a:srgbClr val="7F0055"/>
                </a:solidFill>
                <a:latin typeface="Times New Roman" pitchFamily="18" charset="0"/>
              </a:rPr>
              <a:t>public</a:t>
            </a:r>
            <a:r>
              <a:rPr lang="en-US" sz="1400" kern="0" dirty="0" smtClean="0">
                <a:solidFill>
                  <a:srgbClr val="000000"/>
                </a:solidFill>
                <a:latin typeface="Times New Roman" pitchFamily="18" charset="0"/>
              </a:rPr>
              <a:t> </a:t>
            </a:r>
            <a:r>
              <a:rPr lang="en-US" sz="1400" b="1" kern="0" dirty="0" smtClean="0">
                <a:solidFill>
                  <a:srgbClr val="7F0055"/>
                </a:solidFill>
                <a:latin typeface="Times New Roman" pitchFamily="18" charset="0"/>
              </a:rPr>
              <a:t>void</a:t>
            </a:r>
            <a:r>
              <a:rPr lang="en-US" sz="1400" kern="0" dirty="0" smtClean="0">
                <a:solidFill>
                  <a:srgbClr val="000000"/>
                </a:solidFill>
                <a:latin typeface="Times New Roman" pitchFamily="18" charset="0"/>
              </a:rPr>
              <a:t> </a:t>
            </a:r>
            <a:r>
              <a:rPr lang="en-US" sz="1400" kern="0" dirty="0" smtClean="0">
                <a:solidFill>
                  <a:srgbClr val="000000"/>
                </a:solidFill>
                <a:latin typeface="Times New Roman" pitchFamily="18" charset="0"/>
              </a:rPr>
              <a:t>onAsynchronousReply</a:t>
            </a:r>
            <a:r>
              <a:rPr lang="en-US" sz="1400" kern="0" dirty="0" smtClean="0">
                <a:solidFill>
                  <a:srgbClr val="000000"/>
                </a:solidFill>
                <a:latin typeface="Times New Roman" pitchFamily="18" charset="0"/>
              </a:rPr>
              <a:t>(Reply reply) </a:t>
            </a:r>
            <a:r>
              <a:rPr lang="en-US" sz="1400" b="1" kern="0" dirty="0" smtClean="0">
                <a:solidFill>
                  <a:srgbClr val="7F0055"/>
                </a:solidFill>
                <a:latin typeface="Times New Roman" pitchFamily="18" charset="0"/>
              </a:rPr>
              <a:t>throws</a:t>
            </a:r>
            <a:r>
              <a:rPr lang="en-US" sz="1400" kern="0" dirty="0" smtClean="0">
                <a:solidFill>
                  <a:srgbClr val="000000"/>
                </a:solidFill>
                <a:latin typeface="Times New Roman" pitchFamily="18" charset="0"/>
              </a:rPr>
              <a:t> </a:t>
            </a:r>
            <a:r>
              <a:rPr lang="en-US" sz="1400" kern="0" dirty="0" smtClean="0">
                <a:solidFill>
                  <a:srgbClr val="000000"/>
                </a:solidFill>
                <a:latin typeface="Times New Roman" pitchFamily="18" charset="0"/>
              </a:rPr>
              <a:t>Throwable</a:t>
            </a:r>
            <a:r>
              <a:rPr lang="en-US" sz="1400" kern="0" dirty="0" smtClean="0">
                <a:solidFill>
                  <a:srgbClr val="000000"/>
                </a:solidFill>
                <a:latin typeface="Times New Roman" pitchFamily="18" charset="0"/>
              </a:rPr>
              <a:t> {</a:t>
            </a:r>
            <a:endParaRPr lang="en-US" sz="1400" kern="0" dirty="0" smtClean="0">
              <a:latin typeface="Times New Roman" pitchFamily="18" charset="0"/>
            </a:endParaRPr>
          </a:p>
          <a:p>
            <a:pPr marL="347663" lvl="1" indent="-347663">
              <a:lnSpc>
                <a:spcPct val="80000"/>
              </a:lnSpc>
              <a:buFont typeface="Arial" pitchFamily="34" charset="0"/>
              <a:buNone/>
            </a:pPr>
            <a:r>
              <a:rPr lang="en-US" sz="1400" kern="0" dirty="0" smtClean="0">
                <a:solidFill>
                  <a:srgbClr val="000000"/>
                </a:solidFill>
                <a:latin typeface="Times New Roman" pitchFamily="18" charset="0"/>
              </a:rPr>
              <a:t>    </a:t>
            </a:r>
            <a:r>
              <a:rPr lang="en-US" sz="1400" kern="0" dirty="0" smtClean="0">
                <a:solidFill>
                  <a:srgbClr val="0000C0"/>
                </a:solidFill>
                <a:latin typeface="Times New Roman" pitchFamily="18" charset="0"/>
              </a:rPr>
              <a:t>_handler</a:t>
            </a:r>
            <a:endParaRPr lang="en-US" sz="1400" kern="0" dirty="0" smtClean="0">
              <a:latin typeface="Times New Roman" pitchFamily="18" charset="0"/>
            </a:endParaRPr>
          </a:p>
          <a:p>
            <a:pPr marL="347663" lvl="1" indent="-347663">
              <a:lnSpc>
                <a:spcPct val="80000"/>
              </a:lnSpc>
              <a:buFont typeface="Arial" pitchFamily="34" charset="0"/>
              <a:buNone/>
            </a:pPr>
            <a:r>
              <a:rPr lang="en-US" sz="1400" kern="0" dirty="0" smtClean="0">
                <a:solidFill>
                  <a:srgbClr val="000000"/>
                </a:solidFill>
                <a:latin typeface="Times New Roman" pitchFamily="18" charset="0"/>
              </a:rPr>
              <a:t>        .execute(</a:t>
            </a:r>
            <a:r>
              <a:rPr lang="en-US" sz="1400" b="1" kern="0" dirty="0" smtClean="0">
                <a:solidFill>
                  <a:srgbClr val="7F0055"/>
                </a:solidFill>
                <a:latin typeface="Times New Roman" pitchFamily="18" charset="0"/>
              </a:rPr>
              <a:t>new</a:t>
            </a:r>
            <a:r>
              <a:rPr lang="en-US" sz="1400" kern="0" dirty="0" smtClean="0">
                <a:solidFill>
                  <a:srgbClr val="000000"/>
                </a:solidFill>
                <a:latin typeface="Times New Roman" pitchFamily="18" charset="0"/>
              </a:rPr>
              <a:t> </a:t>
            </a:r>
            <a:r>
              <a:rPr lang="en-US" sz="1400" kern="0" dirty="0" smtClean="0">
                <a:solidFill>
                  <a:srgbClr val="000000"/>
                </a:solidFill>
                <a:latin typeface="Times New Roman" pitchFamily="18" charset="0"/>
              </a:rPr>
              <a:t>PluginCallbackHandler.Block</a:t>
            </a:r>
            <a:r>
              <a:rPr lang="en-US" sz="1400" kern="0" dirty="0" smtClean="0">
                <a:solidFill>
                  <a:srgbClr val="000000"/>
                </a:solidFill>
                <a:latin typeface="Times New Roman" pitchFamily="18" charset="0"/>
              </a:rPr>
              <a:t>() {</a:t>
            </a:r>
            <a:endParaRPr lang="en-US" sz="1400" kern="0" dirty="0" smtClean="0">
              <a:latin typeface="Times New Roman" pitchFamily="18" charset="0"/>
            </a:endParaRPr>
          </a:p>
          <a:p>
            <a:pPr marL="347663" lvl="1" indent="-347663">
              <a:lnSpc>
                <a:spcPct val="80000"/>
              </a:lnSpc>
              <a:buFont typeface="Arial" pitchFamily="34" charset="0"/>
              <a:buNone/>
            </a:pPr>
            <a:r>
              <a:rPr lang="en-US" sz="1400" kern="0" dirty="0" smtClean="0">
                <a:solidFill>
                  <a:srgbClr val="000000"/>
                </a:solidFill>
                <a:latin typeface="Times New Roman" pitchFamily="18" charset="0"/>
              </a:rPr>
              <a:t>          </a:t>
            </a:r>
            <a:r>
              <a:rPr lang="en-US" sz="1400" b="1" kern="0" dirty="0" smtClean="0">
                <a:solidFill>
                  <a:srgbClr val="7F0055"/>
                </a:solidFill>
                <a:latin typeface="Times New Roman" pitchFamily="18" charset="0"/>
              </a:rPr>
              <a:t>public</a:t>
            </a:r>
            <a:r>
              <a:rPr lang="en-US" sz="1400" kern="0" dirty="0" smtClean="0">
                <a:solidFill>
                  <a:srgbClr val="000000"/>
                </a:solidFill>
                <a:latin typeface="Times New Roman" pitchFamily="18" charset="0"/>
              </a:rPr>
              <a:t> </a:t>
            </a:r>
            <a:r>
              <a:rPr lang="en-US" sz="1400" b="1" kern="0" dirty="0" smtClean="0">
                <a:solidFill>
                  <a:srgbClr val="7F0055"/>
                </a:solidFill>
                <a:latin typeface="Times New Roman" pitchFamily="18" charset="0"/>
              </a:rPr>
              <a:t>void</a:t>
            </a:r>
            <a:r>
              <a:rPr lang="en-US" sz="1400" kern="0" dirty="0" smtClean="0">
                <a:solidFill>
                  <a:srgbClr val="000000"/>
                </a:solidFill>
                <a:latin typeface="Times New Roman" pitchFamily="18" charset="0"/>
              </a:rPr>
              <a:t> run() {</a:t>
            </a:r>
            <a:endParaRPr lang="en-US" sz="1400" kern="0" dirty="0" smtClean="0">
              <a:latin typeface="Times New Roman" pitchFamily="18" charset="0"/>
            </a:endParaRPr>
          </a:p>
          <a:p>
            <a:pPr marL="347663" lvl="1" indent="-347663">
              <a:lnSpc>
                <a:spcPct val="80000"/>
              </a:lnSpc>
              <a:buFont typeface="Arial" pitchFamily="34" charset="0"/>
              <a:buNone/>
            </a:pPr>
            <a:r>
              <a:rPr lang="en-US" sz="1400" kern="0" dirty="0" smtClean="0">
                <a:solidFill>
                  <a:srgbClr val="000000"/>
                </a:solidFill>
                <a:latin typeface="Times New Roman" pitchFamily="18" charset="0"/>
              </a:rPr>
              <a:t>            Message </a:t>
            </a:r>
            <a:r>
              <a:rPr lang="en-US" sz="1400" kern="0" dirty="0" smtClean="0">
                <a:solidFill>
                  <a:srgbClr val="000000"/>
                </a:solidFill>
                <a:latin typeface="Times New Roman" pitchFamily="18" charset="0"/>
              </a:rPr>
              <a:t>msg</a:t>
            </a:r>
            <a:r>
              <a:rPr lang="en-US" sz="1400" kern="0" dirty="0" smtClean="0">
                <a:solidFill>
                  <a:srgbClr val="000000"/>
                </a:solidFill>
                <a:latin typeface="Times New Roman" pitchFamily="18" charset="0"/>
              </a:rPr>
              <a:t> = </a:t>
            </a:r>
            <a:r>
              <a:rPr lang="en-US" sz="1400" kern="0" dirty="0" smtClean="0">
                <a:solidFill>
                  <a:srgbClr val="0000C0"/>
                </a:solidFill>
                <a:latin typeface="Times New Roman" pitchFamily="18" charset="0"/>
              </a:rPr>
              <a:t>_finder</a:t>
            </a:r>
            <a:endParaRPr lang="en-US" sz="1400" kern="0" dirty="0" smtClean="0">
              <a:latin typeface="Times New Roman" pitchFamily="18" charset="0"/>
            </a:endParaRPr>
          </a:p>
          <a:p>
            <a:pPr marL="347663" lvl="1" indent="-347663">
              <a:lnSpc>
                <a:spcPct val="80000"/>
              </a:lnSpc>
              <a:buFont typeface="Arial" pitchFamily="34" charset="0"/>
              <a:buNone/>
            </a:pPr>
            <a:r>
              <a:rPr lang="en-US" sz="1400" kern="0" dirty="0" smtClean="0">
                <a:solidFill>
                  <a:srgbClr val="000000"/>
                </a:solidFill>
                <a:latin typeface="Times New Roman" pitchFamily="18" charset="0"/>
              </a:rPr>
              <a:t>                .</a:t>
            </a:r>
            <a:r>
              <a:rPr lang="en-US" sz="1400" kern="0" dirty="0" smtClean="0">
                <a:solidFill>
                  <a:srgbClr val="000000"/>
                </a:solidFill>
                <a:latin typeface="Times New Roman" pitchFamily="18" charset="0"/>
              </a:rPr>
              <a:t>findBySenderRefID</a:t>
            </a:r>
            <a:r>
              <a:rPr lang="en-US" sz="1400" kern="0" dirty="0" smtClean="0">
                <a:solidFill>
                  <a:srgbClr val="000000"/>
                </a:solidFill>
                <a:latin typeface="Times New Roman" pitchFamily="18" charset="0"/>
              </a:rPr>
              <a:t>(</a:t>
            </a:r>
            <a:r>
              <a:rPr lang="en-US" sz="1400" kern="0" dirty="0" smtClean="0">
                <a:solidFill>
                  <a:srgbClr val="000000"/>
                </a:solidFill>
                <a:latin typeface="Times New Roman" pitchFamily="18" charset="0"/>
              </a:rPr>
              <a:t>reply.getCorrelationID</a:t>
            </a:r>
            <a:r>
              <a:rPr lang="en-US" sz="1400" kern="0" dirty="0" smtClean="0">
                <a:solidFill>
                  <a:srgbClr val="000000"/>
                </a:solidFill>
                <a:latin typeface="Times New Roman" pitchFamily="18" charset="0"/>
              </a:rPr>
              <a:t>(), </a:t>
            </a:r>
            <a:r>
              <a:rPr lang="en-US" sz="1400" kern="0" dirty="0" smtClean="0">
                <a:latin typeface="Times New Roman" pitchFamily="18" charset="0"/>
              </a:rPr>
              <a:t>_</a:t>
            </a:r>
            <a:r>
              <a:rPr lang="en-US" sz="1400" kern="0" dirty="0" smtClean="0">
                <a:latin typeface="Times New Roman" pitchFamily="18" charset="0"/>
              </a:rPr>
              <a:t>destID</a:t>
            </a:r>
            <a:r>
              <a:rPr lang="en-US" sz="1400" kern="0" dirty="0" smtClean="0">
                <a:solidFill>
                  <a:srgbClr val="000000"/>
                </a:solidFill>
                <a:latin typeface="Times New Roman" pitchFamily="18" charset="0"/>
              </a:rPr>
              <a:t>);</a:t>
            </a:r>
            <a:endParaRPr lang="en-US" sz="1400" kern="0" dirty="0" smtClean="0">
              <a:latin typeface="Times New Roman" pitchFamily="18" charset="0"/>
            </a:endParaRPr>
          </a:p>
          <a:p>
            <a:pPr marL="347663" lvl="1" indent="-347663">
              <a:lnSpc>
                <a:spcPct val="80000"/>
              </a:lnSpc>
              <a:buFont typeface="Arial" pitchFamily="34" charset="0"/>
              <a:buNone/>
            </a:pPr>
            <a:r>
              <a:rPr lang="en-US" sz="1400" kern="0" dirty="0" smtClean="0">
                <a:solidFill>
                  <a:srgbClr val="000000"/>
                </a:solidFill>
                <a:latin typeface="Times New Roman" pitchFamily="18" charset="0"/>
              </a:rPr>
              <a:t>            if (</a:t>
            </a:r>
            <a:r>
              <a:rPr lang="en-US" sz="1400" kern="0" dirty="0" smtClean="0">
                <a:solidFill>
                  <a:srgbClr val="000000"/>
                </a:solidFill>
                <a:latin typeface="Times New Roman" pitchFamily="18" charset="0"/>
              </a:rPr>
              <a:t>reply.isOK</a:t>
            </a:r>
            <a:r>
              <a:rPr lang="en-US" sz="1400" kern="0" dirty="0" smtClean="0">
                <a:solidFill>
                  <a:srgbClr val="000000"/>
                </a:solidFill>
                <a:latin typeface="Times New Roman" pitchFamily="18" charset="0"/>
              </a:rPr>
              <a:t>()) {</a:t>
            </a:r>
            <a:r>
              <a:rPr lang="en-US" sz="1400" kern="0" dirty="0" smtClean="0">
                <a:solidFill>
                  <a:srgbClr val="3F7F5F"/>
                </a:solidFill>
                <a:latin typeface="Times New Roman" pitchFamily="18" charset="0"/>
              </a:rPr>
              <a:t>// if reply OK</a:t>
            </a:r>
            <a:endParaRPr lang="en-US" sz="1400" kern="0" dirty="0" smtClean="0">
              <a:latin typeface="Times New Roman" pitchFamily="18" charset="0"/>
            </a:endParaRPr>
          </a:p>
          <a:p>
            <a:pPr marL="347663" lvl="1" indent="-347663">
              <a:lnSpc>
                <a:spcPct val="80000"/>
              </a:lnSpc>
              <a:buFont typeface="Arial" pitchFamily="34" charset="0"/>
              <a:buNone/>
            </a:pPr>
            <a:r>
              <a:rPr lang="en-US" sz="1400" kern="0" dirty="0" smtClean="0">
                <a:solidFill>
                  <a:srgbClr val="000000"/>
                </a:solidFill>
                <a:latin typeface="Times New Roman" pitchFamily="18" charset="0"/>
              </a:rPr>
              <a:t>            </a:t>
            </a:r>
            <a:r>
              <a:rPr lang="en-US" sz="1400" kern="0" dirty="0" smtClean="0">
                <a:solidFill>
                  <a:srgbClr val="000000"/>
                </a:solidFill>
                <a:latin typeface="Times New Roman" pitchFamily="18" charset="0"/>
              </a:rPr>
              <a:t>msg.reportAck</a:t>
            </a:r>
            <a:r>
              <a:rPr lang="en-US" sz="1400" kern="0" dirty="0" smtClean="0">
                <a:solidFill>
                  <a:srgbClr val="000000"/>
                </a:solidFill>
                <a:latin typeface="Times New Roman" pitchFamily="18" charset="0"/>
              </a:rPr>
              <a:t>(); }</a:t>
            </a:r>
            <a:endParaRPr lang="en-US" sz="1400" kern="0" dirty="0" smtClean="0">
              <a:latin typeface="Times New Roman" pitchFamily="18" charset="0"/>
            </a:endParaRPr>
          </a:p>
          <a:p>
            <a:pPr marL="347663" lvl="1" indent="-347663">
              <a:lnSpc>
                <a:spcPct val="80000"/>
              </a:lnSpc>
              <a:buFont typeface="Arial" pitchFamily="34" charset="0"/>
              <a:buNone/>
            </a:pPr>
            <a:r>
              <a:rPr lang="en-US" sz="1400" kern="0" dirty="0" smtClean="0">
                <a:solidFill>
                  <a:srgbClr val="000000"/>
                </a:solidFill>
                <a:latin typeface="Times New Roman" pitchFamily="18" charset="0"/>
              </a:rPr>
              <a:t>          }</a:t>
            </a:r>
            <a:endParaRPr lang="en-US" sz="1400" kern="0" dirty="0" smtClean="0">
              <a:latin typeface="Times New Roman" pitchFamily="18" charset="0"/>
            </a:endParaRPr>
          </a:p>
          <a:p>
            <a:pPr marL="347663" lvl="1" indent="-347663">
              <a:lnSpc>
                <a:spcPct val="80000"/>
              </a:lnSpc>
              <a:buFont typeface="Arial" pitchFamily="34" charset="0"/>
              <a:buNone/>
            </a:pPr>
            <a:r>
              <a:rPr lang="en-US" sz="1400" kern="0" dirty="0" smtClean="0">
                <a:solidFill>
                  <a:srgbClr val="000000"/>
                </a:solidFill>
                <a:latin typeface="Times New Roman" pitchFamily="18" charset="0"/>
              </a:rPr>
              <a:t>        });</a:t>
            </a:r>
            <a:endParaRPr lang="en-US" sz="1400" kern="0" dirty="0" smtClean="0">
              <a:latin typeface="Times New Roman" pitchFamily="18" charset="0"/>
            </a:endParaRPr>
          </a:p>
          <a:p>
            <a:pPr marL="347663" lvl="1" indent="-347663">
              <a:lnSpc>
                <a:spcPct val="80000"/>
              </a:lnSpc>
              <a:buFont typeface="Arial" pitchFamily="34" charset="0"/>
              <a:buNone/>
            </a:pPr>
            <a:r>
              <a:rPr lang="en-US" sz="1400" kern="0" dirty="0" smtClean="0">
                <a:solidFill>
                  <a:srgbClr val="000000"/>
                </a:solidFill>
                <a:latin typeface="Times New Roman" pitchFamily="18" charset="0"/>
              </a:rPr>
              <a:t>  }</a:t>
            </a:r>
          </a:p>
          <a:p>
            <a:pPr marL="347663" lvl="1" indent="-347663">
              <a:lnSpc>
                <a:spcPct val="80000"/>
              </a:lnSpc>
              <a:buFont typeface="Arial" pitchFamily="34" charset="0"/>
              <a:buNone/>
            </a:pPr>
            <a:r>
              <a:rPr lang="en-US" sz="1400" kern="0" dirty="0" smtClean="0">
                <a:solidFill>
                  <a:srgbClr val="000000"/>
                </a:solidFill>
                <a:latin typeface="Times New Roman" pitchFamily="18" charset="0"/>
              </a:rPr>
              <a:t>	//…</a:t>
            </a:r>
            <a:endParaRPr lang="en-US" sz="1400" kern="0" dirty="0" smtClean="0">
              <a:latin typeface="Times New Roman" pitchFamily="18" charset="0"/>
            </a:endParaRPr>
          </a:p>
          <a:p>
            <a:pPr marL="347663" lvl="1" indent="-347663">
              <a:lnSpc>
                <a:spcPct val="80000"/>
              </a:lnSpc>
              <a:buFont typeface="Arial" pitchFamily="34" charset="0"/>
              <a:buNone/>
            </a:pPr>
            <a:r>
              <a:rPr lang="en-US" sz="1400" kern="0" dirty="0" smtClean="0">
                <a:latin typeface="Times New Roman" pitchFamily="18" charset="0"/>
              </a:rPr>
              <a:t>  </a:t>
            </a:r>
            <a:r>
              <a:rPr lang="en-US" sz="1400" b="1" kern="0" dirty="0" smtClean="0">
                <a:solidFill>
                  <a:srgbClr val="7F0055"/>
                </a:solidFill>
                <a:latin typeface="Times New Roman" pitchFamily="18" charset="0"/>
              </a:rPr>
              <a:t>public</a:t>
            </a:r>
            <a:r>
              <a:rPr lang="en-US" sz="1400" kern="0" dirty="0" smtClean="0">
                <a:solidFill>
                  <a:srgbClr val="000000"/>
                </a:solidFill>
                <a:latin typeface="Times New Roman" pitchFamily="18" charset="0"/>
              </a:rPr>
              <a:t> </a:t>
            </a:r>
            <a:r>
              <a:rPr lang="en-US" sz="1400" b="1" kern="0" dirty="0" smtClean="0">
                <a:solidFill>
                  <a:srgbClr val="7F0055"/>
                </a:solidFill>
                <a:latin typeface="Times New Roman" pitchFamily="18" charset="0"/>
              </a:rPr>
              <a:t>void</a:t>
            </a:r>
            <a:r>
              <a:rPr lang="en-US" sz="1400" kern="0" dirty="0" smtClean="0">
                <a:solidFill>
                  <a:srgbClr val="000000"/>
                </a:solidFill>
                <a:latin typeface="Times New Roman" pitchFamily="18" charset="0"/>
              </a:rPr>
              <a:t> </a:t>
            </a:r>
            <a:r>
              <a:rPr lang="en-US" sz="1400" kern="0" dirty="0" smtClean="0">
                <a:solidFill>
                  <a:srgbClr val="000000"/>
                </a:solidFill>
                <a:latin typeface="Times New Roman" pitchFamily="18" charset="0"/>
              </a:rPr>
              <a:t>initTools</a:t>
            </a:r>
            <a:r>
              <a:rPr lang="en-US" sz="1400" kern="0" dirty="0" smtClean="0">
                <a:solidFill>
                  <a:srgbClr val="000000"/>
                </a:solidFill>
                <a:latin typeface="Times New Roman" pitchFamily="18" charset="0"/>
              </a:rPr>
              <a:t>(</a:t>
            </a:r>
            <a:r>
              <a:rPr lang="en-US" sz="1400" kern="0" dirty="0" smtClean="0">
                <a:solidFill>
                  <a:srgbClr val="000000"/>
                </a:solidFill>
                <a:latin typeface="Times New Roman" pitchFamily="18" charset="0"/>
              </a:rPr>
              <a:t>MessageFinder</a:t>
            </a:r>
            <a:r>
              <a:rPr lang="en-US" sz="1400" kern="0" dirty="0" smtClean="0">
                <a:solidFill>
                  <a:srgbClr val="000000"/>
                </a:solidFill>
                <a:latin typeface="Times New Roman" pitchFamily="18" charset="0"/>
              </a:rPr>
              <a:t> finder, </a:t>
            </a:r>
            <a:r>
              <a:rPr lang="en-US" sz="1400" kern="0" dirty="0" smtClean="0">
                <a:solidFill>
                  <a:srgbClr val="000000"/>
                </a:solidFill>
                <a:latin typeface="Times New Roman" pitchFamily="18" charset="0"/>
              </a:rPr>
              <a:t>PluginCallbackHandler</a:t>
            </a:r>
            <a:r>
              <a:rPr lang="en-US" sz="1400" kern="0" dirty="0" smtClean="0">
                <a:solidFill>
                  <a:srgbClr val="000000"/>
                </a:solidFill>
                <a:latin typeface="Times New Roman" pitchFamily="18" charset="0"/>
              </a:rPr>
              <a:t> handler) {</a:t>
            </a:r>
            <a:r>
              <a:rPr lang="en-US" sz="1400" kern="0" dirty="0" smtClean="0">
                <a:solidFill>
                  <a:srgbClr val="0000C0"/>
                </a:solidFill>
                <a:latin typeface="Times New Roman" pitchFamily="18" charset="0"/>
              </a:rPr>
              <a:t>_finder </a:t>
            </a:r>
            <a:r>
              <a:rPr lang="en-US" sz="1400" kern="0" dirty="0" smtClean="0">
                <a:solidFill>
                  <a:srgbClr val="000000"/>
                </a:solidFill>
                <a:latin typeface="Times New Roman" pitchFamily="18" charset="0"/>
              </a:rPr>
              <a:t>= finder; </a:t>
            </a:r>
            <a:r>
              <a:rPr lang="en-US" sz="1400" kern="0" dirty="0" smtClean="0">
                <a:solidFill>
                  <a:srgbClr val="0000C0"/>
                </a:solidFill>
                <a:latin typeface="Times New Roman" pitchFamily="18" charset="0"/>
              </a:rPr>
              <a:t>_handler</a:t>
            </a:r>
            <a:r>
              <a:rPr lang="en-US" sz="1400" kern="0" dirty="0" smtClean="0">
                <a:solidFill>
                  <a:srgbClr val="000000"/>
                </a:solidFill>
                <a:latin typeface="Times New Roman" pitchFamily="18" charset="0"/>
              </a:rPr>
              <a:t> = handler; }</a:t>
            </a:r>
            <a:endParaRPr lang="en-US" sz="1400" kern="0" dirty="0" smtClean="0">
              <a:latin typeface="Times New Roman" pitchFamily="18" charset="0"/>
            </a:endParaRPr>
          </a:p>
          <a:p>
            <a:pPr marL="347663" lvl="1" indent="-347663">
              <a:lnSpc>
                <a:spcPct val="80000"/>
              </a:lnSpc>
              <a:buFont typeface="Arial" pitchFamily="34" charset="0"/>
              <a:buNone/>
            </a:pPr>
            <a:r>
              <a:rPr lang="en-US" sz="1400" kern="0" dirty="0" smtClean="0">
                <a:solidFill>
                  <a:srgbClr val="000000"/>
                </a:solidFill>
                <a:latin typeface="Times New Roman" pitchFamily="18" charset="0"/>
              </a:rPr>
              <a:t>  </a:t>
            </a:r>
            <a:r>
              <a:rPr lang="en-US" sz="1400" b="1" kern="0" dirty="0" smtClean="0">
                <a:solidFill>
                  <a:srgbClr val="7F0055"/>
                </a:solidFill>
                <a:latin typeface="Times New Roman" pitchFamily="18" charset="0"/>
              </a:rPr>
              <a:t>public</a:t>
            </a:r>
            <a:r>
              <a:rPr lang="en-US" sz="1400" kern="0" dirty="0" smtClean="0">
                <a:solidFill>
                  <a:srgbClr val="000000"/>
                </a:solidFill>
                <a:latin typeface="Times New Roman" pitchFamily="18" charset="0"/>
              </a:rPr>
              <a:t> </a:t>
            </a:r>
            <a:r>
              <a:rPr lang="en-US" sz="1400" b="1" kern="0" dirty="0" smtClean="0">
                <a:solidFill>
                  <a:srgbClr val="7F0055"/>
                </a:solidFill>
                <a:latin typeface="Times New Roman" pitchFamily="18" charset="0"/>
              </a:rPr>
              <a:t>void</a:t>
            </a:r>
            <a:r>
              <a:rPr lang="en-US" sz="1400" kern="0" dirty="0" smtClean="0">
                <a:solidFill>
                  <a:srgbClr val="000000"/>
                </a:solidFill>
                <a:latin typeface="Times New Roman" pitchFamily="18" charset="0"/>
              </a:rPr>
              <a:t> </a:t>
            </a:r>
            <a:r>
              <a:rPr lang="en-US" sz="1400" kern="0" dirty="0" smtClean="0">
                <a:solidFill>
                  <a:srgbClr val="000000"/>
                </a:solidFill>
                <a:latin typeface="Times New Roman" pitchFamily="18" charset="0"/>
              </a:rPr>
              <a:t>setDestinationID</a:t>
            </a:r>
            <a:r>
              <a:rPr lang="en-US" sz="1400" kern="0" dirty="0" smtClean="0">
                <a:solidFill>
                  <a:srgbClr val="000000"/>
                </a:solidFill>
                <a:latin typeface="Times New Roman" pitchFamily="18" charset="0"/>
              </a:rPr>
              <a:t>(</a:t>
            </a:r>
            <a:r>
              <a:rPr lang="en-US" sz="1400" b="1" kern="0" dirty="0" smtClean="0">
                <a:solidFill>
                  <a:srgbClr val="7F0055"/>
                </a:solidFill>
                <a:latin typeface="Times New Roman" pitchFamily="18" charset="0"/>
              </a:rPr>
              <a:t>int</a:t>
            </a:r>
            <a:r>
              <a:rPr lang="en-US" sz="1400" kern="0" dirty="0" smtClean="0">
                <a:solidFill>
                  <a:srgbClr val="000000"/>
                </a:solidFill>
                <a:latin typeface="Times New Roman" pitchFamily="18" charset="0"/>
              </a:rPr>
              <a:t> id) {</a:t>
            </a:r>
            <a:r>
              <a:rPr lang="en-US" sz="1400" kern="0" dirty="0" smtClean="0">
                <a:solidFill>
                  <a:schemeClr val="accent1"/>
                </a:solidFill>
                <a:latin typeface="Times New Roman" pitchFamily="18" charset="0"/>
              </a:rPr>
              <a:t>_</a:t>
            </a:r>
            <a:r>
              <a:rPr lang="en-US" sz="1400" kern="0" dirty="0" smtClean="0">
                <a:solidFill>
                  <a:schemeClr val="accent1"/>
                </a:solidFill>
                <a:latin typeface="Times New Roman" pitchFamily="18" charset="0"/>
              </a:rPr>
              <a:t>destID</a:t>
            </a:r>
            <a:r>
              <a:rPr lang="en-US" sz="1400" kern="0" dirty="0" smtClean="0">
                <a:solidFill>
                  <a:schemeClr val="accent1"/>
                </a:solidFill>
                <a:latin typeface="Times New Roman" pitchFamily="18" charset="0"/>
              </a:rPr>
              <a:t> </a:t>
            </a:r>
            <a:r>
              <a:rPr lang="en-US" sz="1400" kern="0" dirty="0" smtClean="0">
                <a:solidFill>
                  <a:srgbClr val="000000"/>
                </a:solidFill>
                <a:latin typeface="Times New Roman" pitchFamily="18" charset="0"/>
              </a:rPr>
              <a:t>= id}</a:t>
            </a:r>
            <a:endParaRPr lang="en-US" sz="1400" kern="0" dirty="0" smtClean="0">
              <a:latin typeface="Times New Roman" pitchFamily="18" charset="0"/>
            </a:endParaRPr>
          </a:p>
          <a:p>
            <a:pPr marL="347663" lvl="1" indent="-347663">
              <a:lnSpc>
                <a:spcPct val="80000"/>
              </a:lnSpc>
              <a:buFont typeface="Arial" pitchFamily="34" charset="0"/>
              <a:buNone/>
            </a:pPr>
            <a:r>
              <a:rPr lang="en-US" sz="1400" kern="0" dirty="0" smtClean="0">
                <a:solidFill>
                  <a:srgbClr val="000000"/>
                </a:solidFill>
                <a:latin typeface="Times New Roman" pitchFamily="18" charset="0"/>
              </a:rPr>
              <a:t>  </a:t>
            </a:r>
            <a:r>
              <a:rPr lang="en-US" sz="1400" b="1" kern="0" dirty="0" smtClean="0">
                <a:solidFill>
                  <a:srgbClr val="7F0055"/>
                </a:solidFill>
                <a:latin typeface="Times New Roman" pitchFamily="18" charset="0"/>
              </a:rPr>
              <a:t>public</a:t>
            </a:r>
            <a:r>
              <a:rPr lang="en-US" sz="1400" kern="0" dirty="0" smtClean="0">
                <a:solidFill>
                  <a:srgbClr val="000000"/>
                </a:solidFill>
                <a:latin typeface="Times New Roman" pitchFamily="18" charset="0"/>
              </a:rPr>
              <a:t> </a:t>
            </a:r>
            <a:r>
              <a:rPr lang="en-US" sz="1400" b="1" kern="0" dirty="0" smtClean="0">
                <a:solidFill>
                  <a:srgbClr val="7F0055"/>
                </a:solidFill>
                <a:latin typeface="Times New Roman" pitchFamily="18" charset="0"/>
              </a:rPr>
              <a:t>void</a:t>
            </a:r>
            <a:r>
              <a:rPr lang="en-US" sz="1400" kern="0" dirty="0" smtClean="0">
                <a:solidFill>
                  <a:srgbClr val="000000"/>
                </a:solidFill>
                <a:latin typeface="Times New Roman" pitchFamily="18" charset="0"/>
              </a:rPr>
              <a:t> </a:t>
            </a:r>
            <a:r>
              <a:rPr lang="en-US" sz="1400" kern="0" dirty="0" smtClean="0">
                <a:solidFill>
                  <a:srgbClr val="000000"/>
                </a:solidFill>
                <a:latin typeface="Times New Roman" pitchFamily="18" charset="0"/>
              </a:rPr>
              <a:t>setParameters</a:t>
            </a:r>
            <a:r>
              <a:rPr lang="en-US" sz="1400" kern="0" dirty="0" smtClean="0">
                <a:solidFill>
                  <a:srgbClr val="000000"/>
                </a:solidFill>
                <a:latin typeface="Times New Roman" pitchFamily="18" charset="0"/>
              </a:rPr>
              <a:t>(Map </a:t>
            </a:r>
            <a:r>
              <a:rPr lang="en-US" sz="1400" kern="0" dirty="0" smtClean="0">
                <a:solidFill>
                  <a:srgbClr val="000000"/>
                </a:solidFill>
                <a:latin typeface="Times New Roman" pitchFamily="18" charset="0"/>
              </a:rPr>
              <a:t>param</a:t>
            </a:r>
            <a:r>
              <a:rPr lang="en-US" sz="1400" kern="0" dirty="0" smtClean="0">
                <a:solidFill>
                  <a:srgbClr val="000000"/>
                </a:solidFill>
                <a:latin typeface="Times New Roman" pitchFamily="18" charset="0"/>
              </a:rPr>
              <a:t>) {…}</a:t>
            </a:r>
            <a:endParaRPr lang="en-US" sz="1400" kern="0" dirty="0" smtClean="0">
              <a:latin typeface="Times New Roman" pitchFamily="18" charset="0"/>
            </a:endParaRPr>
          </a:p>
          <a:p>
            <a:pPr marL="347663" lvl="1" indent="-347663">
              <a:lnSpc>
                <a:spcPct val="80000"/>
              </a:lnSpc>
              <a:buFont typeface="Arial" pitchFamily="34" charset="0"/>
              <a:buNone/>
            </a:pPr>
            <a:r>
              <a:rPr lang="en-US" sz="1400" kern="0" dirty="0" smtClean="0">
                <a:solidFill>
                  <a:srgbClr val="000000"/>
                </a:solidFill>
                <a:latin typeface="Times New Roman" pitchFamily="18" charset="0"/>
              </a:rPr>
              <a:t>  </a:t>
            </a:r>
            <a:r>
              <a:rPr lang="en-US" sz="1400" b="1" kern="0" dirty="0" smtClean="0">
                <a:solidFill>
                  <a:srgbClr val="7F0055"/>
                </a:solidFill>
                <a:latin typeface="Times New Roman" pitchFamily="18" charset="0"/>
              </a:rPr>
              <a:t>public</a:t>
            </a:r>
            <a:r>
              <a:rPr lang="en-US" sz="1400" kern="0" dirty="0" smtClean="0">
                <a:solidFill>
                  <a:srgbClr val="000000"/>
                </a:solidFill>
                <a:latin typeface="Times New Roman" pitchFamily="18" charset="0"/>
              </a:rPr>
              <a:t> </a:t>
            </a:r>
            <a:r>
              <a:rPr lang="en-US" sz="1400" b="1" kern="0" dirty="0" smtClean="0">
                <a:solidFill>
                  <a:srgbClr val="7F0055"/>
                </a:solidFill>
                <a:latin typeface="Times New Roman" pitchFamily="18" charset="0"/>
              </a:rPr>
              <a:t>void</a:t>
            </a:r>
            <a:r>
              <a:rPr lang="en-US" sz="1400" kern="0" dirty="0" smtClean="0">
                <a:solidFill>
                  <a:srgbClr val="000000"/>
                </a:solidFill>
                <a:latin typeface="Times New Roman" pitchFamily="18" charset="0"/>
              </a:rPr>
              <a:t> resume() {</a:t>
            </a:r>
            <a:r>
              <a:rPr lang="en-US" sz="1400" kern="0" dirty="0" smtClean="0">
                <a:solidFill>
                  <a:srgbClr val="3F7F5F"/>
                </a:solidFill>
                <a:latin typeface="Times New Roman" pitchFamily="18" charset="0"/>
              </a:rPr>
              <a:t>// setup </a:t>
            </a:r>
            <a:r>
              <a:rPr lang="en-US" sz="1400" kern="0" dirty="0" smtClean="0">
                <a:solidFill>
                  <a:srgbClr val="3F7F5F"/>
                </a:solidFill>
                <a:latin typeface="Times New Roman" pitchFamily="18" charset="0"/>
              </a:rPr>
              <a:t>asynch</a:t>
            </a:r>
            <a:r>
              <a:rPr lang="en-US" sz="1400" kern="0" dirty="0" smtClean="0">
                <a:solidFill>
                  <a:srgbClr val="3F7F5F"/>
                </a:solidFill>
                <a:latin typeface="Times New Roman" pitchFamily="18" charset="0"/>
              </a:rPr>
              <a:t> reply delivery over communication protocol…</a:t>
            </a:r>
            <a:r>
              <a:rPr lang="en-US" sz="1400" kern="0" dirty="0" smtClean="0">
                <a:latin typeface="Times New Roman" pitchFamily="18" charset="0"/>
              </a:rPr>
              <a:t> </a:t>
            </a:r>
            <a:r>
              <a:rPr lang="en-US" sz="1400" kern="0" dirty="0" smtClean="0">
                <a:solidFill>
                  <a:srgbClr val="000000"/>
                </a:solidFill>
                <a:latin typeface="Times New Roman" pitchFamily="18" charset="0"/>
              </a:rPr>
              <a:t>}</a:t>
            </a:r>
            <a:endParaRPr lang="en-US" sz="1400" kern="0" dirty="0" smtClean="0">
              <a:latin typeface="Times New Roman" pitchFamily="18" charset="0"/>
            </a:endParaRPr>
          </a:p>
          <a:p>
            <a:pPr marL="347663" lvl="1" indent="-347663">
              <a:lnSpc>
                <a:spcPct val="80000"/>
              </a:lnSpc>
              <a:buFont typeface="Arial" pitchFamily="34" charset="0"/>
              <a:buNone/>
            </a:pPr>
            <a:r>
              <a:rPr lang="en-US" sz="1400" kern="0" dirty="0" smtClean="0">
                <a:solidFill>
                  <a:srgbClr val="000000"/>
                </a:solidFill>
                <a:latin typeface="Times New Roman" pitchFamily="18" charset="0"/>
              </a:rPr>
              <a:t>  </a:t>
            </a:r>
            <a:r>
              <a:rPr lang="en-US" sz="1400" b="1" kern="0" dirty="0" smtClean="0">
                <a:solidFill>
                  <a:srgbClr val="7F0055"/>
                </a:solidFill>
                <a:latin typeface="Times New Roman" pitchFamily="18" charset="0"/>
              </a:rPr>
              <a:t>public</a:t>
            </a:r>
            <a:r>
              <a:rPr lang="en-US" sz="1400" kern="0" dirty="0" smtClean="0">
                <a:solidFill>
                  <a:srgbClr val="000000"/>
                </a:solidFill>
                <a:latin typeface="Times New Roman" pitchFamily="18" charset="0"/>
              </a:rPr>
              <a:t> </a:t>
            </a:r>
            <a:r>
              <a:rPr lang="en-US" sz="1400" b="1" kern="0" dirty="0" smtClean="0">
                <a:solidFill>
                  <a:srgbClr val="7F0055"/>
                </a:solidFill>
                <a:latin typeface="Times New Roman" pitchFamily="18" charset="0"/>
              </a:rPr>
              <a:t>void</a:t>
            </a:r>
            <a:r>
              <a:rPr lang="en-US" sz="1400" kern="0" dirty="0" smtClean="0">
                <a:solidFill>
                  <a:srgbClr val="000000"/>
                </a:solidFill>
                <a:latin typeface="Times New Roman" pitchFamily="18" charset="0"/>
              </a:rPr>
              <a:t> suspend() {…}</a:t>
            </a:r>
            <a:endParaRPr lang="en-US" sz="1400" kern="0" dirty="0" smtClean="0">
              <a:latin typeface="Times New Roman" pitchFamily="18" charset="0"/>
            </a:endParaRPr>
          </a:p>
          <a:p>
            <a:pPr marL="347663" lvl="1" indent="-347663">
              <a:lnSpc>
                <a:spcPct val="80000"/>
              </a:lnSpc>
              <a:buFont typeface="Arial" pitchFamily="34" charset="0"/>
              <a:buNone/>
            </a:pPr>
            <a:r>
              <a:rPr lang="en-US" sz="1400" kern="0" dirty="0" smtClean="0">
                <a:solidFill>
                  <a:srgbClr val="000000"/>
                </a:solidFill>
                <a:latin typeface="Times New Roman" pitchFamily="18" charset="0"/>
              </a:rPr>
              <a:t>  </a:t>
            </a:r>
            <a:r>
              <a:rPr lang="en-US" sz="1400" b="1" kern="0" dirty="0" smtClean="0">
                <a:solidFill>
                  <a:srgbClr val="7F0055"/>
                </a:solidFill>
                <a:latin typeface="Times New Roman" pitchFamily="18" charset="0"/>
              </a:rPr>
              <a:t>public</a:t>
            </a:r>
            <a:r>
              <a:rPr lang="en-US" sz="1400" kern="0" dirty="0" smtClean="0">
                <a:solidFill>
                  <a:srgbClr val="000000"/>
                </a:solidFill>
                <a:latin typeface="Times New Roman" pitchFamily="18" charset="0"/>
              </a:rPr>
              <a:t> </a:t>
            </a:r>
            <a:r>
              <a:rPr lang="en-US" sz="1400" b="1" kern="0" dirty="0" smtClean="0">
                <a:solidFill>
                  <a:srgbClr val="7F0055"/>
                </a:solidFill>
                <a:latin typeface="Times New Roman" pitchFamily="18" charset="0"/>
              </a:rPr>
              <a:t>void</a:t>
            </a:r>
            <a:r>
              <a:rPr lang="en-US" sz="1400" kern="0" dirty="0" smtClean="0">
                <a:solidFill>
                  <a:srgbClr val="000000"/>
                </a:solidFill>
                <a:latin typeface="Times New Roman" pitchFamily="18" charset="0"/>
              </a:rPr>
              <a:t> shutdown() {…}</a:t>
            </a:r>
            <a:endParaRPr lang="en-US" sz="1400" kern="0" dirty="0" smtClean="0">
              <a:latin typeface="Times New Roman" pitchFamily="18" charset="0"/>
            </a:endParaRPr>
          </a:p>
          <a:p>
            <a:pPr marL="347663" lvl="1" indent="-347663">
              <a:lnSpc>
                <a:spcPct val="80000"/>
              </a:lnSpc>
              <a:buFont typeface="Arial" pitchFamily="34" charset="0"/>
              <a:buNone/>
            </a:pPr>
            <a:r>
              <a:rPr lang="en-US" sz="1400" kern="0" dirty="0" smtClean="0">
                <a:solidFill>
                  <a:srgbClr val="000000"/>
                </a:solidFill>
                <a:latin typeface="Times New Roman" pitchFamily="18" charset="0"/>
              </a:rPr>
              <a:t>}</a:t>
            </a:r>
          </a:p>
        </p:txBody>
      </p:sp>
    </p:spTree>
    <p:extLst>
      <p:ext uri="{BB962C8B-B14F-4D97-AF65-F5344CB8AC3E}">
        <p14:creationId xmlns:p14="http://schemas.microsoft.com/office/powerpoint/2010/main" val="2686709640"/>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Deploy message </a:t>
            </a:r>
            <a:r>
              <a:rPr lang="en-US" dirty="0"/>
              <a:t>acknowlegement</a:t>
            </a:r>
            <a:r>
              <a:rPr lang="en-US" dirty="0"/>
              <a:t> code</a:t>
            </a:r>
          </a:p>
        </p:txBody>
      </p:sp>
      <p:sp>
        <p:nvSpPr>
          <p:cNvPr id="6" name="Subtitle 5"/>
          <p:cNvSpPr>
            <a:spLocks noGrp="1"/>
          </p:cNvSpPr>
          <p:nvPr>
            <p:ph type="subTitle" idx="10"/>
          </p:nvPr>
        </p:nvSpPr>
        <p:spPr/>
        <p:txBody>
          <a:bodyPr/>
          <a:lstStyle/>
          <a:p>
            <a:r>
              <a:rPr lang="en-US" dirty="0" smtClean="0"/>
              <a:t>Restart</a:t>
            </a:r>
            <a:endParaRPr lang="en-US" dirty="0"/>
          </a:p>
        </p:txBody>
      </p:sp>
      <p:sp>
        <p:nvSpPr>
          <p:cNvPr id="4" name="Content Placeholder 3"/>
          <p:cNvSpPr>
            <a:spLocks noGrp="1"/>
          </p:cNvSpPr>
          <p:nvPr>
            <p:ph sz="half" idx="1"/>
          </p:nvPr>
        </p:nvSpPr>
        <p:spPr/>
        <p:txBody>
          <a:bodyPr/>
          <a:lstStyle/>
          <a:p>
            <a:r>
              <a:rPr lang="en-US" dirty="0"/>
              <a:t>Destinations</a:t>
            </a:r>
          </a:p>
          <a:p>
            <a:r>
              <a:rPr lang="en-US" dirty="0"/>
              <a:t>Plugin </a:t>
            </a:r>
            <a:r>
              <a:rPr lang="en-US" dirty="0" smtClean="0"/>
              <a:t>registry elements</a:t>
            </a:r>
          </a:p>
          <a:p>
            <a:r>
              <a:rPr lang="en-US" dirty="0"/>
              <a:t>Reply Plugin Gosu class</a:t>
            </a:r>
          </a:p>
          <a:p>
            <a:pPr marL="0" indent="0">
              <a:buNone/>
            </a:pPr>
            <a:endParaRPr lang="en-US" dirty="0"/>
          </a:p>
        </p:txBody>
      </p:sp>
      <p:grpSp>
        <p:nvGrpSpPr>
          <p:cNvPr id="8" name="Group 34"/>
          <p:cNvGrpSpPr>
            <a:grpSpLocks/>
          </p:cNvGrpSpPr>
          <p:nvPr/>
        </p:nvGrpSpPr>
        <p:grpSpPr bwMode="auto">
          <a:xfrm>
            <a:off x="2703326" y="3863591"/>
            <a:ext cx="673100" cy="531813"/>
            <a:chOff x="1069" y="1531"/>
            <a:chExt cx="1736" cy="1372"/>
          </a:xfrm>
          <a:effectLst>
            <a:outerShdw blurRad="50800" dist="38100" dir="2700000" algn="tl" rotWithShape="0">
              <a:prstClr val="black">
                <a:alpha val="40000"/>
              </a:prstClr>
            </a:outerShdw>
          </a:effectLst>
        </p:grpSpPr>
        <p:sp>
          <p:nvSpPr>
            <p:cNvPr id="9" name="Rectangle 35"/>
            <p:cNvSpPr>
              <a:spLocks noChangeArrowheads="1"/>
            </p:cNvSpPr>
            <p:nvPr/>
          </p:nvSpPr>
          <p:spPr bwMode="auto">
            <a:xfrm>
              <a:off x="1069" y="1796"/>
              <a:ext cx="1675" cy="1107"/>
            </a:xfrm>
            <a:prstGeom prst="rect">
              <a:avLst/>
            </a:prstGeom>
            <a:gradFill rotWithShape="1">
              <a:gsLst>
                <a:gs pos="0">
                  <a:schemeClr val="tx1"/>
                </a:gs>
                <a:gs pos="100000">
                  <a:srgbClr val="ECB23D"/>
                </a:gs>
              </a:gsLst>
              <a:lin ang="2700000" scaled="1"/>
            </a:gradFill>
            <a:ln w="28575" algn="ctr">
              <a:solidFill>
                <a:srgbClr val="A49A87"/>
              </a:solidFill>
              <a:miter lim="800000"/>
              <a:headEnd/>
              <a:tailEnd/>
            </a:ln>
          </p:spPr>
          <p:txBody>
            <a:bodyPr wrap="none" lIns="0" tIns="0" rIns="0" bIns="0" anchor="ctr">
              <a:spAutoFit/>
            </a:bodyPr>
            <a:lstStyle/>
            <a:p>
              <a:endParaRPr lang="en-US" dirty="0"/>
            </a:p>
          </p:txBody>
        </p:sp>
        <p:sp>
          <p:nvSpPr>
            <p:cNvPr id="10" name="AutoShape 36"/>
            <p:cNvSpPr>
              <a:spLocks noChangeArrowheads="1"/>
            </p:cNvSpPr>
            <p:nvPr/>
          </p:nvSpPr>
          <p:spPr bwMode="auto">
            <a:xfrm flipV="1">
              <a:off x="1076" y="1561"/>
              <a:ext cx="826" cy="2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98 w 21600"/>
                <a:gd name="T13" fmla="*/ 4485 h 21600"/>
                <a:gd name="T14" fmla="*/ 17102 w 21600"/>
                <a:gd name="T15" fmla="*/ 17115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8EDB6"/>
            </a:solidFill>
            <a:ln w="28575" algn="ctr">
              <a:solidFill>
                <a:srgbClr val="A49A87"/>
              </a:solidFill>
              <a:miter lim="800000"/>
              <a:headEnd/>
              <a:tailEnd/>
            </a:ln>
          </p:spPr>
          <p:txBody>
            <a:bodyPr lIns="0" tIns="0" rIns="0" bIns="0" anchor="ctr">
              <a:spAutoFit/>
            </a:bodyPr>
            <a:lstStyle/>
            <a:p>
              <a:endParaRPr lang="en-US" dirty="0"/>
            </a:p>
          </p:txBody>
        </p:sp>
        <p:grpSp>
          <p:nvGrpSpPr>
            <p:cNvPr id="11" name="Group 37"/>
            <p:cNvGrpSpPr>
              <a:grpSpLocks/>
            </p:cNvGrpSpPr>
            <p:nvPr/>
          </p:nvGrpSpPr>
          <p:grpSpPr bwMode="auto">
            <a:xfrm>
              <a:off x="1827" y="1531"/>
              <a:ext cx="978" cy="1221"/>
              <a:chOff x="1609" y="2856"/>
              <a:chExt cx="645" cy="805"/>
            </a:xfrm>
          </p:grpSpPr>
          <p:sp>
            <p:nvSpPr>
              <p:cNvPr id="12" name="Rectangle 38"/>
              <p:cNvSpPr>
                <a:spLocks noChangeArrowheads="1"/>
              </p:cNvSpPr>
              <p:nvPr/>
            </p:nvSpPr>
            <p:spPr bwMode="auto">
              <a:xfrm>
                <a:off x="1732" y="2856"/>
                <a:ext cx="135" cy="354"/>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13" name="Rectangle 39"/>
              <p:cNvSpPr>
                <a:spLocks noChangeArrowheads="1"/>
              </p:cNvSpPr>
              <p:nvPr/>
            </p:nvSpPr>
            <p:spPr bwMode="auto">
              <a:xfrm>
                <a:off x="2002" y="2856"/>
                <a:ext cx="135" cy="354"/>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14" name="Freeform 40"/>
              <p:cNvSpPr>
                <a:spLocks/>
              </p:cNvSpPr>
              <p:nvPr/>
            </p:nvSpPr>
            <p:spPr bwMode="auto">
              <a:xfrm>
                <a:off x="1609" y="3209"/>
                <a:ext cx="645" cy="452"/>
              </a:xfrm>
              <a:custGeom>
                <a:avLst/>
                <a:gdLst>
                  <a:gd name="T0" fmla="*/ 84 w 645"/>
                  <a:gd name="T1" fmla="*/ 1 h 452"/>
                  <a:gd name="T2" fmla="*/ 569 w 645"/>
                  <a:gd name="T3" fmla="*/ 0 h 452"/>
                  <a:gd name="T4" fmla="*/ 569 w 645"/>
                  <a:gd name="T5" fmla="*/ 91 h 452"/>
                  <a:gd name="T6" fmla="*/ 645 w 645"/>
                  <a:gd name="T7" fmla="*/ 91 h 452"/>
                  <a:gd name="T8" fmla="*/ 645 w 645"/>
                  <a:gd name="T9" fmla="*/ 326 h 452"/>
                  <a:gd name="T10" fmla="*/ 308 w 645"/>
                  <a:gd name="T11" fmla="*/ 452 h 452"/>
                  <a:gd name="T12" fmla="*/ 0 w 645"/>
                  <a:gd name="T13" fmla="*/ 328 h 452"/>
                  <a:gd name="T14" fmla="*/ 0 w 645"/>
                  <a:gd name="T15" fmla="*/ 67 h 452"/>
                  <a:gd name="T16" fmla="*/ 87 w 645"/>
                  <a:gd name="T17" fmla="*/ 67 h 452"/>
                  <a:gd name="T18" fmla="*/ 84 w 645"/>
                  <a:gd name="T19" fmla="*/ 1 h 4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452"/>
                  <a:gd name="T32" fmla="*/ 645 w 645"/>
                  <a:gd name="T33" fmla="*/ 452 h 4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452">
                    <a:moveTo>
                      <a:pt x="84" y="1"/>
                    </a:moveTo>
                    <a:lnTo>
                      <a:pt x="569" y="0"/>
                    </a:lnTo>
                    <a:lnTo>
                      <a:pt x="569" y="91"/>
                    </a:lnTo>
                    <a:lnTo>
                      <a:pt x="645" y="91"/>
                    </a:lnTo>
                    <a:lnTo>
                      <a:pt x="645" y="326"/>
                    </a:lnTo>
                    <a:lnTo>
                      <a:pt x="308" y="452"/>
                    </a:lnTo>
                    <a:lnTo>
                      <a:pt x="0" y="328"/>
                    </a:lnTo>
                    <a:lnTo>
                      <a:pt x="0" y="67"/>
                    </a:lnTo>
                    <a:lnTo>
                      <a:pt x="87" y="67"/>
                    </a:lnTo>
                    <a:lnTo>
                      <a:pt x="84" y="1"/>
                    </a:lnTo>
                    <a:close/>
                  </a:path>
                </a:pathLst>
              </a:custGeom>
              <a:solidFill>
                <a:schemeClr val="bg1"/>
              </a:solidFill>
              <a:ln w="19050">
                <a:solidFill>
                  <a:schemeClr val="bg1"/>
                </a:solidFill>
                <a:round/>
                <a:headEnd/>
                <a:tailEnd/>
              </a:ln>
            </p:spPr>
            <p:txBody>
              <a:bodyPr lIns="0" tIns="0" rIns="0" bIns="0" anchor="ctr">
                <a:spAutoFit/>
              </a:bodyPr>
              <a:lstStyle/>
              <a:p>
                <a:endParaRPr lang="en-US" dirty="0"/>
              </a:p>
            </p:txBody>
          </p:sp>
        </p:grpSp>
      </p:grpSp>
      <p:grpSp>
        <p:nvGrpSpPr>
          <p:cNvPr id="15" name="Group 45"/>
          <p:cNvGrpSpPr>
            <a:grpSpLocks/>
          </p:cNvGrpSpPr>
          <p:nvPr/>
        </p:nvGrpSpPr>
        <p:grpSpPr bwMode="auto">
          <a:xfrm>
            <a:off x="1023737" y="3810000"/>
            <a:ext cx="642937" cy="595312"/>
            <a:chOff x="757" y="1301"/>
            <a:chExt cx="751" cy="695"/>
          </a:xfrm>
          <a:effectLst>
            <a:outerShdw blurRad="50800" dist="38100" dir="2700000" algn="tl" rotWithShape="0">
              <a:prstClr val="black">
                <a:alpha val="40000"/>
              </a:prstClr>
            </a:outerShdw>
          </a:effectLst>
        </p:grpSpPr>
        <p:sp>
          <p:nvSpPr>
            <p:cNvPr id="16" name="Rectangle 46"/>
            <p:cNvSpPr>
              <a:spLocks noChangeArrowheads="1"/>
            </p:cNvSpPr>
            <p:nvPr/>
          </p:nvSpPr>
          <p:spPr bwMode="auto">
            <a:xfrm rot="1050741">
              <a:off x="991" y="1352"/>
              <a:ext cx="76" cy="644"/>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7" name="Rectangle 47"/>
            <p:cNvSpPr>
              <a:spLocks noChangeArrowheads="1"/>
            </p:cNvSpPr>
            <p:nvPr/>
          </p:nvSpPr>
          <p:spPr bwMode="auto">
            <a:xfrm rot="20549259" flipH="1">
              <a:off x="1186" y="1352"/>
              <a:ext cx="76" cy="644"/>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nvGrpSpPr>
            <p:cNvPr id="18" name="Group 48"/>
            <p:cNvGrpSpPr>
              <a:grpSpLocks/>
            </p:cNvGrpSpPr>
            <p:nvPr/>
          </p:nvGrpSpPr>
          <p:grpSpPr bwMode="auto">
            <a:xfrm>
              <a:off x="939" y="1836"/>
              <a:ext cx="373" cy="53"/>
              <a:chOff x="939" y="1836"/>
              <a:chExt cx="373" cy="53"/>
            </a:xfrm>
          </p:grpSpPr>
          <p:sp>
            <p:nvSpPr>
              <p:cNvPr id="28" name="Rectangle 49"/>
              <p:cNvSpPr>
                <a:spLocks noChangeArrowheads="1"/>
              </p:cNvSpPr>
              <p:nvPr/>
            </p:nvSpPr>
            <p:spPr bwMode="auto">
              <a:xfrm rot="3738751">
                <a:off x="1087" y="1688"/>
                <a:ext cx="53" cy="349"/>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29" name="Rectangle 50"/>
              <p:cNvSpPr>
                <a:spLocks noChangeArrowheads="1"/>
              </p:cNvSpPr>
              <p:nvPr/>
            </p:nvSpPr>
            <p:spPr bwMode="auto">
              <a:xfrm rot="17861249" flipH="1">
                <a:off x="1111" y="1688"/>
                <a:ext cx="53" cy="349"/>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19" name="Rectangle 51"/>
            <p:cNvSpPr>
              <a:spLocks noChangeArrowheads="1"/>
            </p:cNvSpPr>
            <p:nvPr/>
          </p:nvSpPr>
          <p:spPr bwMode="auto">
            <a:xfrm rot="3738751">
              <a:off x="1098" y="1599"/>
              <a:ext cx="36" cy="240"/>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20" name="Rectangle 52"/>
            <p:cNvSpPr>
              <a:spLocks noChangeArrowheads="1"/>
            </p:cNvSpPr>
            <p:nvPr/>
          </p:nvSpPr>
          <p:spPr bwMode="auto">
            <a:xfrm rot="17861249" flipH="1">
              <a:off x="1114" y="1596"/>
              <a:ext cx="36" cy="240"/>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21" name="AutoShape 53"/>
            <p:cNvSpPr>
              <a:spLocks noChangeArrowheads="1"/>
            </p:cNvSpPr>
            <p:nvPr/>
          </p:nvSpPr>
          <p:spPr bwMode="auto">
            <a:xfrm>
              <a:off x="1092" y="1356"/>
              <a:ext cx="69" cy="7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3 w 21600"/>
                <a:gd name="T13" fmla="*/ 4608 h 21600"/>
                <a:gd name="T14" fmla="*/ 17217 w 21600"/>
                <a:gd name="T15" fmla="*/ 1699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grpSp>
          <p:nvGrpSpPr>
            <p:cNvPr id="22" name="Group 54"/>
            <p:cNvGrpSpPr>
              <a:grpSpLocks/>
            </p:cNvGrpSpPr>
            <p:nvPr/>
          </p:nvGrpSpPr>
          <p:grpSpPr bwMode="auto">
            <a:xfrm>
              <a:off x="1243" y="1301"/>
              <a:ext cx="265" cy="287"/>
              <a:chOff x="1243" y="1301"/>
              <a:chExt cx="265" cy="287"/>
            </a:xfrm>
          </p:grpSpPr>
          <p:sp>
            <p:nvSpPr>
              <p:cNvPr id="26" name="Freeform 55"/>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27" name="Freeform 56"/>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23" name="Group 57"/>
            <p:cNvGrpSpPr>
              <a:grpSpLocks/>
            </p:cNvGrpSpPr>
            <p:nvPr/>
          </p:nvGrpSpPr>
          <p:grpSpPr bwMode="auto">
            <a:xfrm flipH="1">
              <a:off x="757" y="1309"/>
              <a:ext cx="265" cy="287"/>
              <a:chOff x="1243" y="1301"/>
              <a:chExt cx="265" cy="287"/>
            </a:xfrm>
          </p:grpSpPr>
          <p:sp>
            <p:nvSpPr>
              <p:cNvPr id="24" name="Freeform 58"/>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25" name="Freeform 59"/>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sp>
        <p:nvSpPr>
          <p:cNvPr id="85" name="Rectangle 84"/>
          <p:cNvSpPr/>
          <p:nvPr/>
        </p:nvSpPr>
        <p:spPr>
          <a:xfrm>
            <a:off x="689088" y="4429780"/>
            <a:ext cx="1301959" cy="338554"/>
          </a:xfrm>
          <a:prstGeom prst="rect">
            <a:avLst/>
          </a:prstGeom>
        </p:spPr>
        <p:txBody>
          <a:bodyPr wrap="none">
            <a:spAutoFit/>
          </a:bodyPr>
          <a:lstStyle/>
          <a:p>
            <a:pPr algn="ctr"/>
            <a:r>
              <a:rPr lang="en-US" sz="1600" b="1" dirty="0" smtClean="0">
                <a:solidFill>
                  <a:schemeClr val="bg1"/>
                </a:solidFill>
              </a:rPr>
              <a:t>Destination</a:t>
            </a:r>
            <a:endParaRPr lang="en-US" sz="1600" b="1" dirty="0">
              <a:solidFill>
                <a:schemeClr val="bg1"/>
              </a:solidFill>
            </a:endParaRPr>
          </a:p>
        </p:txBody>
      </p:sp>
      <p:sp>
        <p:nvSpPr>
          <p:cNvPr id="86" name="Rectangle 85"/>
          <p:cNvSpPr/>
          <p:nvPr/>
        </p:nvSpPr>
        <p:spPr>
          <a:xfrm>
            <a:off x="2516125" y="4419600"/>
            <a:ext cx="1005403" cy="584775"/>
          </a:xfrm>
          <a:prstGeom prst="rect">
            <a:avLst/>
          </a:prstGeom>
        </p:spPr>
        <p:txBody>
          <a:bodyPr wrap="none">
            <a:spAutoFit/>
          </a:bodyPr>
          <a:lstStyle/>
          <a:p>
            <a:pPr algn="ctr"/>
            <a:r>
              <a:rPr lang="en-US" sz="1600" b="1" dirty="0" smtClean="0">
                <a:solidFill>
                  <a:schemeClr val="bg1"/>
                </a:solidFill>
              </a:rPr>
              <a:t>Plugin </a:t>
            </a:r>
            <a:br>
              <a:rPr lang="en-US" sz="1600" b="1" dirty="0" smtClean="0">
                <a:solidFill>
                  <a:schemeClr val="bg1"/>
                </a:solidFill>
              </a:rPr>
            </a:br>
            <a:r>
              <a:rPr lang="en-US" sz="1600" b="1" dirty="0" smtClean="0">
                <a:solidFill>
                  <a:schemeClr val="bg1"/>
                </a:solidFill>
              </a:rPr>
              <a:t>Registry</a:t>
            </a:r>
            <a:endParaRPr lang="en-US" sz="1600" b="1" dirty="0">
              <a:solidFill>
                <a:schemeClr val="bg1"/>
              </a:solidFill>
            </a:endParaRPr>
          </a:p>
        </p:txBody>
      </p:sp>
      <p:sp>
        <p:nvSpPr>
          <p:cNvPr id="54" name="Rectangle 53"/>
          <p:cNvSpPr/>
          <p:nvPr/>
        </p:nvSpPr>
        <p:spPr>
          <a:xfrm>
            <a:off x="681188" y="5562600"/>
            <a:ext cx="1484702" cy="584775"/>
          </a:xfrm>
          <a:prstGeom prst="rect">
            <a:avLst/>
          </a:prstGeom>
        </p:spPr>
        <p:txBody>
          <a:bodyPr wrap="none">
            <a:spAutoFit/>
          </a:bodyPr>
          <a:lstStyle/>
          <a:p>
            <a:pPr algn="ctr"/>
            <a:r>
              <a:rPr lang="en-US" sz="1600" b="1" dirty="0" smtClean="0">
                <a:solidFill>
                  <a:schemeClr val="bg1"/>
                </a:solidFill>
              </a:rPr>
              <a:t>Reply Plugin </a:t>
            </a:r>
            <a:br>
              <a:rPr lang="en-US" sz="1600" b="1" dirty="0" smtClean="0">
                <a:solidFill>
                  <a:schemeClr val="bg1"/>
                </a:solidFill>
              </a:rPr>
            </a:br>
            <a:r>
              <a:rPr lang="en-US" sz="1600" b="1" dirty="0" smtClean="0">
                <a:solidFill>
                  <a:schemeClr val="bg1"/>
                </a:solidFill>
              </a:rPr>
              <a:t>Gosu Class</a:t>
            </a:r>
            <a:endParaRPr lang="en-US" sz="1600" b="1" dirty="0">
              <a:solidFill>
                <a:schemeClr val="bg1"/>
              </a:solidFill>
            </a:endParaRPr>
          </a:p>
        </p:txBody>
      </p:sp>
      <p:grpSp>
        <p:nvGrpSpPr>
          <p:cNvPr id="55" name="Group 99"/>
          <p:cNvGrpSpPr>
            <a:grpSpLocks/>
          </p:cNvGrpSpPr>
          <p:nvPr/>
        </p:nvGrpSpPr>
        <p:grpSpPr bwMode="auto">
          <a:xfrm>
            <a:off x="1064697" y="4836893"/>
            <a:ext cx="695325" cy="755650"/>
            <a:chOff x="2474" y="3490"/>
            <a:chExt cx="438" cy="476"/>
          </a:xfrm>
          <a:effectLst>
            <a:outerShdw blurRad="50800" dist="38100" dir="2700000" algn="tl" rotWithShape="0">
              <a:prstClr val="black">
                <a:alpha val="40000"/>
              </a:prstClr>
            </a:outerShdw>
          </a:effectLst>
        </p:grpSpPr>
        <p:grpSp>
          <p:nvGrpSpPr>
            <p:cNvPr id="56" name="Group 80"/>
            <p:cNvGrpSpPr>
              <a:grpSpLocks/>
            </p:cNvGrpSpPr>
            <p:nvPr/>
          </p:nvGrpSpPr>
          <p:grpSpPr bwMode="auto">
            <a:xfrm>
              <a:off x="2474" y="3490"/>
              <a:ext cx="438" cy="476"/>
              <a:chOff x="3120" y="2736"/>
              <a:chExt cx="531" cy="577"/>
            </a:xfrm>
          </p:grpSpPr>
          <p:sp>
            <p:nvSpPr>
              <p:cNvPr id="58" name="Freeform 81"/>
              <p:cNvSpPr>
                <a:spLocks/>
              </p:cNvSpPr>
              <p:nvPr/>
            </p:nvSpPr>
            <p:spPr bwMode="auto">
              <a:xfrm>
                <a:off x="3187" y="2736"/>
                <a:ext cx="461" cy="577"/>
              </a:xfrm>
              <a:custGeom>
                <a:avLst/>
                <a:gdLst>
                  <a:gd name="T0" fmla="*/ 0 w 1887"/>
                  <a:gd name="T1" fmla="*/ 575 h 2365"/>
                  <a:gd name="T2" fmla="*/ 0 w 1887"/>
                  <a:gd name="T3" fmla="*/ 0 h 2365"/>
                  <a:gd name="T4" fmla="*/ 328 w 1887"/>
                  <a:gd name="T5" fmla="*/ 0 h 2365"/>
                  <a:gd name="T6" fmla="*/ 461 w 1887"/>
                  <a:gd name="T7" fmla="*/ 135 h 2365"/>
                  <a:gd name="T8" fmla="*/ 461 w 1887"/>
                  <a:gd name="T9" fmla="*/ 577 h 2365"/>
                  <a:gd name="T10" fmla="*/ 0 w 1887"/>
                  <a:gd name="T11" fmla="*/ 575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lIns="0" tIns="0" rIns="0" bIns="0" anchor="ctr">
                <a:spAutoFit/>
              </a:bodyPr>
              <a:lstStyle/>
              <a:p>
                <a:endParaRPr lang="en-US" dirty="0"/>
              </a:p>
            </p:txBody>
          </p:sp>
          <p:sp>
            <p:nvSpPr>
              <p:cNvPr id="59" name="Line 82"/>
              <p:cNvSpPr>
                <a:spLocks noChangeShapeType="1"/>
              </p:cNvSpPr>
              <p:nvPr/>
            </p:nvSpPr>
            <p:spPr bwMode="auto">
              <a:xfrm>
                <a:off x="318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60" name="Line 83"/>
              <p:cNvSpPr>
                <a:spLocks noChangeShapeType="1"/>
              </p:cNvSpPr>
              <p:nvPr/>
            </p:nvSpPr>
            <p:spPr bwMode="auto">
              <a:xfrm flipV="1">
                <a:off x="364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61" name="Freeform 84"/>
              <p:cNvSpPr>
                <a:spLocks/>
              </p:cNvSpPr>
              <p:nvPr/>
            </p:nvSpPr>
            <p:spPr bwMode="auto">
              <a:xfrm>
                <a:off x="3514" y="2736"/>
                <a:ext cx="135" cy="135"/>
              </a:xfrm>
              <a:custGeom>
                <a:avLst/>
                <a:gdLst>
                  <a:gd name="T0" fmla="*/ 0 w 553"/>
                  <a:gd name="T1" fmla="*/ 0 h 554"/>
                  <a:gd name="T2" fmla="*/ 0 w 553"/>
                  <a:gd name="T3" fmla="*/ 135 h 554"/>
                  <a:gd name="T4" fmla="*/ 135 w 553"/>
                  <a:gd name="T5" fmla="*/ 135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sp>
            <p:nvSpPr>
              <p:cNvPr id="62" name="Rectangle 85"/>
              <p:cNvSpPr>
                <a:spLocks noChangeArrowheads="1"/>
              </p:cNvSpPr>
              <p:nvPr/>
            </p:nvSpPr>
            <p:spPr bwMode="auto">
              <a:xfrm>
                <a:off x="331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63" name="Rectangle 86"/>
              <p:cNvSpPr>
                <a:spLocks noChangeArrowheads="1"/>
              </p:cNvSpPr>
              <p:nvPr/>
            </p:nvSpPr>
            <p:spPr bwMode="auto">
              <a:xfrm>
                <a:off x="326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64" name="Rectangle 87"/>
              <p:cNvSpPr>
                <a:spLocks noChangeArrowheads="1"/>
              </p:cNvSpPr>
              <p:nvPr/>
            </p:nvSpPr>
            <p:spPr bwMode="auto">
              <a:xfrm>
                <a:off x="324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65" name="Rectangle 64"/>
              <p:cNvSpPr>
                <a:spLocks noChangeArrowheads="1"/>
              </p:cNvSpPr>
              <p:nvPr/>
            </p:nvSpPr>
            <p:spPr bwMode="auto">
              <a:xfrm>
                <a:off x="330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66" name="Freeform 65"/>
              <p:cNvSpPr>
                <a:spLocks/>
              </p:cNvSpPr>
              <p:nvPr/>
            </p:nvSpPr>
            <p:spPr bwMode="auto">
              <a:xfrm>
                <a:off x="3120" y="2910"/>
                <a:ext cx="186" cy="143"/>
              </a:xfrm>
              <a:custGeom>
                <a:avLst/>
                <a:gdLst>
                  <a:gd name="T0" fmla="*/ 155 w 762"/>
                  <a:gd name="T1" fmla="*/ 64 h 588"/>
                  <a:gd name="T2" fmla="*/ 158 w 762"/>
                  <a:gd name="T3" fmla="*/ 104 h 588"/>
                  <a:gd name="T4" fmla="*/ 144 w 762"/>
                  <a:gd name="T5" fmla="*/ 118 h 588"/>
                  <a:gd name="T6" fmla="*/ 120 w 762"/>
                  <a:gd name="T7" fmla="*/ 120 h 588"/>
                  <a:gd name="T8" fmla="*/ 108 w 762"/>
                  <a:gd name="T9" fmla="*/ 108 h 588"/>
                  <a:gd name="T10" fmla="*/ 100 w 762"/>
                  <a:gd name="T11" fmla="*/ 80 h 588"/>
                  <a:gd name="T12" fmla="*/ 95 w 762"/>
                  <a:gd name="T13" fmla="*/ 63 h 588"/>
                  <a:gd name="T14" fmla="*/ 89 w 762"/>
                  <a:gd name="T15" fmla="*/ 45 h 588"/>
                  <a:gd name="T16" fmla="*/ 82 w 762"/>
                  <a:gd name="T17" fmla="*/ 30 h 588"/>
                  <a:gd name="T18" fmla="*/ 64 w 762"/>
                  <a:gd name="T19" fmla="*/ 9 h 588"/>
                  <a:gd name="T20" fmla="*/ 40 w 762"/>
                  <a:gd name="T21" fmla="*/ 0 h 588"/>
                  <a:gd name="T22" fmla="*/ 21 w 762"/>
                  <a:gd name="T23" fmla="*/ 6 h 588"/>
                  <a:gd name="T24" fmla="*/ 9 w 762"/>
                  <a:gd name="T25" fmla="*/ 20 h 588"/>
                  <a:gd name="T26" fmla="*/ 2 w 762"/>
                  <a:gd name="T27" fmla="*/ 35 h 588"/>
                  <a:gd name="T28" fmla="*/ 0 w 762"/>
                  <a:gd name="T29" fmla="*/ 73 h 588"/>
                  <a:gd name="T30" fmla="*/ 1 w 762"/>
                  <a:gd name="T31" fmla="*/ 126 h 588"/>
                  <a:gd name="T32" fmla="*/ 32 w 762"/>
                  <a:gd name="T33" fmla="*/ 126 h 588"/>
                  <a:gd name="T34" fmla="*/ 32 w 762"/>
                  <a:gd name="T35" fmla="*/ 87 h 588"/>
                  <a:gd name="T36" fmla="*/ 32 w 762"/>
                  <a:gd name="T37" fmla="*/ 63 h 588"/>
                  <a:gd name="T38" fmla="*/ 34 w 762"/>
                  <a:gd name="T39" fmla="*/ 42 h 588"/>
                  <a:gd name="T40" fmla="*/ 40 w 762"/>
                  <a:gd name="T41" fmla="*/ 38 h 588"/>
                  <a:gd name="T42" fmla="*/ 53 w 762"/>
                  <a:gd name="T43" fmla="*/ 42 h 588"/>
                  <a:gd name="T44" fmla="*/ 60 w 762"/>
                  <a:gd name="T45" fmla="*/ 59 h 588"/>
                  <a:gd name="T46" fmla="*/ 67 w 762"/>
                  <a:gd name="T47" fmla="*/ 74 h 588"/>
                  <a:gd name="T48" fmla="*/ 73 w 762"/>
                  <a:gd name="T49" fmla="*/ 96 h 588"/>
                  <a:gd name="T50" fmla="*/ 79 w 762"/>
                  <a:gd name="T51" fmla="*/ 115 h 588"/>
                  <a:gd name="T52" fmla="*/ 94 w 762"/>
                  <a:gd name="T53" fmla="*/ 138 h 588"/>
                  <a:gd name="T54" fmla="*/ 117 w 762"/>
                  <a:gd name="T55" fmla="*/ 143 h 588"/>
                  <a:gd name="T56" fmla="*/ 151 w 762"/>
                  <a:gd name="T57" fmla="*/ 143 h 588"/>
                  <a:gd name="T58" fmla="*/ 168 w 762"/>
                  <a:gd name="T59" fmla="*/ 133 h 588"/>
                  <a:gd name="T60" fmla="*/ 178 w 762"/>
                  <a:gd name="T61" fmla="*/ 116 h 588"/>
                  <a:gd name="T62" fmla="*/ 185 w 762"/>
                  <a:gd name="T63" fmla="*/ 95 h 588"/>
                  <a:gd name="T64" fmla="*/ 186 w 762"/>
                  <a:gd name="T65" fmla="*/ 71 h 588"/>
                  <a:gd name="T66" fmla="*/ 182 w 762"/>
                  <a:gd name="T67" fmla="*/ 62 h 588"/>
                  <a:gd name="T68" fmla="*/ 155 w 762"/>
                  <a:gd name="T69" fmla="*/ 64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7" name="Freeform 66"/>
              <p:cNvSpPr>
                <a:spLocks/>
              </p:cNvSpPr>
              <p:nvPr/>
            </p:nvSpPr>
            <p:spPr bwMode="auto">
              <a:xfrm>
                <a:off x="3210" y="2848"/>
                <a:ext cx="157" cy="135"/>
              </a:xfrm>
              <a:custGeom>
                <a:avLst/>
                <a:gdLst>
                  <a:gd name="T0" fmla="*/ 20 w 645"/>
                  <a:gd name="T1" fmla="*/ 0 h 553"/>
                  <a:gd name="T2" fmla="*/ 139 w 645"/>
                  <a:gd name="T3" fmla="*/ 0 h 553"/>
                  <a:gd name="T4" fmla="*/ 139 w 645"/>
                  <a:gd name="T5" fmla="*/ 22 h 553"/>
                  <a:gd name="T6" fmla="*/ 157 w 645"/>
                  <a:gd name="T7" fmla="*/ 22 h 553"/>
                  <a:gd name="T8" fmla="*/ 157 w 645"/>
                  <a:gd name="T9" fmla="*/ 80 h 553"/>
                  <a:gd name="T10" fmla="*/ 78 w 645"/>
                  <a:gd name="T11" fmla="*/ 135 h 553"/>
                  <a:gd name="T12" fmla="*/ 0 w 645"/>
                  <a:gd name="T13" fmla="*/ 80 h 553"/>
                  <a:gd name="T14" fmla="*/ 0 w 645"/>
                  <a:gd name="T15" fmla="*/ 16 h 553"/>
                  <a:gd name="T16" fmla="*/ 21 w 645"/>
                  <a:gd name="T17" fmla="*/ 16 h 553"/>
                  <a:gd name="T18" fmla="*/ 2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nvGrpSpPr>
              <p:cNvPr id="68" name="Group 67"/>
              <p:cNvGrpSpPr>
                <a:grpSpLocks/>
              </p:cNvGrpSpPr>
              <p:nvPr/>
            </p:nvGrpSpPr>
            <p:grpSpPr bwMode="auto">
              <a:xfrm>
                <a:off x="3361" y="2758"/>
                <a:ext cx="89" cy="96"/>
                <a:chOff x="1243" y="1301"/>
                <a:chExt cx="265" cy="287"/>
              </a:xfrm>
            </p:grpSpPr>
            <p:sp>
              <p:nvSpPr>
                <p:cNvPr id="84" name="Freeform 92"/>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99" name="Freeform 93"/>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69" name="Group 94"/>
              <p:cNvGrpSpPr>
                <a:grpSpLocks/>
              </p:cNvGrpSpPr>
              <p:nvPr/>
            </p:nvGrpSpPr>
            <p:grpSpPr bwMode="auto">
              <a:xfrm flipH="1">
                <a:off x="3132" y="2760"/>
                <a:ext cx="88" cy="97"/>
                <a:chOff x="1243" y="1301"/>
                <a:chExt cx="265" cy="287"/>
              </a:xfrm>
            </p:grpSpPr>
            <p:sp>
              <p:nvSpPr>
                <p:cNvPr id="71" name="Freeform 95"/>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72" name="Freeform 96"/>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sp>
            <p:nvSpPr>
              <p:cNvPr id="70" name="Rectangle 97"/>
              <p:cNvSpPr>
                <a:spLocks noChangeArrowheads="1"/>
              </p:cNvSpPr>
              <p:nvPr/>
            </p:nvSpPr>
            <p:spPr bwMode="auto">
              <a:xfrm>
                <a:off x="331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57" name="Freeform 98"/>
            <p:cNvSpPr>
              <a:spLocks/>
            </p:cNvSpPr>
            <p:nvPr/>
          </p:nvSpPr>
          <p:spPr bwMode="auto">
            <a:xfrm>
              <a:off x="2707" y="3754"/>
              <a:ext cx="197" cy="197"/>
            </a:xfrm>
            <a:custGeom>
              <a:avLst/>
              <a:gdLst>
                <a:gd name="T0" fmla="*/ 171 w 1250"/>
                <a:gd name="T1" fmla="*/ 48 h 1250"/>
                <a:gd name="T2" fmla="*/ 171 w 1250"/>
                <a:gd name="T3" fmla="*/ 0 h 1250"/>
                <a:gd name="T4" fmla="*/ 51 w 1250"/>
                <a:gd name="T5" fmla="*/ 0 h 1250"/>
                <a:gd name="T6" fmla="*/ 0 w 1250"/>
                <a:gd name="T7" fmla="*/ 69 h 1250"/>
                <a:gd name="T8" fmla="*/ 0 w 1250"/>
                <a:gd name="T9" fmla="*/ 140 h 1250"/>
                <a:gd name="T10" fmla="*/ 35 w 1250"/>
                <a:gd name="T11" fmla="*/ 170 h 1250"/>
                <a:gd name="T12" fmla="*/ 73 w 1250"/>
                <a:gd name="T13" fmla="*/ 197 h 1250"/>
                <a:gd name="T14" fmla="*/ 147 w 1250"/>
                <a:gd name="T15" fmla="*/ 197 h 1250"/>
                <a:gd name="T16" fmla="*/ 173 w 1250"/>
                <a:gd name="T17" fmla="*/ 172 h 1250"/>
                <a:gd name="T18" fmla="*/ 173 w 1250"/>
                <a:gd name="T19" fmla="*/ 122 h 1250"/>
                <a:gd name="T20" fmla="*/ 197 w 1250"/>
                <a:gd name="T21" fmla="*/ 122 h 1250"/>
                <a:gd name="T22" fmla="*/ 197 w 1250"/>
                <a:gd name="T23" fmla="*/ 97 h 1250"/>
                <a:gd name="T24" fmla="*/ 124 w 1250"/>
                <a:gd name="T25" fmla="*/ 97 h 1250"/>
                <a:gd name="T26" fmla="*/ 124 w 1250"/>
                <a:gd name="T27" fmla="*/ 123 h 1250"/>
                <a:gd name="T28" fmla="*/ 149 w 1250"/>
                <a:gd name="T29" fmla="*/ 123 h 1250"/>
                <a:gd name="T30" fmla="*/ 149 w 1250"/>
                <a:gd name="T31" fmla="*/ 171 h 1250"/>
                <a:gd name="T32" fmla="*/ 72 w 1250"/>
                <a:gd name="T33" fmla="*/ 171 h 1250"/>
                <a:gd name="T34" fmla="*/ 44 w 1250"/>
                <a:gd name="T35" fmla="*/ 146 h 1250"/>
                <a:gd name="T36" fmla="*/ 43 w 1250"/>
                <a:gd name="T37" fmla="*/ 70 h 1250"/>
                <a:gd name="T38" fmla="*/ 75 w 1250"/>
                <a:gd name="T39" fmla="*/ 24 h 1250"/>
                <a:gd name="T40" fmla="*/ 147 w 1250"/>
                <a:gd name="T41" fmla="*/ 24 h 1250"/>
                <a:gd name="T42" fmla="*/ 147 w 1250"/>
                <a:gd name="T43" fmla="*/ 48 h 1250"/>
                <a:gd name="T44" fmla="*/ 171 w 1250"/>
                <a:gd name="T45" fmla="*/ 48 h 1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0"/>
                <a:gd name="T70" fmla="*/ 0 h 1250"/>
                <a:gd name="T71" fmla="*/ 1250 w 1250"/>
                <a:gd name="T72" fmla="*/ 1250 h 1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0" h="1250">
                  <a:moveTo>
                    <a:pt x="1084" y="303"/>
                  </a:moveTo>
                  <a:lnTo>
                    <a:pt x="1084" y="0"/>
                  </a:lnTo>
                  <a:lnTo>
                    <a:pt x="326" y="0"/>
                  </a:lnTo>
                  <a:lnTo>
                    <a:pt x="0" y="439"/>
                  </a:lnTo>
                  <a:lnTo>
                    <a:pt x="0" y="886"/>
                  </a:lnTo>
                  <a:lnTo>
                    <a:pt x="220" y="1076"/>
                  </a:lnTo>
                  <a:lnTo>
                    <a:pt x="462" y="1250"/>
                  </a:lnTo>
                  <a:lnTo>
                    <a:pt x="932" y="1250"/>
                  </a:lnTo>
                  <a:lnTo>
                    <a:pt x="1099" y="1091"/>
                  </a:lnTo>
                  <a:lnTo>
                    <a:pt x="1099" y="773"/>
                  </a:lnTo>
                  <a:lnTo>
                    <a:pt x="1250" y="773"/>
                  </a:lnTo>
                  <a:lnTo>
                    <a:pt x="1250" y="613"/>
                  </a:lnTo>
                  <a:lnTo>
                    <a:pt x="788" y="613"/>
                  </a:lnTo>
                  <a:lnTo>
                    <a:pt x="788" y="780"/>
                  </a:lnTo>
                  <a:lnTo>
                    <a:pt x="947" y="780"/>
                  </a:lnTo>
                  <a:lnTo>
                    <a:pt x="947" y="1083"/>
                  </a:lnTo>
                  <a:lnTo>
                    <a:pt x="455" y="1083"/>
                  </a:lnTo>
                  <a:lnTo>
                    <a:pt x="280" y="924"/>
                  </a:lnTo>
                  <a:lnTo>
                    <a:pt x="273" y="447"/>
                  </a:lnTo>
                  <a:lnTo>
                    <a:pt x="477" y="151"/>
                  </a:lnTo>
                  <a:lnTo>
                    <a:pt x="932" y="151"/>
                  </a:lnTo>
                  <a:lnTo>
                    <a:pt x="932" y="303"/>
                  </a:lnTo>
                  <a:lnTo>
                    <a:pt x="1084" y="303"/>
                  </a:lnTo>
                  <a:close/>
                </a:path>
              </a:pathLst>
            </a:custGeom>
            <a:solidFill>
              <a:srgbClr val="257942"/>
            </a:solidFill>
            <a:ln w="28575">
              <a:solidFill>
                <a:srgbClr val="257942"/>
              </a:solidFill>
              <a:round/>
              <a:headEnd/>
              <a:tailEnd/>
            </a:ln>
          </p:spPr>
          <p:txBody>
            <a:bodyPr wrap="none" lIns="0" tIns="0" rIns="0" bIns="0" anchor="ctr">
              <a:spAutoFit/>
            </a:bodyPr>
            <a:lstStyle/>
            <a:p>
              <a:endParaRPr lang="en-US" dirty="0"/>
            </a:p>
          </p:txBody>
        </p:sp>
      </p:grpSp>
    </p:spTree>
    <p:extLst>
      <p:ext uri="{BB962C8B-B14F-4D97-AF65-F5344CB8AC3E}">
        <p14:creationId xmlns:p14="http://schemas.microsoft.com/office/powerpoint/2010/main" val="3631475545"/>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message acknowledgements</a:t>
            </a:r>
          </a:p>
          <a:p>
            <a:r>
              <a:rPr lang="en-US" dirty="0"/>
              <a:t>Working with acknowledgements</a:t>
            </a:r>
          </a:p>
          <a:p>
            <a:r>
              <a:rPr lang="en-US" dirty="0"/>
              <a:t>Synchronous acknowledgement</a:t>
            </a:r>
          </a:p>
          <a:p>
            <a:r>
              <a:rPr lang="en-US" dirty="0"/>
              <a:t>Asynchronous remote call acknowledgement</a:t>
            </a:r>
          </a:p>
          <a:p>
            <a:r>
              <a:rPr lang="en-US" dirty="0"/>
              <a:t>Reply plugin acknowledgement</a:t>
            </a:r>
          </a:p>
          <a:p>
            <a:r>
              <a:rPr lang="en-US" dirty="0">
                <a:solidFill>
                  <a:schemeClr val="bg1"/>
                </a:solidFill>
              </a:rPr>
              <a:t>Message administration</a:t>
            </a:r>
          </a:p>
          <a:p>
            <a:endParaRPr lang="en-US" dirty="0"/>
          </a:p>
        </p:txBody>
      </p:sp>
    </p:spTree>
    <p:extLst>
      <p:ext uri="{BB962C8B-B14F-4D97-AF65-F5344CB8AC3E}">
        <p14:creationId xmlns:p14="http://schemas.microsoft.com/office/powerpoint/2010/main" val="1745532136"/>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administration</a:t>
            </a:r>
            <a:endParaRPr lang="en-US" dirty="0"/>
          </a:p>
        </p:txBody>
      </p:sp>
      <p:sp>
        <p:nvSpPr>
          <p:cNvPr id="3" name="Content Placeholder 2"/>
          <p:cNvSpPr>
            <a:spLocks noGrp="1"/>
          </p:cNvSpPr>
          <p:nvPr>
            <p:ph sz="half" idx="1"/>
          </p:nvPr>
        </p:nvSpPr>
        <p:spPr>
          <a:xfrm>
            <a:off x="519111" y="4114800"/>
            <a:ext cx="4586289" cy="2274891"/>
          </a:xfrm>
        </p:spPr>
        <p:txBody>
          <a:bodyPr/>
          <a:lstStyle/>
          <a:p>
            <a:r>
              <a:rPr lang="en-US" dirty="0" smtClean="0"/>
              <a:t>A series of </a:t>
            </a:r>
            <a:br>
              <a:rPr lang="en-US" dirty="0" smtClean="0"/>
            </a:br>
            <a:r>
              <a:rPr lang="en-US" dirty="0" smtClean="0"/>
              <a:t>drilldown </a:t>
            </a:r>
            <a:br>
              <a:rPr lang="en-US" dirty="0" smtClean="0"/>
            </a:br>
            <a:r>
              <a:rPr lang="en-US" dirty="0" smtClean="0"/>
              <a:t>screens for </a:t>
            </a:r>
            <a:br>
              <a:rPr lang="en-US" dirty="0" smtClean="0"/>
            </a:br>
            <a:r>
              <a:rPr lang="en-US" dirty="0" smtClean="0"/>
              <a:t>message </a:t>
            </a:r>
            <a:r>
              <a:rPr lang="en-US" dirty="0" smtClean="0"/>
              <a:t>administration</a:t>
            </a:r>
          </a:p>
          <a:p>
            <a:r>
              <a:rPr lang="en-US" dirty="0" smtClean="0"/>
              <a:t>Administration tab </a:t>
            </a:r>
            <a:r>
              <a:rPr lang="en-US" dirty="0" smtClean="0">
                <a:sym typeface="Wingdings" pitchFamily="2" charset="2"/>
              </a:rPr>
              <a:t> </a:t>
            </a:r>
            <a:br>
              <a:rPr lang="en-US" dirty="0" smtClean="0">
                <a:sym typeface="Wingdings" pitchFamily="2" charset="2"/>
              </a:rPr>
            </a:br>
            <a:r>
              <a:rPr lang="en-US" dirty="0" smtClean="0"/>
              <a:t>Event Messages</a:t>
            </a:r>
            <a:endParaRPr lang="en-US" dirty="0"/>
          </a:p>
        </p:txBody>
      </p:sp>
      <p:pic>
        <p:nvPicPr>
          <p:cNvPr id="4099" name="pic Event Msgs"/>
          <p:cNvPicPr>
            <a:picLocks noChangeAspect="1" noChangeArrowheads="1"/>
          </p:cNvPicPr>
          <p:nvPr/>
        </p:nvPicPr>
        <p:blipFill rotWithShape="1">
          <a:blip r:embed="rId3">
            <a:extLst>
              <a:ext uri="{28A0092B-C50C-407E-A947-70E740481C1C}">
                <a14:useLocalDpi xmlns:a14="http://schemas.microsoft.com/office/drawing/2010/main" val="0"/>
              </a:ext>
            </a:extLst>
          </a:blip>
          <a:srcRect t="5829"/>
          <a:stretch/>
        </p:blipFill>
        <p:spPr bwMode="auto">
          <a:xfrm>
            <a:off x="457200" y="915947"/>
            <a:ext cx="5708177" cy="1600436"/>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102" name="pic Destination"/>
          <p:cNvPicPr>
            <a:picLocks noChangeAspect="1" noChangeArrowheads="1"/>
          </p:cNvPicPr>
          <p:nvPr/>
        </p:nvPicPr>
        <p:blipFill rotWithShape="1">
          <a:blip r:embed="rId4">
            <a:extLst>
              <a:ext uri="{28A0092B-C50C-407E-A947-70E740481C1C}">
                <a14:useLocalDpi xmlns:a14="http://schemas.microsoft.com/office/drawing/2010/main" val="0"/>
              </a:ext>
            </a:extLst>
          </a:blip>
          <a:srcRect t="6430"/>
          <a:stretch/>
        </p:blipFill>
        <p:spPr bwMode="auto">
          <a:xfrm>
            <a:off x="1438370" y="2093341"/>
            <a:ext cx="5654830" cy="1390546"/>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101" name="pic Event"/>
          <p:cNvPicPr>
            <a:picLocks noChangeAspect="1" noChangeArrowheads="1"/>
          </p:cNvPicPr>
          <p:nvPr/>
        </p:nvPicPr>
        <p:blipFill rotWithShape="1">
          <a:blip r:embed="rId5">
            <a:extLst>
              <a:ext uri="{28A0092B-C50C-407E-A947-70E740481C1C}">
                <a14:useLocalDpi xmlns:a14="http://schemas.microsoft.com/office/drawing/2010/main" val="0"/>
              </a:ext>
            </a:extLst>
          </a:blip>
          <a:srcRect t="7179" r="16675"/>
          <a:stretch/>
        </p:blipFill>
        <p:spPr bwMode="auto">
          <a:xfrm>
            <a:off x="2692623" y="3331487"/>
            <a:ext cx="5505668" cy="1379427"/>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098" name="pic Payload" descr="C:\Users\sluersen\AppData\Local\Temp\SNAGHTML1a01da5.PNG"/>
          <p:cNvPicPr>
            <a:picLocks noChangeAspect="1" noChangeArrowheads="1"/>
          </p:cNvPicPr>
          <p:nvPr/>
        </p:nvPicPr>
        <p:blipFill rotWithShape="1">
          <a:blip r:embed="rId6">
            <a:extLst>
              <a:ext uri="{28A0092B-C50C-407E-A947-70E740481C1C}">
                <a14:useLocalDpi xmlns:a14="http://schemas.microsoft.com/office/drawing/2010/main" val="0"/>
              </a:ext>
            </a:extLst>
          </a:blip>
          <a:srcRect t="5619"/>
          <a:stretch/>
        </p:blipFill>
        <p:spPr bwMode="auto">
          <a:xfrm>
            <a:off x="5191502" y="4474487"/>
            <a:ext cx="3444721" cy="1726288"/>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9" name="pic Msg 1"/>
          <p:cNvGrpSpPr>
            <a:grpSpLocks/>
          </p:cNvGrpSpPr>
          <p:nvPr/>
        </p:nvGrpSpPr>
        <p:grpSpPr bwMode="auto">
          <a:xfrm>
            <a:off x="8560023" y="4412373"/>
            <a:ext cx="498475" cy="309562"/>
            <a:chOff x="2097" y="1494"/>
            <a:chExt cx="229" cy="142"/>
          </a:xfrm>
          <a:effectLst>
            <a:outerShdw blurRad="50800" dist="38100" dir="2700000" algn="tl" rotWithShape="0">
              <a:prstClr val="black">
                <a:alpha val="40000"/>
              </a:prstClr>
            </a:outerShdw>
          </a:effectLst>
        </p:grpSpPr>
        <p:sp>
          <p:nvSpPr>
            <p:cNvPr id="10"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11"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2"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13" name="Group 36"/>
          <p:cNvGrpSpPr>
            <a:grpSpLocks/>
          </p:cNvGrpSpPr>
          <p:nvPr/>
        </p:nvGrpSpPr>
        <p:grpSpPr bwMode="auto">
          <a:xfrm>
            <a:off x="5936616" y="816887"/>
            <a:ext cx="457522" cy="423442"/>
            <a:chOff x="757" y="1301"/>
            <a:chExt cx="751" cy="695"/>
          </a:xfrm>
          <a:effectLst>
            <a:outerShdw blurRad="50800" dist="38100" dir="2700000" algn="tl" rotWithShape="0">
              <a:prstClr val="black">
                <a:alpha val="40000"/>
              </a:prstClr>
            </a:outerShdw>
          </a:effectLst>
        </p:grpSpPr>
        <p:sp>
          <p:nvSpPr>
            <p:cNvPr id="14" name="Rectangle 37"/>
            <p:cNvSpPr>
              <a:spLocks noChangeArrowheads="1"/>
            </p:cNvSpPr>
            <p:nvPr/>
          </p:nvSpPr>
          <p:spPr bwMode="auto">
            <a:xfrm rot="1050741">
              <a:off x="991" y="1352"/>
              <a:ext cx="76" cy="644"/>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5" name="Rectangle 38"/>
            <p:cNvSpPr>
              <a:spLocks noChangeArrowheads="1"/>
            </p:cNvSpPr>
            <p:nvPr/>
          </p:nvSpPr>
          <p:spPr bwMode="auto">
            <a:xfrm rot="20549259" flipH="1">
              <a:off x="1186" y="1352"/>
              <a:ext cx="76" cy="644"/>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nvGrpSpPr>
            <p:cNvPr id="16" name="Group 39"/>
            <p:cNvGrpSpPr>
              <a:grpSpLocks/>
            </p:cNvGrpSpPr>
            <p:nvPr/>
          </p:nvGrpSpPr>
          <p:grpSpPr bwMode="auto">
            <a:xfrm>
              <a:off x="939" y="1836"/>
              <a:ext cx="373" cy="53"/>
              <a:chOff x="939" y="1836"/>
              <a:chExt cx="373" cy="53"/>
            </a:xfrm>
          </p:grpSpPr>
          <p:sp>
            <p:nvSpPr>
              <p:cNvPr id="26" name="Rectangle 40"/>
              <p:cNvSpPr>
                <a:spLocks noChangeArrowheads="1"/>
              </p:cNvSpPr>
              <p:nvPr/>
            </p:nvSpPr>
            <p:spPr bwMode="auto">
              <a:xfrm rot="3738751">
                <a:off x="1087" y="1688"/>
                <a:ext cx="53" cy="349"/>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27" name="Rectangle 41"/>
              <p:cNvSpPr>
                <a:spLocks noChangeArrowheads="1"/>
              </p:cNvSpPr>
              <p:nvPr/>
            </p:nvSpPr>
            <p:spPr bwMode="auto">
              <a:xfrm rot="17861249" flipH="1">
                <a:off x="1111" y="1688"/>
                <a:ext cx="53" cy="349"/>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17" name="Rectangle 42"/>
            <p:cNvSpPr>
              <a:spLocks noChangeArrowheads="1"/>
            </p:cNvSpPr>
            <p:nvPr/>
          </p:nvSpPr>
          <p:spPr bwMode="auto">
            <a:xfrm rot="3738751">
              <a:off x="1098" y="1599"/>
              <a:ext cx="36" cy="240"/>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8" name="Rectangle 43"/>
            <p:cNvSpPr>
              <a:spLocks noChangeArrowheads="1"/>
            </p:cNvSpPr>
            <p:nvPr/>
          </p:nvSpPr>
          <p:spPr bwMode="auto">
            <a:xfrm rot="17861249" flipH="1">
              <a:off x="1114" y="1596"/>
              <a:ext cx="36" cy="240"/>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9" name="AutoShape 44"/>
            <p:cNvSpPr>
              <a:spLocks noChangeArrowheads="1"/>
            </p:cNvSpPr>
            <p:nvPr/>
          </p:nvSpPr>
          <p:spPr bwMode="auto">
            <a:xfrm>
              <a:off x="1092" y="1356"/>
              <a:ext cx="69" cy="7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3 w 21600"/>
                <a:gd name="T13" fmla="*/ 4608 h 21600"/>
                <a:gd name="T14" fmla="*/ 17217 w 21600"/>
                <a:gd name="T15" fmla="*/ 1699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grpSp>
          <p:nvGrpSpPr>
            <p:cNvPr id="20" name="Group 45"/>
            <p:cNvGrpSpPr>
              <a:grpSpLocks/>
            </p:cNvGrpSpPr>
            <p:nvPr/>
          </p:nvGrpSpPr>
          <p:grpSpPr bwMode="auto">
            <a:xfrm>
              <a:off x="1243" y="1301"/>
              <a:ext cx="265" cy="287"/>
              <a:chOff x="1243" y="1301"/>
              <a:chExt cx="265" cy="287"/>
            </a:xfrm>
          </p:grpSpPr>
          <p:sp>
            <p:nvSpPr>
              <p:cNvPr id="24" name="Freeform 46"/>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25" name="Freeform 47"/>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21" name="Group 48"/>
            <p:cNvGrpSpPr>
              <a:grpSpLocks/>
            </p:cNvGrpSpPr>
            <p:nvPr/>
          </p:nvGrpSpPr>
          <p:grpSpPr bwMode="auto">
            <a:xfrm flipH="1">
              <a:off x="757" y="1309"/>
              <a:ext cx="265" cy="287"/>
              <a:chOff x="1243" y="1301"/>
              <a:chExt cx="265" cy="287"/>
            </a:xfrm>
          </p:grpSpPr>
          <p:sp>
            <p:nvSpPr>
              <p:cNvPr id="22" name="Freeform 49"/>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23" name="Freeform 50"/>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grpSp>
        <p:nvGrpSpPr>
          <p:cNvPr id="28" name="pic Msg 1"/>
          <p:cNvGrpSpPr>
            <a:grpSpLocks/>
          </p:cNvGrpSpPr>
          <p:nvPr/>
        </p:nvGrpSpPr>
        <p:grpSpPr bwMode="auto">
          <a:xfrm>
            <a:off x="8026623" y="3102887"/>
            <a:ext cx="498475" cy="309562"/>
            <a:chOff x="2097" y="1494"/>
            <a:chExt cx="229" cy="142"/>
          </a:xfrm>
          <a:effectLst>
            <a:outerShdw blurRad="50800" dist="38100" dir="2700000" algn="tl" rotWithShape="0">
              <a:prstClr val="black">
                <a:alpha val="40000"/>
              </a:prstClr>
            </a:outerShdw>
          </a:effectLst>
        </p:grpSpPr>
        <p:sp>
          <p:nvSpPr>
            <p:cNvPr id="29"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30"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31"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32" name="pic Msg 1"/>
          <p:cNvGrpSpPr>
            <a:grpSpLocks/>
          </p:cNvGrpSpPr>
          <p:nvPr/>
        </p:nvGrpSpPr>
        <p:grpSpPr bwMode="auto">
          <a:xfrm>
            <a:off x="8113776" y="3227114"/>
            <a:ext cx="498475" cy="309562"/>
            <a:chOff x="2097" y="1494"/>
            <a:chExt cx="229" cy="142"/>
          </a:xfrm>
          <a:effectLst>
            <a:outerShdw blurRad="50800" dist="38100" dir="2700000" algn="tl" rotWithShape="0">
              <a:prstClr val="black">
                <a:alpha val="40000"/>
              </a:prstClr>
            </a:outerShdw>
          </a:effectLst>
        </p:grpSpPr>
        <p:sp>
          <p:nvSpPr>
            <p:cNvPr id="33"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34"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35"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36" name="pic Msg 1"/>
          <p:cNvGrpSpPr>
            <a:grpSpLocks/>
          </p:cNvGrpSpPr>
          <p:nvPr/>
        </p:nvGrpSpPr>
        <p:grpSpPr bwMode="auto">
          <a:xfrm>
            <a:off x="8179023" y="3330884"/>
            <a:ext cx="498475" cy="309562"/>
            <a:chOff x="2097" y="1494"/>
            <a:chExt cx="229" cy="142"/>
          </a:xfrm>
          <a:effectLst>
            <a:outerShdw blurRad="50800" dist="38100" dir="2700000" algn="tl" rotWithShape="0">
              <a:prstClr val="black">
                <a:alpha val="40000"/>
              </a:prstClr>
            </a:outerShdw>
          </a:effectLst>
        </p:grpSpPr>
        <p:sp>
          <p:nvSpPr>
            <p:cNvPr id="37"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38"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39"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40" name="pic Msg 1"/>
          <p:cNvGrpSpPr>
            <a:grpSpLocks/>
          </p:cNvGrpSpPr>
          <p:nvPr/>
        </p:nvGrpSpPr>
        <p:grpSpPr bwMode="auto">
          <a:xfrm>
            <a:off x="8255223" y="3441025"/>
            <a:ext cx="498475" cy="309562"/>
            <a:chOff x="2097" y="1494"/>
            <a:chExt cx="229" cy="142"/>
          </a:xfrm>
          <a:effectLst>
            <a:outerShdw blurRad="50800" dist="38100" dir="2700000" algn="tl" rotWithShape="0">
              <a:prstClr val="black">
                <a:alpha val="40000"/>
              </a:prstClr>
            </a:outerShdw>
          </a:effectLst>
        </p:grpSpPr>
        <p:sp>
          <p:nvSpPr>
            <p:cNvPr id="41"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42"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3"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48" name="Line 57"/>
          <p:cNvSpPr>
            <a:spLocks noChangeShapeType="1"/>
          </p:cNvSpPr>
          <p:nvPr/>
        </p:nvSpPr>
        <p:spPr bwMode="auto">
          <a:xfrm>
            <a:off x="7425398" y="1959887"/>
            <a:ext cx="423202" cy="0"/>
          </a:xfrm>
          <a:prstGeom prst="line">
            <a:avLst/>
          </a:prstGeom>
          <a:noFill/>
          <a:ln w="28575">
            <a:solidFill>
              <a:schemeClr val="bg1">
                <a:lumMod val="50000"/>
                <a:lumOff val="50000"/>
              </a:schemeClr>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49" name="Line 57"/>
          <p:cNvSpPr>
            <a:spLocks noChangeShapeType="1"/>
          </p:cNvSpPr>
          <p:nvPr/>
        </p:nvSpPr>
        <p:spPr bwMode="auto">
          <a:xfrm>
            <a:off x="7423640" y="2093237"/>
            <a:ext cx="297621" cy="0"/>
          </a:xfrm>
          <a:prstGeom prst="line">
            <a:avLst/>
          </a:prstGeom>
          <a:noFill/>
          <a:ln w="28575">
            <a:solidFill>
              <a:schemeClr val="bg1">
                <a:lumMod val="50000"/>
                <a:lumOff val="50000"/>
              </a:schemeClr>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50" name="Line 57"/>
          <p:cNvSpPr>
            <a:spLocks noChangeShapeType="1"/>
          </p:cNvSpPr>
          <p:nvPr/>
        </p:nvSpPr>
        <p:spPr bwMode="auto">
          <a:xfrm>
            <a:off x="7429751" y="2232937"/>
            <a:ext cx="173746" cy="0"/>
          </a:xfrm>
          <a:prstGeom prst="line">
            <a:avLst/>
          </a:prstGeom>
          <a:noFill/>
          <a:ln w="28575">
            <a:solidFill>
              <a:schemeClr val="bg1">
                <a:lumMod val="50000"/>
                <a:lumOff val="50000"/>
              </a:schemeClr>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grpSp>
        <p:nvGrpSpPr>
          <p:cNvPr id="44" name="pic Msg 1"/>
          <p:cNvGrpSpPr>
            <a:grpSpLocks/>
          </p:cNvGrpSpPr>
          <p:nvPr/>
        </p:nvGrpSpPr>
        <p:grpSpPr bwMode="auto">
          <a:xfrm>
            <a:off x="6929216" y="1938560"/>
            <a:ext cx="498475" cy="309562"/>
            <a:chOff x="2097" y="1494"/>
            <a:chExt cx="229" cy="142"/>
          </a:xfrm>
          <a:effectLst>
            <a:outerShdw blurRad="50800" dist="38100" dir="2700000" algn="tl" rotWithShape="0">
              <a:prstClr val="black">
                <a:alpha val="40000"/>
              </a:prstClr>
            </a:outerShdw>
          </a:effectLst>
        </p:grpSpPr>
        <p:sp>
          <p:nvSpPr>
            <p:cNvPr id="45"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46"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7"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4" name="Rounded Rectangle 3"/>
          <p:cNvSpPr/>
          <p:nvPr/>
        </p:nvSpPr>
        <p:spPr bwMode="auto">
          <a:xfrm>
            <a:off x="771525" y="1813639"/>
            <a:ext cx="1295400" cy="22891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52" name="Rounded Rectangle 51"/>
          <p:cNvSpPr/>
          <p:nvPr/>
        </p:nvSpPr>
        <p:spPr bwMode="auto">
          <a:xfrm>
            <a:off x="1759200" y="3062551"/>
            <a:ext cx="1295400" cy="22891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53" name="Rounded Rectangle 52"/>
          <p:cNvSpPr/>
          <p:nvPr/>
        </p:nvSpPr>
        <p:spPr bwMode="auto">
          <a:xfrm>
            <a:off x="3759423" y="4257582"/>
            <a:ext cx="1295400" cy="22891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8" name="Elbow Connector 7"/>
          <p:cNvCxnSpPr>
            <a:stCxn id="4" idx="1"/>
            <a:endCxn id="4102" idx="1"/>
          </p:cNvCxnSpPr>
          <p:nvPr/>
        </p:nvCxnSpPr>
        <p:spPr bwMode="auto">
          <a:xfrm rot="10800000" flipH="1" flipV="1">
            <a:off x="771524" y="1928094"/>
            <a:ext cx="666845" cy="860519"/>
          </a:xfrm>
          <a:prstGeom prst="bentConnector3">
            <a:avLst>
              <a:gd name="adj1" fmla="val -34281"/>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73" name="Elbow Connector 72"/>
          <p:cNvCxnSpPr>
            <a:stCxn id="52" idx="1"/>
            <a:endCxn id="4101" idx="1"/>
          </p:cNvCxnSpPr>
          <p:nvPr/>
        </p:nvCxnSpPr>
        <p:spPr bwMode="auto">
          <a:xfrm rot="10800000" flipH="1" flipV="1">
            <a:off x="1759199" y="3177007"/>
            <a:ext cx="933423" cy="844194"/>
          </a:xfrm>
          <a:prstGeom prst="bentConnector3">
            <a:avLst>
              <a:gd name="adj1" fmla="val -24491"/>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85" name="Elbow Connector 84"/>
          <p:cNvCxnSpPr>
            <a:stCxn id="53" idx="1"/>
          </p:cNvCxnSpPr>
          <p:nvPr/>
        </p:nvCxnSpPr>
        <p:spPr bwMode="auto">
          <a:xfrm rot="10800000" flipH="1" flipV="1">
            <a:off x="3759423" y="4372038"/>
            <a:ext cx="1432078" cy="504762"/>
          </a:xfrm>
          <a:prstGeom prst="bentConnector3">
            <a:avLst>
              <a:gd name="adj1" fmla="val -15963"/>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5398901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97"/>
          <p:cNvSpPr>
            <a:spLocks noChangeArrowheads="1"/>
          </p:cNvSpPr>
          <p:nvPr/>
        </p:nvSpPr>
        <p:spPr bwMode="auto">
          <a:xfrm>
            <a:off x="2545080" y="2354662"/>
            <a:ext cx="1188720" cy="936606"/>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dirty="0">
              <a:solidFill>
                <a:schemeClr val="tx1"/>
              </a:solidFill>
            </a:endParaRPr>
          </a:p>
        </p:txBody>
      </p:sp>
      <p:sp>
        <p:nvSpPr>
          <p:cNvPr id="2" name="Title 1"/>
          <p:cNvSpPr>
            <a:spLocks noGrp="1"/>
          </p:cNvSpPr>
          <p:nvPr>
            <p:ph type="title"/>
          </p:nvPr>
        </p:nvSpPr>
        <p:spPr/>
        <p:txBody>
          <a:bodyPr/>
          <a:lstStyle/>
          <a:p>
            <a:r>
              <a:rPr lang="en-US" dirty="0"/>
              <a:t>Message acknowledgement</a:t>
            </a:r>
          </a:p>
        </p:txBody>
      </p:sp>
      <p:sp>
        <p:nvSpPr>
          <p:cNvPr id="5" name="Content Placeholder 4"/>
          <p:cNvSpPr>
            <a:spLocks noGrp="1"/>
          </p:cNvSpPr>
          <p:nvPr>
            <p:ph idx="1"/>
          </p:nvPr>
        </p:nvSpPr>
        <p:spPr>
          <a:xfrm>
            <a:off x="519113" y="4114800"/>
            <a:ext cx="8318500" cy="2286000"/>
          </a:xfrm>
        </p:spPr>
        <p:txBody>
          <a:bodyPr/>
          <a:lstStyle/>
          <a:p>
            <a:r>
              <a:rPr lang="en-US" b="1" dirty="0" smtClean="0"/>
              <a:t>Message </a:t>
            </a:r>
            <a:r>
              <a:rPr lang="en-US" b="1" dirty="0"/>
              <a:t>acknowledgement </a:t>
            </a:r>
            <a:r>
              <a:rPr lang="en-US" dirty="0"/>
              <a:t>is the process in which Guidewire interprets that response</a:t>
            </a:r>
          </a:p>
          <a:p>
            <a:r>
              <a:rPr lang="en-US" dirty="0" smtClean="0"/>
              <a:t>Expected behavior is that every </a:t>
            </a:r>
            <a:r>
              <a:rPr lang="en-US" dirty="0"/>
              <a:t>sent message will </a:t>
            </a:r>
            <a:r>
              <a:rPr lang="en-US" dirty="0" smtClean="0"/>
              <a:t>receive a response</a:t>
            </a:r>
            <a:endParaRPr lang="en-US" dirty="0"/>
          </a:p>
          <a:p>
            <a:endParaRPr lang="en-US" dirty="0"/>
          </a:p>
        </p:txBody>
      </p:sp>
      <p:sp>
        <p:nvSpPr>
          <p:cNvPr id="17" name="rec GWRE"/>
          <p:cNvSpPr>
            <a:spLocks noChangeArrowheads="1"/>
          </p:cNvSpPr>
          <p:nvPr/>
        </p:nvSpPr>
        <p:spPr bwMode="auto">
          <a:xfrm>
            <a:off x="761999" y="906860"/>
            <a:ext cx="1463040" cy="2651760"/>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dirty="0"/>
          </a:p>
        </p:txBody>
      </p:sp>
      <p:pic>
        <p:nvPicPr>
          <p:cNvPr id="18" name="icon GWRE app"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213" y="983062"/>
            <a:ext cx="111918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xt GWREapp"/>
          <p:cNvSpPr txBox="1">
            <a:spLocks noChangeArrowheads="1"/>
          </p:cNvSpPr>
          <p:nvPr/>
        </p:nvSpPr>
        <p:spPr bwMode="auto">
          <a:xfrm>
            <a:off x="761999" y="2186387"/>
            <a:ext cx="146304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Guidewire application</a:t>
            </a:r>
          </a:p>
        </p:txBody>
      </p:sp>
      <p:sp>
        <p:nvSpPr>
          <p:cNvPr id="20" name="rec Ext Sys"/>
          <p:cNvSpPr>
            <a:spLocks noChangeArrowheads="1"/>
          </p:cNvSpPr>
          <p:nvPr/>
        </p:nvSpPr>
        <p:spPr bwMode="auto">
          <a:xfrm>
            <a:off x="7248523" y="911710"/>
            <a:ext cx="1463040" cy="2651760"/>
          </a:xfrm>
          <a:prstGeom prst="rect">
            <a:avLst/>
          </a:prstGeom>
          <a:solidFill>
            <a:schemeClr val="accent6">
              <a:alpha val="25098"/>
            </a:schemeClr>
          </a:solidFill>
          <a:ln w="28575" algn="ctr">
            <a:solidFill>
              <a:schemeClr val="accent6"/>
            </a:solidFill>
            <a:miter lim="800000"/>
            <a:headEnd/>
            <a:tailEnd/>
          </a:ln>
        </p:spPr>
        <p:txBody>
          <a:bodyPr wrap="square" lIns="0" tIns="0" rIns="0" bIns="0" anchor="ctr">
            <a:spAutoFit/>
          </a:bodyPr>
          <a:lstStyle/>
          <a:p>
            <a:endParaRPr lang="en-US" dirty="0"/>
          </a:p>
        </p:txBody>
      </p:sp>
      <p:pic>
        <p:nvPicPr>
          <p:cNvPr id="21" name="icon ExtSysApp" descr="MCj023361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05700" y="1159274"/>
            <a:ext cx="90963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xt ExtSys"/>
          <p:cNvSpPr txBox="1">
            <a:spLocks noChangeArrowheads="1"/>
          </p:cNvSpPr>
          <p:nvPr/>
        </p:nvSpPr>
        <p:spPr bwMode="auto">
          <a:xfrm>
            <a:off x="7248523" y="2186386"/>
            <a:ext cx="1463039"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sp>
        <p:nvSpPr>
          <p:cNvPr id="25" name="ln Retry 2"/>
          <p:cNvSpPr>
            <a:spLocks noChangeShapeType="1"/>
          </p:cNvSpPr>
          <p:nvPr/>
        </p:nvSpPr>
        <p:spPr bwMode="auto">
          <a:xfrm flipH="1">
            <a:off x="3733800" y="2523133"/>
            <a:ext cx="3514720" cy="0"/>
          </a:xfrm>
          <a:prstGeom prst="line">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30" name="ln Send 1"/>
          <p:cNvSpPr>
            <a:spLocks noChangeShapeType="1"/>
          </p:cNvSpPr>
          <p:nvPr/>
        </p:nvSpPr>
        <p:spPr bwMode="auto">
          <a:xfrm>
            <a:off x="2225038" y="1516462"/>
            <a:ext cx="4993323"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grpSp>
        <p:nvGrpSpPr>
          <p:cNvPr id="33" name="pic Msg 1"/>
          <p:cNvGrpSpPr>
            <a:grpSpLocks/>
          </p:cNvGrpSpPr>
          <p:nvPr/>
        </p:nvGrpSpPr>
        <p:grpSpPr bwMode="auto">
          <a:xfrm>
            <a:off x="2511862" y="1264246"/>
            <a:ext cx="498475" cy="309562"/>
            <a:chOff x="2097" y="1494"/>
            <a:chExt cx="229" cy="142"/>
          </a:xfrm>
          <a:effectLst>
            <a:outerShdw blurRad="50800" dist="38100" dir="2700000" algn="tl" rotWithShape="0">
              <a:prstClr val="black">
                <a:alpha val="40000"/>
              </a:prstClr>
            </a:outerShdw>
          </a:effectLst>
        </p:grpSpPr>
        <p:sp>
          <p:nvSpPr>
            <p:cNvPr id="34"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35"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36"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42" name="pic Msg 2"/>
          <p:cNvGrpSpPr>
            <a:grpSpLocks/>
          </p:cNvGrpSpPr>
          <p:nvPr/>
        </p:nvGrpSpPr>
        <p:grpSpPr bwMode="auto">
          <a:xfrm>
            <a:off x="6470638" y="2308481"/>
            <a:ext cx="498475" cy="309562"/>
            <a:chOff x="2097" y="1494"/>
            <a:chExt cx="229" cy="142"/>
          </a:xfrm>
          <a:solidFill>
            <a:schemeClr val="accent6">
              <a:lumMod val="40000"/>
              <a:lumOff val="60000"/>
            </a:schemeClr>
          </a:solidFill>
          <a:effectLst>
            <a:outerShdw blurRad="50800" dist="38100" dir="2700000" algn="tl" rotWithShape="0">
              <a:prstClr val="black">
                <a:alpha val="40000"/>
              </a:prstClr>
            </a:outerShdw>
          </a:effectLst>
        </p:grpSpPr>
        <p:sp>
          <p:nvSpPr>
            <p:cNvPr id="44" name="Rectangle 31"/>
            <p:cNvSpPr>
              <a:spLocks noChangeArrowheads="1"/>
            </p:cNvSpPr>
            <p:nvPr/>
          </p:nvSpPr>
          <p:spPr bwMode="auto">
            <a:xfrm>
              <a:off x="2097" y="1496"/>
              <a:ext cx="227" cy="140"/>
            </a:xfrm>
            <a:prstGeom prst="rect">
              <a:avLst/>
            </a:prstGeom>
            <a:grpFill/>
            <a:ln w="19050" algn="ctr">
              <a:solidFill>
                <a:schemeClr val="bg1"/>
              </a:solidFill>
              <a:miter lim="800000"/>
              <a:headEnd/>
              <a:tailEnd/>
            </a:ln>
          </p:spPr>
          <p:txBody>
            <a:bodyPr lIns="0" tIns="0" rIns="0" bIns="0" anchor="ctr">
              <a:spAutoFit/>
            </a:bodyPr>
            <a:lstStyle/>
            <a:p>
              <a:endParaRPr lang="en-US" dirty="0"/>
            </a:p>
          </p:txBody>
        </p:sp>
        <p:sp>
          <p:nvSpPr>
            <p:cNvPr id="45" name="Line 32"/>
            <p:cNvSpPr>
              <a:spLocks noChangeShapeType="1"/>
            </p:cNvSpPr>
            <p:nvPr/>
          </p:nvSpPr>
          <p:spPr bwMode="auto">
            <a:xfrm flipH="1" flipV="1">
              <a:off x="2097" y="1498"/>
              <a:ext cx="118" cy="64"/>
            </a:xfrm>
            <a:prstGeom prst="line">
              <a:avLst/>
            </a:prstGeom>
            <a:grpFill/>
            <a:ln w="19050">
              <a:solidFill>
                <a:schemeClr val="bg1"/>
              </a:solidFill>
              <a:round/>
              <a:headEnd/>
              <a:tailEnd/>
            </a:ln>
            <a:extLst/>
          </p:spPr>
          <p:txBody>
            <a:bodyPr lIns="0" tIns="0" rIns="0" bIns="0" anchor="ctr">
              <a:spAutoFit/>
            </a:bodyPr>
            <a:lstStyle/>
            <a:p>
              <a:endParaRPr lang="en-US" dirty="0"/>
            </a:p>
          </p:txBody>
        </p:sp>
        <p:sp>
          <p:nvSpPr>
            <p:cNvPr id="46" name="Line 33"/>
            <p:cNvSpPr>
              <a:spLocks noChangeShapeType="1"/>
            </p:cNvSpPr>
            <p:nvPr/>
          </p:nvSpPr>
          <p:spPr bwMode="auto">
            <a:xfrm flipV="1">
              <a:off x="2212" y="1494"/>
              <a:ext cx="114" cy="68"/>
            </a:xfrm>
            <a:prstGeom prst="line">
              <a:avLst/>
            </a:prstGeom>
            <a:grpFill/>
            <a:ln w="19050">
              <a:solidFill>
                <a:schemeClr val="bg1"/>
              </a:solidFill>
              <a:round/>
              <a:headEnd/>
              <a:tailEnd/>
            </a:ln>
            <a:extLst/>
          </p:spPr>
          <p:txBody>
            <a:bodyPr lIns="0" tIns="0" rIns="0" bIns="0" anchor="ctr">
              <a:spAutoFit/>
            </a:bodyPr>
            <a:lstStyle/>
            <a:p>
              <a:endParaRPr lang="en-US" dirty="0"/>
            </a:p>
          </p:txBody>
        </p:sp>
      </p:grpSp>
      <p:sp>
        <p:nvSpPr>
          <p:cNvPr id="51" name="Rounded Rectangle 50"/>
          <p:cNvSpPr/>
          <p:nvPr/>
        </p:nvSpPr>
        <p:spPr bwMode="auto">
          <a:xfrm>
            <a:off x="4572000" y="1287862"/>
            <a:ext cx="1295400" cy="630243"/>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Send </a:t>
            </a:r>
            <a:br>
              <a:rPr lang="en-US" dirty="0" smtClean="0">
                <a:solidFill>
                  <a:schemeClr val="bg1"/>
                </a:solidFill>
              </a:rPr>
            </a:br>
            <a:r>
              <a:rPr lang="en-US" dirty="0" smtClean="0">
                <a:solidFill>
                  <a:schemeClr val="bg1"/>
                </a:solidFill>
              </a:rPr>
              <a:t>message</a:t>
            </a:r>
            <a:endParaRPr lang="en-US" dirty="0">
              <a:solidFill>
                <a:schemeClr val="bg1"/>
              </a:solidFill>
            </a:endParaRPr>
          </a:p>
        </p:txBody>
      </p:sp>
      <p:sp>
        <p:nvSpPr>
          <p:cNvPr id="54" name="Rounded Rectangle 53"/>
          <p:cNvSpPr/>
          <p:nvPr/>
        </p:nvSpPr>
        <p:spPr bwMode="auto">
          <a:xfrm>
            <a:off x="4572000" y="2272066"/>
            <a:ext cx="1295400" cy="615996"/>
          </a:xfrm>
          <a:prstGeom prst="roundRect">
            <a:avLst/>
          </a:prstGeom>
          <a:solidFill>
            <a:schemeClr val="tx1"/>
          </a:solid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Response </a:t>
            </a:r>
            <a:br>
              <a:rPr lang="en-US" dirty="0" smtClean="0">
                <a:solidFill>
                  <a:schemeClr val="bg1"/>
                </a:solidFill>
              </a:rPr>
            </a:br>
            <a:r>
              <a:rPr lang="en-US" dirty="0" smtClean="0">
                <a:solidFill>
                  <a:schemeClr val="bg1"/>
                </a:solidFill>
              </a:rPr>
              <a:t>sent</a:t>
            </a:r>
            <a:endParaRPr lang="en-US" dirty="0">
              <a:solidFill>
                <a:schemeClr val="bg1"/>
              </a:solidFill>
            </a:endParaRPr>
          </a:p>
        </p:txBody>
      </p:sp>
      <p:sp>
        <p:nvSpPr>
          <p:cNvPr id="68" name="Line 101"/>
          <p:cNvSpPr>
            <a:spLocks noChangeShapeType="1"/>
          </p:cNvSpPr>
          <p:nvPr/>
        </p:nvSpPr>
        <p:spPr bwMode="auto">
          <a:xfrm flipH="1">
            <a:off x="2223135" y="2507062"/>
            <a:ext cx="30480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69" name="arw 4"/>
          <p:cNvSpPr>
            <a:spLocks noChangeShapeType="1"/>
          </p:cNvSpPr>
          <p:nvPr/>
        </p:nvSpPr>
        <p:spPr bwMode="auto">
          <a:xfrm flipH="1">
            <a:off x="2223135" y="2735662"/>
            <a:ext cx="30480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70" name="arw 3"/>
          <p:cNvSpPr>
            <a:spLocks noChangeShapeType="1"/>
          </p:cNvSpPr>
          <p:nvPr/>
        </p:nvSpPr>
        <p:spPr bwMode="auto">
          <a:xfrm flipH="1">
            <a:off x="2223135" y="2964262"/>
            <a:ext cx="30480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71" name="arw 4"/>
          <p:cNvSpPr>
            <a:spLocks noChangeShapeType="1"/>
          </p:cNvSpPr>
          <p:nvPr/>
        </p:nvSpPr>
        <p:spPr bwMode="auto">
          <a:xfrm flipH="1">
            <a:off x="2223135" y="3192862"/>
            <a:ext cx="30480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72" name="txt GWREapp"/>
          <p:cNvSpPr txBox="1">
            <a:spLocks noChangeArrowheads="1"/>
          </p:cNvSpPr>
          <p:nvPr/>
        </p:nvSpPr>
        <p:spPr bwMode="auto">
          <a:xfrm>
            <a:off x="2545080" y="2545162"/>
            <a:ext cx="116586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rPr>
              <a:t>interpret</a:t>
            </a:r>
            <a:r>
              <a:rPr lang="en-US" dirty="0" smtClean="0">
                <a:solidFill>
                  <a:schemeClr val="bg1"/>
                </a:solidFill>
              </a:rPr>
              <a:t/>
            </a:r>
            <a:br>
              <a:rPr lang="en-US" dirty="0" smtClean="0">
                <a:solidFill>
                  <a:schemeClr val="bg1"/>
                </a:solidFill>
              </a:rPr>
            </a:br>
            <a:r>
              <a:rPr lang="en-US" dirty="0" smtClean="0">
                <a:solidFill>
                  <a:schemeClr val="bg1"/>
                </a:solidFill>
              </a:rPr>
              <a:t>response</a:t>
            </a:r>
            <a:endParaRPr lang="en-US" dirty="0">
              <a:solidFill>
                <a:schemeClr val="bg1"/>
              </a:solidFill>
            </a:endParaRPr>
          </a:p>
        </p:txBody>
      </p:sp>
    </p:spTree>
    <p:extLst>
      <p:ext uri="{BB962C8B-B14F-4D97-AF65-F5344CB8AC3E}">
        <p14:creationId xmlns:p14="http://schemas.microsoft.com/office/powerpoint/2010/main" val="2843656511"/>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Message</a:t>
            </a:r>
            <a:endParaRPr lang="en-US" dirty="0"/>
          </a:p>
        </p:txBody>
      </p:sp>
      <p:sp>
        <p:nvSpPr>
          <p:cNvPr id="3" name="Content Placeholder 2"/>
          <p:cNvSpPr>
            <a:spLocks noGrp="1"/>
          </p:cNvSpPr>
          <p:nvPr>
            <p:ph idx="1"/>
          </p:nvPr>
        </p:nvSpPr>
        <p:spPr>
          <a:xfrm>
            <a:off x="519113" y="4495800"/>
            <a:ext cx="8318500" cy="1905000"/>
          </a:xfrm>
        </p:spPr>
        <p:txBody>
          <a:bodyPr/>
          <a:lstStyle/>
          <a:p>
            <a:r>
              <a:rPr lang="en-US" dirty="0" smtClean="0"/>
              <a:t>Suspend</a:t>
            </a:r>
            <a:r>
              <a:rPr lang="en-US" dirty="0"/>
              <a:t>, resume, and view messages for each </a:t>
            </a:r>
            <a:r>
              <a:rPr lang="en-US" dirty="0" smtClean="0"/>
              <a:t>destination</a:t>
            </a:r>
          </a:p>
          <a:p>
            <a:r>
              <a:rPr lang="en-US" dirty="0" smtClean="0"/>
              <a:t>Safe-ordered and non-safe-ordered messages</a:t>
            </a:r>
          </a:p>
          <a:p>
            <a:pPr lvl="1"/>
            <a:r>
              <a:rPr lang="en-US" dirty="0"/>
              <a:t>When applicable, </a:t>
            </a:r>
            <a:r>
              <a:rPr lang="en-US" dirty="0" smtClean="0"/>
              <a:t>screen </a:t>
            </a:r>
            <a:r>
              <a:rPr lang="en-US" dirty="0" smtClean="0"/>
              <a:t>segments </a:t>
            </a:r>
            <a:r>
              <a:rPr lang="en-US" dirty="0" smtClean="0"/>
              <a:t>messages</a:t>
            </a:r>
            <a:endParaRPr lang="en-US" dirty="0"/>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05933"/>
            <a:ext cx="7923213" cy="185737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63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590800"/>
            <a:ext cx="6561137" cy="154305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6" name="Rounded Rectangle 5"/>
          <p:cNvSpPr/>
          <p:nvPr/>
        </p:nvSpPr>
        <p:spPr bwMode="auto">
          <a:xfrm>
            <a:off x="914400" y="1897674"/>
            <a:ext cx="2209800" cy="27698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7" name="Elbow Connector 6"/>
          <p:cNvCxnSpPr>
            <a:stCxn id="6" idx="1"/>
            <a:endCxn id="16386" idx="1"/>
          </p:cNvCxnSpPr>
          <p:nvPr/>
        </p:nvCxnSpPr>
        <p:spPr bwMode="auto">
          <a:xfrm rot="10800000" flipH="1" flipV="1">
            <a:off x="914400" y="2036165"/>
            <a:ext cx="1371600" cy="1326160"/>
          </a:xfrm>
          <a:prstGeom prst="bentConnector3">
            <a:avLst>
              <a:gd name="adj1" fmla="val -1666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1" name="Rounded Rectangle 20"/>
          <p:cNvSpPr/>
          <p:nvPr/>
        </p:nvSpPr>
        <p:spPr bwMode="auto">
          <a:xfrm>
            <a:off x="2667000" y="3581400"/>
            <a:ext cx="2240280" cy="55245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1819105499"/>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6561137" cy="154305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74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1" y="2587449"/>
            <a:ext cx="7620000" cy="1553072"/>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Title 2"/>
          <p:cNvSpPr>
            <a:spLocks noGrp="1"/>
          </p:cNvSpPr>
          <p:nvPr>
            <p:ph type="title"/>
          </p:nvPr>
        </p:nvSpPr>
        <p:spPr/>
        <p:txBody>
          <a:bodyPr/>
          <a:lstStyle/>
          <a:p>
            <a:r>
              <a:rPr lang="en-US" dirty="0" smtClean="0"/>
              <a:t>Drilldown screens</a:t>
            </a:r>
            <a:endParaRPr lang="en-US" dirty="0"/>
          </a:p>
        </p:txBody>
      </p:sp>
      <p:sp>
        <p:nvSpPr>
          <p:cNvPr id="4" name="Content Placeholder 3"/>
          <p:cNvSpPr>
            <a:spLocks noGrp="1"/>
          </p:cNvSpPr>
          <p:nvPr>
            <p:ph idx="1"/>
          </p:nvPr>
        </p:nvSpPr>
        <p:spPr/>
        <p:txBody>
          <a:bodyPr/>
          <a:lstStyle/>
          <a:p>
            <a:r>
              <a:rPr lang="en-US" dirty="0" smtClean="0"/>
              <a:t>Retire or skip messages</a:t>
            </a:r>
          </a:p>
          <a:p>
            <a:r>
              <a:rPr lang="en-US" dirty="0" smtClean="0"/>
              <a:t>Drilldown into message event</a:t>
            </a:r>
          </a:p>
          <a:p>
            <a:r>
              <a:rPr lang="en-US" dirty="0" smtClean="0"/>
              <a:t>Edit the payload manually</a:t>
            </a:r>
            <a:endParaRPr lang="en-US" dirty="0"/>
          </a:p>
        </p:txBody>
      </p:sp>
      <p:sp>
        <p:nvSpPr>
          <p:cNvPr id="6" name="Rounded Rectangle 5"/>
          <p:cNvSpPr/>
          <p:nvPr/>
        </p:nvSpPr>
        <p:spPr bwMode="auto">
          <a:xfrm>
            <a:off x="914400" y="1897674"/>
            <a:ext cx="2209800" cy="27698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7" name="Elbow Connector 6"/>
          <p:cNvCxnSpPr>
            <a:stCxn id="6" idx="1"/>
            <a:endCxn id="17410" idx="1"/>
          </p:cNvCxnSpPr>
          <p:nvPr/>
        </p:nvCxnSpPr>
        <p:spPr bwMode="auto">
          <a:xfrm rot="10800000" flipH="1" flipV="1">
            <a:off x="914399" y="2036165"/>
            <a:ext cx="152401" cy="1327820"/>
          </a:xfrm>
          <a:prstGeom prst="bentConnector3">
            <a:avLst>
              <a:gd name="adj1" fmla="val -149999"/>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033402650"/>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Message admin using </a:t>
            </a:r>
            <a:r>
              <a:rPr lang="en-US" dirty="0" smtClean="0"/>
              <a:t>MessagingToolsAPI</a:t>
            </a:r>
            <a:endParaRPr lang="en-US" dirty="0"/>
          </a:p>
        </p:txBody>
      </p:sp>
      <p:sp>
        <p:nvSpPr>
          <p:cNvPr id="2" name="Content Placeholder 1"/>
          <p:cNvSpPr>
            <a:spLocks noGrp="1"/>
          </p:cNvSpPr>
          <p:nvPr>
            <p:ph idx="1"/>
          </p:nvPr>
        </p:nvSpPr>
        <p:spPr>
          <a:xfrm>
            <a:off x="519113" y="4038600"/>
            <a:ext cx="8318500" cy="2362200"/>
          </a:xfrm>
        </p:spPr>
        <p:txBody>
          <a:bodyPr/>
          <a:lstStyle/>
          <a:p>
            <a:r>
              <a:rPr lang="en-US" dirty="0" smtClean="0"/>
              <a:t>messaging_tools</a:t>
            </a:r>
            <a:r>
              <a:rPr lang="en-US" dirty="0" smtClean="0"/>
              <a:t> </a:t>
            </a:r>
          </a:p>
          <a:p>
            <a:pPr lvl="1"/>
            <a:r>
              <a:rPr lang="en-US" dirty="0" smtClean="0"/>
              <a:t>-</a:t>
            </a:r>
            <a:r>
              <a:rPr lang="en-US" dirty="0"/>
              <a:t>user </a:t>
            </a:r>
            <a:r>
              <a:rPr lang="en-US" i="1" dirty="0"/>
              <a:t>user</a:t>
            </a:r>
            <a:r>
              <a:rPr lang="en-US" dirty="0"/>
              <a:t> </a:t>
            </a:r>
            <a:r>
              <a:rPr lang="en-US" dirty="0" smtClean="0"/>
              <a:t> -password </a:t>
            </a:r>
            <a:r>
              <a:rPr lang="en-US" i="1" dirty="0"/>
              <a:t>password</a:t>
            </a:r>
            <a:r>
              <a:rPr lang="en-US" dirty="0"/>
              <a:t> </a:t>
            </a:r>
            <a:r>
              <a:rPr lang="en-US" dirty="0" smtClean="0"/>
              <a:t> -</a:t>
            </a:r>
            <a:r>
              <a:rPr lang="en-US" i="1" dirty="0" smtClean="0"/>
              <a:t>command  -</a:t>
            </a:r>
            <a:r>
              <a:rPr lang="en-US" i="1" dirty="0" smtClean="0"/>
              <a:t>param</a:t>
            </a:r>
            <a:endParaRPr lang="en-US" i="1" dirty="0" smtClean="0"/>
          </a:p>
          <a:p>
            <a:pPr lvl="1"/>
            <a:r>
              <a:rPr lang="en-US" dirty="0"/>
              <a:t>Syntax to execute from </a:t>
            </a:r>
            <a:r>
              <a:rPr lang="en-US" dirty="0" smtClean="0"/>
              <a:t>admin/bin</a:t>
            </a:r>
            <a:endParaRPr lang="en-US" dirty="0"/>
          </a:p>
          <a:p>
            <a:r>
              <a:rPr lang="en-US" dirty="0" smtClean="0"/>
              <a:t>Commands include</a:t>
            </a:r>
            <a:endParaRPr lang="en-US" dirty="0"/>
          </a:p>
          <a:p>
            <a:pPr lvl="1"/>
            <a:r>
              <a:rPr lang="en-US" dirty="0" smtClean="0"/>
              <a:t>[ </a:t>
            </a:r>
            <a:r>
              <a:rPr lang="en-US" dirty="0"/>
              <a:t>-suspend | -resume ]  </a:t>
            </a:r>
            <a:r>
              <a:rPr lang="en-US" dirty="0"/>
              <a:t>destinationID</a:t>
            </a:r>
            <a:endParaRPr lang="en-US" dirty="0"/>
          </a:p>
          <a:p>
            <a:pPr lvl="1"/>
            <a:r>
              <a:rPr lang="en-US" dirty="0" smtClean="0"/>
              <a:t>[ -</a:t>
            </a:r>
            <a:r>
              <a:rPr lang="en-US" dirty="0"/>
              <a:t>retry | -skip ] </a:t>
            </a:r>
            <a:r>
              <a:rPr lang="en-US" dirty="0" smtClean="0"/>
              <a:t>messageID</a:t>
            </a:r>
            <a:endParaRPr lang="en-US" dirty="0"/>
          </a:p>
        </p:txBody>
      </p:sp>
      <p:pic>
        <p:nvPicPr>
          <p:cNvPr id="184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923925"/>
            <a:ext cx="3838575" cy="138112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843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14400"/>
            <a:ext cx="4114800" cy="139065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1" name="Rounded Rectangle 10"/>
          <p:cNvSpPr/>
          <p:nvPr/>
        </p:nvSpPr>
        <p:spPr bwMode="auto">
          <a:xfrm>
            <a:off x="8077200" y="1982387"/>
            <a:ext cx="714375" cy="27698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2" name="Rounded Rectangle 11"/>
          <p:cNvSpPr/>
          <p:nvPr/>
        </p:nvSpPr>
        <p:spPr bwMode="auto">
          <a:xfrm>
            <a:off x="3733800" y="2000250"/>
            <a:ext cx="914400" cy="27698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18440" name="Picture 8" descr="C:\Users\sluersen\AppData\Local\Temp\SNAGHTML1f3863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1075" y="2605936"/>
            <a:ext cx="7553325" cy="1204064"/>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Elbow Connector 14"/>
          <p:cNvCxnSpPr>
            <a:stCxn id="12" idx="3"/>
            <a:endCxn id="18440" idx="0"/>
          </p:cNvCxnSpPr>
          <p:nvPr/>
        </p:nvCxnSpPr>
        <p:spPr bwMode="auto">
          <a:xfrm>
            <a:off x="4648200" y="2138741"/>
            <a:ext cx="109538" cy="467195"/>
          </a:xfrm>
          <a:prstGeom prst="bentConnector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8" name="Elbow Connector 17"/>
          <p:cNvCxnSpPr>
            <a:stCxn id="18440" idx="3"/>
            <a:endCxn id="11" idx="2"/>
          </p:cNvCxnSpPr>
          <p:nvPr/>
        </p:nvCxnSpPr>
        <p:spPr bwMode="auto">
          <a:xfrm flipH="1" flipV="1">
            <a:off x="8434388" y="2259369"/>
            <a:ext cx="100012" cy="948599"/>
          </a:xfrm>
          <a:prstGeom prst="bentConnector4">
            <a:avLst>
              <a:gd name="adj1" fmla="val -228573"/>
              <a:gd name="adj2" fmla="val 81733"/>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6386918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5401290"/>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the different types of acknowledgements</a:t>
            </a:r>
          </a:p>
          <a:p>
            <a:pPr lvl="1"/>
            <a:r>
              <a:rPr lang="en-US" dirty="0"/>
              <a:t>Acknowledge messages as successful, retryable errors, and non-retryable errors</a:t>
            </a:r>
          </a:p>
          <a:p>
            <a:pPr lvl="1"/>
            <a:r>
              <a:rPr lang="en-US" dirty="0"/>
              <a:t>Acknowledge messages synchronously</a:t>
            </a:r>
          </a:p>
          <a:p>
            <a:pPr lvl="1"/>
            <a:r>
              <a:rPr lang="en-US" dirty="0"/>
              <a:t>Acknowledge messages asynchronously</a:t>
            </a:r>
          </a:p>
          <a:p>
            <a:pPr lvl="1"/>
            <a:r>
              <a:rPr lang="en-US" dirty="0"/>
              <a:t>Use the administration screens to view a message's status and manipulate it manually as needed</a:t>
            </a:r>
          </a:p>
          <a:p>
            <a:endParaRPr lang="en-US" dirty="0"/>
          </a:p>
        </p:txBody>
      </p:sp>
    </p:spTree>
    <p:extLst>
      <p:ext uri="{BB962C8B-B14F-4D97-AF65-F5344CB8AC3E}">
        <p14:creationId xmlns:p14="http://schemas.microsoft.com/office/powerpoint/2010/main" val="169660435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are the four possible ways Guidewire can interpret an external system's response to a message?</a:t>
            </a:r>
          </a:p>
          <a:p>
            <a:r>
              <a:rPr lang="en-US" dirty="0"/>
              <a:t>Under what three circumstances is an entry added to the MessageHistory table?</a:t>
            </a:r>
          </a:p>
          <a:p>
            <a:r>
              <a:rPr lang="en-US" dirty="0"/>
              <a:t>Under what circumstances are acknowledgements processed:</a:t>
            </a:r>
          </a:p>
          <a:p>
            <a:pPr marL="857250" lvl="1" indent="-457200">
              <a:buFont typeface="+mj-lt"/>
              <a:buAutoNum type="alphaLcParenR"/>
            </a:pPr>
            <a:r>
              <a:rPr lang="en-US" dirty="0"/>
              <a:t>By the transport plugin?</a:t>
            </a:r>
          </a:p>
          <a:p>
            <a:pPr marL="857250" lvl="1" indent="-457200">
              <a:buFont typeface="+mj-lt"/>
              <a:buAutoNum type="alphaLcParenR"/>
            </a:pPr>
            <a:r>
              <a:rPr lang="en-US" dirty="0"/>
              <a:t>By the reply plugin?</a:t>
            </a:r>
          </a:p>
          <a:p>
            <a:pPr marL="857250" lvl="1" indent="-457200">
              <a:buFont typeface="+mj-lt"/>
              <a:buAutoNum type="alphaLcParenR"/>
            </a:pPr>
            <a:r>
              <a:rPr lang="en-US" dirty="0"/>
              <a:t>Without involvement from any plugin?</a:t>
            </a:r>
          </a:p>
          <a:p>
            <a:r>
              <a:rPr lang="en-US" dirty="0"/>
              <a:t>When should you use each of the following methods?</a:t>
            </a:r>
          </a:p>
          <a:p>
            <a:pPr marL="857250" lvl="1" indent="-457200">
              <a:buFont typeface="+mj-lt"/>
              <a:buAutoNum type="alphaLcParenR"/>
            </a:pPr>
            <a:r>
              <a:rPr lang="en-US" dirty="0"/>
              <a:t>aMessage.reportError</a:t>
            </a:r>
            <a:r>
              <a:rPr lang="en-US" dirty="0"/>
              <a:t>(</a:t>
            </a:r>
            <a:r>
              <a:rPr lang="en-US" dirty="0"/>
              <a:t>retryTime</a:t>
            </a:r>
            <a:r>
              <a:rPr lang="en-US" dirty="0"/>
              <a:t>)?</a:t>
            </a:r>
          </a:p>
          <a:p>
            <a:pPr marL="857250" lvl="1" indent="-457200">
              <a:buFont typeface="+mj-lt"/>
              <a:buAutoNum type="alphaLcParenR"/>
            </a:pPr>
            <a:r>
              <a:rPr lang="en-US" dirty="0"/>
              <a:t>aMessage.reportError</a:t>
            </a:r>
            <a:r>
              <a:rPr lang="en-US" dirty="0"/>
              <a:t>(</a:t>
            </a:r>
            <a:r>
              <a:rPr lang="en-US" dirty="0"/>
              <a:t>errorCode</a:t>
            </a:r>
            <a:r>
              <a:rPr lang="en-US" dirty="0" smtClean="0"/>
              <a:t>)?</a:t>
            </a:r>
          </a:p>
          <a:p>
            <a:pPr lvl="1"/>
            <a:endParaRPr lang="en-US" dirty="0"/>
          </a:p>
          <a:p>
            <a:endParaRPr lang="en-US" dirty="0"/>
          </a:p>
        </p:txBody>
      </p:sp>
    </p:spTree>
    <p:extLst>
      <p:ext uri="{BB962C8B-B14F-4D97-AF65-F5344CB8AC3E}">
        <p14:creationId xmlns:p14="http://schemas.microsoft.com/office/powerpoint/2010/main" val="1418831828"/>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the external system response</a:t>
            </a:r>
            <a:endParaRPr lang="en-US" dirty="0"/>
          </a:p>
        </p:txBody>
      </p:sp>
      <p:sp>
        <p:nvSpPr>
          <p:cNvPr id="5" name="Content Placeholder 4"/>
          <p:cNvSpPr>
            <a:spLocks noGrp="1"/>
          </p:cNvSpPr>
          <p:nvPr>
            <p:ph idx="1"/>
          </p:nvPr>
        </p:nvSpPr>
        <p:spPr>
          <a:xfrm>
            <a:off x="519113" y="5029200"/>
            <a:ext cx="8318500" cy="1371600"/>
          </a:xfrm>
        </p:spPr>
        <p:txBody>
          <a:bodyPr/>
          <a:lstStyle/>
          <a:p>
            <a:r>
              <a:rPr lang="en-US" dirty="0" smtClean="0"/>
              <a:t>Guidewire interprets four response types</a:t>
            </a:r>
          </a:p>
          <a:p>
            <a:r>
              <a:rPr lang="en-US" dirty="0" smtClean="0"/>
              <a:t>No response also requires handling</a:t>
            </a:r>
          </a:p>
          <a:p>
            <a:endParaRPr lang="en-US" dirty="0"/>
          </a:p>
        </p:txBody>
      </p:sp>
      <p:sp>
        <p:nvSpPr>
          <p:cNvPr id="17" name="rec GWRE"/>
          <p:cNvSpPr>
            <a:spLocks noChangeArrowheads="1"/>
          </p:cNvSpPr>
          <p:nvPr/>
        </p:nvSpPr>
        <p:spPr bwMode="auto">
          <a:xfrm>
            <a:off x="761999" y="914400"/>
            <a:ext cx="1463040" cy="3657600"/>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dirty="0"/>
          </a:p>
        </p:txBody>
      </p:sp>
      <p:pic>
        <p:nvPicPr>
          <p:cNvPr id="18" name="icon GWRE app"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213" y="990602"/>
            <a:ext cx="111918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xt GWREapp"/>
          <p:cNvSpPr txBox="1">
            <a:spLocks noChangeArrowheads="1"/>
          </p:cNvSpPr>
          <p:nvPr/>
        </p:nvSpPr>
        <p:spPr bwMode="auto">
          <a:xfrm>
            <a:off x="761999" y="2193927"/>
            <a:ext cx="146304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Guidewire application</a:t>
            </a:r>
          </a:p>
        </p:txBody>
      </p:sp>
      <p:sp>
        <p:nvSpPr>
          <p:cNvPr id="20" name="rec Ext Sys"/>
          <p:cNvSpPr>
            <a:spLocks noChangeArrowheads="1"/>
          </p:cNvSpPr>
          <p:nvPr/>
        </p:nvSpPr>
        <p:spPr bwMode="auto">
          <a:xfrm>
            <a:off x="7248523" y="919250"/>
            <a:ext cx="1463040" cy="3657600"/>
          </a:xfrm>
          <a:prstGeom prst="rect">
            <a:avLst/>
          </a:prstGeom>
          <a:solidFill>
            <a:schemeClr val="accent6">
              <a:alpha val="25098"/>
            </a:schemeClr>
          </a:solidFill>
          <a:ln w="28575" algn="ctr">
            <a:solidFill>
              <a:schemeClr val="accent6"/>
            </a:solidFill>
            <a:miter lim="800000"/>
            <a:headEnd/>
            <a:tailEnd/>
          </a:ln>
        </p:spPr>
        <p:txBody>
          <a:bodyPr wrap="square" lIns="0" tIns="0" rIns="0" bIns="0" anchor="ctr">
            <a:spAutoFit/>
          </a:bodyPr>
          <a:lstStyle/>
          <a:p>
            <a:endParaRPr lang="en-US" dirty="0"/>
          </a:p>
        </p:txBody>
      </p:sp>
      <p:pic>
        <p:nvPicPr>
          <p:cNvPr id="21" name="icon ExtSysApp" descr="MCj023361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05700" y="1166814"/>
            <a:ext cx="90963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xt ExtSys"/>
          <p:cNvSpPr txBox="1">
            <a:spLocks noChangeArrowheads="1"/>
          </p:cNvSpPr>
          <p:nvPr/>
        </p:nvSpPr>
        <p:spPr bwMode="auto">
          <a:xfrm>
            <a:off x="7248523" y="2193926"/>
            <a:ext cx="1463039"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sp>
        <p:nvSpPr>
          <p:cNvPr id="25" name="ln Retry 2"/>
          <p:cNvSpPr>
            <a:spLocks noChangeShapeType="1"/>
          </p:cNvSpPr>
          <p:nvPr/>
        </p:nvSpPr>
        <p:spPr bwMode="auto">
          <a:xfrm flipH="1">
            <a:off x="6019800" y="2530673"/>
            <a:ext cx="1228720" cy="0"/>
          </a:xfrm>
          <a:prstGeom prst="line">
            <a:avLst/>
          </a:prstGeom>
          <a:noFill/>
          <a:ln w="28575">
            <a:solidFill>
              <a:schemeClr val="accent6"/>
            </a:solidFill>
            <a:round/>
            <a:headEn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grpSp>
        <p:nvGrpSpPr>
          <p:cNvPr id="42" name="pic Msg 2"/>
          <p:cNvGrpSpPr>
            <a:grpSpLocks/>
          </p:cNvGrpSpPr>
          <p:nvPr/>
        </p:nvGrpSpPr>
        <p:grpSpPr bwMode="auto">
          <a:xfrm>
            <a:off x="6470638" y="2316021"/>
            <a:ext cx="498475" cy="309562"/>
            <a:chOff x="2097" y="1494"/>
            <a:chExt cx="229" cy="142"/>
          </a:xfrm>
          <a:solidFill>
            <a:schemeClr val="accent6">
              <a:lumMod val="40000"/>
              <a:lumOff val="60000"/>
            </a:schemeClr>
          </a:solidFill>
          <a:effectLst>
            <a:outerShdw blurRad="50800" dist="38100" dir="2700000" algn="tl" rotWithShape="0">
              <a:prstClr val="black">
                <a:alpha val="40000"/>
              </a:prstClr>
            </a:outerShdw>
          </a:effectLst>
        </p:grpSpPr>
        <p:sp>
          <p:nvSpPr>
            <p:cNvPr id="44" name="Rectangle 31"/>
            <p:cNvSpPr>
              <a:spLocks noChangeArrowheads="1"/>
            </p:cNvSpPr>
            <p:nvPr/>
          </p:nvSpPr>
          <p:spPr bwMode="auto">
            <a:xfrm>
              <a:off x="2097" y="1496"/>
              <a:ext cx="227" cy="140"/>
            </a:xfrm>
            <a:prstGeom prst="rect">
              <a:avLst/>
            </a:prstGeom>
            <a:grpFill/>
            <a:ln w="19050" algn="ctr">
              <a:solidFill>
                <a:schemeClr val="bg1"/>
              </a:solidFill>
              <a:miter lim="800000"/>
              <a:headEnd/>
              <a:tailEnd/>
            </a:ln>
          </p:spPr>
          <p:txBody>
            <a:bodyPr lIns="0" tIns="0" rIns="0" bIns="0" anchor="ctr">
              <a:spAutoFit/>
            </a:bodyPr>
            <a:lstStyle/>
            <a:p>
              <a:endParaRPr lang="en-US" dirty="0"/>
            </a:p>
          </p:txBody>
        </p:sp>
        <p:sp>
          <p:nvSpPr>
            <p:cNvPr id="45" name="Line 32"/>
            <p:cNvSpPr>
              <a:spLocks noChangeShapeType="1"/>
            </p:cNvSpPr>
            <p:nvPr/>
          </p:nvSpPr>
          <p:spPr bwMode="auto">
            <a:xfrm flipH="1" flipV="1">
              <a:off x="2097" y="1498"/>
              <a:ext cx="118" cy="64"/>
            </a:xfrm>
            <a:prstGeom prst="line">
              <a:avLst/>
            </a:prstGeom>
            <a:grpFill/>
            <a:ln w="19050">
              <a:solidFill>
                <a:schemeClr val="bg1"/>
              </a:solidFill>
              <a:round/>
              <a:headEnd/>
              <a:tailEnd/>
            </a:ln>
            <a:extLst/>
          </p:spPr>
          <p:txBody>
            <a:bodyPr lIns="0" tIns="0" rIns="0" bIns="0" anchor="ctr">
              <a:spAutoFit/>
            </a:bodyPr>
            <a:lstStyle/>
            <a:p>
              <a:endParaRPr lang="en-US" dirty="0"/>
            </a:p>
          </p:txBody>
        </p:sp>
        <p:sp>
          <p:nvSpPr>
            <p:cNvPr id="46" name="Line 33"/>
            <p:cNvSpPr>
              <a:spLocks noChangeShapeType="1"/>
            </p:cNvSpPr>
            <p:nvPr/>
          </p:nvSpPr>
          <p:spPr bwMode="auto">
            <a:xfrm flipV="1">
              <a:off x="2212" y="1494"/>
              <a:ext cx="114" cy="68"/>
            </a:xfrm>
            <a:prstGeom prst="line">
              <a:avLst/>
            </a:prstGeom>
            <a:grpFill/>
            <a:ln w="19050">
              <a:solidFill>
                <a:schemeClr val="bg1"/>
              </a:solidFill>
              <a:round/>
              <a:headEnd/>
              <a:tailEnd/>
            </a:ln>
            <a:extLst/>
          </p:spPr>
          <p:txBody>
            <a:bodyPr lIns="0" tIns="0" rIns="0" bIns="0" anchor="ctr">
              <a:spAutoFit/>
            </a:bodyPr>
            <a:lstStyle/>
            <a:p>
              <a:endParaRPr lang="en-US" dirty="0"/>
            </a:p>
          </p:txBody>
        </p:sp>
      </p:grpSp>
      <p:sp>
        <p:nvSpPr>
          <p:cNvPr id="68" name="Line 101"/>
          <p:cNvSpPr>
            <a:spLocks noChangeShapeType="1"/>
          </p:cNvSpPr>
          <p:nvPr/>
        </p:nvSpPr>
        <p:spPr bwMode="auto">
          <a:xfrm flipH="1">
            <a:off x="2225039" y="1311161"/>
            <a:ext cx="30480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69" name="arw 4"/>
          <p:cNvSpPr>
            <a:spLocks noChangeShapeType="1"/>
          </p:cNvSpPr>
          <p:nvPr/>
        </p:nvSpPr>
        <p:spPr bwMode="auto">
          <a:xfrm flipH="1">
            <a:off x="2225039" y="2143953"/>
            <a:ext cx="30480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70" name="arw 3"/>
          <p:cNvSpPr>
            <a:spLocks noChangeShapeType="1"/>
          </p:cNvSpPr>
          <p:nvPr/>
        </p:nvSpPr>
        <p:spPr bwMode="auto">
          <a:xfrm flipH="1">
            <a:off x="2225039" y="2948388"/>
            <a:ext cx="30480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71" name="arw 4"/>
          <p:cNvSpPr>
            <a:spLocks noChangeShapeType="1"/>
          </p:cNvSpPr>
          <p:nvPr/>
        </p:nvSpPr>
        <p:spPr bwMode="auto">
          <a:xfrm flipH="1">
            <a:off x="2225039" y="3751896"/>
            <a:ext cx="30480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32" name="ln Retry 2"/>
          <p:cNvSpPr>
            <a:spLocks noChangeShapeType="1"/>
          </p:cNvSpPr>
          <p:nvPr/>
        </p:nvSpPr>
        <p:spPr bwMode="auto">
          <a:xfrm flipH="1">
            <a:off x="5715000" y="2514600"/>
            <a:ext cx="304800" cy="425068"/>
          </a:xfrm>
          <a:prstGeom prst="line">
            <a:avLst/>
          </a:prstGeom>
          <a:noFill/>
          <a:ln w="28575">
            <a:solidFill>
              <a:schemeClr val="accent6"/>
            </a:solidFill>
            <a:round/>
            <a:headEn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37" name="ln Retry 2"/>
          <p:cNvSpPr>
            <a:spLocks noChangeShapeType="1"/>
          </p:cNvSpPr>
          <p:nvPr/>
        </p:nvSpPr>
        <p:spPr bwMode="auto">
          <a:xfrm flipH="1">
            <a:off x="4424360" y="3751896"/>
            <a:ext cx="1290640" cy="0"/>
          </a:xfrm>
          <a:prstGeom prst="line">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38" name="ln Retry 2"/>
          <p:cNvSpPr>
            <a:spLocks noChangeShapeType="1"/>
          </p:cNvSpPr>
          <p:nvPr/>
        </p:nvSpPr>
        <p:spPr bwMode="auto">
          <a:xfrm flipH="1" flipV="1">
            <a:off x="5715000" y="1302059"/>
            <a:ext cx="304800" cy="1212541"/>
          </a:xfrm>
          <a:prstGeom prst="line">
            <a:avLst/>
          </a:prstGeom>
          <a:noFill/>
          <a:ln w="28575">
            <a:solidFill>
              <a:schemeClr val="accent6"/>
            </a:solidFill>
            <a:round/>
            <a:headEn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39" name="ln Retry 2"/>
          <p:cNvSpPr>
            <a:spLocks noChangeShapeType="1"/>
          </p:cNvSpPr>
          <p:nvPr/>
        </p:nvSpPr>
        <p:spPr bwMode="auto">
          <a:xfrm flipH="1" flipV="1">
            <a:off x="5715000" y="2143952"/>
            <a:ext cx="304800" cy="370647"/>
          </a:xfrm>
          <a:prstGeom prst="line">
            <a:avLst/>
          </a:prstGeom>
          <a:noFill/>
          <a:ln w="28575">
            <a:solidFill>
              <a:schemeClr val="accent6"/>
            </a:solidFill>
            <a:round/>
            <a:headEn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40" name="ln Retry 2"/>
          <p:cNvSpPr>
            <a:spLocks noChangeShapeType="1"/>
          </p:cNvSpPr>
          <p:nvPr/>
        </p:nvSpPr>
        <p:spPr bwMode="auto">
          <a:xfrm flipH="1">
            <a:off x="2438400" y="4410678"/>
            <a:ext cx="4810123" cy="8720"/>
          </a:xfrm>
          <a:prstGeom prst="line">
            <a:avLst/>
          </a:prstGeom>
          <a:noFill/>
          <a:ln w="28575">
            <a:solidFill>
              <a:schemeClr val="accent6"/>
            </a:solidFill>
            <a:prstDash val="sysDot"/>
            <a:round/>
            <a:headEn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41" name="Rounded Rectangle 40"/>
          <p:cNvSpPr/>
          <p:nvPr/>
        </p:nvSpPr>
        <p:spPr bwMode="auto">
          <a:xfrm>
            <a:off x="3342770" y="1026955"/>
            <a:ext cx="2067430" cy="344645"/>
          </a:xfrm>
          <a:prstGeom prst="roundRect">
            <a:avLst/>
          </a:prstGeom>
          <a:noFill/>
          <a:ln w="19050" algn="ctr">
            <a:noFill/>
            <a:round/>
            <a:headEnd/>
            <a:tailEnd/>
          </a:ln>
          <a:effectLst/>
        </p:spPr>
        <p:txBody>
          <a:bodyPr wrap="none" lIns="0" tIns="0" rIns="0" bIns="0" rtlCol="0" anchor="ctr">
            <a:noAutofit/>
          </a:bodyPr>
          <a:lstStyle/>
          <a:p>
            <a:pPr>
              <a:spcBef>
                <a:spcPct val="50000"/>
              </a:spcBef>
              <a:spcAft>
                <a:spcPct val="30000"/>
              </a:spcAft>
              <a:buClr>
                <a:schemeClr val="tx1"/>
              </a:buClr>
            </a:pPr>
            <a:r>
              <a:rPr lang="en-US" dirty="0" smtClean="0">
                <a:solidFill>
                  <a:schemeClr val="bg1"/>
                </a:solidFill>
              </a:rPr>
              <a:t> positive </a:t>
            </a:r>
            <a:br>
              <a:rPr lang="en-US" dirty="0" smtClean="0">
                <a:solidFill>
                  <a:schemeClr val="bg1"/>
                </a:solidFill>
              </a:rPr>
            </a:br>
            <a:r>
              <a:rPr lang="en-US" dirty="0" smtClean="0">
                <a:solidFill>
                  <a:schemeClr val="bg1"/>
                </a:solidFill>
              </a:rPr>
              <a:t> ACK</a:t>
            </a:r>
            <a:endParaRPr lang="en-US" dirty="0">
              <a:solidFill>
                <a:schemeClr val="bg1"/>
              </a:solidFill>
            </a:endParaRPr>
          </a:p>
        </p:txBody>
      </p:sp>
      <p:sp>
        <p:nvSpPr>
          <p:cNvPr id="47" name="Rounded Rectangle 46"/>
          <p:cNvSpPr/>
          <p:nvPr/>
        </p:nvSpPr>
        <p:spPr bwMode="auto">
          <a:xfrm>
            <a:off x="3342770" y="1865155"/>
            <a:ext cx="2067430" cy="344645"/>
          </a:xfrm>
          <a:prstGeom prst="roundRect">
            <a:avLst/>
          </a:prstGeom>
          <a:noFill/>
          <a:ln w="19050" algn="ctr">
            <a:noFill/>
            <a:round/>
            <a:headEnd/>
            <a:tailEnd/>
          </a:ln>
          <a:effectLst/>
        </p:spPr>
        <p:txBody>
          <a:bodyPr wrap="none" lIns="0" tIns="0" rIns="0" bIns="0" rtlCol="0" anchor="ctr">
            <a:noAutofit/>
          </a:bodyPr>
          <a:lstStyle/>
          <a:p>
            <a:pPr>
              <a:spcBef>
                <a:spcPct val="50000"/>
              </a:spcBef>
              <a:spcAft>
                <a:spcPct val="30000"/>
              </a:spcAft>
              <a:buClr>
                <a:schemeClr val="tx1"/>
              </a:buClr>
            </a:pPr>
            <a:r>
              <a:rPr lang="en-US" dirty="0">
                <a:solidFill>
                  <a:schemeClr val="bg1"/>
                </a:solidFill>
              </a:rPr>
              <a:t> retryable </a:t>
            </a:r>
            <a:r>
              <a:rPr lang="en-US" dirty="0" smtClean="0">
                <a:solidFill>
                  <a:schemeClr val="bg1"/>
                </a:solidFill>
              </a:rPr>
              <a:t/>
            </a:r>
            <a:br>
              <a:rPr lang="en-US" dirty="0" smtClean="0">
                <a:solidFill>
                  <a:schemeClr val="bg1"/>
                </a:solidFill>
              </a:rPr>
            </a:br>
            <a:r>
              <a:rPr lang="en-US" dirty="0" smtClean="0">
                <a:solidFill>
                  <a:schemeClr val="bg1"/>
                </a:solidFill>
              </a:rPr>
              <a:t> error</a:t>
            </a:r>
            <a:endParaRPr lang="en-US" dirty="0">
              <a:solidFill>
                <a:schemeClr val="bg1"/>
              </a:solidFill>
            </a:endParaRPr>
          </a:p>
        </p:txBody>
      </p:sp>
      <p:sp>
        <p:nvSpPr>
          <p:cNvPr id="48" name="Rounded Rectangle 47"/>
          <p:cNvSpPr/>
          <p:nvPr/>
        </p:nvSpPr>
        <p:spPr bwMode="auto">
          <a:xfrm>
            <a:off x="3342769" y="2667000"/>
            <a:ext cx="2038519" cy="344645"/>
          </a:xfrm>
          <a:prstGeom prst="roundRect">
            <a:avLst/>
          </a:prstGeom>
          <a:noFill/>
          <a:ln w="19050" algn="ctr">
            <a:noFill/>
            <a:round/>
            <a:headEnd/>
            <a:tailEnd/>
          </a:ln>
          <a:effectLst/>
        </p:spPr>
        <p:txBody>
          <a:bodyPr wrap="none" lIns="0" tIns="0" rIns="0" bIns="0" rtlCol="0" anchor="ctr">
            <a:noAutofit/>
          </a:bodyPr>
          <a:lstStyle/>
          <a:p>
            <a:pPr>
              <a:spcBef>
                <a:spcPct val="50000"/>
              </a:spcBef>
              <a:spcAft>
                <a:spcPct val="30000"/>
              </a:spcAft>
              <a:buClr>
                <a:schemeClr val="tx1"/>
              </a:buClr>
            </a:pPr>
            <a:r>
              <a:rPr lang="en-US" dirty="0">
                <a:solidFill>
                  <a:schemeClr val="bg1"/>
                </a:solidFill>
              </a:rPr>
              <a:t> </a:t>
            </a:r>
            <a:r>
              <a:rPr lang="en-US" dirty="0" smtClean="0">
                <a:solidFill>
                  <a:schemeClr val="bg1"/>
                </a:solidFill>
              </a:rPr>
              <a:t>non-retryable</a:t>
            </a:r>
            <a:br>
              <a:rPr lang="en-US" dirty="0" smtClean="0">
                <a:solidFill>
                  <a:schemeClr val="bg1"/>
                </a:solidFill>
              </a:rPr>
            </a:br>
            <a:r>
              <a:rPr lang="en-US" dirty="0" smtClean="0">
                <a:solidFill>
                  <a:schemeClr val="bg1"/>
                </a:solidFill>
              </a:rPr>
              <a:t> </a:t>
            </a:r>
            <a:r>
              <a:rPr lang="en-US" dirty="0">
                <a:solidFill>
                  <a:schemeClr val="bg1"/>
                </a:solidFill>
              </a:rPr>
              <a:t>error</a:t>
            </a:r>
          </a:p>
        </p:txBody>
      </p:sp>
      <p:sp>
        <p:nvSpPr>
          <p:cNvPr id="49" name="Rounded Rectangle 48"/>
          <p:cNvSpPr/>
          <p:nvPr/>
        </p:nvSpPr>
        <p:spPr bwMode="auto">
          <a:xfrm>
            <a:off x="3342769" y="3541555"/>
            <a:ext cx="2038519" cy="344645"/>
          </a:xfrm>
          <a:prstGeom prst="roundRect">
            <a:avLst/>
          </a:prstGeom>
          <a:noFill/>
          <a:ln w="19050" algn="ctr">
            <a:noFill/>
            <a:round/>
            <a:headEnd/>
            <a:tailEnd/>
          </a:ln>
          <a:effectLst/>
        </p:spPr>
        <p:txBody>
          <a:bodyPr wrap="none" lIns="0" tIns="0" rIns="0" bIns="0" rtlCol="0" anchor="ctr">
            <a:noAutofit/>
          </a:bodyPr>
          <a:lstStyle/>
          <a:p>
            <a:pPr>
              <a:spcBef>
                <a:spcPct val="50000"/>
              </a:spcBef>
              <a:spcAft>
                <a:spcPct val="30000"/>
              </a:spcAft>
              <a:buClr>
                <a:schemeClr val="tx1"/>
              </a:buClr>
            </a:pPr>
            <a:r>
              <a:rPr lang="en-US" dirty="0">
                <a:solidFill>
                  <a:schemeClr val="bg1"/>
                </a:solidFill>
              </a:rPr>
              <a:t> duplicate </a:t>
            </a:r>
            <a:r>
              <a:rPr lang="en-US" dirty="0" smtClean="0">
                <a:solidFill>
                  <a:schemeClr val="bg1"/>
                </a:solidFill>
              </a:rPr>
              <a:t/>
            </a:r>
            <a:br>
              <a:rPr lang="en-US" dirty="0" smtClean="0">
                <a:solidFill>
                  <a:schemeClr val="bg1"/>
                </a:solidFill>
              </a:rPr>
            </a:br>
            <a:r>
              <a:rPr lang="en-US" dirty="0" smtClean="0">
                <a:solidFill>
                  <a:schemeClr val="bg1"/>
                </a:solidFill>
              </a:rPr>
              <a:t> response</a:t>
            </a:r>
            <a:endParaRPr lang="en-US" dirty="0">
              <a:solidFill>
                <a:schemeClr val="bg1"/>
              </a:solidFill>
            </a:endParaRPr>
          </a:p>
        </p:txBody>
      </p:sp>
      <p:sp>
        <p:nvSpPr>
          <p:cNvPr id="50" name="Rounded Rectangle 49"/>
          <p:cNvSpPr/>
          <p:nvPr/>
        </p:nvSpPr>
        <p:spPr bwMode="auto">
          <a:xfrm>
            <a:off x="3342769" y="4086223"/>
            <a:ext cx="2038519" cy="344645"/>
          </a:xfrm>
          <a:prstGeom prst="roundRect">
            <a:avLst/>
          </a:prstGeom>
          <a:noFill/>
          <a:ln w="19050" algn="ctr">
            <a:noFill/>
            <a:round/>
            <a:headEnd/>
            <a:tailEnd/>
          </a:ln>
          <a:effectLst/>
        </p:spPr>
        <p:txBody>
          <a:bodyPr wrap="none" lIns="0" tIns="0" rIns="0" bIns="0" rtlCol="0" anchor="ctr">
            <a:noAutofit/>
          </a:bodyPr>
          <a:lstStyle/>
          <a:p>
            <a:pPr>
              <a:spcBef>
                <a:spcPct val="50000"/>
              </a:spcBef>
              <a:spcAft>
                <a:spcPct val="30000"/>
              </a:spcAft>
              <a:buClr>
                <a:schemeClr val="tx1"/>
              </a:buClr>
            </a:pPr>
            <a:r>
              <a:rPr lang="en-US" dirty="0">
                <a:solidFill>
                  <a:schemeClr val="bg1"/>
                </a:solidFill>
              </a:rPr>
              <a:t> (no response)</a:t>
            </a:r>
          </a:p>
        </p:txBody>
      </p:sp>
      <p:grpSp>
        <p:nvGrpSpPr>
          <p:cNvPr id="4" name="icon ACK"/>
          <p:cNvGrpSpPr/>
          <p:nvPr/>
        </p:nvGrpSpPr>
        <p:grpSpPr>
          <a:xfrm>
            <a:off x="2625725" y="1035425"/>
            <a:ext cx="717440" cy="440951"/>
            <a:chOff x="2671547" y="1035425"/>
            <a:chExt cx="717440" cy="440951"/>
          </a:xfrm>
        </p:grpSpPr>
        <p:grpSp>
          <p:nvGrpSpPr>
            <p:cNvPr id="67" name="pic Msg 1"/>
            <p:cNvGrpSpPr>
              <a:grpSpLocks/>
            </p:cNvGrpSpPr>
            <p:nvPr/>
          </p:nvGrpSpPr>
          <p:grpSpPr bwMode="auto">
            <a:xfrm>
              <a:off x="2671547" y="1166814"/>
              <a:ext cx="498475" cy="309562"/>
              <a:chOff x="2097" y="1494"/>
              <a:chExt cx="229" cy="142"/>
            </a:xfrm>
            <a:effectLst>
              <a:outerShdw blurRad="50800" dist="38100" dir="2700000" algn="tl" rotWithShape="0">
                <a:prstClr val="black">
                  <a:alpha val="40000"/>
                </a:prstClr>
              </a:outerShdw>
            </a:effectLst>
          </p:grpSpPr>
          <p:sp>
            <p:nvSpPr>
              <p:cNvPr id="73"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74"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75"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62" name="Freeform 12"/>
            <p:cNvSpPr>
              <a:spLocks/>
            </p:cNvSpPr>
            <p:nvPr/>
          </p:nvSpPr>
          <p:spPr bwMode="auto">
            <a:xfrm>
              <a:off x="2961324" y="1035425"/>
              <a:ext cx="427663" cy="368494"/>
            </a:xfrm>
            <a:custGeom>
              <a:avLst/>
              <a:gdLst>
                <a:gd name="T0" fmla="*/ 0 w 189"/>
                <a:gd name="T1" fmla="*/ 538 h 162"/>
                <a:gd name="T2" fmla="*/ 337 w 189"/>
                <a:gd name="T3" fmla="*/ 1158 h 162"/>
                <a:gd name="T4" fmla="*/ 528 w 189"/>
                <a:gd name="T5" fmla="*/ 1158 h 162"/>
                <a:gd name="T6" fmla="*/ 1333 w 189"/>
                <a:gd name="T7" fmla="*/ 0 h 162"/>
                <a:gd name="T8" fmla="*/ 613 w 189"/>
                <a:gd name="T9" fmla="*/ 0 h 162"/>
                <a:gd name="T10" fmla="*/ 447 w 189"/>
                <a:gd name="T11" fmla="*/ 923 h 162"/>
                <a:gd name="T12" fmla="*/ 254 w 189"/>
                <a:gd name="T13" fmla="*/ 517 h 162"/>
                <a:gd name="T14" fmla="*/ 0 w 189"/>
                <a:gd name="T15" fmla="*/ 538 h 162"/>
                <a:gd name="T16" fmla="*/ 0 60000 65536"/>
                <a:gd name="T17" fmla="*/ 0 60000 65536"/>
                <a:gd name="T18" fmla="*/ 0 60000 65536"/>
                <a:gd name="T19" fmla="*/ 0 60000 65536"/>
                <a:gd name="T20" fmla="*/ 0 60000 65536"/>
                <a:gd name="T21" fmla="*/ 0 60000 65536"/>
                <a:gd name="T22" fmla="*/ 0 60000 65536"/>
                <a:gd name="T23" fmla="*/ 0 60000 65536"/>
                <a:gd name="T24" fmla="*/ 0 w 189"/>
                <a:gd name="T25" fmla="*/ 0 h 162"/>
                <a:gd name="T26" fmla="*/ 189 w 189"/>
                <a:gd name="T27" fmla="*/ 162 h 1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9" h="162">
                  <a:moveTo>
                    <a:pt x="0" y="75"/>
                  </a:moveTo>
                  <a:lnTo>
                    <a:pt x="48" y="162"/>
                  </a:lnTo>
                  <a:lnTo>
                    <a:pt x="75" y="162"/>
                  </a:lnTo>
                  <a:lnTo>
                    <a:pt x="189" y="0"/>
                  </a:lnTo>
                  <a:lnTo>
                    <a:pt x="87" y="0"/>
                  </a:lnTo>
                  <a:lnTo>
                    <a:pt x="63" y="129"/>
                  </a:lnTo>
                  <a:lnTo>
                    <a:pt x="36" y="72"/>
                  </a:lnTo>
                  <a:lnTo>
                    <a:pt x="0" y="75"/>
                  </a:lnTo>
                  <a:close/>
                </a:path>
              </a:pathLst>
            </a:custGeom>
            <a:solidFill>
              <a:srgbClr val="009900"/>
            </a:solidFill>
            <a:ln w="12700">
              <a:solidFill>
                <a:schemeClr val="bg1"/>
              </a:solidFill>
              <a:round/>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dirty="0"/>
            </a:p>
          </p:txBody>
        </p:sp>
      </p:grpSp>
      <p:grpSp>
        <p:nvGrpSpPr>
          <p:cNvPr id="6" name="icn NACK-noretry"/>
          <p:cNvGrpSpPr/>
          <p:nvPr/>
        </p:nvGrpSpPr>
        <p:grpSpPr>
          <a:xfrm>
            <a:off x="2625725" y="2565207"/>
            <a:ext cx="648485" cy="576262"/>
            <a:chOff x="2637024" y="2861919"/>
            <a:chExt cx="648485" cy="576262"/>
          </a:xfrm>
        </p:grpSpPr>
        <p:grpSp>
          <p:nvGrpSpPr>
            <p:cNvPr id="85" name="pic Msg 3"/>
            <p:cNvGrpSpPr>
              <a:grpSpLocks/>
            </p:cNvGrpSpPr>
            <p:nvPr/>
          </p:nvGrpSpPr>
          <p:grpSpPr bwMode="auto">
            <a:xfrm>
              <a:off x="2637024" y="3088139"/>
              <a:ext cx="498475" cy="309563"/>
              <a:chOff x="2097" y="1494"/>
              <a:chExt cx="229" cy="142"/>
            </a:xfrm>
            <a:effectLst>
              <a:outerShdw blurRad="50800" dist="38100" dir="2700000" algn="tl" rotWithShape="0">
                <a:prstClr val="black">
                  <a:alpha val="40000"/>
                </a:prstClr>
              </a:outerShdw>
            </a:effectLst>
          </p:grpSpPr>
          <p:sp>
            <p:nvSpPr>
              <p:cNvPr id="86" name="Rectangle 26"/>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87" name="Line 27"/>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88" name="Line 28"/>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83" name="AutoShape 21"/>
            <p:cNvSpPr>
              <a:spLocks noChangeArrowheads="1"/>
            </p:cNvSpPr>
            <p:nvPr/>
          </p:nvSpPr>
          <p:spPr bwMode="auto">
            <a:xfrm rot="20589965">
              <a:off x="2709247" y="2861919"/>
              <a:ext cx="576262" cy="576262"/>
            </a:xfrm>
            <a:prstGeom prst="irregularSeal1">
              <a:avLst/>
            </a:prstGeom>
            <a:solidFill>
              <a:srgbClr val="FF0000"/>
            </a:solidFill>
            <a:ln w="12700" algn="ctr">
              <a:solidFill>
                <a:schemeClr val="bg1"/>
              </a:solidFill>
              <a:miter lim="800000"/>
              <a:headEnd/>
              <a:tailEnd/>
            </a:ln>
            <a:effectLst>
              <a:outerShdw blurRad="50800" dist="38100" dir="2700000" algn="tl" rotWithShape="0">
                <a:prstClr val="black">
                  <a:alpha val="40000"/>
                </a:prstClr>
              </a:outerShdw>
            </a:effectLst>
          </p:spPr>
          <p:txBody>
            <a:bodyPr wrap="none" lIns="0" tIns="0" rIns="0" bIns="0" anchor="ctr">
              <a:spAutoFit/>
            </a:bodyPr>
            <a:lstStyle/>
            <a:p>
              <a:endParaRPr lang="en-US" dirty="0"/>
            </a:p>
          </p:txBody>
        </p:sp>
        <p:sp>
          <p:nvSpPr>
            <p:cNvPr id="84" name="AutoShape 22"/>
            <p:cNvSpPr>
              <a:spLocks noChangeArrowheads="1"/>
            </p:cNvSpPr>
            <p:nvPr/>
          </p:nvSpPr>
          <p:spPr bwMode="auto">
            <a:xfrm rot="20589965">
              <a:off x="2841830" y="3009136"/>
              <a:ext cx="280987" cy="280987"/>
            </a:xfrm>
            <a:prstGeom prst="irregularSeal1">
              <a:avLst/>
            </a:prstGeom>
            <a:solidFill>
              <a:schemeClr val="accent2">
                <a:lumMod val="60000"/>
                <a:lumOff val="40000"/>
              </a:schemeClr>
            </a:solidFill>
            <a:ln>
              <a:noFill/>
            </a:ln>
          </p:spPr>
          <p:txBody>
            <a:bodyPr lIns="0" tIns="0" rIns="0" bIns="0" anchor="ctr">
              <a:spAutoFit/>
            </a:bodyPr>
            <a:lstStyle/>
            <a:p>
              <a:endParaRPr lang="en-US" dirty="0"/>
            </a:p>
          </p:txBody>
        </p:sp>
      </p:grpSp>
      <p:grpSp>
        <p:nvGrpSpPr>
          <p:cNvPr id="93" name="icn NACK rety"/>
          <p:cNvGrpSpPr/>
          <p:nvPr/>
        </p:nvGrpSpPr>
        <p:grpSpPr>
          <a:xfrm>
            <a:off x="2625725" y="1777240"/>
            <a:ext cx="645747" cy="487102"/>
            <a:chOff x="6513347" y="4091940"/>
            <a:chExt cx="645747" cy="487102"/>
          </a:xfrm>
        </p:grpSpPr>
        <p:grpSp>
          <p:nvGrpSpPr>
            <p:cNvPr id="94" name="pic Msg 2"/>
            <p:cNvGrpSpPr>
              <a:grpSpLocks/>
            </p:cNvGrpSpPr>
            <p:nvPr/>
          </p:nvGrpSpPr>
          <p:grpSpPr bwMode="auto">
            <a:xfrm>
              <a:off x="6513347" y="4269480"/>
              <a:ext cx="498475" cy="309562"/>
              <a:chOff x="2097" y="1494"/>
              <a:chExt cx="229" cy="142"/>
            </a:xfrm>
            <a:effectLst>
              <a:outerShdw blurRad="50800" dist="38100" dir="2700000" algn="tl" rotWithShape="0">
                <a:prstClr val="black">
                  <a:alpha val="40000"/>
                </a:prstClr>
              </a:outerShdw>
            </a:effectLst>
          </p:grpSpPr>
          <p:sp>
            <p:nvSpPr>
              <p:cNvPr id="96" name="Rectangle 31"/>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97" name="Line 32"/>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98" name="Line 33"/>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95" name="AutoShape 8"/>
            <p:cNvSpPr>
              <a:spLocks noChangeArrowheads="1"/>
            </p:cNvSpPr>
            <p:nvPr/>
          </p:nvSpPr>
          <p:spPr bwMode="auto">
            <a:xfrm>
              <a:off x="6792381" y="4091940"/>
              <a:ext cx="366713" cy="366713"/>
            </a:xfrm>
            <a:custGeom>
              <a:avLst/>
              <a:gdLst>
                <a:gd name="T0" fmla="*/ 2 w 21600"/>
                <a:gd name="T1" fmla="*/ 0 h 21600"/>
                <a:gd name="T2" fmla="*/ 0 w 21600"/>
                <a:gd name="T3" fmla="*/ 1 h 21600"/>
                <a:gd name="T4" fmla="*/ 2 w 21600"/>
                <a:gd name="T5" fmla="*/ 1 h 21600"/>
                <a:gd name="T6" fmla="*/ 1 w 21600"/>
                <a:gd name="T7" fmla="*/ 3 h 21600"/>
                <a:gd name="T8" fmla="*/ 1 w 21600"/>
                <a:gd name="T9" fmla="*/ 2 h 21600"/>
                <a:gd name="T10" fmla="*/ 1 w 21600"/>
                <a:gd name="T11" fmla="*/ 1 h 21600"/>
                <a:gd name="T12" fmla="*/ 0 60000 65536"/>
                <a:gd name="T13" fmla="*/ 0 60000 65536"/>
                <a:gd name="T14" fmla="*/ 0 60000 65536"/>
                <a:gd name="T15" fmla="*/ 0 60000 65536"/>
                <a:gd name="T16" fmla="*/ 0 60000 65536"/>
                <a:gd name="T17" fmla="*/ 0 60000 65536"/>
                <a:gd name="T18" fmla="*/ 3179 w 21600"/>
                <a:gd name="T19" fmla="*/ 3179 h 21600"/>
                <a:gd name="T20" fmla="*/ 18421 w 21600"/>
                <a:gd name="T21" fmla="*/ 18421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0745" y="14543"/>
                  </a:moveTo>
                  <a:cubicBezTo>
                    <a:pt x="10763" y="14543"/>
                    <a:pt x="10781" y="14544"/>
                    <a:pt x="10800" y="14544"/>
                  </a:cubicBezTo>
                  <a:cubicBezTo>
                    <a:pt x="12867" y="14544"/>
                    <a:pt x="14544" y="12867"/>
                    <a:pt x="14544" y="10800"/>
                  </a:cubicBezTo>
                  <a:cubicBezTo>
                    <a:pt x="14544" y="8732"/>
                    <a:pt x="12867" y="7056"/>
                    <a:pt x="10800" y="7056"/>
                  </a:cubicBezTo>
                  <a:cubicBezTo>
                    <a:pt x="8732" y="7056"/>
                    <a:pt x="7056" y="8732"/>
                    <a:pt x="7056" y="10800"/>
                  </a:cubicBezTo>
                  <a:lnTo>
                    <a:pt x="0" y="10800"/>
                  </a:lnTo>
                  <a:cubicBezTo>
                    <a:pt x="0" y="4835"/>
                    <a:pt x="4835" y="0"/>
                    <a:pt x="10800" y="0"/>
                  </a:cubicBezTo>
                  <a:cubicBezTo>
                    <a:pt x="16764" y="0"/>
                    <a:pt x="21600" y="4835"/>
                    <a:pt x="21600" y="10800"/>
                  </a:cubicBezTo>
                  <a:cubicBezTo>
                    <a:pt x="21600" y="16764"/>
                    <a:pt x="16764" y="21600"/>
                    <a:pt x="10800" y="21600"/>
                  </a:cubicBezTo>
                  <a:cubicBezTo>
                    <a:pt x="10747" y="21600"/>
                    <a:pt x="10694" y="21599"/>
                    <a:pt x="10641" y="21598"/>
                  </a:cubicBezTo>
                  <a:lnTo>
                    <a:pt x="10601" y="24298"/>
                  </a:lnTo>
                  <a:lnTo>
                    <a:pt x="4465" y="17980"/>
                  </a:lnTo>
                  <a:lnTo>
                    <a:pt x="10784" y="11843"/>
                  </a:lnTo>
                  <a:lnTo>
                    <a:pt x="10745" y="14543"/>
                  </a:lnTo>
                  <a:close/>
                </a:path>
              </a:pathLst>
            </a:custGeom>
            <a:solidFill>
              <a:schemeClr val="accent2"/>
            </a:solidFill>
            <a:ln w="12700" algn="ctr">
              <a:solidFill>
                <a:schemeClr val="bg1"/>
              </a:solidFill>
              <a:miter lim="800000"/>
              <a:headEnd/>
              <a:tailEnd/>
            </a:ln>
            <a:effectLst>
              <a:outerShdw blurRad="50800" dist="38100" dir="2700000" algn="tl" rotWithShape="0">
                <a:prstClr val="black">
                  <a:alpha val="40000"/>
                </a:prstClr>
              </a:outerShdw>
            </a:effectLst>
          </p:spPr>
          <p:txBody>
            <a:bodyPr lIns="0" tIns="0" rIns="0" bIns="0" anchor="ctr">
              <a:spAutoFit/>
            </a:bodyPr>
            <a:lstStyle/>
            <a:p>
              <a:endParaRPr lang="en-US" dirty="0"/>
            </a:p>
          </p:txBody>
        </p:sp>
      </p:grpSp>
      <p:grpSp>
        <p:nvGrpSpPr>
          <p:cNvPr id="9" name="icn Duplicate"/>
          <p:cNvGrpSpPr/>
          <p:nvPr/>
        </p:nvGrpSpPr>
        <p:grpSpPr>
          <a:xfrm>
            <a:off x="2625725" y="3442334"/>
            <a:ext cx="685653" cy="447802"/>
            <a:chOff x="1181247" y="5648086"/>
            <a:chExt cx="685653" cy="447802"/>
          </a:xfrm>
        </p:grpSpPr>
        <p:grpSp>
          <p:nvGrpSpPr>
            <p:cNvPr id="116" name="Group 30"/>
            <p:cNvGrpSpPr>
              <a:grpSpLocks/>
            </p:cNvGrpSpPr>
            <p:nvPr/>
          </p:nvGrpSpPr>
          <p:grpSpPr bwMode="auto">
            <a:xfrm>
              <a:off x="1368425" y="5648086"/>
              <a:ext cx="498475" cy="309562"/>
              <a:chOff x="2097" y="1494"/>
              <a:chExt cx="229" cy="142"/>
            </a:xfrm>
          </p:grpSpPr>
          <p:sp>
            <p:nvSpPr>
              <p:cNvPr id="129" name="Rectangle 31"/>
              <p:cNvSpPr>
                <a:spLocks noChangeArrowheads="1"/>
              </p:cNvSpPr>
              <p:nvPr/>
            </p:nvSpPr>
            <p:spPr bwMode="auto">
              <a:xfrm>
                <a:off x="2097" y="1496"/>
                <a:ext cx="227" cy="140"/>
              </a:xfrm>
              <a:prstGeom prst="rect">
                <a:avLst/>
              </a:prstGeom>
              <a:solidFill>
                <a:srgbClr val="FFFFCC">
                  <a:alpha val="25098"/>
                </a:srgbClr>
              </a:solidFill>
              <a:ln w="19050" algn="ctr">
                <a:solidFill>
                  <a:srgbClr val="DDDDDD"/>
                </a:solidFill>
                <a:miter lim="800000"/>
                <a:headEnd/>
                <a:tailEnd/>
              </a:ln>
            </p:spPr>
            <p:txBody>
              <a:bodyPr lIns="0" tIns="0" rIns="0" bIns="0" anchor="ctr">
                <a:spAutoFit/>
              </a:bodyPr>
              <a:lstStyle/>
              <a:p>
                <a:endParaRPr lang="en-US" dirty="0"/>
              </a:p>
            </p:txBody>
          </p:sp>
          <p:sp>
            <p:nvSpPr>
              <p:cNvPr id="130" name="Line 32"/>
              <p:cNvSpPr>
                <a:spLocks noChangeShapeType="1"/>
              </p:cNvSpPr>
              <p:nvPr/>
            </p:nvSpPr>
            <p:spPr bwMode="auto">
              <a:xfrm flipH="1" flipV="1">
                <a:off x="2097" y="1498"/>
                <a:ext cx="118" cy="64"/>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31" name="Line 33"/>
              <p:cNvSpPr>
                <a:spLocks noChangeShapeType="1"/>
              </p:cNvSpPr>
              <p:nvPr/>
            </p:nvSpPr>
            <p:spPr bwMode="auto">
              <a:xfrm flipV="1">
                <a:off x="2212" y="1494"/>
                <a:ext cx="114" cy="68"/>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117" name="Group 34"/>
            <p:cNvGrpSpPr>
              <a:grpSpLocks/>
            </p:cNvGrpSpPr>
            <p:nvPr/>
          </p:nvGrpSpPr>
          <p:grpSpPr bwMode="auto">
            <a:xfrm>
              <a:off x="1311275" y="5692140"/>
              <a:ext cx="498475" cy="309562"/>
              <a:chOff x="2097" y="1494"/>
              <a:chExt cx="229" cy="142"/>
            </a:xfrm>
          </p:grpSpPr>
          <p:sp>
            <p:nvSpPr>
              <p:cNvPr id="126" name="Rectangle 35"/>
              <p:cNvSpPr>
                <a:spLocks noChangeArrowheads="1"/>
              </p:cNvSpPr>
              <p:nvPr/>
            </p:nvSpPr>
            <p:spPr bwMode="auto">
              <a:xfrm>
                <a:off x="2097" y="1496"/>
                <a:ext cx="227" cy="140"/>
              </a:xfrm>
              <a:prstGeom prst="rect">
                <a:avLst/>
              </a:prstGeom>
              <a:solidFill>
                <a:srgbClr val="FFFFCC">
                  <a:alpha val="50195"/>
                </a:srgbClr>
              </a:solidFill>
              <a:ln w="19050" algn="ctr">
                <a:solidFill>
                  <a:srgbClr val="808080"/>
                </a:solidFill>
                <a:miter lim="800000"/>
                <a:headEnd/>
                <a:tailEnd/>
              </a:ln>
            </p:spPr>
            <p:txBody>
              <a:bodyPr lIns="0" tIns="0" rIns="0" bIns="0" anchor="ctr">
                <a:spAutoFit/>
              </a:bodyPr>
              <a:lstStyle/>
              <a:p>
                <a:endParaRPr lang="en-US" dirty="0"/>
              </a:p>
            </p:txBody>
          </p:sp>
          <p:sp>
            <p:nvSpPr>
              <p:cNvPr id="127" name="Line 36"/>
              <p:cNvSpPr>
                <a:spLocks noChangeShapeType="1"/>
              </p:cNvSpPr>
              <p:nvPr/>
            </p:nvSpPr>
            <p:spPr bwMode="auto">
              <a:xfrm flipH="1" flipV="1">
                <a:off x="2097" y="1498"/>
                <a:ext cx="118" cy="6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28" name="Line 37"/>
              <p:cNvSpPr>
                <a:spLocks noChangeShapeType="1"/>
              </p:cNvSpPr>
              <p:nvPr/>
            </p:nvSpPr>
            <p:spPr bwMode="auto">
              <a:xfrm flipV="1">
                <a:off x="2212" y="1494"/>
                <a:ext cx="114" cy="6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118" name="Group 38"/>
            <p:cNvGrpSpPr>
              <a:grpSpLocks/>
            </p:cNvGrpSpPr>
            <p:nvPr/>
          </p:nvGrpSpPr>
          <p:grpSpPr bwMode="auto">
            <a:xfrm>
              <a:off x="1246505" y="5737860"/>
              <a:ext cx="498475" cy="309562"/>
              <a:chOff x="2097" y="1494"/>
              <a:chExt cx="229" cy="142"/>
            </a:xfrm>
          </p:grpSpPr>
          <p:sp>
            <p:nvSpPr>
              <p:cNvPr id="123" name="Rectangle 39"/>
              <p:cNvSpPr>
                <a:spLocks noChangeArrowheads="1"/>
              </p:cNvSpPr>
              <p:nvPr/>
            </p:nvSpPr>
            <p:spPr bwMode="auto">
              <a:xfrm>
                <a:off x="2097" y="1496"/>
                <a:ext cx="227" cy="140"/>
              </a:xfrm>
              <a:prstGeom prst="rect">
                <a:avLst/>
              </a:prstGeom>
              <a:solidFill>
                <a:srgbClr val="FFFFCC">
                  <a:alpha val="74901"/>
                </a:srgbClr>
              </a:solidFill>
              <a:ln w="19050" algn="ctr">
                <a:solidFill>
                  <a:srgbClr val="333333"/>
                </a:solidFill>
                <a:miter lim="800000"/>
                <a:headEnd/>
                <a:tailEnd/>
              </a:ln>
            </p:spPr>
            <p:txBody>
              <a:bodyPr lIns="0" tIns="0" rIns="0" bIns="0" anchor="ctr">
                <a:spAutoFit/>
              </a:bodyPr>
              <a:lstStyle/>
              <a:p>
                <a:endParaRPr lang="en-US" dirty="0"/>
              </a:p>
            </p:txBody>
          </p:sp>
          <p:sp>
            <p:nvSpPr>
              <p:cNvPr id="124" name="Line 40"/>
              <p:cNvSpPr>
                <a:spLocks noChangeShapeType="1"/>
              </p:cNvSpPr>
              <p:nvPr/>
            </p:nvSpPr>
            <p:spPr bwMode="auto">
              <a:xfrm flipH="1" flipV="1">
                <a:off x="2097" y="1498"/>
                <a:ext cx="118" cy="64"/>
              </a:xfrm>
              <a:prstGeom prst="line">
                <a:avLst/>
              </a:prstGeom>
              <a:noFill/>
              <a:ln w="19050">
                <a:solidFill>
                  <a:srgbClr val="333333"/>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25" name="Line 41"/>
              <p:cNvSpPr>
                <a:spLocks noChangeShapeType="1"/>
              </p:cNvSpPr>
              <p:nvPr/>
            </p:nvSpPr>
            <p:spPr bwMode="auto">
              <a:xfrm flipV="1">
                <a:off x="2212" y="1494"/>
                <a:ext cx="114" cy="68"/>
              </a:xfrm>
              <a:prstGeom prst="line">
                <a:avLst/>
              </a:prstGeom>
              <a:noFill/>
              <a:ln w="19050">
                <a:solidFill>
                  <a:srgbClr val="333333"/>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132" name="pic Msg 3"/>
            <p:cNvGrpSpPr>
              <a:grpSpLocks/>
            </p:cNvGrpSpPr>
            <p:nvPr/>
          </p:nvGrpSpPr>
          <p:grpSpPr bwMode="auto">
            <a:xfrm>
              <a:off x="1181247" y="5786325"/>
              <a:ext cx="498475" cy="309563"/>
              <a:chOff x="2097" y="1494"/>
              <a:chExt cx="229" cy="142"/>
            </a:xfrm>
            <a:effectLst>
              <a:outerShdw blurRad="50800" dist="38100" dir="2700000" algn="tl" rotWithShape="0">
                <a:prstClr val="black">
                  <a:alpha val="40000"/>
                </a:prstClr>
              </a:outerShdw>
            </a:effectLst>
          </p:grpSpPr>
          <p:sp>
            <p:nvSpPr>
              <p:cNvPr id="133" name="Rectangle 26"/>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134" name="Line 27"/>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35" name="Line 28"/>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grpSp>
        <p:nvGrpSpPr>
          <p:cNvPr id="8" name="icn NonResponse"/>
          <p:cNvGrpSpPr/>
          <p:nvPr/>
        </p:nvGrpSpPr>
        <p:grpSpPr>
          <a:xfrm>
            <a:off x="2625725" y="4262437"/>
            <a:ext cx="498475" cy="309563"/>
            <a:chOff x="912212" y="5941218"/>
            <a:chExt cx="498475" cy="309563"/>
          </a:xfrm>
        </p:grpSpPr>
        <p:sp>
          <p:nvSpPr>
            <p:cNvPr id="137" name="Rectangle 26"/>
            <p:cNvSpPr>
              <a:spLocks noChangeArrowheads="1"/>
            </p:cNvSpPr>
            <p:nvPr/>
          </p:nvSpPr>
          <p:spPr bwMode="auto">
            <a:xfrm>
              <a:off x="912212" y="5945578"/>
              <a:ext cx="494122" cy="305203"/>
            </a:xfrm>
            <a:prstGeom prst="rect">
              <a:avLst/>
            </a:prstGeom>
            <a:solidFill>
              <a:schemeClr val="tx2"/>
            </a:solidFill>
            <a:ln w="19050" algn="ctr">
              <a:solidFill>
                <a:schemeClr val="bg1"/>
              </a:solidFill>
              <a:prstDash val="sysDot"/>
              <a:miter lim="800000"/>
              <a:headEnd/>
              <a:tailEnd/>
            </a:ln>
            <a:effectLst>
              <a:outerShdw blurRad="50800" dist="38100" dir="2700000" algn="tl" rotWithShape="0">
                <a:prstClr val="black">
                  <a:alpha val="40000"/>
                </a:prstClr>
              </a:outerShdw>
            </a:effectLst>
          </p:spPr>
          <p:txBody>
            <a:bodyPr lIns="0" tIns="0" rIns="0" bIns="0" anchor="ctr">
              <a:spAutoFit/>
            </a:bodyPr>
            <a:lstStyle/>
            <a:p>
              <a:endParaRPr lang="en-US" dirty="0"/>
            </a:p>
          </p:txBody>
        </p:sp>
        <p:sp>
          <p:nvSpPr>
            <p:cNvPr id="138" name="Line 27"/>
            <p:cNvSpPr>
              <a:spLocks noChangeShapeType="1"/>
            </p:cNvSpPr>
            <p:nvPr/>
          </p:nvSpPr>
          <p:spPr bwMode="auto">
            <a:xfrm flipH="1" flipV="1">
              <a:off x="912212" y="5949938"/>
              <a:ext cx="256856" cy="139521"/>
            </a:xfrm>
            <a:prstGeom prst="line">
              <a:avLst/>
            </a:prstGeom>
            <a:noFill/>
            <a:ln w="1905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39" name="Line 28"/>
            <p:cNvSpPr>
              <a:spLocks noChangeShapeType="1"/>
            </p:cNvSpPr>
            <p:nvPr/>
          </p:nvSpPr>
          <p:spPr bwMode="auto">
            <a:xfrm flipV="1">
              <a:off x="1162538" y="5941218"/>
              <a:ext cx="248149" cy="148241"/>
            </a:xfrm>
            <a:prstGeom prst="line">
              <a:avLst/>
            </a:prstGeom>
            <a:noFill/>
            <a:ln w="1905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141" name="ln Retry 2"/>
          <p:cNvSpPr>
            <a:spLocks noChangeShapeType="1"/>
          </p:cNvSpPr>
          <p:nvPr/>
        </p:nvSpPr>
        <p:spPr bwMode="auto">
          <a:xfrm flipH="1">
            <a:off x="3962400" y="2947474"/>
            <a:ext cx="1752600" cy="0"/>
          </a:xfrm>
          <a:prstGeom prst="line">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42" name="ln Retry 2"/>
          <p:cNvSpPr>
            <a:spLocks noChangeShapeType="1"/>
          </p:cNvSpPr>
          <p:nvPr/>
        </p:nvSpPr>
        <p:spPr bwMode="auto">
          <a:xfrm flipH="1">
            <a:off x="4038600" y="2143953"/>
            <a:ext cx="1676400" cy="0"/>
          </a:xfrm>
          <a:prstGeom prst="line">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43" name="ln Retry 2"/>
          <p:cNvSpPr>
            <a:spLocks noChangeShapeType="1"/>
          </p:cNvSpPr>
          <p:nvPr/>
        </p:nvSpPr>
        <p:spPr bwMode="auto">
          <a:xfrm flipH="1">
            <a:off x="4043360" y="1311161"/>
            <a:ext cx="1671640" cy="0"/>
          </a:xfrm>
          <a:prstGeom prst="line">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44" name="ln Retry 2"/>
          <p:cNvSpPr>
            <a:spLocks noChangeShapeType="1"/>
          </p:cNvSpPr>
          <p:nvPr/>
        </p:nvSpPr>
        <p:spPr bwMode="auto">
          <a:xfrm flipH="1">
            <a:off x="5715000" y="2530673"/>
            <a:ext cx="304800" cy="1221223"/>
          </a:xfrm>
          <a:prstGeom prst="line">
            <a:avLst/>
          </a:prstGeom>
          <a:noFill/>
          <a:ln w="28575">
            <a:solidFill>
              <a:schemeClr val="accent6"/>
            </a:solidFill>
            <a:round/>
            <a:headEn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Tree>
    <p:extLst>
      <p:ext uri="{BB962C8B-B14F-4D97-AF65-F5344CB8AC3E}">
        <p14:creationId xmlns:p14="http://schemas.microsoft.com/office/powerpoint/2010/main" val="208974762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Message and MessageHistory</a:t>
            </a:r>
          </a:p>
        </p:txBody>
      </p:sp>
      <p:sp>
        <p:nvSpPr>
          <p:cNvPr id="7" name="Content Placeholder 6"/>
          <p:cNvSpPr>
            <a:spLocks noGrp="1"/>
          </p:cNvSpPr>
          <p:nvPr>
            <p:ph sz="half" idx="1"/>
          </p:nvPr>
        </p:nvSpPr>
        <p:spPr/>
        <p:txBody>
          <a:bodyPr/>
          <a:lstStyle/>
          <a:p>
            <a:r>
              <a:rPr lang="en-US" dirty="0" smtClean="0"/>
              <a:t>Message table contains </a:t>
            </a:r>
          </a:p>
          <a:p>
            <a:pPr lvl="1"/>
            <a:r>
              <a:rPr lang="en-US" dirty="0" smtClean="0"/>
              <a:t>Messages that have yet to be sent</a:t>
            </a:r>
          </a:p>
          <a:p>
            <a:pPr lvl="1"/>
            <a:r>
              <a:rPr lang="en-US" dirty="0" smtClean="0"/>
              <a:t>Messages that require manual intervention</a:t>
            </a:r>
          </a:p>
          <a:p>
            <a:pPr lvl="1"/>
            <a:r>
              <a:rPr lang="en-US" dirty="0" smtClean="0"/>
              <a:t>Sent messages pending acknowledgement</a:t>
            </a:r>
          </a:p>
          <a:p>
            <a:pPr lvl="1"/>
            <a:r>
              <a:rPr lang="en-US" dirty="0" smtClean="0"/>
              <a:t>Sent messages waiting to be retried</a:t>
            </a:r>
          </a:p>
          <a:p>
            <a:pPr marL="400050" lvl="1" indent="0">
              <a:buNone/>
            </a:pPr>
            <a:endParaRPr lang="en-US" dirty="0" smtClean="0"/>
          </a:p>
          <a:p>
            <a:pPr marL="400050" lvl="1" indent="0">
              <a:buNone/>
            </a:pPr>
            <a:endParaRPr lang="en-US" dirty="0"/>
          </a:p>
          <a:p>
            <a:pPr marL="400050" lvl="1" indent="0">
              <a:buNone/>
            </a:pPr>
            <a:endParaRPr lang="en-US" dirty="0" smtClean="0"/>
          </a:p>
          <a:p>
            <a:pPr marL="400050" lvl="1" indent="0">
              <a:buNone/>
            </a:pPr>
            <a:endParaRPr lang="en-US" dirty="0" smtClean="0"/>
          </a:p>
          <a:p>
            <a:r>
              <a:rPr lang="en-US" dirty="0" smtClean="0"/>
              <a:t>MessageHistory table contains</a:t>
            </a:r>
          </a:p>
          <a:p>
            <a:pPr lvl="1"/>
            <a:r>
              <a:rPr lang="en-US" dirty="0" smtClean="0"/>
              <a:t>Positively acknowledged messages</a:t>
            </a:r>
          </a:p>
          <a:p>
            <a:pPr lvl="1"/>
            <a:r>
              <a:rPr lang="en-US" dirty="0" smtClean="0"/>
              <a:t>Skipped messages</a:t>
            </a:r>
          </a:p>
          <a:p>
            <a:pPr marL="400050" lvl="1" indent="0">
              <a:buNone/>
            </a:pPr>
            <a:endParaRPr lang="en-US" dirty="0" smtClean="0"/>
          </a:p>
        </p:txBody>
      </p:sp>
      <p:sp>
        <p:nvSpPr>
          <p:cNvPr id="4" name="Rectangle 2"/>
          <p:cNvSpPr>
            <a:spLocks noChangeArrowheads="1"/>
          </p:cNvSpPr>
          <p:nvPr/>
        </p:nvSpPr>
        <p:spPr bwMode="invGray">
          <a:xfrm>
            <a:off x="6819900" y="5286375"/>
            <a:ext cx="1504950" cy="147638"/>
          </a:xfrm>
          <a:prstGeom prst="rect">
            <a:avLst/>
          </a:prstGeom>
          <a:solidFill>
            <a:srgbClr val="FFCCFF"/>
          </a:solidFill>
          <a:ln w="12700" algn="ctr">
            <a:solidFill>
              <a:srgbClr val="777777"/>
            </a:solidFill>
            <a:miter lim="800000"/>
            <a:headEnd/>
            <a:tailEnd/>
          </a:ln>
        </p:spPr>
        <p:txBody>
          <a:bodyPr lIns="0" tIns="0" rIns="0" bIns="0" anchor="ctr">
            <a:spAutoFit/>
          </a:bodyPr>
          <a:lstStyle/>
          <a:p>
            <a:endParaRPr lang="en-US" dirty="0"/>
          </a:p>
        </p:txBody>
      </p:sp>
      <p:sp>
        <p:nvSpPr>
          <p:cNvPr id="5" name="Rectangle 3"/>
          <p:cNvSpPr>
            <a:spLocks noChangeArrowheads="1"/>
          </p:cNvSpPr>
          <p:nvPr/>
        </p:nvSpPr>
        <p:spPr bwMode="invGray">
          <a:xfrm>
            <a:off x="6819900" y="2760663"/>
            <a:ext cx="1504950" cy="147637"/>
          </a:xfrm>
          <a:prstGeom prst="rect">
            <a:avLst/>
          </a:prstGeom>
          <a:solidFill>
            <a:srgbClr val="FFFFCC"/>
          </a:solidFill>
          <a:ln w="12700" algn="ctr">
            <a:solidFill>
              <a:srgbClr val="777777"/>
            </a:solidFill>
            <a:miter lim="800000"/>
            <a:headEnd/>
            <a:tailEnd/>
          </a:ln>
        </p:spPr>
        <p:txBody>
          <a:bodyPr lIns="0" tIns="0" rIns="0" bIns="0" anchor="ctr">
            <a:spAutoFit/>
          </a:bodyPr>
          <a:lstStyle/>
          <a:p>
            <a:endParaRPr lang="en-US" dirty="0"/>
          </a:p>
        </p:txBody>
      </p:sp>
      <p:sp>
        <p:nvSpPr>
          <p:cNvPr id="8" name="Rectangle 6"/>
          <p:cNvSpPr>
            <a:spLocks noChangeArrowheads="1"/>
          </p:cNvSpPr>
          <p:nvPr/>
        </p:nvSpPr>
        <p:spPr bwMode="invGray">
          <a:xfrm>
            <a:off x="6824663" y="4862513"/>
            <a:ext cx="1504950" cy="147637"/>
          </a:xfrm>
          <a:prstGeom prst="rect">
            <a:avLst/>
          </a:prstGeom>
          <a:solidFill>
            <a:srgbClr val="99FF99"/>
          </a:solidFill>
          <a:ln w="12700" algn="ctr">
            <a:solidFill>
              <a:srgbClr val="777777"/>
            </a:solidFill>
            <a:miter lim="800000"/>
            <a:headEnd/>
            <a:tailEnd/>
          </a:ln>
        </p:spPr>
        <p:txBody>
          <a:bodyPr lIns="0" tIns="0" rIns="0" bIns="0" anchor="ctr">
            <a:spAutoFit/>
          </a:bodyPr>
          <a:lstStyle/>
          <a:p>
            <a:endParaRPr lang="en-US" dirty="0"/>
          </a:p>
        </p:txBody>
      </p:sp>
      <p:sp>
        <p:nvSpPr>
          <p:cNvPr id="9" name="Rectangle 7"/>
          <p:cNvSpPr>
            <a:spLocks noChangeArrowheads="1"/>
          </p:cNvSpPr>
          <p:nvPr/>
        </p:nvSpPr>
        <p:spPr bwMode="invGray">
          <a:xfrm>
            <a:off x="6824663" y="2460625"/>
            <a:ext cx="1504950" cy="147638"/>
          </a:xfrm>
          <a:prstGeom prst="rect">
            <a:avLst/>
          </a:prstGeom>
          <a:solidFill>
            <a:srgbClr val="FFFFCC"/>
          </a:solidFill>
          <a:ln w="12700" algn="ctr">
            <a:solidFill>
              <a:srgbClr val="777777"/>
            </a:solidFill>
            <a:miter lim="800000"/>
            <a:headEnd/>
            <a:tailEnd/>
          </a:ln>
        </p:spPr>
        <p:txBody>
          <a:bodyPr lIns="0" tIns="0" rIns="0" bIns="0" anchor="ctr">
            <a:spAutoFit/>
          </a:bodyPr>
          <a:lstStyle/>
          <a:p>
            <a:endParaRPr lang="en-US" dirty="0"/>
          </a:p>
        </p:txBody>
      </p:sp>
      <p:sp>
        <p:nvSpPr>
          <p:cNvPr id="10" name="Rectangle 8"/>
          <p:cNvSpPr>
            <a:spLocks noChangeArrowheads="1"/>
          </p:cNvSpPr>
          <p:nvPr/>
        </p:nvSpPr>
        <p:spPr bwMode="invGray">
          <a:xfrm>
            <a:off x="6823075" y="2033588"/>
            <a:ext cx="1504950" cy="874712"/>
          </a:xfrm>
          <a:prstGeom prst="rect">
            <a:avLst/>
          </a:prstGeom>
          <a:noFill/>
          <a:ln w="9525">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l" eaLnBrk="1" hangingPunct="1">
              <a:spcBef>
                <a:spcPct val="0"/>
              </a:spcBef>
              <a:buClrTx/>
              <a:buFontTx/>
              <a:buNone/>
            </a:pPr>
            <a:endParaRPr lang="en-US" sz="1600" b="0" dirty="0">
              <a:solidFill>
                <a:schemeClr val="accent2"/>
              </a:solidFill>
            </a:endParaRPr>
          </a:p>
        </p:txBody>
      </p:sp>
      <p:sp>
        <p:nvSpPr>
          <p:cNvPr id="11" name="Line 9"/>
          <p:cNvSpPr>
            <a:spLocks noChangeShapeType="1"/>
          </p:cNvSpPr>
          <p:nvPr/>
        </p:nvSpPr>
        <p:spPr bwMode="invGray">
          <a:xfrm>
            <a:off x="6819900" y="2611438"/>
            <a:ext cx="15113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2" name="Line 10"/>
          <p:cNvSpPr>
            <a:spLocks noChangeShapeType="1"/>
          </p:cNvSpPr>
          <p:nvPr/>
        </p:nvSpPr>
        <p:spPr bwMode="invGray">
          <a:xfrm>
            <a:off x="6823075" y="2757488"/>
            <a:ext cx="1500188"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3" name="Rectangle 11"/>
          <p:cNvSpPr>
            <a:spLocks noChangeArrowheads="1"/>
          </p:cNvSpPr>
          <p:nvPr/>
        </p:nvSpPr>
        <p:spPr bwMode="invGray">
          <a:xfrm>
            <a:off x="6823075" y="1524000"/>
            <a:ext cx="1504950" cy="511175"/>
          </a:xfrm>
          <a:prstGeom prst="rect">
            <a:avLst/>
          </a:prstGeom>
          <a:solidFill>
            <a:srgbClr val="3399FF"/>
          </a:solidFill>
          <a:ln w="9525">
            <a:solidFill>
              <a:srgbClr val="777777"/>
            </a:solidFill>
            <a:miter lim="800000"/>
            <a:headEnd/>
            <a:tailEnd/>
          </a:ln>
        </p:spPr>
        <p:txBody>
          <a:bodyPr wrap="none" anchor="ctr"/>
          <a:lstStyle/>
          <a:p>
            <a:pPr eaLnBrk="1" hangingPunct="1">
              <a:spcBef>
                <a:spcPct val="0"/>
              </a:spcBef>
              <a:buClrTx/>
              <a:buFontTx/>
              <a:buNone/>
            </a:pPr>
            <a:r>
              <a:rPr lang="en-US" b="1" dirty="0">
                <a:solidFill>
                  <a:schemeClr val="bg1"/>
                </a:solidFill>
              </a:rPr>
              <a:t>xx_message</a:t>
            </a:r>
          </a:p>
        </p:txBody>
      </p:sp>
      <p:sp>
        <p:nvSpPr>
          <p:cNvPr id="14" name="Line 12"/>
          <p:cNvSpPr>
            <a:spLocks noChangeShapeType="1"/>
          </p:cNvSpPr>
          <p:nvPr/>
        </p:nvSpPr>
        <p:spPr bwMode="invGray">
          <a:xfrm>
            <a:off x="6819900" y="2184400"/>
            <a:ext cx="15113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5" name="Line 13"/>
          <p:cNvSpPr>
            <a:spLocks noChangeShapeType="1"/>
          </p:cNvSpPr>
          <p:nvPr/>
        </p:nvSpPr>
        <p:spPr bwMode="invGray">
          <a:xfrm>
            <a:off x="6823075" y="2330450"/>
            <a:ext cx="1500188"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6" name="Line 14"/>
          <p:cNvSpPr>
            <a:spLocks noChangeShapeType="1"/>
          </p:cNvSpPr>
          <p:nvPr/>
        </p:nvSpPr>
        <p:spPr bwMode="invGray">
          <a:xfrm>
            <a:off x="7034213" y="2033588"/>
            <a:ext cx="0" cy="87153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7" name="Line 15"/>
          <p:cNvSpPr>
            <a:spLocks noChangeShapeType="1"/>
          </p:cNvSpPr>
          <p:nvPr/>
        </p:nvSpPr>
        <p:spPr bwMode="invGray">
          <a:xfrm>
            <a:off x="7910513" y="2036763"/>
            <a:ext cx="0" cy="87630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8" name="Line 16"/>
          <p:cNvSpPr>
            <a:spLocks noChangeShapeType="1"/>
          </p:cNvSpPr>
          <p:nvPr/>
        </p:nvSpPr>
        <p:spPr bwMode="invGray">
          <a:xfrm>
            <a:off x="6819900" y="2462213"/>
            <a:ext cx="15113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9" name="Rectangle 17"/>
          <p:cNvSpPr>
            <a:spLocks noChangeArrowheads="1"/>
          </p:cNvSpPr>
          <p:nvPr/>
        </p:nvSpPr>
        <p:spPr bwMode="invGray">
          <a:xfrm>
            <a:off x="6821488" y="4857750"/>
            <a:ext cx="1504950" cy="874713"/>
          </a:xfrm>
          <a:prstGeom prst="rect">
            <a:avLst/>
          </a:prstGeom>
          <a:noFill/>
          <a:ln w="9525">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l" eaLnBrk="1" hangingPunct="1">
              <a:spcBef>
                <a:spcPct val="0"/>
              </a:spcBef>
              <a:buClrTx/>
              <a:buFontTx/>
              <a:buNone/>
            </a:pPr>
            <a:endParaRPr lang="en-US" sz="1600" b="0" dirty="0">
              <a:solidFill>
                <a:schemeClr val="accent2"/>
              </a:solidFill>
            </a:endParaRPr>
          </a:p>
        </p:txBody>
      </p:sp>
      <p:sp>
        <p:nvSpPr>
          <p:cNvPr id="20" name="Line 18"/>
          <p:cNvSpPr>
            <a:spLocks noChangeShapeType="1"/>
          </p:cNvSpPr>
          <p:nvPr/>
        </p:nvSpPr>
        <p:spPr bwMode="invGray">
          <a:xfrm>
            <a:off x="6818313" y="5435600"/>
            <a:ext cx="15113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1" name="Line 19"/>
          <p:cNvSpPr>
            <a:spLocks noChangeShapeType="1"/>
          </p:cNvSpPr>
          <p:nvPr/>
        </p:nvSpPr>
        <p:spPr bwMode="invGray">
          <a:xfrm>
            <a:off x="6821488" y="5581650"/>
            <a:ext cx="1500187"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2" name="Rectangle 20"/>
          <p:cNvSpPr>
            <a:spLocks noChangeArrowheads="1"/>
          </p:cNvSpPr>
          <p:nvPr/>
        </p:nvSpPr>
        <p:spPr bwMode="invGray">
          <a:xfrm>
            <a:off x="6821488" y="4343400"/>
            <a:ext cx="1504950" cy="515938"/>
          </a:xfrm>
          <a:prstGeom prst="rect">
            <a:avLst/>
          </a:prstGeom>
          <a:solidFill>
            <a:srgbClr val="3399FF"/>
          </a:solidFill>
          <a:ln w="9525">
            <a:solidFill>
              <a:srgbClr val="777777"/>
            </a:solidFill>
            <a:miter lim="800000"/>
            <a:headEnd/>
            <a:tailEnd/>
          </a:ln>
        </p:spPr>
        <p:txBody>
          <a:bodyPr wrap="none" anchor="ctr"/>
          <a:lstStyle/>
          <a:p>
            <a:pPr algn="ctr" eaLnBrk="1" hangingPunct="1">
              <a:spcBef>
                <a:spcPct val="0"/>
              </a:spcBef>
              <a:buClrTx/>
              <a:buFontTx/>
              <a:buNone/>
            </a:pPr>
            <a:r>
              <a:rPr lang="en-US" b="1" dirty="0">
                <a:solidFill>
                  <a:schemeClr val="bg1"/>
                </a:solidFill>
              </a:rPr>
              <a:t>xx_message</a:t>
            </a:r>
            <a:br>
              <a:rPr lang="en-US" b="1" dirty="0">
                <a:solidFill>
                  <a:schemeClr val="bg1"/>
                </a:solidFill>
              </a:rPr>
            </a:br>
            <a:r>
              <a:rPr lang="en-US" b="1" dirty="0">
                <a:solidFill>
                  <a:schemeClr val="bg1"/>
                </a:solidFill>
              </a:rPr>
              <a:t>history</a:t>
            </a:r>
          </a:p>
        </p:txBody>
      </p:sp>
      <p:sp>
        <p:nvSpPr>
          <p:cNvPr id="23" name="Line 21"/>
          <p:cNvSpPr>
            <a:spLocks noChangeShapeType="1"/>
          </p:cNvSpPr>
          <p:nvPr/>
        </p:nvSpPr>
        <p:spPr bwMode="invGray">
          <a:xfrm>
            <a:off x="6818313" y="5008563"/>
            <a:ext cx="15113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4" name="Line 22"/>
          <p:cNvSpPr>
            <a:spLocks noChangeShapeType="1"/>
          </p:cNvSpPr>
          <p:nvPr/>
        </p:nvSpPr>
        <p:spPr bwMode="invGray">
          <a:xfrm>
            <a:off x="6821488" y="5154613"/>
            <a:ext cx="1500187"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5" name="Line 23"/>
          <p:cNvSpPr>
            <a:spLocks noChangeShapeType="1"/>
          </p:cNvSpPr>
          <p:nvPr/>
        </p:nvSpPr>
        <p:spPr bwMode="invGray">
          <a:xfrm>
            <a:off x="7032625" y="4857750"/>
            <a:ext cx="0" cy="866775"/>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6" name="Line 24"/>
          <p:cNvSpPr>
            <a:spLocks noChangeShapeType="1"/>
          </p:cNvSpPr>
          <p:nvPr/>
        </p:nvSpPr>
        <p:spPr bwMode="invGray">
          <a:xfrm>
            <a:off x="7908925" y="4860925"/>
            <a:ext cx="0" cy="871538"/>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7" name="Line 25"/>
          <p:cNvSpPr>
            <a:spLocks noChangeShapeType="1"/>
          </p:cNvSpPr>
          <p:nvPr/>
        </p:nvSpPr>
        <p:spPr bwMode="invGray">
          <a:xfrm>
            <a:off x="6818313" y="5286375"/>
            <a:ext cx="15113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8" name="Freeform 26"/>
          <p:cNvSpPr>
            <a:spLocks/>
          </p:cNvSpPr>
          <p:nvPr/>
        </p:nvSpPr>
        <p:spPr bwMode="auto">
          <a:xfrm>
            <a:off x="8324850" y="2527300"/>
            <a:ext cx="334963" cy="2838450"/>
          </a:xfrm>
          <a:custGeom>
            <a:avLst/>
            <a:gdLst>
              <a:gd name="T0" fmla="*/ 0 w 201"/>
              <a:gd name="T1" fmla="*/ 0 h 792"/>
              <a:gd name="T2" fmla="*/ 2147483647 w 201"/>
              <a:gd name="T3" fmla="*/ 0 h 792"/>
              <a:gd name="T4" fmla="*/ 2147483647 w 201"/>
              <a:gd name="T5" fmla="*/ 2147483647 h 792"/>
              <a:gd name="T6" fmla="*/ 2147483647 w 201"/>
              <a:gd name="T7" fmla="*/ 2147483647 h 792"/>
              <a:gd name="T8" fmla="*/ 0 60000 65536"/>
              <a:gd name="T9" fmla="*/ 0 60000 65536"/>
              <a:gd name="T10" fmla="*/ 0 60000 65536"/>
              <a:gd name="T11" fmla="*/ 0 60000 65536"/>
              <a:gd name="T12" fmla="*/ 0 w 201"/>
              <a:gd name="T13" fmla="*/ 0 h 792"/>
              <a:gd name="T14" fmla="*/ 201 w 201"/>
              <a:gd name="T15" fmla="*/ 792 h 792"/>
            </a:gdLst>
            <a:ahLst/>
            <a:cxnLst>
              <a:cxn ang="T8">
                <a:pos x="T0" y="T1"/>
              </a:cxn>
              <a:cxn ang="T9">
                <a:pos x="T2" y="T3"/>
              </a:cxn>
              <a:cxn ang="T10">
                <a:pos x="T4" y="T5"/>
              </a:cxn>
              <a:cxn ang="T11">
                <a:pos x="T6" y="T7"/>
              </a:cxn>
            </a:cxnLst>
            <a:rect l="T12" t="T13" r="T14" b="T15"/>
            <a:pathLst>
              <a:path w="201" h="792">
                <a:moveTo>
                  <a:pt x="0" y="0"/>
                </a:moveTo>
                <a:lnTo>
                  <a:pt x="201" y="0"/>
                </a:lnTo>
                <a:lnTo>
                  <a:pt x="201" y="792"/>
                </a:lnTo>
                <a:lnTo>
                  <a:pt x="3" y="792"/>
                </a:lnTo>
              </a:path>
            </a:pathLst>
          </a:custGeom>
          <a:noFill/>
          <a:ln w="28575">
            <a:solidFill>
              <a:schemeClr val="accent3"/>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29" name="Freeform 27"/>
          <p:cNvSpPr>
            <a:spLocks/>
          </p:cNvSpPr>
          <p:nvPr/>
        </p:nvSpPr>
        <p:spPr bwMode="auto">
          <a:xfrm flipH="1">
            <a:off x="6510338" y="2819400"/>
            <a:ext cx="303212" cy="2095500"/>
          </a:xfrm>
          <a:custGeom>
            <a:avLst/>
            <a:gdLst>
              <a:gd name="T0" fmla="*/ 0 w 201"/>
              <a:gd name="T1" fmla="*/ 0 h 792"/>
              <a:gd name="T2" fmla="*/ 2147483647 w 201"/>
              <a:gd name="T3" fmla="*/ 0 h 792"/>
              <a:gd name="T4" fmla="*/ 2147483647 w 201"/>
              <a:gd name="T5" fmla="*/ 2147483647 h 792"/>
              <a:gd name="T6" fmla="*/ 2147483647 w 201"/>
              <a:gd name="T7" fmla="*/ 2147483647 h 792"/>
              <a:gd name="T8" fmla="*/ 0 60000 65536"/>
              <a:gd name="T9" fmla="*/ 0 60000 65536"/>
              <a:gd name="T10" fmla="*/ 0 60000 65536"/>
              <a:gd name="T11" fmla="*/ 0 60000 65536"/>
              <a:gd name="T12" fmla="*/ 0 w 201"/>
              <a:gd name="T13" fmla="*/ 0 h 792"/>
              <a:gd name="T14" fmla="*/ 201 w 201"/>
              <a:gd name="T15" fmla="*/ 792 h 792"/>
            </a:gdLst>
            <a:ahLst/>
            <a:cxnLst>
              <a:cxn ang="T8">
                <a:pos x="T0" y="T1"/>
              </a:cxn>
              <a:cxn ang="T9">
                <a:pos x="T2" y="T3"/>
              </a:cxn>
              <a:cxn ang="T10">
                <a:pos x="T4" y="T5"/>
              </a:cxn>
              <a:cxn ang="T11">
                <a:pos x="T6" y="T7"/>
              </a:cxn>
            </a:cxnLst>
            <a:rect l="T12" t="T13" r="T14" b="T15"/>
            <a:pathLst>
              <a:path w="201" h="792">
                <a:moveTo>
                  <a:pt x="0" y="0"/>
                </a:moveTo>
                <a:lnTo>
                  <a:pt x="201" y="0"/>
                </a:lnTo>
                <a:lnTo>
                  <a:pt x="201" y="792"/>
                </a:lnTo>
                <a:lnTo>
                  <a:pt x="3" y="792"/>
                </a:lnTo>
              </a:path>
            </a:pathLst>
          </a:custGeom>
          <a:noFill/>
          <a:ln w="28575">
            <a:solidFill>
              <a:schemeClr val="accent5"/>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30" name="Text Box 28"/>
          <p:cNvSpPr txBox="1">
            <a:spLocks noChangeArrowheads="1"/>
          </p:cNvSpPr>
          <p:nvPr/>
        </p:nvSpPr>
        <p:spPr bwMode="auto">
          <a:xfrm>
            <a:off x="5756011" y="3187120"/>
            <a:ext cx="698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smtClean="0">
                <a:solidFill>
                  <a:srgbClr val="008000"/>
                </a:solidFill>
              </a:rPr>
              <a:t>ACK'd</a:t>
            </a:r>
            <a:endParaRPr lang="en-US" dirty="0">
              <a:solidFill>
                <a:srgbClr val="008000"/>
              </a:solidFill>
            </a:endParaRPr>
          </a:p>
        </p:txBody>
      </p:sp>
      <p:sp>
        <p:nvSpPr>
          <p:cNvPr id="31" name="Text Box 29"/>
          <p:cNvSpPr txBox="1">
            <a:spLocks noChangeArrowheads="1"/>
          </p:cNvSpPr>
          <p:nvPr/>
        </p:nvSpPr>
        <p:spPr bwMode="auto">
          <a:xfrm>
            <a:off x="7672388" y="3156224"/>
            <a:ext cx="9159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dirty="0">
                <a:solidFill>
                  <a:srgbClr val="800080"/>
                </a:solidFill>
              </a:rPr>
              <a:t>skipped</a:t>
            </a:r>
          </a:p>
        </p:txBody>
      </p:sp>
      <p:grpSp>
        <p:nvGrpSpPr>
          <p:cNvPr id="2" name="icn Skipped"/>
          <p:cNvGrpSpPr/>
          <p:nvPr/>
        </p:nvGrpSpPr>
        <p:grpSpPr>
          <a:xfrm>
            <a:off x="8401843" y="3609975"/>
            <a:ext cx="589757" cy="391318"/>
            <a:chOff x="8401843" y="3609975"/>
            <a:chExt cx="589757" cy="391318"/>
          </a:xfrm>
        </p:grpSpPr>
        <p:grpSp>
          <p:nvGrpSpPr>
            <p:cNvPr id="58" name="pic Msg 1"/>
            <p:cNvGrpSpPr>
              <a:grpSpLocks/>
            </p:cNvGrpSpPr>
            <p:nvPr/>
          </p:nvGrpSpPr>
          <p:grpSpPr bwMode="auto">
            <a:xfrm>
              <a:off x="8401843" y="3691731"/>
              <a:ext cx="498475" cy="309562"/>
              <a:chOff x="2097" y="1494"/>
              <a:chExt cx="229" cy="142"/>
            </a:xfrm>
            <a:effectLst>
              <a:outerShdw blurRad="50800" dist="38100" dir="2700000" algn="tl" rotWithShape="0">
                <a:prstClr val="black">
                  <a:alpha val="40000"/>
                </a:prstClr>
              </a:outerShdw>
            </a:effectLst>
          </p:grpSpPr>
          <p:sp>
            <p:nvSpPr>
              <p:cNvPr id="59"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60"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61"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42" name="Line 68"/>
            <p:cNvSpPr>
              <a:spLocks noChangeShapeType="1"/>
            </p:cNvSpPr>
            <p:nvPr/>
          </p:nvSpPr>
          <p:spPr bwMode="auto">
            <a:xfrm flipH="1">
              <a:off x="8669362" y="3609975"/>
              <a:ext cx="318474" cy="206967"/>
            </a:xfrm>
            <a:prstGeom prst="line">
              <a:avLst/>
            </a:prstGeom>
            <a:noFill/>
            <a:ln w="57150">
              <a:solidFill>
                <a:srgbClr val="80008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43" name="Line 69"/>
            <p:cNvSpPr>
              <a:spLocks noChangeShapeType="1"/>
            </p:cNvSpPr>
            <p:nvPr/>
          </p:nvSpPr>
          <p:spPr bwMode="auto">
            <a:xfrm>
              <a:off x="8674304" y="3609975"/>
              <a:ext cx="317296" cy="206203"/>
            </a:xfrm>
            <a:prstGeom prst="line">
              <a:avLst/>
            </a:prstGeom>
            <a:noFill/>
            <a:ln w="57150">
              <a:solidFill>
                <a:srgbClr val="80008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grpSp>
      <p:grpSp>
        <p:nvGrpSpPr>
          <p:cNvPr id="48" name="icon ACK"/>
          <p:cNvGrpSpPr/>
          <p:nvPr/>
        </p:nvGrpSpPr>
        <p:grpSpPr>
          <a:xfrm>
            <a:off x="6197655" y="3547757"/>
            <a:ext cx="717440" cy="440951"/>
            <a:chOff x="2671547" y="1035425"/>
            <a:chExt cx="717440" cy="440951"/>
          </a:xfrm>
        </p:grpSpPr>
        <p:grpSp>
          <p:nvGrpSpPr>
            <p:cNvPr id="49" name="pic Msg 1"/>
            <p:cNvGrpSpPr>
              <a:grpSpLocks/>
            </p:cNvGrpSpPr>
            <p:nvPr/>
          </p:nvGrpSpPr>
          <p:grpSpPr bwMode="auto">
            <a:xfrm>
              <a:off x="2671547" y="1166814"/>
              <a:ext cx="498475" cy="309562"/>
              <a:chOff x="2097" y="1494"/>
              <a:chExt cx="229" cy="142"/>
            </a:xfrm>
            <a:effectLst>
              <a:outerShdw blurRad="50800" dist="38100" dir="2700000" algn="tl" rotWithShape="0">
                <a:prstClr val="black">
                  <a:alpha val="40000"/>
                </a:prstClr>
              </a:outerShdw>
            </a:effectLst>
          </p:grpSpPr>
          <p:sp>
            <p:nvSpPr>
              <p:cNvPr id="51"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52"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53"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50" name="Freeform 12"/>
            <p:cNvSpPr>
              <a:spLocks/>
            </p:cNvSpPr>
            <p:nvPr/>
          </p:nvSpPr>
          <p:spPr bwMode="auto">
            <a:xfrm>
              <a:off x="2961324" y="1035425"/>
              <a:ext cx="427663" cy="368494"/>
            </a:xfrm>
            <a:custGeom>
              <a:avLst/>
              <a:gdLst>
                <a:gd name="T0" fmla="*/ 0 w 189"/>
                <a:gd name="T1" fmla="*/ 538 h 162"/>
                <a:gd name="T2" fmla="*/ 337 w 189"/>
                <a:gd name="T3" fmla="*/ 1158 h 162"/>
                <a:gd name="T4" fmla="*/ 528 w 189"/>
                <a:gd name="T5" fmla="*/ 1158 h 162"/>
                <a:gd name="T6" fmla="*/ 1333 w 189"/>
                <a:gd name="T7" fmla="*/ 0 h 162"/>
                <a:gd name="T8" fmla="*/ 613 w 189"/>
                <a:gd name="T9" fmla="*/ 0 h 162"/>
                <a:gd name="T10" fmla="*/ 447 w 189"/>
                <a:gd name="T11" fmla="*/ 923 h 162"/>
                <a:gd name="T12" fmla="*/ 254 w 189"/>
                <a:gd name="T13" fmla="*/ 517 h 162"/>
                <a:gd name="T14" fmla="*/ 0 w 189"/>
                <a:gd name="T15" fmla="*/ 538 h 162"/>
                <a:gd name="T16" fmla="*/ 0 60000 65536"/>
                <a:gd name="T17" fmla="*/ 0 60000 65536"/>
                <a:gd name="T18" fmla="*/ 0 60000 65536"/>
                <a:gd name="T19" fmla="*/ 0 60000 65536"/>
                <a:gd name="T20" fmla="*/ 0 60000 65536"/>
                <a:gd name="T21" fmla="*/ 0 60000 65536"/>
                <a:gd name="T22" fmla="*/ 0 60000 65536"/>
                <a:gd name="T23" fmla="*/ 0 60000 65536"/>
                <a:gd name="T24" fmla="*/ 0 w 189"/>
                <a:gd name="T25" fmla="*/ 0 h 162"/>
                <a:gd name="T26" fmla="*/ 189 w 189"/>
                <a:gd name="T27" fmla="*/ 162 h 1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9" h="162">
                  <a:moveTo>
                    <a:pt x="0" y="75"/>
                  </a:moveTo>
                  <a:lnTo>
                    <a:pt x="48" y="162"/>
                  </a:lnTo>
                  <a:lnTo>
                    <a:pt x="75" y="162"/>
                  </a:lnTo>
                  <a:lnTo>
                    <a:pt x="189" y="0"/>
                  </a:lnTo>
                  <a:lnTo>
                    <a:pt x="87" y="0"/>
                  </a:lnTo>
                  <a:lnTo>
                    <a:pt x="63" y="129"/>
                  </a:lnTo>
                  <a:lnTo>
                    <a:pt x="36" y="72"/>
                  </a:lnTo>
                  <a:lnTo>
                    <a:pt x="0" y="75"/>
                  </a:lnTo>
                  <a:close/>
                </a:path>
              </a:pathLst>
            </a:custGeom>
            <a:solidFill>
              <a:srgbClr val="009900"/>
            </a:solidFill>
            <a:ln w="12700">
              <a:solidFill>
                <a:schemeClr val="bg1"/>
              </a:solidFill>
              <a:round/>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dirty="0"/>
            </a:p>
          </p:txBody>
        </p:sp>
      </p:grpSp>
      <p:grpSp>
        <p:nvGrpSpPr>
          <p:cNvPr id="54" name="pic Msg 1"/>
          <p:cNvGrpSpPr>
            <a:grpSpLocks/>
          </p:cNvGrpSpPr>
          <p:nvPr/>
        </p:nvGrpSpPr>
        <p:grpSpPr bwMode="auto">
          <a:xfrm>
            <a:off x="7277758" y="1169208"/>
            <a:ext cx="498475" cy="309562"/>
            <a:chOff x="2097" y="1494"/>
            <a:chExt cx="229" cy="142"/>
          </a:xfrm>
          <a:effectLst>
            <a:outerShdw blurRad="50800" dist="38100" dir="2700000" algn="tl" rotWithShape="0">
              <a:prstClr val="black">
                <a:alpha val="40000"/>
              </a:prstClr>
            </a:outerShdw>
          </a:effectLst>
        </p:grpSpPr>
        <p:sp>
          <p:nvSpPr>
            <p:cNvPr id="55"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56"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57"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Tree>
    <p:extLst>
      <p:ext uri="{BB962C8B-B14F-4D97-AF65-F5344CB8AC3E}">
        <p14:creationId xmlns:p14="http://schemas.microsoft.com/office/powerpoint/2010/main" val="104966969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acknowledgements</a:t>
            </a:r>
          </a:p>
        </p:txBody>
      </p:sp>
      <p:sp>
        <p:nvSpPr>
          <p:cNvPr id="4" name="Content Placeholder 3"/>
          <p:cNvSpPr>
            <a:spLocks noGrp="1"/>
          </p:cNvSpPr>
          <p:nvPr>
            <p:ph idx="1"/>
          </p:nvPr>
        </p:nvSpPr>
        <p:spPr>
          <a:xfrm>
            <a:off x="519113" y="4114800"/>
            <a:ext cx="8318500" cy="2286000"/>
          </a:xfrm>
        </p:spPr>
        <p:txBody>
          <a:bodyPr/>
          <a:lstStyle/>
          <a:p>
            <a:r>
              <a:rPr lang="en-US" dirty="0" smtClean="0"/>
              <a:t>When the external system reports a message was successfully received and processed, Guidewire interprets this as a </a:t>
            </a:r>
            <a:r>
              <a:rPr lang="en-US" b="1" dirty="0" smtClean="0"/>
              <a:t>positive acknowledgement (ACK)</a:t>
            </a:r>
            <a:endParaRPr lang="en-US" dirty="0" smtClean="0"/>
          </a:p>
          <a:p>
            <a:pPr>
              <a:defRPr/>
            </a:pPr>
            <a:r>
              <a:rPr lang="en-US" dirty="0"/>
              <a:t>Guidewire application </a:t>
            </a:r>
            <a:r>
              <a:rPr lang="en-US" dirty="0" smtClean="0"/>
              <a:t>response to ACK</a:t>
            </a:r>
            <a:endParaRPr lang="en-US" dirty="0"/>
          </a:p>
          <a:p>
            <a:pPr lvl="1">
              <a:defRPr/>
            </a:pPr>
            <a:r>
              <a:rPr lang="en-US" dirty="0" smtClean="0"/>
              <a:t>Moves </a:t>
            </a:r>
            <a:r>
              <a:rPr lang="en-US" dirty="0"/>
              <a:t>the message from Message to MessageHistory</a:t>
            </a:r>
          </a:p>
          <a:p>
            <a:pPr lvl="1">
              <a:defRPr/>
            </a:pPr>
            <a:r>
              <a:rPr lang="en-US" dirty="0"/>
              <a:t>Changes the status to reflect acknowledgement</a:t>
            </a:r>
          </a:p>
          <a:p>
            <a:endParaRPr lang="en-US" dirty="0"/>
          </a:p>
        </p:txBody>
      </p:sp>
      <p:pic>
        <p:nvPicPr>
          <p:cNvPr id="21507" name="pic Msg Tb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7361237" cy="149542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215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383440"/>
            <a:ext cx="6942137" cy="155257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nvGrpSpPr>
          <p:cNvPr id="5" name="icon ACK"/>
          <p:cNvGrpSpPr/>
          <p:nvPr/>
        </p:nvGrpSpPr>
        <p:grpSpPr>
          <a:xfrm>
            <a:off x="7923162" y="2704869"/>
            <a:ext cx="717440" cy="440951"/>
            <a:chOff x="2671547" y="1035425"/>
            <a:chExt cx="717440" cy="440951"/>
          </a:xfrm>
        </p:grpSpPr>
        <p:grpSp>
          <p:nvGrpSpPr>
            <p:cNvPr id="6" name="pic Msg 1"/>
            <p:cNvGrpSpPr>
              <a:grpSpLocks/>
            </p:cNvGrpSpPr>
            <p:nvPr/>
          </p:nvGrpSpPr>
          <p:grpSpPr bwMode="auto">
            <a:xfrm>
              <a:off x="2671547" y="1166814"/>
              <a:ext cx="498475" cy="309562"/>
              <a:chOff x="2097" y="1494"/>
              <a:chExt cx="229" cy="142"/>
            </a:xfrm>
            <a:effectLst>
              <a:outerShdw blurRad="50800" dist="38100" dir="2700000" algn="tl" rotWithShape="0">
                <a:prstClr val="black">
                  <a:alpha val="40000"/>
                </a:prstClr>
              </a:outerShdw>
            </a:effectLst>
          </p:grpSpPr>
          <p:sp>
            <p:nvSpPr>
              <p:cNvPr id="8"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9"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0"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7" name="Freeform 12"/>
            <p:cNvSpPr>
              <a:spLocks/>
            </p:cNvSpPr>
            <p:nvPr/>
          </p:nvSpPr>
          <p:spPr bwMode="auto">
            <a:xfrm>
              <a:off x="2961324" y="1035425"/>
              <a:ext cx="427663" cy="368494"/>
            </a:xfrm>
            <a:custGeom>
              <a:avLst/>
              <a:gdLst>
                <a:gd name="T0" fmla="*/ 0 w 189"/>
                <a:gd name="T1" fmla="*/ 538 h 162"/>
                <a:gd name="T2" fmla="*/ 337 w 189"/>
                <a:gd name="T3" fmla="*/ 1158 h 162"/>
                <a:gd name="T4" fmla="*/ 528 w 189"/>
                <a:gd name="T5" fmla="*/ 1158 h 162"/>
                <a:gd name="T6" fmla="*/ 1333 w 189"/>
                <a:gd name="T7" fmla="*/ 0 h 162"/>
                <a:gd name="T8" fmla="*/ 613 w 189"/>
                <a:gd name="T9" fmla="*/ 0 h 162"/>
                <a:gd name="T10" fmla="*/ 447 w 189"/>
                <a:gd name="T11" fmla="*/ 923 h 162"/>
                <a:gd name="T12" fmla="*/ 254 w 189"/>
                <a:gd name="T13" fmla="*/ 517 h 162"/>
                <a:gd name="T14" fmla="*/ 0 w 189"/>
                <a:gd name="T15" fmla="*/ 538 h 162"/>
                <a:gd name="T16" fmla="*/ 0 60000 65536"/>
                <a:gd name="T17" fmla="*/ 0 60000 65536"/>
                <a:gd name="T18" fmla="*/ 0 60000 65536"/>
                <a:gd name="T19" fmla="*/ 0 60000 65536"/>
                <a:gd name="T20" fmla="*/ 0 60000 65536"/>
                <a:gd name="T21" fmla="*/ 0 60000 65536"/>
                <a:gd name="T22" fmla="*/ 0 60000 65536"/>
                <a:gd name="T23" fmla="*/ 0 60000 65536"/>
                <a:gd name="T24" fmla="*/ 0 w 189"/>
                <a:gd name="T25" fmla="*/ 0 h 162"/>
                <a:gd name="T26" fmla="*/ 189 w 189"/>
                <a:gd name="T27" fmla="*/ 162 h 1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9" h="162">
                  <a:moveTo>
                    <a:pt x="0" y="75"/>
                  </a:moveTo>
                  <a:lnTo>
                    <a:pt x="48" y="162"/>
                  </a:lnTo>
                  <a:lnTo>
                    <a:pt x="75" y="162"/>
                  </a:lnTo>
                  <a:lnTo>
                    <a:pt x="189" y="0"/>
                  </a:lnTo>
                  <a:lnTo>
                    <a:pt x="87" y="0"/>
                  </a:lnTo>
                  <a:lnTo>
                    <a:pt x="63" y="129"/>
                  </a:lnTo>
                  <a:lnTo>
                    <a:pt x="36" y="72"/>
                  </a:lnTo>
                  <a:lnTo>
                    <a:pt x="0" y="75"/>
                  </a:lnTo>
                  <a:close/>
                </a:path>
              </a:pathLst>
            </a:custGeom>
            <a:solidFill>
              <a:srgbClr val="009900"/>
            </a:solidFill>
            <a:ln w="12700">
              <a:solidFill>
                <a:schemeClr val="bg1"/>
              </a:solidFill>
              <a:round/>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dirty="0"/>
            </a:p>
          </p:txBody>
        </p:sp>
      </p:grpSp>
      <p:sp>
        <p:nvSpPr>
          <p:cNvPr id="15" name="Rounded Rectangle 14"/>
          <p:cNvSpPr/>
          <p:nvPr/>
        </p:nvSpPr>
        <p:spPr bwMode="auto">
          <a:xfrm>
            <a:off x="914401" y="2134632"/>
            <a:ext cx="6884984" cy="24299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16" name="Elbow Connector 15"/>
          <p:cNvCxnSpPr>
            <a:stCxn id="15" idx="1"/>
          </p:cNvCxnSpPr>
          <p:nvPr/>
        </p:nvCxnSpPr>
        <p:spPr bwMode="auto">
          <a:xfrm rot="10800000" flipH="1" flipV="1">
            <a:off x="914400" y="2256129"/>
            <a:ext cx="742997" cy="1521252"/>
          </a:xfrm>
          <a:prstGeom prst="bentConnector3">
            <a:avLst>
              <a:gd name="adj1" fmla="val -3076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2" name="Rounded Rectangle 21"/>
          <p:cNvSpPr/>
          <p:nvPr/>
        </p:nvSpPr>
        <p:spPr bwMode="auto">
          <a:xfrm>
            <a:off x="1781175" y="3659457"/>
            <a:ext cx="6431764" cy="23584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294995631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Retryable errors</a:t>
            </a:r>
          </a:p>
        </p:txBody>
      </p:sp>
      <p:sp>
        <p:nvSpPr>
          <p:cNvPr id="3" name="Content Placeholder 2"/>
          <p:cNvSpPr>
            <a:spLocks noGrp="1"/>
          </p:cNvSpPr>
          <p:nvPr>
            <p:ph idx="1"/>
          </p:nvPr>
        </p:nvSpPr>
        <p:spPr>
          <a:xfrm>
            <a:off x="519113" y="2819400"/>
            <a:ext cx="8318500" cy="3581400"/>
          </a:xfrm>
        </p:spPr>
        <p:txBody>
          <a:bodyPr/>
          <a:lstStyle/>
          <a:p>
            <a:r>
              <a:rPr lang="en-US" dirty="0" smtClean="0"/>
              <a:t>Retryable error</a:t>
            </a:r>
          </a:p>
          <a:p>
            <a:pPr lvl="1"/>
            <a:r>
              <a:rPr lang="en-US" dirty="0"/>
              <a:t>Sent message successfully received by the external system</a:t>
            </a:r>
          </a:p>
          <a:p>
            <a:pPr lvl="1"/>
            <a:r>
              <a:rPr lang="en-US" dirty="0"/>
              <a:t>External system </a:t>
            </a:r>
            <a:r>
              <a:rPr lang="en-US" dirty="0" smtClean="0"/>
              <a:t>cannot process </a:t>
            </a:r>
            <a:r>
              <a:rPr lang="en-US" dirty="0"/>
              <a:t>the </a:t>
            </a:r>
            <a:r>
              <a:rPr lang="en-US" dirty="0" smtClean="0"/>
              <a:t>message</a:t>
            </a:r>
          </a:p>
          <a:p>
            <a:pPr lvl="1"/>
            <a:r>
              <a:rPr lang="en-US" dirty="0" smtClean="0"/>
              <a:t>Processing issue is temporary</a:t>
            </a:r>
            <a:endParaRPr lang="en-US" dirty="0"/>
          </a:p>
          <a:p>
            <a:pPr lvl="1"/>
            <a:r>
              <a:rPr lang="en-US" dirty="0" smtClean="0"/>
              <a:t>External systems sends negative acknowledgement (</a:t>
            </a:r>
            <a:r>
              <a:rPr lang="en-US" dirty="0" smtClean="0"/>
              <a:t>NACK</a:t>
            </a:r>
            <a:r>
              <a:rPr lang="en-US" dirty="0" smtClean="0"/>
              <a:t>)</a:t>
            </a:r>
            <a:endParaRPr lang="en-US" dirty="0"/>
          </a:p>
          <a:p>
            <a:pPr>
              <a:defRPr/>
            </a:pPr>
            <a:r>
              <a:rPr lang="en-US" dirty="0"/>
              <a:t>Guidewire </a:t>
            </a:r>
            <a:r>
              <a:rPr lang="en-US" dirty="0" smtClean="0"/>
              <a:t>application response</a:t>
            </a:r>
            <a:endParaRPr lang="en-US" dirty="0"/>
          </a:p>
          <a:p>
            <a:pPr lvl="1">
              <a:defRPr/>
            </a:pPr>
            <a:r>
              <a:rPr lang="en-US" dirty="0" smtClean="0"/>
              <a:t>Keeps </a:t>
            </a:r>
            <a:r>
              <a:rPr lang="en-US" dirty="0"/>
              <a:t>the message in the Message </a:t>
            </a:r>
            <a:r>
              <a:rPr lang="en-US" dirty="0" smtClean="0"/>
              <a:t>table</a:t>
            </a:r>
          </a:p>
          <a:p>
            <a:pPr lvl="1">
              <a:defRPr/>
            </a:pPr>
            <a:r>
              <a:rPr lang="en-US" dirty="0" smtClean="0"/>
              <a:t>Status reflects the </a:t>
            </a:r>
            <a:r>
              <a:rPr lang="en-US" dirty="0"/>
              <a:t>retryable </a:t>
            </a:r>
            <a:r>
              <a:rPr lang="en-US" dirty="0" smtClean="0"/>
              <a:t>error</a:t>
            </a:r>
          </a:p>
          <a:p>
            <a:pPr lvl="1">
              <a:defRPr/>
            </a:pPr>
            <a:r>
              <a:rPr lang="en-US" dirty="0" smtClean="0"/>
              <a:t>Typically waits and then sends a copy of the message</a:t>
            </a:r>
            <a:endParaRPr lang="en-US" dirty="0"/>
          </a:p>
          <a:p>
            <a:pPr lvl="1"/>
            <a:endParaRPr lang="en-US" dirty="0"/>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988" y="914400"/>
            <a:ext cx="7551737" cy="180022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3" name="Rounded Rectangle 12"/>
          <p:cNvSpPr/>
          <p:nvPr/>
        </p:nvSpPr>
        <p:spPr bwMode="auto">
          <a:xfrm>
            <a:off x="5915025" y="1882114"/>
            <a:ext cx="1931985" cy="24299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4" name="Rounded Rectangle 13"/>
          <p:cNvSpPr/>
          <p:nvPr/>
        </p:nvSpPr>
        <p:spPr bwMode="auto">
          <a:xfrm>
            <a:off x="5915025" y="2443057"/>
            <a:ext cx="1931985" cy="24299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0" name="Down Arrow 9"/>
          <p:cNvSpPr/>
          <p:nvPr/>
        </p:nvSpPr>
        <p:spPr bwMode="auto">
          <a:xfrm>
            <a:off x="7458662" y="2159846"/>
            <a:ext cx="333962" cy="383329"/>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grpSp>
        <p:nvGrpSpPr>
          <p:cNvPr id="4" name="icn NACK rety"/>
          <p:cNvGrpSpPr/>
          <p:nvPr/>
        </p:nvGrpSpPr>
        <p:grpSpPr>
          <a:xfrm>
            <a:off x="7678514" y="914400"/>
            <a:ext cx="645747" cy="487102"/>
            <a:chOff x="6513347" y="4091940"/>
            <a:chExt cx="645747" cy="487102"/>
          </a:xfrm>
        </p:grpSpPr>
        <p:grpSp>
          <p:nvGrpSpPr>
            <p:cNvPr id="5" name="pic Msg 2"/>
            <p:cNvGrpSpPr>
              <a:grpSpLocks/>
            </p:cNvGrpSpPr>
            <p:nvPr/>
          </p:nvGrpSpPr>
          <p:grpSpPr bwMode="auto">
            <a:xfrm>
              <a:off x="6513347" y="4269480"/>
              <a:ext cx="498475" cy="309562"/>
              <a:chOff x="2097" y="1494"/>
              <a:chExt cx="229" cy="142"/>
            </a:xfrm>
            <a:effectLst>
              <a:outerShdw blurRad="50800" dist="38100" dir="2700000" algn="tl" rotWithShape="0">
                <a:prstClr val="black">
                  <a:alpha val="40000"/>
                </a:prstClr>
              </a:outerShdw>
            </a:effectLst>
          </p:grpSpPr>
          <p:sp>
            <p:nvSpPr>
              <p:cNvPr id="7" name="Rectangle 31"/>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8" name="Line 32"/>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9" name="Line 33"/>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6" name="AutoShape 8"/>
            <p:cNvSpPr>
              <a:spLocks noChangeArrowheads="1"/>
            </p:cNvSpPr>
            <p:nvPr/>
          </p:nvSpPr>
          <p:spPr bwMode="auto">
            <a:xfrm>
              <a:off x="6792381" y="4091940"/>
              <a:ext cx="366713" cy="366713"/>
            </a:xfrm>
            <a:custGeom>
              <a:avLst/>
              <a:gdLst>
                <a:gd name="T0" fmla="*/ 2 w 21600"/>
                <a:gd name="T1" fmla="*/ 0 h 21600"/>
                <a:gd name="T2" fmla="*/ 0 w 21600"/>
                <a:gd name="T3" fmla="*/ 1 h 21600"/>
                <a:gd name="T4" fmla="*/ 2 w 21600"/>
                <a:gd name="T5" fmla="*/ 1 h 21600"/>
                <a:gd name="T6" fmla="*/ 1 w 21600"/>
                <a:gd name="T7" fmla="*/ 3 h 21600"/>
                <a:gd name="T8" fmla="*/ 1 w 21600"/>
                <a:gd name="T9" fmla="*/ 2 h 21600"/>
                <a:gd name="T10" fmla="*/ 1 w 21600"/>
                <a:gd name="T11" fmla="*/ 1 h 21600"/>
                <a:gd name="T12" fmla="*/ 0 60000 65536"/>
                <a:gd name="T13" fmla="*/ 0 60000 65536"/>
                <a:gd name="T14" fmla="*/ 0 60000 65536"/>
                <a:gd name="T15" fmla="*/ 0 60000 65536"/>
                <a:gd name="T16" fmla="*/ 0 60000 65536"/>
                <a:gd name="T17" fmla="*/ 0 60000 65536"/>
                <a:gd name="T18" fmla="*/ 3179 w 21600"/>
                <a:gd name="T19" fmla="*/ 3179 h 21600"/>
                <a:gd name="T20" fmla="*/ 18421 w 21600"/>
                <a:gd name="T21" fmla="*/ 18421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0745" y="14543"/>
                  </a:moveTo>
                  <a:cubicBezTo>
                    <a:pt x="10763" y="14543"/>
                    <a:pt x="10781" y="14544"/>
                    <a:pt x="10800" y="14544"/>
                  </a:cubicBezTo>
                  <a:cubicBezTo>
                    <a:pt x="12867" y="14544"/>
                    <a:pt x="14544" y="12867"/>
                    <a:pt x="14544" y="10800"/>
                  </a:cubicBezTo>
                  <a:cubicBezTo>
                    <a:pt x="14544" y="8732"/>
                    <a:pt x="12867" y="7056"/>
                    <a:pt x="10800" y="7056"/>
                  </a:cubicBezTo>
                  <a:cubicBezTo>
                    <a:pt x="8732" y="7056"/>
                    <a:pt x="7056" y="8732"/>
                    <a:pt x="7056" y="10800"/>
                  </a:cubicBezTo>
                  <a:lnTo>
                    <a:pt x="0" y="10800"/>
                  </a:lnTo>
                  <a:cubicBezTo>
                    <a:pt x="0" y="4835"/>
                    <a:pt x="4835" y="0"/>
                    <a:pt x="10800" y="0"/>
                  </a:cubicBezTo>
                  <a:cubicBezTo>
                    <a:pt x="16764" y="0"/>
                    <a:pt x="21600" y="4835"/>
                    <a:pt x="21600" y="10800"/>
                  </a:cubicBezTo>
                  <a:cubicBezTo>
                    <a:pt x="21600" y="16764"/>
                    <a:pt x="16764" y="21600"/>
                    <a:pt x="10800" y="21600"/>
                  </a:cubicBezTo>
                  <a:cubicBezTo>
                    <a:pt x="10747" y="21600"/>
                    <a:pt x="10694" y="21599"/>
                    <a:pt x="10641" y="21598"/>
                  </a:cubicBezTo>
                  <a:lnTo>
                    <a:pt x="10601" y="24298"/>
                  </a:lnTo>
                  <a:lnTo>
                    <a:pt x="4465" y="17980"/>
                  </a:lnTo>
                  <a:lnTo>
                    <a:pt x="10784" y="11843"/>
                  </a:lnTo>
                  <a:lnTo>
                    <a:pt x="10745" y="14543"/>
                  </a:lnTo>
                  <a:close/>
                </a:path>
              </a:pathLst>
            </a:custGeom>
            <a:solidFill>
              <a:schemeClr val="accent2"/>
            </a:solidFill>
            <a:ln w="12700" algn="ctr">
              <a:solidFill>
                <a:schemeClr val="bg1"/>
              </a:solidFill>
              <a:miter lim="800000"/>
              <a:headEnd/>
              <a:tailEnd/>
            </a:ln>
            <a:effectLst>
              <a:outerShdw blurRad="50800" dist="38100" dir="2700000" algn="tl" rotWithShape="0">
                <a:prstClr val="black">
                  <a:alpha val="40000"/>
                </a:prstClr>
              </a:outerShdw>
            </a:effectLst>
          </p:spPr>
          <p:txBody>
            <a:bodyPr lIns="0" tIns="0" rIns="0" bIns="0" anchor="ctr">
              <a:spAutoFit/>
            </a:bodyPr>
            <a:lstStyle/>
            <a:p>
              <a:endParaRPr lang="en-US" dirty="0"/>
            </a:p>
          </p:txBody>
        </p:sp>
      </p:grpSp>
    </p:spTree>
    <p:extLst>
      <p:ext uri="{BB962C8B-B14F-4D97-AF65-F5344CB8AC3E}">
        <p14:creationId xmlns:p14="http://schemas.microsoft.com/office/powerpoint/2010/main" val="262407486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8" name="pci Msg" descr="C:\Users\sluersen\AppData\Local\Temp\SNAGHTML606f5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7620000" cy="2162176"/>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9" name="pic Msg Hi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3263" y="3048000"/>
            <a:ext cx="6942137" cy="125730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Retrying a retryable error message</a:t>
            </a:r>
          </a:p>
        </p:txBody>
      </p:sp>
      <p:sp>
        <p:nvSpPr>
          <p:cNvPr id="3" name="Content Placeholder 2"/>
          <p:cNvSpPr>
            <a:spLocks noGrp="1"/>
          </p:cNvSpPr>
          <p:nvPr>
            <p:ph idx="1"/>
          </p:nvPr>
        </p:nvSpPr>
        <p:spPr>
          <a:xfrm>
            <a:off x="519113" y="4419601"/>
            <a:ext cx="8318500" cy="1981200"/>
          </a:xfrm>
        </p:spPr>
        <p:txBody>
          <a:bodyPr/>
          <a:lstStyle/>
          <a:p>
            <a:r>
              <a:rPr lang="en-US" dirty="0"/>
              <a:t>M</a:t>
            </a:r>
            <a:r>
              <a:rPr lang="en-US" dirty="0" smtClean="0"/>
              <a:t>essage </a:t>
            </a:r>
            <a:r>
              <a:rPr lang="en-US" dirty="0"/>
              <a:t>is moved to MessageHistory</a:t>
            </a:r>
          </a:p>
          <a:p>
            <a:r>
              <a:rPr lang="en-US" dirty="0"/>
              <a:t>A copy of the message is </a:t>
            </a:r>
            <a:r>
              <a:rPr lang="en-US" dirty="0" smtClean="0"/>
              <a:t>created and sent</a:t>
            </a:r>
            <a:endParaRPr lang="en-US" dirty="0"/>
          </a:p>
          <a:p>
            <a:pPr lvl="1"/>
            <a:r>
              <a:rPr lang="en-US" dirty="0" smtClean="0"/>
              <a:t>References </a:t>
            </a:r>
            <a:r>
              <a:rPr lang="en-US" dirty="0"/>
              <a:t>the same event and triggering </a:t>
            </a:r>
            <a:r>
              <a:rPr lang="en-US" dirty="0" smtClean="0"/>
              <a:t>entity</a:t>
            </a:r>
          </a:p>
          <a:p>
            <a:pPr lvl="1"/>
            <a:r>
              <a:rPr lang="en-US" dirty="0" smtClean="0"/>
              <a:t>Uses </a:t>
            </a:r>
            <a:r>
              <a:rPr lang="en-US" dirty="0"/>
              <a:t>a different SenderRefID</a:t>
            </a:r>
          </a:p>
          <a:p>
            <a:pPr lvl="1"/>
            <a:r>
              <a:rPr lang="en-US" dirty="0" smtClean="0"/>
              <a:t>Incremented retry field by 1</a:t>
            </a:r>
            <a:endParaRPr lang="en-US" dirty="0"/>
          </a:p>
          <a:p>
            <a:endParaRPr lang="en-US" dirty="0"/>
          </a:p>
        </p:txBody>
      </p:sp>
      <p:grpSp>
        <p:nvGrpSpPr>
          <p:cNvPr id="4" name="icn NACK rety" hidden="1"/>
          <p:cNvGrpSpPr/>
          <p:nvPr/>
        </p:nvGrpSpPr>
        <p:grpSpPr>
          <a:xfrm>
            <a:off x="8077200" y="3352800"/>
            <a:ext cx="645747" cy="487102"/>
            <a:chOff x="6513347" y="4091940"/>
            <a:chExt cx="645747" cy="487102"/>
          </a:xfrm>
        </p:grpSpPr>
        <p:grpSp>
          <p:nvGrpSpPr>
            <p:cNvPr id="5" name="pic Msg 2"/>
            <p:cNvGrpSpPr>
              <a:grpSpLocks/>
            </p:cNvGrpSpPr>
            <p:nvPr/>
          </p:nvGrpSpPr>
          <p:grpSpPr bwMode="auto">
            <a:xfrm>
              <a:off x="6513347" y="4269480"/>
              <a:ext cx="498475" cy="309562"/>
              <a:chOff x="2097" y="1494"/>
              <a:chExt cx="229" cy="142"/>
            </a:xfrm>
            <a:effectLst>
              <a:outerShdw blurRad="50800" dist="38100" dir="2700000" algn="tl" rotWithShape="0">
                <a:prstClr val="black">
                  <a:alpha val="40000"/>
                </a:prstClr>
              </a:outerShdw>
            </a:effectLst>
          </p:grpSpPr>
          <p:sp>
            <p:nvSpPr>
              <p:cNvPr id="7" name="Rectangle 31"/>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8" name="Line 32"/>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9" name="Line 33"/>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6" name="AutoShape 8"/>
            <p:cNvSpPr>
              <a:spLocks noChangeArrowheads="1"/>
            </p:cNvSpPr>
            <p:nvPr/>
          </p:nvSpPr>
          <p:spPr bwMode="auto">
            <a:xfrm>
              <a:off x="6792381" y="4091940"/>
              <a:ext cx="366713" cy="366713"/>
            </a:xfrm>
            <a:custGeom>
              <a:avLst/>
              <a:gdLst>
                <a:gd name="T0" fmla="*/ 2 w 21600"/>
                <a:gd name="T1" fmla="*/ 0 h 21600"/>
                <a:gd name="T2" fmla="*/ 0 w 21600"/>
                <a:gd name="T3" fmla="*/ 1 h 21600"/>
                <a:gd name="T4" fmla="*/ 2 w 21600"/>
                <a:gd name="T5" fmla="*/ 1 h 21600"/>
                <a:gd name="T6" fmla="*/ 1 w 21600"/>
                <a:gd name="T7" fmla="*/ 3 h 21600"/>
                <a:gd name="T8" fmla="*/ 1 w 21600"/>
                <a:gd name="T9" fmla="*/ 2 h 21600"/>
                <a:gd name="T10" fmla="*/ 1 w 21600"/>
                <a:gd name="T11" fmla="*/ 1 h 21600"/>
                <a:gd name="T12" fmla="*/ 0 60000 65536"/>
                <a:gd name="T13" fmla="*/ 0 60000 65536"/>
                <a:gd name="T14" fmla="*/ 0 60000 65536"/>
                <a:gd name="T15" fmla="*/ 0 60000 65536"/>
                <a:gd name="T16" fmla="*/ 0 60000 65536"/>
                <a:gd name="T17" fmla="*/ 0 60000 65536"/>
                <a:gd name="T18" fmla="*/ 3179 w 21600"/>
                <a:gd name="T19" fmla="*/ 3179 h 21600"/>
                <a:gd name="T20" fmla="*/ 18421 w 21600"/>
                <a:gd name="T21" fmla="*/ 18421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0745" y="14543"/>
                  </a:moveTo>
                  <a:cubicBezTo>
                    <a:pt x="10763" y="14543"/>
                    <a:pt x="10781" y="14544"/>
                    <a:pt x="10800" y="14544"/>
                  </a:cubicBezTo>
                  <a:cubicBezTo>
                    <a:pt x="12867" y="14544"/>
                    <a:pt x="14544" y="12867"/>
                    <a:pt x="14544" y="10800"/>
                  </a:cubicBezTo>
                  <a:cubicBezTo>
                    <a:pt x="14544" y="8732"/>
                    <a:pt x="12867" y="7056"/>
                    <a:pt x="10800" y="7056"/>
                  </a:cubicBezTo>
                  <a:cubicBezTo>
                    <a:pt x="8732" y="7056"/>
                    <a:pt x="7056" y="8732"/>
                    <a:pt x="7056" y="10800"/>
                  </a:cubicBezTo>
                  <a:lnTo>
                    <a:pt x="0" y="10800"/>
                  </a:lnTo>
                  <a:cubicBezTo>
                    <a:pt x="0" y="4835"/>
                    <a:pt x="4835" y="0"/>
                    <a:pt x="10800" y="0"/>
                  </a:cubicBezTo>
                  <a:cubicBezTo>
                    <a:pt x="16764" y="0"/>
                    <a:pt x="21600" y="4835"/>
                    <a:pt x="21600" y="10800"/>
                  </a:cubicBezTo>
                  <a:cubicBezTo>
                    <a:pt x="21600" y="16764"/>
                    <a:pt x="16764" y="21600"/>
                    <a:pt x="10800" y="21600"/>
                  </a:cubicBezTo>
                  <a:cubicBezTo>
                    <a:pt x="10747" y="21600"/>
                    <a:pt x="10694" y="21599"/>
                    <a:pt x="10641" y="21598"/>
                  </a:cubicBezTo>
                  <a:lnTo>
                    <a:pt x="10601" y="24298"/>
                  </a:lnTo>
                  <a:lnTo>
                    <a:pt x="4465" y="17980"/>
                  </a:lnTo>
                  <a:lnTo>
                    <a:pt x="10784" y="11843"/>
                  </a:lnTo>
                  <a:lnTo>
                    <a:pt x="10745" y="14543"/>
                  </a:lnTo>
                  <a:close/>
                </a:path>
              </a:pathLst>
            </a:custGeom>
            <a:solidFill>
              <a:schemeClr val="accent2"/>
            </a:solidFill>
            <a:ln w="12700" algn="ctr">
              <a:solidFill>
                <a:schemeClr val="bg1"/>
              </a:solidFill>
              <a:miter lim="800000"/>
              <a:headEnd/>
              <a:tailEnd/>
            </a:ln>
            <a:effectLst>
              <a:outerShdw blurRad="50800" dist="38100" dir="2700000" algn="tl" rotWithShape="0">
                <a:prstClr val="black">
                  <a:alpha val="40000"/>
                </a:prstClr>
              </a:outerShdw>
            </a:effectLst>
          </p:spPr>
          <p:txBody>
            <a:bodyPr lIns="0" tIns="0" rIns="0" bIns="0" anchor="ctr">
              <a:spAutoFit/>
            </a:bodyPr>
            <a:lstStyle/>
            <a:p>
              <a:endParaRPr lang="en-US" dirty="0"/>
            </a:p>
          </p:txBody>
        </p:sp>
      </p:grpSp>
      <p:sp>
        <p:nvSpPr>
          <p:cNvPr id="18" name="Rounded Rectangle 17"/>
          <p:cNvSpPr/>
          <p:nvPr/>
        </p:nvSpPr>
        <p:spPr bwMode="auto">
          <a:xfrm>
            <a:off x="990600" y="2288275"/>
            <a:ext cx="7086600" cy="24299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grpSp>
        <p:nvGrpSpPr>
          <p:cNvPr id="37" name="icn NACK rety"/>
          <p:cNvGrpSpPr/>
          <p:nvPr/>
        </p:nvGrpSpPr>
        <p:grpSpPr>
          <a:xfrm>
            <a:off x="7678514" y="914400"/>
            <a:ext cx="645747" cy="487102"/>
            <a:chOff x="6513347" y="4091940"/>
            <a:chExt cx="645747" cy="487102"/>
          </a:xfrm>
        </p:grpSpPr>
        <p:grpSp>
          <p:nvGrpSpPr>
            <p:cNvPr id="38" name="pic Msg 2"/>
            <p:cNvGrpSpPr>
              <a:grpSpLocks/>
            </p:cNvGrpSpPr>
            <p:nvPr/>
          </p:nvGrpSpPr>
          <p:grpSpPr bwMode="auto">
            <a:xfrm>
              <a:off x="6513347" y="4269480"/>
              <a:ext cx="498475" cy="309562"/>
              <a:chOff x="2097" y="1494"/>
              <a:chExt cx="229" cy="142"/>
            </a:xfrm>
            <a:effectLst>
              <a:outerShdw blurRad="50800" dist="38100" dir="2700000" algn="tl" rotWithShape="0">
                <a:prstClr val="black">
                  <a:alpha val="40000"/>
                </a:prstClr>
              </a:outerShdw>
            </a:effectLst>
          </p:grpSpPr>
          <p:sp>
            <p:nvSpPr>
              <p:cNvPr id="40" name="Rectangle 31"/>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41" name="Line 32"/>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2" name="Line 33"/>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39" name="AutoShape 8"/>
            <p:cNvSpPr>
              <a:spLocks noChangeArrowheads="1"/>
            </p:cNvSpPr>
            <p:nvPr/>
          </p:nvSpPr>
          <p:spPr bwMode="auto">
            <a:xfrm>
              <a:off x="6792381" y="4091940"/>
              <a:ext cx="366713" cy="366713"/>
            </a:xfrm>
            <a:custGeom>
              <a:avLst/>
              <a:gdLst>
                <a:gd name="T0" fmla="*/ 2 w 21600"/>
                <a:gd name="T1" fmla="*/ 0 h 21600"/>
                <a:gd name="T2" fmla="*/ 0 w 21600"/>
                <a:gd name="T3" fmla="*/ 1 h 21600"/>
                <a:gd name="T4" fmla="*/ 2 w 21600"/>
                <a:gd name="T5" fmla="*/ 1 h 21600"/>
                <a:gd name="T6" fmla="*/ 1 w 21600"/>
                <a:gd name="T7" fmla="*/ 3 h 21600"/>
                <a:gd name="T8" fmla="*/ 1 w 21600"/>
                <a:gd name="T9" fmla="*/ 2 h 21600"/>
                <a:gd name="T10" fmla="*/ 1 w 21600"/>
                <a:gd name="T11" fmla="*/ 1 h 21600"/>
                <a:gd name="T12" fmla="*/ 0 60000 65536"/>
                <a:gd name="T13" fmla="*/ 0 60000 65536"/>
                <a:gd name="T14" fmla="*/ 0 60000 65536"/>
                <a:gd name="T15" fmla="*/ 0 60000 65536"/>
                <a:gd name="T16" fmla="*/ 0 60000 65536"/>
                <a:gd name="T17" fmla="*/ 0 60000 65536"/>
                <a:gd name="T18" fmla="*/ 3179 w 21600"/>
                <a:gd name="T19" fmla="*/ 3179 h 21600"/>
                <a:gd name="T20" fmla="*/ 18421 w 21600"/>
                <a:gd name="T21" fmla="*/ 18421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0745" y="14543"/>
                  </a:moveTo>
                  <a:cubicBezTo>
                    <a:pt x="10763" y="14543"/>
                    <a:pt x="10781" y="14544"/>
                    <a:pt x="10800" y="14544"/>
                  </a:cubicBezTo>
                  <a:cubicBezTo>
                    <a:pt x="12867" y="14544"/>
                    <a:pt x="14544" y="12867"/>
                    <a:pt x="14544" y="10800"/>
                  </a:cubicBezTo>
                  <a:cubicBezTo>
                    <a:pt x="14544" y="8732"/>
                    <a:pt x="12867" y="7056"/>
                    <a:pt x="10800" y="7056"/>
                  </a:cubicBezTo>
                  <a:cubicBezTo>
                    <a:pt x="8732" y="7056"/>
                    <a:pt x="7056" y="8732"/>
                    <a:pt x="7056" y="10800"/>
                  </a:cubicBezTo>
                  <a:lnTo>
                    <a:pt x="0" y="10800"/>
                  </a:lnTo>
                  <a:cubicBezTo>
                    <a:pt x="0" y="4835"/>
                    <a:pt x="4835" y="0"/>
                    <a:pt x="10800" y="0"/>
                  </a:cubicBezTo>
                  <a:cubicBezTo>
                    <a:pt x="16764" y="0"/>
                    <a:pt x="21600" y="4835"/>
                    <a:pt x="21600" y="10800"/>
                  </a:cubicBezTo>
                  <a:cubicBezTo>
                    <a:pt x="21600" y="16764"/>
                    <a:pt x="16764" y="21600"/>
                    <a:pt x="10800" y="21600"/>
                  </a:cubicBezTo>
                  <a:cubicBezTo>
                    <a:pt x="10747" y="21600"/>
                    <a:pt x="10694" y="21599"/>
                    <a:pt x="10641" y="21598"/>
                  </a:cubicBezTo>
                  <a:lnTo>
                    <a:pt x="10601" y="24298"/>
                  </a:lnTo>
                  <a:lnTo>
                    <a:pt x="4465" y="17980"/>
                  </a:lnTo>
                  <a:lnTo>
                    <a:pt x="10784" y="11843"/>
                  </a:lnTo>
                  <a:lnTo>
                    <a:pt x="10745" y="14543"/>
                  </a:lnTo>
                  <a:close/>
                </a:path>
              </a:pathLst>
            </a:custGeom>
            <a:solidFill>
              <a:schemeClr val="accent2"/>
            </a:solidFill>
            <a:ln w="12700" algn="ctr">
              <a:solidFill>
                <a:schemeClr val="bg1"/>
              </a:solidFill>
              <a:miter lim="800000"/>
              <a:headEnd/>
              <a:tailEnd/>
            </a:ln>
            <a:effectLst>
              <a:outerShdw blurRad="50800" dist="38100" dir="2700000" algn="tl" rotWithShape="0">
                <a:prstClr val="black">
                  <a:alpha val="40000"/>
                </a:prstClr>
              </a:outerShdw>
            </a:effectLst>
          </p:spPr>
          <p:txBody>
            <a:bodyPr lIns="0" tIns="0" rIns="0" bIns="0" anchor="ctr">
              <a:spAutoFit/>
            </a:bodyPr>
            <a:lstStyle/>
            <a:p>
              <a:endParaRPr lang="en-US" dirty="0"/>
            </a:p>
          </p:txBody>
        </p:sp>
      </p:grpSp>
      <p:sp>
        <p:nvSpPr>
          <p:cNvPr id="43" name="Arc 42"/>
          <p:cNvSpPr/>
          <p:nvPr/>
        </p:nvSpPr>
        <p:spPr bwMode="auto">
          <a:xfrm rot="16200000" flipH="1">
            <a:off x="729801" y="1918148"/>
            <a:ext cx="2045599" cy="2590801"/>
          </a:xfrm>
          <a:prstGeom prst="arc">
            <a:avLst>
              <a:gd name="adj1" fmla="val 13979185"/>
              <a:gd name="adj2" fmla="val 192802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dirty="0" smtClean="0">
              <a:ln>
                <a:noFill/>
              </a:ln>
              <a:solidFill>
                <a:srgbClr val="FF0000"/>
              </a:solidFill>
              <a:effectLst/>
              <a:latin typeface="Arial" charset="0"/>
            </a:endParaRPr>
          </a:p>
        </p:txBody>
      </p:sp>
      <p:sp>
        <p:nvSpPr>
          <p:cNvPr id="22" name="Arc 21"/>
          <p:cNvSpPr/>
          <p:nvPr/>
        </p:nvSpPr>
        <p:spPr bwMode="auto">
          <a:xfrm rot="16200000" flipH="1">
            <a:off x="775469" y="2396305"/>
            <a:ext cx="485829" cy="512765"/>
          </a:xfrm>
          <a:prstGeom prst="arc">
            <a:avLst>
              <a:gd name="adj1" fmla="val 11760598"/>
              <a:gd name="adj2" fmla="val 535855"/>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dirty="0" smtClean="0">
              <a:ln>
                <a:noFill/>
              </a:ln>
              <a:solidFill>
                <a:srgbClr val="FF0000"/>
              </a:solidFill>
              <a:effectLst/>
              <a:latin typeface="Arial" charset="0"/>
            </a:endParaRPr>
          </a:p>
        </p:txBody>
      </p:sp>
      <p:sp>
        <p:nvSpPr>
          <p:cNvPr id="44" name="Rounded Rectangle 43"/>
          <p:cNvSpPr/>
          <p:nvPr/>
        </p:nvSpPr>
        <p:spPr bwMode="auto">
          <a:xfrm>
            <a:off x="2411500" y="4022691"/>
            <a:ext cx="6397451" cy="26052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783374546"/>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1782</TotalTime>
  <Words>4896</Words>
  <Application>Microsoft Office PowerPoint</Application>
  <PresentationFormat>On-screen Show (4:3)</PresentationFormat>
  <Paragraphs>587</Paragraphs>
  <Slides>46</Slides>
  <Notes>45</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Emerald_Template</vt:lpstr>
      <vt:lpstr>Acknowledging Messages </vt:lpstr>
      <vt:lpstr>PowerPoint Presentation</vt:lpstr>
      <vt:lpstr>PowerPoint Presentation</vt:lpstr>
      <vt:lpstr>Message acknowledgement</vt:lpstr>
      <vt:lpstr>Interpreting the external system response</vt:lpstr>
      <vt:lpstr>Message and MessageHistory</vt:lpstr>
      <vt:lpstr>Positive acknowledgements</vt:lpstr>
      <vt:lpstr>Retryable errors</vt:lpstr>
      <vt:lpstr>Retrying a retryable error message</vt:lpstr>
      <vt:lpstr>Non-retryable errors</vt:lpstr>
      <vt:lpstr>Duplicate messages</vt:lpstr>
      <vt:lpstr>No response</vt:lpstr>
      <vt:lpstr>Acknowledgement strategies</vt:lpstr>
      <vt:lpstr>Plugins that acknowledge messages</vt:lpstr>
      <vt:lpstr>Message acknowledgement transactions</vt:lpstr>
      <vt:lpstr>PowerPoint Presentation</vt:lpstr>
      <vt:lpstr>Reporting positive acknowledgement</vt:lpstr>
      <vt:lpstr>Reporting retryable errors (below max)</vt:lpstr>
      <vt:lpstr>Retry time for retryable errors example</vt:lpstr>
      <vt:lpstr>Reporting retryable errors (at max retries)</vt:lpstr>
      <vt:lpstr>At max retryable errors example</vt:lpstr>
      <vt:lpstr>Contrasting retry scenarios</vt:lpstr>
      <vt:lpstr>Reporting non-retryable errors</vt:lpstr>
      <vt:lpstr>Reporting duplicates</vt:lpstr>
      <vt:lpstr>Messages without responses</vt:lpstr>
      <vt:lpstr>PowerPoint Presentation</vt:lpstr>
      <vt:lpstr>Synchronous acknowledgement </vt:lpstr>
      <vt:lpstr>Example: Synchronous acknowledgement</vt:lpstr>
      <vt:lpstr>PowerPoint Presentation</vt:lpstr>
      <vt:lpstr>No plugin for asynchronous remote calls </vt:lpstr>
      <vt:lpstr>Using a custom web service</vt:lpstr>
      <vt:lpstr>PowerPoint Presentation</vt:lpstr>
      <vt:lpstr>Reply plugin acknowledgement</vt:lpstr>
      <vt:lpstr>initTools() executed at application startup</vt:lpstr>
      <vt:lpstr>Message reply plugin tools</vt:lpstr>
      <vt:lpstr>Message reply plugin: Example</vt:lpstr>
      <vt:lpstr>Deploy message acknowlegement code</vt:lpstr>
      <vt:lpstr>PowerPoint Presentation</vt:lpstr>
      <vt:lpstr>Message administration</vt:lpstr>
      <vt:lpstr>Event Message</vt:lpstr>
      <vt:lpstr>Drilldown screens</vt:lpstr>
      <vt:lpstr>Message admin using MessagingToolsAPI</vt:lpstr>
      <vt:lpstr>PowerPoint Presentation</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Messaging Acknowledging</dc:title>
  <dc:subject>Guidewire 8.0 Application Integration Messaging Acknowledging</dc:subject>
  <dc:creator>Seth Luersen</dc:creator>
  <cp:keywords>Emerald;Guidewire 8.0 Application Integration;Messaging Acknowledging</cp:keywords>
  <cp:lastModifiedBy>Seth Luersen</cp:lastModifiedBy>
  <cp:revision>152</cp:revision>
  <dcterms:created xsi:type="dcterms:W3CDTF">2013-08-19T16:16:51Z</dcterms:created>
  <dcterms:modified xsi:type="dcterms:W3CDTF">2013-10-23T06:31:13Z</dcterms:modified>
</cp:coreProperties>
</file>