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6"/>
  </p:notesMasterIdLst>
  <p:handoutMasterIdLst>
    <p:handoutMasterId r:id="rId37"/>
  </p:handoutMasterIdLst>
  <p:sldIdLst>
    <p:sldId id="256" r:id="rId2"/>
    <p:sldId id="258" r:id="rId3"/>
    <p:sldId id="260" r:id="rId4"/>
    <p:sldId id="265" r:id="rId5"/>
    <p:sldId id="267" r:id="rId6"/>
    <p:sldId id="268" r:id="rId7"/>
    <p:sldId id="269" r:id="rId8"/>
    <p:sldId id="270" r:id="rId9"/>
    <p:sldId id="273" r:id="rId10"/>
    <p:sldId id="263" r:id="rId11"/>
    <p:sldId id="266" r:id="rId12"/>
    <p:sldId id="278" r:id="rId13"/>
    <p:sldId id="279" r:id="rId14"/>
    <p:sldId id="280" r:id="rId15"/>
    <p:sldId id="281" r:id="rId16"/>
    <p:sldId id="282" r:id="rId17"/>
    <p:sldId id="264" r:id="rId18"/>
    <p:sldId id="285" r:id="rId19"/>
    <p:sldId id="283" r:id="rId20"/>
    <p:sldId id="298" r:id="rId21"/>
    <p:sldId id="286" r:id="rId22"/>
    <p:sldId id="288" r:id="rId23"/>
    <p:sldId id="290" r:id="rId24"/>
    <p:sldId id="299" r:id="rId25"/>
    <p:sldId id="301" r:id="rId26"/>
    <p:sldId id="294" r:id="rId27"/>
    <p:sldId id="302" r:id="rId28"/>
    <p:sldId id="292" r:id="rId29"/>
    <p:sldId id="304" r:id="rId30"/>
    <p:sldId id="295" r:id="rId31"/>
    <p:sldId id="296" r:id="rId32"/>
    <p:sldId id="259" r:id="rId33"/>
    <p:sldId id="261"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88686" autoAdjust="0"/>
  </p:normalViewPr>
  <p:slideViewPr>
    <p:cSldViewPr showGuides="1">
      <p:cViewPr>
        <p:scale>
          <a:sx n="125" d="100"/>
          <a:sy n="125" d="100"/>
        </p:scale>
        <p:origin x="-1230" y="48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Batch Process Info list is part of the Internal Tools provided with the Guidewire application. To access Internal Tools, the </a:t>
            </a:r>
            <a:r>
              <a:rPr lang="en-US" dirty="0" err="1" smtClean="0"/>
              <a:t>EnableInternalTools</a:t>
            </a:r>
            <a:r>
              <a:rPr lang="en-US" dirty="0" smtClean="0"/>
              <a:t> parameter in config.xml must be set to true. If it is, then you can view Internal Tools by pressing </a:t>
            </a:r>
            <a:r>
              <a:rPr lang="en-US" dirty="0" err="1" smtClean="0"/>
              <a:t>ALT+SHIFT+T</a:t>
            </a:r>
            <a:r>
              <a:rPr lang="en-US" dirty="0" smtClean="0"/>
              <a:t>.</a:t>
            </a:r>
          </a:p>
          <a:p>
            <a:endParaRPr lang="en-US" dirty="0" smtClean="0"/>
          </a:p>
          <a:p>
            <a:r>
              <a:rPr lang="en-US" dirty="0" smtClean="0"/>
              <a:t>By default, the Batch Process Info list displays only the batch processes that can be run on demand or scheduled. However, you can change the batch processes listed by selecting the appropriate value in the dropdown beneath the Processes label.</a:t>
            </a:r>
            <a:endParaRPr lang="en-US" dirty="0"/>
          </a:p>
          <a:p>
            <a:endParaRPr lang="en-US" dirty="0" smtClean="0"/>
          </a:p>
          <a:p>
            <a:r>
              <a:rPr lang="en-US" dirty="0" smtClean="0"/>
              <a:t>"Default" lists all batch processes that are either schedulable and/or runnable.</a:t>
            </a:r>
          </a:p>
          <a:p>
            <a:r>
              <a:rPr lang="en-US" dirty="0" smtClean="0"/>
              <a:t>"Any" lists all batch processes including those that can be run only from the API.</a:t>
            </a:r>
          </a:p>
          <a:p>
            <a:r>
              <a:rPr lang="en-US" dirty="0" smtClean="0"/>
              <a:t>"Schedulable" lists only batch processes that can be scheduled.</a:t>
            </a:r>
          </a:p>
          <a:p>
            <a:r>
              <a:rPr lang="en-US" dirty="0" smtClean="0"/>
              <a:t>"Runnable" lists only batch processes that can be run from the Batch Process Info list.</a:t>
            </a:r>
          </a:p>
          <a:p>
            <a:endParaRPr lang="en-US" dirty="0" smtClean="0"/>
          </a:p>
          <a:p>
            <a:r>
              <a:rPr lang="en-US" dirty="0" smtClean="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smtClean="0"/>
              <a:t>The </a:t>
            </a:r>
            <a:r>
              <a:rPr lang="en-US" dirty="0" err="1" smtClean="0"/>
              <a:t>CronSchedule</a:t>
            </a:r>
            <a:r>
              <a:rPr lang="en-US" dirty="0" smtClean="0"/>
              <a:t> element describes when the process is run. It contains </a:t>
            </a:r>
            <a:r>
              <a:rPr lang="en-US" dirty="0" err="1" smtClean="0"/>
              <a:t>schedule_attributes</a:t>
            </a:r>
            <a:r>
              <a:rPr lang="en-US" dirty="0" smtClean="0"/>
              <a:t> that specify the timing, such as one time per hour or every night. The </a:t>
            </a:r>
            <a:r>
              <a:rPr lang="en-US" dirty="0" err="1" smtClean="0"/>
              <a:t>schedule_attributes</a:t>
            </a:r>
            <a:r>
              <a:rPr lang="en-US" dirty="0" smtClean="0"/>
              <a:t> is a combination of one or more of the following attributes:</a:t>
            </a:r>
          </a:p>
          <a:p>
            <a:pPr marL="171450" indent="-171450">
              <a:buFont typeface="Arial" pitchFamily="34" charset="0"/>
              <a:buChar char="•"/>
            </a:pPr>
            <a:r>
              <a:rPr lang="en-US" dirty="0" smtClean="0"/>
              <a:t>Attribute | Value Range | Default | Example</a:t>
            </a:r>
          </a:p>
          <a:p>
            <a:pPr marL="171450" indent="-171450">
              <a:buFont typeface="Arial" pitchFamily="34" charset="0"/>
              <a:buChar char="•"/>
            </a:pPr>
            <a:r>
              <a:rPr lang="en-US" dirty="0" smtClean="0"/>
              <a:t>seconds | 0-590 | 0 | seconds="0"</a:t>
            </a:r>
          </a:p>
          <a:p>
            <a:pPr marL="171450" indent="-171450">
              <a:buFont typeface="Arial" pitchFamily="34" charset="0"/>
              <a:buChar char="•"/>
            </a:pPr>
            <a:r>
              <a:rPr lang="en-US" dirty="0" smtClean="0"/>
              <a:t>minutes | 0-590 | 0 | minutes="15"</a:t>
            </a:r>
          </a:p>
          <a:p>
            <a:pPr marL="171450" indent="-171450">
              <a:buFont typeface="Arial" pitchFamily="34" charset="0"/>
              <a:buChar char="•"/>
            </a:pPr>
            <a:r>
              <a:rPr lang="en-US" dirty="0" smtClean="0"/>
              <a:t>hours | 0-23| * | hours="12"</a:t>
            </a:r>
          </a:p>
          <a:p>
            <a:pPr marL="171450" indent="-171450">
              <a:buFont typeface="Arial" pitchFamily="34" charset="0"/>
              <a:buChar char="•"/>
            </a:pPr>
            <a:r>
              <a:rPr lang="en-US" dirty="0" err="1" smtClean="0"/>
              <a:t>dayofmonth</a:t>
            </a:r>
            <a:r>
              <a:rPr lang="en-US" dirty="0" smtClean="0"/>
              <a:t> | 1-31 | * | </a:t>
            </a:r>
            <a:r>
              <a:rPr lang="en-US" dirty="0" err="1" smtClean="0"/>
              <a:t>dayofmonth</a:t>
            </a:r>
            <a:r>
              <a:rPr lang="en-US" dirty="0" smtClean="0"/>
              <a:t>="1"</a:t>
            </a:r>
          </a:p>
          <a:p>
            <a:pPr marL="171450" indent="-171450">
              <a:buFont typeface="Arial" pitchFamily="34" charset="0"/>
              <a:buChar char="•"/>
            </a:pPr>
            <a:r>
              <a:rPr lang="en-US" dirty="0" smtClean="0"/>
              <a:t>month | 1-12 or JAN-DEC | * | month="2"</a:t>
            </a:r>
          </a:p>
          <a:p>
            <a:pPr marL="171450" indent="-171450">
              <a:buFont typeface="Arial" pitchFamily="34" charset="0"/>
              <a:buChar char="•"/>
            </a:pPr>
            <a:r>
              <a:rPr lang="en-US" dirty="0" err="1" smtClean="0"/>
              <a:t>dayofweek</a:t>
            </a:r>
            <a:r>
              <a:rPr lang="en-US" dirty="0" smtClean="0"/>
              <a:t> | 1-7 or SUN-SAT | ? | </a:t>
            </a:r>
            <a:r>
              <a:rPr lang="en-US" dirty="0" err="1" smtClean="0"/>
              <a:t>dayofweek</a:t>
            </a:r>
            <a:r>
              <a:rPr lang="en-US" dirty="0" smtClean="0"/>
              <a:t>="1"</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a:t>
            </a:r>
            <a:r>
              <a:rPr lang="en-US" dirty="0"/>
              <a:t>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smtClean="0"/>
          </a:p>
          <a:p>
            <a:r>
              <a:rPr lang="en-US" dirty="0" smtClean="0"/>
              <a:t>Once </a:t>
            </a:r>
            <a:r>
              <a:rPr lang="en-US" dirty="0"/>
              <a:t>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batch process is API runnable, you can run the process from either the command line or a web service,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are instantiated by the </a:t>
            </a:r>
            <a:r>
              <a:rPr lang="en-US" dirty="0" err="1" smtClean="0"/>
              <a:t>ProcessesPlugin</a:t>
            </a:r>
            <a:r>
              <a:rPr lang="en-US" dirty="0" smtClean="0"/>
              <a:t> plugin. In the base application for ClaimCenter and TrainingApp, this plugin is implemented and points to a base application class called </a:t>
            </a:r>
            <a:r>
              <a:rPr lang="en-US" dirty="0" err="1" smtClean="0"/>
              <a:t>ProcessesPlugin</a:t>
            </a:r>
            <a:r>
              <a:rPr lang="en-US" dirty="0" smtClean="0"/>
              <a:t>. In the PolicyCenter, BillingCenter, and ContactManager base applications, the plugin is not implemented.</a:t>
            </a:r>
          </a:p>
          <a:p>
            <a:endParaRPr lang="en-US" dirty="0" smtClean="0"/>
          </a:p>
          <a:p>
            <a:r>
              <a:rPr lang="en-US" dirty="0" smtClean="0"/>
              <a:t>The </a:t>
            </a:r>
            <a:r>
              <a:rPr lang="en-US" dirty="0" err="1" smtClean="0"/>
              <a:t>ProcessesPlugin</a:t>
            </a:r>
            <a:r>
              <a:rPr lang="en-US" dirty="0" smtClean="0"/>
              <a:t> contains a switch statement that specifies, for each custom batch process type, the class to execute when the batch process runs. The class to execute can be either a Gosu class or Java class.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ProcessesPlugin</a:t>
            </a:r>
            <a:r>
              <a:rPr lang="en-US" dirty="0" smtClean="0"/>
              <a:t>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a:t>
            </a:r>
            <a:r>
              <a:rPr lang="en-US" dirty="0" err="1" smtClean="0"/>
              <a:t>BatchProcessType</a:t>
            </a:r>
            <a:r>
              <a:rPr lang="en-US" dirty="0" smtClean="0"/>
              <a:t>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applications except ClaimCenter, the </a:t>
            </a:r>
            <a:r>
              <a:rPr lang="en-US" dirty="0" err="1" smtClean="0"/>
              <a:t>ProcessesPlugin</a:t>
            </a:r>
            <a:r>
              <a:rPr lang="en-US" dirty="0" smtClean="0"/>
              <a:t> is not implemented.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as shown in the code below.</a:t>
            </a:r>
          </a:p>
          <a:p>
            <a:endParaRPr lang="en-US" dirty="0" smtClean="0"/>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ProcessesPlugin</a:t>
            </a:r>
            <a:r>
              <a:rPr lang="en-US" dirty="0" smtClean="0">
                <a:latin typeface="Courier New" pitchFamily="49" charset="0"/>
                <a:cs typeface="Courier New" pitchFamily="49" charset="0"/>
              </a:rPr>
              <a:t>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a:t>
            </a:r>
            <a:r>
              <a:rPr lang="en-US" dirty="0" err="1" smtClean="0">
                <a:latin typeface="Courier New" pitchFamily="49" charset="0"/>
                <a:cs typeface="Courier New" pitchFamily="49" charset="0"/>
              </a:rPr>
              <a:t>BatchProcessType</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ClaimCenter</a:t>
            </a:r>
            <a:r>
              <a:rPr lang="en-US" baseline="0" dirty="0" smtClean="0"/>
              <a:t> and PolicyCenter, </a:t>
            </a:r>
            <a:r>
              <a:rPr lang="en-US" dirty="0" smtClean="0"/>
              <a:t> there is an existing </a:t>
            </a:r>
            <a:r>
              <a:rPr lang="en-US" dirty="0" err="1" smtClean="0"/>
              <a:t>ProcessesPlugin</a:t>
            </a:r>
            <a:r>
              <a:rPr lang="en-US" dirty="0" smtClean="0"/>
              <a:t> class. To implement a custom batch process, you must add a case statement to the switch statement as necessary.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When false is returned, </a:t>
            </a:r>
            <a:r>
              <a:rPr lang="en-US" dirty="0" err="1" smtClean="0"/>
              <a:t>doWork</a:t>
            </a:r>
            <a:r>
              <a:rPr lang="en-US" dirty="0" smtClean="0"/>
              <a:t>() is NOT called.</a:t>
            </a:r>
          </a:p>
          <a:p>
            <a:endParaRPr lang="en-US" dirty="0" smtClean="0"/>
          </a:p>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Scheduled, run from the UI, run from the web service API. Scheduled is the most common way.</a:t>
            </a:r>
          </a:p>
          <a:p>
            <a:r>
              <a:rPr lang="en-US" dirty="0" smtClean="0"/>
              <a:t>2. The categories of a </a:t>
            </a:r>
            <a:r>
              <a:rPr lang="en-US" dirty="0" err="1" smtClean="0"/>
              <a:t>BatchProcessType</a:t>
            </a:r>
            <a:r>
              <a:rPr lang="en-US" dirty="0" smtClean="0"/>
              <a:t> typecode determines how the batch process can be run (from the UI, scheduled, from the API, or/or in maintenance level).</a:t>
            </a:r>
          </a:p>
          <a:p>
            <a:r>
              <a:rPr lang="en-US" dirty="0" smtClean="0"/>
              <a:t>3. It depends on the application. For ClaimCenter, the plugin is already implemented and you only need to modify it. For all other applications, you must implement the plugin.</a:t>
            </a:r>
          </a:p>
          <a:p>
            <a:r>
              <a:rPr lang="en-US" dirty="0" smtClean="0"/>
              <a:t>4. Only the </a:t>
            </a:r>
            <a:r>
              <a:rPr lang="en-US" dirty="0" err="1" smtClean="0"/>
              <a:t>doWork</a:t>
            </a:r>
            <a:r>
              <a:rPr lang="en-US" dirty="0" smtClean="0"/>
              <a:t>() method is required.</a:t>
            </a:r>
          </a:p>
          <a:p>
            <a:r>
              <a:rPr lang="en-US" dirty="0" smtClean="0"/>
              <a:t>5. The code must create a new bundle using </a:t>
            </a:r>
            <a:r>
              <a:rPr lang="en-US" dirty="0" err="1" smtClean="0"/>
              <a:t>runWithNewBundle</a:t>
            </a:r>
            <a:r>
              <a:rPr lang="en-US" dirty="0" smtClean="0"/>
              <a:t>() and add the entities to be changes and committed to that bundle.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r>
              <a:rPr lang="en-US" dirty="0"/>
              <a:t>.</a:t>
            </a:r>
            <a:endParaRPr lang="en-US" dirty="0" smtClean="0"/>
          </a:p>
          <a:p>
            <a:endParaRPr lang="en-US" dirty="0" smtClean="0"/>
          </a:p>
          <a:p>
            <a:r>
              <a:rPr lang="en-US" dirty="0" smtClean="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can be created as of the applications released on the Carbon platform:</a:t>
            </a:r>
          </a:p>
          <a:p>
            <a:pPr marL="171450" indent="-171450">
              <a:buFont typeface="Arial" pitchFamily="34" charset="0"/>
              <a:buChar char="•"/>
            </a:pPr>
            <a:r>
              <a:rPr lang="en-US" dirty="0" smtClean="0"/>
              <a:t>ClaimCenter 6.0 (and later)</a:t>
            </a:r>
          </a:p>
          <a:p>
            <a:pPr marL="171450" indent="-171450">
              <a:buFont typeface="Arial" pitchFamily="34" charset="0"/>
              <a:buChar char="•"/>
            </a:pPr>
            <a:r>
              <a:rPr lang="en-US" dirty="0" smtClean="0"/>
              <a:t>PolicyCenter 4.0 (and later)</a:t>
            </a:r>
          </a:p>
          <a:p>
            <a:pPr marL="171450" indent="-171450">
              <a:buFont typeface="Arial" pitchFamily="34" charset="0"/>
              <a:buChar char="•"/>
            </a:pPr>
            <a:r>
              <a:rPr lang="en-US" dirty="0" smtClean="0"/>
              <a:t>BillingCenter 3.0 (and later)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batch process immediately is also known as "run on demand".</a:t>
            </a:r>
          </a:p>
          <a:p>
            <a:endParaRPr lang="en-US" dirty="0" smtClean="0"/>
          </a:p>
          <a:p>
            <a:r>
              <a:rPr lang="en-US" dirty="0" smtClean="0"/>
              <a:t>By default, a given batch process can only be run using a specific set of options. However, this is controlled by the </a:t>
            </a:r>
            <a:r>
              <a:rPr lang="en-US" dirty="0" err="1" smtClean="0"/>
              <a:t>BatchProcessType</a:t>
            </a:r>
            <a:r>
              <a:rPr lang="en-US" dirty="0" smtClean="0"/>
              <a:t> typelist, which is modifiable. So you can theoretically configure the system to allow a given batch process to run in ways other than its initial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batch process is listed in the </a:t>
            </a:r>
            <a:r>
              <a:rPr lang="en-US" dirty="0" err="1" smtClean="0"/>
              <a:t>BatchProcessType</a:t>
            </a:r>
            <a:r>
              <a:rPr lang="en-US" dirty="0" smtClean="0"/>
              <a:t> typelist. For predefined batch processes, the Internal property is true.</a:t>
            </a:r>
          </a:p>
          <a:p>
            <a:endParaRPr lang="en-US" dirty="0" smtClean="0"/>
          </a:p>
          <a:p>
            <a:r>
              <a:rPr lang="en-US" dirty="0" smtClean="0"/>
              <a:t>Every batch process has one or more typecode categories from the </a:t>
            </a:r>
            <a:r>
              <a:rPr lang="en-US" dirty="0" err="1" smtClean="0"/>
              <a:t>BatchProcessTypeUsage</a:t>
            </a:r>
            <a:r>
              <a:rPr lang="en-US" dirty="0" smtClean="0"/>
              <a:t> typelist. This defines the circumstances under which the batch process can be executed. For example, </a:t>
            </a:r>
            <a:r>
              <a:rPr lang="en-US" dirty="0" err="1" smtClean="0"/>
              <a:t>ActivityEsc</a:t>
            </a:r>
            <a:r>
              <a:rPr lang="en-US" dirty="0" smtClean="0"/>
              <a:t> is the activity escalation batch process. It has two categories: Schedulable and </a:t>
            </a:r>
            <a:r>
              <a:rPr lang="en-US" dirty="0" err="1" smtClean="0"/>
              <a:t>UIRunnable</a:t>
            </a:r>
            <a:r>
              <a:rPr lang="en-US" dirty="0" smtClean="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smtClean="0"/>
              <a:t>You can add additional typecodes to the </a:t>
            </a:r>
            <a:r>
              <a:rPr lang="en-US" dirty="0" err="1" smtClean="0"/>
              <a:t>BatchProcessType</a:t>
            </a:r>
            <a:r>
              <a:rPr lang="en-US" dirty="0" smtClean="0"/>
              <a:t> typelist. This is one step in creating custom batch processes. However, you cannot add typecodes to the </a:t>
            </a:r>
            <a:r>
              <a:rPr lang="en-US" dirty="0" err="1" smtClean="0"/>
              <a:t>BatchProcessTypeUsage</a:t>
            </a:r>
            <a:r>
              <a:rPr lang="en-US" dirty="0" smtClean="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smtClean="0"/>
          </a:p>
          <a:p>
            <a:r>
              <a:rPr lang="en-US" dirty="0" smtClean="0"/>
              <a:t>To coordinate this activity, use the </a:t>
            </a:r>
            <a:r>
              <a:rPr lang="en-US" dirty="0" err="1" smtClean="0"/>
              <a:t>ProcessHistory</a:t>
            </a:r>
            <a:r>
              <a:rPr lang="en-US" dirty="0" smtClean="0"/>
              <a:t> entity. As a batch process starts, the Guidewire application fires a </a:t>
            </a:r>
            <a:r>
              <a:rPr lang="en-US" dirty="0" err="1" smtClean="0"/>
              <a:t>ProcessHistoryAdded</a:t>
            </a:r>
            <a:r>
              <a:rPr lang="en-US" dirty="0" smtClean="0"/>
              <a:t> event. As the status of the process changes, the application fires a </a:t>
            </a:r>
            <a:r>
              <a:rPr lang="en-US" dirty="0" err="1" smtClean="0"/>
              <a:t>ProcessHistoryChanged</a:t>
            </a:r>
            <a:r>
              <a:rPr lang="en-US" dirty="0" smtClean="0"/>
              <a:t> event. When the application catches a </a:t>
            </a:r>
            <a:r>
              <a:rPr lang="en-US" dirty="0" err="1" smtClean="0"/>
              <a:t>ProcessHistoryChanged</a:t>
            </a:r>
            <a:r>
              <a:rPr lang="en-US" dirty="0" smtClean="0"/>
              <a:t> event, the </a:t>
            </a:r>
            <a:r>
              <a:rPr lang="en-US" dirty="0" err="1" smtClean="0"/>
              <a:t>processHistory.CompletionTime</a:t>
            </a:r>
            <a:r>
              <a:rPr lang="en-US" dirty="0" smtClean="0"/>
              <a:t> property contains the </a:t>
            </a:r>
            <a:r>
              <a:rPr lang="en-US" dirty="0" err="1" smtClean="0"/>
              <a:t>datestamp</a:t>
            </a:r>
            <a:r>
              <a:rPr lang="en-US" dirty="0" smtClean="0"/>
              <a:t> in a </a:t>
            </a:r>
            <a:r>
              <a:rPr lang="en-US" dirty="0" err="1" smtClean="0"/>
              <a:t>datetime</a:t>
            </a:r>
            <a:r>
              <a:rPr lang="en-US" dirty="0" smtClean="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8.emf"/><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18, 2013</a:t>
            </a:r>
            <a:endParaRPr lang="en-US" dirty="0"/>
          </a:p>
        </p:txBody>
      </p:sp>
      <p:sp>
        <p:nvSpPr>
          <p:cNvPr id="3" name="Title 2"/>
          <p:cNvSpPr>
            <a:spLocks noGrp="1"/>
          </p:cNvSpPr>
          <p:nvPr>
            <p:ph type="ctrTitle"/>
          </p:nvPr>
        </p:nvSpPr>
        <p:spPr/>
        <p:txBody>
          <a:bodyPr/>
          <a:lstStyle/>
          <a:p>
            <a:r>
              <a:rPr lang="en-US" dirty="0"/>
              <a:t>Batch Processes</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Batch Process Info Screen</a:t>
            </a:r>
            <a:endParaRPr lang="en-US" dirty="0"/>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smtClean="0"/>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Filter the display</a:t>
            </a:r>
            <a:endParaRPr lang="en-US" dirty="0">
              <a:solidFill>
                <a:schemeClr val="bg1"/>
              </a:solidFill>
            </a:endParaRP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failed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smtClean="0"/>
              <a:t>Defines batch </a:t>
            </a:r>
            <a:r>
              <a:rPr lang="en-US" dirty="0"/>
              <a:t>process </a:t>
            </a:r>
            <a:r>
              <a:rPr lang="en-US" dirty="0" smtClean="0"/>
              <a:t>schedules</a:t>
            </a: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config\scheduler\scheduler-config.xml</a:t>
            </a:r>
            <a:r>
              <a:rPr lang="en-US" dirty="0" smtClean="0"/>
              <a:t> </a:t>
            </a:r>
          </a:p>
          <a:p>
            <a:r>
              <a:rPr lang="en-US" dirty="0" smtClean="0"/>
              <a:t>&lt;</a:t>
            </a:r>
            <a:r>
              <a:rPr lang="en-US" dirty="0" err="1" smtClean="0"/>
              <a:t>CronSchedule</a:t>
            </a:r>
            <a:r>
              <a:rPr lang="en-US" dirty="0" smtClean="0"/>
              <a:t>…\&gt; attributes define when </a:t>
            </a:r>
            <a:r>
              <a:rPr lang="en-US" dirty="0"/>
              <a:t>process </a:t>
            </a:r>
            <a:r>
              <a:rPr lang="en-US" dirty="0" smtClean="0"/>
              <a:t>runs</a:t>
            </a:r>
            <a:endParaRPr lang="en-US" dirty="0"/>
          </a:p>
          <a:p>
            <a:r>
              <a:rPr lang="en-US" dirty="0" smtClean="0"/>
              <a:t>Restart server to deploy your changes</a:t>
            </a:r>
            <a:endParaRPr lang="en-US" dirty="0"/>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a:t>
            </a:r>
            <a:r>
              <a:rPr lang="en-US" dirty="0" smtClean="0"/>
              <a:t>scheduled</a:t>
            </a:r>
            <a:r>
              <a:rPr lang="en-US" dirty="0"/>
              <a:t>, </a:t>
            </a:r>
            <a:r>
              <a:rPr lang="en-US" dirty="0" smtClean="0"/>
              <a:t>the batch process screen shows </a:t>
            </a:r>
          </a:p>
          <a:p>
            <a:pPr lvl="1"/>
            <a:r>
              <a:rPr lang="en-US" dirty="0" err="1" smtClean="0"/>
              <a:t>Cron</a:t>
            </a:r>
            <a:r>
              <a:rPr lang="en-US" dirty="0" smtClean="0"/>
              <a:t> </a:t>
            </a:r>
            <a:r>
              <a:rPr lang="en-US" dirty="0"/>
              <a:t>schedule </a:t>
            </a:r>
            <a:r>
              <a:rPr lang="en-US" dirty="0" smtClean="0"/>
              <a:t>criteria</a:t>
            </a:r>
          </a:p>
          <a:p>
            <a:pPr lvl="1"/>
            <a:r>
              <a:rPr lang="en-US" dirty="0" smtClean="0"/>
              <a:t>Next </a:t>
            </a:r>
            <a:r>
              <a:rPr lang="en-US" dirty="0"/>
              <a:t>run </a:t>
            </a:r>
            <a:r>
              <a:rPr lang="en-US" dirty="0" smtClean="0"/>
              <a:t>time</a:t>
            </a:r>
            <a:endParaRPr lang="en-US" dirty="0"/>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smtClean="0">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a:t>
            </a:r>
            <a:r>
              <a:rPr lang="en-US" b="1" dirty="0" err="1" smtClean="0">
                <a:solidFill>
                  <a:srgbClr val="008000"/>
                </a:solidFill>
                <a:latin typeface="Courier New"/>
                <a:ea typeface="Times New Roman"/>
                <a:cs typeface="Times New Roman"/>
              </a:rPr>
              <a:t>ABContactScoring</a:t>
            </a:r>
            <a:r>
              <a:rPr lang="en-US" b="1" dirty="0" smtClean="0">
                <a:solidFill>
                  <a:srgbClr val="008000"/>
                </a:solidFill>
                <a:latin typeface="Courier New"/>
                <a:ea typeface="Times New Roman"/>
                <a:cs typeface="Times New Roman"/>
              </a:rPr>
              <a:t>"</a:t>
            </a:r>
            <a:r>
              <a:rPr lang="en-US" b="1" dirty="0" smtClean="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	&lt;</a:t>
            </a:r>
            <a:r>
              <a:rPr lang="en-US" b="1" dirty="0" err="1" smtClean="0">
                <a:solidFill>
                  <a:srgbClr val="000080"/>
                </a:solidFill>
                <a:latin typeface="Courier New"/>
                <a:ea typeface="Times New Roman"/>
                <a:cs typeface="Times New Roman"/>
              </a:rPr>
              <a:t>CronSchedule</a:t>
            </a:r>
            <a:r>
              <a:rPr lang="en-US" b="1" dirty="0" smtClean="0">
                <a:solidFill>
                  <a:srgbClr val="00008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dayofmonth</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dayofweek</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hours=</a:t>
            </a:r>
            <a:r>
              <a:rPr lang="en-US" b="1" dirty="0" smtClean="0">
                <a:solidFill>
                  <a:srgbClr val="008000"/>
                </a:solidFill>
                <a:latin typeface="Courier New"/>
                <a:ea typeface="Times New Roman"/>
                <a:cs typeface="Times New Roman"/>
              </a:rPr>
              <a:t>"12"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minutes=</a:t>
            </a:r>
            <a:r>
              <a:rPr lang="en-US" b="1" dirty="0" smtClean="0">
                <a:solidFill>
                  <a:srgbClr val="008000"/>
                </a:solidFill>
                <a:latin typeface="Courier New"/>
                <a:ea typeface="Times New Roman"/>
                <a:cs typeface="Times New Roman"/>
              </a:rPr>
              <a:t>"0,30" </a:t>
            </a:r>
            <a:r>
              <a:rPr lang="en-US" b="1" dirty="0" smtClean="0">
                <a:solidFill>
                  <a:schemeClr val="bg1"/>
                </a:solidFill>
                <a:latin typeface="Courier New"/>
                <a:ea typeface="Times New Roman"/>
                <a:cs typeface="Times New Roman"/>
              </a:rPr>
              <a:t>/&gt;</a:t>
            </a:r>
            <a:endParaRPr lang="en-US" sz="2400" b="1" dirty="0" smtClean="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smtClean="0"/>
              <a:t>Command line syntax</a:t>
            </a:r>
            <a:endParaRPr lang="en-US" dirty="0"/>
          </a:p>
          <a:p>
            <a:pPr lvl="1"/>
            <a:r>
              <a:rPr lang="en-US" b="1" dirty="0" err="1" smtClean="0">
                <a:latin typeface="Courier New" pitchFamily="49" charset="0"/>
                <a:cs typeface="Courier New" pitchFamily="49" charset="0"/>
              </a:rPr>
              <a:t>maintenance_tools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startprocess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b="1" dirty="0" smtClean="0">
                <a:latin typeface="Courier New" pitchFamily="49" charset="0"/>
                <a:cs typeface="Courier New" pitchFamily="49" charset="0"/>
              </a:rPr>
              <a:t> 		    -user </a:t>
            </a:r>
            <a:r>
              <a:rPr lang="en-US" b="1" dirty="0" err="1" smtClean="0">
                <a:latin typeface="Courier New" pitchFamily="49" charset="0"/>
                <a:cs typeface="Courier New" pitchFamily="49" charset="0"/>
              </a:rPr>
              <a:t>user</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password</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–server </a:t>
            </a:r>
            <a:r>
              <a:rPr lang="en-US" b="1" dirty="0" err="1" smtClean="0">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a:t>
            </a:r>
            <a:r>
              <a:rPr lang="en-US" dirty="0" smtClean="0"/>
              <a:t>syntax</a:t>
            </a:r>
          </a:p>
          <a:p>
            <a:pPr lvl="1"/>
            <a:r>
              <a:rPr lang="en-US" b="1" dirty="0" err="1" smtClean="0">
                <a:latin typeface="Courier New" pitchFamily="49" charset="0"/>
                <a:cs typeface="Courier New" pitchFamily="49" charset="0"/>
              </a:rPr>
              <a:t>processID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MaintenanceToolsAPI.startBatchProcess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a:t>
            </a:r>
            <a:r>
              <a:rPr lang="en-US" dirty="0" err="1"/>
              <a:t>ProcessesPlugin</a:t>
            </a:r>
            <a:endParaRPr lang="en-US" dirty="0"/>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smtClean="0">
                <a:solidFill>
                  <a:schemeClr val="bg1"/>
                </a:solidFill>
                <a:latin typeface="Arial" charset="0"/>
              </a:rPr>
              <a:t>Processes</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smtClean="0">
                <a:solidFill>
                  <a:schemeClr val="bg1"/>
                </a:solidFill>
                <a:latin typeface="Arial" charset="0"/>
              </a:rPr>
              <a:t>IProcesses</a:t>
            </a:r>
            <a:r>
              <a:rPr lang="en-US" sz="1600" b="1" dirty="0" smtClean="0">
                <a:solidFill>
                  <a:schemeClr val="bg1"/>
                </a:solidFill>
                <a:latin typeface="Arial" charset="0"/>
              </a:rPr>
              <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r>
              <a:rPr lang="en-US" sz="1600" dirty="0">
                <a:solidFill>
                  <a:schemeClr val="bg1"/>
                </a:solidFill>
              </a:rPr>
              <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smtClean="0">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r>
              <a:rPr lang="en-US" sz="1800" b="1" dirty="0">
                <a:solidFill>
                  <a:schemeClr val="bg1"/>
                </a:solidFill>
              </a:rPr>
              <a:t/>
            </a:r>
            <a:br>
              <a:rPr lang="en-US" sz="1800" b="1" dirty="0">
                <a:solidFill>
                  <a:schemeClr val="bg1"/>
                </a:solidFill>
              </a:rPr>
            </a:br>
            <a:r>
              <a:rPr lang="en-US" sz="1800" b="1" dirty="0" err="1" smtClean="0">
                <a:solidFill>
                  <a:schemeClr val="bg1"/>
                </a:solidFill>
              </a:rPr>
              <a:t>FlagOverdueLegalReports</a:t>
            </a:r>
            <a:r>
              <a:rPr lang="en-US" sz="1800" b="0" dirty="0">
                <a:solidFill>
                  <a:schemeClr val="bg1"/>
                </a:solidFill>
              </a:rPr>
              <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57" name="Group 56"/>
          <p:cNvGrpSpPr/>
          <p:nvPr/>
        </p:nvGrpSpPr>
        <p:grpSpPr>
          <a:xfrm>
            <a:off x="7052690" y="1552706"/>
            <a:ext cx="907945" cy="1103647"/>
            <a:chOff x="8305800" y="2084202"/>
            <a:chExt cx="907945" cy="1103647"/>
          </a:xfrm>
        </p:grpSpPr>
        <p:pic>
          <p:nvPicPr>
            <p:cNvPr id="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2084202"/>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Freeform 112"/>
            <p:cNvSpPr>
              <a:spLocks/>
            </p:cNvSpPr>
            <p:nvPr/>
          </p:nvSpPr>
          <p:spPr bwMode="auto">
            <a:xfrm>
              <a:off x="8686800" y="2660314"/>
              <a:ext cx="526945" cy="527535"/>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anchor="ctr">
              <a:spAutoFit/>
            </a:bodyPr>
            <a:lstStyle/>
            <a:p>
              <a:endParaRPr lang="en-US"/>
            </a:p>
          </p:txBody>
        </p:sp>
      </p:grpSp>
      <p:grpSp>
        <p:nvGrpSpPr>
          <p:cNvPr id="5" name="Group 4"/>
          <p:cNvGrpSpPr/>
          <p:nvPr/>
        </p:nvGrpSpPr>
        <p:grpSpPr>
          <a:xfrm>
            <a:off x="7052690" y="2757203"/>
            <a:ext cx="778720" cy="1185581"/>
            <a:chOff x="8192397" y="3006796"/>
            <a:chExt cx="778720" cy="1185581"/>
          </a:xfrm>
        </p:grpSpPr>
        <p:pic>
          <p:nvPicPr>
            <p:cNvPr id="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2397" y="3006796"/>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Freeform 133"/>
            <p:cNvSpPr>
              <a:spLocks/>
            </p:cNvSpPr>
            <p:nvPr/>
          </p:nvSpPr>
          <p:spPr bwMode="auto">
            <a:xfrm>
              <a:off x="8679017" y="3462127"/>
              <a:ext cx="292100" cy="730250"/>
            </a:xfrm>
            <a:custGeom>
              <a:avLst/>
              <a:gdLst>
                <a:gd name="T0" fmla="*/ 91 w 297"/>
                <a:gd name="T1" fmla="*/ 0 h 1155"/>
                <a:gd name="T2" fmla="*/ 184 w 297"/>
                <a:gd name="T3" fmla="*/ 0 h 1155"/>
                <a:gd name="T4" fmla="*/ 182 w 297"/>
                <a:gd name="T5" fmla="*/ 338 h 1155"/>
                <a:gd name="T6" fmla="*/ 177 w 297"/>
                <a:gd name="T7" fmla="*/ 369 h 1155"/>
                <a:gd name="T8" fmla="*/ 164 w 297"/>
                <a:gd name="T9" fmla="*/ 395 h 1155"/>
                <a:gd name="T10" fmla="*/ 151 w 297"/>
                <a:gd name="T11" fmla="*/ 411 h 1155"/>
                <a:gd name="T12" fmla="*/ 125 w 297"/>
                <a:gd name="T13" fmla="*/ 429 h 1155"/>
                <a:gd name="T14" fmla="*/ 87 w 297"/>
                <a:gd name="T15" fmla="*/ 446 h 1155"/>
                <a:gd name="T16" fmla="*/ 69 w 297"/>
                <a:gd name="T17" fmla="*/ 452 h 1155"/>
                <a:gd name="T18" fmla="*/ 43 w 297"/>
                <a:gd name="T19" fmla="*/ 460 h 1155"/>
                <a:gd name="T20" fmla="*/ 0 w 297"/>
                <a:gd name="T21" fmla="*/ 425 h 1155"/>
                <a:gd name="T22" fmla="*/ 22 w 297"/>
                <a:gd name="T23" fmla="*/ 418 h 1155"/>
                <a:gd name="T24" fmla="*/ 50 w 297"/>
                <a:gd name="T25" fmla="*/ 404 h 1155"/>
                <a:gd name="T26" fmla="*/ 72 w 297"/>
                <a:gd name="T27" fmla="*/ 385 h 1155"/>
                <a:gd name="T28" fmla="*/ 85 w 297"/>
                <a:gd name="T29" fmla="*/ 363 h 1155"/>
                <a:gd name="T30" fmla="*/ 91 w 297"/>
                <a:gd name="T31" fmla="*/ 308 h 1155"/>
                <a:gd name="T32" fmla="*/ 91 w 297"/>
                <a:gd name="T33" fmla="*/ 207 h 1155"/>
                <a:gd name="T34" fmla="*/ 91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40539994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p:txBody>
          <a:bodyPr/>
          <a:lstStyle/>
          <a:p>
            <a:r>
              <a:rPr lang="en-US" b="1" dirty="0" err="1"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a:t>
            </a:r>
            <a:r>
              <a:rPr lang="en-US" dirty="0" err="1" smtClean="0"/>
              <a:t>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19472725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p:txBody>
          <a:bodyPr/>
          <a:lstStyle/>
          <a:p>
            <a:pPr marL="0" indent="0">
              <a:buNone/>
            </a:pPr>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768807" y="1142184"/>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790579" y="2961502"/>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76400"/>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9314" y="4114800"/>
            <a:ext cx="6140953" cy="237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p:cNvCxnSpPr>
          <p:nvPr/>
        </p:nvCxnSpPr>
        <p:spPr bwMode="auto">
          <a:xfrm>
            <a:off x="2557782" y="3161279"/>
            <a:ext cx="4224018" cy="380987"/>
          </a:xfrm>
          <a:prstGeom prst="bentConnector3">
            <a:avLst>
              <a:gd name="adj1" fmla="val 9252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3238500" y="2652666"/>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Report NOT received </a:t>
            </a:r>
            <a:br>
              <a:rPr lang="en-US" dirty="0" smtClean="0">
                <a:solidFill>
                  <a:schemeClr val="bg1"/>
                </a:solidFill>
              </a:rPr>
            </a:br>
            <a:r>
              <a:rPr lang="en-US" dirty="0" smtClean="0">
                <a:solidFill>
                  <a:schemeClr val="bg1"/>
                </a:solidFill>
              </a:rPr>
              <a:t>in the allotted time</a:t>
            </a:r>
            <a:endParaRPr lang="en-US" dirty="0">
              <a:solidFill>
                <a:schemeClr val="bg1"/>
              </a:solidFill>
            </a:endParaRPr>
          </a:p>
        </p:txBody>
      </p:sp>
      <p:cxnSp>
        <p:nvCxnSpPr>
          <p:cNvPr id="50" name="Elbow Connector 49"/>
          <p:cNvCxnSpPr/>
          <p:nvPr/>
        </p:nvCxnSpPr>
        <p:spPr bwMode="auto">
          <a:xfrm rot="5400000">
            <a:off x="5751137" y="4076230"/>
            <a:ext cx="1564536" cy="1255809"/>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err="1"/>
              <a:t>BatchProcessType</a:t>
            </a:r>
            <a:r>
              <a:rPr lang="en-US" dirty="0"/>
              <a:t>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a:t>
            </a:r>
            <a:r>
              <a:rPr lang="en-US" dirty="0" err="1"/>
              <a:t>ProcessesPlugin</a:t>
            </a:r>
            <a:r>
              <a:rPr lang="en-US" dirty="0"/>
              <a:t> class </a:t>
            </a:r>
            <a:r>
              <a:rPr lang="en-US" dirty="0" smtClean="0"/>
              <a:t>to instantiate and return the custom batch process object</a:t>
            </a:r>
            <a:endParaRPr lang="en-US" dirty="0"/>
          </a:p>
          <a:p>
            <a:pPr marL="457200" indent="-457200">
              <a:buFont typeface="+mj-lt"/>
              <a:buAutoNum type="arabicPeriod"/>
            </a:pPr>
            <a:r>
              <a:rPr lang="en-US" dirty="0"/>
              <a:t>Deploy </a:t>
            </a:r>
            <a:r>
              <a:rPr lang="en-US" dirty="0" smtClean="0"/>
              <a:t>your changes</a:t>
            </a:r>
            <a:endParaRPr lang="en-US" dirty="0"/>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1: Add BatchProcessType typecode</a:t>
            </a:r>
            <a:endParaRPr lang="en-US" dirty="0"/>
          </a:p>
        </p:txBody>
      </p:sp>
      <p:sp>
        <p:nvSpPr>
          <p:cNvPr id="3" name="Content Placeholder 2"/>
          <p:cNvSpPr>
            <a:spLocks noGrp="1"/>
          </p:cNvSpPr>
          <p:nvPr>
            <p:ph idx="1"/>
          </p:nvPr>
        </p:nvSpPr>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Type Code </a:t>
            </a:r>
            <a:r>
              <a:rPr lang="en-US" dirty="0" smtClean="0">
                <a:solidFill>
                  <a:schemeClr val="bg1"/>
                </a:solidFill>
              </a:rPr>
              <a:t>value</a:t>
            </a:r>
            <a:endParaRPr lang="en-US" dirty="0">
              <a:solidFill>
                <a:schemeClr val="bg1"/>
              </a:solidFill>
            </a:endParaRP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…31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currentEntry.Reason</a:t>
            </a:r>
            <a:r>
              <a:rPr lang="en-US" sz="1600" b="1" dirty="0" smtClean="0">
                <a:solidFill>
                  <a:srgbClr val="000000"/>
                </a:solidFill>
                <a:latin typeface="Courier New"/>
                <a:ea typeface="Times New Roman"/>
                <a:cs typeface="Times New Roman"/>
              </a:rPr>
              <a:t> ==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err="1" smtClean="0">
                <a:solidFill>
                  <a:srgbClr val="000000"/>
                </a:solidFill>
                <a:latin typeface="Courier New"/>
                <a:ea typeface="Times New Roman"/>
                <a:cs typeface="Times New Roman"/>
              </a:rPr>
              <a:t>relatedContact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newEntry.FlagDate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newEntry.Reason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relatedContact.addToFlagEntries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47 </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sp>
        <p:nvSpPr>
          <p:cNvPr id="7" name="Rounded Rectangle 6"/>
          <p:cNvSpPr/>
          <p:nvPr/>
        </p:nvSpPr>
        <p:spPr bwMode="auto">
          <a:xfrm>
            <a:off x="457200" y="1219200"/>
            <a:ext cx="8382000" cy="33971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ounded Rectangle 8"/>
          <p:cNvSpPr/>
          <p:nvPr/>
        </p:nvSpPr>
        <p:spPr bwMode="auto">
          <a:xfrm>
            <a:off x="381000" y="3733800"/>
            <a:ext cx="84582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Rounded Rectangle 9"/>
          <p:cNvSpPr/>
          <p:nvPr/>
        </p:nvSpPr>
        <p:spPr bwMode="auto">
          <a:xfrm>
            <a:off x="457200" y="5715000"/>
            <a:ext cx="8382000" cy="34194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250947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3: Create the </a:t>
            </a:r>
            <a:r>
              <a:rPr lang="en-US" dirty="0" err="1" smtClean="0"/>
              <a:t>ProcessesPlugin</a:t>
            </a:r>
            <a:r>
              <a:rPr lang="en-US" dirty="0" smtClean="0"/>
              <a:t>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419100" y="1219199"/>
            <a:ext cx="8648700" cy="5016758"/>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5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err="1">
                <a:solidFill>
                  <a:srgbClr val="000000"/>
                </a:solidFill>
                <a:latin typeface="Courier New" pitchFamily="49" charset="0"/>
                <a:cs typeface="Courier New" pitchFamily="49" charset="0"/>
              </a:rPr>
              <a:t>ProcessesPlugin</a:t>
            </a:r>
            <a:r>
              <a:rPr lang="en-US" sz="1600" b="1" dirty="0">
                <a:solidFill>
                  <a:srgbClr val="000000"/>
                </a:solidFill>
                <a:latin typeface="Courier New" pitchFamily="49" charset="0"/>
                <a:cs typeface="Courier New" pitchFamily="49" charset="0"/>
              </a:rPr>
              <a:t>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override </a:t>
            </a:r>
            <a:r>
              <a:rPr lang="en-US" sz="1600" b="1" dirty="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a:t>
            </a:r>
            <a:r>
              <a:rPr lang="en-US" sz="1600" b="1" dirty="0">
                <a:solidFill>
                  <a:srgbClr val="000000"/>
                </a:solidFill>
                <a:latin typeface="Courier New" pitchFamily="49" charset="0"/>
                <a:cs typeface="Courier New" pitchFamily="49" charset="0"/>
              </a:rPr>
              <a:t>: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11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13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15       </a:t>
            </a:r>
            <a:r>
              <a:rPr lang="en-US" sz="1600" b="1" dirty="0" smtClean="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16          </a:t>
            </a:r>
            <a:r>
              <a:rPr lang="en-US" sz="1600" b="1" dirty="0" smtClean="0">
                <a:solidFill>
                  <a:srgbClr val="000080"/>
                </a:solidFill>
                <a:latin typeface="Courier New" pitchFamily="49" charset="0"/>
                <a:cs typeface="Courier New" pitchFamily="49" charset="0"/>
              </a:rPr>
              <a:t>return </a:t>
            </a:r>
            <a:r>
              <a:rPr lang="en-US" sz="1600" b="1" dirty="0">
                <a:solidFill>
                  <a:srgbClr val="000080"/>
                </a:solidFill>
                <a:latin typeface="Courier New" pitchFamily="49" charset="0"/>
                <a:cs typeface="Courier New" pitchFamily="49" charset="0"/>
              </a:rPr>
              <a:t>null</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17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18 </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6900151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Modify </a:t>
            </a:r>
            <a:r>
              <a:rPr lang="en-US" dirty="0" err="1" smtClean="0"/>
              <a:t>ProcessesPlugin</a:t>
            </a:r>
            <a:r>
              <a:rPr lang="en-US" dirty="0" smtClean="0"/>
              <a:t>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521208" y="5105400"/>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10 </a:t>
            </a:r>
            <a:r>
              <a:rPr lang="en-US" sz="1600" b="1" dirty="0" smtClean="0">
                <a:solidFill>
                  <a:srgbClr val="000080"/>
                </a:solidFill>
                <a:latin typeface="Courier New" pitchFamily="49" charset="0"/>
                <a:cs typeface="Courier New" pitchFamily="49" charset="0"/>
              </a:rPr>
              <a:t>class </a:t>
            </a:r>
            <a:r>
              <a:rPr lang="en-US" sz="1600" b="1" dirty="0" err="1" smtClean="0">
                <a:solidFill>
                  <a:srgbClr val="000000"/>
                </a:solidFill>
                <a:latin typeface="Courier New" pitchFamily="49" charset="0"/>
                <a:cs typeface="Courier New" pitchFamily="49" charset="0"/>
              </a:rPr>
              <a:t>ProcessesPlugin</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implements </a:t>
            </a:r>
            <a:r>
              <a:rPr lang="en-US" sz="1600" b="1" dirty="0" err="1" smtClean="0">
                <a:solidFill>
                  <a:srgbClr val="000000"/>
                </a:solidFill>
                <a:latin typeface="Courier New" pitchFamily="49" charset="0"/>
                <a:cs typeface="Courier New" pitchFamily="49" charset="0"/>
              </a:rPr>
              <a:t>IProcessesPlugin</a:t>
            </a:r>
            <a:r>
              <a:rPr lang="en-US" sz="1600" b="1" dirty="0" smtClean="0">
                <a:solidFill>
                  <a:srgbClr val="000000"/>
                </a:solidFill>
                <a:latin typeface="Courier New" pitchFamily="49" charset="0"/>
                <a:cs typeface="Courier New" pitchFamily="49" charset="0"/>
              </a:rPr>
              <a:t> { </a:t>
            </a:r>
          </a:p>
          <a:p>
            <a:r>
              <a:rPr lang="en-US" sz="1600" b="1" dirty="0" smtClean="0">
                <a:solidFill>
                  <a:srgbClr val="000000"/>
                </a:solidFill>
                <a:latin typeface="Courier New" pitchFamily="49" charset="0"/>
                <a:cs typeface="Courier New" pitchFamily="49" charset="0"/>
              </a:rPr>
              <a:t>…13   </a:t>
            </a:r>
            <a:r>
              <a:rPr lang="en-US" sz="1600" b="1" dirty="0" smtClean="0">
                <a:solidFill>
                  <a:srgbClr val="000080"/>
                </a:solidFill>
                <a:latin typeface="Courier New" pitchFamily="49" charset="0"/>
                <a:cs typeface="Courier New" pitchFamily="49" charset="0"/>
              </a:rPr>
              <a:t>override 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 Object[]) : </a:t>
            </a:r>
            <a:r>
              <a:rPr lang="en-US" sz="1600" b="1" dirty="0" err="1" smtClean="0">
                <a:solidFill>
                  <a:srgbClr val="000000"/>
                </a:solidFill>
                <a:latin typeface="Courier New" pitchFamily="49" charset="0"/>
                <a:cs typeface="Courier New" pitchFamily="49" charset="0"/>
              </a:rPr>
              <a:t>BatchProcess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…21       </a:t>
            </a:r>
            <a:r>
              <a:rPr lang="en-US" sz="1600" b="1" dirty="0" smtClean="0">
                <a:solidFill>
                  <a:srgbClr val="000080"/>
                </a:solidFill>
                <a:latin typeface="Courier New" pitchFamily="49" charset="0"/>
                <a:cs typeface="Courier New" pitchFamily="49" charset="0"/>
              </a:rPr>
              <a:t>case </a:t>
            </a:r>
            <a:r>
              <a:rPr lang="en-US" sz="1600" b="1" dirty="0" err="1" smtClean="0">
                <a:solidFill>
                  <a:srgbClr val="000000"/>
                </a:solidFill>
                <a:latin typeface="Courier New" pitchFamily="49" charset="0"/>
                <a:cs typeface="Courier New" pitchFamily="49" charset="0"/>
              </a:rPr>
              <a:t>BatchProcessType.TC_FLAGOVERDUELEGALREPORTS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22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 </a:t>
            </a:r>
            <a:r>
              <a:rPr lang="en-US" sz="1600" b="1" dirty="0" smtClean="0">
                <a:solidFill>
                  <a:srgbClr val="000080"/>
                </a:solidFill>
                <a:latin typeface="Courier New" pitchFamily="49" charset="0"/>
                <a:cs typeface="Courier New" pitchFamily="49" charset="0"/>
              </a:rPr>
              <a:t>new </a:t>
            </a:r>
            <a:r>
              <a:rPr lang="en-US" sz="1600" b="1" dirty="0" err="1" smtClean="0">
                <a:solidFill>
                  <a:srgbClr val="000000"/>
                </a:solidFill>
                <a:latin typeface="Courier New" pitchFamily="49" charset="0"/>
                <a:cs typeface="Courier New" pitchFamily="49" charset="0"/>
              </a:rPr>
              <a:t>FlagOverdueLegalReportsBatch</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23          </a:t>
            </a:r>
            <a:r>
              <a:rPr lang="en-US" sz="1600" b="1" dirty="0" smtClean="0">
                <a:solidFill>
                  <a:srgbClr val="000080"/>
                </a:solidFill>
                <a:latin typeface="Courier New" pitchFamily="49" charset="0"/>
                <a:cs typeface="Courier New" pitchFamily="49" charset="0"/>
              </a:rPr>
              <a:t>return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…24       </a:t>
            </a:r>
            <a:r>
              <a:rPr lang="en-US" sz="1600" b="1" dirty="0" smtClean="0">
                <a:solidFill>
                  <a:srgbClr val="000080"/>
                </a:solidFill>
                <a:latin typeface="Courier New" pitchFamily="49" charset="0"/>
                <a:cs typeface="Courier New" pitchFamily="49" charset="0"/>
              </a:rPr>
              <a:t>default</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25          </a:t>
            </a:r>
            <a:r>
              <a:rPr lang="en-US" sz="1600" b="1" dirty="0" smtClean="0">
                <a:solidFill>
                  <a:srgbClr val="000080"/>
                </a:solidFill>
                <a:latin typeface="Courier New" pitchFamily="49" charset="0"/>
                <a:cs typeface="Courier New" pitchFamily="49" charset="0"/>
              </a:rPr>
              <a:t>return null</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26     }</a:t>
            </a:r>
          </a:p>
          <a:p>
            <a:r>
              <a:rPr lang="en-US" sz="1600" b="1" dirty="0" smtClean="0">
                <a:solidFill>
                  <a:srgbClr val="000000"/>
                </a:solidFill>
                <a:latin typeface="Courier New" pitchFamily="49" charset="0"/>
                <a:cs typeface="Courier New" pitchFamily="49" charset="0"/>
              </a:rPr>
              <a:t> 27   }</a:t>
            </a:r>
          </a:p>
          <a:p>
            <a:r>
              <a:rPr lang="en-US" sz="1600" b="1" dirty="0" smtClean="0">
                <a:solidFill>
                  <a:srgbClr val="000000"/>
                </a:solidFill>
                <a:latin typeface="Courier New" pitchFamily="49" charset="0"/>
                <a:cs typeface="Courier New" pitchFamily="49" charset="0"/>
              </a:rPr>
              <a:t> 28 </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5730985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t>
            </a:r>
            <a:r>
              <a:rPr lang="en-US" dirty="0" smtClean="0"/>
              <a:t>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825" y="4153611"/>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5775" y="4228085"/>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smtClea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4572000" y="5029200"/>
            <a:ext cx="9906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8" name="Rounded Rectangle 7"/>
          <p:cNvSpPr/>
          <p:nvPr/>
        </p:nvSpPr>
        <p:spPr bwMode="auto">
          <a:xfrm>
            <a:off x="4518992"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27176440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5: Deploy the implementation</a:t>
            </a:r>
          </a:p>
        </p:txBody>
      </p:sp>
      <p:sp>
        <p:nvSpPr>
          <p:cNvPr id="6" name="Subtitle 5"/>
          <p:cNvSpPr>
            <a:spLocks noGrp="1"/>
          </p:cNvSpPr>
          <p:nvPr>
            <p:ph type="subTitle" idx="10"/>
          </p:nvPr>
        </p:nvSpPr>
        <p:spPr/>
        <p:txBody>
          <a:bodyPr/>
          <a:lstStyle/>
          <a:p>
            <a:r>
              <a:rPr lang="en-US" dirty="0" smtClean="0"/>
              <a:t>Restart</a:t>
            </a:r>
            <a:endParaRPr lang="en-US" dirty="0"/>
          </a:p>
        </p:txBody>
      </p:sp>
      <p:sp>
        <p:nvSpPr>
          <p:cNvPr id="7" name="Text Placeholder 6"/>
          <p:cNvSpPr>
            <a:spLocks noGrp="1"/>
          </p:cNvSpPr>
          <p:nvPr>
            <p:ph type="body" sz="quarter" idx="11"/>
          </p:nvPr>
        </p:nvSpPr>
        <p:spPr/>
        <p:txBody>
          <a:bodyPr/>
          <a:lstStyle/>
          <a:p>
            <a:r>
              <a:rPr lang="en-US" dirty="0" smtClean="0"/>
              <a:t>Make Project or </a:t>
            </a:r>
            <a:br>
              <a:rPr lang="en-US" dirty="0" smtClean="0"/>
            </a:br>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5799367" y="5046972"/>
            <a:ext cx="731289" cy="584775"/>
          </a:xfrm>
          <a:prstGeom prst="rect">
            <a:avLst/>
          </a:prstGeom>
        </p:spPr>
        <p:txBody>
          <a:bodyPr wrap="none">
            <a:spAutoFit/>
          </a:bodyPr>
          <a:lstStyle/>
          <a:p>
            <a:pPr algn="ctr"/>
            <a:r>
              <a:rPr lang="en-US" sz="1600" b="1" dirty="0" smtClean="0">
                <a:solidFill>
                  <a:schemeClr val="bg1"/>
                </a:solidFill>
              </a:rPr>
              <a:t>Gosu</a:t>
            </a:r>
            <a:br>
              <a:rPr lang="en-US" sz="1600" b="1" dirty="0" smtClean="0">
                <a:solidFill>
                  <a:schemeClr val="bg1"/>
                </a:solidFill>
              </a:rPr>
            </a:br>
            <a:r>
              <a:rPr lang="en-US" sz="1600" b="1" dirty="0" smtClean="0">
                <a:solidFill>
                  <a:schemeClr val="bg1"/>
                </a:solidFill>
              </a:rPr>
              <a:t>Class</a:t>
            </a:r>
            <a:endParaRPr lang="en-US" sz="1600" b="1" dirty="0">
              <a:solidFill>
                <a:schemeClr val="bg1"/>
              </a:solidFill>
            </a:endParaRPr>
          </a:p>
        </p:txBody>
      </p:sp>
      <p:pic>
        <p:nvPicPr>
          <p:cNvPr id="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632" y="3872581"/>
            <a:ext cx="926114" cy="1216734"/>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ectangle 40"/>
          <p:cNvSpPr/>
          <p:nvPr/>
        </p:nvSpPr>
        <p:spPr>
          <a:xfrm>
            <a:off x="1001639" y="5080426"/>
            <a:ext cx="1164100"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endParaRPr lang="en-US" sz="1600" b="1" dirty="0">
              <a:solidFill>
                <a:schemeClr val="bg1"/>
              </a:solidFill>
            </a:endParaRPr>
          </a:p>
        </p:txBody>
      </p:sp>
      <p:sp>
        <p:nvSpPr>
          <p:cNvPr id="42" name="Rectangle 41"/>
          <p:cNvSpPr/>
          <p:nvPr/>
        </p:nvSpPr>
        <p:spPr bwMode="auto">
          <a:xfrm>
            <a:off x="1085848" y="4384162"/>
            <a:ext cx="971552" cy="257559"/>
          </a:xfrm>
          <a:prstGeom prst="rect">
            <a:avLst/>
          </a:prstGeom>
          <a:solidFill>
            <a:schemeClr val="tx1"/>
          </a:solidFill>
          <a:ln w="19050" algn="ctr">
            <a:solidFill>
              <a:schemeClr val="tx1">
                <a:lumMod val="50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TTX</a:t>
            </a:r>
            <a:endParaRPr lang="en-US" b="1" dirty="0">
              <a:solidFill>
                <a:schemeClr val="accent1"/>
              </a:solidFill>
            </a:endParaRP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grpSp>
        <p:nvGrpSpPr>
          <p:cNvPr id="30" name="icon GWP file"/>
          <p:cNvGrpSpPr/>
          <p:nvPr/>
        </p:nvGrpSpPr>
        <p:grpSpPr>
          <a:xfrm>
            <a:off x="2711183" y="3872581"/>
            <a:ext cx="961926" cy="1188319"/>
            <a:chOff x="4592771" y="2146900"/>
            <a:chExt cx="1125709" cy="1390650"/>
          </a:xfrm>
        </p:grpSpPr>
        <p:pic>
          <p:nvPicPr>
            <p:cNvPr id="3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33" name="Group 32"/>
          <p:cNvGrpSpPr/>
          <p:nvPr/>
        </p:nvGrpSpPr>
        <p:grpSpPr>
          <a:xfrm>
            <a:off x="5711038" y="3970429"/>
            <a:ext cx="907945" cy="1103647"/>
            <a:chOff x="8305800" y="2084202"/>
            <a:chExt cx="907945" cy="1103647"/>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2084202"/>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Freeform 112"/>
            <p:cNvSpPr>
              <a:spLocks/>
            </p:cNvSpPr>
            <p:nvPr/>
          </p:nvSpPr>
          <p:spPr bwMode="auto">
            <a:xfrm>
              <a:off x="8686800" y="2660314"/>
              <a:ext cx="526945" cy="527535"/>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anchor="ctr">
              <a:spAutoFit/>
            </a:bodyPr>
            <a:lstStyle/>
            <a:p>
              <a:endParaRPr lang="en-US"/>
            </a:p>
          </p:txBody>
        </p:sp>
      </p:grpSp>
    </p:spTree>
    <p:extLst>
      <p:ext uri="{BB962C8B-B14F-4D97-AF65-F5344CB8AC3E}">
        <p14:creationId xmlns:p14="http://schemas.microsoft.com/office/powerpoint/2010/main" val="24880617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Helpful functions and properties </a:t>
            </a:r>
            <a:endParaRPr lang="en-US" dirty="0"/>
          </a:p>
        </p:txBody>
      </p:sp>
      <p:sp>
        <p:nvSpPr>
          <p:cNvPr id="5" name="Content Placeholder 4"/>
          <p:cNvSpPr>
            <a:spLocks noGrp="1"/>
          </p:cNvSpPr>
          <p:nvPr>
            <p:ph idx="1"/>
          </p:nvPr>
        </p:nvSpPr>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r>
              <a:rPr lang="en-US" b="1" dirty="0" smtClean="0">
                <a:latin typeface="Courier New" pitchFamily="49" charset="0"/>
                <a:cs typeface="Courier New" pitchFamily="49" charset="0"/>
              </a:rPr>
              <a:t>Exclusive</a:t>
            </a:r>
            <a:r>
              <a:rPr lang="en-US" dirty="0" smtClean="0"/>
              <a:t> property</a:t>
            </a:r>
            <a:endParaRPr lang="en-US" dirty="0"/>
          </a:p>
          <a:p>
            <a:pPr lvl="1"/>
            <a:r>
              <a:rPr lang="en-US" dirty="0" smtClean="0"/>
              <a:t>Can </a:t>
            </a:r>
            <a:r>
              <a:rPr lang="en-US" dirty="0"/>
              <a:t>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a:t>
            </a:r>
            <a:r>
              <a:rPr lang="en-US" dirty="0" err="1"/>
              <a:t>BatchProcessType</a:t>
            </a:r>
            <a:r>
              <a:rPr lang="en-US" dirty="0"/>
              <a:t>, why must you add one or more categories to the typecode?</a:t>
            </a:r>
          </a:p>
          <a:p>
            <a:r>
              <a:rPr lang="en-US" dirty="0"/>
              <a:t>When creating a custom batch process, do you need to implement the </a:t>
            </a:r>
            <a:r>
              <a:rPr lang="en-US" dirty="0" err="1"/>
              <a:t>ProcessesPlugin</a:t>
            </a:r>
            <a:r>
              <a:rPr lang="en-US" dirty="0"/>
              <a:t>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smtClean="0"/>
              <a:t>Typically, a batch process runs on a periodic schedule</a:t>
            </a:r>
          </a:p>
          <a:p>
            <a:r>
              <a:rPr lang="en-US" dirty="0" smtClean="0"/>
              <a:t>Two type of batch process</a:t>
            </a:r>
          </a:p>
          <a:p>
            <a:pPr lvl="1"/>
            <a:r>
              <a:rPr lang="en-US" dirty="0" smtClean="0"/>
              <a:t>Predefined</a:t>
            </a:r>
          </a:p>
          <a:p>
            <a:pPr lvl="1"/>
            <a:r>
              <a:rPr lang="en-US" dirty="0" smtClean="0"/>
              <a:t>Custom</a:t>
            </a:r>
          </a:p>
          <a:p>
            <a:pPr lvl="1"/>
            <a:endParaRPr lang="en-US" dirty="0"/>
          </a:p>
        </p:txBody>
      </p:sp>
      <p:sp>
        <p:nvSpPr>
          <p:cNvPr id="7" name="Line 5"/>
          <p:cNvSpPr>
            <a:spLocks noChangeShapeType="1"/>
          </p:cNvSpPr>
          <p:nvPr/>
        </p:nvSpPr>
        <p:spPr bwMode="auto">
          <a:xfrm>
            <a:off x="2927350" y="1590675"/>
            <a:ext cx="31178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6"/>
          <p:cNvSpPr>
            <a:spLocks noChangeShapeType="1"/>
          </p:cNvSpPr>
          <p:nvPr/>
        </p:nvSpPr>
        <p:spPr bwMode="auto">
          <a:xfrm>
            <a:off x="3319463" y="1806575"/>
            <a:ext cx="27257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7"/>
          <p:cNvSpPr>
            <a:spLocks noChangeShapeType="1"/>
          </p:cNvSpPr>
          <p:nvPr/>
        </p:nvSpPr>
        <p:spPr bwMode="auto">
          <a:xfrm>
            <a:off x="3560763" y="2024063"/>
            <a:ext cx="2484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6" name="Picture 14"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pic>
        <p:nvPicPr>
          <p:cNvPr id="29" name="Picture 2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7263" y="1135063"/>
            <a:ext cx="1211262" cy="1187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28"/>
          <p:cNvSpPr txBox="1">
            <a:spLocks noChangeArrowheads="1"/>
          </p:cNvSpPr>
          <p:nvPr/>
        </p:nvSpPr>
        <p:spPr bwMode="auto">
          <a:xfrm>
            <a:off x="7316788" y="1287463"/>
            <a:ext cx="12906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Wingdings 3" pitchFamily="18" charset="2"/>
              <a:buNone/>
            </a:pPr>
            <a:r>
              <a:rPr lang="en-US" sz="1800">
                <a:solidFill>
                  <a:schemeClr val="bg1"/>
                </a:solidFill>
              </a:rPr>
              <a:t>exchange</a:t>
            </a:r>
            <a:br>
              <a:rPr lang="en-US" sz="1800">
                <a:solidFill>
                  <a:schemeClr val="bg1"/>
                </a:solidFill>
              </a:rPr>
            </a:br>
            <a:r>
              <a:rPr lang="en-US" sz="1800">
                <a:solidFill>
                  <a:schemeClr val="bg1"/>
                </a:solidFill>
              </a:rPr>
              <a:t>rate</a:t>
            </a:r>
            <a:br>
              <a:rPr lang="en-US" sz="1800">
                <a:solidFill>
                  <a:schemeClr val="bg1"/>
                </a:solidFill>
              </a:rPr>
            </a:br>
            <a:r>
              <a:rPr lang="en-US" sz="1800">
                <a:solidFill>
                  <a:schemeClr val="bg1"/>
                </a:solidFill>
              </a:rPr>
              <a:t>system</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t>
            </a:r>
            <a:r>
              <a:rPr lang="en-US" dirty="0" smtClean="0"/>
              <a:t>application</a:t>
            </a:r>
          </a:p>
          <a:p>
            <a:r>
              <a:rPr lang="en-US" dirty="0" smtClean="0"/>
              <a:t>Examples:</a:t>
            </a:r>
            <a:endParaRPr lang="en-US" dirty="0"/>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smtClean="0"/>
              <a:t>Developers can </a:t>
            </a:r>
            <a:r>
              <a:rPr lang="en-US" dirty="0"/>
              <a:t>schedule or manually run each </a:t>
            </a:r>
            <a:r>
              <a:rPr lang="en-US" dirty="0" smtClean="0"/>
              <a:t>process but cannot </a:t>
            </a:r>
            <a:r>
              <a:rPr lang="en-US" dirty="0"/>
              <a:t>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smtClean="0"/>
              <a:t>A custom batch process</a:t>
            </a:r>
          </a:p>
          <a:p>
            <a:pPr lvl="1"/>
            <a:r>
              <a:rPr lang="en-US" dirty="0" smtClean="0"/>
              <a:t>Allows </a:t>
            </a:r>
            <a:r>
              <a:rPr lang="en-US" dirty="0"/>
              <a:t>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smtClean="0"/>
              <a:t>Common ways to execute a batch processes</a:t>
            </a:r>
            <a:endParaRPr lang="en-US" dirty="0"/>
          </a:p>
          <a:p>
            <a:pPr lvl="1"/>
            <a:r>
              <a:rPr lang="en-US" dirty="0"/>
              <a:t>Periodically based on a schedule (the most common use)</a:t>
            </a:r>
          </a:p>
          <a:p>
            <a:pPr lvl="1"/>
            <a:r>
              <a:rPr lang="en-US" dirty="0"/>
              <a:t>Immediately from the Internal Tools UI</a:t>
            </a:r>
          </a:p>
          <a:p>
            <a:pPr lvl="1"/>
            <a:r>
              <a:rPr lang="en-US" dirty="0"/>
              <a:t>From an API </a:t>
            </a:r>
            <a:r>
              <a:rPr lang="en-US" dirty="0" smtClean="0"/>
              <a:t>call such as a web service or command line</a:t>
            </a:r>
            <a:endParaRPr lang="en-US" dirty="0"/>
          </a:p>
          <a:p>
            <a:r>
              <a:rPr lang="en-US" dirty="0"/>
              <a:t>Every execution option is not necessarily configured for every process</a:t>
            </a:r>
          </a:p>
          <a:p>
            <a:r>
              <a:rPr lang="en-US" dirty="0" smtClean="0"/>
              <a:t>Example of the </a:t>
            </a:r>
            <a:r>
              <a:rPr lang="en-US" dirty="0"/>
              <a:t>data distribution batch process:</a:t>
            </a:r>
          </a:p>
          <a:p>
            <a:pPr lvl="1"/>
            <a:r>
              <a:rPr lang="en-US" dirty="0" smtClean="0"/>
              <a:t>Can </a:t>
            </a:r>
            <a:r>
              <a:rPr lang="en-US" dirty="0"/>
              <a:t>be run from an </a:t>
            </a:r>
            <a:r>
              <a:rPr lang="en-US" dirty="0" smtClean="0"/>
              <a:t>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 execution options</a:t>
            </a:r>
            <a:endParaRPr lang="en-US" dirty="0"/>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smtClean="0"/>
              <a:t>ProcessHistory</a:t>
            </a:r>
            <a:r>
              <a:rPr lang="en-US" dirty="0" smtClean="0"/>
              <a:t> is an </a:t>
            </a:r>
            <a:r>
              <a:rPr lang="en-US" dirty="0" err="1" smtClean="0"/>
              <a:t>EventAware</a:t>
            </a:r>
            <a:r>
              <a:rPr lang="en-US" dirty="0" smtClean="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smtClean="0"/>
              <a:t>A </a:t>
            </a:r>
            <a:r>
              <a:rPr lang="en-US" dirty="0" err="1" smtClean="0"/>
              <a:t>ProcessHistory</a:t>
            </a:r>
            <a:r>
              <a:rPr lang="en-US" dirty="0" smtClean="0"/>
              <a:t> instance manages a batch process</a:t>
            </a:r>
          </a:p>
          <a:p>
            <a:r>
              <a:rPr lang="en-US" dirty="0" smtClean="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1955</TotalTime>
  <Words>4092</Words>
  <Application>Microsoft Office PowerPoint</Application>
  <PresentationFormat>On-screen Show (4:3)</PresentationFormat>
  <Paragraphs>383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 Create the ProcessesPlugin class </vt:lpstr>
      <vt:lpstr>Step 3: Modify ProcessesPlugin class </vt:lpstr>
      <vt:lpstr>Step 4: Create the IProcessesPlugin.gwp</vt:lpstr>
      <vt:lpstr>Step 4: Implement the IProcessesPlugin</vt:lpstr>
      <vt:lpstr>Step 5: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Seth Luersen</cp:lastModifiedBy>
  <cp:revision>149</cp:revision>
  <dcterms:created xsi:type="dcterms:W3CDTF">2013-08-19T16:16:51Z</dcterms:created>
  <dcterms:modified xsi:type="dcterms:W3CDTF">2013-10-23T00:22:25Z</dcterms:modified>
</cp:coreProperties>
</file>