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0"/>
  </p:notesMasterIdLst>
  <p:handoutMasterIdLst>
    <p:handoutMasterId r:id="rId31"/>
  </p:handoutMasterIdLst>
  <p:sldIdLst>
    <p:sldId id="256" r:id="rId2"/>
    <p:sldId id="258" r:id="rId3"/>
    <p:sldId id="260" r:id="rId4"/>
    <p:sldId id="273" r:id="rId5"/>
    <p:sldId id="274" r:id="rId6"/>
    <p:sldId id="275" r:id="rId7"/>
    <p:sldId id="276" r:id="rId8"/>
    <p:sldId id="277" r:id="rId9"/>
    <p:sldId id="278" r:id="rId10"/>
    <p:sldId id="294" r:id="rId11"/>
    <p:sldId id="263" r:id="rId12"/>
    <p:sldId id="279" r:id="rId13"/>
    <p:sldId id="280" r:id="rId14"/>
    <p:sldId id="281" r:id="rId15"/>
    <p:sldId id="282" r:id="rId16"/>
    <p:sldId id="267" r:id="rId17"/>
    <p:sldId id="283" r:id="rId18"/>
    <p:sldId id="285" r:id="rId19"/>
    <p:sldId id="286" r:id="rId20"/>
    <p:sldId id="287" r:id="rId21"/>
    <p:sldId id="289" r:id="rId22"/>
    <p:sldId id="265" r:id="rId23"/>
    <p:sldId id="266" r:id="rId24"/>
    <p:sldId id="291" r:id="rId25"/>
    <p:sldId id="292" r:id="rId26"/>
    <p:sldId id="259" r:id="rId27"/>
    <p:sldId id="261" r:id="rId28"/>
    <p:sldId id="25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277"/>
            <p14:sldId id="278"/>
            <p14:sldId id="294"/>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86"/>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809" autoAdjust="0"/>
    <p:restoredTop sz="85143" autoAdjust="0"/>
  </p:normalViewPr>
  <p:slideViewPr>
    <p:cSldViewPr showGuides="1">
      <p:cViewPr>
        <p:scale>
          <a:sx n="75" d="100"/>
          <a:sy n="75" d="100"/>
        </p:scale>
        <p:origin x="-2580" y="-52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authentication service plugin may need to initialize itself.  If the plugin implements </a:t>
            </a:r>
            <a:r>
              <a:rPr lang="en-US" dirty="0" err="1" smtClean="0"/>
              <a:t>InitializablePlugin</a:t>
            </a:r>
            <a:r>
              <a:rPr lang="en-US" dirty="0" smtClean="0"/>
              <a:t>, initialization can occur during the invocation of either the </a:t>
            </a:r>
            <a:r>
              <a:rPr lang="en-US" dirty="0" err="1" smtClean="0"/>
              <a:t>setCallback</a:t>
            </a:r>
            <a:r>
              <a:rPr lang="en-US" dirty="0" smtClean="0"/>
              <a:t>() or </a:t>
            </a:r>
            <a:r>
              <a:rPr lang="en-US" dirty="0" err="1" smtClean="0"/>
              <a:t>setParameters</a:t>
            </a:r>
            <a:r>
              <a:rPr lang="en-US" dirty="0" smtClean="0"/>
              <a:t>() methods.</a:t>
            </a:r>
          </a:p>
          <a:p>
            <a:endParaRPr lang="en-US" dirty="0" smtClean="0"/>
          </a:p>
          <a:p>
            <a:r>
              <a:rPr lang="en-US" dirty="0" smtClean="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smtClean="0"/>
              <a:t>User.PublicId</a:t>
            </a:r>
            <a:r>
              <a:rPr lang="en-US" dirty="0" smtClean="0"/>
              <a:t> from the </a:t>
            </a:r>
            <a:r>
              <a:rPr lang="en-US" dirty="0" err="1" smtClean="0"/>
              <a:t>XX_credential</a:t>
            </a:r>
            <a:r>
              <a:rPr lang="en-US" dirty="0" smtClean="0"/>
              <a:t> table in the Guidewire application database. Successful authentication occurs when the callback handler finds and returns the user’s public ID for the Guidewire application database.  The callback handler must return a </a:t>
            </a:r>
            <a:r>
              <a:rPr lang="en-US" dirty="0" err="1" smtClean="0"/>
              <a:t>PublicID</a:t>
            </a:r>
            <a:r>
              <a:rPr lang="en-US" dirty="0" smtClean="0"/>
              <a:t>.  The authentication service plugin should save the handler in a field.  The authentication process can later use the field value.  To indicate an unsuccessful login, throw  a </a:t>
            </a:r>
            <a:r>
              <a:rPr lang="en-US" dirty="0" err="1" smtClean="0"/>
              <a:t>javax.security.auth.login.LoginException</a:t>
            </a:r>
            <a:r>
              <a:rPr lang="en-US" dirty="0" smtClean="0"/>
              <a:t> (or subtypes such as </a:t>
            </a:r>
            <a:r>
              <a:rPr lang="en-US" dirty="0" err="1" smtClean="0"/>
              <a:t>FailedLoginException</a:t>
            </a:r>
            <a:r>
              <a:rPr lang="en-US" dirty="0" smtClean="0"/>
              <a:t>).  Guidewire applications treat a returned null value from the authenticate method as a failed login.</a:t>
            </a:r>
          </a:p>
          <a:p>
            <a:endParaRPr lang="en-US" dirty="0"/>
          </a:p>
          <a:p>
            <a:r>
              <a:rPr lang="en-US" dirty="0"/>
              <a:t>Do not invoke a local Guidewire web service (SOAP) API from an authentication plugin.  Calling a web service may itself require authentication.  The </a:t>
            </a:r>
            <a:r>
              <a:rPr lang="en-US" dirty="0" smtClean="0"/>
              <a:t>result is an </a:t>
            </a:r>
            <a:r>
              <a:rPr lang="en-US" dirty="0"/>
              <a:t>authentication </a:t>
            </a:r>
            <a:r>
              <a:rPr lang="en-US" dirty="0" smtClean="0"/>
              <a:t>loop that can crash </a:t>
            </a:r>
            <a:r>
              <a:rPr lang="en-US" dirty="0"/>
              <a:t>a server.  </a:t>
            </a:r>
            <a:r>
              <a:rPr lang="en-US" dirty="0" smtClean="0"/>
              <a:t>For a </a:t>
            </a:r>
            <a:r>
              <a:rPr lang="en-US" dirty="0"/>
              <a:t>web service authentication, </a:t>
            </a:r>
            <a:r>
              <a:rPr lang="en-US" dirty="0" smtClean="0"/>
              <a:t>exception messages are visible to the caller as </a:t>
            </a:r>
            <a:r>
              <a:rPr lang="en-US" dirty="0"/>
              <a:t>part of the returned SOAP Fault.  </a:t>
            </a:r>
            <a:r>
              <a:rPr lang="en-US" dirty="0" smtClean="0"/>
              <a:t>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setParameters</a:t>
            </a:r>
            <a:r>
              <a:rPr lang="en-US" dirty="0" smtClean="0"/>
              <a:t> method is present because the class also implements the </a:t>
            </a:r>
            <a:r>
              <a:rPr lang="en-US" dirty="0" err="1" smtClean="0"/>
              <a:t>InitializablePlugin</a:t>
            </a:r>
            <a:r>
              <a:rPr lang="en-US" dirty="0" smtClean="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smtClean="0">
                <a:solidFill>
                  <a:schemeClr val="tx1"/>
                </a:solidFill>
                <a:effectLst/>
                <a:latin typeface="Arial" pitchFamily="34" charset="0"/>
                <a:ea typeface="+mn-ea"/>
                <a:cs typeface="Arial" pitchFamily="34" charset="0"/>
              </a:rPr>
              <a:t> for a given Guidewire application. </a:t>
            </a:r>
          </a:p>
          <a:p>
            <a:endParaRPr lang="en-US" dirty="0" smtClean="0"/>
          </a:p>
          <a:p>
            <a:r>
              <a:rPr lang="en-US" dirty="0" smtClean="0"/>
              <a:t>A database authentication plugin</a:t>
            </a:r>
            <a:r>
              <a:rPr lang="en-US" baseline="0" dirty="0" smtClean="0"/>
              <a:t> </a:t>
            </a:r>
            <a:r>
              <a:rPr lang="en-US" dirty="0" smtClean="0"/>
              <a:t>can retrieve name and password information from an external system, encrypt passwords, read password files from the local file system, or perform</a:t>
            </a:r>
            <a:r>
              <a:rPr lang="en-US" baseline="0" dirty="0" smtClean="0"/>
              <a:t> similar actions.</a:t>
            </a:r>
            <a:r>
              <a:rPr lang="en-US" dirty="0" smtClean="0"/>
              <a:t> The resulting username and password substitutes into the database configuration file anywhere that ${username} or ${password} are found in the database parameter elements.</a:t>
            </a:r>
          </a:p>
          <a:p>
            <a:endParaRPr lang="en-US" dirty="0" smtClean="0"/>
          </a:p>
          <a:p>
            <a:r>
              <a:rPr lang="en-US" dirty="0" smtClean="0"/>
              <a:t>In Guidewire 7 (Diamond)</a:t>
            </a:r>
            <a:r>
              <a:rPr lang="en-US" baseline="0" dirty="0" smtClean="0"/>
              <a:t> applications, the database element is found in the config.xml file in the database element.  Guidewire 8 (Emerald) application now have a separate database-config.xml file and the &lt;</a:t>
            </a:r>
            <a:r>
              <a:rPr lang="en-US" baseline="0" dirty="0" err="1" smtClean="0"/>
              <a:t>dbcp</a:t>
            </a:r>
            <a:r>
              <a:rPr lang="en-US" baseline="0" dirty="0" smtClean="0"/>
              <a:t>-connection-pool&gt; element defines the </a:t>
            </a:r>
            <a:r>
              <a:rPr lang="en-US" baseline="0" dirty="0" err="1" smtClean="0"/>
              <a:t>jdbcURL</a:t>
            </a:r>
            <a:r>
              <a:rPr lang="en-US" baseline="0" dirty="0" smtClean="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 database authentication plugin, implement a plugin that implements the class </a:t>
            </a:r>
            <a:r>
              <a:rPr lang="en-US" dirty="0" err="1" smtClean="0"/>
              <a:t>DBAuthenticationPlugin</a:t>
            </a:r>
            <a:r>
              <a:rPr lang="en-US" dirty="0" smtClean="0"/>
              <a:t>. This class has only one method you need to </a:t>
            </a:r>
            <a:r>
              <a:rPr lang="en-US" dirty="0" err="1" smtClean="0"/>
              <a:t>implement:retrieveUsernameAndPassword</a:t>
            </a:r>
            <a:r>
              <a:rPr lang="en-US" dirty="0" smtClean="0"/>
              <a:t>, which must return a username and password. Store the username and password combined together as properties within a single instance of the </a:t>
            </a:r>
            <a:r>
              <a:rPr lang="en-US" dirty="0" err="1" smtClean="0"/>
              <a:t>classUsernamePasswordPair</a:t>
            </a:r>
            <a:r>
              <a:rPr lang="en-US" dirty="0" smtClean="0"/>
              <a:t>. </a:t>
            </a:r>
          </a:p>
          <a:p>
            <a:endParaRPr lang="en-US" dirty="0" smtClean="0"/>
          </a:p>
          <a:p>
            <a:r>
              <a:rPr lang="en-US" dirty="0" smtClean="0"/>
              <a:t>The one method parameter for </a:t>
            </a:r>
            <a:r>
              <a:rPr lang="en-US" dirty="0" err="1" smtClean="0"/>
              <a:t>retrieveUsernameAndPassword</a:t>
            </a:r>
            <a:r>
              <a:rPr lang="en-US" dirty="0" smtClean="0"/>
              <a:t> is the name of the database (as a String) for which the application requests authentication information. This will match the value of the name attribute on the database or archive elements in your config.xml file.</a:t>
            </a:r>
          </a:p>
          <a:p>
            <a:endParaRPr lang="en-US" dirty="0" smtClean="0"/>
          </a:p>
          <a:p>
            <a:r>
              <a:rPr lang="en-US" dirty="0" smtClean="0"/>
              <a:t>If you need to pass additional optional properties such as properties that vary by server ID, pass parameters to the plugin in the Studio configuration of your plugin. Get these parameters in your plugin implementation using the standard </a:t>
            </a:r>
            <a:r>
              <a:rPr lang="en-US" dirty="0" err="1" smtClean="0"/>
              <a:t>setParameters</a:t>
            </a:r>
            <a:r>
              <a:rPr lang="en-US" dirty="0" smtClean="0"/>
              <a:t> method </a:t>
            </a:r>
            <a:r>
              <a:rPr lang="en-US" dirty="0" err="1" smtClean="0"/>
              <a:t>ofInitializablePlugin</a:t>
            </a:r>
            <a:r>
              <a:rPr lang="en-US" dirty="0" smtClean="0"/>
              <a:t>. </a:t>
            </a:r>
          </a:p>
          <a:p>
            <a:endParaRPr lang="en-US" dirty="0" smtClean="0"/>
          </a:p>
          <a:p>
            <a:r>
              <a:rPr lang="en-US" dirty="0" smtClean="0"/>
              <a:t>Typically,</a:t>
            </a:r>
            <a:r>
              <a:rPr lang="en-US" baseline="0" dirty="0" smtClean="0"/>
              <a:t> </a:t>
            </a:r>
            <a:r>
              <a:rPr lang="en-US" sz="1200" b="0" i="0" kern="1200" dirty="0" smtClean="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User authentication plugins authenticate users when logging on to Guidewire (either from the user interface or via a web service API).</a:t>
            </a:r>
          </a:p>
          <a:p>
            <a:r>
              <a:rPr lang="en-US" dirty="0" smtClean="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smtClean="0"/>
              <a:t>3. A user authentication source creator plugin needs to implement the interface AuthenticationSourceCreatorPlugin and provide an implementation for the method createSourceFromHTTPRequest().</a:t>
            </a:r>
          </a:p>
          <a:p>
            <a:r>
              <a:rPr lang="en-US" dirty="0" smtClean="0"/>
              <a:t>4. A user authentication service plugin needs to implement the interface </a:t>
            </a:r>
            <a:r>
              <a:rPr lang="en-US" dirty="0" err="1" smtClean="0"/>
              <a:t>AuthenticationServicePlugin</a:t>
            </a:r>
            <a:r>
              <a:rPr lang="en-US" dirty="0" smtClean="0"/>
              <a:t>  and provide an implementation for two methods: </a:t>
            </a:r>
            <a:r>
              <a:rPr lang="en-US" dirty="0" err="1" smtClean="0"/>
              <a:t>setCallback</a:t>
            </a:r>
            <a:r>
              <a:rPr lang="en-US" dirty="0" smtClean="0"/>
              <a:t>() and authenticate().</a:t>
            </a:r>
          </a:p>
          <a:p>
            <a:r>
              <a:rPr lang="en-US" dirty="0" smtClean="0"/>
              <a:t>5. A database authentication plugin needs to implement the interface </a:t>
            </a:r>
            <a:r>
              <a:rPr lang="en-US" dirty="0" err="1" smtClean="0"/>
              <a:t>DBAuthenticationPlugin</a:t>
            </a:r>
            <a:r>
              <a:rPr lang="en-US" dirty="0" smtClean="0"/>
              <a:t>  and provide an implementation for the method: </a:t>
            </a:r>
            <a:r>
              <a:rPr lang="en-US" dirty="0" err="1" smtClean="0"/>
              <a:t>retrieveUsernameAndPassword</a:t>
            </a:r>
            <a:r>
              <a:rPr lang="en-US" dirty="0" smtClean="0"/>
              <a:t>().</a:t>
            </a:r>
          </a:p>
          <a:p>
            <a:r>
              <a:rPr lang="en-US" dirty="0" smtClean="0"/>
              <a:t>6. You cannot attempt to use Guidewire web service (SOAP) APIs from within authentication plugins because doing so would require authentication and thus cause an authentication loop. </a:t>
            </a:r>
          </a:p>
          <a:p>
            <a:r>
              <a:rPr lang="en-US" dirty="0" smtClean="0"/>
              <a:t>7. You can deploy a user authentication service plugin in two steps:</a:t>
            </a:r>
          </a:p>
          <a:p>
            <a:r>
              <a:rPr lang="en-US" dirty="0" smtClean="0"/>
              <a:t>a) Move your code to the proper directory </a:t>
            </a:r>
          </a:p>
          <a:p>
            <a:r>
              <a:rPr lang="en-US" dirty="0" smtClean="0"/>
              <a:t>b)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detail with clients certs (certs in general) is that is can be exported and most implementations do not lock down portability of the cert. Stronger implementations (application dependent) may store the certs and keys in a </a:t>
            </a:r>
            <a:r>
              <a:rPr lang="en-US" dirty="0" err="1" smtClean="0"/>
              <a:t>keystore</a:t>
            </a:r>
            <a:r>
              <a:rPr lang="en-US" dirty="0" smtClean="0"/>
              <a:t> (i.e. java key store).  The key store can add additional protection like ensuring the private key is not exportable. Hardware key stores (i.e. smart cards, </a:t>
            </a:r>
            <a:r>
              <a:rPr lang="en-US" dirty="0" err="1" smtClean="0"/>
              <a:t>usb</a:t>
            </a:r>
            <a:r>
              <a:rPr lang="en-US" dirty="0" smtClean="0"/>
              <a:t> </a:t>
            </a:r>
            <a:r>
              <a:rPr lang="en-US" dirty="0" err="1" smtClean="0"/>
              <a:t>hsm</a:t>
            </a:r>
            <a:r>
              <a:rPr lang="en-US" dirty="0" smtClean="0"/>
              <a:t>, </a:t>
            </a:r>
            <a:r>
              <a:rPr lang="en-US" dirty="0" err="1" smtClean="0"/>
              <a:t>ironkey</a:t>
            </a:r>
            <a:r>
              <a:rPr lang="en-US" dirty="0" smtClean="0"/>
              <a:t>, </a:t>
            </a:r>
            <a:r>
              <a:rPr lang="en-US" dirty="0" err="1" smtClean="0"/>
              <a:t>etc</a:t>
            </a:r>
            <a:r>
              <a:rPr lang="en-US" dirty="0" smtClean="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implement the </a:t>
            </a:r>
            <a:r>
              <a:rPr lang="en-US" dirty="0" err="1" smtClean="0"/>
              <a:t>AuthenticationSourceCreator</a:t>
            </a:r>
            <a:r>
              <a:rPr lang="en-US" dirty="0" smtClean="0"/>
              <a:t> plugin such that it uses a source type other than UserNamePasswordAuthenticationSource, you should either:</a:t>
            </a:r>
          </a:p>
          <a:p>
            <a:r>
              <a:rPr lang="en-US" dirty="0" smtClean="0"/>
              <a:t>(a)</a:t>
            </a:r>
            <a:r>
              <a:rPr lang="en-US" baseline="0" dirty="0" smtClean="0"/>
              <a:t> </a:t>
            </a:r>
            <a:r>
              <a:rPr lang="en-US" dirty="0" smtClean="0"/>
              <a:t>Extend your AuthenticationSource type from UserNamePasswordAuthenticationSource, so that it is compatible with the authentication </a:t>
            </a:r>
            <a:r>
              <a:rPr lang="en-US" dirty="0" err="1" smtClean="0"/>
              <a:t>process.The</a:t>
            </a:r>
            <a:r>
              <a:rPr lang="en-US" dirty="0" smtClean="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smtClean="0"/>
              <a:t>...OR...</a:t>
            </a:r>
          </a:p>
          <a:p>
            <a:r>
              <a:rPr lang="en-US" dirty="0" smtClean="0"/>
              <a:t>(b)</a:t>
            </a:r>
            <a:r>
              <a:rPr lang="en-US" baseline="0" dirty="0" smtClean="0"/>
              <a:t> </a:t>
            </a:r>
            <a:r>
              <a:rPr lang="en-US" dirty="0" smtClean="0"/>
              <a:t>Include logic in the </a:t>
            </a:r>
            <a:r>
              <a:rPr lang="en-US" dirty="0" err="1" smtClean="0"/>
              <a:t>AuthenticationService</a:t>
            </a:r>
            <a:r>
              <a:rPr lang="en-US" dirty="0" smtClean="0"/>
              <a:t> plugin's authenticate(..) method to differentiate between the types of AuthenticationSource objects that may be received.</a:t>
            </a:r>
          </a:p>
          <a:p>
            <a:r>
              <a:rPr lang="en-US" dirty="0" smtClean="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smtClean="0"/>
          </a:p>
          <a:p>
            <a:r>
              <a:rPr lang="en-US" dirty="0" smtClean="0"/>
              <a:t>Note that for web service API and Studio logins, the </a:t>
            </a:r>
            <a:r>
              <a:rPr lang="en-US" dirty="0" err="1" smtClean="0"/>
              <a:t>AuthenticationSourceCreator</a:t>
            </a:r>
            <a:r>
              <a:rPr lang="en-US" dirty="0" smtClean="0"/>
              <a:t> plugin is </a:t>
            </a:r>
            <a:r>
              <a:rPr lang="en-US" b="1" dirty="0" smtClean="0"/>
              <a:t>not </a:t>
            </a:r>
            <a:r>
              <a:rPr lang="en-US" dirty="0" smtClean="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user authentication flow consists of six steps:</a:t>
            </a:r>
          </a:p>
          <a:p>
            <a:pPr marL="228600" indent="-228600">
              <a:buFont typeface="+mj-lt"/>
              <a:buAutoNum type="arabicPeriod"/>
            </a:pPr>
            <a:r>
              <a:rPr lang="en-US" sz="1000" dirty="0" smtClean="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smtClean="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smtClean="0"/>
              <a:t>HTTPRequest</a:t>
            </a:r>
            <a:r>
              <a:rPr lang="en-US" sz="1000" dirty="0" smtClean="0"/>
              <a:t> from the browser and returns it to Guidewire. If an Authentication Source Creator plugin is not configured, a default built-in plugin will take the role, which will extract username/password from </a:t>
            </a:r>
            <a:r>
              <a:rPr lang="en-US" sz="1000" dirty="0" err="1" smtClean="0"/>
              <a:t>HTTPRequest</a:t>
            </a:r>
            <a:r>
              <a:rPr lang="en-US" sz="1000" dirty="0" smtClean="0"/>
              <a:t> attributes having the same names. </a:t>
            </a:r>
          </a:p>
          <a:p>
            <a:pPr marL="228600" indent="-228600">
              <a:buFont typeface="+mj-lt"/>
              <a:buAutoNum type="arabicPeriod"/>
            </a:pPr>
            <a:r>
              <a:rPr lang="en-US" sz="1000" dirty="0" smtClean="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smtClean="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smtClean="0"/>
              <a:t>LDAP</a:t>
            </a:r>
            <a:r>
              <a:rPr lang="en-US" sz="1000" dirty="0" smtClean="0"/>
              <a:t> directory or a single sign-on system (</a:t>
            </a:r>
            <a:r>
              <a:rPr lang="en-US" sz="1000" dirty="0" err="1" smtClean="0"/>
              <a:t>SSO</a:t>
            </a:r>
            <a:r>
              <a:rPr lang="en-US" sz="1000" dirty="0" smtClean="0"/>
              <a:t>).</a:t>
            </a:r>
          </a:p>
          <a:p>
            <a:pPr marL="228600" indent="-228600">
              <a:buFont typeface="+mj-lt"/>
              <a:buAutoNum type="arabicPeriod"/>
            </a:pPr>
            <a:r>
              <a:rPr lang="en-US" sz="1000" dirty="0" smtClean="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smtClean="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r>
              <a:rPr lang="en-US" sz="100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02904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Gosu plugins, the class files should</a:t>
            </a:r>
            <a:r>
              <a:rPr lang="en-US" baseline="0" dirty="0" smtClean="0"/>
              <a:t> be located </a:t>
            </a:r>
            <a:r>
              <a:rPr lang="en-US" dirty="0" smtClean="0"/>
              <a:t>in</a:t>
            </a:r>
            <a:r>
              <a:rPr lang="en-US" baseline="0" dirty="0" smtClean="0"/>
              <a:t> </a:t>
            </a:r>
            <a:r>
              <a:rPr lang="en-US" dirty="0" smtClean="0"/>
              <a:t>modules/configuration/</a:t>
            </a:r>
            <a:r>
              <a:rPr lang="en-US" dirty="0" err="1" smtClean="0"/>
              <a:t>gsrc</a:t>
            </a:r>
            <a:r>
              <a:rPr lang="en-US" dirty="0" smtClean="0"/>
              <a:t>.  Some exceptions</a:t>
            </a:r>
            <a:r>
              <a:rPr lang="en-US" baseline="0" dirty="0" smtClean="0"/>
              <a:t> apply for Gosu classes</a:t>
            </a:r>
            <a:endParaRPr lang="en-US" dirty="0" smtClean="0"/>
          </a:p>
          <a:p>
            <a:endParaRPr lang="en-US" dirty="0" smtClean="0"/>
          </a:p>
          <a:p>
            <a:r>
              <a:rPr lang="en-US" dirty="0" smtClean="0"/>
              <a:t>For Java plugins, see the Guidewire application documentation for details about where to put Java classes and JARS in the project 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876336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9.emf"/><Relationship Id="rId5" Type="http://schemas.openxmlformats.org/officeDocument/2006/relationships/image" Target="../media/image7.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9.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15, 2013</a:t>
            </a:r>
            <a:endParaRPr lang="en-US" dirty="0"/>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Review: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3086705" y="5442725"/>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830997"/>
          </a:xfrm>
          <a:prstGeom prst="rect">
            <a:avLst/>
          </a:prstGeom>
        </p:spPr>
        <p:txBody>
          <a:bodyPr wrap="square">
            <a:spAutoFit/>
          </a:bodyPr>
          <a:lstStyle/>
          <a:p>
            <a:pPr algn="ctr"/>
            <a:r>
              <a:rPr lang="en-US" sz="1600" b="1" dirty="0" smtClean="0">
                <a:solidFill>
                  <a:schemeClr val="bg1"/>
                </a:solidFill>
              </a:rPr>
              <a:t>New 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006058" y="5550065"/>
            <a:ext cx="2215671" cy="338554"/>
          </a:xfrm>
          <a:prstGeom prst="rect">
            <a:avLst/>
          </a:prstGeom>
        </p:spPr>
        <p:txBody>
          <a:bodyPr wrap="none">
            <a:spAutoFit/>
          </a:bodyPr>
          <a:lstStyle/>
          <a:p>
            <a:pPr algn="ctr"/>
            <a:r>
              <a:rPr lang="en-US" sz="1600" b="1" dirty="0" smtClean="0">
                <a:solidFill>
                  <a:schemeClr val="bg1"/>
                </a:solidFill>
              </a:rPr>
              <a:t>Modified Gosu Class</a:t>
            </a:r>
            <a:endParaRPr lang="en-US" sz="1600" b="1" dirty="0">
              <a:solidFill>
                <a:schemeClr val="bg1"/>
              </a:solidFill>
            </a:endParaRPr>
          </a:p>
        </p:txBody>
      </p:sp>
      <p:grpSp>
        <p:nvGrpSpPr>
          <p:cNvPr id="107" name="icn Java Plugin"/>
          <p:cNvGrpSpPr/>
          <p:nvPr/>
        </p:nvGrpSpPr>
        <p:grpSpPr>
          <a:xfrm>
            <a:off x="1738518" y="4295411"/>
            <a:ext cx="959371" cy="1254654"/>
            <a:chOff x="5796489" y="1186780"/>
            <a:chExt cx="1115465" cy="1458791"/>
          </a:xfrm>
        </p:grpSpPr>
        <p:grpSp>
          <p:nvGrpSpPr>
            <p:cNvPr id="108" name="icn PreDefPlugins"/>
            <p:cNvGrpSpPr/>
            <p:nvPr/>
          </p:nvGrpSpPr>
          <p:grpSpPr>
            <a:xfrm>
              <a:off x="5796489" y="1186780"/>
              <a:ext cx="1115465" cy="1380882"/>
              <a:chOff x="8250572" y="1176727"/>
              <a:chExt cx="1115465" cy="1380882"/>
            </a:xfrm>
          </p:grpSpPr>
          <p:pic>
            <p:nvPicPr>
              <p:cNvPr id="11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9"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grpSp>
        <p:nvGrpSpPr>
          <p:cNvPr id="16" name="icon GWP file"/>
          <p:cNvGrpSpPr/>
          <p:nvPr/>
        </p:nvGrpSpPr>
        <p:grpSpPr>
          <a:xfrm>
            <a:off x="2976921" y="4176013"/>
            <a:ext cx="961925" cy="1188319"/>
            <a:chOff x="4592771" y="2146900"/>
            <a:chExt cx="1125708" cy="1390650"/>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grpSp>
        <p:nvGrpSpPr>
          <p:cNvPr id="121" name="icn Gosu Plugin"/>
          <p:cNvGrpSpPr/>
          <p:nvPr/>
        </p:nvGrpSpPr>
        <p:grpSpPr>
          <a:xfrm>
            <a:off x="5570423" y="3966499"/>
            <a:ext cx="1086940" cy="1314146"/>
            <a:chOff x="2057400" y="1186780"/>
            <a:chExt cx="1263790" cy="1527964"/>
          </a:xfrm>
        </p:grpSpPr>
        <p:grpSp>
          <p:nvGrpSpPr>
            <p:cNvPr id="122"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2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2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23"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grpSp>
        <p:nvGrpSpPr>
          <p:cNvPr id="85" name="icn Gosu Plugin"/>
          <p:cNvGrpSpPr/>
          <p:nvPr/>
        </p:nvGrpSpPr>
        <p:grpSpPr>
          <a:xfrm>
            <a:off x="712060" y="3866665"/>
            <a:ext cx="1086940" cy="1314146"/>
            <a:chOff x="2057400" y="1186780"/>
            <a:chExt cx="1263790" cy="1527964"/>
          </a:xfrm>
        </p:grpSpPr>
        <p:grpSp>
          <p:nvGrpSpPr>
            <p:cNvPr id="98" name="icn PreDefPlugins"/>
            <p:cNvGrpSpPr/>
            <p:nvPr/>
          </p:nvGrpSpPr>
          <p:grpSpPr>
            <a:xfrm>
              <a:off x="2057400" y="1186780"/>
              <a:ext cx="1115465" cy="1380882"/>
              <a:chOff x="8250572" y="1176727"/>
              <a:chExt cx="1115465" cy="1380882"/>
            </a:xfrm>
            <a:effectLst>
              <a:outerShdw blurRad="50800" dist="38100" dir="2700000" algn="tl" rotWithShape="0">
                <a:prstClr val="black">
                  <a:alpha val="40000"/>
                </a:prstClr>
              </a:outerShdw>
            </a:effectLst>
          </p:grpSpPr>
          <p:pic>
            <p:nvPicPr>
              <p:cNvPr id="10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100"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38524676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a:t>
            </a:r>
            <a:r>
              <a:rPr lang="en-US" dirty="0" smtClean="0"/>
              <a:t>creator</a:t>
            </a:r>
            <a:endParaRPr lang="en-US" dirty="0"/>
          </a:p>
        </p:txBody>
      </p:sp>
      <p:sp>
        <p:nvSpPr>
          <p:cNvPr id="3" name="Content Placeholder 2"/>
          <p:cNvSpPr>
            <a:spLocks noGrp="1"/>
          </p:cNvSpPr>
          <p:nvPr>
            <p:ph idx="1"/>
          </p:nvPr>
        </p:nvSpPr>
        <p:spPr/>
        <p:txBody>
          <a:bodyPr/>
          <a:lstStyle/>
          <a:p>
            <a:r>
              <a:rPr lang="en-US" dirty="0" smtClean="0"/>
              <a:t>Interface for Gosu and </a:t>
            </a:r>
            <a:r>
              <a:rPr lang="en-US" dirty="0" err="1" smtClean="0"/>
              <a:t>Javaplugins</a:t>
            </a:r>
            <a:endParaRPr lang="en-US" dirty="0" smtClean="0"/>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AuthenticationSourceCreatorPlugin</a:t>
            </a:r>
            <a:r>
              <a:rPr lang="en-US" b="1" dirty="0" smtClean="0"/>
              <a:t> </a:t>
            </a:r>
          </a:p>
          <a:p>
            <a:endParaRPr lang="en-US" dirty="0" smtClean="0"/>
          </a:p>
          <a:p>
            <a:r>
              <a:rPr lang="en-US" dirty="0" smtClean="0"/>
              <a:t>Required method</a:t>
            </a:r>
            <a:endParaRPr lang="en-US" dirty="0"/>
          </a:p>
          <a:p>
            <a:pPr lvl="1"/>
            <a:r>
              <a:rPr lang="en-US" b="1" dirty="0" smtClean="0">
                <a:latin typeface="Courier New" pitchFamily="49" charset="0"/>
                <a:cs typeface="Courier New" pitchFamily="49" charset="0"/>
              </a:rPr>
              <a:t>createSourceFromHTTPRequest(request :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HttpServletRequest</a:t>
            </a:r>
            <a:r>
              <a:rPr lang="en-US" b="1" dirty="0">
                <a:latin typeface="Courier New" pitchFamily="49" charset="0"/>
                <a:cs typeface="Courier New" pitchFamily="49" charset="0"/>
              </a:rPr>
              <a:t>) : AuthenticationSource</a:t>
            </a:r>
          </a:p>
          <a:p>
            <a:pPr lvl="1"/>
            <a:r>
              <a:rPr lang="en-US" dirty="0" smtClean="0"/>
              <a:t>If </a:t>
            </a:r>
            <a:r>
              <a:rPr lang="en-US" dirty="0"/>
              <a:t>authentication source cannot be created, </a:t>
            </a:r>
            <a:r>
              <a:rPr lang="en-US" dirty="0" smtClean="0"/>
              <a:t>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Source creator plugin</a:t>
            </a:r>
            <a:endParaRPr lang="en-US" dirty="0"/>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smtClean="0">
                <a:solidFill>
                  <a:schemeClr val="bg1"/>
                </a:solidFill>
                <a:latin typeface="Courier New"/>
                <a:ea typeface="Times New Roman"/>
                <a:cs typeface="Times New Roman"/>
              </a:rPr>
              <a:t>ta.examples</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return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a:t>
            </a:r>
            <a:r>
              <a:rPr lang="en-US" sz="1600" b="1" dirty="0" smtClean="0">
                <a:solidFill>
                  <a:schemeClr val="bg1"/>
                </a:solidFill>
                <a:latin typeface="Courier New"/>
                <a:ea typeface="Times New Roman"/>
                <a:cs typeface="Times New Roman"/>
              </a:rPr>
              <a:t>,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password</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smtClean="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endParaRPr lang="en-US" dirty="0"/>
          </a:p>
          <a:p>
            <a:r>
              <a:rPr lang="en-US" dirty="0" smtClean="0"/>
              <a:t>Required </a:t>
            </a:r>
            <a:r>
              <a:rPr lang="en-US" dirty="0"/>
              <a:t>method(s):</a:t>
            </a:r>
          </a:p>
          <a:p>
            <a:pPr lvl="1"/>
            <a:r>
              <a:rPr lang="en-US" b="1" dirty="0" smtClean="0">
                <a:latin typeface="Courier New" pitchFamily="49" charset="0"/>
                <a:cs typeface="Courier New" pitchFamily="49" charset="0"/>
              </a:rPr>
              <a:t>authenticate(source: AuthenticationSource): </a:t>
            </a:r>
            <a:r>
              <a:rPr lang="en-US" b="1" dirty="0">
                <a:latin typeface="Courier New" pitchFamily="49" charset="0"/>
                <a:cs typeface="Courier New" pitchFamily="49" charset="0"/>
              </a:rPr>
              <a:t>String</a:t>
            </a:r>
          </a:p>
          <a:p>
            <a:pPr lvl="1"/>
            <a:r>
              <a:rPr lang="en-US" dirty="0"/>
              <a:t>Verifies user credentials against authentication system</a:t>
            </a:r>
          </a:p>
          <a:p>
            <a:r>
              <a:rPr lang="en-US" dirty="0"/>
              <a:t>Returns user’s public ID</a:t>
            </a:r>
          </a:p>
          <a:p>
            <a:pPr lvl="1"/>
            <a:r>
              <a:rPr lang="en-US" b="1" dirty="0" err="1" smtClean="0">
                <a:latin typeface="Courier New" pitchFamily="49" charset="0"/>
                <a:cs typeface="Courier New" pitchFamily="49" charset="0"/>
              </a:rPr>
              <a:t>setCallback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callbackHandler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AuthenticationServicePluginCallbackHandler</a:t>
            </a:r>
            <a:r>
              <a:rPr lang="en-US" b="1" dirty="0" smtClean="0">
                <a:latin typeface="Courier New" pitchFamily="49" charset="0"/>
                <a:cs typeface="Courier New" pitchFamily="49" charset="0"/>
              </a:rPr>
              <a:t>)</a:t>
            </a:r>
            <a:r>
              <a:rPr lang="en-US" dirty="0" smtClean="0"/>
              <a:t>Passes </a:t>
            </a:r>
            <a:r>
              <a:rPr lang="en-US" dirty="0"/>
              <a:t>callback handler to plugin; use to lookup user public ID</a:t>
            </a:r>
          </a:p>
          <a:p>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1)</a:t>
            </a:r>
            <a:endParaRPr lang="en-US" dirty="0"/>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smtClean="0">
                <a:solidFill>
                  <a:srgbClr val="000000"/>
                </a:solidFill>
                <a:latin typeface="Courier New"/>
                <a:ea typeface="Times New Roman"/>
                <a:cs typeface="Times New Roman"/>
              </a:rPr>
              <a:t>AuthenticationServicePluginCallbackHandler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20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22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_</a:t>
            </a:r>
            <a:r>
              <a:rPr lang="en-US" sz="1600" b="1" dirty="0">
                <a:solidFill>
                  <a:srgbClr val="000000"/>
                </a:solidFill>
                <a:latin typeface="Courier New"/>
                <a:ea typeface="Times New Roman"/>
                <a:cs typeface="Times New Roman"/>
              </a:rPr>
              <a:t>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30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31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(2)</a:t>
            </a:r>
            <a:endParaRPr lang="en-US" dirty="0"/>
          </a:p>
        </p:txBody>
      </p:sp>
      <p:sp>
        <p:nvSpPr>
          <p:cNvPr id="7" name="Rectangle 6"/>
          <p:cNvSpPr/>
          <p:nvPr/>
        </p:nvSpPr>
        <p:spPr>
          <a:xfrm>
            <a:off x="279400" y="914400"/>
            <a:ext cx="99060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authenticate(</a:t>
            </a:r>
            <a:r>
              <a:rPr lang="en-US" sz="1600" b="1" dirty="0" err="1" smtClean="0">
                <a:solidFill>
                  <a:srgbClr val="000000"/>
                </a:solidFill>
                <a:latin typeface="Courier New"/>
                <a:ea typeface="Times New Roman"/>
                <a:cs typeface="Times New Roman"/>
              </a:rPr>
              <a:t>src:AuthenticationSource</a:t>
            </a:r>
            <a:r>
              <a:rPr lang="en-US" sz="1600" b="1" dirty="0" smtClean="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80"/>
                </a:solidFill>
                <a:latin typeface="Courier New"/>
                <a:ea typeface="Times New Roman"/>
                <a:cs typeface="Times New Roman"/>
              </a:rPr>
              <a:t>throw </a:t>
            </a:r>
            <a:r>
              <a:rPr lang="en-US" sz="1600" b="1" dirty="0">
                <a:solidFill>
                  <a:srgbClr val="000080"/>
                </a:solidFill>
                <a:latin typeface="Courier New"/>
                <a:ea typeface="Times New Roman"/>
                <a:cs typeface="Times New Roman"/>
              </a:rPr>
              <a:t>new </a:t>
            </a:r>
            <a:r>
              <a:rPr lang="en-US" sz="1600" b="1" dirty="0" err="1" smtClean="0">
                <a:solidFill>
                  <a:srgbClr val="000000"/>
                </a:solidFill>
                <a:latin typeface="Courier New"/>
                <a:ea typeface="Times New Roman"/>
                <a:cs typeface="Times New Roman"/>
              </a:rPr>
              <a:t>IllegalArgumentException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msgExArg</a:t>
            </a: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a:solidFill>
                  <a:srgbClr val="000000"/>
                </a:solidFill>
                <a:latin typeface="Courier New"/>
                <a:ea typeface="Times New Roman"/>
                <a:cs typeface="Times New Roman"/>
              </a:rPr>
              <a:t>MyLDAPAuthenticationSource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authenticateAgainstLDAP</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smtClean="0">
                <a:solidFill>
                  <a:srgbClr val="000000"/>
                </a:solidFill>
                <a:latin typeface="Courier New"/>
                <a:ea typeface="Times New Roman"/>
                <a:cs typeface="Times New Roman"/>
              </a:rPr>
              <a:t>FailedLoginException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msgFailed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…49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authenticateAgainstLDAP</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pSrc:MyLDAPAuthenticationSource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boolean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domain = </a:t>
            </a:r>
            <a:r>
              <a:rPr lang="en-US" sz="1600" b="1" dirty="0" err="1">
                <a:solidFill>
                  <a:srgbClr val="000000"/>
                </a:solidFill>
                <a:latin typeface="Courier New"/>
                <a:ea typeface="Times New Roman"/>
                <a:cs typeface="Times New Roman"/>
              </a:rPr>
              <a:t>pSrc.Domain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53   </a:t>
            </a:r>
            <a:r>
              <a:rPr lang="en-US" sz="1600" b="1" i="1" dirty="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here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return 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20504158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smtClean="0"/>
              <a:t>the 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Specify name and select interface</a:t>
            </a:r>
          </a:p>
          <a:p>
            <a:pPr marL="342900" lvl="1" indent="0">
              <a:buNone/>
            </a:pPr>
            <a:endParaRPr lang="en-US" dirty="0"/>
          </a:p>
          <a:p>
            <a:endParaRPr lang="en-US" dirty="0" smtClean="0"/>
          </a:p>
        </p:txBody>
      </p:sp>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pic>
        <p:nvPicPr>
          <p:cNvPr id="3082" name="Picture 10" descr="C:\Users\sluersen\AppData\Local\Temp\SNAGHTML7952f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75" y="3404453"/>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3" name="Rounded Rectangle 22"/>
          <p:cNvSpPr/>
          <p:nvPr/>
        </p:nvSpPr>
        <p:spPr bwMode="auto">
          <a:xfrm>
            <a:off x="2734930" y="39779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691" y="4231278"/>
            <a:ext cx="3962400" cy="20097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Right Arrow 25"/>
          <p:cNvSpPr/>
          <p:nvPr/>
        </p:nvSpPr>
        <p:spPr bwMode="auto">
          <a:xfrm>
            <a:off x="253745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86" name="Picture 14" descr="C:\Users\sluersen\AppData\Local\Temp\SNAGHTML7dacb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701716"/>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85f3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18559"/>
            <a:ext cx="8149971" cy="23829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 </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853" y="914399"/>
            <a:ext cx="3763518" cy="23205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Line 76"/>
          <p:cNvSpPr>
            <a:spLocks noChangeShapeType="1"/>
          </p:cNvSpPr>
          <p:nvPr/>
        </p:nvSpPr>
        <p:spPr bwMode="auto">
          <a:xfrm>
            <a:off x="1988852" y="1652000"/>
            <a:ext cx="504847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smtClean="0"/>
              <a:t>Database </a:t>
            </a:r>
            <a:r>
              <a:rPr lang="en-US" dirty="0"/>
              <a:t>connection </a:t>
            </a:r>
            <a:r>
              <a:rPr lang="en-US" dirty="0" smtClean="0"/>
              <a:t>requires </a:t>
            </a:r>
            <a:r>
              <a:rPr lang="en-US" dirty="0"/>
              <a:t>a database username and password as part of </a:t>
            </a:r>
            <a:r>
              <a:rPr lang="en-US" dirty="0" err="1"/>
              <a:t>jdbcURL</a:t>
            </a:r>
            <a:endParaRPr lang="en-US" dirty="0"/>
          </a:p>
          <a:p>
            <a:pPr lvl="1"/>
            <a:r>
              <a:rPr lang="en-US" dirty="0" smtClean="0"/>
              <a:t>database-config.xml </a:t>
            </a:r>
            <a:r>
              <a:rPr lang="en-US" dirty="0"/>
              <a:t>in </a:t>
            </a:r>
            <a:r>
              <a:rPr lang="en-US" dirty="0" smtClean="0"/>
              <a:t>&lt;</a:t>
            </a:r>
            <a:r>
              <a:rPr lang="en-US" dirty="0" err="1"/>
              <a:t>dbcp</a:t>
            </a:r>
            <a:r>
              <a:rPr lang="en-US" dirty="0"/>
              <a:t>-connection-pool</a:t>
            </a:r>
            <a:r>
              <a:rPr lang="en-US" dirty="0" smtClean="0"/>
              <a:t> /&gt; element</a:t>
            </a:r>
            <a:endParaRPr lang="en-US" dirty="0"/>
          </a:p>
          <a:p>
            <a:pPr lvl="1"/>
            <a:r>
              <a:rPr lang="en-US" dirty="0"/>
              <a:t>Password file</a:t>
            </a:r>
          </a:p>
          <a:p>
            <a:pPr lvl="1"/>
            <a:r>
              <a:rPr lang="en-US" dirty="0"/>
              <a:t>Database authentication </a:t>
            </a:r>
            <a:r>
              <a:rPr lang="en-US" dirty="0" smtClean="0"/>
              <a:t>plugin can </a:t>
            </a:r>
            <a:r>
              <a:rPr lang="en-US" dirty="0" err="1" smtClean="0"/>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2786295" y="2573179"/>
            <a:ext cx="37607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 plugin</a:t>
            </a:r>
            <a:endParaRPr lang="en-US" sz="1600" dirty="0">
              <a:solidFill>
                <a:schemeClr val="bg1"/>
              </a:solidFill>
            </a:endParaRPr>
          </a:p>
        </p:txBody>
      </p:sp>
      <p:grpSp>
        <p:nvGrpSpPr>
          <p:cNvPr id="17" name="Group 16"/>
          <p:cNvGrpSpPr/>
          <p:nvPr/>
        </p:nvGrpSpPr>
        <p:grpSpPr>
          <a:xfrm>
            <a:off x="3983510"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6813022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smtClean="0"/>
              <a:t>Interfaces </a:t>
            </a:r>
            <a:r>
              <a:rPr lang="en-US" dirty="0"/>
              <a:t>to implement </a:t>
            </a:r>
            <a:r>
              <a:rPr lang="en-US" dirty="0" smtClean="0"/>
              <a:t>in Gosu and Java</a:t>
            </a:r>
            <a:endParaRPr lang="en-US" dirty="0"/>
          </a:p>
          <a:p>
            <a:pPr lvl="1"/>
            <a:r>
              <a:rPr lang="en-US" b="1" dirty="0" err="1" smtClean="0">
                <a:latin typeface="Courier New" pitchFamily="49" charset="0"/>
                <a:cs typeface="Courier New" pitchFamily="49" charset="0"/>
              </a:rPr>
              <a:t>gw.plugin.DBAuthenticationPlugin</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r>
              <a:rPr lang="en-US" b="1" smtClean="0">
                <a:latin typeface="Courier New" pitchFamily="49" charset="0"/>
                <a:cs typeface="Courier New" pitchFamily="49" charset="0"/>
              </a:rPr>
              <a:t/>
            </a:r>
            <a:br>
              <a:rPr lang="en-US" b="1"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retrieveUsernameAndPassword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StringOrMap</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UsernamePasswordPair</a:t>
            </a:r>
            <a:endParaRPr lang="en-US" b="1" dirty="0" smtClean="0">
              <a:latin typeface="Courier New" pitchFamily="49" charset="0"/>
              <a:cs typeface="Courier New" pitchFamily="49" charset="0"/>
            </a:endParaRPr>
          </a:p>
          <a:p>
            <a:r>
              <a:rPr lang="en-US" dirty="0" smtClean="0"/>
              <a:t>Returns </a:t>
            </a:r>
            <a:r>
              <a:rPr lang="en-US" dirty="0"/>
              <a:t>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Database authentication plugin</a:t>
            </a:r>
            <a:endParaRPr lang="en-US" dirty="0"/>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UsernamePasswordPair</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15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t>
            </a:r>
            <a:r>
              <a:rPr lang="en-US" dirty="0" smtClean="0"/>
              <a:t>Authentication</a:t>
            </a:r>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endParaRPr lang="en-US" dirty="0"/>
          </a:p>
          <a:p>
            <a:r>
              <a:rPr lang="en-US" dirty="0"/>
              <a:t>User logs into a Guidewire application</a:t>
            </a:r>
          </a:p>
          <a:p>
            <a:pPr lvl="1"/>
            <a:r>
              <a:rPr lang="en-US" dirty="0"/>
              <a:t>End user via login </a:t>
            </a:r>
            <a:r>
              <a:rPr lang="en-US" dirty="0" smtClean="0"/>
              <a:t>page	</a:t>
            </a:r>
            <a:endParaRPr lang="en-US" dirty="0"/>
          </a:p>
          <a:p>
            <a:pPr lvl="1"/>
            <a:r>
              <a:rPr lang="en-US" dirty="0" smtClean="0"/>
              <a:t>External </a:t>
            </a:r>
            <a:r>
              <a:rPr lang="en-US" dirty="0"/>
              <a:t>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smtClean="0"/>
          </a:p>
          <a:p>
            <a:endParaRPr lang="en-US" dirty="0"/>
          </a:p>
          <a:p>
            <a:endParaRPr lang="en-US" dirty="0" smtClean="0"/>
          </a:p>
          <a:p>
            <a:r>
              <a:rPr lang="en-US" dirty="0" smtClean="0"/>
              <a:t/>
            </a:r>
            <a:br>
              <a:rPr lang="en-US" dirty="0" smtClean="0"/>
            </a:br>
            <a:endParaRPr lang="en-US" dirty="0"/>
          </a:p>
          <a:p>
            <a:r>
              <a:rPr lang="en-US" dirty="0" smtClean="0"/>
              <a:t>Guidewire </a:t>
            </a:r>
            <a:r>
              <a:rPr lang="en-US" dirty="0"/>
              <a:t>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smtClean="0">
                <a:solidFill>
                  <a:schemeClr val="bg1"/>
                </a:solidFill>
              </a:rPr>
              <a:t>Database</a:t>
            </a:r>
            <a:endParaRPr lang="en-US" sz="1600" dirty="0">
              <a:solidFill>
                <a:schemeClr val="bg1"/>
              </a:solidFill>
            </a:endParaRP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Web Service</a:t>
            </a:r>
            <a:endParaRPr lang="en-US" sz="1600" dirty="0">
              <a:solidFill>
                <a:schemeClr val="bg1"/>
              </a:solidFill>
            </a:endParaRPr>
          </a:p>
        </p:txBody>
      </p:sp>
    </p:spTree>
    <p:extLst>
      <p:ext uri="{BB962C8B-B14F-4D97-AF65-F5344CB8AC3E}">
        <p14:creationId xmlns:p14="http://schemas.microsoft.com/office/powerpoint/2010/main" val="2841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smtClean="0"/>
              <a:t>Can consist of:</a:t>
            </a:r>
          </a:p>
          <a:p>
            <a:pPr lvl="1"/>
            <a:r>
              <a:rPr lang="en-US" dirty="0" smtClean="0"/>
              <a:t>Username/password from web form or external system</a:t>
            </a:r>
          </a:p>
          <a:p>
            <a:pPr lvl="1"/>
            <a:r>
              <a:rPr lang="en-US" dirty="0" smtClean="0"/>
              <a:t>Single sign-on credential (</a:t>
            </a:r>
            <a:r>
              <a:rPr lang="en-US" dirty="0" err="1" smtClean="0"/>
              <a:t>SSO</a:t>
            </a:r>
            <a:r>
              <a:rPr lang="en-US" dirty="0" smtClean="0"/>
              <a:t>) </a:t>
            </a:r>
          </a:p>
          <a:p>
            <a:pPr lvl="1"/>
            <a:r>
              <a:rPr lang="en-US" dirty="0" smtClean="0"/>
              <a:t>Client certificate</a:t>
            </a:r>
            <a:br>
              <a:rPr lang="en-US" dirty="0" smtClean="0"/>
            </a:br>
            <a:endParaRPr lang="en-US" dirty="0" smtClean="0"/>
          </a:p>
          <a:p>
            <a:r>
              <a:rPr lang="en-US" dirty="0" smtClean="0"/>
              <a:t>Authentication Source Creator plugin</a:t>
            </a:r>
          </a:p>
          <a:p>
            <a:pPr lvl="1"/>
            <a:r>
              <a:rPr lang="en-US" dirty="0" smtClean="0"/>
              <a:t>Creates authentication source</a:t>
            </a:r>
          </a:p>
          <a:p>
            <a:endParaRPr lang="en-US" dirty="0" smtClean="0"/>
          </a:p>
          <a:p>
            <a:r>
              <a:rPr lang="en-US" dirty="0" smtClean="0"/>
              <a:t>Authentication Service plugin </a:t>
            </a:r>
          </a:p>
          <a:p>
            <a:pPr lvl="1"/>
            <a:r>
              <a:rPr lang="en-US" dirty="0" smtClean="0"/>
              <a:t>Determines if credential is valid</a:t>
            </a:r>
          </a:p>
          <a:p>
            <a:pPr lvl="1"/>
            <a:r>
              <a:rPr lang="en-US" dirty="0" smtClean="0"/>
              <a:t>Allows user to log into </a:t>
            </a:r>
            <a:br>
              <a:rPr lang="en-US" dirty="0" smtClean="0"/>
            </a:br>
            <a:r>
              <a:rPr lang="en-US" dirty="0" smtClean="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r>
              <a:rPr lang="en-US" sz="1600" dirty="0" smtClean="0">
                <a:solidFill>
                  <a:schemeClr val="bg1"/>
                </a:solidFill>
              </a:rPr>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r>
              <a:rPr lang="en-US" dirty="0" smtClean="0"/>
              <a:t/>
            </a:r>
            <a:br>
              <a:rPr lang="en-US" dirty="0" smtClean="0"/>
            </a:br>
            <a:r>
              <a:rPr lang="en-US" dirty="0" smtClean="0"/>
              <a:t>source creator </a:t>
            </a:r>
            <a:br>
              <a:rPr lang="en-US" dirty="0" smtClean="0"/>
            </a:br>
            <a:r>
              <a:rPr lang="en-US" dirty="0" smtClean="0"/>
              <a:t>plugin</a:t>
            </a:r>
            <a:endParaRPr lang="en-US" dirty="0"/>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Key value</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pair</a:t>
            </a:r>
            <a:endParaRPr lang="en-US" sz="1800" dirty="0">
              <a:solidFill>
                <a:schemeClr val="bg1"/>
              </a:solidFill>
            </a:endParaRPr>
          </a:p>
        </p:txBody>
      </p:sp>
    </p:spTree>
    <p:extLst>
      <p:ext uri="{BB962C8B-B14F-4D97-AF65-F5344CB8AC3E}">
        <p14:creationId xmlns:p14="http://schemas.microsoft.com/office/powerpoint/2010/main" val="3219316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ight Arrow 8192"/>
          <p:cNvSpPr/>
          <p:nvPr/>
        </p:nvSpPr>
        <p:spPr bwMode="auto">
          <a:xfrm>
            <a:off x="1828800" y="1950770"/>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3" y="140297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904327"/>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1127560"/>
            <a:ext cx="1744947" cy="1922896"/>
            <a:chOff x="4110375" y="1255834"/>
            <a:chExt cx="1171919" cy="1291431"/>
          </a:xfrm>
        </p:grpSpPr>
        <p:pic>
          <p:nvPicPr>
            <p:cNvPr id="49"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90432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904327"/>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pic>
        <p:nvPicPr>
          <p:cNvPr id="46" name="Picture 10" descr="icon_TrainingAp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348" y="1465509"/>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21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(1)  Login request</a:t>
              </a:r>
              <a:br>
                <a:rPr lang="en-US" sz="1600" dirty="0" smtClean="0">
                  <a:solidFill>
                    <a:schemeClr val="bg1"/>
                  </a:solidFill>
                </a:rPr>
              </a:br>
              <a:r>
                <a:rPr lang="en-US" sz="1600" dirty="0" smtClean="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(2) Auth</a:t>
              </a:r>
              <a:r>
                <a:rPr lang="en-US" sz="1600" dirty="0">
                  <a:solidFill>
                    <a:schemeClr val="bg1"/>
                  </a:solidFill>
                </a:rPr>
                <a:t>. source </a:t>
              </a:r>
              <a:r>
                <a:rPr lang="en-US" sz="1600" dirty="0" smtClean="0">
                  <a:solidFill>
                    <a:schemeClr val="bg1"/>
                  </a:solidFill>
                </a:rPr>
                <a:t>plugin extracts credentials</a:t>
              </a:r>
              <a:endParaRPr lang="en-US" sz="1600" dirty="0">
                <a:solidFill>
                  <a:schemeClr val="bg1"/>
                </a:solidFill>
              </a:endParaRP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(3) </a:t>
              </a:r>
              <a:r>
                <a:rPr lang="en-US" sz="1600" dirty="0">
                  <a:solidFill>
                    <a:schemeClr val="bg1"/>
                  </a:solidFill>
                </a:rPr>
                <a:t>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(5) </a:t>
              </a:r>
              <a:r>
                <a:rPr lang="en-US" sz="1600" dirty="0">
                  <a:solidFill>
                    <a:schemeClr val="bg1"/>
                  </a:solidFill>
                </a:rPr>
                <a:t>Auth. service gets </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(6) Auth</a:t>
              </a:r>
              <a:r>
                <a:rPr lang="en-US" sz="1600" dirty="0">
                  <a:solidFill>
                    <a:schemeClr val="bg1"/>
                  </a:solidFill>
                </a:rPr>
                <a:t>.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(4) Auth</a:t>
              </a:r>
              <a:r>
                <a:rPr lang="en-US" sz="1600" dirty="0">
                  <a:solidFill>
                    <a:schemeClr val="bg1"/>
                  </a:solidFill>
                </a:rPr>
                <a:t>.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r>
              <a:rPr lang="en-US" dirty="0" smtClean="0"/>
              <a:t>?</a:t>
            </a:r>
          </a:p>
          <a:p>
            <a:r>
              <a:rPr lang="en-US" dirty="0" smtClean="0"/>
              <a:t>Write </a:t>
            </a:r>
            <a:r>
              <a:rPr lang="en-US" dirty="0"/>
              <a:t>(or modify) plugin </a:t>
            </a:r>
            <a:r>
              <a:rPr lang="en-US" dirty="0" smtClean="0"/>
              <a:t>class</a:t>
            </a:r>
          </a:p>
          <a:p>
            <a:pPr lvl="1"/>
            <a:r>
              <a:rPr lang="en-US" dirty="0" smtClean="0"/>
              <a:t>Gosu</a:t>
            </a:r>
          </a:p>
          <a:p>
            <a:pPr lvl="1"/>
            <a:r>
              <a:rPr lang="en-US" dirty="0" smtClean="0"/>
              <a:t>Java</a:t>
            </a:r>
            <a:endParaRPr lang="en-US" dirty="0"/>
          </a:p>
          <a:p>
            <a:r>
              <a:rPr lang="en-US" dirty="0"/>
              <a:t>Move plugin code to proper directory (if necessary</a:t>
            </a:r>
            <a:r>
              <a:rPr lang="en-US" dirty="0" smtClean="0"/>
              <a:t>)</a:t>
            </a:r>
          </a:p>
          <a:p>
            <a:pPr lvl="1"/>
            <a:r>
              <a:rPr lang="en-US" dirty="0" smtClean="0"/>
              <a:t>Special requirements for Java classes and libraries</a:t>
            </a:r>
            <a:endParaRPr lang="en-US" dirty="0"/>
          </a:p>
          <a:p>
            <a:r>
              <a:rPr lang="en-US" dirty="0"/>
              <a:t>Modify plugin registry </a:t>
            </a:r>
            <a:r>
              <a:rPr lang="en-US" dirty="0" smtClean="0"/>
              <a:t>file </a:t>
            </a:r>
            <a:r>
              <a:rPr lang="en-US" dirty="0"/>
              <a:t>(if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1727</TotalTime>
  <Words>2671</Words>
  <Application>Microsoft Office PowerPoint</Application>
  <PresentationFormat>On-screen Show (4:3)</PresentationFormat>
  <Paragraphs>351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Seth Luersen</cp:lastModifiedBy>
  <cp:revision>136</cp:revision>
  <dcterms:created xsi:type="dcterms:W3CDTF">2013-08-19T16:16:51Z</dcterms:created>
  <dcterms:modified xsi:type="dcterms:W3CDTF">2013-10-23T03:52:05Z</dcterms:modified>
</cp:coreProperties>
</file>