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4"/>
  </p:sld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9" r:id="rId20"/>
    <p:sldId id="315" r:id="rId21"/>
    <p:sldId id="318" r:id="rId22"/>
    <p:sldId id="31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9" d="100"/>
          <a:sy n="79" d="100"/>
        </p:scale>
        <p:origin x="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IDHAR K" userId="588bbc5f35b11629" providerId="LiveId" clId="{F1AC6C0D-DF16-4F0E-9A2F-96648E95C443}"/>
    <pc:docChg chg="modSld">
      <pc:chgData name="SHASHIDHAR K" userId="588bbc5f35b11629" providerId="LiveId" clId="{F1AC6C0D-DF16-4F0E-9A2F-96648E95C443}" dt="2024-03-26T09:14:22.547" v="5" actId="1076"/>
      <pc:docMkLst>
        <pc:docMk/>
      </pc:docMkLst>
      <pc:sldChg chg="modSp mod">
        <pc:chgData name="SHASHIDHAR K" userId="588bbc5f35b11629" providerId="LiveId" clId="{F1AC6C0D-DF16-4F0E-9A2F-96648E95C443}" dt="2024-03-26T09:13:39.841" v="1" actId="1036"/>
        <pc:sldMkLst>
          <pc:docMk/>
          <pc:sldMk cId="2297629996" sldId="304"/>
        </pc:sldMkLst>
        <pc:spChg chg="mod">
          <ac:chgData name="SHASHIDHAR K" userId="588bbc5f35b11629" providerId="LiveId" clId="{F1AC6C0D-DF16-4F0E-9A2F-96648E95C443}" dt="2024-03-26T09:13:36.273" v="0" actId="14100"/>
          <ac:spMkLst>
            <pc:docMk/>
            <pc:sldMk cId="2297629996" sldId="304"/>
            <ac:spMk id="2" creationId="{612D6FA4-D0AC-FC1A-6C75-C9F260FB74B5}"/>
          </ac:spMkLst>
        </pc:spChg>
        <pc:picChg chg="mod">
          <ac:chgData name="SHASHIDHAR K" userId="588bbc5f35b11629" providerId="LiveId" clId="{F1AC6C0D-DF16-4F0E-9A2F-96648E95C443}" dt="2024-03-26T09:13:39.841" v="1" actId="1036"/>
          <ac:picMkLst>
            <pc:docMk/>
            <pc:sldMk cId="2297629996" sldId="304"/>
            <ac:picMk id="5" creationId="{416372B2-2BED-3A57-F5BA-797ADDD10E29}"/>
          </ac:picMkLst>
        </pc:picChg>
      </pc:sldChg>
      <pc:sldChg chg="modSp mod">
        <pc:chgData name="SHASHIDHAR K" userId="588bbc5f35b11629" providerId="LiveId" clId="{F1AC6C0D-DF16-4F0E-9A2F-96648E95C443}" dt="2024-03-26T09:13:52.813" v="2" actId="1076"/>
        <pc:sldMkLst>
          <pc:docMk/>
          <pc:sldMk cId="198600360" sldId="306"/>
        </pc:sldMkLst>
        <pc:spChg chg="mod">
          <ac:chgData name="SHASHIDHAR K" userId="588bbc5f35b11629" providerId="LiveId" clId="{F1AC6C0D-DF16-4F0E-9A2F-96648E95C443}" dt="2024-03-26T09:13:52.813" v="2" actId="1076"/>
          <ac:spMkLst>
            <pc:docMk/>
            <pc:sldMk cId="198600360" sldId="306"/>
            <ac:spMk id="2" creationId="{96D206E1-E6C0-C4F8-6751-E24C3510CE8F}"/>
          </ac:spMkLst>
        </pc:spChg>
      </pc:sldChg>
      <pc:sldChg chg="modSp mod">
        <pc:chgData name="SHASHIDHAR K" userId="588bbc5f35b11629" providerId="LiveId" clId="{F1AC6C0D-DF16-4F0E-9A2F-96648E95C443}" dt="2024-03-26T09:14:01.636" v="3" actId="1076"/>
        <pc:sldMkLst>
          <pc:docMk/>
          <pc:sldMk cId="1186333980" sldId="307"/>
        </pc:sldMkLst>
        <pc:spChg chg="mod">
          <ac:chgData name="SHASHIDHAR K" userId="588bbc5f35b11629" providerId="LiveId" clId="{F1AC6C0D-DF16-4F0E-9A2F-96648E95C443}" dt="2024-03-26T09:14:01.636" v="3" actId="1076"/>
          <ac:spMkLst>
            <pc:docMk/>
            <pc:sldMk cId="1186333980" sldId="307"/>
            <ac:spMk id="2" creationId="{1A50858A-FB2A-FA60-00C4-275A4ACC939F}"/>
          </ac:spMkLst>
        </pc:spChg>
      </pc:sldChg>
      <pc:sldChg chg="modSp mod">
        <pc:chgData name="SHASHIDHAR K" userId="588bbc5f35b11629" providerId="LiveId" clId="{F1AC6C0D-DF16-4F0E-9A2F-96648E95C443}" dt="2024-03-26T09:14:10.543" v="4" actId="1076"/>
        <pc:sldMkLst>
          <pc:docMk/>
          <pc:sldMk cId="3088788464" sldId="308"/>
        </pc:sldMkLst>
        <pc:spChg chg="mod">
          <ac:chgData name="SHASHIDHAR K" userId="588bbc5f35b11629" providerId="LiveId" clId="{F1AC6C0D-DF16-4F0E-9A2F-96648E95C443}" dt="2024-03-26T09:14:10.543" v="4" actId="1076"/>
          <ac:spMkLst>
            <pc:docMk/>
            <pc:sldMk cId="3088788464" sldId="308"/>
            <ac:spMk id="2" creationId="{6F0A4481-9074-86D5-555F-C6ECC90960CE}"/>
          </ac:spMkLst>
        </pc:spChg>
      </pc:sldChg>
      <pc:sldChg chg="modSp mod">
        <pc:chgData name="SHASHIDHAR K" userId="588bbc5f35b11629" providerId="LiveId" clId="{F1AC6C0D-DF16-4F0E-9A2F-96648E95C443}" dt="2024-03-26T09:14:22.547" v="5" actId="1076"/>
        <pc:sldMkLst>
          <pc:docMk/>
          <pc:sldMk cId="2979575666" sldId="309"/>
        </pc:sldMkLst>
        <pc:spChg chg="mod">
          <ac:chgData name="SHASHIDHAR K" userId="588bbc5f35b11629" providerId="LiveId" clId="{F1AC6C0D-DF16-4F0E-9A2F-96648E95C443}" dt="2024-03-26T09:14:22.547" v="5" actId="1076"/>
          <ac:spMkLst>
            <pc:docMk/>
            <pc:sldMk cId="2979575666" sldId="309"/>
            <ac:spMk id="2" creationId="{DBDE8CB9-24AD-BCDF-8F63-A8CF03FB800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8779-60BD-6021-9D5E-82F4ED180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90D190-A6C3-9A1A-63B5-F61D331D2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00030-EE4F-6E98-FD31-FB42B3893691}"/>
              </a:ext>
            </a:extLst>
          </p:cNvPr>
          <p:cNvSpPr>
            <a:spLocks noGrp="1"/>
          </p:cNvSpPr>
          <p:nvPr>
            <p:ph type="dt" sz="half" idx="10"/>
          </p:nvPr>
        </p:nvSpPr>
        <p:spPr/>
        <p:txBody>
          <a:bodyPr/>
          <a:lstStyle/>
          <a:p>
            <a:fld id="{9184DA70-C731-4C70-880D-CCD4705E623C}" type="datetime1">
              <a:rPr lang="en-US" smtClean="0"/>
              <a:t>2/7/2025</a:t>
            </a:fld>
            <a:endParaRPr lang="en-US" dirty="0"/>
          </a:p>
        </p:txBody>
      </p:sp>
      <p:sp>
        <p:nvSpPr>
          <p:cNvPr id="5" name="Footer Placeholder 4">
            <a:extLst>
              <a:ext uri="{FF2B5EF4-FFF2-40B4-BE49-F238E27FC236}">
                <a16:creationId xmlns:a16="http://schemas.microsoft.com/office/drawing/2014/main" id="{99C0222C-1DE2-3BF1-BC33-A00E26A29D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439EAF-E06F-1AA4-E017-DFE1521B586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725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89E2-2B67-5104-36BC-EC9695A8DE3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1079A1-8333-C837-11CB-CFD3577CFB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C4FC9-28E8-7F41-4E58-6DB62A5C2697}"/>
              </a:ext>
            </a:extLst>
          </p:cNvPr>
          <p:cNvSpPr>
            <a:spLocks noGrp="1"/>
          </p:cNvSpPr>
          <p:nvPr>
            <p:ph type="dt" sz="half" idx="10"/>
          </p:nvPr>
        </p:nvSpPr>
        <p:spPr/>
        <p:txBody>
          <a:bodyPr/>
          <a:lstStyle/>
          <a:p>
            <a:fld id="{62D6E202-B606-4609-B914-27C9371A1F6D}" type="datetime1">
              <a:rPr lang="en-US" smtClean="0"/>
              <a:t>2/7/2025</a:t>
            </a:fld>
            <a:endParaRPr lang="en-US" dirty="0"/>
          </a:p>
        </p:txBody>
      </p:sp>
      <p:sp>
        <p:nvSpPr>
          <p:cNvPr id="5" name="Footer Placeholder 4">
            <a:extLst>
              <a:ext uri="{FF2B5EF4-FFF2-40B4-BE49-F238E27FC236}">
                <a16:creationId xmlns:a16="http://schemas.microsoft.com/office/drawing/2014/main" id="{82B0584F-D0F1-1707-5580-EE493EFB6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6745E3-C67F-BA13-F059-9A344D374FE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68937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F6C4C-40DE-5990-BB09-4F5FBC84BA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1D4031-B489-B468-E9DB-ED56F5F73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EE60D-C22A-3EAE-6DA8-3586FFFF753E}"/>
              </a:ext>
            </a:extLst>
          </p:cNvPr>
          <p:cNvSpPr>
            <a:spLocks noGrp="1"/>
          </p:cNvSpPr>
          <p:nvPr>
            <p:ph type="dt" sz="half" idx="10"/>
          </p:nvPr>
        </p:nvSpPr>
        <p:spPr/>
        <p:txBody>
          <a:bodyPr/>
          <a:lstStyle/>
          <a:p>
            <a:fld id="{62D6E202-B606-4609-B914-27C9371A1F6D}" type="datetime1">
              <a:rPr lang="en-US" smtClean="0"/>
              <a:t>2/7/2025</a:t>
            </a:fld>
            <a:endParaRPr lang="en-US" dirty="0"/>
          </a:p>
        </p:txBody>
      </p:sp>
      <p:sp>
        <p:nvSpPr>
          <p:cNvPr id="5" name="Footer Placeholder 4">
            <a:extLst>
              <a:ext uri="{FF2B5EF4-FFF2-40B4-BE49-F238E27FC236}">
                <a16:creationId xmlns:a16="http://schemas.microsoft.com/office/drawing/2014/main" id="{72DC9291-B750-2902-62E4-26FC765F21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2FC12B-4CA5-D7C1-9A4C-8A85B4067B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22964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6B1A-FEAA-9561-D7C3-C5F8338EC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7F0BE8-A61F-91F9-120D-AAB0DDC69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5B780-E7AA-5EF4-5590-1A8B6D7A7B50}"/>
              </a:ext>
            </a:extLst>
          </p:cNvPr>
          <p:cNvSpPr>
            <a:spLocks noGrp="1"/>
          </p:cNvSpPr>
          <p:nvPr>
            <p:ph type="dt" sz="half" idx="10"/>
          </p:nvPr>
        </p:nvSpPr>
        <p:spPr/>
        <p:txBody>
          <a:bodyPr/>
          <a:lstStyle/>
          <a:p>
            <a:fld id="{4BE1D723-8F53-4F53-90B0-1982A396982E}" type="datetime1">
              <a:rPr lang="en-US" smtClean="0"/>
              <a:t>2/7/2025</a:t>
            </a:fld>
            <a:endParaRPr lang="en-US" dirty="0"/>
          </a:p>
        </p:txBody>
      </p:sp>
      <p:sp>
        <p:nvSpPr>
          <p:cNvPr id="5" name="Footer Placeholder 4">
            <a:extLst>
              <a:ext uri="{FF2B5EF4-FFF2-40B4-BE49-F238E27FC236}">
                <a16:creationId xmlns:a16="http://schemas.microsoft.com/office/drawing/2014/main" id="{843A3E57-433F-AFC9-5555-3A7FF400C4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2177B8-DF47-8A39-B7D9-B851EF90708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7796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2E3E-8C72-2359-4BB3-97D385426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CB8DB3-ECBF-02E1-F5D6-5CBF251C0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E4E76-3B8B-610B-8C5C-7AA797EEDC42}"/>
              </a:ext>
            </a:extLst>
          </p:cNvPr>
          <p:cNvSpPr>
            <a:spLocks noGrp="1"/>
          </p:cNvSpPr>
          <p:nvPr>
            <p:ph type="dt" sz="half" idx="10"/>
          </p:nvPr>
        </p:nvSpPr>
        <p:spPr/>
        <p:txBody>
          <a:bodyPr/>
          <a:lstStyle/>
          <a:p>
            <a:fld id="{97669AF7-7BEB-44E4-9852-375E34362B5B}" type="datetime1">
              <a:rPr lang="en-US" smtClean="0"/>
              <a:t>2/7/2025</a:t>
            </a:fld>
            <a:endParaRPr lang="en-US" dirty="0"/>
          </a:p>
        </p:txBody>
      </p:sp>
      <p:sp>
        <p:nvSpPr>
          <p:cNvPr id="5" name="Footer Placeholder 4">
            <a:extLst>
              <a:ext uri="{FF2B5EF4-FFF2-40B4-BE49-F238E27FC236}">
                <a16:creationId xmlns:a16="http://schemas.microsoft.com/office/drawing/2014/main" id="{E187FA3E-05C6-BB77-693A-3BDAA12E75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89246C-0571-FDB4-7649-A5D008D0E0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974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2D27-6173-42C5-D6EA-7B249B2174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52A6AC-7BA1-21B3-D12F-CA56EB8597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B0782A-CC2B-8FE9-0593-225DF09A4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E3D222-76E7-FD98-BC7C-1030BF6C60F8}"/>
              </a:ext>
            </a:extLst>
          </p:cNvPr>
          <p:cNvSpPr>
            <a:spLocks noGrp="1"/>
          </p:cNvSpPr>
          <p:nvPr>
            <p:ph type="dt" sz="half" idx="10"/>
          </p:nvPr>
        </p:nvSpPr>
        <p:spPr/>
        <p:txBody>
          <a:bodyPr/>
          <a:lstStyle/>
          <a:p>
            <a:fld id="{BAAAC38D-0552-4C82-B593-E6124DFADBE2}" type="datetime1">
              <a:rPr lang="en-US" smtClean="0"/>
              <a:t>2/7/2025</a:t>
            </a:fld>
            <a:endParaRPr lang="en-US" dirty="0"/>
          </a:p>
        </p:txBody>
      </p:sp>
      <p:sp>
        <p:nvSpPr>
          <p:cNvPr id="6" name="Footer Placeholder 5">
            <a:extLst>
              <a:ext uri="{FF2B5EF4-FFF2-40B4-BE49-F238E27FC236}">
                <a16:creationId xmlns:a16="http://schemas.microsoft.com/office/drawing/2014/main" id="{59081F17-66CD-9E58-B6D8-B07C57D722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B0BFC4-6B3C-E187-AAE8-DF5DD65B6A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432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0E90-8FC9-1AD5-77C5-D2A380D53F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21B213-8809-FAE3-D8D2-C01D70B008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AE9B26-AC8D-E991-8D28-00F161D623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781342-5732-2A09-7CA4-F93060BF6E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FFD06-404B-CDBD-636D-8EFB1556FC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5EFF78-B1F8-DABA-F71E-1B8A7593EAA5}"/>
              </a:ext>
            </a:extLst>
          </p:cNvPr>
          <p:cNvSpPr>
            <a:spLocks noGrp="1"/>
          </p:cNvSpPr>
          <p:nvPr>
            <p:ph type="dt" sz="half" idx="10"/>
          </p:nvPr>
        </p:nvSpPr>
        <p:spPr/>
        <p:txBody>
          <a:bodyPr/>
          <a:lstStyle/>
          <a:p>
            <a:fld id="{D9DF0F1C-5577-4ACB-BB62-DF8F3C494C7E}" type="datetime1">
              <a:rPr lang="en-US" smtClean="0"/>
              <a:t>2/7/2025</a:t>
            </a:fld>
            <a:endParaRPr lang="en-US" dirty="0"/>
          </a:p>
        </p:txBody>
      </p:sp>
      <p:sp>
        <p:nvSpPr>
          <p:cNvPr id="8" name="Footer Placeholder 7">
            <a:extLst>
              <a:ext uri="{FF2B5EF4-FFF2-40B4-BE49-F238E27FC236}">
                <a16:creationId xmlns:a16="http://schemas.microsoft.com/office/drawing/2014/main" id="{19B2B392-75AE-D2AE-8E0C-6B2DB701F0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8013C20-9C90-2054-4006-3A13CFD580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4650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F610-9383-4318-C6FA-8C2AEBF756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FB0B1D-AA44-968E-918D-14925BF29D2A}"/>
              </a:ext>
            </a:extLst>
          </p:cNvPr>
          <p:cNvSpPr>
            <a:spLocks noGrp="1"/>
          </p:cNvSpPr>
          <p:nvPr>
            <p:ph type="dt" sz="half" idx="10"/>
          </p:nvPr>
        </p:nvSpPr>
        <p:spPr/>
        <p:txBody>
          <a:bodyPr/>
          <a:lstStyle/>
          <a:p>
            <a:fld id="{1775B394-D9F9-4F0C-B15D-605F45CB9E9F}" type="datetime1">
              <a:rPr lang="en-US" smtClean="0"/>
              <a:t>2/7/2025</a:t>
            </a:fld>
            <a:endParaRPr lang="en-US" dirty="0"/>
          </a:p>
        </p:txBody>
      </p:sp>
      <p:sp>
        <p:nvSpPr>
          <p:cNvPr id="4" name="Footer Placeholder 3">
            <a:extLst>
              <a:ext uri="{FF2B5EF4-FFF2-40B4-BE49-F238E27FC236}">
                <a16:creationId xmlns:a16="http://schemas.microsoft.com/office/drawing/2014/main" id="{413081BC-C6BB-02FD-62AB-B3748ED690B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5A86D33-550C-A758-0BDD-48A9B14A8B7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753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5EBD02-8CB4-E760-97F2-64A1BDFB4FDA}"/>
              </a:ext>
            </a:extLst>
          </p:cNvPr>
          <p:cNvSpPr>
            <a:spLocks noGrp="1"/>
          </p:cNvSpPr>
          <p:nvPr>
            <p:ph type="dt" sz="half" idx="10"/>
          </p:nvPr>
        </p:nvSpPr>
        <p:spPr/>
        <p:txBody>
          <a:bodyPr/>
          <a:lstStyle/>
          <a:p>
            <a:fld id="{39667345-2558-425A-8533-9BFDBCE15005}" type="datetime1">
              <a:rPr lang="en-US" smtClean="0"/>
              <a:t>2/7/2025</a:t>
            </a:fld>
            <a:endParaRPr lang="en-US" dirty="0"/>
          </a:p>
        </p:txBody>
      </p:sp>
      <p:sp>
        <p:nvSpPr>
          <p:cNvPr id="3" name="Footer Placeholder 2">
            <a:extLst>
              <a:ext uri="{FF2B5EF4-FFF2-40B4-BE49-F238E27FC236}">
                <a16:creationId xmlns:a16="http://schemas.microsoft.com/office/drawing/2014/main" id="{6F06F695-0DFE-49EB-7FB9-38B9AB56F9C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0E89A7-98BA-3469-5512-8654EEE328F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588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839A-3069-3A17-11E7-6A7E371BBB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46B075-35A0-ABC5-0ED5-54E7CC3FA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D028CF-A05C-5C9B-1762-5201BDB57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61EE1-2CC3-C353-867D-F898C8DEEE74}"/>
              </a:ext>
            </a:extLst>
          </p:cNvPr>
          <p:cNvSpPr>
            <a:spLocks noGrp="1"/>
          </p:cNvSpPr>
          <p:nvPr>
            <p:ph type="dt" sz="half" idx="10"/>
          </p:nvPr>
        </p:nvSpPr>
        <p:spPr/>
        <p:txBody>
          <a:bodyPr/>
          <a:lstStyle/>
          <a:p>
            <a:fld id="{92BEA474-078D-4E9B-9B14-09A87B19DC46}" type="datetime1">
              <a:rPr lang="en-US" smtClean="0"/>
              <a:t>2/7/2025</a:t>
            </a:fld>
            <a:endParaRPr lang="en-US" dirty="0"/>
          </a:p>
        </p:txBody>
      </p:sp>
      <p:sp>
        <p:nvSpPr>
          <p:cNvPr id="6" name="Footer Placeholder 5">
            <a:extLst>
              <a:ext uri="{FF2B5EF4-FFF2-40B4-BE49-F238E27FC236}">
                <a16:creationId xmlns:a16="http://schemas.microsoft.com/office/drawing/2014/main" id="{B804D448-4D08-A32B-E5A6-0FCA3BAE25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C4B32C-E195-AFB1-5C42-082494FBCD62}"/>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02665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E5A58-0855-25A5-E91E-829B830C6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11581C-AD4F-3A8B-D1A4-E9B791446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BFC1FC-E2DF-863F-0A79-82D005F74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20825-AC50-CF96-FAA2-06C2336E5E2E}"/>
              </a:ext>
            </a:extLst>
          </p:cNvPr>
          <p:cNvSpPr>
            <a:spLocks noGrp="1"/>
          </p:cNvSpPr>
          <p:nvPr>
            <p:ph type="dt" sz="half" idx="10"/>
          </p:nvPr>
        </p:nvSpPr>
        <p:spPr/>
        <p:txBody>
          <a:bodyPr/>
          <a:lstStyle/>
          <a:p>
            <a:fld id="{4907D986-8816-4272-A432-0437A28A9828}" type="datetime1">
              <a:rPr lang="en-US" smtClean="0"/>
              <a:t>2/7/2025</a:t>
            </a:fld>
            <a:endParaRPr lang="en-US" dirty="0"/>
          </a:p>
        </p:txBody>
      </p:sp>
      <p:sp>
        <p:nvSpPr>
          <p:cNvPr id="6" name="Footer Placeholder 5">
            <a:extLst>
              <a:ext uri="{FF2B5EF4-FFF2-40B4-BE49-F238E27FC236}">
                <a16:creationId xmlns:a16="http://schemas.microsoft.com/office/drawing/2014/main" id="{805DCCC1-9FB8-68DF-BF77-681DA9277A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57D147-1D23-A1DF-7A49-4AA6ABF9DBF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55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70F80-9753-2C3F-1D18-C1C4ED0D7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9D8DFB-C58B-09BC-7298-49D6A3D5BF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406580-96DE-5129-6498-03FC53256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2/7/2025</a:t>
            </a:fld>
            <a:endParaRPr lang="en-US" dirty="0"/>
          </a:p>
        </p:txBody>
      </p:sp>
      <p:sp>
        <p:nvSpPr>
          <p:cNvPr id="5" name="Footer Placeholder 4">
            <a:extLst>
              <a:ext uri="{FF2B5EF4-FFF2-40B4-BE49-F238E27FC236}">
                <a16:creationId xmlns:a16="http://schemas.microsoft.com/office/drawing/2014/main" id="{69EDA518-C484-690B-2B9D-D7F0868DD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638335-D2E3-014C-300B-EDD9FA017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71539966"/>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55117" y="2704285"/>
            <a:ext cx="3890609" cy="1659874"/>
          </a:xfrm>
        </p:spPr>
        <p:txBody>
          <a:bodyPr anchor="b">
            <a:normAutofit fontScale="90000"/>
          </a:bodyPr>
          <a:lstStyle/>
          <a:p>
            <a:r>
              <a:rPr lang="en-US" sz="6000" dirty="0">
                <a:solidFill>
                  <a:schemeClr val="bg1"/>
                </a:solidFill>
              </a:rPr>
              <a:t>FORCASTING TIME SERIES</a:t>
            </a:r>
          </a:p>
        </p:txBody>
      </p:sp>
    </p:spTree>
    <p:extLst>
      <p:ext uri="{BB962C8B-B14F-4D97-AF65-F5344CB8AC3E}">
        <p14:creationId xmlns:p14="http://schemas.microsoft.com/office/powerpoint/2010/main" val="1931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E8CB9-24AD-BCDF-8F63-A8CF03FB8001}"/>
              </a:ext>
            </a:extLst>
          </p:cNvPr>
          <p:cNvSpPr>
            <a:spLocks noGrp="1"/>
          </p:cNvSpPr>
          <p:nvPr>
            <p:ph type="title"/>
          </p:nvPr>
        </p:nvSpPr>
        <p:spPr>
          <a:xfrm>
            <a:off x="1840274" y="-321815"/>
            <a:ext cx="10058400" cy="1609344"/>
          </a:xfrm>
        </p:spPr>
        <p:txBody>
          <a:bodyPr/>
          <a:lstStyle/>
          <a:p>
            <a:r>
              <a:rPr lang="en-IN" b="1" dirty="0">
                <a:solidFill>
                  <a:schemeClr val="bg1"/>
                </a:solidFill>
              </a:rPr>
              <a:t>Time series plot (selected columns)</a:t>
            </a:r>
          </a:p>
        </p:txBody>
      </p:sp>
      <p:pic>
        <p:nvPicPr>
          <p:cNvPr id="5" name="Picture 2">
            <a:extLst>
              <a:ext uri="{FF2B5EF4-FFF2-40B4-BE49-F238E27FC236}">
                <a16:creationId xmlns:a16="http://schemas.microsoft.com/office/drawing/2014/main" id="{AC4A5F44-40C5-E958-E8BA-F1F22EC1CDE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12830" y="974163"/>
            <a:ext cx="11366339" cy="557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57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31AF-606A-0F7F-3C08-C4F66C6515A7}"/>
              </a:ext>
            </a:extLst>
          </p:cNvPr>
          <p:cNvSpPr>
            <a:spLocks noGrp="1"/>
          </p:cNvSpPr>
          <p:nvPr>
            <p:ph type="title"/>
          </p:nvPr>
        </p:nvSpPr>
        <p:spPr>
          <a:xfrm>
            <a:off x="1519335" y="251927"/>
            <a:ext cx="10515600" cy="1325563"/>
          </a:xfrm>
        </p:spPr>
        <p:txBody>
          <a:bodyPr>
            <a:normAutofit fontScale="90000"/>
          </a:bodyPr>
          <a:lstStyle/>
          <a:p>
            <a:pPr algn="ctr"/>
            <a:r>
              <a:rPr lang="en-US" b="1" dirty="0"/>
              <a:t>Model building </a:t>
            </a:r>
            <a:r>
              <a:rPr lang="en-US" dirty="0"/>
              <a:t/>
            </a:r>
            <a:br>
              <a:rPr lang="en-US" dirty="0"/>
            </a:br>
            <a:r>
              <a:rPr lang="en-IN" b="1" i="0" dirty="0">
                <a:solidFill>
                  <a:srgbClr val="000000"/>
                </a:solidFill>
                <a:effectLst/>
                <a:latin typeface="Helvetica Neue"/>
              </a:rPr>
              <a:t>ARIMA Model Prediction</a:t>
            </a:r>
            <a:br>
              <a:rPr lang="en-IN" b="1" i="0" dirty="0">
                <a:solidFill>
                  <a:srgbClr val="000000"/>
                </a:solidFill>
                <a:effectLst/>
                <a:latin typeface="Helvetica Neue"/>
              </a:rPr>
            </a:br>
            <a:endParaRPr lang="en-IN" dirty="0"/>
          </a:p>
        </p:txBody>
      </p:sp>
      <p:pic>
        <p:nvPicPr>
          <p:cNvPr id="5" name="Picture 2">
            <a:extLst>
              <a:ext uri="{FF2B5EF4-FFF2-40B4-BE49-F238E27FC236}">
                <a16:creationId xmlns:a16="http://schemas.microsoft.com/office/drawing/2014/main" id="{4435C207-EB0D-BC62-BC5C-DFD58C5249C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50505" y="1287624"/>
            <a:ext cx="8117633" cy="531844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4090AE4-C7D8-EAED-C2F0-DA47F7C242AE}"/>
              </a:ext>
            </a:extLst>
          </p:cNvPr>
          <p:cNvSpPr>
            <a:spLocks noGrp="1"/>
          </p:cNvSpPr>
          <p:nvPr>
            <p:ph sz="half" idx="2"/>
          </p:nvPr>
        </p:nvSpPr>
        <p:spPr>
          <a:xfrm>
            <a:off x="8872105" y="3320764"/>
            <a:ext cx="3957486" cy="1027302"/>
          </a:xfrm>
        </p:spPr>
        <p:txBody>
          <a:bodyPr>
            <a:normAutofit/>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573443.0731497 </a:t>
            </a:r>
          </a:p>
          <a:p>
            <a:endParaRPr lang="en-IN" dirty="0"/>
          </a:p>
        </p:txBody>
      </p:sp>
    </p:spTree>
    <p:extLst>
      <p:ext uri="{BB962C8B-B14F-4D97-AF65-F5344CB8AC3E}">
        <p14:creationId xmlns:p14="http://schemas.microsoft.com/office/powerpoint/2010/main" val="310056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630E-CBBE-5203-3D9D-B9197FF27E6F}"/>
              </a:ext>
            </a:extLst>
          </p:cNvPr>
          <p:cNvSpPr>
            <a:spLocks noGrp="1"/>
          </p:cNvSpPr>
          <p:nvPr>
            <p:ph type="title"/>
          </p:nvPr>
        </p:nvSpPr>
        <p:spPr>
          <a:xfrm>
            <a:off x="1069975" y="13526"/>
            <a:ext cx="10058400" cy="1609344"/>
          </a:xfrm>
        </p:spPr>
        <p:txBody>
          <a:bodyPr>
            <a:normAutofit/>
          </a:bodyPr>
          <a:lstStyle/>
          <a:p>
            <a:r>
              <a:rPr lang="en-IN" b="1" i="0" dirty="0">
                <a:solidFill>
                  <a:srgbClr val="000000"/>
                </a:solidFill>
                <a:effectLst/>
                <a:latin typeface="Helvetica Neue"/>
              </a:rPr>
              <a:t>Moving Average Forecast</a:t>
            </a:r>
            <a:br>
              <a:rPr lang="en-IN" b="1" i="0" dirty="0">
                <a:solidFill>
                  <a:srgbClr val="000000"/>
                </a:solidFill>
                <a:effectLst/>
                <a:latin typeface="Helvetica Neue"/>
              </a:rPr>
            </a:br>
            <a:endParaRPr lang="en-IN" dirty="0"/>
          </a:p>
        </p:txBody>
      </p:sp>
      <p:pic>
        <p:nvPicPr>
          <p:cNvPr id="5" name="Picture 2">
            <a:extLst>
              <a:ext uri="{FF2B5EF4-FFF2-40B4-BE49-F238E27FC236}">
                <a16:creationId xmlns:a16="http://schemas.microsoft.com/office/drawing/2014/main" id="{658593DB-4ACF-3F25-1D83-DF8880DA097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07910" y="1035698"/>
            <a:ext cx="8720342" cy="563710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E5F5E24-DCD6-5397-2458-D658E3F06A57}"/>
              </a:ext>
            </a:extLst>
          </p:cNvPr>
          <p:cNvSpPr>
            <a:spLocks noGrp="1"/>
          </p:cNvSpPr>
          <p:nvPr>
            <p:ph sz="half" idx="2"/>
          </p:nvPr>
        </p:nvSpPr>
        <p:spPr>
          <a:xfrm>
            <a:off x="9028252" y="3251378"/>
            <a:ext cx="3092213" cy="3977640"/>
          </a:xfrm>
        </p:spPr>
        <p:txBody>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2534.41564 </a:t>
            </a:r>
          </a:p>
          <a:p>
            <a:endParaRPr lang="en-IN" dirty="0"/>
          </a:p>
        </p:txBody>
      </p:sp>
    </p:spTree>
    <p:extLst>
      <p:ext uri="{BB962C8B-B14F-4D97-AF65-F5344CB8AC3E}">
        <p14:creationId xmlns:p14="http://schemas.microsoft.com/office/powerpoint/2010/main" val="4172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DC31-4CF1-026D-4316-AD8D87C9BFB1}"/>
              </a:ext>
            </a:extLst>
          </p:cNvPr>
          <p:cNvSpPr>
            <a:spLocks noGrp="1"/>
          </p:cNvSpPr>
          <p:nvPr>
            <p:ph type="title"/>
          </p:nvPr>
        </p:nvSpPr>
        <p:spPr>
          <a:xfrm>
            <a:off x="1166327" y="-290872"/>
            <a:ext cx="10066094" cy="1326570"/>
          </a:xfrm>
        </p:spPr>
        <p:txBody>
          <a:bodyPr/>
          <a:lstStyle/>
          <a:p>
            <a:r>
              <a:rPr lang="en-IN" b="1" i="0" dirty="0">
                <a:solidFill>
                  <a:srgbClr val="000000"/>
                </a:solidFill>
                <a:effectLst/>
                <a:latin typeface="Helvetica Neue"/>
              </a:rPr>
              <a:t>LSTM Forecasting model</a:t>
            </a:r>
            <a:endParaRPr lang="en-IN" dirty="0"/>
          </a:p>
        </p:txBody>
      </p:sp>
      <p:pic>
        <p:nvPicPr>
          <p:cNvPr id="5" name="Picture 2">
            <a:extLst>
              <a:ext uri="{FF2B5EF4-FFF2-40B4-BE49-F238E27FC236}">
                <a16:creationId xmlns:a16="http://schemas.microsoft.com/office/drawing/2014/main" id="{7BB94791-33C3-6EB2-F214-092AB0DB40A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8344" y="879676"/>
            <a:ext cx="9167149" cy="57917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3D629E1C-FA93-C614-97A0-65D0B068B3DD}"/>
              </a:ext>
            </a:extLst>
          </p:cNvPr>
          <p:cNvSpPr>
            <a:spLocks noGrp="1"/>
          </p:cNvSpPr>
          <p:nvPr>
            <p:ph sz="half" idx="2"/>
          </p:nvPr>
        </p:nvSpPr>
        <p:spPr>
          <a:xfrm>
            <a:off x="9470571" y="1786712"/>
            <a:ext cx="2721429" cy="3977640"/>
          </a:xfrm>
        </p:spPr>
        <p:txBody>
          <a:bodyPr>
            <a:normAutofit/>
          </a:bodyPr>
          <a:lstStyle/>
          <a:p>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728.88</a:t>
            </a:r>
            <a:endParaRPr lang="en-IN" sz="2000" dirty="0"/>
          </a:p>
        </p:txBody>
      </p:sp>
    </p:spTree>
    <p:extLst>
      <p:ext uri="{BB962C8B-B14F-4D97-AF65-F5344CB8AC3E}">
        <p14:creationId xmlns:p14="http://schemas.microsoft.com/office/powerpoint/2010/main" val="80065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3A2F-99E1-6E77-0DE3-4D3015DB9435}"/>
              </a:ext>
            </a:extLst>
          </p:cNvPr>
          <p:cNvSpPr>
            <a:spLocks noGrp="1"/>
          </p:cNvSpPr>
          <p:nvPr>
            <p:ph type="title"/>
          </p:nvPr>
        </p:nvSpPr>
        <p:spPr>
          <a:xfrm>
            <a:off x="310335" y="130630"/>
            <a:ext cx="10058400" cy="1007705"/>
          </a:xfrm>
        </p:spPr>
        <p:txBody>
          <a:bodyPr>
            <a:normAutofit/>
          </a:bodyPr>
          <a:lstStyle/>
          <a:p>
            <a:r>
              <a:rPr lang="en-US" sz="3600" b="1" i="0" dirty="0">
                <a:solidFill>
                  <a:srgbClr val="000000"/>
                </a:solidFill>
                <a:effectLst/>
                <a:latin typeface="Helvetica Neue"/>
              </a:rPr>
              <a:t>Gated Recurrent Unit(GRU) model</a:t>
            </a:r>
            <a:endParaRPr lang="en-IN" sz="3600" dirty="0"/>
          </a:p>
        </p:txBody>
      </p:sp>
      <p:pic>
        <p:nvPicPr>
          <p:cNvPr id="5" name="Picture 2">
            <a:extLst>
              <a:ext uri="{FF2B5EF4-FFF2-40B4-BE49-F238E27FC236}">
                <a16:creationId xmlns:a16="http://schemas.microsoft.com/office/drawing/2014/main" id="{45D8250C-9233-9EDF-9F27-B437CA88C35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3223" y="1231641"/>
            <a:ext cx="8145625" cy="540242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EFD2F4A-0D9F-69D2-EFA9-6946210392EC}"/>
              </a:ext>
            </a:extLst>
          </p:cNvPr>
          <p:cNvSpPr>
            <a:spLocks noGrp="1"/>
          </p:cNvSpPr>
          <p:nvPr>
            <p:ph sz="half" idx="2"/>
          </p:nvPr>
        </p:nvSpPr>
        <p:spPr>
          <a:xfrm>
            <a:off x="8618297" y="2070936"/>
            <a:ext cx="3502168" cy="849546"/>
          </a:xfrm>
        </p:spPr>
        <p:txBody>
          <a:bodyPr/>
          <a:lstStyle/>
          <a:p>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Mean Squared Error : 580.958810088 </a:t>
            </a:r>
          </a:p>
          <a:p>
            <a:endParaRPr lang="en-IN" dirty="0"/>
          </a:p>
        </p:txBody>
      </p:sp>
    </p:spTree>
    <p:extLst>
      <p:ext uri="{BB962C8B-B14F-4D97-AF65-F5344CB8AC3E}">
        <p14:creationId xmlns:p14="http://schemas.microsoft.com/office/powerpoint/2010/main" val="20697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BE67-4DAC-98DD-71E2-E9B2FE2F2BDA}"/>
              </a:ext>
            </a:extLst>
          </p:cNvPr>
          <p:cNvSpPr>
            <a:spLocks noGrp="1"/>
          </p:cNvSpPr>
          <p:nvPr>
            <p:ph type="title"/>
          </p:nvPr>
        </p:nvSpPr>
        <p:spPr/>
        <p:txBody>
          <a:bodyPr/>
          <a:lstStyle/>
          <a:p>
            <a:r>
              <a:rPr lang="en-US" b="1" dirty="0">
                <a:solidFill>
                  <a:schemeClr val="bg1"/>
                </a:solidFill>
              </a:rPr>
              <a:t>CONCLUSION</a:t>
            </a:r>
            <a:endParaRPr lang="en-IN" b="1" dirty="0">
              <a:solidFill>
                <a:schemeClr val="bg1"/>
              </a:solidFill>
            </a:endParaRPr>
          </a:p>
        </p:txBody>
      </p:sp>
      <p:sp>
        <p:nvSpPr>
          <p:cNvPr id="3" name="Content Placeholder 2">
            <a:extLst>
              <a:ext uri="{FF2B5EF4-FFF2-40B4-BE49-F238E27FC236}">
                <a16:creationId xmlns:a16="http://schemas.microsoft.com/office/drawing/2014/main" id="{DD6C2F1D-7078-F3F7-5A7F-E40EB368FE0A}"/>
              </a:ext>
            </a:extLst>
          </p:cNvPr>
          <p:cNvSpPr>
            <a:spLocks noGrp="1"/>
          </p:cNvSpPr>
          <p:nvPr>
            <p:ph idx="1"/>
          </p:nvPr>
        </p:nvSpPr>
        <p:spPr>
          <a:xfrm>
            <a:off x="1063752" y="2093976"/>
            <a:ext cx="10058400" cy="4050792"/>
          </a:xfrm>
        </p:spPr>
        <p:txBody>
          <a:bodyPr/>
          <a:lstStyle/>
          <a:p>
            <a:pPr algn="l"/>
            <a:r>
              <a:rPr lang="en-US" b="1" i="0" dirty="0">
                <a:effectLst/>
                <a:latin typeface="Helvetica Neue"/>
              </a:rPr>
              <a:t>Observing the above Four models We Considered the Gated Recurrent Unit (GRU) Model for predicting the Price.</a:t>
            </a:r>
          </a:p>
          <a:p>
            <a:pPr algn="l"/>
            <a:r>
              <a:rPr lang="en-US" b="1" dirty="0">
                <a:latin typeface="Helvetica Neue"/>
              </a:rPr>
              <a:t>Because the MEAN SQUARED ERROR (MSE) of the GRU is lower compared to the other models </a:t>
            </a:r>
            <a:endParaRPr lang="en-US" b="1" i="0" dirty="0">
              <a:effectLst/>
              <a:latin typeface="Helvetica Neue"/>
            </a:endParaRPr>
          </a:p>
          <a:p>
            <a:endParaRPr lang="en-IN" dirty="0"/>
          </a:p>
        </p:txBody>
      </p:sp>
    </p:spTree>
    <p:extLst>
      <p:ext uri="{BB962C8B-B14F-4D97-AF65-F5344CB8AC3E}">
        <p14:creationId xmlns:p14="http://schemas.microsoft.com/office/powerpoint/2010/main" val="51667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5EE-A0E8-6124-805C-4B17B7D4B7DF}"/>
              </a:ext>
            </a:extLst>
          </p:cNvPr>
          <p:cNvSpPr>
            <a:spLocks noGrp="1"/>
          </p:cNvSpPr>
          <p:nvPr>
            <p:ph type="title"/>
          </p:nvPr>
        </p:nvSpPr>
        <p:spPr>
          <a:xfrm>
            <a:off x="246928" y="-196769"/>
            <a:ext cx="11106872" cy="1887458"/>
          </a:xfrm>
        </p:spPr>
        <p:txBody>
          <a:bodyPr/>
          <a:lstStyle/>
          <a:p>
            <a:pPr algn="ctr"/>
            <a:r>
              <a:rPr lang="en-US" sz="44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Challenges Faced</a:t>
            </a:r>
            <a:endParaRPr lang="en-IN" dirty="0">
              <a:solidFill>
                <a:schemeClr val="bg1"/>
              </a:solidFill>
            </a:endParaRPr>
          </a:p>
        </p:txBody>
      </p:sp>
      <p:sp>
        <p:nvSpPr>
          <p:cNvPr id="3" name="Content Placeholder 2">
            <a:extLst>
              <a:ext uri="{FF2B5EF4-FFF2-40B4-BE49-F238E27FC236}">
                <a16:creationId xmlns:a16="http://schemas.microsoft.com/office/drawing/2014/main" id="{A4FF411C-ADC7-C131-629A-53BBA6A1E646}"/>
              </a:ext>
            </a:extLst>
          </p:cNvPr>
          <p:cNvSpPr>
            <a:spLocks noGrp="1"/>
          </p:cNvSpPr>
          <p:nvPr>
            <p:ph idx="1"/>
          </p:nvPr>
        </p:nvSpPr>
        <p:spPr>
          <a:xfrm>
            <a:off x="196769" y="1377386"/>
            <a:ext cx="11748303" cy="5480613"/>
          </a:xfrm>
        </p:spPr>
        <p:txBody>
          <a:bodyPr>
            <a:normAutofit fontScale="92500" lnSpcReduction="20000"/>
          </a:bodyPr>
          <a:lstStyle/>
          <a:p>
            <a:pPr marL="342900" indent="-342900">
              <a:buFont typeface="Arial" panose="020B0604020202020204" pitchFamily="34" charset="0"/>
              <a:buChar char="•"/>
            </a:pPr>
            <a:r>
              <a:rPr lang="en-US" sz="2800" b="1" i="0" dirty="0">
                <a:solidFill>
                  <a:schemeClr val="tx1">
                    <a:lumMod val="95000"/>
                  </a:schemeClr>
                </a:solidFill>
                <a:effectLst/>
                <a:latin typeface="Söhne"/>
              </a:rPr>
              <a:t>Communication:</a:t>
            </a:r>
            <a:r>
              <a:rPr lang="en-US" sz="2800" b="0" i="0" dirty="0">
                <a:solidFill>
                  <a:schemeClr val="tx1">
                    <a:lumMod val="95000"/>
                  </a:schemeClr>
                </a:solidFill>
                <a:effectLst/>
                <a:latin typeface="Söhne"/>
              </a:rPr>
              <a:t> Effective communication is crucial for collaboration. Challenges may arise due to differences in communication styles, or language barriers. Establishing clear channels of communication</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b="1" i="0" dirty="0">
                <a:solidFill>
                  <a:schemeClr val="tx1">
                    <a:lumMod val="95000"/>
                  </a:schemeClr>
                </a:solidFill>
                <a:effectLst/>
                <a:latin typeface="Söhne"/>
              </a:rPr>
              <a:t>Coordination:</a:t>
            </a:r>
            <a:r>
              <a:rPr lang="en-US" sz="2800" b="0" i="0" dirty="0">
                <a:solidFill>
                  <a:schemeClr val="tx1">
                    <a:lumMod val="95000"/>
                  </a:schemeClr>
                </a:solidFill>
                <a:effectLst/>
                <a:latin typeface="Söhne"/>
              </a:rPr>
              <a:t> Coordinating tasks and ensuring everyone is aligned with project goals can be challenging, especially when team members have different schedules or priorities. Using project management tools like Asana or Trello to assign tasks, track progress, and set deadlines can improve coordination and accountability.</a:t>
            </a:r>
          </a:p>
          <a:p>
            <a:pPr marL="342900" indent="-342900">
              <a:buFont typeface="Arial" panose="020B0604020202020204" pitchFamily="34" charset="0"/>
              <a:buChar char="•"/>
            </a:pPr>
            <a:r>
              <a:rPr lang="en-US" sz="2800" b="1" i="0" dirty="0">
                <a:solidFill>
                  <a:schemeClr val="tx1">
                    <a:lumMod val="95000"/>
                  </a:schemeClr>
                </a:solidFill>
                <a:effectLst/>
                <a:latin typeface="Söhne"/>
              </a:rPr>
              <a:t>Differing Skill Levels:</a:t>
            </a:r>
            <a:r>
              <a:rPr lang="en-US" sz="2800" b="0" i="0" dirty="0">
                <a:solidFill>
                  <a:schemeClr val="tx1">
                    <a:lumMod val="95000"/>
                  </a:schemeClr>
                </a:solidFill>
                <a:effectLst/>
                <a:latin typeface="Söhne"/>
              </a:rPr>
              <a:t> Team members may have varying levels of expertise in data analysis techniques, programming languages, or domain knowledge. Providing opportunities for skill-sharing, training sessions, and mentorship can help bridge skill gaps and enhance the overall competency of the team.</a:t>
            </a:r>
          </a:p>
          <a:p>
            <a:pPr marL="342900" indent="-342900">
              <a:buFont typeface="Arial" panose="020B0604020202020204" pitchFamily="34" charset="0"/>
              <a:buChar char="•"/>
            </a:pPr>
            <a:r>
              <a:rPr lang="en-US" sz="2800" b="1" i="0" dirty="0">
                <a:solidFill>
                  <a:schemeClr val="tx1">
                    <a:lumMod val="95000"/>
                  </a:schemeClr>
                </a:solidFill>
                <a:effectLst/>
                <a:latin typeface="Söhne"/>
              </a:rPr>
              <a:t>Data Quality:</a:t>
            </a:r>
            <a:r>
              <a:rPr lang="en-US" sz="2800" b="0" i="0" dirty="0">
                <a:solidFill>
                  <a:schemeClr val="tx1">
                    <a:lumMod val="95000"/>
                  </a:schemeClr>
                </a:solidFill>
                <a:effectLst/>
                <a:latin typeface="Söhne"/>
              </a:rPr>
              <a:t> The dataset may contain errors, inconsistencies, or missing values that can affect the accuracy of the analysis. For example, restaurant information may be incomplete or inaccurate, ratings may be inconsistent, or reviews may contain spam or irrelevant content.</a:t>
            </a:r>
            <a:endParaRPr lang="en-IN" sz="2800" kern="100" dirty="0">
              <a:solidFill>
                <a:schemeClr val="tx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solidFill>
                <a:schemeClr val="tx1">
                  <a:lumMod val="95000"/>
                </a:schemeClr>
              </a:solidFill>
            </a:endParaRPr>
          </a:p>
          <a:p>
            <a:endParaRPr lang="en-IN" dirty="0">
              <a:solidFill>
                <a:schemeClr val="tx1">
                  <a:lumMod val="95000"/>
                </a:schemeClr>
              </a:solidFill>
            </a:endParaRPr>
          </a:p>
        </p:txBody>
      </p:sp>
    </p:spTree>
    <p:extLst>
      <p:ext uri="{BB962C8B-B14F-4D97-AF65-F5344CB8AC3E}">
        <p14:creationId xmlns:p14="http://schemas.microsoft.com/office/powerpoint/2010/main" val="4192662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D60-94FA-391F-C02C-12575318EF48}"/>
              </a:ext>
            </a:extLst>
          </p:cNvPr>
          <p:cNvSpPr>
            <a:spLocks noGrp="1"/>
          </p:cNvSpPr>
          <p:nvPr>
            <p:ph type="title"/>
          </p:nvPr>
        </p:nvSpPr>
        <p:spPr>
          <a:xfrm>
            <a:off x="1069848" y="484632"/>
            <a:ext cx="10058400" cy="1656684"/>
          </a:xfrm>
        </p:spPr>
        <p:txBody>
          <a:bodyPr>
            <a:normAutofit/>
          </a:bodyPr>
          <a:lstStyle/>
          <a:p>
            <a:r>
              <a:rPr lang="en-IN" b="1" dirty="0">
                <a:solidFill>
                  <a:schemeClr val="bg1"/>
                </a:solidFill>
              </a:rPr>
              <a:t>DEPLOYMENT</a:t>
            </a:r>
          </a:p>
        </p:txBody>
      </p:sp>
      <p:sp>
        <p:nvSpPr>
          <p:cNvPr id="3" name="Content Placeholder 2">
            <a:extLst>
              <a:ext uri="{FF2B5EF4-FFF2-40B4-BE49-F238E27FC236}">
                <a16:creationId xmlns:a16="http://schemas.microsoft.com/office/drawing/2014/main" id="{22F89484-4391-A7A1-53DF-66AACD6AF9FD}"/>
              </a:ext>
            </a:extLst>
          </p:cNvPr>
          <p:cNvSpPr>
            <a:spLocks noGrp="1"/>
          </p:cNvSpPr>
          <p:nvPr>
            <p:ph idx="1"/>
          </p:nvPr>
        </p:nvSpPr>
        <p:spPr>
          <a:xfrm>
            <a:off x="1063752" y="1889915"/>
            <a:ext cx="10058400" cy="4050792"/>
          </a:xfrm>
        </p:spPr>
        <p:txBody>
          <a:bodyPr/>
          <a:lstStyle/>
          <a:p>
            <a:r>
              <a:rPr lang="en-IN" sz="3600" dirty="0"/>
              <a:t>We Have Deployed GRU model by using </a:t>
            </a:r>
            <a:r>
              <a:rPr lang="en-IN" sz="3600" dirty="0" err="1"/>
              <a:t>Streamlit</a:t>
            </a:r>
            <a:endParaRPr lang="en-IN" sz="3600" dirty="0"/>
          </a:p>
          <a:p>
            <a:endParaRPr lang="en-IN" dirty="0"/>
          </a:p>
        </p:txBody>
      </p:sp>
    </p:spTree>
    <p:extLst>
      <p:ext uri="{BB962C8B-B14F-4D97-AF65-F5344CB8AC3E}">
        <p14:creationId xmlns:p14="http://schemas.microsoft.com/office/powerpoint/2010/main" val="59001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FFE406E2-A72F-1E13-3F43-5E6D43C08FCF}"/>
              </a:ext>
            </a:extLst>
          </p:cNvPr>
          <p:cNvPicPr>
            <a:picLocks noGrp="1" noChangeAspect="1"/>
          </p:cNvPicPr>
          <p:nvPr>
            <p:ph idx="1"/>
          </p:nvPr>
        </p:nvPicPr>
        <p:blipFill>
          <a:blip r:embed="rId2"/>
          <a:stretch>
            <a:fillRect/>
          </a:stretch>
        </p:blipFill>
        <p:spPr>
          <a:xfrm>
            <a:off x="0" y="0"/>
            <a:ext cx="12192001" cy="6858000"/>
          </a:xfrm>
        </p:spPr>
      </p:pic>
    </p:spTree>
    <p:extLst>
      <p:ext uri="{BB962C8B-B14F-4D97-AF65-F5344CB8AC3E}">
        <p14:creationId xmlns:p14="http://schemas.microsoft.com/office/powerpoint/2010/main" val="422043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8AC90-636E-7792-32AE-455D4785002E}"/>
              </a:ext>
            </a:extLst>
          </p:cNvPr>
          <p:cNvSpPr>
            <a:spLocks noGrp="1"/>
          </p:cNvSpPr>
          <p:nvPr>
            <p:ph idx="1"/>
          </p:nvPr>
        </p:nvSpPr>
        <p:spPr>
          <a:xfrm>
            <a:off x="3124199" y="2628058"/>
            <a:ext cx="10515600" cy="4351338"/>
          </a:xfrm>
        </p:spPr>
        <p:txBody>
          <a:bodyPr>
            <a:normAutofit/>
          </a:bodyPr>
          <a:lstStyle/>
          <a:p>
            <a:pPr marL="0" indent="0">
              <a:buNone/>
            </a:pPr>
            <a:r>
              <a:rPr lang="en-US" sz="6000" dirty="0"/>
              <a:t>THANK YOU</a:t>
            </a:r>
            <a:endParaRPr lang="en-IN" sz="6000" dirty="0"/>
          </a:p>
        </p:txBody>
      </p:sp>
    </p:spTree>
    <p:extLst>
      <p:ext uri="{BB962C8B-B14F-4D97-AF65-F5344CB8AC3E}">
        <p14:creationId xmlns:p14="http://schemas.microsoft.com/office/powerpoint/2010/main" val="411941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B8CE-7A3F-4C09-C5AC-F44B6BCF41F6}"/>
              </a:ext>
            </a:extLst>
          </p:cNvPr>
          <p:cNvSpPr>
            <a:spLocks noGrp="1"/>
          </p:cNvSpPr>
          <p:nvPr>
            <p:ph type="title"/>
          </p:nvPr>
        </p:nvSpPr>
        <p:spPr>
          <a:xfrm>
            <a:off x="1528665" y="299810"/>
            <a:ext cx="10515600" cy="1325563"/>
          </a:xfrm>
        </p:spPr>
        <p:txBody>
          <a:bodyPr/>
          <a:lstStyle/>
          <a:p>
            <a:r>
              <a:rPr lang="en-US" dirty="0"/>
              <a:t>			</a:t>
            </a:r>
            <a:r>
              <a:rPr lang="en-US" b="1" dirty="0">
                <a:solidFill>
                  <a:schemeClr val="bg1"/>
                </a:solidFill>
              </a:rPr>
              <a:t>OBJECTIVE</a:t>
            </a:r>
            <a:endParaRPr lang="en-IN" b="1" dirty="0">
              <a:solidFill>
                <a:schemeClr val="bg1"/>
              </a:solidFill>
            </a:endParaRPr>
          </a:p>
        </p:txBody>
      </p:sp>
      <p:sp>
        <p:nvSpPr>
          <p:cNvPr id="3" name="Content Placeholder 2">
            <a:extLst>
              <a:ext uri="{FF2B5EF4-FFF2-40B4-BE49-F238E27FC236}">
                <a16:creationId xmlns:a16="http://schemas.microsoft.com/office/drawing/2014/main" id="{A10B16A6-F195-A68A-9F85-55255CF06219}"/>
              </a:ext>
            </a:extLst>
          </p:cNvPr>
          <p:cNvSpPr>
            <a:spLocks noGrp="1"/>
          </p:cNvSpPr>
          <p:nvPr>
            <p:ph idx="1"/>
          </p:nvPr>
        </p:nvSpPr>
        <p:spPr/>
        <p:txBody>
          <a:bodyPr/>
          <a:lstStyle/>
          <a:p>
            <a:pPr algn="just">
              <a:buFont typeface="Wingdings" panose="05000000000000000000" pitchFamily="2" charset="2"/>
              <a:buChar char="§"/>
            </a:pPr>
            <a:r>
              <a:rPr lang="en-US" sz="2000" kern="100" dirty="0">
                <a:effectLst/>
                <a:ea typeface="Calibri" panose="020F0502020204030204" pitchFamily="34" charset="0"/>
                <a:cs typeface="Times New Roman" panose="02020603050405020304" pitchFamily="18" charset="0"/>
              </a:rPr>
              <a:t>Develop a time series forecasting model to predict the closing prices of stocks for a given symbol on future dates. The model should utilize historical stock market data including attributes such as opening price, closing price, highest price, lowest price, trading volume, turnover, and other relevant factors. The forecasted prices will assist investors, traders, and financial analysts in making informed decisions regarding buying, selling, or holding stocks. The forecast horizon can be determined based on business requirements, but should aim to provide predictions for at least the next month.</a:t>
            </a:r>
            <a:endParaRPr lang="en-IN" sz="20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583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9CFE-79EA-7224-3D7E-8FE9F4123558}"/>
              </a:ext>
            </a:extLst>
          </p:cNvPr>
          <p:cNvSpPr>
            <a:spLocks noGrp="1"/>
          </p:cNvSpPr>
          <p:nvPr>
            <p:ph type="title"/>
          </p:nvPr>
        </p:nvSpPr>
        <p:spPr>
          <a:xfrm>
            <a:off x="1066800" y="-198589"/>
            <a:ext cx="10058400" cy="1450757"/>
          </a:xfrm>
        </p:spPr>
        <p:txBody>
          <a:bodyPr/>
          <a:lstStyle/>
          <a:p>
            <a:r>
              <a:rPr lang="en-IN" dirty="0"/>
              <a:t>       </a:t>
            </a:r>
            <a:r>
              <a:rPr lang="en-IN" b="1" dirty="0">
                <a:solidFill>
                  <a:schemeClr val="bg1"/>
                </a:solidFill>
              </a:rPr>
              <a:t>Exploratory Data Analysis</a:t>
            </a:r>
          </a:p>
        </p:txBody>
      </p:sp>
      <p:sp>
        <p:nvSpPr>
          <p:cNvPr id="3" name="Content Placeholder 2">
            <a:extLst>
              <a:ext uri="{FF2B5EF4-FFF2-40B4-BE49-F238E27FC236}">
                <a16:creationId xmlns:a16="http://schemas.microsoft.com/office/drawing/2014/main" id="{337CF0E8-5EC0-87E6-3B58-4486CD45CB61}"/>
              </a:ext>
            </a:extLst>
          </p:cNvPr>
          <p:cNvSpPr>
            <a:spLocks noGrp="1"/>
          </p:cNvSpPr>
          <p:nvPr>
            <p:ph idx="1"/>
          </p:nvPr>
        </p:nvSpPr>
        <p:spPr>
          <a:xfrm>
            <a:off x="922125" y="1082374"/>
            <a:ext cx="10058400" cy="3760891"/>
          </a:xfrm>
        </p:spPr>
        <p:txBody>
          <a:bodyPr>
            <a:noAutofit/>
          </a:bodyPr>
          <a:lstStyle/>
          <a:p>
            <a:r>
              <a:rPr lang="en-IN" sz="1600" dirty="0"/>
              <a:t>We have the data set which consists of 5306 rows and 13 columns </a:t>
            </a:r>
          </a:p>
          <a:p>
            <a:r>
              <a:rPr lang="en-IN" sz="1600" dirty="0"/>
              <a:t>We have performed some ed analysis </a:t>
            </a:r>
          </a:p>
          <a:p>
            <a:pPr>
              <a:buFont typeface="Wingdings" panose="05000000000000000000" pitchFamily="2" charset="2"/>
              <a:buChar char="Ø"/>
            </a:pPr>
            <a:r>
              <a:rPr lang="en-US" sz="1600" dirty="0">
                <a:latin typeface="Aptos" panose="020B0004020202020204" pitchFamily="34" charset="0"/>
              </a:rPr>
              <a:t>A)Describing the dataset</a:t>
            </a:r>
          </a:p>
          <a:p>
            <a:pPr marL="0" indent="0">
              <a:buNone/>
            </a:pPr>
            <a:r>
              <a:rPr lang="en-US" sz="1600" dirty="0">
                <a:latin typeface="Aptos" panose="020B0004020202020204" pitchFamily="34" charset="0"/>
              </a:rPr>
              <a:t>         Our Dataset consists of 5306 rows and 13 columns</a:t>
            </a:r>
          </a:p>
          <a:p>
            <a:pPr>
              <a:buFont typeface="Wingdings" panose="05000000000000000000" pitchFamily="2" charset="2"/>
              <a:buChar char="Ø"/>
            </a:pPr>
            <a:r>
              <a:rPr lang="en-US" sz="1600" dirty="0">
                <a:latin typeface="Aptos" panose="020B0004020202020204" pitchFamily="34" charset="0"/>
              </a:rPr>
              <a:t>B)Cleaning the data</a:t>
            </a:r>
          </a:p>
          <a:p>
            <a:pPr marL="0" indent="0">
              <a:buNone/>
            </a:pPr>
            <a:r>
              <a:rPr lang="en-US" sz="1600" dirty="0">
                <a:latin typeface="Aptos" panose="020B0004020202020204" pitchFamily="34" charset="0"/>
              </a:rPr>
              <a:t>        Considering this dataset we assumed that the symbol and series columns are not needed. So                    .        we have dropped this columns. </a:t>
            </a:r>
          </a:p>
          <a:p>
            <a:pPr>
              <a:buFont typeface="Wingdings" panose="05000000000000000000" pitchFamily="2" charset="2"/>
              <a:buChar char="Ø"/>
            </a:pPr>
            <a:r>
              <a:rPr lang="en-US" sz="1600" dirty="0">
                <a:latin typeface="Aptos" panose="020B0004020202020204" pitchFamily="34" charset="0"/>
              </a:rPr>
              <a:t>C)Checking invalid records</a:t>
            </a:r>
          </a:p>
          <a:p>
            <a:pPr marL="0" indent="0">
              <a:buNone/>
            </a:pPr>
            <a:r>
              <a:rPr lang="en-US" sz="1600" dirty="0">
                <a:latin typeface="Aptos" panose="020B0004020202020204" pitchFamily="34" charset="0"/>
              </a:rPr>
              <a:t>        We checked the dataset, and we found some invalid records</a:t>
            </a:r>
          </a:p>
          <a:p>
            <a:pPr>
              <a:buFont typeface="Wingdings" panose="05000000000000000000" pitchFamily="2" charset="2"/>
              <a:buChar char="Ø"/>
            </a:pPr>
            <a:r>
              <a:rPr lang="en-US" sz="1600" dirty="0">
                <a:latin typeface="Aptos" panose="020B0004020202020204" pitchFamily="34" charset="0"/>
              </a:rPr>
              <a:t>D)Missing value detection and imputation</a:t>
            </a:r>
          </a:p>
          <a:p>
            <a:pPr marL="0" indent="0">
              <a:buNone/>
            </a:pPr>
            <a:r>
              <a:rPr lang="en-US" sz="1600" dirty="0">
                <a:latin typeface="Aptos" panose="020B0004020202020204" pitchFamily="34" charset="0"/>
              </a:rPr>
              <a:t>        We detected some missing values in the dataset and imputed with suitable code.</a:t>
            </a:r>
          </a:p>
          <a:p>
            <a:pPr>
              <a:buFont typeface="Wingdings" panose="05000000000000000000" pitchFamily="2" charset="2"/>
              <a:buChar char="Ø"/>
            </a:pPr>
            <a:r>
              <a:rPr lang="en-US" sz="1600" dirty="0">
                <a:latin typeface="Aptos" panose="020B0004020202020204" pitchFamily="34" charset="0"/>
              </a:rPr>
              <a:t>E)Duplicated records</a:t>
            </a:r>
          </a:p>
          <a:p>
            <a:pPr marL="0" indent="0">
              <a:buNone/>
            </a:pPr>
            <a:r>
              <a:rPr lang="en-US" sz="1600" dirty="0">
                <a:latin typeface="Aptos" panose="020B0004020202020204" pitchFamily="34" charset="0"/>
              </a:rPr>
              <a:t>        We have not found any duplicate records in dataset</a:t>
            </a:r>
          </a:p>
          <a:p>
            <a:pPr>
              <a:buFont typeface="Wingdings" panose="05000000000000000000" pitchFamily="2" charset="2"/>
              <a:buChar char="Ø"/>
            </a:pPr>
            <a:r>
              <a:rPr lang="en-US" sz="1600" dirty="0">
                <a:latin typeface="Aptos" panose="020B0004020202020204" pitchFamily="34" charset="0"/>
              </a:rPr>
              <a:t>F)Outliers</a:t>
            </a:r>
          </a:p>
          <a:p>
            <a:pPr marL="0" indent="0">
              <a:buNone/>
            </a:pPr>
            <a:r>
              <a:rPr lang="en-US" sz="1600" dirty="0">
                <a:latin typeface="Aptos" panose="020B0004020202020204" pitchFamily="34" charset="0"/>
              </a:rPr>
              <a:t>       We found some outliers using box plot method. And the outliers are present above the upper whisker line and we controlling the outliers with the caping method</a:t>
            </a:r>
            <a:endParaRPr lang="en-IN" sz="1600" dirty="0"/>
          </a:p>
        </p:txBody>
      </p:sp>
    </p:spTree>
    <p:extLst>
      <p:ext uri="{BB962C8B-B14F-4D97-AF65-F5344CB8AC3E}">
        <p14:creationId xmlns:p14="http://schemas.microsoft.com/office/powerpoint/2010/main" val="93557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16AA-111B-0DD5-2F85-CFE743EE16DC}"/>
              </a:ext>
            </a:extLst>
          </p:cNvPr>
          <p:cNvSpPr>
            <a:spLocks noGrp="1"/>
          </p:cNvSpPr>
          <p:nvPr>
            <p:ph type="title"/>
          </p:nvPr>
        </p:nvSpPr>
        <p:spPr>
          <a:xfrm>
            <a:off x="550876" y="22836"/>
            <a:ext cx="10058400" cy="1609344"/>
          </a:xfrm>
        </p:spPr>
        <p:txBody>
          <a:bodyPr/>
          <a:lstStyle/>
          <a:p>
            <a:pPr algn="ctr"/>
            <a:r>
              <a:rPr lang="en-US" b="1" dirty="0">
                <a:solidFill>
                  <a:schemeClr val="bg1"/>
                </a:solidFill>
              </a:rPr>
              <a:t>DATA VISUALIZATION</a:t>
            </a:r>
            <a:br>
              <a:rPr lang="en-US" b="1" dirty="0">
                <a:solidFill>
                  <a:schemeClr val="bg1"/>
                </a:solidFill>
              </a:rPr>
            </a:br>
            <a:r>
              <a:rPr lang="en-US" b="1" dirty="0">
                <a:solidFill>
                  <a:schemeClr val="bg1"/>
                </a:solidFill>
              </a:rPr>
              <a:t>Time series plot </a:t>
            </a:r>
            <a:endParaRPr lang="en-IN" b="1" dirty="0">
              <a:solidFill>
                <a:schemeClr val="bg1"/>
              </a:solidFill>
            </a:endParaRPr>
          </a:p>
        </p:txBody>
      </p:sp>
      <p:pic>
        <p:nvPicPr>
          <p:cNvPr id="4" name="Content Placeholder 4">
            <a:extLst>
              <a:ext uri="{FF2B5EF4-FFF2-40B4-BE49-F238E27FC236}">
                <a16:creationId xmlns:a16="http://schemas.microsoft.com/office/drawing/2014/main" id="{62083474-117E-870F-3384-1DBE0ECA59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32031"/>
            <a:ext cx="7447498" cy="4833934"/>
          </a:xfrm>
        </p:spPr>
      </p:pic>
      <p:sp>
        <p:nvSpPr>
          <p:cNvPr id="5" name="TextBox 4">
            <a:extLst>
              <a:ext uri="{FF2B5EF4-FFF2-40B4-BE49-F238E27FC236}">
                <a16:creationId xmlns:a16="http://schemas.microsoft.com/office/drawing/2014/main" id="{5A6900A5-70FA-FF40-36D8-687670B828F1}"/>
              </a:ext>
            </a:extLst>
          </p:cNvPr>
          <p:cNvSpPr txBox="1"/>
          <p:nvPr/>
        </p:nvSpPr>
        <p:spPr>
          <a:xfrm>
            <a:off x="7447498" y="2001379"/>
            <a:ext cx="4509150" cy="2308324"/>
          </a:xfrm>
          <a:prstGeom prst="rect">
            <a:avLst/>
          </a:prstGeom>
          <a:noFill/>
        </p:spPr>
        <p:txBody>
          <a:bodyPr wrap="square" rtlCol="0">
            <a:spAutoFit/>
          </a:bodyPr>
          <a:lstStyle/>
          <a:p>
            <a:pPr marL="285750" indent="-285750">
              <a:buFont typeface="Wingdings" panose="05000000000000000000" pitchFamily="2" charset="2"/>
              <a:buChar char="q"/>
            </a:pPr>
            <a:r>
              <a:rPr lang="en-US" dirty="0"/>
              <a:t>This graph shows the distribution of closing price according to the date.</a:t>
            </a:r>
          </a:p>
          <a:p>
            <a:pPr marL="285750" indent="-285750">
              <a:buFont typeface="Wingdings" panose="05000000000000000000" pitchFamily="2" charset="2"/>
              <a:buChar char="q"/>
            </a:pPr>
            <a:r>
              <a:rPr lang="en-US" dirty="0"/>
              <a:t>Since 2000 the stock price continuously raised till 2013.</a:t>
            </a:r>
          </a:p>
          <a:p>
            <a:pPr marL="285750" indent="-285750">
              <a:buFont typeface="Wingdings" panose="05000000000000000000" pitchFamily="2" charset="2"/>
              <a:buChar char="q"/>
            </a:pPr>
            <a:r>
              <a:rPr lang="en-US" dirty="0"/>
              <a:t>There is a huge drop between 2013 to 2014.</a:t>
            </a:r>
          </a:p>
          <a:p>
            <a:pPr marL="285750" indent="-285750">
              <a:buFont typeface="Wingdings" panose="05000000000000000000" pitchFamily="2" charset="2"/>
              <a:buChar char="q"/>
            </a:pPr>
            <a:r>
              <a:rPr lang="en-US" dirty="0"/>
              <a:t>After the huge drop the price again got raised as previously.</a:t>
            </a:r>
          </a:p>
        </p:txBody>
      </p:sp>
    </p:spTree>
    <p:extLst>
      <p:ext uri="{BB962C8B-B14F-4D97-AF65-F5344CB8AC3E}">
        <p14:creationId xmlns:p14="http://schemas.microsoft.com/office/powerpoint/2010/main" val="1720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6FA4-D0AC-FC1A-6C75-C9F260FB74B5}"/>
              </a:ext>
            </a:extLst>
          </p:cNvPr>
          <p:cNvSpPr>
            <a:spLocks noGrp="1"/>
          </p:cNvSpPr>
          <p:nvPr>
            <p:ph type="title"/>
          </p:nvPr>
        </p:nvSpPr>
        <p:spPr>
          <a:xfrm>
            <a:off x="548987" y="231032"/>
            <a:ext cx="10058400" cy="1075254"/>
          </a:xfrm>
        </p:spPr>
        <p:txBody>
          <a:bodyPr/>
          <a:lstStyle/>
          <a:p>
            <a:pPr algn="ctr"/>
            <a:r>
              <a:rPr lang="en-US" b="1" dirty="0">
                <a:solidFill>
                  <a:schemeClr val="bg1"/>
                </a:solidFill>
              </a:rPr>
              <a:t>Histogram</a:t>
            </a:r>
            <a:endParaRPr lang="en-IN" b="1" dirty="0">
              <a:solidFill>
                <a:schemeClr val="bg1"/>
              </a:solidFill>
            </a:endParaRPr>
          </a:p>
        </p:txBody>
      </p:sp>
      <p:pic>
        <p:nvPicPr>
          <p:cNvPr id="5" name="Content Placeholder 4">
            <a:extLst>
              <a:ext uri="{FF2B5EF4-FFF2-40B4-BE49-F238E27FC236}">
                <a16:creationId xmlns:a16="http://schemas.microsoft.com/office/drawing/2014/main" id="{416372B2-2BED-3A57-F5BA-797ADDD10E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827" y="1620410"/>
            <a:ext cx="6953132" cy="4882317"/>
          </a:xfrm>
        </p:spPr>
      </p:pic>
      <p:sp>
        <p:nvSpPr>
          <p:cNvPr id="4" name="Content Placeholder 3">
            <a:extLst>
              <a:ext uri="{FF2B5EF4-FFF2-40B4-BE49-F238E27FC236}">
                <a16:creationId xmlns:a16="http://schemas.microsoft.com/office/drawing/2014/main" id="{2BBB75D4-DD43-D615-4AE8-8D35EB665215}"/>
              </a:ext>
            </a:extLst>
          </p:cNvPr>
          <p:cNvSpPr>
            <a:spLocks noGrp="1"/>
          </p:cNvSpPr>
          <p:nvPr>
            <p:ph sz="half" idx="2"/>
          </p:nvPr>
        </p:nvSpPr>
        <p:spPr>
          <a:xfrm>
            <a:off x="7128153" y="2001379"/>
            <a:ext cx="4754880" cy="3152944"/>
          </a:xfrm>
        </p:spPr>
        <p:txBody>
          <a:bodyPr>
            <a:normAutofit fontScale="77500" lnSpcReduction="20000"/>
          </a:bodyPr>
          <a:lstStyle/>
          <a:p>
            <a:pPr marL="285750" indent="-285750">
              <a:lnSpc>
                <a:spcPct val="150000"/>
              </a:lnSpc>
              <a:buFont typeface="Wingdings" panose="05000000000000000000" pitchFamily="2" charset="2"/>
              <a:buChar char="q"/>
            </a:pPr>
            <a:r>
              <a:rPr lang="en-US" dirty="0"/>
              <a:t>This the positive skewed graph</a:t>
            </a:r>
          </a:p>
          <a:p>
            <a:pPr marL="285750" indent="-285750">
              <a:lnSpc>
                <a:spcPct val="150000"/>
              </a:lnSpc>
              <a:buFont typeface="Wingdings" panose="05000000000000000000" pitchFamily="2" charset="2"/>
              <a:buChar char="q"/>
            </a:pPr>
            <a:r>
              <a:rPr lang="en-US" dirty="0"/>
              <a:t>This graph is skewed towards rights its known as positively skewed </a:t>
            </a:r>
          </a:p>
          <a:p>
            <a:pPr marL="285750" indent="-285750">
              <a:lnSpc>
                <a:spcPct val="150000"/>
              </a:lnSpc>
              <a:buFont typeface="Wingdings" panose="05000000000000000000" pitchFamily="2" charset="2"/>
              <a:buChar char="q"/>
            </a:pPr>
            <a:r>
              <a:rPr lang="en-US" dirty="0"/>
              <a:t> right tail is longer so it indicates that there are some lower values in the data </a:t>
            </a:r>
            <a:endParaRPr lang="en-IN" dirty="0"/>
          </a:p>
          <a:p>
            <a:endParaRPr lang="en-IN" dirty="0"/>
          </a:p>
        </p:txBody>
      </p:sp>
    </p:spTree>
    <p:extLst>
      <p:ext uri="{BB962C8B-B14F-4D97-AF65-F5344CB8AC3E}">
        <p14:creationId xmlns:p14="http://schemas.microsoft.com/office/powerpoint/2010/main" val="2297629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CE9C-FADF-4A53-8140-ADC6B042F73D}"/>
              </a:ext>
            </a:extLst>
          </p:cNvPr>
          <p:cNvSpPr>
            <a:spLocks noGrp="1"/>
          </p:cNvSpPr>
          <p:nvPr>
            <p:ph type="title"/>
          </p:nvPr>
        </p:nvSpPr>
        <p:spPr>
          <a:xfrm>
            <a:off x="77165" y="-169164"/>
            <a:ext cx="10058400" cy="1609344"/>
          </a:xfrm>
        </p:spPr>
        <p:txBody>
          <a:bodyPr/>
          <a:lstStyle/>
          <a:p>
            <a:pPr algn="ctr"/>
            <a:r>
              <a:rPr lang="en-US" b="1" dirty="0">
                <a:solidFill>
                  <a:schemeClr val="bg1"/>
                </a:solidFill>
              </a:rPr>
              <a:t>Box plot</a:t>
            </a:r>
            <a:endParaRPr lang="en-IN" b="1" dirty="0">
              <a:solidFill>
                <a:schemeClr val="bg1"/>
              </a:solidFill>
            </a:endParaRPr>
          </a:p>
        </p:txBody>
      </p:sp>
      <p:pic>
        <p:nvPicPr>
          <p:cNvPr id="5" name="Content Placeholder 9">
            <a:extLst>
              <a:ext uri="{FF2B5EF4-FFF2-40B4-BE49-F238E27FC236}">
                <a16:creationId xmlns:a16="http://schemas.microsoft.com/office/drawing/2014/main" id="{BA82C2D7-8FB9-77B9-C48B-F8326CA0AF5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296365"/>
            <a:ext cx="8079130" cy="5162309"/>
          </a:xfrm>
        </p:spPr>
      </p:pic>
      <p:sp>
        <p:nvSpPr>
          <p:cNvPr id="4" name="Content Placeholder 3">
            <a:extLst>
              <a:ext uri="{FF2B5EF4-FFF2-40B4-BE49-F238E27FC236}">
                <a16:creationId xmlns:a16="http://schemas.microsoft.com/office/drawing/2014/main" id="{8AEF588C-799A-ED5C-5360-DD7AAB881B6B}"/>
              </a:ext>
            </a:extLst>
          </p:cNvPr>
          <p:cNvSpPr>
            <a:spLocks noGrp="1"/>
          </p:cNvSpPr>
          <p:nvPr>
            <p:ph sz="half" idx="2"/>
          </p:nvPr>
        </p:nvSpPr>
        <p:spPr>
          <a:xfrm>
            <a:off x="8079130" y="1440180"/>
            <a:ext cx="4112870" cy="3467486"/>
          </a:xfrm>
        </p:spPr>
        <p:txBody>
          <a:bodyPr>
            <a:normAutofit fontScale="92500" lnSpcReduction="20000"/>
          </a:bodyPr>
          <a:lstStyle/>
          <a:p>
            <a:pPr marL="285750" indent="-285750">
              <a:buFont typeface="Wingdings" panose="05000000000000000000" pitchFamily="2" charset="2"/>
              <a:buChar char="q"/>
            </a:pPr>
            <a:r>
              <a:rPr lang="en-US" dirty="0"/>
              <a:t>This box plot for </a:t>
            </a:r>
            <a:r>
              <a:rPr lang="en-US" dirty="0" err="1"/>
              <a:t>asianpaints</a:t>
            </a:r>
            <a:r>
              <a:rPr lang="en-US" dirty="0"/>
              <a:t> </a:t>
            </a:r>
          </a:p>
          <a:p>
            <a:pPr marL="285750" indent="-285750">
              <a:buFont typeface="Wingdings" panose="05000000000000000000" pitchFamily="2" charset="2"/>
              <a:buChar char="q"/>
            </a:pPr>
            <a:r>
              <a:rPr lang="en-US" dirty="0">
                <a:latin typeface="Söhne"/>
              </a:rPr>
              <a:t>T</a:t>
            </a:r>
            <a:r>
              <a:rPr lang="en-US" b="0" i="0" dirty="0">
                <a:effectLst/>
                <a:latin typeface="Söhne"/>
              </a:rPr>
              <a:t>he median is closer to the bottom of the box so the data is right-skewed</a:t>
            </a:r>
          </a:p>
          <a:p>
            <a:pPr marL="285750" indent="-285750">
              <a:buFont typeface="Wingdings" panose="05000000000000000000" pitchFamily="2" charset="2"/>
              <a:buChar char="q"/>
            </a:pPr>
            <a:r>
              <a:rPr lang="en-US" dirty="0"/>
              <a:t> there are many outliers which are present above the upper whisker line</a:t>
            </a:r>
          </a:p>
          <a:p>
            <a:pPr marL="285750" indent="-285750">
              <a:buFont typeface="Wingdings" panose="05000000000000000000" pitchFamily="2" charset="2"/>
              <a:buChar char="q"/>
            </a:pPr>
            <a:r>
              <a:rPr lang="en-US" dirty="0"/>
              <a:t>So we are handling the outliers by caping method</a:t>
            </a:r>
            <a:endParaRPr lang="en-IN" dirty="0"/>
          </a:p>
          <a:p>
            <a:endParaRPr lang="en-IN" dirty="0"/>
          </a:p>
        </p:txBody>
      </p:sp>
    </p:spTree>
    <p:extLst>
      <p:ext uri="{BB962C8B-B14F-4D97-AF65-F5344CB8AC3E}">
        <p14:creationId xmlns:p14="http://schemas.microsoft.com/office/powerpoint/2010/main" val="341798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06E1-E6C0-C4F8-6751-E24C3510CE8F}"/>
              </a:ext>
            </a:extLst>
          </p:cNvPr>
          <p:cNvSpPr>
            <a:spLocks noGrp="1"/>
          </p:cNvSpPr>
          <p:nvPr>
            <p:ph type="title"/>
          </p:nvPr>
        </p:nvSpPr>
        <p:spPr>
          <a:xfrm>
            <a:off x="826943" y="55424"/>
            <a:ext cx="10058400" cy="1609344"/>
          </a:xfrm>
        </p:spPr>
        <p:txBody>
          <a:bodyPr>
            <a:normAutofit/>
          </a:bodyPr>
          <a:lstStyle/>
          <a:p>
            <a:pPr algn="ctr"/>
            <a:r>
              <a:rPr lang="en-US" sz="3600" b="1" dirty="0">
                <a:solidFill>
                  <a:schemeClr val="bg1"/>
                </a:solidFill>
                <a:cs typeface="Times New Roman" panose="02020603050405020304" pitchFamily="18" charset="0"/>
              </a:rPr>
              <a:t>After handling the outliers</a:t>
            </a:r>
            <a:r>
              <a:rPr lang="en-IN" sz="5400" b="1" dirty="0">
                <a:solidFill>
                  <a:schemeClr val="tx1"/>
                </a:solidFill>
                <a:latin typeface="Times New Roman" panose="02020603050405020304" pitchFamily="18" charset="0"/>
                <a:cs typeface="Times New Roman" panose="02020603050405020304" pitchFamily="18" charset="0"/>
              </a:rPr>
              <a:t/>
            </a:r>
            <a:br>
              <a:rPr lang="en-IN" sz="5400" b="1" dirty="0">
                <a:solidFill>
                  <a:schemeClr val="tx1"/>
                </a:solidFill>
                <a:latin typeface="Times New Roman" panose="02020603050405020304" pitchFamily="18" charset="0"/>
                <a:cs typeface="Times New Roman" panose="02020603050405020304" pitchFamily="18" charset="0"/>
              </a:rPr>
            </a:br>
            <a:endParaRPr lang="en-IN" b="1" dirty="0">
              <a:solidFill>
                <a:schemeClr val="tx1"/>
              </a:solidFill>
            </a:endParaRPr>
          </a:p>
        </p:txBody>
      </p:sp>
      <p:pic>
        <p:nvPicPr>
          <p:cNvPr id="5" name="Content Placeholder 4">
            <a:extLst>
              <a:ext uri="{FF2B5EF4-FFF2-40B4-BE49-F238E27FC236}">
                <a16:creationId xmlns:a16="http://schemas.microsoft.com/office/drawing/2014/main" id="{B96A6E0E-CE6D-405E-0A3F-5F14159311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511875"/>
            <a:ext cx="7892081" cy="4861493"/>
          </a:xfrm>
        </p:spPr>
      </p:pic>
      <p:sp>
        <p:nvSpPr>
          <p:cNvPr id="4" name="Content Placeholder 3">
            <a:extLst>
              <a:ext uri="{FF2B5EF4-FFF2-40B4-BE49-F238E27FC236}">
                <a16:creationId xmlns:a16="http://schemas.microsoft.com/office/drawing/2014/main" id="{61821FF5-13EF-1ABF-670A-06BB8D237B92}"/>
              </a:ext>
            </a:extLst>
          </p:cNvPr>
          <p:cNvSpPr>
            <a:spLocks noGrp="1"/>
          </p:cNvSpPr>
          <p:nvPr>
            <p:ph sz="half" idx="2"/>
          </p:nvPr>
        </p:nvSpPr>
        <p:spPr>
          <a:xfrm>
            <a:off x="7817437" y="2093976"/>
            <a:ext cx="4480310" cy="1609344"/>
          </a:xfrm>
        </p:spPr>
        <p:txBody>
          <a:bodyPr>
            <a:normAutofit fontScale="92500"/>
          </a:bodyPr>
          <a:lstStyle/>
          <a:p>
            <a:pPr marL="285750" indent="-285750">
              <a:buFont typeface="Arial" panose="020B0604020202020204" pitchFamily="34" charset="0"/>
              <a:buChar char="•"/>
            </a:pPr>
            <a:r>
              <a:rPr lang="en-IN" sz="2600" dirty="0"/>
              <a:t>Here we can see there are no outliers</a:t>
            </a:r>
          </a:p>
          <a:p>
            <a:pPr marL="285750" indent="-285750">
              <a:buFont typeface="Arial" panose="020B0604020202020204" pitchFamily="34" charset="0"/>
              <a:buChar char="•"/>
            </a:pPr>
            <a:r>
              <a:rPr lang="en-IN" sz="2600" dirty="0"/>
              <a:t>Because </a:t>
            </a:r>
            <a:r>
              <a:rPr lang="en-IN" sz="2600"/>
              <a:t>we resolved </a:t>
            </a:r>
            <a:r>
              <a:rPr lang="en-IN" sz="2600" dirty="0"/>
              <a:t>the outliers using capping method </a:t>
            </a:r>
          </a:p>
          <a:p>
            <a:endParaRPr lang="en-IN" dirty="0"/>
          </a:p>
        </p:txBody>
      </p:sp>
    </p:spTree>
    <p:extLst>
      <p:ext uri="{BB962C8B-B14F-4D97-AF65-F5344CB8AC3E}">
        <p14:creationId xmlns:p14="http://schemas.microsoft.com/office/powerpoint/2010/main" val="19860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858A-FB2A-FA60-00C4-275A4ACC939F}"/>
              </a:ext>
            </a:extLst>
          </p:cNvPr>
          <p:cNvSpPr>
            <a:spLocks noGrp="1"/>
          </p:cNvSpPr>
          <p:nvPr>
            <p:ph type="title"/>
          </p:nvPr>
        </p:nvSpPr>
        <p:spPr>
          <a:xfrm>
            <a:off x="723198" y="-339933"/>
            <a:ext cx="10058400" cy="1609344"/>
          </a:xfrm>
        </p:spPr>
        <p:txBody>
          <a:bodyPr/>
          <a:lstStyle/>
          <a:p>
            <a:pPr algn="ctr"/>
            <a:r>
              <a:rPr lang="en-IN" b="1" dirty="0">
                <a:solidFill>
                  <a:schemeClr val="bg1"/>
                </a:solidFill>
              </a:rPr>
              <a:t>Density plot</a:t>
            </a:r>
          </a:p>
        </p:txBody>
      </p:sp>
      <p:pic>
        <p:nvPicPr>
          <p:cNvPr id="5" name="Content Placeholder 4">
            <a:extLst>
              <a:ext uri="{FF2B5EF4-FFF2-40B4-BE49-F238E27FC236}">
                <a16:creationId xmlns:a16="http://schemas.microsoft.com/office/drawing/2014/main" id="{667500DC-49E5-1A4F-01A5-ACA72B6B6751}"/>
              </a:ext>
            </a:extLst>
          </p:cNvPr>
          <p:cNvPicPr>
            <a:picLocks noGrp="1" noChangeAspect="1"/>
          </p:cNvPicPr>
          <p:nvPr>
            <p:ph sz="half" idx="1"/>
          </p:nvPr>
        </p:nvPicPr>
        <p:blipFill>
          <a:blip r:embed="rId2"/>
          <a:stretch>
            <a:fillRect/>
          </a:stretch>
        </p:blipFill>
        <p:spPr>
          <a:xfrm>
            <a:off x="0" y="1088021"/>
            <a:ext cx="7442522" cy="5497974"/>
          </a:xfrm>
          <a:prstGeom prst="rect">
            <a:avLst/>
          </a:prstGeom>
        </p:spPr>
      </p:pic>
      <p:sp>
        <p:nvSpPr>
          <p:cNvPr id="4" name="Content Placeholder 3">
            <a:extLst>
              <a:ext uri="{FF2B5EF4-FFF2-40B4-BE49-F238E27FC236}">
                <a16:creationId xmlns:a16="http://schemas.microsoft.com/office/drawing/2014/main" id="{BABAE099-3B28-3BAE-06E8-65997DA270B0}"/>
              </a:ext>
            </a:extLst>
          </p:cNvPr>
          <p:cNvSpPr>
            <a:spLocks noGrp="1"/>
          </p:cNvSpPr>
          <p:nvPr>
            <p:ph sz="half" idx="2"/>
          </p:nvPr>
        </p:nvSpPr>
        <p:spPr>
          <a:xfrm>
            <a:off x="7592992" y="1465354"/>
            <a:ext cx="4509960" cy="3615931"/>
          </a:xfrm>
        </p:spPr>
        <p:txBody>
          <a:bodyPr>
            <a:normAutofit fontScale="77500" lnSpcReduction="20000"/>
          </a:bodyPr>
          <a:lstStyle/>
          <a:p>
            <a:r>
              <a:rPr lang="en-IN" dirty="0"/>
              <a:t>Density plot visualizes the distribution of data our a continuous interval or time period </a:t>
            </a:r>
          </a:p>
          <a:p>
            <a:r>
              <a:rPr lang="en-IN" dirty="0"/>
              <a:t>This chat is a variation of a histogram that uses carnal smoothing to plot values allowing for smoother distribution by smoothing out the noise </a:t>
            </a:r>
          </a:p>
          <a:p>
            <a:r>
              <a:rPr lang="en-IN" dirty="0"/>
              <a:t>The peaks of a density plot to helps display where values are concentrated over the intervals </a:t>
            </a:r>
          </a:p>
          <a:p>
            <a:endParaRPr lang="en-IN" dirty="0"/>
          </a:p>
        </p:txBody>
      </p:sp>
    </p:spTree>
    <p:extLst>
      <p:ext uri="{BB962C8B-B14F-4D97-AF65-F5344CB8AC3E}">
        <p14:creationId xmlns:p14="http://schemas.microsoft.com/office/powerpoint/2010/main" val="118633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4481-9074-86D5-555F-C6ECC90960CE}"/>
              </a:ext>
            </a:extLst>
          </p:cNvPr>
          <p:cNvSpPr>
            <a:spLocks noGrp="1"/>
          </p:cNvSpPr>
          <p:nvPr>
            <p:ph type="title"/>
          </p:nvPr>
        </p:nvSpPr>
        <p:spPr>
          <a:xfrm>
            <a:off x="2385887" y="-268162"/>
            <a:ext cx="10058400" cy="1609344"/>
          </a:xfrm>
        </p:spPr>
        <p:txBody>
          <a:bodyPr/>
          <a:lstStyle/>
          <a:p>
            <a:r>
              <a:rPr lang="en-US" b="1" dirty="0">
                <a:solidFill>
                  <a:schemeClr val="bg1"/>
                </a:solidFill>
              </a:rPr>
              <a:t>Correlation Matrix Heatmap</a:t>
            </a:r>
            <a:endParaRPr lang="en-IN" b="1" dirty="0">
              <a:solidFill>
                <a:schemeClr val="bg1"/>
              </a:solidFill>
            </a:endParaRPr>
          </a:p>
        </p:txBody>
      </p:sp>
      <p:pic>
        <p:nvPicPr>
          <p:cNvPr id="5" name="Content Placeholder 4">
            <a:extLst>
              <a:ext uri="{FF2B5EF4-FFF2-40B4-BE49-F238E27FC236}">
                <a16:creationId xmlns:a16="http://schemas.microsoft.com/office/drawing/2014/main" id="{6A9A530A-8A47-58D4-91A3-4AD91FF828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87655" y="1114436"/>
            <a:ext cx="8565266" cy="5510418"/>
          </a:xfrm>
        </p:spPr>
      </p:pic>
    </p:spTree>
    <p:extLst>
      <p:ext uri="{BB962C8B-B14F-4D97-AF65-F5344CB8AC3E}">
        <p14:creationId xmlns:p14="http://schemas.microsoft.com/office/powerpoint/2010/main" val="308878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purl.org/dc/dcmitype/"/>
    <ds:schemaRef ds:uri="http://purl.org/dc/terms/"/>
    <ds:schemaRef ds:uri="http://purl.org/dc/elements/1.1/"/>
    <ds:schemaRef ds:uri="http://schemas.openxmlformats.org/package/2006/metadata/core-properties"/>
    <ds:schemaRef ds:uri="71af3243-3dd4-4a8d-8c0d-dd76da1f02a5"/>
    <ds:schemaRef ds:uri="230e9df3-be65-4c73-a93b-d1236ebd677e"/>
    <ds:schemaRef ds:uri="http://www.w3.org/XML/1998/namespace"/>
    <ds:schemaRef ds:uri="http://schemas.microsoft.com/sharepoint/v3"/>
    <ds:schemaRef ds:uri="http://schemas.microsoft.com/office/2006/documentManagement/types"/>
    <ds:schemaRef ds:uri="http://schemas.microsoft.com/office/infopath/2007/PartnerControls"/>
    <ds:schemaRef ds:uri="16c05727-aa75-4e4a-9b5f-8a80a1165891"/>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160</TotalTime>
  <Words>731</Words>
  <Application>Microsoft Office PowerPoint</Application>
  <PresentationFormat>Widescreen</PresentationFormat>
  <Paragraphs>60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Arial</vt:lpstr>
      <vt:lpstr>Calibri</vt:lpstr>
      <vt:lpstr>Calibri Light</vt:lpstr>
      <vt:lpstr>Helvetica Neue</vt:lpstr>
      <vt:lpstr>Söhne</vt:lpstr>
      <vt:lpstr>Times New Roman</vt:lpstr>
      <vt:lpstr>Wingdings</vt:lpstr>
      <vt:lpstr>Office Theme</vt:lpstr>
      <vt:lpstr>FORCASTING TIME SERIES</vt:lpstr>
      <vt:lpstr>   OBJECTIVE</vt:lpstr>
      <vt:lpstr>       Exploratory Data Analysis</vt:lpstr>
      <vt:lpstr>DATA VISUALIZATION Time series plot </vt:lpstr>
      <vt:lpstr>Histogram</vt:lpstr>
      <vt:lpstr>Box plot</vt:lpstr>
      <vt:lpstr>After handling the outliers </vt:lpstr>
      <vt:lpstr>Density plot</vt:lpstr>
      <vt:lpstr>Correlation Matrix Heatmap</vt:lpstr>
      <vt:lpstr>Time series plot (selected columns)</vt:lpstr>
      <vt:lpstr>Model building  ARIMA Model Prediction </vt:lpstr>
      <vt:lpstr>Moving Average Forecast </vt:lpstr>
      <vt:lpstr>LSTM Forecasting model</vt:lpstr>
      <vt:lpstr>Gated Recurrent Unit(GRU) model</vt:lpstr>
      <vt:lpstr>CONCLUSION</vt:lpstr>
      <vt:lpstr>Challenges Faced</vt:lpstr>
      <vt:lpstr>DEPLOYMENT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FORCASTING TIME SERIES</dc:title>
  <dc:creator>SHASHIDHAR K</dc:creator>
  <cp:lastModifiedBy>lenovo</cp:lastModifiedBy>
  <cp:revision>5</cp:revision>
  <dcterms:created xsi:type="dcterms:W3CDTF">2024-03-25T14:03:31Z</dcterms:created>
  <dcterms:modified xsi:type="dcterms:W3CDTF">2025-02-07T15:50:58Z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