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7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44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A222DB5-AC80-4CA1-B41C-8D1A6CDE6168}" type="datetimeFigureOut">
              <a:rPr lang="en-IN" smtClean="0"/>
              <a:t>19-09-2024</a:t>
            </a:fld>
            <a:endParaRPr lang="en-IN" dirty="0"/>
          </a:p>
        </p:txBody>
      </p:sp>
      <p:sp>
        <p:nvSpPr>
          <p:cNvPr id="5" name="Footer Placeholder 4"/>
          <p:cNvSpPr>
            <a:spLocks noGrp="1"/>
          </p:cNvSpPr>
          <p:nvPr>
            <p:ph type="ftr" sz="quarter" idx="11"/>
          </p:nvPr>
        </p:nvSpPr>
        <p:spPr>
          <a:xfrm>
            <a:off x="3962399" y="5870575"/>
            <a:ext cx="4893958" cy="377825"/>
          </a:xfrm>
        </p:spPr>
        <p:txBody>
          <a:bodyPr/>
          <a:lstStyle/>
          <a:p>
            <a:endParaRPr lang="en-IN" dirty="0"/>
          </a:p>
        </p:txBody>
      </p:sp>
      <p:sp>
        <p:nvSpPr>
          <p:cNvPr id="6" name="Slide Number Placeholder 5"/>
          <p:cNvSpPr>
            <a:spLocks noGrp="1"/>
          </p:cNvSpPr>
          <p:nvPr>
            <p:ph type="sldNum" sz="quarter" idx="12"/>
          </p:nvPr>
        </p:nvSpPr>
        <p:spPr>
          <a:xfrm>
            <a:off x="10608958" y="5870575"/>
            <a:ext cx="551167" cy="377825"/>
          </a:xfrm>
        </p:spPr>
        <p:txBody>
          <a:bodyPr/>
          <a:lstStyle/>
          <a:p>
            <a:fld id="{DC71A90E-23AC-41F5-9BCF-AE9663524263}" type="slidenum">
              <a:rPr lang="en-IN" smtClean="0"/>
              <a:t>‹#›</a:t>
            </a:fld>
            <a:endParaRPr lang="en-IN" dirty="0"/>
          </a:p>
        </p:txBody>
      </p:sp>
    </p:spTree>
    <p:extLst>
      <p:ext uri="{BB962C8B-B14F-4D97-AF65-F5344CB8AC3E}">
        <p14:creationId xmlns:p14="http://schemas.microsoft.com/office/powerpoint/2010/main" val="348491238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A222DB5-AC80-4CA1-B41C-8D1A6CDE6168}" type="datetimeFigureOut">
              <a:rPr lang="en-IN" smtClean="0"/>
              <a:t>19-09-2024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C71A90E-23AC-41F5-9BCF-AE9663524263}" type="slidenum">
              <a:rPr lang="en-IN" smtClean="0"/>
              <a:t>‹#›</a:t>
            </a:fld>
            <a:endParaRPr lang="en-IN" dirty="0"/>
          </a:p>
        </p:txBody>
      </p:sp>
    </p:spTree>
    <p:extLst>
      <p:ext uri="{BB962C8B-B14F-4D97-AF65-F5344CB8AC3E}">
        <p14:creationId xmlns:p14="http://schemas.microsoft.com/office/powerpoint/2010/main" val="3831829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222DB5-AC80-4CA1-B41C-8D1A6CDE6168}" type="datetimeFigureOut">
              <a:rPr lang="en-IN" smtClean="0"/>
              <a:t>19-09-2024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71A90E-23AC-41F5-9BCF-AE9663524263}" type="slidenum">
              <a:rPr lang="en-IN" smtClean="0"/>
              <a:t>‹#›</a:t>
            </a:fld>
            <a:endParaRPr lang="en-IN" dirty="0"/>
          </a:p>
        </p:txBody>
      </p:sp>
    </p:spTree>
    <p:extLst>
      <p:ext uri="{BB962C8B-B14F-4D97-AF65-F5344CB8AC3E}">
        <p14:creationId xmlns:p14="http://schemas.microsoft.com/office/powerpoint/2010/main" val="345418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222DB5-AC80-4CA1-B41C-8D1A6CDE6168}" type="datetimeFigureOut">
              <a:rPr lang="en-IN" smtClean="0"/>
              <a:t>19-09-2024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71A90E-23AC-41F5-9BCF-AE9663524263}" type="slidenum">
              <a:rPr lang="en-IN" smtClean="0"/>
              <a:t>‹#›</a:t>
            </a:fld>
            <a:endParaRPr lang="en-IN" dirty="0"/>
          </a:p>
        </p:txBody>
      </p:sp>
    </p:spTree>
    <p:extLst>
      <p:ext uri="{BB962C8B-B14F-4D97-AF65-F5344CB8AC3E}">
        <p14:creationId xmlns:p14="http://schemas.microsoft.com/office/powerpoint/2010/main" val="1868429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222DB5-AC80-4CA1-B41C-8D1A6CDE6168}" type="datetimeFigureOut">
              <a:rPr lang="en-IN" smtClean="0"/>
              <a:t>19-09-2024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71A90E-23AC-41F5-9BCF-AE9663524263}" type="slidenum">
              <a:rPr lang="en-IN" smtClean="0"/>
              <a:t>‹#›</a:t>
            </a:fld>
            <a:endParaRPr lang="en-IN" dirty="0"/>
          </a:p>
        </p:txBody>
      </p:sp>
    </p:spTree>
    <p:extLst>
      <p:ext uri="{BB962C8B-B14F-4D97-AF65-F5344CB8AC3E}">
        <p14:creationId xmlns:p14="http://schemas.microsoft.com/office/powerpoint/2010/main" val="3250368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222DB5-AC80-4CA1-B41C-8D1A6CDE6168}" type="datetimeFigureOut">
              <a:rPr lang="en-IN" smtClean="0"/>
              <a:t>19-09-2024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71A90E-23AC-41F5-9BCF-AE9663524263}" type="slidenum">
              <a:rPr lang="en-IN" smtClean="0"/>
              <a:t>‹#›</a:t>
            </a:fld>
            <a:endParaRPr lang="en-IN" dirty="0"/>
          </a:p>
        </p:txBody>
      </p:sp>
    </p:spTree>
    <p:extLst>
      <p:ext uri="{BB962C8B-B14F-4D97-AF65-F5344CB8AC3E}">
        <p14:creationId xmlns:p14="http://schemas.microsoft.com/office/powerpoint/2010/main" val="3617078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222DB5-AC80-4CA1-B41C-8D1A6CDE6168}" type="datetimeFigureOut">
              <a:rPr lang="en-IN" smtClean="0"/>
              <a:t>19-09-2024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71A90E-23AC-41F5-9BCF-AE9663524263}" type="slidenum">
              <a:rPr lang="en-IN" smtClean="0"/>
              <a:t>‹#›</a:t>
            </a:fld>
            <a:endParaRPr lang="en-IN" dirty="0"/>
          </a:p>
        </p:txBody>
      </p:sp>
    </p:spTree>
    <p:extLst>
      <p:ext uri="{BB962C8B-B14F-4D97-AF65-F5344CB8AC3E}">
        <p14:creationId xmlns:p14="http://schemas.microsoft.com/office/powerpoint/2010/main" val="1048517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22DB5-AC80-4CA1-B41C-8D1A6CDE6168}" type="datetimeFigureOut">
              <a:rPr lang="en-IN" smtClean="0"/>
              <a:t>19-09-2024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71A90E-23AC-41F5-9BCF-AE9663524263}" type="slidenum">
              <a:rPr lang="en-IN" smtClean="0"/>
              <a:t>‹#›</a:t>
            </a:fld>
            <a:endParaRPr lang="en-IN" dirty="0"/>
          </a:p>
        </p:txBody>
      </p:sp>
    </p:spTree>
    <p:extLst>
      <p:ext uri="{BB962C8B-B14F-4D97-AF65-F5344CB8AC3E}">
        <p14:creationId xmlns:p14="http://schemas.microsoft.com/office/powerpoint/2010/main" val="2709460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22DB5-AC80-4CA1-B41C-8D1A6CDE6168}" type="datetimeFigureOut">
              <a:rPr lang="en-IN" smtClean="0"/>
              <a:t>19-09-2024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71A90E-23AC-41F5-9BCF-AE9663524263}" type="slidenum">
              <a:rPr lang="en-IN" smtClean="0"/>
              <a:t>‹#›</a:t>
            </a:fld>
            <a:endParaRPr lang="en-IN" dirty="0"/>
          </a:p>
        </p:txBody>
      </p:sp>
    </p:spTree>
    <p:extLst>
      <p:ext uri="{BB962C8B-B14F-4D97-AF65-F5344CB8AC3E}">
        <p14:creationId xmlns:p14="http://schemas.microsoft.com/office/powerpoint/2010/main" val="2031941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22DB5-AC80-4CA1-B41C-8D1A6CDE6168}" type="datetimeFigureOut">
              <a:rPr lang="en-IN" smtClean="0"/>
              <a:t>19-09-2024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71A90E-23AC-41F5-9BCF-AE9663524263}" type="slidenum">
              <a:rPr lang="en-IN" smtClean="0"/>
              <a:t>‹#›</a:t>
            </a:fld>
            <a:endParaRPr lang="en-IN" dirty="0"/>
          </a:p>
        </p:txBody>
      </p:sp>
    </p:spTree>
    <p:extLst>
      <p:ext uri="{BB962C8B-B14F-4D97-AF65-F5344CB8AC3E}">
        <p14:creationId xmlns:p14="http://schemas.microsoft.com/office/powerpoint/2010/main" val="2438141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222DB5-AC80-4CA1-B41C-8D1A6CDE6168}" type="datetimeFigureOut">
              <a:rPr lang="en-IN" smtClean="0"/>
              <a:t>19-09-2024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71A90E-23AC-41F5-9BCF-AE9663524263}" type="slidenum">
              <a:rPr lang="en-IN" smtClean="0"/>
              <a:t>‹#›</a:t>
            </a:fld>
            <a:endParaRPr lang="en-IN" dirty="0"/>
          </a:p>
        </p:txBody>
      </p:sp>
    </p:spTree>
    <p:extLst>
      <p:ext uri="{BB962C8B-B14F-4D97-AF65-F5344CB8AC3E}">
        <p14:creationId xmlns:p14="http://schemas.microsoft.com/office/powerpoint/2010/main" val="2674887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222DB5-AC80-4CA1-B41C-8D1A6CDE6168}" type="datetimeFigureOut">
              <a:rPr lang="en-IN" smtClean="0"/>
              <a:t>19-09-2024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C71A90E-23AC-41F5-9BCF-AE9663524263}" type="slidenum">
              <a:rPr lang="en-IN" smtClean="0"/>
              <a:t>‹#›</a:t>
            </a:fld>
            <a:endParaRPr lang="en-IN" dirty="0"/>
          </a:p>
        </p:txBody>
      </p:sp>
    </p:spTree>
    <p:extLst>
      <p:ext uri="{BB962C8B-B14F-4D97-AF65-F5344CB8AC3E}">
        <p14:creationId xmlns:p14="http://schemas.microsoft.com/office/powerpoint/2010/main" val="2074437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222DB5-AC80-4CA1-B41C-8D1A6CDE6168}" type="datetimeFigureOut">
              <a:rPr lang="en-IN" smtClean="0"/>
              <a:t>19-09-2024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C71A90E-23AC-41F5-9BCF-AE9663524263}" type="slidenum">
              <a:rPr lang="en-IN" smtClean="0"/>
              <a:t>‹#›</a:t>
            </a:fld>
            <a:endParaRPr lang="en-IN" dirty="0"/>
          </a:p>
        </p:txBody>
      </p:sp>
    </p:spTree>
    <p:extLst>
      <p:ext uri="{BB962C8B-B14F-4D97-AF65-F5344CB8AC3E}">
        <p14:creationId xmlns:p14="http://schemas.microsoft.com/office/powerpoint/2010/main" val="394826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222DB5-AC80-4CA1-B41C-8D1A6CDE6168}" type="datetimeFigureOut">
              <a:rPr lang="en-IN" smtClean="0"/>
              <a:t>19-09-2024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C71A90E-23AC-41F5-9BCF-AE9663524263}" type="slidenum">
              <a:rPr lang="en-IN" smtClean="0"/>
              <a:t>‹#›</a:t>
            </a:fld>
            <a:endParaRPr lang="en-IN" dirty="0"/>
          </a:p>
        </p:txBody>
      </p:sp>
    </p:spTree>
    <p:extLst>
      <p:ext uri="{BB962C8B-B14F-4D97-AF65-F5344CB8AC3E}">
        <p14:creationId xmlns:p14="http://schemas.microsoft.com/office/powerpoint/2010/main" val="1408223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A222DB5-AC80-4CA1-B41C-8D1A6CDE6168}" type="datetimeFigureOut">
              <a:rPr lang="en-IN" smtClean="0"/>
              <a:t>19-09-2024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C71A90E-23AC-41F5-9BCF-AE9663524263}" type="slidenum">
              <a:rPr lang="en-IN" smtClean="0"/>
              <a:t>‹#›</a:t>
            </a:fld>
            <a:endParaRPr lang="en-IN" dirty="0"/>
          </a:p>
        </p:txBody>
      </p:sp>
    </p:spTree>
    <p:extLst>
      <p:ext uri="{BB962C8B-B14F-4D97-AF65-F5344CB8AC3E}">
        <p14:creationId xmlns:p14="http://schemas.microsoft.com/office/powerpoint/2010/main" val="303142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A222DB5-AC80-4CA1-B41C-8D1A6CDE6168}" type="datetimeFigureOut">
              <a:rPr lang="en-IN" smtClean="0"/>
              <a:t>19-09-2024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C71A90E-23AC-41F5-9BCF-AE9663524263}" type="slidenum">
              <a:rPr lang="en-IN" smtClean="0"/>
              <a:t>‹#›</a:t>
            </a:fld>
            <a:endParaRPr lang="en-IN" dirty="0"/>
          </a:p>
        </p:txBody>
      </p:sp>
    </p:spTree>
    <p:extLst>
      <p:ext uri="{BB962C8B-B14F-4D97-AF65-F5344CB8AC3E}">
        <p14:creationId xmlns:p14="http://schemas.microsoft.com/office/powerpoint/2010/main" val="2378321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A222DB5-AC80-4CA1-B41C-8D1A6CDE6168}" type="datetimeFigureOut">
              <a:rPr lang="en-IN" smtClean="0"/>
              <a:t>19-09-2024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C71A90E-23AC-41F5-9BCF-AE9663524263}" type="slidenum">
              <a:rPr lang="en-IN" smtClean="0"/>
              <a:t>‹#›</a:t>
            </a:fld>
            <a:endParaRPr lang="en-IN" dirty="0"/>
          </a:p>
        </p:txBody>
      </p:sp>
    </p:spTree>
    <p:extLst>
      <p:ext uri="{BB962C8B-B14F-4D97-AF65-F5344CB8AC3E}">
        <p14:creationId xmlns:p14="http://schemas.microsoft.com/office/powerpoint/2010/main" val="1490685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222DB5-AC80-4CA1-B41C-8D1A6CDE6168}" type="datetimeFigureOut">
              <a:rPr lang="en-IN" smtClean="0"/>
              <a:t>19-09-2024</a:t>
            </a:fld>
            <a:endParaRPr lang="en-IN"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C71A90E-23AC-41F5-9BCF-AE9663524263}" type="slidenum">
              <a:rPr lang="en-IN" smtClean="0"/>
              <a:t>‹#›</a:t>
            </a:fld>
            <a:endParaRPr lang="en-IN" dirty="0"/>
          </a:p>
        </p:txBody>
      </p:sp>
    </p:spTree>
    <p:extLst>
      <p:ext uri="{BB962C8B-B14F-4D97-AF65-F5344CB8AC3E}">
        <p14:creationId xmlns:p14="http://schemas.microsoft.com/office/powerpoint/2010/main" val="1979913042"/>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61181" y="1507524"/>
            <a:ext cx="10045521" cy="5269795"/>
          </a:xfrm>
        </p:spPr>
        <p:txBody>
          <a:bodyPr>
            <a:normAutofit fontScale="40000" lnSpcReduction="20000"/>
          </a:bodyPr>
          <a:lstStyle/>
          <a:p>
            <a:pPr algn="ctr"/>
            <a:r>
              <a:rPr lang="en-US" sz="8000" dirty="0">
                <a:latin typeface="Times New Roman" panose="02020603050405020304" pitchFamily="18" charset="0"/>
                <a:cs typeface="Times New Roman" panose="02020603050405020304" pitchFamily="18" charset="0"/>
              </a:rPr>
              <a:t>face recognition attendance system </a:t>
            </a:r>
          </a:p>
          <a:p>
            <a:pPr algn="ctr"/>
            <a:endParaRPr lang="en-US" sz="8000" dirty="0">
              <a:latin typeface="Times New Roman" panose="02020603050405020304" pitchFamily="18" charset="0"/>
              <a:cs typeface="Times New Roman" panose="02020603050405020304" pitchFamily="18" charset="0"/>
            </a:endParaRPr>
          </a:p>
          <a:p>
            <a:pPr algn="ctr"/>
            <a:r>
              <a:rPr lang="en-US" sz="8000" dirty="0">
                <a:latin typeface="Times New Roman" panose="02020603050405020304" pitchFamily="18" charset="0"/>
                <a:cs typeface="Times New Roman" panose="02020603050405020304" pitchFamily="18" charset="0"/>
              </a:rPr>
              <a:t>Section Name :A17 	Group Number :08</a:t>
            </a:r>
          </a:p>
          <a:p>
            <a:pPr algn="l"/>
            <a:r>
              <a:rPr lang="en-US" sz="5500" b="1" u="sng" dirty="0">
                <a:latin typeface="Times New Roman" panose="02020603050405020304" pitchFamily="18" charset="0"/>
                <a:cs typeface="Times New Roman" panose="02020603050405020304" pitchFamily="18" charset="0"/>
              </a:rPr>
              <a:t>Project Team Members :-</a:t>
            </a:r>
          </a:p>
          <a:p>
            <a:pPr algn="ctr"/>
            <a:endParaRPr lang="en-US" sz="5600" dirty="0">
              <a:latin typeface="Times New Roman" panose="02020603050405020304" pitchFamily="18" charset="0"/>
              <a:cs typeface="Times New Roman" panose="02020603050405020304" pitchFamily="18" charset="0"/>
            </a:endParaRPr>
          </a:p>
          <a:p>
            <a:pPr algn="ctr"/>
            <a:endParaRPr lang="en-US" sz="5600" dirty="0">
              <a:latin typeface="Times New Roman" panose="02020603050405020304" pitchFamily="18" charset="0"/>
              <a:cs typeface="Times New Roman" panose="02020603050405020304" pitchFamily="18" charset="0"/>
            </a:endParaRPr>
          </a:p>
          <a:p>
            <a:pPr algn="ctr"/>
            <a:endParaRPr lang="en-US" sz="5600" dirty="0">
              <a:latin typeface="Times New Roman" panose="02020603050405020304" pitchFamily="18" charset="0"/>
              <a:cs typeface="Times New Roman" panose="02020603050405020304" pitchFamily="18" charset="0"/>
            </a:endParaRPr>
          </a:p>
          <a:p>
            <a:pPr algn="ctr"/>
            <a:endParaRPr lang="en-US" sz="5600" dirty="0">
              <a:latin typeface="Times New Roman" panose="02020603050405020304" pitchFamily="18" charset="0"/>
              <a:cs typeface="Times New Roman" panose="02020603050405020304" pitchFamily="18" charset="0"/>
            </a:endParaRPr>
          </a:p>
          <a:p>
            <a:pPr algn="ctr"/>
            <a:r>
              <a:rPr lang="en-US" sz="4000" dirty="0">
                <a:latin typeface="Times New Roman" panose="02020603050405020304" pitchFamily="18" charset="0"/>
                <a:cs typeface="Times New Roman" panose="02020603050405020304" pitchFamily="18" charset="0"/>
              </a:rPr>
              <a:t>					</a:t>
            </a:r>
          </a:p>
          <a:p>
            <a:pPr algn="ctr"/>
            <a:r>
              <a:rPr lang="en-US" sz="400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Guided by:</a:t>
            </a:r>
          </a:p>
          <a:p>
            <a:pPr algn="ctr"/>
            <a:r>
              <a:rPr lang="en-US" sz="7200" dirty="0">
                <a:latin typeface="Times New Roman" panose="02020603050405020304" pitchFamily="18" charset="0"/>
                <a:cs typeface="Times New Roman" panose="02020603050405020304" pitchFamily="18" charset="0"/>
              </a:rPr>
              <a:t>					                     Ms.M.Chiradevi Mam</a:t>
            </a:r>
          </a:p>
          <a:p>
            <a:endParaRPr lang="en-IN"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181" y="180464"/>
            <a:ext cx="10045521" cy="1184995"/>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452992264"/>
              </p:ext>
            </p:extLst>
          </p:nvPr>
        </p:nvGraphicFramePr>
        <p:xfrm>
          <a:off x="1667677" y="3602358"/>
          <a:ext cx="7225553" cy="1748118"/>
        </p:xfrm>
        <a:graphic>
          <a:graphicData uri="http://schemas.openxmlformats.org/drawingml/2006/table">
            <a:tbl>
              <a:tblPr firstRow="1" bandRow="1">
                <a:tableStyleId>{E8B1032C-EA38-4F05-BA0D-38AFFFC7BED3}</a:tableStyleId>
              </a:tblPr>
              <a:tblGrid>
                <a:gridCol w="1001584">
                  <a:extLst>
                    <a:ext uri="{9D8B030D-6E8A-4147-A177-3AD203B41FA5}">
                      <a16:colId xmlns:a16="http://schemas.microsoft.com/office/drawing/2014/main" val="20000"/>
                    </a:ext>
                  </a:extLst>
                </a:gridCol>
                <a:gridCol w="2450301">
                  <a:extLst>
                    <a:ext uri="{9D8B030D-6E8A-4147-A177-3AD203B41FA5}">
                      <a16:colId xmlns:a16="http://schemas.microsoft.com/office/drawing/2014/main" val="20001"/>
                    </a:ext>
                  </a:extLst>
                </a:gridCol>
                <a:gridCol w="1886911">
                  <a:extLst>
                    <a:ext uri="{9D8B030D-6E8A-4147-A177-3AD203B41FA5}">
                      <a16:colId xmlns:a16="http://schemas.microsoft.com/office/drawing/2014/main" val="20002"/>
                    </a:ext>
                  </a:extLst>
                </a:gridCol>
                <a:gridCol w="1886757">
                  <a:extLst>
                    <a:ext uri="{9D8B030D-6E8A-4147-A177-3AD203B41FA5}">
                      <a16:colId xmlns:a16="http://schemas.microsoft.com/office/drawing/2014/main" val="20003"/>
                    </a:ext>
                  </a:extLst>
                </a:gridCol>
              </a:tblGrid>
              <a:tr h="429304">
                <a:tc>
                  <a:txBody>
                    <a:bodyPr/>
                    <a:lstStyle/>
                    <a:p>
                      <a:r>
                        <a:rPr lang="en-US" dirty="0"/>
                        <a:t>S.No</a:t>
                      </a:r>
                      <a:endParaRPr lang="en-IN" dirty="0">
                        <a:solidFill>
                          <a:schemeClr val="tx1"/>
                        </a:solidFill>
                      </a:endParaRPr>
                    </a:p>
                  </a:txBody>
                  <a:tcPr/>
                </a:tc>
                <a:tc>
                  <a:txBody>
                    <a:bodyPr/>
                    <a:lstStyle/>
                    <a:p>
                      <a:r>
                        <a:rPr lang="en-US" dirty="0"/>
                        <a:t>Name</a:t>
                      </a:r>
                      <a:endParaRPr lang="en-IN" dirty="0">
                        <a:solidFill>
                          <a:schemeClr val="tx1"/>
                        </a:solidFill>
                      </a:endParaRPr>
                    </a:p>
                  </a:txBody>
                  <a:tcPr/>
                </a:tc>
                <a:tc>
                  <a:txBody>
                    <a:bodyPr/>
                    <a:lstStyle/>
                    <a:p>
                      <a:r>
                        <a:rPr lang="en-US" dirty="0"/>
                        <a:t>Admission no</a:t>
                      </a:r>
                      <a:endParaRPr lang="en-IN" dirty="0">
                        <a:solidFill>
                          <a:schemeClr val="tx1"/>
                        </a:solidFill>
                      </a:endParaRPr>
                    </a:p>
                  </a:txBody>
                  <a:tcPr/>
                </a:tc>
                <a:tc>
                  <a:txBody>
                    <a:bodyPr/>
                    <a:lstStyle/>
                    <a:p>
                      <a:r>
                        <a:rPr lang="en-US" dirty="0"/>
                        <a:t>Register no</a:t>
                      </a:r>
                      <a:endParaRPr lang="en-IN" dirty="0">
                        <a:solidFill>
                          <a:schemeClr val="tx1"/>
                        </a:solidFill>
                      </a:endParaRPr>
                    </a:p>
                  </a:txBody>
                  <a:tcPr/>
                </a:tc>
                <a:extLst>
                  <a:ext uri="{0D108BD9-81ED-4DB2-BD59-A6C34878D82A}">
                    <a16:rowId xmlns:a16="http://schemas.microsoft.com/office/drawing/2014/main" val="10000"/>
                  </a:ext>
                </a:extLst>
              </a:tr>
              <a:tr h="429304">
                <a:tc>
                  <a:txBody>
                    <a:bodyPr/>
                    <a:lstStyle/>
                    <a:p>
                      <a:r>
                        <a:rPr lang="en-IN" dirty="0"/>
                        <a:t>1.</a:t>
                      </a:r>
                    </a:p>
                  </a:txBody>
                  <a:tcPr/>
                </a:tc>
                <a:tc>
                  <a:txBody>
                    <a:bodyPr/>
                    <a:lstStyle/>
                    <a:p>
                      <a:r>
                        <a:rPr lang="en-IN" dirty="0"/>
                        <a:t>G. Kula theja (L)</a:t>
                      </a:r>
                    </a:p>
                  </a:txBody>
                  <a:tcPr/>
                </a:tc>
                <a:tc>
                  <a:txBody>
                    <a:bodyPr/>
                    <a:lstStyle/>
                    <a:p>
                      <a:r>
                        <a:rPr lang="en-IN" dirty="0"/>
                        <a:t>20229003</a:t>
                      </a:r>
                    </a:p>
                  </a:txBody>
                  <a:tcPr/>
                </a:tc>
                <a:tc>
                  <a:txBody>
                    <a:bodyPr/>
                    <a:lstStyle/>
                    <a:p>
                      <a:r>
                        <a:rPr lang="en-IN" dirty="0"/>
                        <a:t>99220041184</a:t>
                      </a:r>
                    </a:p>
                  </a:txBody>
                  <a:tcPr/>
                </a:tc>
                <a:extLst>
                  <a:ext uri="{0D108BD9-81ED-4DB2-BD59-A6C34878D82A}">
                    <a16:rowId xmlns:a16="http://schemas.microsoft.com/office/drawing/2014/main" val="10001"/>
                  </a:ext>
                </a:extLst>
              </a:tr>
              <a:tr h="429304">
                <a:tc>
                  <a:txBody>
                    <a:bodyPr/>
                    <a:lstStyle/>
                    <a:p>
                      <a:r>
                        <a:rPr lang="en-IN" dirty="0"/>
                        <a:t>2.</a:t>
                      </a:r>
                    </a:p>
                  </a:txBody>
                  <a:tcPr/>
                </a:tc>
                <a:tc>
                  <a:txBody>
                    <a:bodyPr/>
                    <a:lstStyle/>
                    <a:p>
                      <a:r>
                        <a:rPr lang="en-IN" dirty="0"/>
                        <a:t>Vivek kumar</a:t>
                      </a:r>
                    </a:p>
                  </a:txBody>
                  <a:tcPr/>
                </a:tc>
                <a:tc>
                  <a:txBody>
                    <a:bodyPr/>
                    <a:lstStyle/>
                    <a:p>
                      <a:r>
                        <a:rPr lang="en-IN" dirty="0"/>
                        <a:t>20225379</a:t>
                      </a:r>
                    </a:p>
                  </a:txBody>
                  <a:tcPr/>
                </a:tc>
                <a:tc>
                  <a:txBody>
                    <a:bodyPr/>
                    <a:lstStyle/>
                    <a:p>
                      <a:r>
                        <a:rPr lang="en-IN" dirty="0"/>
                        <a:t>99220041417</a:t>
                      </a:r>
                    </a:p>
                  </a:txBody>
                  <a:tcPr/>
                </a:tc>
                <a:extLst>
                  <a:ext uri="{0D108BD9-81ED-4DB2-BD59-A6C34878D82A}">
                    <a16:rowId xmlns:a16="http://schemas.microsoft.com/office/drawing/2014/main" val="10002"/>
                  </a:ext>
                </a:extLst>
              </a:tr>
              <a:tr h="460206">
                <a:tc>
                  <a:txBody>
                    <a:bodyPr/>
                    <a:lstStyle/>
                    <a:p>
                      <a:r>
                        <a:rPr lang="en-IN" dirty="0"/>
                        <a:t>3.</a:t>
                      </a:r>
                    </a:p>
                  </a:txBody>
                  <a:tcPr/>
                </a:tc>
                <a:tc>
                  <a:txBody>
                    <a:bodyPr/>
                    <a:lstStyle/>
                    <a:p>
                      <a:r>
                        <a:rPr lang="en-IN" dirty="0"/>
                        <a:t>Mrinmoy Dewraja</a:t>
                      </a:r>
                    </a:p>
                  </a:txBody>
                  <a:tcPr/>
                </a:tc>
                <a:tc>
                  <a:txBody>
                    <a:bodyPr/>
                    <a:lstStyle/>
                    <a:p>
                      <a:r>
                        <a:rPr lang="en-IN" dirty="0"/>
                        <a:t>202210238</a:t>
                      </a:r>
                    </a:p>
                  </a:txBody>
                  <a:tcPr/>
                </a:tc>
                <a:tc>
                  <a:txBody>
                    <a:bodyPr/>
                    <a:lstStyle/>
                    <a:p>
                      <a:r>
                        <a:rPr lang="en-IN" dirty="0"/>
                        <a:t>99220041265</a:t>
                      </a:r>
                    </a:p>
                  </a:txBody>
                  <a:tcPr/>
                </a:tc>
                <a:extLst>
                  <a:ext uri="{0D108BD9-81ED-4DB2-BD59-A6C34878D82A}">
                    <a16:rowId xmlns:a16="http://schemas.microsoft.com/office/drawing/2014/main" val="1037531495"/>
                  </a:ext>
                </a:extLst>
              </a:tr>
            </a:tbl>
          </a:graphicData>
        </a:graphic>
      </p:graphicFrame>
    </p:spTree>
    <p:extLst>
      <p:ext uri="{BB962C8B-B14F-4D97-AF65-F5344CB8AC3E}">
        <p14:creationId xmlns:p14="http://schemas.microsoft.com/office/powerpoint/2010/main" val="17276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FA502-0933-491D-ACFA-C896C54ABA1C}"/>
              </a:ext>
            </a:extLst>
          </p:cNvPr>
          <p:cNvSpPr>
            <a:spLocks noGrp="1"/>
          </p:cNvSpPr>
          <p:nvPr>
            <p:ph type="title"/>
          </p:nvPr>
        </p:nvSpPr>
        <p:spPr>
          <a:xfrm>
            <a:off x="2005913" y="708454"/>
            <a:ext cx="8180173" cy="1359243"/>
          </a:xfrm>
        </p:spPr>
        <p:txBody>
          <a:bodyPr/>
          <a:lstStyle/>
          <a:p>
            <a:pPr algn="ctr"/>
            <a:r>
              <a:rPr lang="en-US" dirty="0">
                <a:latin typeface="Times New Roman" panose="02020603050405020304" pitchFamily="18" charset="0"/>
                <a:cs typeface="Times New Roman" panose="02020603050405020304" pitchFamily="18" charset="0"/>
              </a:rPr>
              <a:t>ACKNOWLEDGEMENT </a:t>
            </a:r>
          </a:p>
        </p:txBody>
      </p:sp>
      <p:sp>
        <p:nvSpPr>
          <p:cNvPr id="3" name="Content Placeholder 2">
            <a:extLst>
              <a:ext uri="{FF2B5EF4-FFF2-40B4-BE49-F238E27FC236}">
                <a16:creationId xmlns:a16="http://schemas.microsoft.com/office/drawing/2014/main" id="{90E2BA2A-A93C-4A1F-8F12-C4AA3D83D9C4}"/>
              </a:ext>
            </a:extLst>
          </p:cNvPr>
          <p:cNvSpPr>
            <a:spLocks noGrp="1"/>
          </p:cNvSpPr>
          <p:nvPr>
            <p:ph idx="1"/>
          </p:nvPr>
        </p:nvSpPr>
        <p:spPr>
          <a:xfrm>
            <a:off x="2005913" y="2067697"/>
            <a:ext cx="8422529" cy="3162121"/>
          </a:xfrm>
        </p:spPr>
        <p:txBody>
          <a:bodyPr/>
          <a:lstStyle/>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Gratitude </a:t>
            </a:r>
            <a:r>
              <a:rPr lang="en-US" sz="2800" dirty="0" err="1">
                <a:latin typeface="Times New Roman" panose="02020603050405020304" pitchFamily="18" charset="0"/>
                <a:cs typeface="Times New Roman" panose="02020603050405020304" pitchFamily="18" charset="0"/>
              </a:rPr>
              <a:t>towords</a:t>
            </a:r>
            <a:r>
              <a:rPr lang="en-US" sz="280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lgn="ctr">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Ms. M. Chiradevi Mam (CC)</a:t>
            </a:r>
          </a:p>
          <a:p>
            <a:pPr algn="ctr">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K. Manikanta (Tutor sir)</a:t>
            </a:r>
          </a:p>
          <a:p>
            <a:pPr marL="0" indent="0" algn="ctr">
              <a:buNone/>
            </a:pPr>
            <a:r>
              <a:rPr lang="en-US" sz="2800" dirty="0">
                <a:latin typeface="Times New Roman" panose="02020603050405020304" pitchFamily="18" charset="0"/>
                <a:cs typeface="Times New Roman" panose="02020603050405020304" pitchFamily="18" charset="0"/>
              </a:rPr>
              <a:t>Thank you for sharing your knowledge and showing great support.</a:t>
            </a:r>
          </a:p>
          <a:p>
            <a:pPr algn="ct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4956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D90-E5A1-4ACE-8C5D-75AB3EBEC56D}"/>
              </a:ext>
            </a:extLst>
          </p:cNvPr>
          <p:cNvSpPr>
            <a:spLocks noGrp="1"/>
          </p:cNvSpPr>
          <p:nvPr>
            <p:ph type="title"/>
          </p:nvPr>
        </p:nvSpPr>
        <p:spPr>
          <a:xfrm>
            <a:off x="2231136" y="964692"/>
            <a:ext cx="7729728" cy="5463002"/>
          </a:xfrm>
        </p:spPr>
        <p:txBody>
          <a:bodyPr>
            <a:normAutofit/>
          </a:bodyPr>
          <a:lstStyle/>
          <a:p>
            <a:r>
              <a:rPr lang="en-US" sz="6600" dirty="0">
                <a:latin typeface="Algerian" panose="04020705040A02060702" pitchFamily="82" charset="0"/>
              </a:rPr>
              <a:t>Thank you</a:t>
            </a:r>
          </a:p>
        </p:txBody>
      </p:sp>
    </p:spTree>
    <p:extLst>
      <p:ext uri="{BB962C8B-B14F-4D97-AF65-F5344CB8AC3E}">
        <p14:creationId xmlns:p14="http://schemas.microsoft.com/office/powerpoint/2010/main" val="653884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867547"/>
            <a:ext cx="10131425" cy="4726982"/>
          </a:xfrm>
        </p:spPr>
        <p:txBody>
          <a:bodyPr>
            <a:normAutofit fontScale="25000" lnSpcReduction="20000"/>
          </a:bodyPr>
          <a:lstStyle/>
          <a:p>
            <a:pPr marL="0" indent="0" algn="ctr">
              <a:buNone/>
            </a:pPr>
            <a:r>
              <a:rPr lang="en-US" sz="8000" b="1" dirty="0">
                <a:solidFill>
                  <a:schemeClr val="bg1"/>
                </a:solidFill>
                <a:latin typeface="Times New Roman" panose="02020603050405020304" pitchFamily="18" charset="0"/>
                <a:cs typeface="Times New Roman" panose="02020603050405020304" pitchFamily="18" charset="0"/>
              </a:rPr>
              <a:t>ABSTRACT</a:t>
            </a:r>
          </a:p>
          <a:p>
            <a:pPr marL="0" indent="0" algn="ctr">
              <a:buNone/>
            </a:pPr>
            <a:endParaRPr lang="en-US" sz="6400" dirty="0"/>
          </a:p>
          <a:p>
            <a:pPr marL="0" indent="0">
              <a:buNone/>
            </a:pPr>
            <a:r>
              <a:rPr lang="en-US" sz="6400" dirty="0">
                <a:latin typeface="Times New Roman" panose="02020603050405020304" pitchFamily="18" charset="0"/>
                <a:cs typeface="Times New Roman" panose="02020603050405020304" pitchFamily="18" charset="0"/>
              </a:rPr>
              <a:t>The project we are doing is face recognition attendance system using python.</a:t>
            </a:r>
          </a:p>
          <a:p>
            <a:pPr>
              <a:lnSpc>
                <a:spcPct val="170000"/>
              </a:lnSpc>
              <a:buFont typeface="Wingdings" panose="05000000000000000000" pitchFamily="2" charset="2"/>
              <a:buChar char="Ø"/>
            </a:pPr>
            <a:r>
              <a:rPr lang="en-US" sz="6400" b="0" i="0" dirty="0">
                <a:solidFill>
                  <a:srgbClr val="E8EAED"/>
                </a:solidFill>
                <a:effectLst/>
                <a:latin typeface="Google Sans"/>
              </a:rPr>
              <a:t>A face recognition attendance system </a:t>
            </a:r>
            <a:r>
              <a:rPr lang="en-US" sz="6400" b="0" i="0" dirty="0">
                <a:solidFill>
                  <a:srgbClr val="E2EEFF"/>
                </a:solidFill>
                <a:effectLst/>
                <a:latin typeface="Google Sans"/>
              </a:rPr>
              <a:t>automatically identifies and confirms a person and records attendance based on their face detection</a:t>
            </a:r>
            <a:r>
              <a:rPr lang="en-US" sz="6400" b="0" i="0" dirty="0">
                <a:solidFill>
                  <a:srgbClr val="E8EAED"/>
                </a:solidFill>
                <a:effectLst/>
                <a:latin typeface="Google Sans"/>
              </a:rPr>
              <a:t>. Face recognition attendance systems are catching the attention of both small and large businesses.</a:t>
            </a:r>
            <a:endParaRPr lang="en-US" sz="6400" dirty="0">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Ø"/>
            </a:pPr>
            <a:r>
              <a:rPr lang="en-US" sz="6400" b="0" i="0" dirty="0">
                <a:solidFill>
                  <a:srgbClr val="000000"/>
                </a:solidFill>
                <a:effectLst/>
                <a:latin typeface="Source Sans Pro" panose="020B0604020202020204" pitchFamily="34" charset="0"/>
              </a:rPr>
              <a:t> </a:t>
            </a:r>
            <a:r>
              <a:rPr lang="en-US" sz="6400" b="0" i="0" dirty="0">
                <a:effectLst/>
                <a:latin typeface="Source Sans Pro" panose="020B0604020202020204" pitchFamily="34" charset="0"/>
              </a:rPr>
              <a:t>Face Recognition is a system developed for daily student attendance in schools, colleges and institutes. Face recognition is a trending technology almost utilized in every area from security, research, automation and lots of more things. And that we are aiming and targeting on the attendance of the scholars by applying OpenCV and a few python’s inbuilt functionality. </a:t>
            </a:r>
          </a:p>
          <a:p>
            <a:pPr>
              <a:lnSpc>
                <a:spcPct val="170000"/>
              </a:lnSpc>
              <a:buFont typeface="Wingdings" panose="05000000000000000000" pitchFamily="2" charset="2"/>
              <a:buChar char="Ø"/>
            </a:pPr>
            <a:r>
              <a:rPr lang="en-US" sz="6400" b="0" i="0" dirty="0">
                <a:effectLst/>
                <a:latin typeface="Source Sans Pro" panose="020B0604020202020204" pitchFamily="34" charset="0"/>
              </a:rPr>
              <a:t>we've got also used text to speech library.</a:t>
            </a:r>
          </a:p>
          <a:p>
            <a:pPr>
              <a:lnSpc>
                <a:spcPct val="170000"/>
              </a:lnSpc>
              <a:buFont typeface="Wingdings" panose="05000000000000000000" pitchFamily="2" charset="2"/>
              <a:buChar char="Ø"/>
            </a:pPr>
            <a:r>
              <a:rPr lang="en-US" sz="6400" dirty="0"/>
              <a:t>A face recognition attendance system is a tool that uses facial recognition technology to identify a person using his/her facial features and automatically marks the presence of the person. </a:t>
            </a:r>
          </a:p>
          <a:p>
            <a:pPr>
              <a:lnSpc>
                <a:spcPct val="170000"/>
              </a:lnSpc>
              <a:buFont typeface="Wingdings" panose="05000000000000000000" pitchFamily="2" charset="2"/>
              <a:buChar char="Ø"/>
            </a:pPr>
            <a:endParaRPr lang="en-US" sz="33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373" y="167989"/>
            <a:ext cx="10045521" cy="1184995"/>
          </a:xfrm>
          <a:prstGeom prst="rect">
            <a:avLst/>
          </a:prstGeom>
        </p:spPr>
      </p:pic>
    </p:spTree>
    <p:extLst>
      <p:ext uri="{BB962C8B-B14F-4D97-AF65-F5344CB8AC3E}">
        <p14:creationId xmlns:p14="http://schemas.microsoft.com/office/powerpoint/2010/main" val="4159068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0822" y="2151529"/>
            <a:ext cx="9623612" cy="4271063"/>
          </a:xfrm>
        </p:spPr>
        <p:txBody>
          <a:bodyPr>
            <a:normAutofit/>
          </a:bodyPr>
          <a:lstStyle/>
          <a:p>
            <a:pPr marL="0" indent="0" algn="ctr">
              <a:buNone/>
            </a:pPr>
            <a:r>
              <a:rPr lang="en-US" sz="3000" b="1" dirty="0">
                <a:latin typeface="Times New Roman" panose="02020603050405020304" pitchFamily="18" charset="0"/>
                <a:cs typeface="Times New Roman" panose="02020603050405020304" pitchFamily="18" charset="0"/>
              </a:rPr>
              <a:t>OBJECTIVES OF THE PROJECT</a:t>
            </a:r>
          </a:p>
          <a:p>
            <a:pPr marL="0" indent="0">
              <a:buNone/>
            </a:pPr>
            <a:r>
              <a:rPr lang="en-US" sz="2400" dirty="0">
                <a:latin typeface="Times New Roman" panose="02020603050405020304" pitchFamily="18" charset="0"/>
                <a:cs typeface="Times New Roman" panose="02020603050405020304" pitchFamily="18" charset="0"/>
              </a:rPr>
              <a:t>Objective 1:  spots the presence of attending students and providing the 				    timing of the attendance marked.</a:t>
            </a:r>
          </a:p>
          <a:p>
            <a:pPr marL="0" indent="0">
              <a:buNone/>
            </a:pPr>
            <a:r>
              <a:rPr lang="en-US" sz="2400" dirty="0">
                <a:latin typeface="Times New Roman" panose="02020603050405020304" pitchFamily="18" charset="0"/>
                <a:cs typeface="Times New Roman" panose="02020603050405020304" pitchFamily="18" charset="0"/>
              </a:rPr>
              <a:t>Objective 2:  Capable of storing maximum records and no need of manual 				    attendance.</a:t>
            </a:r>
          </a:p>
          <a:p>
            <a:pPr marL="0" indent="0">
              <a:buNone/>
            </a:pPr>
            <a:r>
              <a:rPr lang="en-US" sz="2400" dirty="0">
                <a:latin typeface="Times New Roman" panose="02020603050405020304" pitchFamily="18" charset="0"/>
                <a:cs typeface="Times New Roman" panose="02020603050405020304" pitchFamily="18" charset="0"/>
              </a:rPr>
              <a:t>Objective 3:  Only students are responsible for making attendance of their 				    own.</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868" y="435408"/>
            <a:ext cx="10045521" cy="1184995"/>
          </a:xfrm>
          <a:prstGeom prst="rect">
            <a:avLst/>
          </a:prstGeom>
        </p:spPr>
      </p:pic>
    </p:spTree>
    <p:extLst>
      <p:ext uri="{BB962C8B-B14F-4D97-AF65-F5344CB8AC3E}">
        <p14:creationId xmlns:p14="http://schemas.microsoft.com/office/powerpoint/2010/main" val="2000049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9868" y="1742537"/>
            <a:ext cx="10045520" cy="4528283"/>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OPERATIONS/FEATURES:</a:t>
            </a:r>
          </a:p>
          <a:p>
            <a:pPr marL="0" indent="0">
              <a:buNone/>
            </a:pPr>
            <a:r>
              <a:rPr lang="en-US" sz="2400" dirty="0">
                <a:latin typeface="Times New Roman" panose="02020603050405020304" pitchFamily="18" charset="0"/>
                <a:cs typeface="Times New Roman" panose="02020603050405020304" pitchFamily="18" charset="0"/>
              </a:rPr>
              <a:t>1.Add the persons face in the database.</a:t>
            </a:r>
          </a:p>
          <a:p>
            <a:pPr marL="0" indent="0">
              <a:buNone/>
            </a:pPr>
            <a:r>
              <a:rPr lang="en-US" sz="24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We can recognize the face of the person whose data has already </a:t>
            </a:r>
          </a:p>
          <a:p>
            <a:pPr marL="0" indent="0">
              <a:buNone/>
            </a:pPr>
            <a:r>
              <a:rPr lang="en-US" sz="2400" dirty="0">
                <a:latin typeface="Times New Roman" panose="02020603050405020304" pitchFamily="18" charset="0"/>
                <a:cs typeface="Times New Roman" panose="02020603050405020304" pitchFamily="18" charset="0"/>
              </a:rPr>
              <a:t>inserted. And it will store the attendance of that person in the excel file.</a:t>
            </a:r>
          </a:p>
          <a:p>
            <a:pPr marL="0" indent="0">
              <a:buNone/>
            </a:pPr>
            <a:r>
              <a:rPr lang="en-US" sz="2400" dirty="0">
                <a:latin typeface="Times New Roman" panose="02020603050405020304" pitchFamily="18" charset="0"/>
                <a:cs typeface="Times New Roman" panose="02020603050405020304" pitchFamily="18" charset="0"/>
              </a:rPr>
              <a:t>3.We can see the attendance of any student in the excel file and also on the web by streaming.</a:t>
            </a:r>
          </a:p>
          <a:p>
            <a:pPr marL="0" indent="0">
              <a:buNone/>
            </a:pPr>
            <a:r>
              <a:rPr lang="en-US" sz="4000" dirty="0">
                <a:latin typeface="Times New Roman" panose="02020603050405020304" pitchFamily="18" charset="0"/>
                <a:cs typeface="Times New Roman" panose="02020603050405020304" pitchFamily="18" charset="0"/>
              </a:rPr>
              <a:t>URL:</a:t>
            </a:r>
            <a:r>
              <a:rPr lang="en-US" sz="2000" dirty="0">
                <a:latin typeface="Times New Roman" panose="02020603050405020304" pitchFamily="18" charset="0"/>
                <a:cs typeface="Times New Roman" panose="02020603050405020304" pitchFamily="18" charset="0"/>
              </a:rPr>
              <a:t>http://localhost:8501, http://192.168.158.6:8501</a:t>
            </a:r>
            <a:endParaRPr lang="en-US" sz="40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4.With the given URLs students can check their attendance in the web also.</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868" y="435408"/>
            <a:ext cx="10045521" cy="1184995"/>
          </a:xfrm>
          <a:prstGeom prst="rect">
            <a:avLst/>
          </a:prstGeom>
        </p:spPr>
      </p:pic>
    </p:spTree>
    <p:extLst>
      <p:ext uri="{BB962C8B-B14F-4D97-AF65-F5344CB8AC3E}">
        <p14:creationId xmlns:p14="http://schemas.microsoft.com/office/powerpoint/2010/main" val="37471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239" y="81725"/>
            <a:ext cx="10045521" cy="1184995"/>
          </a:xfrm>
          <a:prstGeom prst="rect">
            <a:avLst/>
          </a:prstGeom>
        </p:spPr>
      </p:pic>
      <p:sp>
        <p:nvSpPr>
          <p:cNvPr id="2" name="TextBox 1">
            <a:extLst>
              <a:ext uri="{FF2B5EF4-FFF2-40B4-BE49-F238E27FC236}">
                <a16:creationId xmlns:a16="http://schemas.microsoft.com/office/drawing/2014/main" id="{A82938CC-FECF-470B-891D-1E2C736CE02A}"/>
              </a:ext>
            </a:extLst>
          </p:cNvPr>
          <p:cNvSpPr txBox="1"/>
          <p:nvPr/>
        </p:nvSpPr>
        <p:spPr>
          <a:xfrm>
            <a:off x="971241" y="1266720"/>
            <a:ext cx="172020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Flow chart:</a:t>
            </a:r>
          </a:p>
        </p:txBody>
      </p:sp>
      <p:pic>
        <p:nvPicPr>
          <p:cNvPr id="1026" name="Picture 2" descr="Flowchart for real-time face detection and recognition. | Download ...">
            <a:extLst>
              <a:ext uri="{FF2B5EF4-FFF2-40B4-BE49-F238E27FC236}">
                <a16:creationId xmlns:a16="http://schemas.microsoft.com/office/drawing/2014/main" id="{1A2BCBF1-3807-4E4B-98B5-C7E76DC87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3698" y="1440610"/>
            <a:ext cx="4474906" cy="5417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598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3466" y="1274413"/>
            <a:ext cx="10281923" cy="5494169"/>
          </a:xfrm>
        </p:spPr>
        <p:txBody>
          <a:bodyPr>
            <a:normAutofit fontScale="25000" lnSpcReduction="20000"/>
          </a:bodyPr>
          <a:lstStyle/>
          <a:p>
            <a:pPr marL="0" indent="0">
              <a:lnSpc>
                <a:spcPct val="120000"/>
              </a:lnSpc>
              <a:buNone/>
            </a:pPr>
            <a:r>
              <a:rPr lang="en-IN" sz="8000" dirty="0">
                <a:latin typeface="Times New Roman" panose="02020603050405020304" pitchFamily="18" charset="0"/>
                <a:cs typeface="Times New Roman" panose="02020603050405020304" pitchFamily="18" charset="0"/>
              </a:rPr>
              <a:t>Concepts applied:</a:t>
            </a:r>
          </a:p>
          <a:p>
            <a:pPr marL="285750" indent="-285750">
              <a:lnSpc>
                <a:spcPct val="120000"/>
              </a:lnSpc>
              <a:buFont typeface="Wingdings" panose="05000000000000000000" pitchFamily="2" charset="2"/>
              <a:buChar char="v"/>
            </a:pPr>
            <a:r>
              <a:rPr lang="en-US" sz="7200" dirty="0"/>
              <a:t>Library and Module used:</a:t>
            </a:r>
          </a:p>
          <a:p>
            <a:pPr marL="285750" indent="-285750">
              <a:lnSpc>
                <a:spcPct val="120000"/>
              </a:lnSpc>
              <a:buFont typeface="Wingdings" panose="05000000000000000000" pitchFamily="2" charset="2"/>
              <a:buChar char="Ø"/>
            </a:pPr>
            <a:r>
              <a:rPr lang="en-IN" sz="7200" dirty="0"/>
              <a:t>Face recognition</a:t>
            </a:r>
          </a:p>
          <a:p>
            <a:pPr marL="285750" indent="-285750">
              <a:lnSpc>
                <a:spcPct val="120000"/>
              </a:lnSpc>
              <a:buFont typeface="Wingdings" panose="05000000000000000000" pitchFamily="2" charset="2"/>
              <a:buChar char="Ø"/>
            </a:pPr>
            <a:r>
              <a:rPr lang="en-IN" sz="7200" dirty="0"/>
              <a:t>Python open cv library</a:t>
            </a:r>
          </a:p>
          <a:p>
            <a:pPr marL="285750" indent="-285750">
              <a:lnSpc>
                <a:spcPct val="120000"/>
              </a:lnSpc>
              <a:buFont typeface="Wingdings" panose="05000000000000000000" pitchFamily="2" charset="2"/>
              <a:buChar char="Ø"/>
            </a:pPr>
            <a:r>
              <a:rPr lang="en-IN" sz="7200" dirty="0"/>
              <a:t>OS (operating system)</a:t>
            </a:r>
          </a:p>
          <a:p>
            <a:pPr marL="285750" indent="-285750">
              <a:lnSpc>
                <a:spcPct val="120000"/>
              </a:lnSpc>
              <a:buFont typeface="Wingdings" panose="05000000000000000000" pitchFamily="2" charset="2"/>
              <a:buChar char="Ø"/>
            </a:pPr>
            <a:r>
              <a:rPr lang="en-IN" sz="7200" dirty="0"/>
              <a:t>Pickle</a:t>
            </a:r>
          </a:p>
          <a:p>
            <a:pPr marL="285750" indent="-285750">
              <a:lnSpc>
                <a:spcPct val="120000"/>
              </a:lnSpc>
              <a:buFont typeface="Wingdings" panose="05000000000000000000" pitchFamily="2" charset="2"/>
              <a:buChar char="Ø"/>
            </a:pPr>
            <a:r>
              <a:rPr lang="en-IN" sz="7200" dirty="0"/>
              <a:t>Numpy</a:t>
            </a:r>
          </a:p>
          <a:p>
            <a:pPr marL="285750" indent="-285750">
              <a:lnSpc>
                <a:spcPct val="120000"/>
              </a:lnSpc>
              <a:buFont typeface="Wingdings" panose="05000000000000000000" pitchFamily="2" charset="2"/>
              <a:buChar char="Ø"/>
            </a:pPr>
            <a:r>
              <a:rPr lang="en-IN" sz="7200" dirty="0"/>
              <a:t>CSV (comma separated values)</a:t>
            </a:r>
          </a:p>
          <a:p>
            <a:pPr marL="285750" indent="-285750">
              <a:lnSpc>
                <a:spcPct val="120000"/>
              </a:lnSpc>
              <a:buFont typeface="Wingdings" panose="05000000000000000000" pitchFamily="2" charset="2"/>
              <a:buChar char="Ø"/>
            </a:pPr>
            <a:r>
              <a:rPr lang="en-IN" sz="7200" dirty="0"/>
              <a:t>Time and DateTime</a:t>
            </a:r>
          </a:p>
          <a:p>
            <a:pPr marL="285750" indent="-285750">
              <a:lnSpc>
                <a:spcPct val="120000"/>
              </a:lnSpc>
              <a:buFont typeface="Wingdings" panose="05000000000000000000" pitchFamily="2" charset="2"/>
              <a:buChar char="Ø"/>
            </a:pPr>
            <a:r>
              <a:rPr lang="en-IN" sz="7200" dirty="0"/>
              <a:t>Sklearn ( Machine Learning Algorithm)</a:t>
            </a:r>
          </a:p>
          <a:p>
            <a:pPr marL="285750" indent="-285750">
              <a:lnSpc>
                <a:spcPct val="120000"/>
              </a:lnSpc>
              <a:buFont typeface="Wingdings" panose="05000000000000000000" pitchFamily="2" charset="2"/>
              <a:buChar char="Ø"/>
            </a:pPr>
            <a:r>
              <a:rPr lang="en-IN" sz="7200" dirty="0"/>
              <a:t>Streamlit</a:t>
            </a:r>
          </a:p>
          <a:p>
            <a:pPr marL="285750" indent="-285750">
              <a:lnSpc>
                <a:spcPct val="120000"/>
              </a:lnSpc>
              <a:buFont typeface="Wingdings" panose="05000000000000000000" pitchFamily="2" charset="2"/>
              <a:buChar char="Ø"/>
            </a:pPr>
            <a:r>
              <a:rPr lang="en-IN" sz="7200" dirty="0"/>
              <a:t>Pandas</a:t>
            </a:r>
          </a:p>
          <a:p>
            <a:pPr marL="285750" indent="-285750">
              <a:lnSpc>
                <a:spcPct val="120000"/>
              </a:lnSpc>
              <a:buFont typeface="Wingdings" panose="05000000000000000000" pitchFamily="2" charset="2"/>
              <a:buChar char="Ø"/>
            </a:pPr>
            <a:r>
              <a:rPr lang="en-IN" sz="7200" dirty="0">
                <a:latin typeface="Source Sans Pro" panose="020B0503030403020204" pitchFamily="34" charset="0"/>
              </a:rPr>
              <a:t>H</a:t>
            </a:r>
            <a:r>
              <a:rPr lang="en-IN" sz="7200" b="0" i="0" dirty="0">
                <a:effectLst/>
                <a:latin typeface="Source Sans Pro" panose="020B0503030403020204" pitchFamily="34" charset="0"/>
              </a:rPr>
              <a:t>aarcascade classifier  Image processing</a:t>
            </a:r>
            <a:endParaRPr lang="en-IN" sz="7200" dirty="0"/>
          </a:p>
          <a:p>
            <a:pPr marL="285750" indent="-285750">
              <a:lnSpc>
                <a:spcPct val="120000"/>
              </a:lnSpc>
              <a:buFont typeface="Wingdings" panose="05000000000000000000" pitchFamily="2" charset="2"/>
              <a:buChar char="Ø"/>
            </a:pPr>
            <a:r>
              <a:rPr lang="en-IN" sz="7200" dirty="0"/>
              <a:t>We have used all these libraries in this project </a:t>
            </a:r>
            <a:r>
              <a:rPr lang="en-IN" sz="6400" dirty="0"/>
              <a:t>.</a:t>
            </a:r>
          </a:p>
          <a:p>
            <a:pPr marL="0" indent="0">
              <a:lnSpc>
                <a:spcPct val="120000"/>
              </a:lnSpc>
              <a:buNone/>
            </a:pPr>
            <a:endParaRPr lang="en-IN" sz="6400" dirty="0">
              <a:latin typeface="Times New Roman" panose="02020603050405020304" pitchFamily="18" charset="0"/>
              <a:cs typeface="Times New Roman" panose="02020603050405020304" pitchFamily="18" charset="0"/>
            </a:endParaRPr>
          </a:p>
          <a:p>
            <a:pPr marL="0" indent="0">
              <a:lnSpc>
                <a:spcPct val="120000"/>
              </a:lnSpc>
              <a:buNone/>
            </a:pPr>
            <a:endParaRPr lang="en-IN" sz="3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868" y="89418"/>
            <a:ext cx="10045521" cy="874409"/>
          </a:xfrm>
          <a:prstGeom prst="rect">
            <a:avLst/>
          </a:prstGeom>
        </p:spPr>
      </p:pic>
    </p:spTree>
    <p:extLst>
      <p:ext uri="{BB962C8B-B14F-4D97-AF65-F5344CB8AC3E}">
        <p14:creationId xmlns:p14="http://schemas.microsoft.com/office/powerpoint/2010/main" val="1267663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868" y="172690"/>
            <a:ext cx="10045521" cy="1184995"/>
          </a:xfrm>
          <a:prstGeom prst="rect">
            <a:avLst/>
          </a:prstGeom>
        </p:spPr>
      </p:pic>
      <p:sp>
        <p:nvSpPr>
          <p:cNvPr id="12" name="TextBox 11">
            <a:extLst>
              <a:ext uri="{FF2B5EF4-FFF2-40B4-BE49-F238E27FC236}">
                <a16:creationId xmlns:a16="http://schemas.microsoft.com/office/drawing/2014/main" id="{A9B2FDE6-CC8A-46CD-AA2A-A06BC1BDE68C}"/>
              </a:ext>
            </a:extLst>
          </p:cNvPr>
          <p:cNvSpPr txBox="1"/>
          <p:nvPr/>
        </p:nvSpPr>
        <p:spPr>
          <a:xfrm>
            <a:off x="1073239" y="1511289"/>
            <a:ext cx="7192220"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Implementation screen shots:</a:t>
            </a:r>
          </a:p>
        </p:txBody>
      </p:sp>
      <p:pic>
        <p:nvPicPr>
          <p:cNvPr id="11" name="Picture 10">
            <a:extLst>
              <a:ext uri="{FF2B5EF4-FFF2-40B4-BE49-F238E27FC236}">
                <a16:creationId xmlns:a16="http://schemas.microsoft.com/office/drawing/2014/main" id="{478EAB13-B5A4-4139-B9AB-97ABB88AF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239" y="2219175"/>
            <a:ext cx="8265459" cy="4638825"/>
          </a:xfrm>
          <a:prstGeom prst="rect">
            <a:avLst/>
          </a:prstGeom>
        </p:spPr>
      </p:pic>
    </p:spTree>
    <p:extLst>
      <p:ext uri="{BB962C8B-B14F-4D97-AF65-F5344CB8AC3E}">
        <p14:creationId xmlns:p14="http://schemas.microsoft.com/office/powerpoint/2010/main" val="2616485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F6DC04-CF0F-4487-B6B8-0B9CDA2232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868" y="435408"/>
            <a:ext cx="10045521" cy="1184995"/>
          </a:xfrm>
          <a:prstGeom prst="rect">
            <a:avLst/>
          </a:prstGeom>
        </p:spPr>
      </p:pic>
      <p:pic>
        <p:nvPicPr>
          <p:cNvPr id="6" name="Content Placeholder 5">
            <a:extLst>
              <a:ext uri="{FF2B5EF4-FFF2-40B4-BE49-F238E27FC236}">
                <a16:creationId xmlns:a16="http://schemas.microsoft.com/office/drawing/2014/main" id="{62DFD437-EF26-4516-9E4D-FCCC4A7BCC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9868" y="2572858"/>
            <a:ext cx="7694763" cy="3940085"/>
          </a:xfrm>
        </p:spPr>
      </p:pic>
    </p:spTree>
    <p:extLst>
      <p:ext uri="{BB962C8B-B14F-4D97-AF65-F5344CB8AC3E}">
        <p14:creationId xmlns:p14="http://schemas.microsoft.com/office/powerpoint/2010/main" val="222205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F6DC04-CF0F-4487-B6B8-0B9CDA2232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868" y="435408"/>
            <a:ext cx="10045521" cy="1184995"/>
          </a:xfrm>
          <a:prstGeom prst="rect">
            <a:avLst/>
          </a:prstGeom>
        </p:spPr>
      </p:pic>
      <p:pic>
        <p:nvPicPr>
          <p:cNvPr id="5" name="Content Placeholder 4">
            <a:extLst>
              <a:ext uri="{FF2B5EF4-FFF2-40B4-BE49-F238E27FC236}">
                <a16:creationId xmlns:a16="http://schemas.microsoft.com/office/drawing/2014/main" id="{5A2894B1-41B1-4FDA-BB81-3E6D6CE96CB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9868" y="2305440"/>
            <a:ext cx="6490607" cy="3845194"/>
          </a:xfrm>
        </p:spPr>
      </p:pic>
    </p:spTree>
    <p:extLst>
      <p:ext uri="{BB962C8B-B14F-4D97-AF65-F5344CB8AC3E}">
        <p14:creationId xmlns:p14="http://schemas.microsoft.com/office/powerpoint/2010/main" val="29399000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448</TotalTime>
  <Words>480</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Arial</vt:lpstr>
      <vt:lpstr>Calibri</vt:lpstr>
      <vt:lpstr>Calibri Light</vt:lpstr>
      <vt:lpstr>Google Sans</vt:lpstr>
      <vt:lpstr>Source Sans Pro</vt:lpstr>
      <vt:lpstr>Times New Roman</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ACKNOWLEDGEMENT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Sriram</dc:creator>
  <cp:lastModifiedBy>HP</cp:lastModifiedBy>
  <cp:revision>87</cp:revision>
  <dcterms:created xsi:type="dcterms:W3CDTF">2022-11-17T15:22:09Z</dcterms:created>
  <dcterms:modified xsi:type="dcterms:W3CDTF">2024-09-19T16:57:33Z</dcterms:modified>
</cp:coreProperties>
</file>