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62" r:id="rId4"/>
    <p:sldId id="258" r:id="rId5"/>
    <p:sldId id="256" r:id="rId6"/>
    <p:sldId id="259" r:id="rId7"/>
    <p:sldId id="261"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11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4DFCD5-A0D9-4215-A30F-822FDE201CED}"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96FAA-AF8E-4276-9E29-24BEE20C0ECE}" type="slidenum">
              <a:rPr lang="en-US" smtClean="0"/>
              <a:t>‹#›</a:t>
            </a:fld>
            <a:endParaRPr lang="en-US"/>
          </a:p>
        </p:txBody>
      </p:sp>
    </p:spTree>
    <p:extLst>
      <p:ext uri="{BB962C8B-B14F-4D97-AF65-F5344CB8AC3E}">
        <p14:creationId xmlns:p14="http://schemas.microsoft.com/office/powerpoint/2010/main" val="1660572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4DFCD5-A0D9-4215-A30F-822FDE201CED}"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96FAA-AF8E-4276-9E29-24BEE20C0ECE}" type="slidenum">
              <a:rPr lang="en-US" smtClean="0"/>
              <a:t>‹#›</a:t>
            </a:fld>
            <a:endParaRPr lang="en-US"/>
          </a:p>
        </p:txBody>
      </p:sp>
    </p:spTree>
    <p:extLst>
      <p:ext uri="{BB962C8B-B14F-4D97-AF65-F5344CB8AC3E}">
        <p14:creationId xmlns:p14="http://schemas.microsoft.com/office/powerpoint/2010/main" val="3737373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4DFCD5-A0D9-4215-A30F-822FDE201CED}"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96FAA-AF8E-4276-9E29-24BEE20C0ECE}" type="slidenum">
              <a:rPr lang="en-US" smtClean="0"/>
              <a:t>‹#›</a:t>
            </a:fld>
            <a:endParaRPr lang="en-US"/>
          </a:p>
        </p:txBody>
      </p:sp>
    </p:spTree>
    <p:extLst>
      <p:ext uri="{BB962C8B-B14F-4D97-AF65-F5344CB8AC3E}">
        <p14:creationId xmlns:p14="http://schemas.microsoft.com/office/powerpoint/2010/main" val="236199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4DFCD5-A0D9-4215-A30F-822FDE201CED}"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96FAA-AF8E-4276-9E29-24BEE20C0ECE}" type="slidenum">
              <a:rPr lang="en-US" smtClean="0"/>
              <a:t>‹#›</a:t>
            </a:fld>
            <a:endParaRPr lang="en-US"/>
          </a:p>
        </p:txBody>
      </p:sp>
    </p:spTree>
    <p:extLst>
      <p:ext uri="{BB962C8B-B14F-4D97-AF65-F5344CB8AC3E}">
        <p14:creationId xmlns:p14="http://schemas.microsoft.com/office/powerpoint/2010/main" val="2014245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4DFCD5-A0D9-4215-A30F-822FDE201CED}"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96FAA-AF8E-4276-9E29-24BEE20C0ECE}" type="slidenum">
              <a:rPr lang="en-US" smtClean="0"/>
              <a:t>‹#›</a:t>
            </a:fld>
            <a:endParaRPr lang="en-US"/>
          </a:p>
        </p:txBody>
      </p:sp>
    </p:spTree>
    <p:extLst>
      <p:ext uri="{BB962C8B-B14F-4D97-AF65-F5344CB8AC3E}">
        <p14:creationId xmlns:p14="http://schemas.microsoft.com/office/powerpoint/2010/main" val="314097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4DFCD5-A0D9-4215-A30F-822FDE201CED}"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96FAA-AF8E-4276-9E29-24BEE20C0ECE}" type="slidenum">
              <a:rPr lang="en-US" smtClean="0"/>
              <a:t>‹#›</a:t>
            </a:fld>
            <a:endParaRPr lang="en-US"/>
          </a:p>
        </p:txBody>
      </p:sp>
    </p:spTree>
    <p:extLst>
      <p:ext uri="{BB962C8B-B14F-4D97-AF65-F5344CB8AC3E}">
        <p14:creationId xmlns:p14="http://schemas.microsoft.com/office/powerpoint/2010/main" val="30533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4DFCD5-A0D9-4215-A30F-822FDE201CED}"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B96FAA-AF8E-4276-9E29-24BEE20C0ECE}" type="slidenum">
              <a:rPr lang="en-US" smtClean="0"/>
              <a:t>‹#›</a:t>
            </a:fld>
            <a:endParaRPr lang="en-US"/>
          </a:p>
        </p:txBody>
      </p:sp>
    </p:spTree>
    <p:extLst>
      <p:ext uri="{BB962C8B-B14F-4D97-AF65-F5344CB8AC3E}">
        <p14:creationId xmlns:p14="http://schemas.microsoft.com/office/powerpoint/2010/main" val="403327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4DFCD5-A0D9-4215-A30F-822FDE201CED}"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B96FAA-AF8E-4276-9E29-24BEE20C0ECE}" type="slidenum">
              <a:rPr lang="en-US" smtClean="0"/>
              <a:t>‹#›</a:t>
            </a:fld>
            <a:endParaRPr lang="en-US"/>
          </a:p>
        </p:txBody>
      </p:sp>
    </p:spTree>
    <p:extLst>
      <p:ext uri="{BB962C8B-B14F-4D97-AF65-F5344CB8AC3E}">
        <p14:creationId xmlns:p14="http://schemas.microsoft.com/office/powerpoint/2010/main" val="3480233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DFCD5-A0D9-4215-A30F-822FDE201CED}"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B96FAA-AF8E-4276-9E29-24BEE20C0ECE}" type="slidenum">
              <a:rPr lang="en-US" smtClean="0"/>
              <a:t>‹#›</a:t>
            </a:fld>
            <a:endParaRPr lang="en-US"/>
          </a:p>
        </p:txBody>
      </p:sp>
    </p:spTree>
    <p:extLst>
      <p:ext uri="{BB962C8B-B14F-4D97-AF65-F5344CB8AC3E}">
        <p14:creationId xmlns:p14="http://schemas.microsoft.com/office/powerpoint/2010/main" val="6315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4DFCD5-A0D9-4215-A30F-822FDE201CED}"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96FAA-AF8E-4276-9E29-24BEE20C0ECE}" type="slidenum">
              <a:rPr lang="en-US" smtClean="0"/>
              <a:t>‹#›</a:t>
            </a:fld>
            <a:endParaRPr lang="en-US"/>
          </a:p>
        </p:txBody>
      </p:sp>
    </p:spTree>
    <p:extLst>
      <p:ext uri="{BB962C8B-B14F-4D97-AF65-F5344CB8AC3E}">
        <p14:creationId xmlns:p14="http://schemas.microsoft.com/office/powerpoint/2010/main" val="1162809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4DFCD5-A0D9-4215-A30F-822FDE201CED}"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96FAA-AF8E-4276-9E29-24BEE20C0ECE}" type="slidenum">
              <a:rPr lang="en-US" smtClean="0"/>
              <a:t>‹#›</a:t>
            </a:fld>
            <a:endParaRPr lang="en-US"/>
          </a:p>
        </p:txBody>
      </p:sp>
    </p:spTree>
    <p:extLst>
      <p:ext uri="{BB962C8B-B14F-4D97-AF65-F5344CB8AC3E}">
        <p14:creationId xmlns:p14="http://schemas.microsoft.com/office/powerpoint/2010/main" val="3085232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4DFCD5-A0D9-4215-A30F-822FDE201CED}"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96FAA-AF8E-4276-9E29-24BEE20C0ECE}" type="slidenum">
              <a:rPr lang="en-US" smtClean="0"/>
              <a:t>‹#›</a:t>
            </a:fld>
            <a:endParaRPr lang="en-US"/>
          </a:p>
        </p:txBody>
      </p:sp>
    </p:spTree>
    <p:extLst>
      <p:ext uri="{BB962C8B-B14F-4D97-AF65-F5344CB8AC3E}">
        <p14:creationId xmlns:p14="http://schemas.microsoft.com/office/powerpoint/2010/main" val="1456185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plugins.jenkins.io/workflow-durable-task-step" TargetMode="External"/><Relationship Id="rId3" Type="http://schemas.openxmlformats.org/officeDocument/2006/relationships/hyperlink" Target="https://jenkins.io/doc/book/pipeline/syntax#agent" TargetMode="External"/><Relationship Id="rId7" Type="http://schemas.openxmlformats.org/officeDocument/2006/relationships/hyperlink" Target="https://jenkins.io/doc/book/pipeline/syntax#steps" TargetMode="External"/><Relationship Id="rId2" Type="http://schemas.openxmlformats.org/officeDocument/2006/relationships/hyperlink" Target="https://jenkins.io/doc/book/pipeline/syntax#declarative-pipeline" TargetMode="External"/><Relationship Id="rId1" Type="http://schemas.openxmlformats.org/officeDocument/2006/relationships/slideLayout" Target="../slideLayouts/slideLayout2.xml"/><Relationship Id="rId6" Type="http://schemas.openxmlformats.org/officeDocument/2006/relationships/hyperlink" Target="https://jenkins.io/doc/book/pipeline/#scripted-pipeline-fundamentals" TargetMode="External"/><Relationship Id="rId5" Type="http://schemas.openxmlformats.org/officeDocument/2006/relationships/hyperlink" Target="https://jenkins.io/doc/book/pipeline/syntax#stage" TargetMode="External"/><Relationship Id="rId10" Type="http://schemas.openxmlformats.org/officeDocument/2006/relationships/image" Target="../media/image4.png"/><Relationship Id="rId4" Type="http://schemas.openxmlformats.org/officeDocument/2006/relationships/hyperlink" Target="https://jenkins.io/doc/book/pipeline/#stage" TargetMode="External"/><Relationship Id="rId9" Type="http://schemas.openxmlformats.org/officeDocument/2006/relationships/hyperlink" Target="https://plugins.jenkins.io/juni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474345"/>
            <a:ext cx="8229600" cy="3693319"/>
          </a:xfrm>
          <a:prstGeom prst="rect">
            <a:avLst/>
          </a:prstGeom>
        </p:spPr>
        <p:txBody>
          <a:bodyPr wrap="square">
            <a:spAutoFit/>
          </a:bodyPr>
          <a:lstStyle/>
          <a:p>
            <a:r>
              <a:rPr lang="en-US" b="1" dirty="0" smtClean="0"/>
              <a:t>Why Use Jenkin's Pipeline?</a:t>
            </a:r>
          </a:p>
          <a:p>
            <a:r>
              <a:rPr lang="en-US" dirty="0" smtClean="0"/>
              <a:t>Jenkins is an open continuous integration server which has the ability to support the automation of software development processes. You can create multiple automation jobs with the help of use cases, and run them as a Jenkins pipeline. </a:t>
            </a:r>
          </a:p>
          <a:p>
            <a:r>
              <a:rPr lang="en-US" dirty="0" smtClean="0"/>
              <a:t>Here are the reasons why you use should use Jenkins pipeline: </a:t>
            </a:r>
          </a:p>
          <a:p>
            <a:r>
              <a:rPr lang="en-US" dirty="0" smtClean="0"/>
              <a:t>Jenkins pipeline is implemented as a code which allows multiple users to edit and execute the pipeline process. </a:t>
            </a:r>
          </a:p>
          <a:p>
            <a:r>
              <a:rPr lang="en-US" dirty="0" smtClean="0"/>
              <a:t>Pipelines are robust. So if your server undergoes an unforeseen restart, the pipeline will be automatically resumed.</a:t>
            </a:r>
          </a:p>
          <a:p>
            <a:r>
              <a:rPr lang="en-US" dirty="0" smtClean="0"/>
              <a:t>You can pause the pipeline process and make it wait to resume until there is an input from the user. </a:t>
            </a:r>
          </a:p>
          <a:p>
            <a:r>
              <a:rPr lang="en-US" dirty="0" smtClean="0"/>
              <a:t>Jenkins Pipelines support big projects. You can run multiple jobs, and even use pipelines in a loop. </a:t>
            </a:r>
            <a:endParaRPr lang="en-US" dirty="0"/>
          </a:p>
        </p:txBody>
      </p:sp>
    </p:spTree>
    <p:extLst>
      <p:ext uri="{BB962C8B-B14F-4D97-AF65-F5344CB8AC3E}">
        <p14:creationId xmlns:p14="http://schemas.microsoft.com/office/powerpoint/2010/main" val="3958905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Jenkins - Job Triggered </a:t>
            </a:r>
            <a:br>
              <a:rPr lang="en-US" dirty="0"/>
            </a:br>
            <a:endParaRPr lang="en-US" dirty="0"/>
          </a:p>
        </p:txBody>
      </p:sp>
      <p:sp>
        <p:nvSpPr>
          <p:cNvPr id="4" name="Rectangle 3"/>
          <p:cNvSpPr/>
          <p:nvPr/>
        </p:nvSpPr>
        <p:spPr>
          <a:xfrm>
            <a:off x="533400" y="1674674"/>
            <a:ext cx="8153400" cy="1754326"/>
          </a:xfrm>
          <a:prstGeom prst="rect">
            <a:avLst/>
          </a:prstGeom>
        </p:spPr>
        <p:txBody>
          <a:bodyPr wrap="square">
            <a:spAutoFit/>
          </a:bodyPr>
          <a:lstStyle/>
          <a:p>
            <a:r>
              <a:rPr lang="en-US" dirty="0"/>
              <a:t>Jenkins - Job Triggered </a:t>
            </a:r>
          </a:p>
          <a:p>
            <a:r>
              <a:rPr lang="en-US" dirty="0"/>
              <a:t>	- </a:t>
            </a:r>
            <a:r>
              <a:rPr lang="en-US" dirty="0" err="1"/>
              <a:t>Jenkisfile</a:t>
            </a:r>
            <a:r>
              <a:rPr lang="en-US" dirty="0"/>
              <a:t> obtained from SCM</a:t>
            </a:r>
          </a:p>
          <a:p>
            <a:r>
              <a:rPr lang="en-US" dirty="0"/>
              <a:t>	- </a:t>
            </a:r>
            <a:r>
              <a:rPr lang="en-US" dirty="0" err="1"/>
              <a:t>Jenkinsfile</a:t>
            </a:r>
            <a:r>
              <a:rPr lang="en-US" dirty="0"/>
              <a:t> Executes</a:t>
            </a:r>
          </a:p>
          <a:p>
            <a:r>
              <a:rPr lang="en-US" dirty="0"/>
              <a:t>	- Install Applications</a:t>
            </a:r>
          </a:p>
          <a:p>
            <a:r>
              <a:rPr lang="en-US" dirty="0"/>
              <a:t>	- Build Docker Image</a:t>
            </a:r>
          </a:p>
          <a:p>
            <a:r>
              <a:rPr lang="en-US" dirty="0"/>
              <a:t>	- Push to Docker Hub</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446060"/>
            <a:ext cx="5956110" cy="3032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186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2609" y="533400"/>
            <a:ext cx="8458200" cy="5355312"/>
          </a:xfrm>
          <a:prstGeom prst="rect">
            <a:avLst/>
          </a:prstGeom>
        </p:spPr>
        <p:txBody>
          <a:bodyPr wrap="square">
            <a:spAutoFit/>
          </a:bodyPr>
          <a:lstStyle/>
          <a:p>
            <a:r>
              <a:rPr lang="en-US" b="1" dirty="0" smtClean="0"/>
              <a:t>Jenkins is the most popular tool</a:t>
            </a:r>
            <a:r>
              <a:rPr lang="en-US" dirty="0" smtClean="0"/>
              <a:t> to do </a:t>
            </a:r>
            <a:r>
              <a:rPr lang="en-US" b="1" dirty="0" smtClean="0"/>
              <a:t>Continuous Integration</a:t>
            </a:r>
            <a:r>
              <a:rPr lang="en-US" dirty="0" smtClean="0"/>
              <a:t> and </a:t>
            </a:r>
            <a:r>
              <a:rPr lang="en-US" b="1" dirty="0" smtClean="0"/>
              <a:t>Continuous Delivery</a:t>
            </a:r>
            <a:r>
              <a:rPr lang="en-US" dirty="0" smtClean="0"/>
              <a:t> of your software:</a:t>
            </a:r>
          </a:p>
          <a:p>
            <a:r>
              <a:rPr lang="en-US" dirty="0" smtClean="0"/>
              <a:t>It’s </a:t>
            </a:r>
            <a:r>
              <a:rPr lang="en-US" b="1" dirty="0" smtClean="0"/>
              <a:t>free and open source</a:t>
            </a:r>
            <a:endParaRPr lang="en-US" dirty="0" smtClean="0"/>
          </a:p>
          <a:p>
            <a:r>
              <a:rPr lang="en-US" dirty="0" smtClean="0"/>
              <a:t>It has a </a:t>
            </a:r>
            <a:r>
              <a:rPr lang="en-US" b="1" dirty="0" smtClean="0"/>
              <a:t>strong community</a:t>
            </a:r>
            <a:r>
              <a:rPr lang="en-US" dirty="0" smtClean="0"/>
              <a:t> with thousands of plugins you can use</a:t>
            </a:r>
          </a:p>
          <a:p>
            <a:r>
              <a:rPr lang="en-US" dirty="0" smtClean="0"/>
              <a:t>Jenkins is used in a lot of companies, from </a:t>
            </a:r>
            <a:r>
              <a:rPr lang="en-US" b="1" dirty="0" smtClean="0"/>
              <a:t>startups</a:t>
            </a:r>
            <a:r>
              <a:rPr lang="en-US" dirty="0" smtClean="0"/>
              <a:t> to </a:t>
            </a:r>
            <a:r>
              <a:rPr lang="en-US" b="1" dirty="0" smtClean="0"/>
              <a:t>enterprises</a:t>
            </a:r>
            <a:endParaRPr lang="en-US" dirty="0" smtClean="0"/>
          </a:p>
          <a:p>
            <a:r>
              <a:rPr lang="en-US" dirty="0" smtClean="0"/>
              <a:t>This course will teach you how to use Jenkins using the Jenkins DSL and Jenkins Pipelines (</a:t>
            </a:r>
            <a:r>
              <a:rPr lang="en-US" dirty="0" err="1" smtClean="0"/>
              <a:t>Jenkinsfile</a:t>
            </a:r>
            <a:r>
              <a:rPr lang="en-US" dirty="0" smtClean="0"/>
              <a:t>). It's a new way of using Jenkins, rather than using freestyle projects. I call it using Jenkins, </a:t>
            </a:r>
            <a:r>
              <a:rPr lang="en-US" b="1" dirty="0" smtClean="0"/>
              <a:t>the DevOps way</a:t>
            </a:r>
            <a:r>
              <a:rPr lang="en-US" dirty="0" smtClean="0"/>
              <a:t>! I'll explain you about infrastructure as code and automation to make sure you understand how Jenkins Pipelines fits within this new way of thinking. </a:t>
            </a:r>
          </a:p>
          <a:p>
            <a:r>
              <a:rPr lang="en-US" dirty="0" smtClean="0"/>
              <a:t>I'll show you how to integrate Jenkins Pipelines with popular software tools, like:</a:t>
            </a:r>
          </a:p>
          <a:p>
            <a:r>
              <a:rPr lang="en-US" dirty="0" smtClean="0"/>
              <a:t>Docker</a:t>
            </a:r>
          </a:p>
          <a:p>
            <a:r>
              <a:rPr lang="en-US" dirty="0" smtClean="0"/>
              <a:t>GitHub / </a:t>
            </a:r>
            <a:r>
              <a:rPr lang="en-US" dirty="0" err="1" smtClean="0"/>
              <a:t>Bitbucket</a:t>
            </a:r>
            <a:endParaRPr lang="en-US" dirty="0" smtClean="0"/>
          </a:p>
          <a:p>
            <a:r>
              <a:rPr lang="en-US" dirty="0" err="1" smtClean="0"/>
              <a:t>JFrog</a:t>
            </a:r>
            <a:r>
              <a:rPr lang="en-US" dirty="0" smtClean="0"/>
              <a:t> </a:t>
            </a:r>
            <a:r>
              <a:rPr lang="en-US" dirty="0" err="1" smtClean="0"/>
              <a:t>Artifactory</a:t>
            </a:r>
            <a:endParaRPr lang="en-US" dirty="0" smtClean="0"/>
          </a:p>
          <a:p>
            <a:r>
              <a:rPr lang="en-US" dirty="0" err="1" smtClean="0"/>
              <a:t>SonarQube</a:t>
            </a:r>
            <a:endParaRPr lang="en-US" dirty="0" smtClean="0"/>
          </a:p>
          <a:p>
            <a:r>
              <a:rPr lang="en-US" dirty="0" err="1" smtClean="0"/>
              <a:t>Onelogin</a:t>
            </a:r>
            <a:r>
              <a:rPr lang="en-US" dirty="0" smtClean="0"/>
              <a:t> (Using SAML)</a:t>
            </a:r>
          </a:p>
          <a:p>
            <a:r>
              <a:rPr lang="en-US" dirty="0" smtClean="0"/>
              <a:t>If you’re looking for a job in the </a:t>
            </a:r>
            <a:r>
              <a:rPr lang="en-US" b="1" dirty="0" smtClean="0"/>
              <a:t>DevOps</a:t>
            </a:r>
            <a:r>
              <a:rPr lang="en-US" dirty="0" smtClean="0"/>
              <a:t> </a:t>
            </a:r>
            <a:r>
              <a:rPr lang="en-US" b="1" dirty="0" smtClean="0"/>
              <a:t>space</a:t>
            </a:r>
            <a:r>
              <a:rPr lang="en-US" dirty="0" smtClean="0"/>
              <a:t>, Jenkins is a must have skill.</a:t>
            </a:r>
          </a:p>
          <a:p>
            <a:r>
              <a:rPr lang="en-US" dirty="0" smtClean="0"/>
              <a:t>A </a:t>
            </a:r>
            <a:r>
              <a:rPr lang="en-US" b="1" dirty="0" smtClean="0"/>
              <a:t>coupon</a:t>
            </a:r>
            <a:r>
              <a:rPr lang="en-US" dirty="0" smtClean="0"/>
              <a:t> to get </a:t>
            </a:r>
            <a:r>
              <a:rPr lang="en-US" b="1" dirty="0" smtClean="0"/>
              <a:t>$10 free credits</a:t>
            </a:r>
            <a:r>
              <a:rPr lang="en-US" dirty="0" smtClean="0"/>
              <a:t> on </a:t>
            </a:r>
            <a:r>
              <a:rPr lang="en-US" b="1" dirty="0" err="1" smtClean="0"/>
              <a:t>DigitalOcean</a:t>
            </a:r>
            <a:r>
              <a:rPr lang="en-US" dirty="0" smtClean="0"/>
              <a:t> is provided within this course. You can use this coupon to install Jenkins on a </a:t>
            </a:r>
            <a:r>
              <a:rPr lang="en-US" dirty="0" err="1" smtClean="0"/>
              <a:t>DigitalOcean</a:t>
            </a:r>
            <a:r>
              <a:rPr lang="en-US" dirty="0" smtClean="0"/>
              <a:t> droplet.</a:t>
            </a:r>
            <a:endParaRPr lang="en-US" dirty="0"/>
          </a:p>
        </p:txBody>
      </p:sp>
    </p:spTree>
    <p:extLst>
      <p:ext uri="{BB962C8B-B14F-4D97-AF65-F5344CB8AC3E}">
        <p14:creationId xmlns:p14="http://schemas.microsoft.com/office/powerpoint/2010/main" val="1871833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35846"/>
            <a:ext cx="8382000" cy="4524315"/>
          </a:xfrm>
          <a:prstGeom prst="rect">
            <a:avLst/>
          </a:prstGeom>
        </p:spPr>
        <p:txBody>
          <a:bodyPr wrap="square">
            <a:spAutoFit/>
          </a:bodyPr>
          <a:lstStyle/>
          <a:p>
            <a:r>
              <a:rPr lang="en-US" b="1" dirty="0" smtClean="0"/>
              <a:t>What is a </a:t>
            </a:r>
            <a:r>
              <a:rPr lang="en-US" b="1" dirty="0" err="1" smtClean="0"/>
              <a:t>JenkinsFile</a:t>
            </a:r>
            <a:r>
              <a:rPr lang="en-US" b="1" dirty="0" smtClean="0"/>
              <a:t>?</a:t>
            </a:r>
          </a:p>
          <a:p>
            <a:r>
              <a:rPr lang="en-US" dirty="0" smtClean="0"/>
              <a:t>Jenkins pipelines can be defined using a text file called </a:t>
            </a:r>
            <a:r>
              <a:rPr lang="en-US" b="1" dirty="0" err="1" smtClean="0"/>
              <a:t>JenkinsFile</a:t>
            </a:r>
            <a:r>
              <a:rPr lang="en-US" b="1" dirty="0" smtClean="0"/>
              <a:t>. </a:t>
            </a:r>
            <a:r>
              <a:rPr lang="en-US" dirty="0" smtClean="0"/>
              <a:t>You can implement pipeline as code using </a:t>
            </a:r>
            <a:r>
              <a:rPr lang="en-US" dirty="0" err="1" smtClean="0"/>
              <a:t>JenkinsFile</a:t>
            </a:r>
            <a:r>
              <a:rPr lang="en-US" dirty="0" smtClean="0"/>
              <a:t>, and this can be defined by using a domain specific language (DSL). With </a:t>
            </a:r>
            <a:r>
              <a:rPr lang="en-US" dirty="0" err="1" smtClean="0"/>
              <a:t>JenkinsFile</a:t>
            </a:r>
            <a:r>
              <a:rPr lang="en-US" dirty="0" smtClean="0"/>
              <a:t>, you can write the steps needed for running a Jenkins pipeline. </a:t>
            </a:r>
          </a:p>
          <a:p>
            <a:r>
              <a:rPr lang="en-US" dirty="0" smtClean="0"/>
              <a:t>The benefits of using </a:t>
            </a:r>
            <a:r>
              <a:rPr lang="en-US" dirty="0" err="1" smtClean="0"/>
              <a:t>J</a:t>
            </a:r>
            <a:r>
              <a:rPr lang="en-US" b="1" dirty="0" err="1" smtClean="0"/>
              <a:t>enkinsFile</a:t>
            </a:r>
            <a:r>
              <a:rPr lang="en-US" b="1" dirty="0" smtClean="0"/>
              <a:t> are</a:t>
            </a:r>
            <a:r>
              <a:rPr lang="en-US" dirty="0" smtClean="0"/>
              <a:t>: </a:t>
            </a:r>
          </a:p>
          <a:p>
            <a:r>
              <a:rPr lang="en-US" dirty="0" smtClean="0"/>
              <a:t>You can create pipelines automatically for all branches and execute pull requests with just one </a:t>
            </a:r>
            <a:r>
              <a:rPr lang="en-US" b="1" dirty="0" err="1" smtClean="0"/>
              <a:t>JenkinsFile</a:t>
            </a:r>
            <a:r>
              <a:rPr lang="en-US" b="1" dirty="0" smtClean="0"/>
              <a:t>.</a:t>
            </a:r>
            <a:r>
              <a:rPr lang="en-US" dirty="0" smtClean="0"/>
              <a:t> </a:t>
            </a:r>
          </a:p>
          <a:p>
            <a:r>
              <a:rPr lang="en-US" dirty="0" smtClean="0"/>
              <a:t>You can review your code on the pipeline</a:t>
            </a:r>
          </a:p>
          <a:p>
            <a:r>
              <a:rPr lang="en-US" dirty="0" smtClean="0"/>
              <a:t>You can audit your Jenkins pipeline</a:t>
            </a:r>
          </a:p>
          <a:p>
            <a:r>
              <a:rPr lang="en-US" dirty="0" smtClean="0"/>
              <a:t>This is the singular source for your pipeline and can be modified by multiple users.</a:t>
            </a:r>
          </a:p>
          <a:p>
            <a:r>
              <a:rPr lang="en-US" dirty="0" err="1" smtClean="0"/>
              <a:t>JenkinsFile</a:t>
            </a:r>
            <a:r>
              <a:rPr lang="en-US" dirty="0" smtClean="0"/>
              <a:t> can be defined by either Web UI or with a </a:t>
            </a:r>
            <a:r>
              <a:rPr lang="en-US" dirty="0" err="1" smtClean="0"/>
              <a:t>JenkinsFile</a:t>
            </a:r>
            <a:r>
              <a:rPr lang="en-US" dirty="0" smtClean="0"/>
              <a:t>. </a:t>
            </a:r>
          </a:p>
          <a:p>
            <a:r>
              <a:rPr lang="en-US" b="1" dirty="0" smtClean="0"/>
              <a:t>Declarative versus Scripted pipeline syntax:</a:t>
            </a:r>
            <a:r>
              <a:rPr lang="en-US" dirty="0" smtClean="0"/>
              <a:t> </a:t>
            </a:r>
          </a:p>
          <a:p>
            <a:r>
              <a:rPr lang="en-US" dirty="0" smtClean="0"/>
              <a:t>There are two types of syntax used for defining your </a:t>
            </a:r>
            <a:r>
              <a:rPr lang="en-US" dirty="0" err="1" smtClean="0"/>
              <a:t>JenkinsFile</a:t>
            </a:r>
            <a:r>
              <a:rPr lang="en-US" dirty="0" smtClean="0"/>
              <a:t>. </a:t>
            </a:r>
          </a:p>
          <a:p>
            <a:r>
              <a:rPr lang="en-US" dirty="0" smtClean="0"/>
              <a:t>Declarative </a:t>
            </a:r>
          </a:p>
          <a:p>
            <a:r>
              <a:rPr lang="en-US" dirty="0" smtClean="0"/>
              <a:t>Scripted</a:t>
            </a:r>
            <a:endParaRPr lang="en-US" dirty="0"/>
          </a:p>
        </p:txBody>
      </p:sp>
    </p:spTree>
    <p:extLst>
      <p:ext uri="{BB962C8B-B14F-4D97-AF65-F5344CB8AC3E}">
        <p14:creationId xmlns:p14="http://schemas.microsoft.com/office/powerpoint/2010/main" val="415951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78807832"/>
              </p:ext>
            </p:extLst>
          </p:nvPr>
        </p:nvGraphicFramePr>
        <p:xfrm>
          <a:off x="1143000" y="914400"/>
          <a:ext cx="6904012" cy="4525962"/>
        </p:xfrm>
        <a:graphic>
          <a:graphicData uri="http://schemas.openxmlformats.org/drawingml/2006/table">
            <a:tbl>
              <a:tblPr/>
              <a:tblGrid>
                <a:gridCol w="1371600"/>
                <a:gridCol w="5532412"/>
              </a:tblGrid>
              <a:tr h="306845">
                <a:tc>
                  <a:txBody>
                    <a:bodyPr/>
                    <a:lstStyle/>
                    <a:p>
                      <a:r>
                        <a:rPr lang="en-US" sz="1500" b="1" dirty="0"/>
                        <a:t>Term </a:t>
                      </a:r>
                    </a:p>
                  </a:txBody>
                  <a:tcPr marL="76711" marR="76711" marT="38356" marB="38356" anchor="ctr">
                    <a:lnL>
                      <a:noFill/>
                    </a:lnL>
                    <a:lnR>
                      <a:noFill/>
                    </a:lnR>
                    <a:lnT>
                      <a:noFill/>
                    </a:lnT>
                    <a:lnB>
                      <a:noFill/>
                    </a:lnB>
                  </a:tcPr>
                </a:tc>
                <a:tc>
                  <a:txBody>
                    <a:bodyPr/>
                    <a:lstStyle/>
                    <a:p>
                      <a:r>
                        <a:rPr lang="en-US" sz="1500" b="1" dirty="0"/>
                        <a:t>Description </a:t>
                      </a:r>
                    </a:p>
                  </a:txBody>
                  <a:tcPr marL="76711" marR="76711" marT="38356" marB="38356" anchor="ctr">
                    <a:lnL>
                      <a:noFill/>
                    </a:lnL>
                    <a:lnR>
                      <a:noFill/>
                    </a:lnR>
                    <a:lnT>
                      <a:noFill/>
                    </a:lnT>
                    <a:lnB>
                      <a:noFill/>
                    </a:lnB>
                  </a:tcPr>
                </a:tc>
              </a:tr>
              <a:tr h="1457513">
                <a:tc>
                  <a:txBody>
                    <a:bodyPr/>
                    <a:lstStyle/>
                    <a:p>
                      <a:r>
                        <a:rPr lang="en-US" sz="1500"/>
                        <a:t>Pipeline </a:t>
                      </a:r>
                    </a:p>
                  </a:txBody>
                  <a:tcPr marL="76711" marR="76711" marT="38356" marB="38356" anchor="ctr">
                    <a:lnL>
                      <a:noFill/>
                    </a:lnL>
                    <a:lnR>
                      <a:noFill/>
                    </a:lnR>
                    <a:lnT>
                      <a:noFill/>
                    </a:lnT>
                    <a:lnB>
                      <a:noFill/>
                    </a:lnB>
                  </a:tcPr>
                </a:tc>
                <a:tc>
                  <a:txBody>
                    <a:bodyPr/>
                    <a:lstStyle/>
                    <a:p>
                      <a:r>
                        <a:rPr lang="en-US" sz="1500"/>
                        <a:t>The pipeline is a set of instructions given in the form of code for continuous delivery and consists of instructions needed for the entire build process. With pipeline, you can build, test, and deliver the application. </a:t>
                      </a:r>
                    </a:p>
                  </a:txBody>
                  <a:tcPr marL="76711" marR="76711" marT="38356" marB="38356" anchor="ctr">
                    <a:lnL>
                      <a:noFill/>
                    </a:lnL>
                    <a:lnR>
                      <a:noFill/>
                    </a:lnR>
                    <a:lnT>
                      <a:noFill/>
                    </a:lnT>
                    <a:lnB>
                      <a:noFill/>
                    </a:lnB>
                  </a:tcPr>
                </a:tc>
              </a:tr>
              <a:tr h="767112">
                <a:tc>
                  <a:txBody>
                    <a:bodyPr/>
                    <a:lstStyle/>
                    <a:p>
                      <a:r>
                        <a:rPr lang="en-US" sz="1500" dirty="0"/>
                        <a:t>Node </a:t>
                      </a:r>
                    </a:p>
                  </a:txBody>
                  <a:tcPr marL="76711" marR="76711" marT="38356" marB="38356" anchor="ctr">
                    <a:lnL>
                      <a:noFill/>
                    </a:lnL>
                    <a:lnR>
                      <a:noFill/>
                    </a:lnR>
                    <a:lnT>
                      <a:noFill/>
                    </a:lnT>
                    <a:lnB>
                      <a:noFill/>
                    </a:lnB>
                  </a:tcPr>
                </a:tc>
                <a:tc>
                  <a:txBody>
                    <a:bodyPr/>
                    <a:lstStyle/>
                    <a:p>
                      <a:r>
                        <a:rPr lang="en-US" sz="1500" dirty="0"/>
                        <a:t>The machine on which Jenkins runs is called a node. A node block is mainly used in scripted pipeline syntax. </a:t>
                      </a:r>
                    </a:p>
                  </a:txBody>
                  <a:tcPr marL="76711" marR="76711" marT="38356" marB="38356" anchor="ctr">
                    <a:lnL>
                      <a:noFill/>
                    </a:lnL>
                    <a:lnR>
                      <a:noFill/>
                    </a:lnR>
                    <a:lnT>
                      <a:noFill/>
                    </a:lnT>
                    <a:lnB>
                      <a:noFill/>
                    </a:lnB>
                  </a:tcPr>
                </a:tc>
              </a:tr>
              <a:tr h="1227380">
                <a:tc>
                  <a:txBody>
                    <a:bodyPr/>
                    <a:lstStyle/>
                    <a:p>
                      <a:r>
                        <a:rPr lang="en-US" sz="1500" dirty="0"/>
                        <a:t>Stage </a:t>
                      </a:r>
                    </a:p>
                  </a:txBody>
                  <a:tcPr marL="76711" marR="76711" marT="38356" marB="38356" anchor="ctr">
                    <a:lnL>
                      <a:noFill/>
                    </a:lnL>
                    <a:lnR>
                      <a:noFill/>
                    </a:lnR>
                    <a:lnT>
                      <a:noFill/>
                    </a:lnT>
                    <a:lnB>
                      <a:noFill/>
                    </a:lnB>
                  </a:tcPr>
                </a:tc>
                <a:tc>
                  <a:txBody>
                    <a:bodyPr/>
                    <a:lstStyle/>
                    <a:p>
                      <a:r>
                        <a:rPr lang="en-US" sz="1500"/>
                        <a:t>A stage block contains a series of steps in a pipeline. That is, the build, test, and deploy processes all come together in a stage. Generally, a stage block is used to visualize the Jenkins pipeline process. </a:t>
                      </a:r>
                    </a:p>
                  </a:txBody>
                  <a:tcPr marL="76711" marR="76711" marT="38356" marB="38356" anchor="ctr">
                    <a:lnL>
                      <a:noFill/>
                    </a:lnL>
                    <a:lnR>
                      <a:noFill/>
                    </a:lnR>
                    <a:lnT>
                      <a:noFill/>
                    </a:lnT>
                    <a:lnB>
                      <a:noFill/>
                    </a:lnB>
                  </a:tcPr>
                </a:tc>
              </a:tr>
              <a:tr h="767112">
                <a:tc>
                  <a:txBody>
                    <a:bodyPr/>
                    <a:lstStyle/>
                    <a:p>
                      <a:r>
                        <a:rPr lang="en-US" sz="1500"/>
                        <a:t>Step </a:t>
                      </a:r>
                    </a:p>
                  </a:txBody>
                  <a:tcPr marL="76711" marR="76711" marT="38356" marB="38356" anchor="ctr">
                    <a:lnL>
                      <a:noFill/>
                    </a:lnL>
                    <a:lnR>
                      <a:noFill/>
                    </a:lnR>
                    <a:lnT>
                      <a:noFill/>
                    </a:lnT>
                    <a:lnB>
                      <a:noFill/>
                    </a:lnB>
                  </a:tcPr>
                </a:tc>
                <a:tc>
                  <a:txBody>
                    <a:bodyPr/>
                    <a:lstStyle/>
                    <a:p>
                      <a:r>
                        <a:rPr lang="en-US" sz="1500" dirty="0"/>
                        <a:t>A step is nothing but a single task that executes a specific process at a defined time. A pipeline involves a series of steps.</a:t>
                      </a:r>
                    </a:p>
                  </a:txBody>
                  <a:tcPr marL="76711" marR="76711" marT="38356" marB="38356" anchor="ctr">
                    <a:lnL>
                      <a:noFill/>
                    </a:lnL>
                    <a:lnR>
                      <a:noFill/>
                    </a:lnR>
                    <a:lnT>
                      <a:noFill/>
                    </a:lnT>
                    <a:lnB>
                      <a:noFill/>
                    </a:lnB>
                  </a:tcPr>
                </a:tc>
              </a:tr>
            </a:tbl>
          </a:graphicData>
        </a:graphic>
      </p:graphicFrame>
    </p:spTree>
    <p:extLst>
      <p:ext uri="{BB962C8B-B14F-4D97-AF65-F5344CB8AC3E}">
        <p14:creationId xmlns:p14="http://schemas.microsoft.com/office/powerpoint/2010/main" val="185452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Declarative Pipeline fundamentals</a:t>
            </a:r>
            <a:br>
              <a:rPr lang="en-US" b="1"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60598710"/>
              </p:ext>
            </p:extLst>
          </p:nvPr>
        </p:nvGraphicFramePr>
        <p:xfrm>
          <a:off x="-228600" y="1441190"/>
          <a:ext cx="8686800" cy="4121411"/>
        </p:xfrm>
        <a:graphic>
          <a:graphicData uri="http://schemas.openxmlformats.org/drawingml/2006/table">
            <a:tbl>
              <a:tblPr/>
              <a:tblGrid>
                <a:gridCol w="4343400"/>
                <a:gridCol w="4343400"/>
              </a:tblGrid>
              <a:tr h="721247">
                <a:tc>
                  <a:txBody>
                    <a:bodyPr/>
                    <a:lstStyle/>
                    <a:p>
                      <a:endParaRPr lang="en-US" dirty="0"/>
                    </a:p>
                  </a:txBody>
                  <a:tcPr anchor="ctr">
                    <a:lnL>
                      <a:noFill/>
                    </a:lnL>
                    <a:lnR>
                      <a:noFill/>
                    </a:lnR>
                    <a:lnT>
                      <a:noFill/>
                    </a:lnT>
                    <a:lnB>
                      <a:noFill/>
                    </a:lnB>
                  </a:tcPr>
                </a:tc>
                <a:tc>
                  <a:txBody>
                    <a:bodyPr/>
                    <a:lstStyle/>
                    <a:p>
                      <a:r>
                        <a:rPr lang="en-US" dirty="0" smtClean="0"/>
                        <a:t>1.Execute </a:t>
                      </a:r>
                      <a:r>
                        <a:rPr lang="en-US" dirty="0"/>
                        <a:t>this Pipeline or any of its stages, on any available agent.</a:t>
                      </a:r>
                    </a:p>
                  </a:txBody>
                  <a:tcPr anchor="ctr">
                    <a:lnL>
                      <a:noFill/>
                    </a:lnL>
                    <a:lnR>
                      <a:noFill/>
                    </a:lnR>
                    <a:lnT>
                      <a:noFill/>
                    </a:lnT>
                    <a:lnB>
                      <a:noFill/>
                    </a:lnB>
                  </a:tcPr>
                </a:tc>
              </a:tr>
              <a:tr h="412141">
                <a:tc>
                  <a:txBody>
                    <a:bodyPr/>
                    <a:lstStyle/>
                    <a:p>
                      <a:endParaRPr lang="en-US"/>
                    </a:p>
                  </a:txBody>
                  <a:tcPr anchor="ctr">
                    <a:lnL>
                      <a:noFill/>
                    </a:lnL>
                    <a:lnR>
                      <a:noFill/>
                    </a:lnR>
                    <a:lnT>
                      <a:noFill/>
                    </a:lnT>
                    <a:lnB>
                      <a:noFill/>
                    </a:lnB>
                  </a:tcPr>
                </a:tc>
                <a:tc>
                  <a:txBody>
                    <a:bodyPr/>
                    <a:lstStyle/>
                    <a:p>
                      <a:r>
                        <a:rPr lang="en-US" dirty="0" smtClean="0"/>
                        <a:t>2. Defines </a:t>
                      </a:r>
                      <a:r>
                        <a:rPr lang="en-US" dirty="0"/>
                        <a:t>the "Build" stage.</a:t>
                      </a:r>
                    </a:p>
                  </a:txBody>
                  <a:tcPr anchor="ctr">
                    <a:lnL>
                      <a:noFill/>
                    </a:lnL>
                    <a:lnR>
                      <a:noFill/>
                    </a:lnR>
                    <a:lnT>
                      <a:noFill/>
                    </a:lnT>
                    <a:lnB>
                      <a:noFill/>
                    </a:lnB>
                  </a:tcPr>
                </a:tc>
              </a:tr>
              <a:tr h="721247">
                <a:tc>
                  <a:txBody>
                    <a:bodyPr/>
                    <a:lstStyle/>
                    <a:p>
                      <a:endParaRPr lang="en-US"/>
                    </a:p>
                  </a:txBody>
                  <a:tcPr anchor="ctr">
                    <a:lnL>
                      <a:noFill/>
                    </a:lnL>
                    <a:lnR>
                      <a:noFill/>
                    </a:lnR>
                    <a:lnT>
                      <a:noFill/>
                    </a:lnT>
                    <a:lnB>
                      <a:noFill/>
                    </a:lnB>
                  </a:tcPr>
                </a:tc>
                <a:tc>
                  <a:txBody>
                    <a:bodyPr/>
                    <a:lstStyle/>
                    <a:p>
                      <a:r>
                        <a:rPr lang="en-US" dirty="0" smtClean="0"/>
                        <a:t>3. Perform </a:t>
                      </a:r>
                      <a:r>
                        <a:rPr lang="en-US" dirty="0"/>
                        <a:t>some steps related to the "Build" stage.</a:t>
                      </a:r>
                    </a:p>
                  </a:txBody>
                  <a:tcPr anchor="ctr">
                    <a:lnL>
                      <a:noFill/>
                    </a:lnL>
                    <a:lnR>
                      <a:noFill/>
                    </a:lnR>
                    <a:lnT>
                      <a:noFill/>
                    </a:lnT>
                    <a:lnB>
                      <a:noFill/>
                    </a:lnB>
                  </a:tcPr>
                </a:tc>
              </a:tr>
              <a:tr h="412141">
                <a:tc>
                  <a:txBody>
                    <a:bodyPr/>
                    <a:lstStyle/>
                    <a:p>
                      <a:endParaRPr lang="en-US"/>
                    </a:p>
                  </a:txBody>
                  <a:tcPr anchor="ctr">
                    <a:lnL>
                      <a:noFill/>
                    </a:lnL>
                    <a:lnR>
                      <a:noFill/>
                    </a:lnR>
                    <a:lnT>
                      <a:noFill/>
                    </a:lnT>
                    <a:lnB>
                      <a:noFill/>
                    </a:lnB>
                  </a:tcPr>
                </a:tc>
                <a:tc>
                  <a:txBody>
                    <a:bodyPr/>
                    <a:lstStyle/>
                    <a:p>
                      <a:r>
                        <a:rPr lang="en-US" dirty="0" smtClean="0"/>
                        <a:t>4.</a:t>
                      </a:r>
                      <a:r>
                        <a:rPr lang="en-US" baseline="0" dirty="0" smtClean="0"/>
                        <a:t> </a:t>
                      </a:r>
                      <a:r>
                        <a:rPr lang="en-US" dirty="0" smtClean="0"/>
                        <a:t>Defines </a:t>
                      </a:r>
                      <a:r>
                        <a:rPr lang="en-US" dirty="0"/>
                        <a:t>the "Test" stage.</a:t>
                      </a:r>
                    </a:p>
                  </a:txBody>
                  <a:tcPr anchor="ctr">
                    <a:lnL>
                      <a:noFill/>
                    </a:lnL>
                    <a:lnR>
                      <a:noFill/>
                    </a:lnR>
                    <a:lnT>
                      <a:noFill/>
                    </a:lnT>
                    <a:lnB>
                      <a:noFill/>
                    </a:lnB>
                  </a:tcPr>
                </a:tc>
              </a:tr>
              <a:tr h="721247">
                <a:tc>
                  <a:txBody>
                    <a:bodyPr/>
                    <a:lstStyle/>
                    <a:p>
                      <a:endParaRPr lang="en-US"/>
                    </a:p>
                  </a:txBody>
                  <a:tcPr anchor="ctr">
                    <a:lnL>
                      <a:noFill/>
                    </a:lnL>
                    <a:lnR>
                      <a:noFill/>
                    </a:lnR>
                    <a:lnT>
                      <a:noFill/>
                    </a:lnT>
                    <a:lnB>
                      <a:noFill/>
                    </a:lnB>
                  </a:tcPr>
                </a:tc>
                <a:tc>
                  <a:txBody>
                    <a:bodyPr/>
                    <a:lstStyle/>
                    <a:p>
                      <a:r>
                        <a:rPr lang="en-US" dirty="0" smtClean="0"/>
                        <a:t>5. Perform </a:t>
                      </a:r>
                      <a:r>
                        <a:rPr lang="en-US" dirty="0"/>
                        <a:t>some steps related to the "Test" stage.</a:t>
                      </a:r>
                    </a:p>
                  </a:txBody>
                  <a:tcPr anchor="ctr">
                    <a:lnL>
                      <a:noFill/>
                    </a:lnL>
                    <a:lnR>
                      <a:noFill/>
                    </a:lnR>
                    <a:lnT>
                      <a:noFill/>
                    </a:lnT>
                    <a:lnB>
                      <a:noFill/>
                    </a:lnB>
                  </a:tcPr>
                </a:tc>
              </a:tr>
              <a:tr h="412141">
                <a:tc>
                  <a:txBody>
                    <a:bodyPr/>
                    <a:lstStyle/>
                    <a:p>
                      <a:endParaRPr lang="en-US"/>
                    </a:p>
                  </a:txBody>
                  <a:tcPr anchor="ctr">
                    <a:lnL>
                      <a:noFill/>
                    </a:lnL>
                    <a:lnR>
                      <a:noFill/>
                    </a:lnR>
                    <a:lnT>
                      <a:noFill/>
                    </a:lnT>
                    <a:lnB>
                      <a:noFill/>
                    </a:lnB>
                  </a:tcPr>
                </a:tc>
                <a:tc>
                  <a:txBody>
                    <a:bodyPr/>
                    <a:lstStyle/>
                    <a:p>
                      <a:r>
                        <a:rPr lang="en-US" dirty="0" smtClean="0"/>
                        <a:t>6.</a:t>
                      </a:r>
                      <a:r>
                        <a:rPr lang="en-US" baseline="0" dirty="0" smtClean="0"/>
                        <a:t> </a:t>
                      </a:r>
                      <a:r>
                        <a:rPr lang="en-US" dirty="0" smtClean="0"/>
                        <a:t>Defines </a:t>
                      </a:r>
                      <a:r>
                        <a:rPr lang="en-US" dirty="0"/>
                        <a:t>the "Deploy" stage.</a:t>
                      </a:r>
                    </a:p>
                  </a:txBody>
                  <a:tcPr anchor="ctr">
                    <a:lnL>
                      <a:noFill/>
                    </a:lnL>
                    <a:lnR>
                      <a:noFill/>
                    </a:lnR>
                    <a:lnT>
                      <a:noFill/>
                    </a:lnT>
                    <a:lnB>
                      <a:noFill/>
                    </a:lnB>
                  </a:tcPr>
                </a:tc>
              </a:tr>
              <a:tr h="721247">
                <a:tc>
                  <a:txBody>
                    <a:bodyPr/>
                    <a:lstStyle/>
                    <a:p>
                      <a:endParaRPr lang="en-US"/>
                    </a:p>
                  </a:txBody>
                  <a:tcPr anchor="ctr">
                    <a:lnL>
                      <a:noFill/>
                    </a:lnL>
                    <a:lnR>
                      <a:noFill/>
                    </a:lnR>
                    <a:lnT>
                      <a:noFill/>
                    </a:lnT>
                    <a:lnB>
                      <a:noFill/>
                    </a:lnB>
                  </a:tcPr>
                </a:tc>
                <a:tc>
                  <a:txBody>
                    <a:bodyPr/>
                    <a:lstStyle/>
                    <a:p>
                      <a:r>
                        <a:rPr lang="en-US" dirty="0" smtClean="0"/>
                        <a:t>7. Perform </a:t>
                      </a:r>
                      <a:r>
                        <a:rPr lang="en-US" dirty="0"/>
                        <a:t>some steps related to the "Deploy" stage</a:t>
                      </a:r>
                    </a:p>
                  </a:txBody>
                  <a:tcPr anchor="ctr">
                    <a:lnL>
                      <a:noFill/>
                    </a:lnL>
                    <a:lnR>
                      <a:noFill/>
                    </a:lnR>
                    <a:lnT>
                      <a:noFill/>
                    </a:lnT>
                    <a:lnB>
                      <a:noFill/>
                    </a:lnB>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52563"/>
            <a:ext cx="3048000" cy="4809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1068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Scripted Pipeline fundamentals</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7942502"/>
              </p:ext>
            </p:extLst>
          </p:nvPr>
        </p:nvGraphicFramePr>
        <p:xfrm>
          <a:off x="868939" y="1600200"/>
          <a:ext cx="7406122" cy="4525964"/>
        </p:xfrm>
        <a:graphic>
          <a:graphicData uri="http://schemas.openxmlformats.org/drawingml/2006/table">
            <a:tbl>
              <a:tblPr/>
              <a:tblGrid>
                <a:gridCol w="3703061"/>
                <a:gridCol w="3703061"/>
              </a:tblGrid>
              <a:tr h="576032">
                <a:tc>
                  <a:txBody>
                    <a:bodyPr/>
                    <a:lstStyle/>
                    <a:p>
                      <a:endParaRPr lang="en-US" sz="1600"/>
                    </a:p>
                  </a:txBody>
                  <a:tcPr marL="82290" marR="82290" marT="41145" marB="41145" anchor="ctr">
                    <a:lnL>
                      <a:noFill/>
                    </a:lnL>
                    <a:lnR>
                      <a:noFill/>
                    </a:lnR>
                    <a:lnT>
                      <a:noFill/>
                    </a:lnT>
                    <a:lnB>
                      <a:noFill/>
                    </a:lnB>
                  </a:tcPr>
                </a:tc>
                <a:tc>
                  <a:txBody>
                    <a:bodyPr/>
                    <a:lstStyle/>
                    <a:p>
                      <a:r>
                        <a:rPr lang="en-US" sz="1600" dirty="0" smtClean="0"/>
                        <a:t>1. Execute </a:t>
                      </a:r>
                      <a:r>
                        <a:rPr lang="en-US" sz="1600" dirty="0"/>
                        <a:t>this Pipeline or any of its stages, on any available agent.</a:t>
                      </a:r>
                    </a:p>
                  </a:txBody>
                  <a:tcPr marL="82290" marR="82290" marT="41145" marB="41145" anchor="ctr">
                    <a:lnL>
                      <a:noFill/>
                    </a:lnL>
                    <a:lnR>
                      <a:noFill/>
                    </a:lnR>
                    <a:lnT>
                      <a:noFill/>
                    </a:lnT>
                    <a:lnB>
                      <a:noFill/>
                    </a:lnB>
                  </a:tcPr>
                </a:tc>
              </a:tr>
              <a:tr h="1563514">
                <a:tc>
                  <a:txBody>
                    <a:bodyPr/>
                    <a:lstStyle/>
                    <a:p>
                      <a:endParaRPr lang="en-US" sz="1600" dirty="0"/>
                    </a:p>
                  </a:txBody>
                  <a:tcPr marL="82290" marR="82290" marT="41145" marB="41145" anchor="ctr">
                    <a:lnL>
                      <a:noFill/>
                    </a:lnL>
                    <a:lnR>
                      <a:noFill/>
                    </a:lnR>
                    <a:lnT>
                      <a:noFill/>
                    </a:lnT>
                    <a:lnB>
                      <a:noFill/>
                    </a:lnB>
                  </a:tcPr>
                </a:tc>
                <a:tc>
                  <a:txBody>
                    <a:bodyPr/>
                    <a:lstStyle/>
                    <a:p>
                      <a:r>
                        <a:rPr lang="en-US" sz="1600" dirty="0" smtClean="0"/>
                        <a:t>2. Defines </a:t>
                      </a:r>
                      <a:r>
                        <a:rPr lang="en-US" sz="1600" dirty="0"/>
                        <a:t>the "Build" stage. stage blocks are optional in Scripted Pipeline syntax. However, implementing stage blocks in a Scripted Pipeline provides clearer visualization of each `stage’s subset of tasks/steps in the Jenkins UI.</a:t>
                      </a:r>
                    </a:p>
                  </a:txBody>
                  <a:tcPr marL="82290" marR="82290" marT="41145" marB="41145" anchor="ctr">
                    <a:lnL>
                      <a:noFill/>
                    </a:lnL>
                    <a:lnR>
                      <a:noFill/>
                    </a:lnR>
                    <a:lnT>
                      <a:noFill/>
                    </a:lnT>
                    <a:lnB>
                      <a:noFill/>
                    </a:lnB>
                  </a:tcPr>
                </a:tc>
              </a:tr>
              <a:tr h="576032">
                <a:tc>
                  <a:txBody>
                    <a:bodyPr/>
                    <a:lstStyle/>
                    <a:p>
                      <a:endParaRPr lang="en-US" sz="1600"/>
                    </a:p>
                  </a:txBody>
                  <a:tcPr marL="82290" marR="82290" marT="41145" marB="41145" anchor="ctr">
                    <a:lnL>
                      <a:noFill/>
                    </a:lnL>
                    <a:lnR>
                      <a:noFill/>
                    </a:lnR>
                    <a:lnT>
                      <a:noFill/>
                    </a:lnT>
                    <a:lnB>
                      <a:noFill/>
                    </a:lnB>
                  </a:tcPr>
                </a:tc>
                <a:tc>
                  <a:txBody>
                    <a:bodyPr/>
                    <a:lstStyle/>
                    <a:p>
                      <a:r>
                        <a:rPr lang="en-US" sz="1600" dirty="0" smtClean="0"/>
                        <a:t>3. Perform </a:t>
                      </a:r>
                      <a:r>
                        <a:rPr lang="en-US" sz="1600" dirty="0"/>
                        <a:t>some steps related to the "Build" stage.</a:t>
                      </a:r>
                    </a:p>
                  </a:txBody>
                  <a:tcPr marL="82290" marR="82290" marT="41145" marB="41145" anchor="ctr">
                    <a:lnL>
                      <a:noFill/>
                    </a:lnL>
                    <a:lnR>
                      <a:noFill/>
                    </a:lnR>
                    <a:lnT>
                      <a:noFill/>
                    </a:lnT>
                    <a:lnB>
                      <a:noFill/>
                    </a:lnB>
                  </a:tcPr>
                </a:tc>
              </a:tr>
              <a:tr h="329161">
                <a:tc>
                  <a:txBody>
                    <a:bodyPr/>
                    <a:lstStyle/>
                    <a:p>
                      <a:endParaRPr lang="en-US" sz="1600" dirty="0"/>
                    </a:p>
                  </a:txBody>
                  <a:tcPr marL="82290" marR="82290" marT="41145" marB="41145" anchor="ctr">
                    <a:lnL>
                      <a:noFill/>
                    </a:lnL>
                    <a:lnR>
                      <a:noFill/>
                    </a:lnR>
                    <a:lnT>
                      <a:noFill/>
                    </a:lnT>
                    <a:lnB>
                      <a:noFill/>
                    </a:lnB>
                  </a:tcPr>
                </a:tc>
                <a:tc>
                  <a:txBody>
                    <a:bodyPr/>
                    <a:lstStyle/>
                    <a:p>
                      <a:r>
                        <a:rPr lang="en-US" sz="1600" dirty="0" smtClean="0"/>
                        <a:t>4. Defines </a:t>
                      </a:r>
                      <a:r>
                        <a:rPr lang="en-US" sz="1600" dirty="0"/>
                        <a:t>the "Test" stage.</a:t>
                      </a:r>
                    </a:p>
                  </a:txBody>
                  <a:tcPr marL="82290" marR="82290" marT="41145" marB="41145" anchor="ctr">
                    <a:lnL>
                      <a:noFill/>
                    </a:lnL>
                    <a:lnR>
                      <a:noFill/>
                    </a:lnR>
                    <a:lnT>
                      <a:noFill/>
                    </a:lnT>
                    <a:lnB>
                      <a:noFill/>
                    </a:lnB>
                  </a:tcPr>
                </a:tc>
              </a:tr>
              <a:tr h="576032">
                <a:tc>
                  <a:txBody>
                    <a:bodyPr/>
                    <a:lstStyle/>
                    <a:p>
                      <a:endParaRPr lang="en-US" sz="1600"/>
                    </a:p>
                  </a:txBody>
                  <a:tcPr marL="82290" marR="82290" marT="41145" marB="41145" anchor="ctr">
                    <a:lnL>
                      <a:noFill/>
                    </a:lnL>
                    <a:lnR>
                      <a:noFill/>
                    </a:lnR>
                    <a:lnT>
                      <a:noFill/>
                    </a:lnT>
                    <a:lnB>
                      <a:noFill/>
                    </a:lnB>
                  </a:tcPr>
                </a:tc>
                <a:tc>
                  <a:txBody>
                    <a:bodyPr/>
                    <a:lstStyle/>
                    <a:p>
                      <a:r>
                        <a:rPr lang="en-US" sz="1600" dirty="0" smtClean="0"/>
                        <a:t>5. Perform </a:t>
                      </a:r>
                      <a:r>
                        <a:rPr lang="en-US" sz="1600" dirty="0"/>
                        <a:t>some steps related to the "Test" stage.</a:t>
                      </a:r>
                    </a:p>
                  </a:txBody>
                  <a:tcPr marL="82290" marR="82290" marT="41145" marB="41145" anchor="ctr">
                    <a:lnL>
                      <a:noFill/>
                    </a:lnL>
                    <a:lnR>
                      <a:noFill/>
                    </a:lnR>
                    <a:lnT>
                      <a:noFill/>
                    </a:lnT>
                    <a:lnB>
                      <a:noFill/>
                    </a:lnB>
                  </a:tcPr>
                </a:tc>
              </a:tr>
              <a:tr h="329161">
                <a:tc>
                  <a:txBody>
                    <a:bodyPr/>
                    <a:lstStyle/>
                    <a:p>
                      <a:endParaRPr lang="en-US" sz="1600"/>
                    </a:p>
                  </a:txBody>
                  <a:tcPr marL="82290" marR="82290" marT="41145" marB="41145" anchor="ctr">
                    <a:lnL>
                      <a:noFill/>
                    </a:lnL>
                    <a:lnR>
                      <a:noFill/>
                    </a:lnR>
                    <a:lnT>
                      <a:noFill/>
                    </a:lnT>
                    <a:lnB>
                      <a:noFill/>
                    </a:lnB>
                  </a:tcPr>
                </a:tc>
                <a:tc>
                  <a:txBody>
                    <a:bodyPr/>
                    <a:lstStyle/>
                    <a:p>
                      <a:r>
                        <a:rPr lang="en-US" sz="1600" dirty="0" smtClean="0"/>
                        <a:t>6. Defines </a:t>
                      </a:r>
                      <a:r>
                        <a:rPr lang="en-US" sz="1600" dirty="0"/>
                        <a:t>the "Deploy" stage.</a:t>
                      </a:r>
                    </a:p>
                  </a:txBody>
                  <a:tcPr marL="82290" marR="82290" marT="41145" marB="41145" anchor="ctr">
                    <a:lnL>
                      <a:noFill/>
                    </a:lnL>
                    <a:lnR>
                      <a:noFill/>
                    </a:lnR>
                    <a:lnT>
                      <a:noFill/>
                    </a:lnT>
                    <a:lnB>
                      <a:noFill/>
                    </a:lnB>
                  </a:tcPr>
                </a:tc>
              </a:tr>
              <a:tr h="576032">
                <a:tc>
                  <a:txBody>
                    <a:bodyPr/>
                    <a:lstStyle/>
                    <a:p>
                      <a:endParaRPr lang="en-US" sz="1600"/>
                    </a:p>
                  </a:txBody>
                  <a:tcPr marL="82290" marR="82290" marT="41145" marB="41145" anchor="ctr">
                    <a:lnL>
                      <a:noFill/>
                    </a:lnL>
                    <a:lnR>
                      <a:noFill/>
                    </a:lnR>
                    <a:lnT>
                      <a:noFill/>
                    </a:lnT>
                    <a:lnB>
                      <a:noFill/>
                    </a:lnB>
                  </a:tcPr>
                </a:tc>
                <a:tc>
                  <a:txBody>
                    <a:bodyPr/>
                    <a:lstStyle/>
                    <a:p>
                      <a:r>
                        <a:rPr lang="en-US" sz="1600" dirty="0" smtClean="0"/>
                        <a:t>7. Perform </a:t>
                      </a:r>
                      <a:r>
                        <a:rPr lang="en-US" sz="1600" dirty="0"/>
                        <a:t>some steps related to the "Deploy" stage.</a:t>
                      </a:r>
                    </a:p>
                  </a:txBody>
                  <a:tcPr marL="82290" marR="82290" marT="41145" marB="41145" anchor="ctr">
                    <a:lnL>
                      <a:noFill/>
                    </a:lnL>
                    <a:lnR>
                      <a:noFill/>
                    </a:lnR>
                    <a:lnT>
                      <a:noFill/>
                    </a:lnT>
                    <a:lnB>
                      <a:noFill/>
                    </a:lnB>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861" y="1600200"/>
            <a:ext cx="368808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2011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Pipeline example</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0509441"/>
              </p:ext>
            </p:extLst>
          </p:nvPr>
        </p:nvGraphicFramePr>
        <p:xfrm>
          <a:off x="3581400" y="1447800"/>
          <a:ext cx="4333368" cy="4525961"/>
        </p:xfrm>
        <a:graphic>
          <a:graphicData uri="http://schemas.openxmlformats.org/drawingml/2006/table">
            <a:tbl>
              <a:tblPr/>
              <a:tblGrid>
                <a:gridCol w="304800"/>
                <a:gridCol w="4028568"/>
              </a:tblGrid>
              <a:tr h="625931">
                <a:tc>
                  <a:txBody>
                    <a:bodyPr/>
                    <a:lstStyle/>
                    <a:p>
                      <a:endParaRPr lang="en-US" sz="1250"/>
                    </a:p>
                  </a:txBody>
                  <a:tcPr marL="48149" marR="48149" marT="24074" marB="24074" anchor="ctr">
                    <a:lnL>
                      <a:noFill/>
                    </a:lnL>
                    <a:lnR>
                      <a:noFill/>
                    </a:lnR>
                    <a:lnT>
                      <a:noFill/>
                    </a:lnT>
                    <a:lnB>
                      <a:noFill/>
                    </a:lnB>
                  </a:tcPr>
                </a:tc>
                <a:tc>
                  <a:txBody>
                    <a:bodyPr/>
                    <a:lstStyle/>
                    <a:p>
                      <a:r>
                        <a:rPr lang="en-US" sz="1250" dirty="0">
                          <a:hlinkClick r:id="rId2"/>
                        </a:rPr>
                        <a:t>pipeline</a:t>
                      </a:r>
                      <a:r>
                        <a:rPr lang="en-US" sz="1250" dirty="0"/>
                        <a:t> is Declarative Pipeline-specific syntax that defines a "block" containing all content and instructions for executing the entire Pipeline.</a:t>
                      </a:r>
                    </a:p>
                  </a:txBody>
                  <a:tcPr marL="48149" marR="48149" marT="24074" marB="24074" anchor="ctr">
                    <a:lnL>
                      <a:noFill/>
                    </a:lnL>
                    <a:lnR>
                      <a:noFill/>
                    </a:lnR>
                    <a:lnT>
                      <a:noFill/>
                    </a:lnT>
                    <a:lnB>
                      <a:noFill/>
                    </a:lnB>
                  </a:tcPr>
                </a:tc>
              </a:tr>
              <a:tr h="625931">
                <a:tc>
                  <a:txBody>
                    <a:bodyPr/>
                    <a:lstStyle/>
                    <a:p>
                      <a:endParaRPr lang="en-US" sz="1250"/>
                    </a:p>
                  </a:txBody>
                  <a:tcPr marL="48149" marR="48149" marT="24074" marB="24074" anchor="ctr">
                    <a:lnL>
                      <a:noFill/>
                    </a:lnL>
                    <a:lnR>
                      <a:noFill/>
                    </a:lnR>
                    <a:lnT>
                      <a:noFill/>
                    </a:lnT>
                    <a:lnB>
                      <a:noFill/>
                    </a:lnB>
                  </a:tcPr>
                </a:tc>
                <a:tc>
                  <a:txBody>
                    <a:bodyPr/>
                    <a:lstStyle/>
                    <a:p>
                      <a:r>
                        <a:rPr lang="en-US" sz="1250">
                          <a:hlinkClick r:id="rId3"/>
                        </a:rPr>
                        <a:t>agent</a:t>
                      </a:r>
                      <a:r>
                        <a:rPr lang="en-US" sz="1250"/>
                        <a:t> is Declarative Pipeline-specific syntax that instructs Jenkins to allocate an executor (on a node) and workspace for the entire Pipeline.</a:t>
                      </a:r>
                    </a:p>
                  </a:txBody>
                  <a:tcPr marL="48149" marR="48149" marT="24074" marB="24074" anchor="ctr">
                    <a:lnL>
                      <a:noFill/>
                    </a:lnL>
                    <a:lnR>
                      <a:noFill/>
                    </a:lnR>
                    <a:lnT>
                      <a:noFill/>
                    </a:lnT>
                    <a:lnB>
                      <a:noFill/>
                    </a:lnB>
                  </a:tcPr>
                </a:tc>
              </a:tr>
              <a:tr h="914822">
                <a:tc>
                  <a:txBody>
                    <a:bodyPr/>
                    <a:lstStyle/>
                    <a:p>
                      <a:endParaRPr lang="en-US" sz="1250"/>
                    </a:p>
                  </a:txBody>
                  <a:tcPr marL="48149" marR="48149" marT="24074" marB="24074" anchor="ctr">
                    <a:lnL>
                      <a:noFill/>
                    </a:lnL>
                    <a:lnR>
                      <a:noFill/>
                    </a:lnR>
                    <a:lnT>
                      <a:noFill/>
                    </a:lnT>
                    <a:lnB>
                      <a:noFill/>
                    </a:lnB>
                  </a:tcPr>
                </a:tc>
                <a:tc>
                  <a:txBody>
                    <a:bodyPr/>
                    <a:lstStyle/>
                    <a:p>
                      <a:r>
                        <a:rPr lang="en-US" sz="1250"/>
                        <a:t>stage is a syntax block that describes a </a:t>
                      </a:r>
                      <a:r>
                        <a:rPr lang="en-US" sz="1250">
                          <a:hlinkClick r:id="rId4"/>
                        </a:rPr>
                        <a:t>stage of this Pipeline</a:t>
                      </a:r>
                      <a:r>
                        <a:rPr lang="en-US" sz="1250"/>
                        <a:t>. Read more about stage blocks in Declarative Pipeline syntax on the </a:t>
                      </a:r>
                      <a:r>
                        <a:rPr lang="en-US" sz="1250">
                          <a:hlinkClick r:id="rId5"/>
                        </a:rPr>
                        <a:t>Pipeline syntax</a:t>
                      </a:r>
                      <a:r>
                        <a:rPr lang="en-US" sz="1250"/>
                        <a:t> page. As mentioned </a:t>
                      </a:r>
                      <a:r>
                        <a:rPr lang="en-US" sz="1250">
                          <a:hlinkClick r:id="rId6"/>
                        </a:rPr>
                        <a:t>above</a:t>
                      </a:r>
                      <a:r>
                        <a:rPr lang="en-US" sz="1250"/>
                        <a:t>, stage blocks are optional in Scripted Pipeline syntax.</a:t>
                      </a:r>
                    </a:p>
                  </a:txBody>
                  <a:tcPr marL="48149" marR="48149" marT="24074" marB="24074" anchor="ctr">
                    <a:lnL>
                      <a:noFill/>
                    </a:lnL>
                    <a:lnR>
                      <a:noFill/>
                    </a:lnR>
                    <a:lnT>
                      <a:noFill/>
                    </a:lnT>
                    <a:lnB>
                      <a:noFill/>
                    </a:lnB>
                  </a:tcPr>
                </a:tc>
              </a:tr>
              <a:tr h="481485">
                <a:tc>
                  <a:txBody>
                    <a:bodyPr/>
                    <a:lstStyle/>
                    <a:p>
                      <a:endParaRPr lang="en-US" sz="1250"/>
                    </a:p>
                  </a:txBody>
                  <a:tcPr marL="48149" marR="48149" marT="24074" marB="24074" anchor="ctr">
                    <a:lnL>
                      <a:noFill/>
                    </a:lnL>
                    <a:lnR>
                      <a:noFill/>
                    </a:lnR>
                    <a:lnT>
                      <a:noFill/>
                    </a:lnT>
                    <a:lnB>
                      <a:noFill/>
                    </a:lnB>
                  </a:tcPr>
                </a:tc>
                <a:tc>
                  <a:txBody>
                    <a:bodyPr/>
                    <a:lstStyle/>
                    <a:p>
                      <a:r>
                        <a:rPr lang="en-US" sz="1250">
                          <a:hlinkClick r:id="rId7"/>
                        </a:rPr>
                        <a:t>steps</a:t>
                      </a:r>
                      <a:r>
                        <a:rPr lang="en-US" sz="1250"/>
                        <a:t> is Declarative Pipeline-specific syntax that describes the steps to be run in this stage.</a:t>
                      </a:r>
                    </a:p>
                  </a:txBody>
                  <a:tcPr marL="48149" marR="48149" marT="24074" marB="24074" anchor="ctr">
                    <a:lnL>
                      <a:noFill/>
                    </a:lnL>
                    <a:lnR>
                      <a:noFill/>
                    </a:lnR>
                    <a:lnT>
                      <a:noFill/>
                    </a:lnT>
                    <a:lnB>
                      <a:noFill/>
                    </a:lnB>
                  </a:tcPr>
                </a:tc>
              </a:tr>
              <a:tr h="481485">
                <a:tc>
                  <a:txBody>
                    <a:bodyPr/>
                    <a:lstStyle/>
                    <a:p>
                      <a:endParaRPr lang="en-US" sz="1250"/>
                    </a:p>
                  </a:txBody>
                  <a:tcPr marL="48149" marR="48149" marT="24074" marB="24074" anchor="ctr">
                    <a:lnL>
                      <a:noFill/>
                    </a:lnL>
                    <a:lnR>
                      <a:noFill/>
                    </a:lnR>
                    <a:lnT>
                      <a:noFill/>
                    </a:lnT>
                    <a:lnB>
                      <a:noFill/>
                    </a:lnB>
                  </a:tcPr>
                </a:tc>
                <a:tc>
                  <a:txBody>
                    <a:bodyPr/>
                    <a:lstStyle/>
                    <a:p>
                      <a:r>
                        <a:rPr lang="en-US" sz="1250"/>
                        <a:t>sh is a Pipeline </a:t>
                      </a:r>
                      <a:r>
                        <a:rPr lang="en-US" sz="1250">
                          <a:hlinkClick r:id="rId7"/>
                        </a:rPr>
                        <a:t>step</a:t>
                      </a:r>
                      <a:r>
                        <a:rPr lang="en-US" sz="1250"/>
                        <a:t> (provided by the </a:t>
                      </a:r>
                      <a:r>
                        <a:rPr lang="en-US" sz="1250">
                          <a:hlinkClick r:id="rId8"/>
                        </a:rPr>
                        <a:t>Pipeline: Nodes and Processes plugin</a:t>
                      </a:r>
                      <a:r>
                        <a:rPr lang="en-US" sz="1250"/>
                        <a:t>) that executes the given shell command.</a:t>
                      </a:r>
                    </a:p>
                  </a:txBody>
                  <a:tcPr marL="48149" marR="48149" marT="24074" marB="24074" anchor="ctr">
                    <a:lnL>
                      <a:noFill/>
                    </a:lnL>
                    <a:lnR>
                      <a:noFill/>
                    </a:lnR>
                    <a:lnT>
                      <a:noFill/>
                    </a:lnT>
                    <a:lnB>
                      <a:noFill/>
                    </a:lnB>
                  </a:tcPr>
                </a:tc>
              </a:tr>
              <a:tr h="481485">
                <a:tc>
                  <a:txBody>
                    <a:bodyPr/>
                    <a:lstStyle/>
                    <a:p>
                      <a:endParaRPr lang="en-US" sz="1250"/>
                    </a:p>
                  </a:txBody>
                  <a:tcPr marL="48149" marR="48149" marT="24074" marB="24074" anchor="ctr">
                    <a:lnL>
                      <a:noFill/>
                    </a:lnL>
                    <a:lnR>
                      <a:noFill/>
                    </a:lnR>
                    <a:lnT>
                      <a:noFill/>
                    </a:lnT>
                    <a:lnB>
                      <a:noFill/>
                    </a:lnB>
                  </a:tcPr>
                </a:tc>
                <a:tc>
                  <a:txBody>
                    <a:bodyPr/>
                    <a:lstStyle/>
                    <a:p>
                      <a:r>
                        <a:rPr lang="en-US" sz="1250"/>
                        <a:t>junit is another a Pipeline </a:t>
                      </a:r>
                      <a:r>
                        <a:rPr lang="en-US" sz="1250">
                          <a:hlinkClick r:id="rId7"/>
                        </a:rPr>
                        <a:t>step</a:t>
                      </a:r>
                      <a:r>
                        <a:rPr lang="en-US" sz="1250"/>
                        <a:t> (provided by the </a:t>
                      </a:r>
                      <a:r>
                        <a:rPr lang="en-US" sz="1250">
                          <a:hlinkClick r:id="rId9"/>
                        </a:rPr>
                        <a:t>JUnit plugin</a:t>
                      </a:r>
                      <a:r>
                        <a:rPr lang="en-US" sz="1250"/>
                        <a:t>) for aggregating test reports.</a:t>
                      </a:r>
                    </a:p>
                  </a:txBody>
                  <a:tcPr marL="48149" marR="48149" marT="24074" marB="24074" anchor="ctr">
                    <a:lnL>
                      <a:noFill/>
                    </a:lnL>
                    <a:lnR>
                      <a:noFill/>
                    </a:lnR>
                    <a:lnT>
                      <a:noFill/>
                    </a:lnT>
                    <a:lnB>
                      <a:noFill/>
                    </a:lnB>
                  </a:tcPr>
                </a:tc>
              </a:tr>
              <a:tr h="914822">
                <a:tc>
                  <a:txBody>
                    <a:bodyPr/>
                    <a:lstStyle/>
                    <a:p>
                      <a:endParaRPr lang="en-US" sz="1250"/>
                    </a:p>
                  </a:txBody>
                  <a:tcPr marL="48149" marR="48149" marT="24074" marB="24074" anchor="ctr">
                    <a:lnL>
                      <a:noFill/>
                    </a:lnL>
                    <a:lnR>
                      <a:noFill/>
                    </a:lnR>
                    <a:lnT>
                      <a:noFill/>
                    </a:lnT>
                    <a:lnB>
                      <a:noFill/>
                    </a:lnB>
                  </a:tcPr>
                </a:tc>
                <a:tc>
                  <a:txBody>
                    <a:bodyPr/>
                    <a:lstStyle/>
                    <a:p>
                      <a:r>
                        <a:rPr lang="en-US" sz="1250" dirty="0"/>
                        <a:t>node is Scripted Pipeline-specific syntax that instructs Jenkins to execute this Pipeline (and any stages contained within it), on any available agent/node. This is effectively equivalent to agent in Declarative Pipeline-specific syntax.</a:t>
                      </a:r>
                    </a:p>
                  </a:txBody>
                  <a:tcPr marL="48149" marR="48149" marT="24074" marB="24074" anchor="ctr">
                    <a:lnL>
                      <a:noFill/>
                    </a:lnL>
                    <a:lnR>
                      <a:noFill/>
                    </a:lnR>
                    <a:lnT>
                      <a:noFill/>
                    </a:lnT>
                    <a:lnB>
                      <a:noFill/>
                    </a:lnB>
                  </a:tcPr>
                </a:tc>
              </a:tr>
            </a:tbl>
          </a:graphicData>
        </a:graphic>
      </p:graphicFrame>
      <p:pic>
        <p:nvPicPr>
          <p:cNvPr id="409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1447800"/>
            <a:ext cx="3190875" cy="458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9035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62605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907</Words>
  <Application>Microsoft Office PowerPoint</Application>
  <PresentationFormat>On-screen Show (4:3)</PresentationFormat>
  <Paragraphs>73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Jenkins - Job Triggered  </vt:lpstr>
      <vt:lpstr>PowerPoint Presentation</vt:lpstr>
      <vt:lpstr>PowerPoint Presentation</vt:lpstr>
      <vt:lpstr>PowerPoint Presentation</vt:lpstr>
      <vt:lpstr>Declarative Pipeline fundamentals </vt:lpstr>
      <vt:lpstr>Scripted Pipeline fundamentals </vt:lpstr>
      <vt:lpstr>Pipeline example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Yoganand A</dc:creator>
  <cp:lastModifiedBy>Vivek Yoganand A</cp:lastModifiedBy>
  <cp:revision>12</cp:revision>
  <dcterms:created xsi:type="dcterms:W3CDTF">2019-04-04T10:25:46Z</dcterms:created>
  <dcterms:modified xsi:type="dcterms:W3CDTF">2019-04-05T09:15:38Z</dcterms:modified>
</cp:coreProperties>
</file>