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3" r:id="rId7"/>
    <p:sldId id="261" r:id="rId8"/>
    <p:sldId id="262" r:id="rId9"/>
    <p:sldId id="300" r:id="rId10"/>
    <p:sldId id="301" r:id="rId11"/>
    <p:sldId id="310" r:id="rId12"/>
    <p:sldId id="303" r:id="rId13"/>
    <p:sldId id="304" r:id="rId14"/>
    <p:sldId id="305" r:id="rId15"/>
    <p:sldId id="306" r:id="rId16"/>
    <p:sldId id="307" r:id="rId17"/>
    <p:sldId id="308" r:id="rId18"/>
    <p:sldId id="29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EC68BC9-DC4A-4A24-B4C2-A354F2AD64D6}">
          <p14:sldIdLst>
            <p14:sldId id="256"/>
          </p14:sldIdLst>
        </p14:section>
        <p14:section name="Untitled Section" id="{56D91FEB-58E9-44EE-B603-84B5DF8B33E2}">
          <p14:sldIdLst>
            <p14:sldId id="257"/>
            <p14:sldId id="258"/>
            <p14:sldId id="259"/>
            <p14:sldId id="260"/>
            <p14:sldId id="263"/>
            <p14:sldId id="261"/>
            <p14:sldId id="262"/>
            <p14:sldId id="300"/>
            <p14:sldId id="301"/>
            <p14:sldId id="310"/>
            <p14:sldId id="303"/>
            <p14:sldId id="304"/>
            <p14:sldId id="305"/>
            <p14:sldId id="306"/>
            <p14:sldId id="307"/>
            <p14:sldId id="308"/>
            <p14:sldId id="299"/>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D4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559" autoAdjust="0"/>
    <p:restoredTop sz="94660"/>
  </p:normalViewPr>
  <p:slideViewPr>
    <p:cSldViewPr snapToGrid="0">
      <p:cViewPr varScale="1">
        <p:scale>
          <a:sx n="90" d="100"/>
          <a:sy n="90" d="100"/>
        </p:scale>
        <p:origin x="648"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esha Karpuradu" userId="b8b5406e7e7adedb" providerId="LiveId" clId="{16825260-38AE-4E83-9CDC-D0E2C5F567C9}"/>
    <pc:docChg chg="modSld">
      <pc:chgData name="Eesha Karpuradu" userId="b8b5406e7e7adedb" providerId="LiveId" clId="{16825260-38AE-4E83-9CDC-D0E2C5F567C9}" dt="2025-03-22T04:53:51.421" v="11" actId="20577"/>
      <pc:docMkLst>
        <pc:docMk/>
      </pc:docMkLst>
      <pc:sldChg chg="modSp mod">
        <pc:chgData name="Eesha Karpuradu" userId="b8b5406e7e7adedb" providerId="LiveId" clId="{16825260-38AE-4E83-9CDC-D0E2C5F567C9}" dt="2025-03-22T04:52:09.310" v="1" actId="14100"/>
        <pc:sldMkLst>
          <pc:docMk/>
          <pc:sldMk cId="1151388956" sldId="256"/>
        </pc:sldMkLst>
        <pc:spChg chg="mod">
          <ac:chgData name="Eesha Karpuradu" userId="b8b5406e7e7adedb" providerId="LiveId" clId="{16825260-38AE-4E83-9CDC-D0E2C5F567C9}" dt="2025-03-22T04:52:09.310" v="1" actId="14100"/>
          <ac:spMkLst>
            <pc:docMk/>
            <pc:sldMk cId="1151388956" sldId="256"/>
            <ac:spMk id="4" creationId="{AEFA694B-0510-2E1E-FDD2-BDE297CFB082}"/>
          </ac:spMkLst>
        </pc:spChg>
      </pc:sldChg>
      <pc:sldChg chg="modSp mod">
        <pc:chgData name="Eesha Karpuradu" userId="b8b5406e7e7adedb" providerId="LiveId" clId="{16825260-38AE-4E83-9CDC-D0E2C5F567C9}" dt="2025-03-22T04:53:51.421" v="11" actId="20577"/>
        <pc:sldMkLst>
          <pc:docMk/>
          <pc:sldMk cId="2279989168" sldId="260"/>
        </pc:sldMkLst>
        <pc:spChg chg="mod">
          <ac:chgData name="Eesha Karpuradu" userId="b8b5406e7e7adedb" providerId="LiveId" clId="{16825260-38AE-4E83-9CDC-D0E2C5F567C9}" dt="2025-03-22T04:53:51.421" v="11" actId="20577"/>
          <ac:spMkLst>
            <pc:docMk/>
            <pc:sldMk cId="2279989168" sldId="260"/>
            <ac:spMk id="3" creationId="{3EF3A2EE-28F7-6586-FC69-BDF2B8DE1D6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03807D-F3DA-44DD-9A38-18DACC655111}" type="datetimeFigureOut">
              <a:rPr lang="en-IN" smtClean="0"/>
              <a:t>28-04-2025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1BCE43-49AB-486A-817D-744F93924BBD}" type="slidenum">
              <a:rPr lang="en-IN" smtClean="0"/>
              <a:t>‹#›</a:t>
            </a:fld>
            <a:endParaRPr lang="en-IN"/>
          </a:p>
        </p:txBody>
      </p:sp>
    </p:spTree>
    <p:extLst>
      <p:ext uri="{BB962C8B-B14F-4D97-AF65-F5344CB8AC3E}">
        <p14:creationId xmlns:p14="http://schemas.microsoft.com/office/powerpoint/2010/main" val="470112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F1BCE43-49AB-486A-817D-744F93924BBD}" type="slidenum">
              <a:rPr lang="en-IN" smtClean="0"/>
              <a:t>11</a:t>
            </a:fld>
            <a:endParaRPr lang="en-IN"/>
          </a:p>
        </p:txBody>
      </p:sp>
    </p:spTree>
    <p:extLst>
      <p:ext uri="{BB962C8B-B14F-4D97-AF65-F5344CB8AC3E}">
        <p14:creationId xmlns:p14="http://schemas.microsoft.com/office/powerpoint/2010/main" val="3191079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934B4-066C-3902-BF30-3A1CD4CDCA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8BB8AB9-E31B-8833-0395-74E0E0F523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3708A18-BD35-6049-BC5D-A610F5FA2A7C}"/>
              </a:ext>
            </a:extLst>
          </p:cNvPr>
          <p:cNvSpPr>
            <a:spLocks noGrp="1"/>
          </p:cNvSpPr>
          <p:nvPr>
            <p:ph type="dt" sz="half" idx="10"/>
          </p:nvPr>
        </p:nvSpPr>
        <p:spPr/>
        <p:txBody>
          <a:bodyPr/>
          <a:lstStyle/>
          <a:p>
            <a:fld id="{C41AD721-F3D2-4EFD-AEEE-B844213292D2}" type="datetimeFigureOut">
              <a:rPr lang="en-IN" smtClean="0"/>
              <a:t>28-04-2025</a:t>
            </a:fld>
            <a:endParaRPr lang="en-IN"/>
          </a:p>
        </p:txBody>
      </p:sp>
      <p:sp>
        <p:nvSpPr>
          <p:cNvPr id="5" name="Footer Placeholder 4">
            <a:extLst>
              <a:ext uri="{FF2B5EF4-FFF2-40B4-BE49-F238E27FC236}">
                <a16:creationId xmlns:a16="http://schemas.microsoft.com/office/drawing/2014/main" id="{0C3ACA3A-4035-A622-BEBD-3DD6A37803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FF55A6-EF66-5813-8FD3-1CD1C2AFFDB0}"/>
              </a:ext>
            </a:extLst>
          </p:cNvPr>
          <p:cNvSpPr>
            <a:spLocks noGrp="1"/>
          </p:cNvSpPr>
          <p:nvPr>
            <p:ph type="sldNum" sz="quarter" idx="12"/>
          </p:nvPr>
        </p:nvSpPr>
        <p:spPr/>
        <p:txBody>
          <a:bodyPr/>
          <a:lstStyle/>
          <a:p>
            <a:fld id="{CEC290DF-DD94-4FD2-BF26-65FE5CA8BAB2}" type="slidenum">
              <a:rPr lang="en-IN" smtClean="0"/>
              <a:t>‹#›</a:t>
            </a:fld>
            <a:endParaRPr lang="en-IN"/>
          </a:p>
        </p:txBody>
      </p:sp>
    </p:spTree>
    <p:extLst>
      <p:ext uri="{BB962C8B-B14F-4D97-AF65-F5344CB8AC3E}">
        <p14:creationId xmlns:p14="http://schemas.microsoft.com/office/powerpoint/2010/main" val="3887260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3C897-0691-D2B1-74EE-51DFE4D1E1E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FE8DEC9-3541-48AE-4EE7-A384C49D8D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167294-FED9-25A4-4BD5-6509F7D85125}"/>
              </a:ext>
            </a:extLst>
          </p:cNvPr>
          <p:cNvSpPr>
            <a:spLocks noGrp="1"/>
          </p:cNvSpPr>
          <p:nvPr>
            <p:ph type="dt" sz="half" idx="10"/>
          </p:nvPr>
        </p:nvSpPr>
        <p:spPr/>
        <p:txBody>
          <a:bodyPr/>
          <a:lstStyle/>
          <a:p>
            <a:fld id="{C41AD721-F3D2-4EFD-AEEE-B844213292D2}" type="datetimeFigureOut">
              <a:rPr lang="en-IN" smtClean="0"/>
              <a:t>28-04-2025</a:t>
            </a:fld>
            <a:endParaRPr lang="en-IN"/>
          </a:p>
        </p:txBody>
      </p:sp>
      <p:sp>
        <p:nvSpPr>
          <p:cNvPr id="5" name="Footer Placeholder 4">
            <a:extLst>
              <a:ext uri="{FF2B5EF4-FFF2-40B4-BE49-F238E27FC236}">
                <a16:creationId xmlns:a16="http://schemas.microsoft.com/office/drawing/2014/main" id="{7A93FBFA-D2B0-80CE-0F5B-A7672B72D7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66EC21-E46C-1C58-E920-69BB433A4791}"/>
              </a:ext>
            </a:extLst>
          </p:cNvPr>
          <p:cNvSpPr>
            <a:spLocks noGrp="1"/>
          </p:cNvSpPr>
          <p:nvPr>
            <p:ph type="sldNum" sz="quarter" idx="12"/>
          </p:nvPr>
        </p:nvSpPr>
        <p:spPr/>
        <p:txBody>
          <a:bodyPr/>
          <a:lstStyle/>
          <a:p>
            <a:fld id="{CEC290DF-DD94-4FD2-BF26-65FE5CA8BAB2}" type="slidenum">
              <a:rPr lang="en-IN" smtClean="0"/>
              <a:t>‹#›</a:t>
            </a:fld>
            <a:endParaRPr lang="en-IN"/>
          </a:p>
        </p:txBody>
      </p:sp>
    </p:spTree>
    <p:extLst>
      <p:ext uri="{BB962C8B-B14F-4D97-AF65-F5344CB8AC3E}">
        <p14:creationId xmlns:p14="http://schemas.microsoft.com/office/powerpoint/2010/main" val="883498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BDE074-E11D-EA96-76C3-FE4221BBA96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D502E43-60D3-F560-4DC9-0F2218E5BB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D860D1-CDFE-A6CC-FAFF-5AB6811DF578}"/>
              </a:ext>
            </a:extLst>
          </p:cNvPr>
          <p:cNvSpPr>
            <a:spLocks noGrp="1"/>
          </p:cNvSpPr>
          <p:nvPr>
            <p:ph type="dt" sz="half" idx="10"/>
          </p:nvPr>
        </p:nvSpPr>
        <p:spPr/>
        <p:txBody>
          <a:bodyPr/>
          <a:lstStyle/>
          <a:p>
            <a:fld id="{C41AD721-F3D2-4EFD-AEEE-B844213292D2}" type="datetimeFigureOut">
              <a:rPr lang="en-IN" smtClean="0"/>
              <a:t>28-04-2025</a:t>
            </a:fld>
            <a:endParaRPr lang="en-IN"/>
          </a:p>
        </p:txBody>
      </p:sp>
      <p:sp>
        <p:nvSpPr>
          <p:cNvPr id="5" name="Footer Placeholder 4">
            <a:extLst>
              <a:ext uri="{FF2B5EF4-FFF2-40B4-BE49-F238E27FC236}">
                <a16:creationId xmlns:a16="http://schemas.microsoft.com/office/drawing/2014/main" id="{19962E3B-F282-557E-B621-01A2AC589B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06A107-C28D-C825-680A-00B95CC64232}"/>
              </a:ext>
            </a:extLst>
          </p:cNvPr>
          <p:cNvSpPr>
            <a:spLocks noGrp="1"/>
          </p:cNvSpPr>
          <p:nvPr>
            <p:ph type="sldNum" sz="quarter" idx="12"/>
          </p:nvPr>
        </p:nvSpPr>
        <p:spPr/>
        <p:txBody>
          <a:bodyPr/>
          <a:lstStyle/>
          <a:p>
            <a:fld id="{CEC290DF-DD94-4FD2-BF26-65FE5CA8BAB2}" type="slidenum">
              <a:rPr lang="en-IN" smtClean="0"/>
              <a:t>‹#›</a:t>
            </a:fld>
            <a:endParaRPr lang="en-IN"/>
          </a:p>
        </p:txBody>
      </p:sp>
    </p:spTree>
    <p:extLst>
      <p:ext uri="{BB962C8B-B14F-4D97-AF65-F5344CB8AC3E}">
        <p14:creationId xmlns:p14="http://schemas.microsoft.com/office/powerpoint/2010/main" val="1942710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F49D6-9C44-A003-52EF-85AE6AB204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08C1845-5257-71F6-E78F-40771CA165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5CECB4-E54F-AA5F-6CB9-16AE5720E9AB}"/>
              </a:ext>
            </a:extLst>
          </p:cNvPr>
          <p:cNvSpPr>
            <a:spLocks noGrp="1"/>
          </p:cNvSpPr>
          <p:nvPr>
            <p:ph type="dt" sz="half" idx="10"/>
          </p:nvPr>
        </p:nvSpPr>
        <p:spPr/>
        <p:txBody>
          <a:bodyPr/>
          <a:lstStyle/>
          <a:p>
            <a:fld id="{C41AD721-F3D2-4EFD-AEEE-B844213292D2}" type="datetimeFigureOut">
              <a:rPr lang="en-IN" smtClean="0"/>
              <a:t>28-04-2025</a:t>
            </a:fld>
            <a:endParaRPr lang="en-IN"/>
          </a:p>
        </p:txBody>
      </p:sp>
      <p:sp>
        <p:nvSpPr>
          <p:cNvPr id="5" name="Footer Placeholder 4">
            <a:extLst>
              <a:ext uri="{FF2B5EF4-FFF2-40B4-BE49-F238E27FC236}">
                <a16:creationId xmlns:a16="http://schemas.microsoft.com/office/drawing/2014/main" id="{1CE760E3-9F34-FF8B-EB59-878CE54D3C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B9D6C7-0B20-2F80-0A5D-D4510FE2B85E}"/>
              </a:ext>
            </a:extLst>
          </p:cNvPr>
          <p:cNvSpPr>
            <a:spLocks noGrp="1"/>
          </p:cNvSpPr>
          <p:nvPr>
            <p:ph type="sldNum" sz="quarter" idx="12"/>
          </p:nvPr>
        </p:nvSpPr>
        <p:spPr/>
        <p:txBody>
          <a:bodyPr/>
          <a:lstStyle/>
          <a:p>
            <a:fld id="{CEC290DF-DD94-4FD2-BF26-65FE5CA8BAB2}" type="slidenum">
              <a:rPr lang="en-IN" smtClean="0"/>
              <a:t>‹#›</a:t>
            </a:fld>
            <a:endParaRPr lang="en-IN"/>
          </a:p>
        </p:txBody>
      </p:sp>
    </p:spTree>
    <p:extLst>
      <p:ext uri="{BB962C8B-B14F-4D97-AF65-F5344CB8AC3E}">
        <p14:creationId xmlns:p14="http://schemas.microsoft.com/office/powerpoint/2010/main" val="3071631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03734-1965-990F-9F8B-0AD3D8E107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1762FBB-7ADB-BE7D-E2E5-F3ECCD435A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D67B32-6944-94F4-DC06-676349CF8952}"/>
              </a:ext>
            </a:extLst>
          </p:cNvPr>
          <p:cNvSpPr>
            <a:spLocks noGrp="1"/>
          </p:cNvSpPr>
          <p:nvPr>
            <p:ph type="dt" sz="half" idx="10"/>
          </p:nvPr>
        </p:nvSpPr>
        <p:spPr/>
        <p:txBody>
          <a:bodyPr/>
          <a:lstStyle/>
          <a:p>
            <a:fld id="{C41AD721-F3D2-4EFD-AEEE-B844213292D2}" type="datetimeFigureOut">
              <a:rPr lang="en-IN" smtClean="0"/>
              <a:t>28-04-2025</a:t>
            </a:fld>
            <a:endParaRPr lang="en-IN"/>
          </a:p>
        </p:txBody>
      </p:sp>
      <p:sp>
        <p:nvSpPr>
          <p:cNvPr id="5" name="Footer Placeholder 4">
            <a:extLst>
              <a:ext uri="{FF2B5EF4-FFF2-40B4-BE49-F238E27FC236}">
                <a16:creationId xmlns:a16="http://schemas.microsoft.com/office/drawing/2014/main" id="{396EF2A3-C8C3-44AF-CF3F-3274646779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0FAE3D-93F8-7735-EDA6-69CA32229364}"/>
              </a:ext>
            </a:extLst>
          </p:cNvPr>
          <p:cNvSpPr>
            <a:spLocks noGrp="1"/>
          </p:cNvSpPr>
          <p:nvPr>
            <p:ph type="sldNum" sz="quarter" idx="12"/>
          </p:nvPr>
        </p:nvSpPr>
        <p:spPr/>
        <p:txBody>
          <a:bodyPr/>
          <a:lstStyle/>
          <a:p>
            <a:fld id="{CEC290DF-DD94-4FD2-BF26-65FE5CA8BAB2}" type="slidenum">
              <a:rPr lang="en-IN" smtClean="0"/>
              <a:t>‹#›</a:t>
            </a:fld>
            <a:endParaRPr lang="en-IN"/>
          </a:p>
        </p:txBody>
      </p:sp>
    </p:spTree>
    <p:extLst>
      <p:ext uri="{BB962C8B-B14F-4D97-AF65-F5344CB8AC3E}">
        <p14:creationId xmlns:p14="http://schemas.microsoft.com/office/powerpoint/2010/main" val="1807627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49906-3B11-3CF1-AB58-6A8FA84CEB1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05C537C-F6AE-D997-8246-02DDD4AAEA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CF1DB48-0D0B-5FA5-B925-E14F9E012D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30DF7BF-E00D-250D-1CBD-536D8CF9300B}"/>
              </a:ext>
            </a:extLst>
          </p:cNvPr>
          <p:cNvSpPr>
            <a:spLocks noGrp="1"/>
          </p:cNvSpPr>
          <p:nvPr>
            <p:ph type="dt" sz="half" idx="10"/>
          </p:nvPr>
        </p:nvSpPr>
        <p:spPr/>
        <p:txBody>
          <a:bodyPr/>
          <a:lstStyle/>
          <a:p>
            <a:fld id="{C41AD721-F3D2-4EFD-AEEE-B844213292D2}" type="datetimeFigureOut">
              <a:rPr lang="en-IN" smtClean="0"/>
              <a:t>28-04-2025</a:t>
            </a:fld>
            <a:endParaRPr lang="en-IN"/>
          </a:p>
        </p:txBody>
      </p:sp>
      <p:sp>
        <p:nvSpPr>
          <p:cNvPr id="6" name="Footer Placeholder 5">
            <a:extLst>
              <a:ext uri="{FF2B5EF4-FFF2-40B4-BE49-F238E27FC236}">
                <a16:creationId xmlns:a16="http://schemas.microsoft.com/office/drawing/2014/main" id="{E7658314-69E7-A00C-2579-5B6EE227B5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3F198A-5276-9F65-21A1-E22F0EC0A66E}"/>
              </a:ext>
            </a:extLst>
          </p:cNvPr>
          <p:cNvSpPr>
            <a:spLocks noGrp="1"/>
          </p:cNvSpPr>
          <p:nvPr>
            <p:ph type="sldNum" sz="quarter" idx="12"/>
          </p:nvPr>
        </p:nvSpPr>
        <p:spPr/>
        <p:txBody>
          <a:bodyPr/>
          <a:lstStyle/>
          <a:p>
            <a:fld id="{CEC290DF-DD94-4FD2-BF26-65FE5CA8BAB2}" type="slidenum">
              <a:rPr lang="en-IN" smtClean="0"/>
              <a:t>‹#›</a:t>
            </a:fld>
            <a:endParaRPr lang="en-IN"/>
          </a:p>
        </p:txBody>
      </p:sp>
    </p:spTree>
    <p:extLst>
      <p:ext uri="{BB962C8B-B14F-4D97-AF65-F5344CB8AC3E}">
        <p14:creationId xmlns:p14="http://schemas.microsoft.com/office/powerpoint/2010/main" val="102964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79D45-C486-3E71-327E-C273A86738D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1D2EDC7-5DE3-6565-5258-E2EB8D45F2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FC440E-5DA8-3C3A-4FF6-E3866A2140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300B2AE-F396-AEF1-CF7E-82D75758D1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43D415-93B4-7215-42FB-EAF98A5F8E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219B315-7184-43D5-535B-9F2BC89BC4C4}"/>
              </a:ext>
            </a:extLst>
          </p:cNvPr>
          <p:cNvSpPr>
            <a:spLocks noGrp="1"/>
          </p:cNvSpPr>
          <p:nvPr>
            <p:ph type="dt" sz="half" idx="10"/>
          </p:nvPr>
        </p:nvSpPr>
        <p:spPr/>
        <p:txBody>
          <a:bodyPr/>
          <a:lstStyle/>
          <a:p>
            <a:fld id="{C41AD721-F3D2-4EFD-AEEE-B844213292D2}" type="datetimeFigureOut">
              <a:rPr lang="en-IN" smtClean="0"/>
              <a:t>28-04-2025</a:t>
            </a:fld>
            <a:endParaRPr lang="en-IN"/>
          </a:p>
        </p:txBody>
      </p:sp>
      <p:sp>
        <p:nvSpPr>
          <p:cNvPr id="8" name="Footer Placeholder 7">
            <a:extLst>
              <a:ext uri="{FF2B5EF4-FFF2-40B4-BE49-F238E27FC236}">
                <a16:creationId xmlns:a16="http://schemas.microsoft.com/office/drawing/2014/main" id="{289FE2D5-B881-3474-6A14-462624581CF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4DEADCF-223B-9BA3-B00E-928EB6472B0E}"/>
              </a:ext>
            </a:extLst>
          </p:cNvPr>
          <p:cNvSpPr>
            <a:spLocks noGrp="1"/>
          </p:cNvSpPr>
          <p:nvPr>
            <p:ph type="sldNum" sz="quarter" idx="12"/>
          </p:nvPr>
        </p:nvSpPr>
        <p:spPr/>
        <p:txBody>
          <a:bodyPr/>
          <a:lstStyle/>
          <a:p>
            <a:fld id="{CEC290DF-DD94-4FD2-BF26-65FE5CA8BAB2}" type="slidenum">
              <a:rPr lang="en-IN" smtClean="0"/>
              <a:t>‹#›</a:t>
            </a:fld>
            <a:endParaRPr lang="en-IN"/>
          </a:p>
        </p:txBody>
      </p:sp>
    </p:spTree>
    <p:extLst>
      <p:ext uri="{BB962C8B-B14F-4D97-AF65-F5344CB8AC3E}">
        <p14:creationId xmlns:p14="http://schemas.microsoft.com/office/powerpoint/2010/main" val="2714341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71F32-5DDC-3CBE-E0C5-E3FC38B2F10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E362BDB-EE37-99C0-ECAD-70773B452C12}"/>
              </a:ext>
            </a:extLst>
          </p:cNvPr>
          <p:cNvSpPr>
            <a:spLocks noGrp="1"/>
          </p:cNvSpPr>
          <p:nvPr>
            <p:ph type="dt" sz="half" idx="10"/>
          </p:nvPr>
        </p:nvSpPr>
        <p:spPr/>
        <p:txBody>
          <a:bodyPr/>
          <a:lstStyle/>
          <a:p>
            <a:fld id="{C41AD721-F3D2-4EFD-AEEE-B844213292D2}" type="datetimeFigureOut">
              <a:rPr lang="en-IN" smtClean="0"/>
              <a:t>28-04-2025</a:t>
            </a:fld>
            <a:endParaRPr lang="en-IN"/>
          </a:p>
        </p:txBody>
      </p:sp>
      <p:sp>
        <p:nvSpPr>
          <p:cNvPr id="4" name="Footer Placeholder 3">
            <a:extLst>
              <a:ext uri="{FF2B5EF4-FFF2-40B4-BE49-F238E27FC236}">
                <a16:creationId xmlns:a16="http://schemas.microsoft.com/office/drawing/2014/main" id="{D9761671-29A2-DCEB-FCC5-5259565C22A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7299A11-FCBA-803D-2B42-55379CA9A5FA}"/>
              </a:ext>
            </a:extLst>
          </p:cNvPr>
          <p:cNvSpPr>
            <a:spLocks noGrp="1"/>
          </p:cNvSpPr>
          <p:nvPr>
            <p:ph type="sldNum" sz="quarter" idx="12"/>
          </p:nvPr>
        </p:nvSpPr>
        <p:spPr/>
        <p:txBody>
          <a:bodyPr/>
          <a:lstStyle/>
          <a:p>
            <a:fld id="{CEC290DF-DD94-4FD2-BF26-65FE5CA8BAB2}" type="slidenum">
              <a:rPr lang="en-IN" smtClean="0"/>
              <a:t>‹#›</a:t>
            </a:fld>
            <a:endParaRPr lang="en-IN"/>
          </a:p>
        </p:txBody>
      </p:sp>
    </p:spTree>
    <p:extLst>
      <p:ext uri="{BB962C8B-B14F-4D97-AF65-F5344CB8AC3E}">
        <p14:creationId xmlns:p14="http://schemas.microsoft.com/office/powerpoint/2010/main" val="638544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A070C-6A39-19FB-8096-C43796897040}"/>
              </a:ext>
            </a:extLst>
          </p:cNvPr>
          <p:cNvSpPr>
            <a:spLocks noGrp="1"/>
          </p:cNvSpPr>
          <p:nvPr>
            <p:ph type="dt" sz="half" idx="10"/>
          </p:nvPr>
        </p:nvSpPr>
        <p:spPr/>
        <p:txBody>
          <a:bodyPr/>
          <a:lstStyle/>
          <a:p>
            <a:fld id="{C41AD721-F3D2-4EFD-AEEE-B844213292D2}" type="datetimeFigureOut">
              <a:rPr lang="en-IN" smtClean="0"/>
              <a:t>28-04-2025</a:t>
            </a:fld>
            <a:endParaRPr lang="en-IN"/>
          </a:p>
        </p:txBody>
      </p:sp>
      <p:sp>
        <p:nvSpPr>
          <p:cNvPr id="3" name="Footer Placeholder 2">
            <a:extLst>
              <a:ext uri="{FF2B5EF4-FFF2-40B4-BE49-F238E27FC236}">
                <a16:creationId xmlns:a16="http://schemas.microsoft.com/office/drawing/2014/main" id="{0030A277-1E0B-9E73-6B5A-EA003BB5E96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FA5D2F4-FE33-3C51-D419-BD744917707F}"/>
              </a:ext>
            </a:extLst>
          </p:cNvPr>
          <p:cNvSpPr>
            <a:spLocks noGrp="1"/>
          </p:cNvSpPr>
          <p:nvPr>
            <p:ph type="sldNum" sz="quarter" idx="12"/>
          </p:nvPr>
        </p:nvSpPr>
        <p:spPr/>
        <p:txBody>
          <a:bodyPr/>
          <a:lstStyle/>
          <a:p>
            <a:fld id="{CEC290DF-DD94-4FD2-BF26-65FE5CA8BAB2}" type="slidenum">
              <a:rPr lang="en-IN" smtClean="0"/>
              <a:t>‹#›</a:t>
            </a:fld>
            <a:endParaRPr lang="en-IN"/>
          </a:p>
        </p:txBody>
      </p:sp>
    </p:spTree>
    <p:extLst>
      <p:ext uri="{BB962C8B-B14F-4D97-AF65-F5344CB8AC3E}">
        <p14:creationId xmlns:p14="http://schemas.microsoft.com/office/powerpoint/2010/main" val="2254364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C9AE4-A743-A4A9-6397-B4D0F42A14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30A8E44-49FF-5C94-CD92-92F6C10332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3FC906D-1DB1-B285-5DC3-CF5C8FFAD4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F99532-D1D6-069A-4077-98FFC4DB200B}"/>
              </a:ext>
            </a:extLst>
          </p:cNvPr>
          <p:cNvSpPr>
            <a:spLocks noGrp="1"/>
          </p:cNvSpPr>
          <p:nvPr>
            <p:ph type="dt" sz="half" idx="10"/>
          </p:nvPr>
        </p:nvSpPr>
        <p:spPr/>
        <p:txBody>
          <a:bodyPr/>
          <a:lstStyle/>
          <a:p>
            <a:fld id="{C41AD721-F3D2-4EFD-AEEE-B844213292D2}" type="datetimeFigureOut">
              <a:rPr lang="en-IN" smtClean="0"/>
              <a:t>28-04-2025</a:t>
            </a:fld>
            <a:endParaRPr lang="en-IN"/>
          </a:p>
        </p:txBody>
      </p:sp>
      <p:sp>
        <p:nvSpPr>
          <p:cNvPr id="6" name="Footer Placeholder 5">
            <a:extLst>
              <a:ext uri="{FF2B5EF4-FFF2-40B4-BE49-F238E27FC236}">
                <a16:creationId xmlns:a16="http://schemas.microsoft.com/office/drawing/2014/main" id="{D2E0B278-DD5A-B6CD-676E-BAD092D96F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507152-3D4E-5F93-98A2-4E9EB89B04BD}"/>
              </a:ext>
            </a:extLst>
          </p:cNvPr>
          <p:cNvSpPr>
            <a:spLocks noGrp="1"/>
          </p:cNvSpPr>
          <p:nvPr>
            <p:ph type="sldNum" sz="quarter" idx="12"/>
          </p:nvPr>
        </p:nvSpPr>
        <p:spPr/>
        <p:txBody>
          <a:bodyPr/>
          <a:lstStyle/>
          <a:p>
            <a:fld id="{CEC290DF-DD94-4FD2-BF26-65FE5CA8BAB2}" type="slidenum">
              <a:rPr lang="en-IN" smtClean="0"/>
              <a:t>‹#›</a:t>
            </a:fld>
            <a:endParaRPr lang="en-IN"/>
          </a:p>
        </p:txBody>
      </p:sp>
    </p:spTree>
    <p:extLst>
      <p:ext uri="{BB962C8B-B14F-4D97-AF65-F5344CB8AC3E}">
        <p14:creationId xmlns:p14="http://schemas.microsoft.com/office/powerpoint/2010/main" val="3056684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6FF77-1D97-BB90-CD36-E845E166C2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FC65A86-2F3F-007E-6323-1E75B4970C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6F3C88A-26A9-9A79-096D-3271193DD5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9ADF18-F429-5086-8161-E3944B4CC48F}"/>
              </a:ext>
            </a:extLst>
          </p:cNvPr>
          <p:cNvSpPr>
            <a:spLocks noGrp="1"/>
          </p:cNvSpPr>
          <p:nvPr>
            <p:ph type="dt" sz="half" idx="10"/>
          </p:nvPr>
        </p:nvSpPr>
        <p:spPr/>
        <p:txBody>
          <a:bodyPr/>
          <a:lstStyle/>
          <a:p>
            <a:fld id="{C41AD721-F3D2-4EFD-AEEE-B844213292D2}" type="datetimeFigureOut">
              <a:rPr lang="en-IN" smtClean="0"/>
              <a:t>28-04-2025</a:t>
            </a:fld>
            <a:endParaRPr lang="en-IN"/>
          </a:p>
        </p:txBody>
      </p:sp>
      <p:sp>
        <p:nvSpPr>
          <p:cNvPr id="6" name="Footer Placeholder 5">
            <a:extLst>
              <a:ext uri="{FF2B5EF4-FFF2-40B4-BE49-F238E27FC236}">
                <a16:creationId xmlns:a16="http://schemas.microsoft.com/office/drawing/2014/main" id="{560EB0FA-BB2A-DB9F-56C6-233D3A2764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C53C3B-9C0D-05FC-1EAF-E61A6640711D}"/>
              </a:ext>
            </a:extLst>
          </p:cNvPr>
          <p:cNvSpPr>
            <a:spLocks noGrp="1"/>
          </p:cNvSpPr>
          <p:nvPr>
            <p:ph type="sldNum" sz="quarter" idx="12"/>
          </p:nvPr>
        </p:nvSpPr>
        <p:spPr/>
        <p:txBody>
          <a:bodyPr/>
          <a:lstStyle/>
          <a:p>
            <a:fld id="{CEC290DF-DD94-4FD2-BF26-65FE5CA8BAB2}" type="slidenum">
              <a:rPr lang="en-IN" smtClean="0"/>
              <a:t>‹#›</a:t>
            </a:fld>
            <a:endParaRPr lang="en-IN"/>
          </a:p>
        </p:txBody>
      </p:sp>
    </p:spTree>
    <p:extLst>
      <p:ext uri="{BB962C8B-B14F-4D97-AF65-F5344CB8AC3E}">
        <p14:creationId xmlns:p14="http://schemas.microsoft.com/office/powerpoint/2010/main" val="118763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E44166-D421-0D77-F577-88BEA32955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FCB946C-9702-F1E5-D0E5-67BFE657EA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7BFD90-ACA0-2DFB-B373-C15E6C9ACE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1AD721-F3D2-4EFD-AEEE-B844213292D2}" type="datetimeFigureOut">
              <a:rPr lang="en-IN" smtClean="0"/>
              <a:t>28-04-2025</a:t>
            </a:fld>
            <a:endParaRPr lang="en-IN"/>
          </a:p>
        </p:txBody>
      </p:sp>
      <p:sp>
        <p:nvSpPr>
          <p:cNvPr id="5" name="Footer Placeholder 4">
            <a:extLst>
              <a:ext uri="{FF2B5EF4-FFF2-40B4-BE49-F238E27FC236}">
                <a16:creationId xmlns:a16="http://schemas.microsoft.com/office/drawing/2014/main" id="{10F949E8-9C0A-5353-E754-722E70E2E7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FC0ECE8-FB35-1465-A194-B60BBBB63C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C290DF-DD94-4FD2-BF26-65FE5CA8BAB2}" type="slidenum">
              <a:rPr lang="en-IN" smtClean="0"/>
              <a:t>‹#›</a:t>
            </a:fld>
            <a:endParaRPr lang="en-IN"/>
          </a:p>
        </p:txBody>
      </p:sp>
    </p:spTree>
    <p:extLst>
      <p:ext uri="{BB962C8B-B14F-4D97-AF65-F5344CB8AC3E}">
        <p14:creationId xmlns:p14="http://schemas.microsoft.com/office/powerpoint/2010/main" val="22719351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D5AF-72F5-C5AC-DB55-C75B0A236533}"/>
              </a:ext>
            </a:extLst>
          </p:cNvPr>
          <p:cNvSpPr>
            <a:spLocks noGrp="1"/>
          </p:cNvSpPr>
          <p:nvPr>
            <p:ph type="ctrTitle"/>
          </p:nvPr>
        </p:nvSpPr>
        <p:spPr>
          <a:xfrm>
            <a:off x="1293613" y="679912"/>
            <a:ext cx="9629083" cy="2387600"/>
          </a:xfrm>
        </p:spPr>
        <p:txBody>
          <a:bodyPr>
            <a:normAutofit/>
          </a:bodyPr>
          <a:lstStyle/>
          <a:p>
            <a:r>
              <a:rPr kumimoji="0" lang="en-US" sz="2800" b="0" i="0" u="none" strike="noStrike" kern="1200" cap="none" spc="0" normalizeH="0" baseline="0" noProof="0" dirty="0">
                <a:ln>
                  <a:solidFill>
                    <a:srgbClr val="FF0000"/>
                  </a:solidFill>
                </a:ln>
                <a:solidFill>
                  <a:srgbClr val="FF0000"/>
                </a:solidFill>
                <a:effectLst/>
                <a:uLnTx/>
                <a:uFillTx/>
                <a:latin typeface="Times New Roman" panose="02020603050405020304"/>
                <a:ea typeface="+mj-ea"/>
                <a:cs typeface="Times New Roman" panose="02020603050405020304"/>
              </a:rPr>
              <a:t>BHOJ REDDY ENGINEERING COLLEGE FOR WOMEN</a:t>
            </a:r>
            <a:br>
              <a:rPr kumimoji="0" lang="en-US" sz="2800" b="0" i="0" u="none" strike="noStrike" kern="1200" cap="none" spc="0" normalizeH="0" baseline="0" noProof="0" dirty="0">
                <a:ln>
                  <a:solidFill>
                    <a:srgbClr val="FF0000"/>
                  </a:solidFill>
                </a:ln>
                <a:solidFill>
                  <a:prstClr val="black"/>
                </a:solidFill>
                <a:effectLst/>
                <a:uLnTx/>
                <a:uFillTx/>
                <a:latin typeface="Times New Roman" panose="02020603050405020304" pitchFamily="18" charset="0"/>
                <a:ea typeface="+mj-ea"/>
                <a:cs typeface="Times New Roman" panose="02020603050405020304" pitchFamily="18" charset="0"/>
              </a:rPr>
            </a:br>
            <a:r>
              <a:rPr kumimoji="0" lang="en-US" sz="2400" b="0" i="0" u="none" strike="noStrike" kern="1200" cap="none" spc="0" normalizeH="0" baseline="0" noProof="0" dirty="0">
                <a:ln>
                  <a:solidFill>
                    <a:srgbClr val="FF0000"/>
                  </a:solidFill>
                </a:ln>
                <a:solidFill>
                  <a:srgbClr val="FF0000"/>
                </a:solidFill>
                <a:effectLst/>
                <a:uLnTx/>
                <a:uFillTx/>
                <a:latin typeface="Times New Roman" panose="02020603050405020304"/>
                <a:ea typeface="+mj-ea"/>
                <a:cs typeface="Times New Roman" panose="02020603050405020304"/>
              </a:rPr>
              <a:t>DEPARTMENT OF INFORMATION TECHNOLOGY</a:t>
            </a:r>
            <a:br>
              <a:rPr kumimoji="0" lang="en-US" sz="2400" b="0" i="0" u="none" strike="noStrike" kern="1200" cap="none" spc="0" normalizeH="0" baseline="0" noProof="0" dirty="0">
                <a:ln>
                  <a:solidFill>
                    <a:srgbClr val="FF0000"/>
                  </a:solidFill>
                </a:ln>
                <a:solidFill>
                  <a:prstClr val="black"/>
                </a:solidFill>
                <a:effectLst/>
                <a:uLnTx/>
                <a:uFillTx/>
                <a:latin typeface="Times New Roman" panose="02020603050405020304" pitchFamily="18" charset="0"/>
                <a:ea typeface="+mj-ea"/>
                <a:cs typeface="Times New Roman" panose="02020603050405020304" pitchFamily="18" charset="0"/>
              </a:rPr>
            </a:br>
            <a:r>
              <a:rPr lang="en-US" sz="2400" dirty="0">
                <a:ln>
                  <a:solidFill>
                    <a:srgbClr val="FF0000"/>
                  </a:solidFill>
                </a:ln>
                <a:solidFill>
                  <a:srgbClr val="FF0000"/>
                </a:solidFill>
                <a:latin typeface="Times New Roman" panose="02020603050405020304"/>
                <a:cs typeface="Times New Roman" panose="02020603050405020304"/>
              </a:rPr>
              <a:t>III </a:t>
            </a:r>
            <a:r>
              <a:rPr kumimoji="0" lang="en-US" sz="2400" b="0" i="0" u="none" strike="noStrike" kern="1200" cap="none" spc="0" normalizeH="0" baseline="0" noProof="0" dirty="0">
                <a:ln>
                  <a:solidFill>
                    <a:srgbClr val="FF0000"/>
                  </a:solidFill>
                </a:ln>
                <a:solidFill>
                  <a:srgbClr val="FF0000"/>
                </a:solidFill>
                <a:effectLst/>
                <a:uLnTx/>
                <a:uFillTx/>
                <a:latin typeface="Times New Roman" panose="02020603050405020304"/>
                <a:ea typeface="+mj-ea"/>
                <a:cs typeface="Times New Roman" panose="02020603050405020304"/>
              </a:rPr>
              <a:t>B Tech. II Sem. A Sec. </a:t>
            </a:r>
            <a:r>
              <a:rPr lang="en-US" sz="2400" dirty="0">
                <a:ln>
                  <a:solidFill>
                    <a:srgbClr val="FF0000"/>
                  </a:solidFill>
                </a:ln>
                <a:solidFill>
                  <a:srgbClr val="FF0000"/>
                </a:solidFill>
                <a:latin typeface="Times New Roman" panose="02020603050405020304"/>
                <a:cs typeface="Times New Roman" panose="02020603050405020304"/>
              </a:rPr>
              <a:t>IOMP</a:t>
            </a:r>
            <a:r>
              <a:rPr kumimoji="0" lang="en-US" sz="2400" b="0" i="0" u="none" strike="noStrike" kern="1200" cap="none" spc="0" normalizeH="0" baseline="0" noProof="0" dirty="0">
                <a:ln>
                  <a:solidFill>
                    <a:srgbClr val="FF0000"/>
                  </a:solidFill>
                </a:ln>
                <a:solidFill>
                  <a:srgbClr val="FF0000"/>
                </a:solidFill>
                <a:effectLst/>
                <a:uLnTx/>
                <a:uFillTx/>
                <a:latin typeface="Times New Roman" panose="02020603050405020304"/>
                <a:ea typeface="+mj-ea"/>
                <a:cs typeface="Times New Roman" panose="02020603050405020304"/>
              </a:rPr>
              <a:t> Design Seminar</a:t>
            </a:r>
            <a:br>
              <a:rPr kumimoji="0" lang="en-US" sz="2400" b="0" i="0" u="none" strike="noStrike" kern="1200" cap="none" spc="0" normalizeH="0" baseline="0" noProof="0" dirty="0">
                <a:ln>
                  <a:solidFill>
                    <a:srgbClr val="FF0000"/>
                  </a:solidFill>
                </a:ln>
                <a:solidFill>
                  <a:prstClr val="black"/>
                </a:solidFill>
                <a:effectLst/>
                <a:uLnTx/>
                <a:uFillTx/>
                <a:latin typeface="Times New Roman" panose="02020603050405020304" pitchFamily="18" charset="0"/>
                <a:ea typeface="+mj-ea"/>
                <a:cs typeface="Times New Roman" panose="02020603050405020304" pitchFamily="18" charset="0"/>
              </a:rPr>
            </a:br>
            <a:r>
              <a:rPr kumimoji="0" lang="en-US" sz="2400" b="0" i="0" u="none" strike="noStrike" kern="1200" cap="none" spc="0" normalizeH="0" baseline="0" noProof="0" dirty="0">
                <a:ln>
                  <a:solidFill>
                    <a:srgbClr val="FF0000"/>
                  </a:solidFill>
                </a:ln>
                <a:solidFill>
                  <a:srgbClr val="FF0000"/>
                </a:solidFill>
                <a:effectLst/>
                <a:uLnTx/>
                <a:uFillTx/>
                <a:latin typeface="Times New Roman" panose="02020603050405020304"/>
                <a:ea typeface="+mj-ea"/>
                <a:cs typeface="Times New Roman" panose="02020603050405020304"/>
              </a:rPr>
              <a:t>Academic year 2024-25   Date: </a:t>
            </a:r>
            <a:r>
              <a:rPr lang="en-US" sz="2400" dirty="0">
                <a:ln>
                  <a:solidFill>
                    <a:srgbClr val="FF0000"/>
                  </a:solidFill>
                </a:ln>
                <a:solidFill>
                  <a:srgbClr val="FF0000"/>
                </a:solidFill>
                <a:latin typeface="Times New Roman" panose="02020603050405020304"/>
                <a:cs typeface="Times New Roman" panose="02020603050405020304"/>
              </a:rPr>
              <a:t>23</a:t>
            </a:r>
            <a:r>
              <a:rPr kumimoji="0" lang="en-US" sz="2400" b="0" i="0" u="none" strike="noStrike" kern="1200" cap="none" spc="0" normalizeH="0" baseline="0" noProof="0" dirty="0">
                <a:ln>
                  <a:solidFill>
                    <a:srgbClr val="FF0000"/>
                  </a:solidFill>
                </a:ln>
                <a:solidFill>
                  <a:srgbClr val="FF0000"/>
                </a:solidFill>
                <a:effectLst/>
                <a:uLnTx/>
                <a:uFillTx/>
                <a:latin typeface="Times New Roman" panose="02020603050405020304"/>
                <a:ea typeface="+mj-ea"/>
                <a:cs typeface="Times New Roman" panose="02020603050405020304"/>
              </a:rPr>
              <a:t>/04 /2025</a:t>
            </a:r>
            <a:br>
              <a:rPr kumimoji="0" lang="zh-CN" altLang="en-US" sz="1000" b="0" i="0" u="none" strike="noStrike" kern="1200" cap="none" spc="0" normalizeH="0" baseline="0" noProof="0" dirty="0">
                <a:ln>
                  <a:noFill/>
                </a:ln>
                <a:solidFill>
                  <a:prstClr val="black"/>
                </a:solidFill>
                <a:effectLst/>
                <a:uLnTx/>
                <a:uFillTx/>
                <a:latin typeface="Calibri Light"/>
                <a:ea typeface="等线 Light" panose="02010600030101010101" pitchFamily="2" charset="-122"/>
                <a:cs typeface="+mj-cs"/>
              </a:rPr>
            </a:br>
            <a:b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br>
            <a:r>
              <a:rPr kumimoji="0" lang="en-US" sz="2200" b="0" i="0" u="none" strike="noStrike" kern="1200" cap="none" spc="0" normalizeH="0" baseline="0" noProof="0" dirty="0">
                <a:ln>
                  <a:noFill/>
                </a:ln>
                <a:solidFill>
                  <a:srgbClr val="4472C4">
                    <a:lumMod val="50000"/>
                  </a:srgbClr>
                </a:solidFill>
                <a:effectLst/>
                <a:uLnTx/>
                <a:uFillTx/>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OPTIMIZED EMERGENCY BED ALLOCATION USING</a:t>
            </a:r>
            <a:br>
              <a:rPr lang="en-IN" sz="2200"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 IOT AND AI</a:t>
            </a:r>
            <a:endParaRPr lang="en-IN" sz="27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89811B0-890A-4209-B427-E2DA09F07362}"/>
              </a:ext>
            </a:extLst>
          </p:cNvPr>
          <p:cNvSpPr>
            <a:spLocks noGrp="1"/>
          </p:cNvSpPr>
          <p:nvPr>
            <p:ph type="subTitle" idx="1"/>
          </p:nvPr>
        </p:nvSpPr>
        <p:spPr>
          <a:xfrm>
            <a:off x="393288" y="3320331"/>
            <a:ext cx="11456334" cy="3370520"/>
          </a:xfrm>
        </p:spPr>
        <p:txBody>
          <a:bodyPr>
            <a:normAutofit/>
          </a:bodyPr>
          <a:lstStyle/>
          <a:p>
            <a:pPr marL="0" indent="0" algn="ctr" fontAlgn="auto">
              <a:spcAft>
                <a:spcPts val="0"/>
              </a:spcAft>
              <a:buClr>
                <a:schemeClr val="accent3"/>
              </a:buClr>
              <a:buNone/>
            </a:pPr>
            <a:r>
              <a:rPr lang="en-IN" sz="2000" dirty="0">
                <a:solidFill>
                  <a:srgbClr val="FF9900"/>
                </a:solidFill>
                <a:latin typeface="Times New Roman" panose="02020603050405020304" pitchFamily="18" charset="0"/>
                <a:cs typeface="Times New Roman" panose="02020603050405020304" pitchFamily="18" charset="0"/>
              </a:rPr>
              <a:t>PRESENTED </a:t>
            </a:r>
          </a:p>
          <a:p>
            <a:pPr marL="0" indent="0" algn="ctr" fontAlgn="auto">
              <a:spcAft>
                <a:spcPts val="0"/>
              </a:spcAft>
              <a:buClr>
                <a:schemeClr val="accent3"/>
              </a:buClr>
              <a:buNone/>
            </a:pPr>
            <a:r>
              <a:rPr lang="en-IN" sz="2000" dirty="0">
                <a:solidFill>
                  <a:srgbClr val="FF9900"/>
                </a:solidFill>
                <a:latin typeface="Times New Roman" panose="02020603050405020304" pitchFamily="18" charset="0"/>
                <a:cs typeface="Times New Roman" panose="02020603050405020304" pitchFamily="18" charset="0"/>
              </a:rPr>
              <a:t>BY</a:t>
            </a:r>
            <a:endParaRPr lang="en-US" sz="2000" dirty="0">
              <a:solidFill>
                <a:srgbClr val="002060"/>
              </a:solidFill>
              <a:latin typeface="Times New Roman" panose="02020603050405020304"/>
              <a:cs typeface="Times New Roman" panose="02020603050405020304"/>
            </a:endParaRPr>
          </a:p>
          <a:p>
            <a:pPr marL="0" indent="0" algn="ctr" fontAlgn="auto">
              <a:spcAft>
                <a:spcPts val="0"/>
              </a:spcAft>
              <a:buClr>
                <a:schemeClr val="accent3"/>
              </a:buClr>
              <a:buNone/>
            </a:pPr>
            <a:r>
              <a:rPr lang="en-US" sz="2000" dirty="0">
                <a:solidFill>
                  <a:srgbClr val="002060"/>
                </a:solidFill>
                <a:latin typeface="Times New Roman" panose="02020603050405020304"/>
                <a:cs typeface="Times New Roman" panose="02020603050405020304"/>
              </a:rPr>
              <a:t>K Eesha                                22321A1231</a:t>
            </a:r>
            <a:endParaRPr lang="en-US" sz="2000" b="1" dirty="0">
              <a:solidFill>
                <a:srgbClr val="002060"/>
              </a:solidFill>
              <a:latin typeface="Times New Roman" panose="02020603050405020304"/>
              <a:cs typeface="Times New Roman" panose="02020603050405020304"/>
            </a:endParaRPr>
          </a:p>
          <a:p>
            <a:r>
              <a:rPr lang="en-US" sz="2000" dirty="0">
                <a:solidFill>
                  <a:srgbClr val="002060"/>
                </a:solidFill>
                <a:latin typeface="Times New Roman" panose="02020603050405020304"/>
                <a:cs typeface="Times New Roman" panose="02020603050405020304"/>
              </a:rPr>
              <a:t>R Hema Satya Varshini        22321A1236</a:t>
            </a:r>
          </a:p>
          <a:p>
            <a:pPr algn="l"/>
            <a:r>
              <a:rPr lang="en-US" sz="2000" dirty="0">
                <a:solidFill>
                  <a:srgbClr val="FF0000"/>
                </a:solidFill>
                <a:latin typeface="Times New Roman" panose="02020603050405020304"/>
                <a:cs typeface="Times New Roman" panose="02020603050405020304"/>
              </a:rPr>
              <a:t>                      </a:t>
            </a:r>
          </a:p>
          <a:p>
            <a:pPr algn="r"/>
            <a:endParaRPr lang="en-IN" sz="2000" dirty="0">
              <a:solidFill>
                <a:srgbClr val="FF0000"/>
              </a:solidFill>
              <a:latin typeface="Times New Roman" panose="02020603050405020304"/>
              <a:cs typeface="Times New Roman" panose="02020603050405020304"/>
            </a:endParaRPr>
          </a:p>
          <a:p>
            <a:pPr algn="r"/>
            <a:r>
              <a:rPr lang="en-IN" sz="2000" dirty="0">
                <a:solidFill>
                  <a:srgbClr val="FF0000"/>
                </a:solidFill>
                <a:latin typeface="Times New Roman" panose="02020603050405020304" pitchFamily="18" charset="0"/>
                <a:cs typeface="Times New Roman" panose="02020603050405020304" pitchFamily="18" charset="0"/>
              </a:rPr>
              <a:t>       </a:t>
            </a:r>
          </a:p>
          <a:p>
            <a:endParaRPr lang="en-IN" dirty="0"/>
          </a:p>
        </p:txBody>
      </p:sp>
      <p:sp>
        <p:nvSpPr>
          <p:cNvPr id="4" name="Rectangle 3">
            <a:extLst>
              <a:ext uri="{FF2B5EF4-FFF2-40B4-BE49-F238E27FC236}">
                <a16:creationId xmlns:a16="http://schemas.microsoft.com/office/drawing/2014/main" id="{AEFA694B-0510-2E1E-FDD2-BDE297CFB082}"/>
              </a:ext>
            </a:extLst>
          </p:cNvPr>
          <p:cNvSpPr/>
          <p:nvPr/>
        </p:nvSpPr>
        <p:spPr>
          <a:xfrm>
            <a:off x="10591800" y="200591"/>
            <a:ext cx="1178232" cy="60951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a:t>MP-A-17</a:t>
            </a:r>
            <a:endParaRPr lang="en-IN" dirty="0"/>
          </a:p>
        </p:txBody>
      </p:sp>
      <p:sp>
        <p:nvSpPr>
          <p:cNvPr id="9" name="TextBox 8">
            <a:extLst>
              <a:ext uri="{FF2B5EF4-FFF2-40B4-BE49-F238E27FC236}">
                <a16:creationId xmlns:a16="http://schemas.microsoft.com/office/drawing/2014/main" id="{F8C571EA-3534-04E3-A3A7-AA9D8DBF1640}"/>
              </a:ext>
            </a:extLst>
          </p:cNvPr>
          <p:cNvSpPr txBox="1"/>
          <p:nvPr/>
        </p:nvSpPr>
        <p:spPr>
          <a:xfrm>
            <a:off x="791633" y="5400133"/>
            <a:ext cx="1680634" cy="646331"/>
          </a:xfrm>
          <a:prstGeom prst="rect">
            <a:avLst/>
          </a:prstGeom>
          <a:noFill/>
        </p:spPr>
        <p:txBody>
          <a:bodyPr wrap="square" rtlCol="0">
            <a:spAutoFit/>
          </a:bodyPr>
          <a:lstStyle/>
          <a:p>
            <a:pPr algn="ctr"/>
            <a:r>
              <a:rPr lang="en-US" dirty="0">
                <a:solidFill>
                  <a:srgbClr val="FF0000"/>
                </a:solidFill>
                <a:latin typeface="Times New Roman" panose="02020603050405020304" pitchFamily="18" charset="0"/>
                <a:cs typeface="Times New Roman" panose="02020603050405020304" pitchFamily="18" charset="0"/>
              </a:rPr>
              <a:t>Internal Guide                  </a:t>
            </a:r>
          </a:p>
          <a:p>
            <a:pPr algn="ctr"/>
            <a:r>
              <a:rPr lang="en-US" dirty="0">
                <a:solidFill>
                  <a:srgbClr val="FF0000"/>
                </a:solidFill>
                <a:latin typeface="Times New Roman" panose="02020603050405020304" pitchFamily="18" charset="0"/>
                <a:cs typeface="Times New Roman" panose="02020603050405020304" pitchFamily="18" charset="0"/>
              </a:rPr>
              <a:t>K Madhuravani</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42183F47-8513-168C-3317-8551A82B81C9}"/>
              </a:ext>
            </a:extLst>
          </p:cNvPr>
          <p:cNvSpPr txBox="1"/>
          <p:nvPr/>
        </p:nvSpPr>
        <p:spPr>
          <a:xfrm>
            <a:off x="5359399" y="5400132"/>
            <a:ext cx="1905000" cy="646331"/>
          </a:xfrm>
          <a:prstGeom prst="rect">
            <a:avLst/>
          </a:prstGeom>
          <a:noFill/>
        </p:spPr>
        <p:txBody>
          <a:bodyPr wrap="square" rtlCol="0">
            <a:spAutoFit/>
          </a:bodyPr>
          <a:lstStyle/>
          <a:p>
            <a:pPr algn="ctr"/>
            <a:r>
              <a:rPr lang="en-US" dirty="0">
                <a:solidFill>
                  <a:srgbClr val="FF0000"/>
                </a:solidFill>
              </a:rPr>
              <a:t>Co-Ordinator</a:t>
            </a:r>
          </a:p>
          <a:p>
            <a:pPr algn="ctr"/>
            <a:r>
              <a:rPr lang="en-US" dirty="0">
                <a:solidFill>
                  <a:srgbClr val="FF0000"/>
                </a:solidFill>
              </a:rPr>
              <a:t>Tasneem Rahath</a:t>
            </a:r>
            <a:endParaRPr lang="en-IN" dirty="0">
              <a:solidFill>
                <a:srgbClr val="FF0000"/>
              </a:solidFill>
            </a:endParaRPr>
          </a:p>
        </p:txBody>
      </p:sp>
      <p:sp>
        <p:nvSpPr>
          <p:cNvPr id="12" name="TextBox 11">
            <a:extLst>
              <a:ext uri="{FF2B5EF4-FFF2-40B4-BE49-F238E27FC236}">
                <a16:creationId xmlns:a16="http://schemas.microsoft.com/office/drawing/2014/main" id="{4EAA9372-64C8-EB6B-5F5D-1806A92B2550}"/>
              </a:ext>
            </a:extLst>
          </p:cNvPr>
          <p:cNvSpPr txBox="1"/>
          <p:nvPr/>
        </p:nvSpPr>
        <p:spPr>
          <a:xfrm>
            <a:off x="9482666" y="5401565"/>
            <a:ext cx="1998134" cy="646331"/>
          </a:xfrm>
          <a:prstGeom prst="rect">
            <a:avLst/>
          </a:prstGeom>
          <a:noFill/>
        </p:spPr>
        <p:txBody>
          <a:bodyPr wrap="square" rtlCol="0">
            <a:spAutoFit/>
          </a:bodyPr>
          <a:lstStyle/>
          <a:p>
            <a:pPr algn="ctr"/>
            <a:r>
              <a:rPr lang="en-US" dirty="0">
                <a:solidFill>
                  <a:srgbClr val="FF0000"/>
                </a:solidFill>
              </a:rPr>
              <a:t>HOD</a:t>
            </a:r>
          </a:p>
          <a:p>
            <a:pPr algn="ctr"/>
            <a:r>
              <a:rPr lang="en-US" dirty="0">
                <a:solidFill>
                  <a:srgbClr val="FF0000"/>
                </a:solidFill>
              </a:rPr>
              <a:t>Dr C Murugamani</a:t>
            </a:r>
            <a:endParaRPr lang="en-IN" dirty="0">
              <a:solidFill>
                <a:srgbClr val="FF0000"/>
              </a:solidFill>
            </a:endParaRPr>
          </a:p>
        </p:txBody>
      </p:sp>
    </p:spTree>
    <p:extLst>
      <p:ext uri="{BB962C8B-B14F-4D97-AF65-F5344CB8AC3E}">
        <p14:creationId xmlns:p14="http://schemas.microsoft.com/office/powerpoint/2010/main" val="1151388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45C51-B8B7-4410-F3F6-25951EAA1009}"/>
              </a:ext>
            </a:extLst>
          </p:cNvPr>
          <p:cNvSpPr>
            <a:spLocks noGrp="1"/>
          </p:cNvSpPr>
          <p:nvPr>
            <p:ph type="title"/>
          </p:nvPr>
        </p:nvSpPr>
        <p:spPr>
          <a:xfrm>
            <a:off x="690716" y="99654"/>
            <a:ext cx="10515600" cy="1325563"/>
          </a:xfrm>
        </p:spPr>
        <p:txBody>
          <a:bodyPr>
            <a:normAutofit/>
          </a:bodyPr>
          <a:lstStyle/>
          <a:p>
            <a:pPr algn="ctr"/>
            <a:r>
              <a:rPr lang="en-IN" sz="2800" dirty="0">
                <a:solidFill>
                  <a:srgbClr val="FF0000"/>
                </a:solidFill>
                <a:latin typeface="Times New Roman" panose="02020603050405020304" pitchFamily="18" charset="0"/>
                <a:cs typeface="Times New Roman" panose="02020603050405020304" pitchFamily="18" charset="0"/>
              </a:rPr>
              <a:t>HARDWARE REQUIREMENTS</a:t>
            </a:r>
          </a:p>
        </p:txBody>
      </p:sp>
      <p:sp>
        <p:nvSpPr>
          <p:cNvPr id="3" name="Content Placeholder 2">
            <a:extLst>
              <a:ext uri="{FF2B5EF4-FFF2-40B4-BE49-F238E27FC236}">
                <a16:creationId xmlns:a16="http://schemas.microsoft.com/office/drawing/2014/main" id="{20049553-F9D5-5F52-5023-1F7DEE98004D}"/>
              </a:ext>
            </a:extLst>
          </p:cNvPr>
          <p:cNvSpPr>
            <a:spLocks noGrp="1"/>
          </p:cNvSpPr>
          <p:nvPr>
            <p:ph sz="half" idx="1"/>
          </p:nvPr>
        </p:nvSpPr>
        <p:spPr>
          <a:xfrm>
            <a:off x="766915" y="1431874"/>
            <a:ext cx="10493983" cy="4351338"/>
          </a:xfrm>
        </p:spPr>
        <p:txBody>
          <a:bodyPr>
            <a:normAutofit/>
          </a:bodyPr>
          <a:lstStyle/>
          <a:p>
            <a:pPr lvl="0"/>
            <a:r>
              <a:rPr lang="en-IN" sz="2400" b="1" dirty="0">
                <a:latin typeface="Times New Roman" pitchFamily="18" charset="0"/>
                <a:cs typeface="Times New Roman" pitchFamily="18" charset="0"/>
              </a:rPr>
              <a:t>Processor:</a:t>
            </a:r>
            <a:r>
              <a:rPr lang="en-IN" sz="2400" dirty="0">
                <a:latin typeface="Times New Roman" pitchFamily="18" charset="0"/>
                <a:cs typeface="Times New Roman" pitchFamily="18" charset="0"/>
              </a:rPr>
              <a:t> Intel i3 or higher</a:t>
            </a:r>
          </a:p>
          <a:p>
            <a:pPr lvl="0"/>
            <a:r>
              <a:rPr lang="en-IN" sz="2400" b="1" dirty="0">
                <a:latin typeface="Times New Roman" pitchFamily="18" charset="0"/>
                <a:cs typeface="Times New Roman" pitchFamily="18" charset="0"/>
              </a:rPr>
              <a:t>RAM:</a:t>
            </a:r>
            <a:r>
              <a:rPr lang="en-IN" sz="2400" dirty="0">
                <a:latin typeface="Times New Roman" pitchFamily="18" charset="0"/>
                <a:cs typeface="Times New Roman" pitchFamily="18" charset="0"/>
              </a:rPr>
              <a:t> 8GB or more</a:t>
            </a:r>
          </a:p>
          <a:p>
            <a:pPr lvl="0"/>
            <a:r>
              <a:rPr lang="en-IN" sz="2400" b="1" dirty="0">
                <a:latin typeface="Times New Roman" pitchFamily="18" charset="0"/>
                <a:cs typeface="Times New Roman" pitchFamily="18" charset="0"/>
              </a:rPr>
              <a:t>Storage:</a:t>
            </a:r>
            <a:r>
              <a:rPr lang="en-IN" sz="2400" dirty="0">
                <a:latin typeface="Times New Roman" pitchFamily="18" charset="0"/>
                <a:cs typeface="Times New Roman" pitchFamily="18" charset="0"/>
              </a:rPr>
              <a:t> 500GB HDD or SSD</a:t>
            </a:r>
          </a:p>
          <a:p>
            <a:pPr lvl="0"/>
            <a:r>
              <a:rPr lang="en-IN" sz="2400" b="1" dirty="0" err="1">
                <a:latin typeface="Times New Roman" pitchFamily="18" charset="0"/>
                <a:cs typeface="Times New Roman" pitchFamily="18" charset="0"/>
              </a:rPr>
              <a:t>IoT</a:t>
            </a:r>
            <a:r>
              <a:rPr lang="en-IN" sz="2400" b="1" dirty="0">
                <a:latin typeface="Times New Roman" pitchFamily="18" charset="0"/>
                <a:cs typeface="Times New Roman" pitchFamily="18" charset="0"/>
              </a:rPr>
              <a:t> Sensors:</a:t>
            </a:r>
            <a:r>
              <a:rPr lang="en-IN" sz="2400" dirty="0">
                <a:latin typeface="Times New Roman" pitchFamily="18" charset="0"/>
                <a:cs typeface="Times New Roman" pitchFamily="18" charset="0"/>
              </a:rPr>
              <a:t> Force sensing resistors for bed occupancy tracking</a:t>
            </a:r>
          </a:p>
        </p:txBody>
      </p:sp>
    </p:spTree>
    <p:extLst>
      <p:ext uri="{BB962C8B-B14F-4D97-AF65-F5344CB8AC3E}">
        <p14:creationId xmlns:p14="http://schemas.microsoft.com/office/powerpoint/2010/main" val="293858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C39AF8-9C12-7B35-7875-390C9F3422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1EDE86-E77F-82D0-B504-4E99AC34004B}"/>
              </a:ext>
            </a:extLst>
          </p:cNvPr>
          <p:cNvSpPr>
            <a:spLocks noGrp="1"/>
          </p:cNvSpPr>
          <p:nvPr>
            <p:ph type="title"/>
          </p:nvPr>
        </p:nvSpPr>
        <p:spPr>
          <a:xfrm>
            <a:off x="1215570" y="233245"/>
            <a:ext cx="10515600" cy="1014983"/>
          </a:xfrm>
        </p:spPr>
        <p:txBody>
          <a:bodyPr/>
          <a:lstStyle/>
          <a:p>
            <a:r>
              <a:rPr lang="en-IN" dirty="0"/>
              <a:t>                </a:t>
            </a:r>
            <a:r>
              <a:rPr lang="en-IN" sz="2800" dirty="0">
                <a:solidFill>
                  <a:srgbClr val="FF0000"/>
                </a:solidFill>
                <a:latin typeface="Times New Roman" panose="02020603050405020304" pitchFamily="18" charset="0"/>
                <a:cs typeface="Times New Roman" panose="02020603050405020304" pitchFamily="18" charset="0"/>
              </a:rPr>
              <a:t>TECHNICAL ARCHITECTURE</a:t>
            </a:r>
            <a:endParaRPr lang="en-GB" dirty="0"/>
          </a:p>
        </p:txBody>
      </p:sp>
      <p:sp>
        <p:nvSpPr>
          <p:cNvPr id="6" name="Rectangle 5">
            <a:extLst>
              <a:ext uri="{FF2B5EF4-FFF2-40B4-BE49-F238E27FC236}">
                <a16:creationId xmlns:a16="http://schemas.microsoft.com/office/drawing/2014/main" id="{C346ECE6-F923-ACA3-4492-48F811970753}"/>
              </a:ext>
            </a:extLst>
          </p:cNvPr>
          <p:cNvSpPr/>
          <p:nvPr/>
        </p:nvSpPr>
        <p:spPr>
          <a:xfrm>
            <a:off x="2148119" y="1074057"/>
            <a:ext cx="6937829" cy="3193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3FF05BDB-C953-332F-1CA6-A60CC51621A2}"/>
              </a:ext>
            </a:extLst>
          </p:cNvPr>
          <p:cNvSpPr/>
          <p:nvPr/>
        </p:nvSpPr>
        <p:spPr>
          <a:xfrm>
            <a:off x="2227942" y="6103257"/>
            <a:ext cx="6937829" cy="3193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F6F53BF6-98D2-C2A5-A090-AB996E8BC60B}"/>
              </a:ext>
            </a:extLst>
          </p:cNvPr>
          <p:cNvSpPr/>
          <p:nvPr/>
        </p:nvSpPr>
        <p:spPr>
          <a:xfrm>
            <a:off x="2667832" y="1695900"/>
            <a:ext cx="544285" cy="47171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id="{07856197-6C43-DDBB-9297-130446E4693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2598" y="2519510"/>
            <a:ext cx="2325721" cy="2325721"/>
          </a:xfrm>
          <a:prstGeom prst="rect">
            <a:avLst/>
          </a:prstGeom>
        </p:spPr>
      </p:pic>
      <p:sp>
        <p:nvSpPr>
          <p:cNvPr id="10" name="Rectangle 9">
            <a:extLst>
              <a:ext uri="{FF2B5EF4-FFF2-40B4-BE49-F238E27FC236}">
                <a16:creationId xmlns:a16="http://schemas.microsoft.com/office/drawing/2014/main" id="{AB706FDF-43B9-DC82-A16A-646048BF77E2}"/>
              </a:ext>
            </a:extLst>
          </p:cNvPr>
          <p:cNvSpPr/>
          <p:nvPr/>
        </p:nvSpPr>
        <p:spPr>
          <a:xfrm>
            <a:off x="3093263" y="1698069"/>
            <a:ext cx="3655885" cy="3666066"/>
          </a:xfrm>
          <a:prstGeom prst="rect">
            <a:avLst/>
          </a:prstGeom>
          <a:solidFill>
            <a:schemeClr val="accent4">
              <a:lumMod val="20000"/>
              <a:lumOff val="8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2" name="Picture 21">
            <a:extLst>
              <a:ext uri="{FF2B5EF4-FFF2-40B4-BE49-F238E27FC236}">
                <a16:creationId xmlns:a16="http://schemas.microsoft.com/office/drawing/2014/main" id="{D19334A7-C434-35C3-2633-E10B2833B0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9148" y="2595988"/>
            <a:ext cx="1806145" cy="1806145"/>
          </a:xfrm>
          <a:prstGeom prst="rect">
            <a:avLst/>
          </a:prstGeom>
        </p:spPr>
      </p:pic>
      <p:cxnSp>
        <p:nvCxnSpPr>
          <p:cNvPr id="24" name="Straight Arrow Connector 23">
            <a:extLst>
              <a:ext uri="{FF2B5EF4-FFF2-40B4-BE49-F238E27FC236}">
                <a16:creationId xmlns:a16="http://schemas.microsoft.com/office/drawing/2014/main" id="{0A890C61-66C1-4B0A-28F6-9827D80BBA0A}"/>
              </a:ext>
            </a:extLst>
          </p:cNvPr>
          <p:cNvCxnSpPr>
            <a:cxnSpLocks/>
          </p:cNvCxnSpPr>
          <p:nvPr/>
        </p:nvCxnSpPr>
        <p:spPr>
          <a:xfrm>
            <a:off x="2148119" y="3410896"/>
            <a:ext cx="8913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E1D02AD-2E20-0872-2451-E7421674DB64}"/>
              </a:ext>
            </a:extLst>
          </p:cNvPr>
          <p:cNvCxnSpPr>
            <a:cxnSpLocks/>
          </p:cNvCxnSpPr>
          <p:nvPr/>
        </p:nvCxnSpPr>
        <p:spPr>
          <a:xfrm>
            <a:off x="6749148" y="3233097"/>
            <a:ext cx="406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9DAEEA1-6AF6-2A14-87F6-9C23AB6B9DCB}"/>
              </a:ext>
            </a:extLst>
          </p:cNvPr>
          <p:cNvCxnSpPr>
            <a:cxnSpLocks/>
          </p:cNvCxnSpPr>
          <p:nvPr/>
        </p:nvCxnSpPr>
        <p:spPr>
          <a:xfrm flipH="1">
            <a:off x="2108294" y="3760671"/>
            <a:ext cx="9837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E47FA3C-967A-0C20-9F42-9E9EA7831393}"/>
              </a:ext>
            </a:extLst>
          </p:cNvPr>
          <p:cNvCxnSpPr>
            <a:cxnSpLocks/>
          </p:cNvCxnSpPr>
          <p:nvPr/>
        </p:nvCxnSpPr>
        <p:spPr>
          <a:xfrm flipH="1">
            <a:off x="6715281" y="3654318"/>
            <a:ext cx="406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9" name="Picture 38">
            <a:extLst>
              <a:ext uri="{FF2B5EF4-FFF2-40B4-BE49-F238E27FC236}">
                <a16:creationId xmlns:a16="http://schemas.microsoft.com/office/drawing/2014/main" id="{C11C3972-B385-9536-26F2-937671FBB6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70268" y="1913325"/>
            <a:ext cx="3121526" cy="3209457"/>
          </a:xfrm>
          <a:prstGeom prst="rect">
            <a:avLst/>
          </a:prstGeom>
        </p:spPr>
      </p:pic>
      <p:cxnSp>
        <p:nvCxnSpPr>
          <p:cNvPr id="41" name="Straight Connector 40">
            <a:extLst>
              <a:ext uri="{FF2B5EF4-FFF2-40B4-BE49-F238E27FC236}">
                <a16:creationId xmlns:a16="http://schemas.microsoft.com/office/drawing/2014/main" id="{04D9C7C8-9B51-D0B5-2E9E-ACDFC9420C53}"/>
              </a:ext>
            </a:extLst>
          </p:cNvPr>
          <p:cNvCxnSpPr>
            <a:cxnSpLocks/>
          </p:cNvCxnSpPr>
          <p:nvPr/>
        </p:nvCxnSpPr>
        <p:spPr>
          <a:xfrm>
            <a:off x="3376998" y="2099733"/>
            <a:ext cx="0" cy="1293729"/>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A5755964-19E4-0916-6E1C-D26F5A0555F2}"/>
              </a:ext>
            </a:extLst>
          </p:cNvPr>
          <p:cNvCxnSpPr>
            <a:cxnSpLocks/>
          </p:cNvCxnSpPr>
          <p:nvPr/>
        </p:nvCxnSpPr>
        <p:spPr>
          <a:xfrm>
            <a:off x="6491794" y="3677960"/>
            <a:ext cx="0" cy="1293729"/>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0262D741-9A21-E491-F01C-D653612EDA73}"/>
              </a:ext>
            </a:extLst>
          </p:cNvPr>
          <p:cNvCxnSpPr>
            <a:cxnSpLocks/>
          </p:cNvCxnSpPr>
          <p:nvPr/>
        </p:nvCxnSpPr>
        <p:spPr>
          <a:xfrm>
            <a:off x="3376998" y="3654318"/>
            <a:ext cx="0" cy="1341015"/>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C60DDED0-EB09-4436-5B69-E45B1C3A0080}"/>
              </a:ext>
            </a:extLst>
          </p:cNvPr>
          <p:cNvCxnSpPr>
            <a:cxnSpLocks/>
          </p:cNvCxnSpPr>
          <p:nvPr/>
        </p:nvCxnSpPr>
        <p:spPr>
          <a:xfrm>
            <a:off x="6498524" y="2099733"/>
            <a:ext cx="0" cy="1293729"/>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50" name="Rectangle 49">
            <a:extLst>
              <a:ext uri="{FF2B5EF4-FFF2-40B4-BE49-F238E27FC236}">
                <a16:creationId xmlns:a16="http://schemas.microsoft.com/office/drawing/2014/main" id="{F24C3EFD-DE69-887F-B346-949705038345}"/>
              </a:ext>
            </a:extLst>
          </p:cNvPr>
          <p:cNvSpPr/>
          <p:nvPr/>
        </p:nvSpPr>
        <p:spPr>
          <a:xfrm>
            <a:off x="3294748" y="3394208"/>
            <a:ext cx="3318830" cy="286268"/>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Rectangle 50">
            <a:extLst>
              <a:ext uri="{FF2B5EF4-FFF2-40B4-BE49-F238E27FC236}">
                <a16:creationId xmlns:a16="http://schemas.microsoft.com/office/drawing/2014/main" id="{D453F8FD-102C-BEE6-754E-85547D7846CC}"/>
              </a:ext>
            </a:extLst>
          </p:cNvPr>
          <p:cNvSpPr/>
          <p:nvPr/>
        </p:nvSpPr>
        <p:spPr>
          <a:xfrm>
            <a:off x="3164600" y="1793083"/>
            <a:ext cx="3318830" cy="286268"/>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2" name="Rectangle 51">
            <a:extLst>
              <a:ext uri="{FF2B5EF4-FFF2-40B4-BE49-F238E27FC236}">
                <a16:creationId xmlns:a16="http://schemas.microsoft.com/office/drawing/2014/main" id="{8DA40972-07E1-C714-6E4D-69E1E483B9F8}"/>
              </a:ext>
            </a:extLst>
          </p:cNvPr>
          <p:cNvSpPr/>
          <p:nvPr/>
        </p:nvSpPr>
        <p:spPr>
          <a:xfrm>
            <a:off x="3294748" y="4990119"/>
            <a:ext cx="3318830" cy="286268"/>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TextBox 52">
            <a:extLst>
              <a:ext uri="{FF2B5EF4-FFF2-40B4-BE49-F238E27FC236}">
                <a16:creationId xmlns:a16="http://schemas.microsoft.com/office/drawing/2014/main" id="{922EEDDE-9CD9-E9DE-9EA6-6CB5927F02D6}"/>
              </a:ext>
            </a:extLst>
          </p:cNvPr>
          <p:cNvSpPr txBox="1"/>
          <p:nvPr/>
        </p:nvSpPr>
        <p:spPr>
          <a:xfrm>
            <a:off x="4412697" y="1730401"/>
            <a:ext cx="1204176" cy="369332"/>
          </a:xfrm>
          <a:prstGeom prst="rect">
            <a:avLst/>
          </a:prstGeom>
          <a:noFill/>
        </p:spPr>
        <p:txBody>
          <a:bodyPr wrap="none" rtlCol="0">
            <a:spAutoFit/>
          </a:bodyPr>
          <a:lstStyle/>
          <a:p>
            <a:r>
              <a:rPr lang="en-US" dirty="0"/>
              <a:t>MediQuick</a:t>
            </a:r>
            <a:endParaRPr lang="en-IN" dirty="0"/>
          </a:p>
        </p:txBody>
      </p:sp>
      <p:cxnSp>
        <p:nvCxnSpPr>
          <p:cNvPr id="57" name="Straight Arrow Connector 56">
            <a:extLst>
              <a:ext uri="{FF2B5EF4-FFF2-40B4-BE49-F238E27FC236}">
                <a16:creationId xmlns:a16="http://schemas.microsoft.com/office/drawing/2014/main" id="{492D9258-1D90-733E-BEB6-39F104648ECB}"/>
              </a:ext>
            </a:extLst>
          </p:cNvPr>
          <p:cNvCxnSpPr>
            <a:cxnSpLocks/>
            <a:endCxn id="50" idx="2"/>
          </p:cNvCxnSpPr>
          <p:nvPr/>
        </p:nvCxnSpPr>
        <p:spPr>
          <a:xfrm flipH="1">
            <a:off x="4954163" y="3385811"/>
            <a:ext cx="6730" cy="2946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02A2F0C5-7D98-00DA-E96C-53DBA5E4020D}"/>
              </a:ext>
            </a:extLst>
          </p:cNvPr>
          <p:cNvSpPr txBox="1"/>
          <p:nvPr/>
        </p:nvSpPr>
        <p:spPr>
          <a:xfrm>
            <a:off x="1067143" y="3346436"/>
            <a:ext cx="725968" cy="369332"/>
          </a:xfrm>
          <a:prstGeom prst="rect">
            <a:avLst/>
          </a:prstGeom>
          <a:noFill/>
        </p:spPr>
        <p:txBody>
          <a:bodyPr wrap="none" rtlCol="0">
            <a:spAutoFit/>
          </a:bodyPr>
          <a:lstStyle/>
          <a:p>
            <a:r>
              <a:rPr lang="en-US" dirty="0"/>
              <a:t>Client</a:t>
            </a:r>
            <a:endParaRPr lang="en-IN" dirty="0"/>
          </a:p>
        </p:txBody>
      </p:sp>
      <p:sp>
        <p:nvSpPr>
          <p:cNvPr id="60" name="TextBox 59">
            <a:extLst>
              <a:ext uri="{FF2B5EF4-FFF2-40B4-BE49-F238E27FC236}">
                <a16:creationId xmlns:a16="http://schemas.microsoft.com/office/drawing/2014/main" id="{AF971885-AB50-B22C-B1C1-F5F75467B765}"/>
              </a:ext>
            </a:extLst>
          </p:cNvPr>
          <p:cNvSpPr txBox="1"/>
          <p:nvPr/>
        </p:nvSpPr>
        <p:spPr>
          <a:xfrm>
            <a:off x="2117441" y="3499061"/>
            <a:ext cx="1126455" cy="261610"/>
          </a:xfrm>
          <a:prstGeom prst="rect">
            <a:avLst/>
          </a:prstGeom>
          <a:noFill/>
        </p:spPr>
        <p:txBody>
          <a:bodyPr wrap="square" rtlCol="0">
            <a:spAutoFit/>
          </a:bodyPr>
          <a:lstStyle/>
          <a:p>
            <a:r>
              <a:rPr lang="en-US" sz="1100" dirty="0"/>
              <a:t>HTTP Response</a:t>
            </a:r>
            <a:endParaRPr lang="en-IN" sz="1100" dirty="0"/>
          </a:p>
        </p:txBody>
      </p:sp>
      <p:sp>
        <p:nvSpPr>
          <p:cNvPr id="62" name="TextBox 61">
            <a:extLst>
              <a:ext uri="{FF2B5EF4-FFF2-40B4-BE49-F238E27FC236}">
                <a16:creationId xmlns:a16="http://schemas.microsoft.com/office/drawing/2014/main" id="{BB2A6DB3-5C34-6ABE-DD2F-5EA7095D8657}"/>
              </a:ext>
            </a:extLst>
          </p:cNvPr>
          <p:cNvSpPr txBox="1"/>
          <p:nvPr/>
        </p:nvSpPr>
        <p:spPr>
          <a:xfrm>
            <a:off x="2148467" y="3116003"/>
            <a:ext cx="981359" cy="261610"/>
          </a:xfrm>
          <a:prstGeom prst="rect">
            <a:avLst/>
          </a:prstGeom>
          <a:noFill/>
        </p:spPr>
        <p:txBody>
          <a:bodyPr wrap="none" rtlCol="0">
            <a:spAutoFit/>
          </a:bodyPr>
          <a:lstStyle/>
          <a:p>
            <a:r>
              <a:rPr lang="en-US" sz="1100" dirty="0"/>
              <a:t>HTTP Request</a:t>
            </a:r>
            <a:endParaRPr lang="en-IN" sz="1100" dirty="0"/>
          </a:p>
        </p:txBody>
      </p:sp>
      <p:cxnSp>
        <p:nvCxnSpPr>
          <p:cNvPr id="63" name="Straight Arrow Connector 62">
            <a:extLst>
              <a:ext uri="{FF2B5EF4-FFF2-40B4-BE49-F238E27FC236}">
                <a16:creationId xmlns:a16="http://schemas.microsoft.com/office/drawing/2014/main" id="{F2BE9DD2-25C0-A0F3-3B27-9DFCE5418A83}"/>
              </a:ext>
            </a:extLst>
          </p:cNvPr>
          <p:cNvCxnSpPr>
            <a:cxnSpLocks/>
          </p:cNvCxnSpPr>
          <p:nvPr/>
        </p:nvCxnSpPr>
        <p:spPr>
          <a:xfrm flipV="1">
            <a:off x="5103291" y="3373826"/>
            <a:ext cx="0" cy="315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01405" y="2793743"/>
            <a:ext cx="1379907" cy="1410634"/>
          </a:xfrm>
          <a:prstGeom prst="rect">
            <a:avLst/>
          </a:prstGeom>
        </p:spPr>
      </p:pic>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28004" y="2493370"/>
            <a:ext cx="2173401" cy="2321895"/>
          </a:xfrm>
          <a:prstGeom prst="rect">
            <a:avLst/>
          </a:prstGeom>
        </p:spPr>
      </p:pic>
      <p:cxnSp>
        <p:nvCxnSpPr>
          <p:cNvPr id="34" name="Straight Arrow Connector 33">
            <a:extLst>
              <a:ext uri="{FF2B5EF4-FFF2-40B4-BE49-F238E27FC236}">
                <a16:creationId xmlns:a16="http://schemas.microsoft.com/office/drawing/2014/main" id="{EE47FA3C-967A-0C20-9F42-9E9EA7831393}"/>
              </a:ext>
            </a:extLst>
          </p:cNvPr>
          <p:cNvCxnSpPr>
            <a:cxnSpLocks/>
          </p:cNvCxnSpPr>
          <p:nvPr/>
        </p:nvCxnSpPr>
        <p:spPr>
          <a:xfrm flipH="1">
            <a:off x="8148893" y="3499060"/>
            <a:ext cx="7628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EE47FA3C-967A-0C20-9F42-9E9EA7831393}"/>
              </a:ext>
            </a:extLst>
          </p:cNvPr>
          <p:cNvCxnSpPr>
            <a:cxnSpLocks/>
          </p:cNvCxnSpPr>
          <p:nvPr/>
        </p:nvCxnSpPr>
        <p:spPr>
          <a:xfrm flipH="1">
            <a:off x="9895005" y="3431256"/>
            <a:ext cx="406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670FB86-995F-077C-BF3E-193BEE446F34}"/>
              </a:ext>
            </a:extLst>
          </p:cNvPr>
          <p:cNvSpPr txBox="1"/>
          <p:nvPr/>
        </p:nvSpPr>
        <p:spPr>
          <a:xfrm>
            <a:off x="7155548" y="4292045"/>
            <a:ext cx="1116385" cy="523220"/>
          </a:xfrm>
          <a:prstGeom prst="rect">
            <a:avLst/>
          </a:prstGeom>
          <a:noFill/>
        </p:spPr>
        <p:txBody>
          <a:bodyPr wrap="square" rtlCol="0">
            <a:spAutoFit/>
          </a:bodyPr>
          <a:lstStyle/>
          <a:p>
            <a:pPr algn="ctr"/>
            <a:r>
              <a:rPr lang="en-US" sz="1400" dirty="0"/>
              <a:t>MySQL Database</a:t>
            </a:r>
            <a:endParaRPr lang="en-IN" sz="1400" dirty="0"/>
          </a:p>
        </p:txBody>
      </p:sp>
      <p:sp>
        <p:nvSpPr>
          <p:cNvPr id="9" name="TextBox 8">
            <a:extLst>
              <a:ext uri="{FF2B5EF4-FFF2-40B4-BE49-F238E27FC236}">
                <a16:creationId xmlns:a16="http://schemas.microsoft.com/office/drawing/2014/main" id="{80F75487-0B72-46B7-E432-FDDA92DDC7EA}"/>
              </a:ext>
            </a:extLst>
          </p:cNvPr>
          <p:cNvSpPr txBox="1"/>
          <p:nvPr/>
        </p:nvSpPr>
        <p:spPr>
          <a:xfrm>
            <a:off x="8805916" y="4350862"/>
            <a:ext cx="778034" cy="307777"/>
          </a:xfrm>
          <a:prstGeom prst="rect">
            <a:avLst/>
          </a:prstGeom>
          <a:noFill/>
        </p:spPr>
        <p:txBody>
          <a:bodyPr wrap="none" rtlCol="0">
            <a:spAutoFit/>
          </a:bodyPr>
          <a:lstStyle/>
          <a:p>
            <a:r>
              <a:rPr lang="en-US" sz="1400" dirty="0"/>
              <a:t>Internet</a:t>
            </a:r>
            <a:endParaRPr lang="en-IN" sz="1400" dirty="0"/>
          </a:p>
        </p:txBody>
      </p:sp>
      <p:sp>
        <p:nvSpPr>
          <p:cNvPr id="12" name="TextBox 11">
            <a:extLst>
              <a:ext uri="{FF2B5EF4-FFF2-40B4-BE49-F238E27FC236}">
                <a16:creationId xmlns:a16="http://schemas.microsoft.com/office/drawing/2014/main" id="{3B5E3C53-DA06-005B-FC45-A04E91530B59}"/>
              </a:ext>
            </a:extLst>
          </p:cNvPr>
          <p:cNvSpPr txBox="1"/>
          <p:nvPr/>
        </p:nvSpPr>
        <p:spPr>
          <a:xfrm>
            <a:off x="10476281" y="4345856"/>
            <a:ext cx="1030154" cy="307777"/>
          </a:xfrm>
          <a:prstGeom prst="rect">
            <a:avLst/>
          </a:prstGeom>
          <a:noFill/>
        </p:spPr>
        <p:txBody>
          <a:bodyPr wrap="none" rtlCol="0">
            <a:spAutoFit/>
          </a:bodyPr>
          <a:lstStyle/>
          <a:p>
            <a:r>
              <a:rPr lang="en-US" sz="1400" dirty="0"/>
              <a:t>IOT Devices</a:t>
            </a:r>
            <a:endParaRPr lang="en-IN" sz="1400" dirty="0"/>
          </a:p>
        </p:txBody>
      </p:sp>
    </p:spTree>
    <p:extLst>
      <p:ext uri="{BB962C8B-B14F-4D97-AF65-F5344CB8AC3E}">
        <p14:creationId xmlns:p14="http://schemas.microsoft.com/office/powerpoint/2010/main" val="1181691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79627"/>
          </a:xfrm>
        </p:spPr>
        <p:txBody>
          <a:bodyPr>
            <a:normAutofit/>
          </a:bodyPr>
          <a:lstStyle/>
          <a:p>
            <a:r>
              <a:rPr lang="en-IN" sz="2800">
                <a:latin typeface="Times New Roman" panose="02020603050405020304" pitchFamily="18" charset="0"/>
                <a:cs typeface="Times New Roman" panose="02020603050405020304" pitchFamily="18" charset="0"/>
              </a:rPr>
              <a:t>      </a:t>
            </a:r>
            <a:r>
              <a:rPr lang="en-IN" sz="2800">
                <a:solidFill>
                  <a:srgbClr val="FF0000"/>
                </a:solidFill>
                <a:latin typeface="Times New Roman" panose="02020603050405020304" pitchFamily="18" charset="0"/>
                <a:cs typeface="Times New Roman" panose="02020603050405020304" pitchFamily="18" charset="0"/>
              </a:rPr>
              <a:t>                          SYSTEM ARCHITECTURE</a:t>
            </a:r>
            <a:endParaRPr lang="en-GB" sz="2800">
              <a:latin typeface="Times New Roman" panose="02020603050405020304" pitchFamily="18" charset="0"/>
              <a:cs typeface="Times New Roman" panose="02020603050405020304" pitchFamily="18" charset="0"/>
            </a:endParaRPr>
          </a:p>
        </p:txBody>
      </p:sp>
      <p:sp>
        <p:nvSpPr>
          <p:cNvPr id="6" name="Rectangle 5"/>
          <p:cNvSpPr/>
          <p:nvPr/>
        </p:nvSpPr>
        <p:spPr>
          <a:xfrm>
            <a:off x="8955314" y="1132114"/>
            <a:ext cx="406400" cy="375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2438400" y="1262743"/>
            <a:ext cx="348343" cy="43107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id="{8F68D734-8A51-8E57-C3CA-2601287842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574" y="1666346"/>
            <a:ext cx="9726209" cy="3845455"/>
          </a:xfrm>
          <a:prstGeom prst="rect">
            <a:avLst/>
          </a:prstGeom>
        </p:spPr>
      </p:pic>
      <p:pic>
        <p:nvPicPr>
          <p:cNvPr id="13" name="Picture 12">
            <a:extLst>
              <a:ext uri="{FF2B5EF4-FFF2-40B4-BE49-F238E27FC236}">
                <a16:creationId xmlns:a16="http://schemas.microsoft.com/office/drawing/2014/main" id="{50169817-A05B-C512-D6B3-E2C55C538A2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4133" y="3200400"/>
            <a:ext cx="952626" cy="952626"/>
          </a:xfrm>
          <a:prstGeom prst="rect">
            <a:avLst/>
          </a:prstGeom>
        </p:spPr>
      </p:pic>
      <p:sp>
        <p:nvSpPr>
          <p:cNvPr id="14" name="Rectangle 13">
            <a:extLst>
              <a:ext uri="{FF2B5EF4-FFF2-40B4-BE49-F238E27FC236}">
                <a16:creationId xmlns:a16="http://schemas.microsoft.com/office/drawing/2014/main" id="{91725814-1D3B-F127-5186-38F064823AAF}"/>
              </a:ext>
            </a:extLst>
          </p:cNvPr>
          <p:cNvSpPr/>
          <p:nvPr/>
        </p:nvSpPr>
        <p:spPr>
          <a:xfrm>
            <a:off x="745067" y="1666346"/>
            <a:ext cx="9726209" cy="54539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8433DF7C-9EE6-9291-657E-2F5199216E4E}"/>
              </a:ext>
            </a:extLst>
          </p:cNvPr>
          <p:cNvSpPr/>
          <p:nvPr/>
        </p:nvSpPr>
        <p:spPr>
          <a:xfrm>
            <a:off x="9361714" y="3544148"/>
            <a:ext cx="1109562" cy="45719"/>
          </a:xfrm>
          <a:prstGeom prst="rect">
            <a:avLst/>
          </a:prstGeom>
          <a:solidFill>
            <a:srgbClr val="68D4C4"/>
          </a:solidFill>
          <a:ln>
            <a:solidFill>
              <a:srgbClr val="68D4C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F53797E6-8E9C-1AEE-9958-3189285CD31C}"/>
              </a:ext>
            </a:extLst>
          </p:cNvPr>
          <p:cNvSpPr txBox="1"/>
          <p:nvPr/>
        </p:nvSpPr>
        <p:spPr>
          <a:xfrm>
            <a:off x="10548395" y="4368800"/>
            <a:ext cx="1180131" cy="369332"/>
          </a:xfrm>
          <a:prstGeom prst="rect">
            <a:avLst/>
          </a:prstGeom>
          <a:noFill/>
        </p:spPr>
        <p:txBody>
          <a:bodyPr wrap="none" rtlCol="0">
            <a:spAutoFit/>
          </a:bodyPr>
          <a:lstStyle/>
          <a:p>
            <a:r>
              <a:rPr lang="en-US" b="1" dirty="0">
                <a:solidFill>
                  <a:srgbClr val="68D4C4"/>
                </a:solidFill>
              </a:rPr>
              <a:t>IoT Sensor</a:t>
            </a:r>
            <a:endParaRPr lang="en-IN" b="1" dirty="0">
              <a:solidFill>
                <a:srgbClr val="68D4C4"/>
              </a:solidFill>
            </a:endParaRPr>
          </a:p>
        </p:txBody>
      </p:sp>
      <p:sp>
        <p:nvSpPr>
          <p:cNvPr id="3" name="Rectangle 2"/>
          <p:cNvSpPr/>
          <p:nvPr/>
        </p:nvSpPr>
        <p:spPr>
          <a:xfrm>
            <a:off x="885371" y="3418114"/>
            <a:ext cx="1175658" cy="2585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1037771" y="5094514"/>
            <a:ext cx="1175658" cy="2585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1182914" y="3252586"/>
            <a:ext cx="638629" cy="369332"/>
          </a:xfrm>
          <a:prstGeom prst="rect">
            <a:avLst/>
          </a:prstGeom>
          <a:noFill/>
        </p:spPr>
        <p:txBody>
          <a:bodyPr wrap="square" rtlCol="0">
            <a:spAutoFit/>
          </a:bodyPr>
          <a:lstStyle/>
          <a:p>
            <a:r>
              <a:rPr lang="en-US" b="1" dirty="0">
                <a:solidFill>
                  <a:srgbClr val="68D4C4"/>
                </a:solidFill>
              </a:rPr>
              <a:t>User</a:t>
            </a:r>
            <a:endParaRPr lang="en-IN" b="1" dirty="0">
              <a:solidFill>
                <a:srgbClr val="68D4C4"/>
              </a:solidFill>
            </a:endParaRPr>
          </a:p>
        </p:txBody>
      </p:sp>
      <p:sp>
        <p:nvSpPr>
          <p:cNvPr id="15" name="TextBox 14"/>
          <p:cNvSpPr txBox="1"/>
          <p:nvPr/>
        </p:nvSpPr>
        <p:spPr>
          <a:xfrm>
            <a:off x="754743" y="4983237"/>
            <a:ext cx="1458686" cy="646331"/>
          </a:xfrm>
          <a:prstGeom prst="rect">
            <a:avLst/>
          </a:prstGeom>
          <a:noFill/>
        </p:spPr>
        <p:txBody>
          <a:bodyPr wrap="square" rtlCol="0">
            <a:spAutoFit/>
          </a:bodyPr>
          <a:lstStyle/>
          <a:p>
            <a:pPr algn="ctr"/>
            <a:r>
              <a:rPr lang="en-US" b="1" dirty="0">
                <a:solidFill>
                  <a:srgbClr val="68D4C4"/>
                </a:solidFill>
              </a:rPr>
              <a:t>Hospital Management</a:t>
            </a:r>
            <a:endParaRPr lang="en-IN" b="1" dirty="0">
              <a:solidFill>
                <a:srgbClr val="68D4C4"/>
              </a:solidFill>
            </a:endParaRPr>
          </a:p>
        </p:txBody>
      </p:sp>
    </p:spTree>
    <p:extLst>
      <p:ext uri="{BB962C8B-B14F-4D97-AF65-F5344CB8AC3E}">
        <p14:creationId xmlns:p14="http://schemas.microsoft.com/office/powerpoint/2010/main" val="2695658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7381"/>
            <a:ext cx="10515600" cy="759587"/>
          </a:xfrm>
        </p:spPr>
        <p:txBody>
          <a:bodyPr>
            <a:normAutofit/>
          </a:bodyPr>
          <a:lstStyle/>
          <a:p>
            <a:r>
              <a:rPr lang="en-IN" sz="2800">
                <a:solidFill>
                  <a:srgbClr val="FF0000"/>
                </a:solidFill>
                <a:latin typeface="Times New Roman" panose="02020603050405020304" pitchFamily="18" charset="0"/>
                <a:cs typeface="Times New Roman" panose="02020603050405020304" pitchFamily="18" charset="0"/>
              </a:rPr>
              <a:t>                                      UML DIAGRAMS</a:t>
            </a:r>
            <a:endParaRPr lang="en-GB" sz="280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19912" y="978408"/>
            <a:ext cx="10515600" cy="5418011"/>
          </a:xfrm>
        </p:spPr>
        <p:txBody>
          <a:bodyPr>
            <a:normAutofit/>
          </a:bodyPr>
          <a:lstStyle/>
          <a:p>
            <a:pPr marL="0" indent="0">
              <a:buNone/>
            </a:pPr>
            <a:r>
              <a:rPr lang="en-IN" sz="2400" u="sng">
                <a:solidFill>
                  <a:srgbClr val="FF0000"/>
                </a:solidFill>
              </a:rPr>
              <a:t>Use case diagram:</a:t>
            </a:r>
            <a:endParaRPr lang="en-GB" sz="2400" u="sng">
              <a:solidFill>
                <a:srgbClr val="FF0000"/>
              </a:solidFill>
            </a:endParaRPr>
          </a:p>
        </p:txBody>
      </p:sp>
      <p:sp>
        <p:nvSpPr>
          <p:cNvPr id="6" name="Rectangle 5"/>
          <p:cNvSpPr/>
          <p:nvPr/>
        </p:nvSpPr>
        <p:spPr>
          <a:xfrm>
            <a:off x="3670126" y="924527"/>
            <a:ext cx="45719" cy="56578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01353332-78C3-8AE2-56FE-FFA68C0239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2846" y="924527"/>
            <a:ext cx="5593276" cy="5752211"/>
          </a:xfrm>
          <a:prstGeom prst="rect">
            <a:avLst/>
          </a:prstGeom>
        </p:spPr>
      </p:pic>
    </p:spTree>
    <p:extLst>
      <p:ext uri="{BB962C8B-B14F-4D97-AF65-F5344CB8AC3E}">
        <p14:creationId xmlns:p14="http://schemas.microsoft.com/office/powerpoint/2010/main" val="2908066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4192" y="310896"/>
            <a:ext cx="10515600" cy="5244275"/>
          </a:xfrm>
        </p:spPr>
        <p:txBody>
          <a:bodyPr>
            <a:normAutofit/>
          </a:bodyPr>
          <a:lstStyle/>
          <a:p>
            <a:pPr marL="0" indent="0">
              <a:buNone/>
            </a:pPr>
            <a:r>
              <a:rPr lang="en-IN" sz="2400" u="sng">
                <a:solidFill>
                  <a:srgbClr val="FF0000"/>
                </a:solidFill>
                <a:latin typeface="Times New Roman" panose="02020603050405020304" pitchFamily="18" charset="0"/>
                <a:cs typeface="Times New Roman" panose="02020603050405020304" pitchFamily="18" charset="0"/>
              </a:rPr>
              <a:t>Class diagram</a:t>
            </a:r>
            <a:r>
              <a:rPr lang="en-IN" sz="2400" u="sng">
                <a:solidFill>
                  <a:srgbClr val="FF0000"/>
                </a:solidFill>
              </a:rPr>
              <a:t>:</a:t>
            </a:r>
            <a:endParaRPr lang="en-GB" sz="2400" u="sng">
              <a:solidFill>
                <a:srgbClr val="FF000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8686" y="268158"/>
            <a:ext cx="7020302" cy="6589842"/>
          </a:xfrm>
          <a:prstGeom prst="rect">
            <a:avLst/>
          </a:prstGeom>
        </p:spPr>
      </p:pic>
    </p:spTree>
    <p:extLst>
      <p:ext uri="{BB962C8B-B14F-4D97-AF65-F5344CB8AC3E}">
        <p14:creationId xmlns:p14="http://schemas.microsoft.com/office/powerpoint/2010/main" val="2443777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2480" y="155448"/>
            <a:ext cx="10515600" cy="5966651"/>
          </a:xfrm>
        </p:spPr>
        <p:txBody>
          <a:bodyPr>
            <a:normAutofit/>
          </a:bodyPr>
          <a:lstStyle/>
          <a:p>
            <a:pPr marL="0" indent="0">
              <a:buNone/>
            </a:pPr>
            <a:r>
              <a:rPr lang="en-IN" sz="2400" u="sng" dirty="0">
                <a:solidFill>
                  <a:srgbClr val="FF0000"/>
                </a:solidFill>
                <a:latin typeface="Times New Roman" panose="02020603050405020304" pitchFamily="18" charset="0"/>
                <a:cs typeface="Times New Roman" panose="02020603050405020304" pitchFamily="18" charset="0"/>
              </a:rPr>
              <a:t>Sequence diagram:</a:t>
            </a:r>
            <a:endParaRPr lang="en-GB" sz="2400" u="sng" dirty="0">
              <a:solidFill>
                <a:srgbClr val="FF0000"/>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882032" y="1116702"/>
            <a:ext cx="687823" cy="276999"/>
          </a:xfrm>
          <a:prstGeom prst="rect">
            <a:avLst/>
          </a:prstGeom>
          <a:solidFill>
            <a:schemeClr val="bg1"/>
          </a:solidFill>
        </p:spPr>
        <p:txBody>
          <a:bodyPr wrap="square" rtlCol="0">
            <a:spAutoFit/>
          </a:bodyPr>
          <a:lstStyle/>
          <a:p>
            <a:endParaRPr lang="en-GB" sz="1200" b="1" u="sng"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4137B80-FF82-73A8-C767-629DC86DC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499" y="705184"/>
            <a:ext cx="11309968" cy="5997368"/>
          </a:xfrm>
          <a:prstGeom prst="rect">
            <a:avLst/>
          </a:prstGeom>
        </p:spPr>
      </p:pic>
    </p:spTree>
    <p:extLst>
      <p:ext uri="{BB962C8B-B14F-4D97-AF65-F5344CB8AC3E}">
        <p14:creationId xmlns:p14="http://schemas.microsoft.com/office/powerpoint/2010/main" val="2668865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6448" y="353440"/>
            <a:ext cx="10515600" cy="6257671"/>
          </a:xfrm>
        </p:spPr>
        <p:txBody>
          <a:bodyPr>
            <a:normAutofit/>
          </a:bodyPr>
          <a:lstStyle/>
          <a:p>
            <a:pPr marL="0" indent="0">
              <a:buNone/>
            </a:pPr>
            <a:r>
              <a:rPr lang="en-IN" sz="2400" u="sng" dirty="0">
                <a:solidFill>
                  <a:srgbClr val="FF0000"/>
                </a:solidFill>
                <a:latin typeface="Times New Roman" panose="02020603050405020304" pitchFamily="18" charset="0"/>
                <a:cs typeface="Times New Roman" panose="02020603050405020304" pitchFamily="18" charset="0"/>
              </a:rPr>
              <a:t>Activity diagram:</a:t>
            </a:r>
            <a:endParaRPr lang="en-GB" sz="2400" u="sng" dirty="0">
              <a:solidFill>
                <a:srgbClr val="FF0000"/>
              </a:solidFill>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4727" y="416151"/>
            <a:ext cx="7425443" cy="6441849"/>
          </a:xfrm>
          <a:prstGeom prst="rect">
            <a:avLst/>
          </a:prstGeom>
        </p:spPr>
      </p:pic>
    </p:spTree>
    <p:extLst>
      <p:ext uri="{BB962C8B-B14F-4D97-AF65-F5344CB8AC3E}">
        <p14:creationId xmlns:p14="http://schemas.microsoft.com/office/powerpoint/2010/main" val="2806756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838200" y="412694"/>
            <a:ext cx="10515600" cy="5764269"/>
          </a:xfrm>
        </p:spPr>
        <p:txBody>
          <a:bodyPr>
            <a:normAutofit/>
          </a:bodyPr>
          <a:lstStyle/>
          <a:p>
            <a:pPr marL="0" indent="0">
              <a:buNone/>
            </a:pPr>
            <a:r>
              <a:rPr lang="en-IN" sz="2400" u="sng">
                <a:solidFill>
                  <a:srgbClr val="FF0000"/>
                </a:solidFill>
                <a:latin typeface="Times New Roman" panose="02020603050405020304" pitchFamily="18" charset="0"/>
                <a:cs typeface="Times New Roman" panose="02020603050405020304" pitchFamily="18" charset="0"/>
              </a:rPr>
              <a:t>ER diagram:</a:t>
            </a:r>
            <a:endParaRPr lang="en-GB" sz="2400" u="sng">
              <a:solidFill>
                <a:srgbClr val="FF0000"/>
              </a:solidFill>
              <a:latin typeface="Times New Roman" panose="02020603050405020304" pitchFamily="18" charset="0"/>
              <a:cs typeface="Times New Roman" panose="02020603050405020304" pitchFamily="18" charset="0"/>
            </a:endParaRPr>
          </a:p>
        </p:txBody>
      </p:sp>
      <p:sp>
        <p:nvSpPr>
          <p:cNvPr id="3" name="Rectangle 2"/>
          <p:cNvSpPr/>
          <p:nvPr/>
        </p:nvSpPr>
        <p:spPr>
          <a:xfrm>
            <a:off x="4383314" y="493486"/>
            <a:ext cx="3570515" cy="2177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4987" y="711200"/>
            <a:ext cx="7800156" cy="6226028"/>
          </a:xfrm>
          <a:prstGeom prst="rect">
            <a:avLst/>
          </a:prstGeom>
        </p:spPr>
      </p:pic>
    </p:spTree>
    <p:extLst>
      <p:ext uri="{BB962C8B-B14F-4D97-AF65-F5344CB8AC3E}">
        <p14:creationId xmlns:p14="http://schemas.microsoft.com/office/powerpoint/2010/main" val="40149501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8EA394-57A4-4AB6-FA42-DFD4E9CBD6FF}"/>
              </a:ext>
            </a:extLst>
          </p:cNvPr>
          <p:cNvSpPr txBox="1"/>
          <p:nvPr/>
        </p:nvSpPr>
        <p:spPr>
          <a:xfrm>
            <a:off x="3904826" y="2598003"/>
            <a:ext cx="5892800" cy="830997"/>
          </a:xfrm>
          <a:prstGeom prst="rect">
            <a:avLst/>
          </a:prstGeom>
          <a:noFill/>
        </p:spPr>
        <p:txBody>
          <a:bodyPr wrap="square" rtlCol="0">
            <a:spAutoFit/>
          </a:bodyPr>
          <a:lstStyle/>
          <a:p>
            <a:r>
              <a:rPr lang="en-IN" sz="4800" u="sng"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594167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EB7B2-63A0-DE89-3FF8-7BA92F169217}"/>
              </a:ext>
            </a:extLst>
          </p:cNvPr>
          <p:cNvSpPr>
            <a:spLocks noGrp="1"/>
          </p:cNvSpPr>
          <p:nvPr>
            <p:ph type="title"/>
          </p:nvPr>
        </p:nvSpPr>
        <p:spPr>
          <a:xfrm>
            <a:off x="629653" y="124495"/>
            <a:ext cx="10515600" cy="814746"/>
          </a:xfrm>
        </p:spPr>
        <p:txBody>
          <a:bodyPr/>
          <a:lstStyle/>
          <a:p>
            <a:pPr algn="ctr"/>
            <a:r>
              <a:rPr kumimoji="0" lang="en-US" sz="2800" b="0" i="0" u="none" strike="noStrike" kern="1200" cap="none" spc="0" normalizeH="0" baseline="0" noProof="0" dirty="0">
                <a:ln>
                  <a:noFill/>
                </a:ln>
                <a:solidFill>
                  <a:srgbClr val="FF0000"/>
                </a:solidFill>
                <a:effectLst/>
                <a:uLnTx/>
                <a:uFillTx/>
                <a:latin typeface="Times New Roman" panose="02020603050405020304" pitchFamily="18" charset="0"/>
                <a:ea typeface="+mj-ea"/>
                <a:cs typeface="Times New Roman" panose="02020603050405020304" pitchFamily="18" charset="0"/>
              </a:rPr>
              <a:t>CONTENTS</a:t>
            </a:r>
            <a:endParaRPr lang="en-IN" dirty="0"/>
          </a:p>
        </p:txBody>
      </p:sp>
      <p:sp>
        <p:nvSpPr>
          <p:cNvPr id="4" name="Content Placeholder 2"/>
          <p:cNvSpPr>
            <a:spLocks noGrp="1"/>
          </p:cNvSpPr>
          <p:nvPr>
            <p:ph sz="half" idx="1"/>
          </p:nvPr>
        </p:nvSpPr>
        <p:spPr>
          <a:xfrm>
            <a:off x="838200" y="1111250"/>
            <a:ext cx="4735882" cy="5065713"/>
          </a:xfrm>
        </p:spPr>
        <p:txBody>
          <a:bodyPr vert="horz" lIns="91440" tIns="45720" rIns="91440" bIns="45720" rtlCol="0" anchor="t">
            <a:normAutofit/>
          </a:bodyPr>
          <a:lstStyle/>
          <a:p>
            <a:pPr>
              <a:lnSpc>
                <a:spcPct val="100000"/>
              </a:lnSpc>
            </a:pPr>
            <a:r>
              <a:rPr lang="en-US" sz="2400" dirty="0">
                <a:latin typeface="Times New Roman"/>
                <a:cs typeface="Times New Roman"/>
              </a:rPr>
              <a:t>  Introduction</a:t>
            </a:r>
          </a:p>
          <a:p>
            <a:pPr>
              <a:lnSpc>
                <a:spcPct val="100000"/>
              </a:lnSpc>
            </a:pPr>
            <a:r>
              <a:rPr lang="en-US" sz="2400" dirty="0">
                <a:latin typeface="Times New Roman"/>
                <a:cs typeface="Times New Roman"/>
              </a:rPr>
              <a:t>  Existing System</a:t>
            </a:r>
          </a:p>
          <a:p>
            <a:pPr>
              <a:lnSpc>
                <a:spcPct val="100000"/>
              </a:lnSpc>
            </a:pPr>
            <a:r>
              <a:rPr lang="en-US" sz="2400" dirty="0">
                <a:latin typeface="Times New Roman"/>
                <a:cs typeface="Times New Roman"/>
              </a:rPr>
              <a:t>  Proposed System</a:t>
            </a:r>
          </a:p>
          <a:p>
            <a:pPr>
              <a:lnSpc>
                <a:spcPct val="100000"/>
              </a:lnSpc>
            </a:pPr>
            <a:r>
              <a:rPr lang="en-US" sz="2400" dirty="0">
                <a:latin typeface="Times New Roman"/>
                <a:cs typeface="Times New Roman"/>
              </a:rPr>
              <a:t>  Modules</a:t>
            </a:r>
          </a:p>
          <a:p>
            <a:pPr>
              <a:lnSpc>
                <a:spcPct val="100000"/>
              </a:lnSpc>
            </a:pPr>
            <a:r>
              <a:rPr lang="en-US" sz="2400" dirty="0">
                <a:latin typeface="Times New Roman"/>
                <a:cs typeface="Times New Roman"/>
              </a:rPr>
              <a:t>  Functional Requirements</a:t>
            </a:r>
          </a:p>
          <a:p>
            <a:pPr>
              <a:lnSpc>
                <a:spcPct val="100000"/>
              </a:lnSpc>
            </a:pPr>
            <a:r>
              <a:rPr lang="en-US" sz="2400" dirty="0">
                <a:latin typeface="Times New Roman"/>
                <a:cs typeface="Times New Roman"/>
              </a:rPr>
              <a:t>  Non-functional Requirements</a:t>
            </a:r>
            <a:endParaRPr lang="en-IN" sz="2400" dirty="0">
              <a:latin typeface="Times New Roman"/>
              <a:cs typeface="Times New Roman"/>
            </a:endParaRPr>
          </a:p>
          <a:p>
            <a:pPr>
              <a:lnSpc>
                <a:spcPct val="100000"/>
              </a:lnSpc>
            </a:pPr>
            <a:r>
              <a:rPr lang="en-IN" sz="2400" dirty="0">
                <a:latin typeface="Times New Roman"/>
                <a:cs typeface="Times New Roman"/>
              </a:rPr>
              <a:t>  Computational resources</a:t>
            </a:r>
          </a:p>
          <a:p>
            <a:pPr>
              <a:lnSpc>
                <a:spcPct val="100000"/>
              </a:lnSpc>
            </a:pPr>
            <a:r>
              <a:rPr lang="en-IN" sz="2400" dirty="0">
                <a:latin typeface="Times New Roman"/>
                <a:cs typeface="Times New Roman"/>
              </a:rPr>
              <a:t>  Technical architecture</a:t>
            </a:r>
          </a:p>
          <a:p>
            <a:pPr>
              <a:lnSpc>
                <a:spcPct val="100000"/>
              </a:lnSpc>
            </a:pPr>
            <a:r>
              <a:rPr lang="en-IN" sz="2400" dirty="0">
                <a:latin typeface="Times New Roman"/>
                <a:cs typeface="Times New Roman"/>
              </a:rPr>
              <a:t>  System architecture</a:t>
            </a:r>
          </a:p>
          <a:p>
            <a:pPr>
              <a:lnSpc>
                <a:spcPct val="100000"/>
              </a:lnSpc>
            </a:pPr>
            <a:r>
              <a:rPr lang="en-IN" sz="2400" dirty="0">
                <a:latin typeface="Times New Roman"/>
                <a:cs typeface="Times New Roman"/>
              </a:rPr>
              <a:t>  UML diagrams</a:t>
            </a:r>
          </a:p>
          <a:p>
            <a:pPr marL="0" indent="0">
              <a:lnSpc>
                <a:spcPct val="100000"/>
              </a:lnSpc>
              <a:buNone/>
            </a:pPr>
            <a:endParaRPr lang="en-IN" sz="2400" dirty="0">
              <a:latin typeface="Times New Roman"/>
              <a:cs typeface="Times New Roman"/>
            </a:endParaRPr>
          </a:p>
          <a:p>
            <a:pPr>
              <a:lnSpc>
                <a:spcPct val="100000"/>
              </a:lnSpc>
            </a:pPr>
            <a:endParaRPr lang="en-IN" sz="2400" dirty="0">
              <a:latin typeface="Times New Roman"/>
              <a:cs typeface="Times New Roman"/>
            </a:endParaRPr>
          </a:p>
        </p:txBody>
      </p:sp>
    </p:spTree>
    <p:extLst>
      <p:ext uri="{BB962C8B-B14F-4D97-AF65-F5344CB8AC3E}">
        <p14:creationId xmlns:p14="http://schemas.microsoft.com/office/powerpoint/2010/main" val="705663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DF975-B698-8ACA-2BAC-FF382D3075B2}"/>
              </a:ext>
            </a:extLst>
          </p:cNvPr>
          <p:cNvSpPr>
            <a:spLocks noGrp="1"/>
          </p:cNvSpPr>
          <p:nvPr>
            <p:ph type="title"/>
          </p:nvPr>
        </p:nvSpPr>
        <p:spPr>
          <a:xfrm>
            <a:off x="521110" y="235754"/>
            <a:ext cx="10515600" cy="773864"/>
          </a:xfrm>
        </p:spPr>
        <p:txBody>
          <a:bodyPr>
            <a:normAutofit/>
          </a:bodyPr>
          <a:lstStyle/>
          <a:p>
            <a:pPr algn="ctr"/>
            <a:r>
              <a:rPr lang="en-IN" sz="2800" dirty="0">
                <a:solidFill>
                  <a:srgbClr val="FF0000"/>
                </a:solidFill>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0723B1FF-6B95-7B69-D144-87258CA3A67A}"/>
              </a:ext>
            </a:extLst>
          </p:cNvPr>
          <p:cNvSpPr>
            <a:spLocks noGrp="1"/>
          </p:cNvSpPr>
          <p:nvPr>
            <p:ph idx="1"/>
          </p:nvPr>
        </p:nvSpPr>
        <p:spPr>
          <a:xfrm>
            <a:off x="521110" y="1127605"/>
            <a:ext cx="11090517" cy="5624051"/>
          </a:xfrm>
        </p:spPr>
        <p:txBody>
          <a:bodyPr>
            <a:noAutofit/>
          </a:bodyPr>
          <a:lstStyle/>
          <a:p>
            <a:pPr marL="0" indent="0" algn="just">
              <a:buNone/>
            </a:pPr>
            <a:r>
              <a:rPr lang="en-IN" sz="2400" dirty="0">
                <a:latin typeface="Times New Roman" pitchFamily="18" charset="0"/>
                <a:cs typeface="Times New Roman" pitchFamily="18" charset="0"/>
              </a:rPr>
              <a:t>In emergency situations, patients often struggle to find hospitals with available beds and specialized doctors. Manually searching for hospitals, making phone calls, and waiting for confirmation delays critical treatment. Additionally, hospitals face difficulties in maintaining real-time updates on bed occupancy and specialist availability. To address this, an automated hospital bed assignment system is proposed that provides real-time hospital availability information, facilitates ambulance booking, and assigns hospitals based on bed and specialist availability.</a:t>
            </a:r>
          </a:p>
          <a:p>
            <a:pPr marL="0" indent="0">
              <a:buNone/>
            </a:pPr>
            <a:r>
              <a:rPr lang="en-US" sz="2400" b="1" u="sng" dirty="0">
                <a:latin typeface="Times New Roman" pitchFamily="18" charset="0"/>
                <a:cs typeface="Times New Roman" pitchFamily="18" charset="0"/>
              </a:rPr>
              <a:t>Objectives:</a:t>
            </a:r>
            <a:endParaRPr lang="en-IN" sz="2400" dirty="0">
              <a:latin typeface="Times New Roman" pitchFamily="18" charset="0"/>
              <a:cs typeface="Times New Roman" pitchFamily="18" charset="0"/>
            </a:endParaRPr>
          </a:p>
          <a:p>
            <a:pPr lvl="0" algn="just"/>
            <a:r>
              <a:rPr lang="en-IN" sz="2400" dirty="0">
                <a:latin typeface="Times New Roman" pitchFamily="18" charset="0"/>
                <a:cs typeface="Times New Roman" pitchFamily="18" charset="0"/>
              </a:rPr>
              <a:t>To develop a web-based system that allows users to input their health issues and determine whether it is an emergency.</a:t>
            </a:r>
          </a:p>
          <a:p>
            <a:pPr lvl="0" algn="just"/>
            <a:r>
              <a:rPr lang="en-IN" sz="2400" dirty="0">
                <a:latin typeface="Times New Roman" pitchFamily="18" charset="0"/>
                <a:cs typeface="Times New Roman" pitchFamily="18" charset="0"/>
              </a:rPr>
              <a:t>To automate the process of checking bed availability using </a:t>
            </a:r>
            <a:r>
              <a:rPr lang="en-IN" sz="2400" dirty="0" err="1">
                <a:latin typeface="Times New Roman" pitchFamily="18" charset="0"/>
                <a:cs typeface="Times New Roman" pitchFamily="18" charset="0"/>
              </a:rPr>
              <a:t>IoT</a:t>
            </a:r>
            <a:r>
              <a:rPr lang="en-IN" sz="2400" dirty="0">
                <a:latin typeface="Times New Roman" pitchFamily="18" charset="0"/>
                <a:cs typeface="Times New Roman" pitchFamily="18" charset="0"/>
              </a:rPr>
              <a:t>-based force sensing resistors.</a:t>
            </a:r>
          </a:p>
          <a:p>
            <a:pPr lvl="0" algn="just"/>
            <a:r>
              <a:rPr lang="en-IN" sz="2400" dirty="0">
                <a:latin typeface="Times New Roman" pitchFamily="18" charset="0"/>
                <a:cs typeface="Times New Roman" pitchFamily="18" charset="0"/>
              </a:rPr>
              <a:t>To match patients with hospitals that have the necessary specialized doctors.</a:t>
            </a:r>
          </a:p>
          <a:p>
            <a:pPr lvl="0" algn="just"/>
            <a:r>
              <a:rPr lang="en-IN" sz="2400" dirty="0">
                <a:latin typeface="Times New Roman" pitchFamily="18" charset="0"/>
                <a:cs typeface="Times New Roman" pitchFamily="18" charset="0"/>
              </a:rPr>
              <a:t>To provide an emergency booking option for ambulances.</a:t>
            </a:r>
          </a:p>
        </p:txBody>
      </p:sp>
    </p:spTree>
    <p:extLst>
      <p:ext uri="{BB962C8B-B14F-4D97-AF65-F5344CB8AC3E}">
        <p14:creationId xmlns:p14="http://schemas.microsoft.com/office/powerpoint/2010/main" val="1066045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5E38C-36DA-693D-9E8F-60DB3ACE6418}"/>
              </a:ext>
            </a:extLst>
          </p:cNvPr>
          <p:cNvSpPr>
            <a:spLocks noGrp="1"/>
          </p:cNvSpPr>
          <p:nvPr>
            <p:ph type="title"/>
          </p:nvPr>
        </p:nvSpPr>
        <p:spPr>
          <a:xfrm>
            <a:off x="602226" y="362154"/>
            <a:ext cx="10515600" cy="637765"/>
          </a:xfrm>
        </p:spPr>
        <p:txBody>
          <a:bodyPr>
            <a:noAutofit/>
          </a:bodyPr>
          <a:lstStyle/>
          <a:p>
            <a:pPr algn="ctr">
              <a:lnSpc>
                <a:spcPct val="150000"/>
              </a:lnSpc>
            </a:pPr>
            <a:r>
              <a:rPr lang="en-IN" sz="2800" dirty="0">
                <a:solidFill>
                  <a:srgbClr val="FF0000"/>
                </a:solidFill>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B796396F-5492-AEB9-FF7A-3835FBCDC45E}"/>
              </a:ext>
            </a:extLst>
          </p:cNvPr>
          <p:cNvSpPr>
            <a:spLocks noGrp="1"/>
          </p:cNvSpPr>
          <p:nvPr>
            <p:ph idx="1"/>
          </p:nvPr>
        </p:nvSpPr>
        <p:spPr>
          <a:xfrm>
            <a:off x="838200" y="1091381"/>
            <a:ext cx="10515600" cy="5085582"/>
          </a:xfrm>
        </p:spPr>
        <p:txBody>
          <a:bodyPr/>
          <a:lstStyle/>
          <a:p>
            <a:pPr marL="0" indent="0" algn="just">
              <a:buNone/>
            </a:pPr>
            <a:r>
              <a:rPr lang="en-IN" sz="2400" dirty="0">
                <a:latin typeface="Times New Roman" pitchFamily="18" charset="0"/>
                <a:cs typeface="Times New Roman" pitchFamily="18" charset="0"/>
              </a:rPr>
              <a:t>Patients currently have to manually search for hospitals by making numerous calls or physically visiting multiple locations, which leads to delays in receiving critical care. Additionally, there is no real-time update on bed availability, making it difficult for patients to find hospitals with vacant beds. The lack of automated hospital databases further contributes to inefficiencies, as staff must manually verify and assign patients to available facilities, causing unnecessary delays. Moreover, there is no direct integration between ambulance services and hospital assignments, preventing seamless coordination in emergency situations.</a:t>
            </a:r>
          </a:p>
          <a:p>
            <a:pPr marL="0" indent="0" algn="just">
              <a:buNone/>
            </a:pPr>
            <a:r>
              <a:rPr lang="en-US" sz="2400" b="1" u="sng" dirty="0">
                <a:latin typeface="Times New Roman" pitchFamily="18" charset="0"/>
                <a:cs typeface="Times New Roman" pitchFamily="18" charset="0"/>
              </a:rPr>
              <a:t>Disadvantages:</a:t>
            </a:r>
            <a:endParaRPr lang="en-IN" sz="2400" dirty="0">
              <a:latin typeface="Times New Roman" pitchFamily="18" charset="0"/>
              <a:cs typeface="Times New Roman" pitchFamily="18" charset="0"/>
            </a:endParaRPr>
          </a:p>
          <a:p>
            <a:pPr lvl="0" algn="just"/>
            <a:r>
              <a:rPr lang="en-IN" sz="2400" dirty="0">
                <a:latin typeface="Times New Roman" pitchFamily="18" charset="0"/>
                <a:cs typeface="Times New Roman" pitchFamily="18" charset="0"/>
              </a:rPr>
              <a:t>Critical delays in finding hospitals with available beds.</a:t>
            </a:r>
          </a:p>
          <a:p>
            <a:pPr lvl="0" algn="just"/>
            <a:r>
              <a:rPr lang="en-IN" sz="2400" dirty="0">
                <a:latin typeface="Times New Roman" pitchFamily="18" charset="0"/>
                <a:cs typeface="Times New Roman" pitchFamily="18" charset="0"/>
              </a:rPr>
              <a:t>No centralized system to check specialist availability.</a:t>
            </a:r>
          </a:p>
          <a:p>
            <a:pPr lvl="0" algn="just"/>
            <a:r>
              <a:rPr lang="en-IN" sz="2400" dirty="0">
                <a:latin typeface="Times New Roman" pitchFamily="18" charset="0"/>
                <a:cs typeface="Times New Roman" pitchFamily="18" charset="0"/>
              </a:rPr>
              <a:t>Hospitals struggle to keep track of real-time bed occupancy.</a:t>
            </a:r>
          </a:p>
          <a:p>
            <a:pPr lvl="0" algn="just"/>
            <a:r>
              <a:rPr lang="en-IN" sz="2400" dirty="0">
                <a:latin typeface="Times New Roman" pitchFamily="18" charset="0"/>
                <a:cs typeface="Times New Roman" pitchFamily="18" charset="0"/>
              </a:rPr>
              <a:t>Increased risk of mismanagement in emergency situations.</a:t>
            </a:r>
          </a:p>
        </p:txBody>
      </p:sp>
    </p:spTree>
    <p:extLst>
      <p:ext uri="{BB962C8B-B14F-4D97-AF65-F5344CB8AC3E}">
        <p14:creationId xmlns:p14="http://schemas.microsoft.com/office/powerpoint/2010/main" val="1084065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27E33-9E0D-5622-B1EB-E73CD6A4F61C}"/>
              </a:ext>
            </a:extLst>
          </p:cNvPr>
          <p:cNvSpPr>
            <a:spLocks noGrp="1"/>
          </p:cNvSpPr>
          <p:nvPr>
            <p:ph type="title"/>
          </p:nvPr>
        </p:nvSpPr>
        <p:spPr>
          <a:xfrm>
            <a:off x="526025" y="137652"/>
            <a:ext cx="10515600" cy="678425"/>
          </a:xfrm>
        </p:spPr>
        <p:txBody>
          <a:bodyPr>
            <a:normAutofit/>
          </a:bodyPr>
          <a:lstStyle/>
          <a:p>
            <a:pPr algn="ctr">
              <a:lnSpc>
                <a:spcPct val="150000"/>
              </a:lnSpc>
            </a:pPr>
            <a:r>
              <a:rPr lang="en-IN" sz="2800" dirty="0">
                <a:solidFill>
                  <a:srgbClr val="FF0000"/>
                </a:solidFill>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3EF3A2EE-28F7-6586-FC69-BDF2B8DE1D67}"/>
              </a:ext>
            </a:extLst>
          </p:cNvPr>
          <p:cNvSpPr>
            <a:spLocks noGrp="1"/>
          </p:cNvSpPr>
          <p:nvPr>
            <p:ph idx="1"/>
          </p:nvPr>
        </p:nvSpPr>
        <p:spPr>
          <a:xfrm>
            <a:off x="538551" y="962619"/>
            <a:ext cx="11139949" cy="5270090"/>
          </a:xfrm>
        </p:spPr>
        <p:txBody>
          <a:bodyPr>
            <a:noAutofit/>
          </a:bodyPr>
          <a:lstStyle/>
          <a:p>
            <a:pPr marL="0" indent="0" algn="just">
              <a:buNone/>
            </a:pPr>
            <a:r>
              <a:rPr lang="en-IN" sz="2400" dirty="0">
                <a:latin typeface="Times New Roman" pitchFamily="18" charset="0"/>
                <a:cs typeface="Times New Roman" pitchFamily="18" charset="0"/>
              </a:rPr>
              <a:t>The proposed system is a web-based application with two modules: User and Hospital. In the User Module, patients can enter their symptoms </a:t>
            </a:r>
            <a:r>
              <a:rPr lang="en-IN" sz="2400">
                <a:latin typeface="Times New Roman" pitchFamily="18" charset="0"/>
                <a:cs typeface="Times New Roman" pitchFamily="18" charset="0"/>
              </a:rPr>
              <a:t>via text </a:t>
            </a:r>
            <a:r>
              <a:rPr lang="en-IN" sz="2400" dirty="0">
                <a:latin typeface="Times New Roman" pitchFamily="18" charset="0"/>
                <a:cs typeface="Times New Roman" pitchFamily="18" charset="0"/>
              </a:rPr>
              <a:t>and the system determines if it is an emergency based on a predefined database. If an emergency is detected, users can book an ambulance, and the system checks for nearby hospitals with available beds and required specialists. Hospital details are displayed, allowing users to proceed to the recommended facility, while </a:t>
            </a:r>
            <a:r>
              <a:rPr lang="en-IN" sz="2400" dirty="0" err="1">
                <a:latin typeface="Times New Roman" pitchFamily="18" charset="0"/>
                <a:cs typeface="Times New Roman" pitchFamily="18" charset="0"/>
              </a:rPr>
              <a:t>IoT</a:t>
            </a:r>
            <a:r>
              <a:rPr lang="en-IN" sz="2400" dirty="0">
                <a:latin typeface="Times New Roman" pitchFamily="18" charset="0"/>
                <a:cs typeface="Times New Roman" pitchFamily="18" charset="0"/>
              </a:rPr>
              <a:t>-based force sensing resistors automatically update bed availability. The Hospital Module enables hospitals to manage bed occupancy and doctor availability, maintaining records of assigned patients and doctors. Automatic bed count updates occur through </a:t>
            </a:r>
            <a:r>
              <a:rPr lang="en-IN" sz="2400" dirty="0" err="1">
                <a:latin typeface="Times New Roman" pitchFamily="18" charset="0"/>
                <a:cs typeface="Times New Roman" pitchFamily="18" charset="0"/>
              </a:rPr>
              <a:t>IoT</a:t>
            </a:r>
            <a:r>
              <a:rPr lang="en-IN" sz="2400" dirty="0">
                <a:latin typeface="Times New Roman" pitchFamily="18" charset="0"/>
                <a:cs typeface="Times New Roman" pitchFamily="18" charset="0"/>
              </a:rPr>
              <a:t> sensor readings, and a real-time dashboard displays hospital data, including available beds and on-duty doctors.</a:t>
            </a:r>
          </a:p>
          <a:p>
            <a:pPr marL="0" indent="0" algn="just">
              <a:buNone/>
            </a:pPr>
            <a:r>
              <a:rPr lang="en-US" sz="2400" b="1" u="sng" dirty="0">
                <a:latin typeface="Times New Roman" pitchFamily="18" charset="0"/>
                <a:cs typeface="Times New Roman" pitchFamily="18" charset="0"/>
              </a:rPr>
              <a:t>Advantages:</a:t>
            </a:r>
            <a:endParaRPr lang="en-IN" sz="2400" dirty="0">
              <a:latin typeface="Times New Roman" pitchFamily="18" charset="0"/>
              <a:cs typeface="Times New Roman" pitchFamily="18" charset="0"/>
            </a:endParaRPr>
          </a:p>
          <a:p>
            <a:pPr lvl="0" algn="just"/>
            <a:r>
              <a:rPr lang="en-IN" sz="2400" dirty="0">
                <a:latin typeface="Times New Roman" pitchFamily="18" charset="0"/>
                <a:cs typeface="Times New Roman" pitchFamily="18" charset="0"/>
              </a:rPr>
              <a:t>Real-time Bed Tracking.</a:t>
            </a:r>
          </a:p>
          <a:p>
            <a:pPr lvl="0" algn="just"/>
            <a:r>
              <a:rPr lang="en-IN" sz="2400" dirty="0">
                <a:latin typeface="Times New Roman" pitchFamily="18" charset="0"/>
                <a:cs typeface="Times New Roman" pitchFamily="18" charset="0"/>
              </a:rPr>
              <a:t>Quick Hospital Assignment.</a:t>
            </a:r>
          </a:p>
          <a:p>
            <a:pPr lvl="0" algn="just"/>
            <a:r>
              <a:rPr lang="en-IN" sz="2400" dirty="0">
                <a:latin typeface="Times New Roman" pitchFamily="18" charset="0"/>
                <a:cs typeface="Times New Roman" pitchFamily="18" charset="0"/>
              </a:rPr>
              <a:t>Emergency Handling.</a:t>
            </a:r>
          </a:p>
          <a:p>
            <a:pPr lvl="0" algn="just"/>
            <a:r>
              <a:rPr lang="en-IN" sz="2400" dirty="0">
                <a:latin typeface="Times New Roman" pitchFamily="18" charset="0"/>
                <a:cs typeface="Times New Roman" pitchFamily="18" charset="0"/>
              </a:rPr>
              <a:t>Reduced Manual Effort.</a:t>
            </a:r>
          </a:p>
        </p:txBody>
      </p:sp>
    </p:spTree>
    <p:extLst>
      <p:ext uri="{BB962C8B-B14F-4D97-AF65-F5344CB8AC3E}">
        <p14:creationId xmlns:p14="http://schemas.microsoft.com/office/powerpoint/2010/main" val="2279989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D0EB877-9EC6-6EDB-C3FC-6AE0344272CE}"/>
              </a:ext>
            </a:extLst>
          </p:cNvPr>
          <p:cNvSpPr>
            <a:spLocks noGrp="1"/>
          </p:cNvSpPr>
          <p:nvPr>
            <p:ph type="title"/>
          </p:nvPr>
        </p:nvSpPr>
        <p:spPr>
          <a:xfrm>
            <a:off x="582561" y="178313"/>
            <a:ext cx="10515600" cy="824578"/>
          </a:xfrm>
        </p:spPr>
        <p:txBody>
          <a:bodyPr>
            <a:normAutofit/>
          </a:bodyPr>
          <a:lstStyle/>
          <a:p>
            <a:pPr algn="ctr"/>
            <a:r>
              <a:rPr lang="en-IN" sz="2800" dirty="0">
                <a:solidFill>
                  <a:srgbClr val="FF0000"/>
                </a:solidFill>
                <a:latin typeface="Times New Roman" panose="02020603050405020304" pitchFamily="18" charset="0"/>
                <a:cs typeface="Times New Roman" panose="02020603050405020304" pitchFamily="18" charset="0"/>
              </a:rPr>
              <a:t>MODULES</a:t>
            </a:r>
          </a:p>
        </p:txBody>
      </p:sp>
      <p:sp>
        <p:nvSpPr>
          <p:cNvPr id="5" name="Content Placeholder 4">
            <a:extLst>
              <a:ext uri="{FF2B5EF4-FFF2-40B4-BE49-F238E27FC236}">
                <a16:creationId xmlns:a16="http://schemas.microsoft.com/office/drawing/2014/main" id="{B1C2F985-B7DD-9D98-780C-8E632D22D528}"/>
              </a:ext>
            </a:extLst>
          </p:cNvPr>
          <p:cNvSpPr>
            <a:spLocks noGrp="1"/>
          </p:cNvSpPr>
          <p:nvPr>
            <p:ph idx="1"/>
          </p:nvPr>
        </p:nvSpPr>
        <p:spPr>
          <a:xfrm>
            <a:off x="838200" y="1189704"/>
            <a:ext cx="10515600" cy="4987259"/>
          </a:xfrm>
        </p:spPr>
        <p:txBody>
          <a:bodyPr>
            <a:normAutofit/>
          </a:bodyPr>
          <a:lstStyle/>
          <a:p>
            <a:pPr marL="0" indent="0" algn="just">
              <a:buNone/>
            </a:pPr>
            <a:r>
              <a:rPr lang="en-IN" sz="2400" b="1" dirty="0">
                <a:latin typeface="Times New Roman" pitchFamily="18" charset="0"/>
                <a:cs typeface="Times New Roman" pitchFamily="18" charset="0"/>
              </a:rPr>
              <a:t>1. User Module:</a:t>
            </a:r>
            <a:endParaRPr lang="en-IN" sz="2400" dirty="0">
              <a:latin typeface="Times New Roman" pitchFamily="18" charset="0"/>
              <a:cs typeface="Times New Roman" pitchFamily="18" charset="0"/>
            </a:endParaRPr>
          </a:p>
          <a:p>
            <a:pPr lvl="0" algn="just"/>
            <a:r>
              <a:rPr lang="en-IN" sz="2400" dirty="0">
                <a:latin typeface="Times New Roman" pitchFamily="18" charset="0"/>
                <a:cs typeface="Times New Roman" pitchFamily="18" charset="0"/>
              </a:rPr>
              <a:t>Symptoms input and emergency classification.</a:t>
            </a:r>
          </a:p>
          <a:p>
            <a:pPr lvl="0" algn="just"/>
            <a:r>
              <a:rPr lang="en-IN" sz="2400" dirty="0">
                <a:latin typeface="Times New Roman" pitchFamily="18" charset="0"/>
                <a:cs typeface="Times New Roman" pitchFamily="18" charset="0"/>
              </a:rPr>
              <a:t>Hospital assignment based on bed and specialist availability.</a:t>
            </a:r>
          </a:p>
          <a:p>
            <a:pPr lvl="0" algn="just"/>
            <a:r>
              <a:rPr lang="en-IN" sz="2400" dirty="0">
                <a:latin typeface="Times New Roman" pitchFamily="18" charset="0"/>
                <a:cs typeface="Times New Roman" pitchFamily="18" charset="0"/>
              </a:rPr>
              <a:t>Ambulance booking option.</a:t>
            </a:r>
          </a:p>
          <a:p>
            <a:pPr lvl="0" algn="just"/>
            <a:r>
              <a:rPr lang="en-IN" sz="2400" dirty="0">
                <a:latin typeface="Times New Roman" pitchFamily="18" charset="0"/>
                <a:cs typeface="Times New Roman" pitchFamily="18" charset="0"/>
              </a:rPr>
              <a:t>User dashboard with hospital details.</a:t>
            </a:r>
          </a:p>
          <a:p>
            <a:pPr marL="0" indent="0" algn="just">
              <a:buNone/>
            </a:pPr>
            <a:endParaRPr lang="en-IN" sz="2400" dirty="0">
              <a:latin typeface="Times New Roman" pitchFamily="18" charset="0"/>
              <a:cs typeface="Times New Roman" pitchFamily="18" charset="0"/>
            </a:endParaRPr>
          </a:p>
          <a:p>
            <a:pPr marL="0" indent="0" algn="just">
              <a:buNone/>
            </a:pPr>
            <a:r>
              <a:rPr lang="en-IN" sz="2400" b="1" dirty="0">
                <a:latin typeface="Times New Roman" pitchFamily="18" charset="0"/>
                <a:cs typeface="Times New Roman" pitchFamily="18" charset="0"/>
              </a:rPr>
              <a:t>2. Hospital Module:</a:t>
            </a:r>
            <a:endParaRPr lang="en-IN" sz="2400" dirty="0">
              <a:latin typeface="Times New Roman" pitchFamily="18" charset="0"/>
              <a:cs typeface="Times New Roman" pitchFamily="18" charset="0"/>
            </a:endParaRPr>
          </a:p>
          <a:p>
            <a:pPr lvl="0" algn="just"/>
            <a:r>
              <a:rPr lang="en-IN" sz="2400" dirty="0">
                <a:latin typeface="Times New Roman" pitchFamily="18" charset="0"/>
                <a:cs typeface="Times New Roman" pitchFamily="18" charset="0"/>
              </a:rPr>
              <a:t>Hospital login and dashboard access</a:t>
            </a:r>
          </a:p>
          <a:p>
            <a:pPr lvl="0" algn="just"/>
            <a:r>
              <a:rPr lang="en-IN" sz="2400" dirty="0">
                <a:latin typeface="Times New Roman" pitchFamily="18" charset="0"/>
                <a:cs typeface="Times New Roman" pitchFamily="18" charset="0"/>
              </a:rPr>
              <a:t>Bed occupancy management via </a:t>
            </a:r>
            <a:r>
              <a:rPr lang="en-IN" sz="2400" dirty="0" err="1">
                <a:latin typeface="Times New Roman" pitchFamily="18" charset="0"/>
                <a:cs typeface="Times New Roman" pitchFamily="18" charset="0"/>
              </a:rPr>
              <a:t>IoT</a:t>
            </a:r>
            <a:r>
              <a:rPr lang="en-IN" sz="2400" dirty="0">
                <a:latin typeface="Times New Roman" pitchFamily="18" charset="0"/>
                <a:cs typeface="Times New Roman" pitchFamily="18" charset="0"/>
              </a:rPr>
              <a:t> sensors</a:t>
            </a:r>
          </a:p>
          <a:p>
            <a:pPr lvl="0" algn="just"/>
            <a:r>
              <a:rPr lang="en-IN" sz="2400" dirty="0">
                <a:latin typeface="Times New Roman" pitchFamily="18" charset="0"/>
                <a:cs typeface="Times New Roman" pitchFamily="18" charset="0"/>
              </a:rPr>
              <a:t>Doctor availability tracking</a:t>
            </a:r>
          </a:p>
          <a:p>
            <a:pPr lvl="0" algn="just"/>
            <a:r>
              <a:rPr lang="en-IN" sz="2400" dirty="0">
                <a:latin typeface="Times New Roman" pitchFamily="18" charset="0"/>
                <a:cs typeface="Times New Roman" pitchFamily="18" charset="0"/>
              </a:rPr>
              <a:t>Patient record management</a:t>
            </a:r>
          </a:p>
        </p:txBody>
      </p:sp>
    </p:spTree>
    <p:extLst>
      <p:ext uri="{BB962C8B-B14F-4D97-AF65-F5344CB8AC3E}">
        <p14:creationId xmlns:p14="http://schemas.microsoft.com/office/powerpoint/2010/main" val="3321060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45C51-B8B7-4410-F3F6-25951EAA1009}"/>
              </a:ext>
            </a:extLst>
          </p:cNvPr>
          <p:cNvSpPr>
            <a:spLocks noGrp="1"/>
          </p:cNvSpPr>
          <p:nvPr>
            <p:ph type="title"/>
          </p:nvPr>
        </p:nvSpPr>
        <p:spPr>
          <a:xfrm>
            <a:off x="690716" y="99654"/>
            <a:ext cx="10515600" cy="1325563"/>
          </a:xfrm>
        </p:spPr>
        <p:txBody>
          <a:bodyPr>
            <a:normAutofit/>
          </a:bodyPr>
          <a:lstStyle/>
          <a:p>
            <a:pPr algn="ctr"/>
            <a:r>
              <a:rPr lang="en-IN" sz="2800" dirty="0">
                <a:solidFill>
                  <a:srgbClr val="FF0000"/>
                </a:solidFill>
                <a:latin typeface="Times New Roman" panose="02020603050405020304" pitchFamily="18" charset="0"/>
                <a:cs typeface="Times New Roman" panose="02020603050405020304" pitchFamily="18" charset="0"/>
              </a:rPr>
              <a:t>FUNCTIONAL REQUIREMENTS</a:t>
            </a:r>
          </a:p>
        </p:txBody>
      </p:sp>
      <p:sp>
        <p:nvSpPr>
          <p:cNvPr id="3" name="Content Placeholder 2">
            <a:extLst>
              <a:ext uri="{FF2B5EF4-FFF2-40B4-BE49-F238E27FC236}">
                <a16:creationId xmlns:a16="http://schemas.microsoft.com/office/drawing/2014/main" id="{20049553-F9D5-5F52-5023-1F7DEE98004D}"/>
              </a:ext>
            </a:extLst>
          </p:cNvPr>
          <p:cNvSpPr>
            <a:spLocks noGrp="1"/>
          </p:cNvSpPr>
          <p:nvPr>
            <p:ph sz="half" idx="1"/>
          </p:nvPr>
        </p:nvSpPr>
        <p:spPr>
          <a:xfrm>
            <a:off x="766915" y="1431874"/>
            <a:ext cx="10493983" cy="4351338"/>
          </a:xfrm>
        </p:spPr>
        <p:txBody>
          <a:bodyPr>
            <a:normAutofit/>
          </a:bodyPr>
          <a:lstStyle/>
          <a:p>
            <a:pPr lvl="0"/>
            <a:r>
              <a:rPr lang="en-IN" sz="2400" dirty="0">
                <a:latin typeface="Times New Roman" pitchFamily="18" charset="0"/>
                <a:cs typeface="Times New Roman" pitchFamily="18" charset="0"/>
              </a:rPr>
              <a:t>User registration and login</a:t>
            </a:r>
          </a:p>
          <a:p>
            <a:pPr lvl="0"/>
            <a:r>
              <a:rPr lang="en-IN" sz="2400" dirty="0">
                <a:latin typeface="Times New Roman" pitchFamily="18" charset="0"/>
                <a:cs typeface="Times New Roman" pitchFamily="18" charset="0"/>
              </a:rPr>
              <a:t>Symptom input through text or voice</a:t>
            </a:r>
          </a:p>
          <a:p>
            <a:pPr lvl="0"/>
            <a:r>
              <a:rPr lang="en-IN" sz="2400" dirty="0">
                <a:latin typeface="Times New Roman" pitchFamily="18" charset="0"/>
                <a:cs typeface="Times New Roman" pitchFamily="18" charset="0"/>
              </a:rPr>
              <a:t>Health issue classification</a:t>
            </a:r>
          </a:p>
          <a:p>
            <a:pPr lvl="0"/>
            <a:r>
              <a:rPr lang="en-IN" sz="2400" dirty="0">
                <a:latin typeface="Times New Roman" pitchFamily="18" charset="0"/>
                <a:cs typeface="Times New Roman" pitchFamily="18" charset="0"/>
              </a:rPr>
              <a:t>Hospital and doctor availability search</a:t>
            </a:r>
          </a:p>
          <a:p>
            <a:pPr lvl="0"/>
            <a:r>
              <a:rPr lang="en-IN" sz="2400" dirty="0">
                <a:latin typeface="Times New Roman" pitchFamily="18" charset="0"/>
                <a:cs typeface="Times New Roman" pitchFamily="18" charset="0"/>
              </a:rPr>
              <a:t>Bed availability tracking using </a:t>
            </a:r>
            <a:r>
              <a:rPr lang="en-IN" sz="2400" dirty="0" err="1">
                <a:latin typeface="Times New Roman" pitchFamily="18" charset="0"/>
                <a:cs typeface="Times New Roman" pitchFamily="18" charset="0"/>
              </a:rPr>
              <a:t>IoT</a:t>
            </a:r>
            <a:r>
              <a:rPr lang="en-IN" sz="2400" dirty="0">
                <a:latin typeface="Times New Roman" pitchFamily="18" charset="0"/>
                <a:cs typeface="Times New Roman" pitchFamily="18" charset="0"/>
              </a:rPr>
              <a:t> sensors</a:t>
            </a:r>
          </a:p>
          <a:p>
            <a:pPr lvl="0"/>
            <a:r>
              <a:rPr lang="en-IN" sz="2400" dirty="0">
                <a:latin typeface="Times New Roman" pitchFamily="18" charset="0"/>
                <a:cs typeface="Times New Roman" pitchFamily="18" charset="0"/>
              </a:rPr>
              <a:t>Emergency ambulance booking</a:t>
            </a:r>
          </a:p>
          <a:p>
            <a:pPr lvl="0"/>
            <a:r>
              <a:rPr lang="en-IN" sz="2400" dirty="0">
                <a:latin typeface="Times New Roman" pitchFamily="18" charset="0"/>
                <a:cs typeface="Times New Roman" pitchFamily="18" charset="0"/>
              </a:rPr>
              <a:t>Hospitals registration</a:t>
            </a:r>
          </a:p>
          <a:p>
            <a:pPr lvl="0"/>
            <a:r>
              <a:rPr lang="en-IN" sz="2400" dirty="0">
                <a:latin typeface="Times New Roman" pitchFamily="18" charset="0"/>
                <a:cs typeface="Times New Roman" pitchFamily="18" charset="0"/>
              </a:rPr>
              <a:t>Patient details management</a:t>
            </a:r>
          </a:p>
          <a:p>
            <a:pPr marL="0" indent="0">
              <a:buNone/>
            </a:pP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3187153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48C34-8CC8-1871-2543-2C23FDFCDF93}"/>
              </a:ext>
            </a:extLst>
          </p:cNvPr>
          <p:cNvSpPr>
            <a:spLocks noGrp="1"/>
          </p:cNvSpPr>
          <p:nvPr>
            <p:ph type="title"/>
          </p:nvPr>
        </p:nvSpPr>
        <p:spPr>
          <a:xfrm>
            <a:off x="641555" y="206478"/>
            <a:ext cx="10515600" cy="1090920"/>
          </a:xfrm>
        </p:spPr>
        <p:txBody>
          <a:bodyPr>
            <a:normAutofit/>
          </a:bodyPr>
          <a:lstStyle/>
          <a:p>
            <a:pPr algn="ctr"/>
            <a:r>
              <a:rPr lang="en-IN" sz="2800" dirty="0">
                <a:solidFill>
                  <a:srgbClr val="FF0000"/>
                </a:solidFill>
                <a:latin typeface="Times New Roman" panose="02020603050405020304" pitchFamily="18" charset="0"/>
                <a:cs typeface="Times New Roman" panose="02020603050405020304" pitchFamily="18" charset="0"/>
              </a:rPr>
              <a:t>NON-FUNCTIONAL REQUIREMENTS</a:t>
            </a:r>
          </a:p>
        </p:txBody>
      </p:sp>
      <p:sp>
        <p:nvSpPr>
          <p:cNvPr id="3" name="Content Placeholder 2">
            <a:extLst>
              <a:ext uri="{FF2B5EF4-FFF2-40B4-BE49-F238E27FC236}">
                <a16:creationId xmlns:a16="http://schemas.microsoft.com/office/drawing/2014/main" id="{A8555981-4CD2-C49D-00F0-A831009A97E9}"/>
              </a:ext>
            </a:extLst>
          </p:cNvPr>
          <p:cNvSpPr>
            <a:spLocks noGrp="1"/>
          </p:cNvSpPr>
          <p:nvPr>
            <p:ph idx="1"/>
          </p:nvPr>
        </p:nvSpPr>
        <p:spPr>
          <a:xfrm>
            <a:off x="1477297" y="1579818"/>
            <a:ext cx="7932174" cy="4351338"/>
          </a:xfrm>
        </p:spPr>
        <p:txBody>
          <a:bodyPr/>
          <a:lstStyle/>
          <a:p>
            <a:pPr lvl="0"/>
            <a:r>
              <a:rPr lang="en-US" sz="2400" dirty="0">
                <a:latin typeface="Times New Roman" pitchFamily="18" charset="0"/>
                <a:cs typeface="Times New Roman" pitchFamily="18" charset="0"/>
              </a:rPr>
              <a:t>Portability</a:t>
            </a:r>
            <a:endParaRPr lang="en-IN" sz="2400" dirty="0">
              <a:latin typeface="Times New Roman" pitchFamily="18" charset="0"/>
              <a:cs typeface="Times New Roman" pitchFamily="18" charset="0"/>
            </a:endParaRPr>
          </a:p>
          <a:p>
            <a:pPr lvl="0"/>
            <a:r>
              <a:rPr lang="en-US" sz="2400" dirty="0">
                <a:latin typeface="Times New Roman" pitchFamily="18" charset="0"/>
                <a:cs typeface="Times New Roman" pitchFamily="18" charset="0"/>
              </a:rPr>
              <a:t>Security</a:t>
            </a:r>
            <a:endParaRPr lang="en-IN" sz="2400" dirty="0">
              <a:latin typeface="Times New Roman" pitchFamily="18" charset="0"/>
              <a:cs typeface="Times New Roman" pitchFamily="18" charset="0"/>
            </a:endParaRPr>
          </a:p>
          <a:p>
            <a:pPr lvl="0"/>
            <a:r>
              <a:rPr lang="en-US" sz="2400" dirty="0">
                <a:latin typeface="Times New Roman" pitchFamily="18" charset="0"/>
                <a:cs typeface="Times New Roman" pitchFamily="18" charset="0"/>
              </a:rPr>
              <a:t>Maintainability</a:t>
            </a:r>
            <a:endParaRPr lang="en-IN" sz="2400" dirty="0">
              <a:latin typeface="Times New Roman" pitchFamily="18" charset="0"/>
              <a:cs typeface="Times New Roman" pitchFamily="18" charset="0"/>
            </a:endParaRPr>
          </a:p>
          <a:p>
            <a:pPr lvl="0"/>
            <a:r>
              <a:rPr lang="en-US" sz="2400" dirty="0">
                <a:latin typeface="Times New Roman" pitchFamily="18" charset="0"/>
                <a:cs typeface="Times New Roman" pitchFamily="18" charset="0"/>
              </a:rPr>
              <a:t>Performance</a:t>
            </a:r>
            <a:endParaRPr lang="en-IN" sz="2400" dirty="0">
              <a:latin typeface="Times New Roman" pitchFamily="18" charset="0"/>
              <a:cs typeface="Times New Roman" pitchFamily="18" charset="0"/>
            </a:endParaRPr>
          </a:p>
          <a:p>
            <a:pPr lvl="0"/>
            <a:r>
              <a:rPr lang="en-US" sz="2400" dirty="0">
                <a:latin typeface="Times New Roman" pitchFamily="18" charset="0"/>
                <a:cs typeface="Times New Roman" pitchFamily="18" charset="0"/>
              </a:rPr>
              <a:t>Reusability</a:t>
            </a:r>
            <a:endParaRPr lang="en-IN" sz="2400" dirty="0">
              <a:latin typeface="Times New Roman" pitchFamily="18" charset="0"/>
              <a:cs typeface="Times New Roman" pitchFamily="18" charset="0"/>
            </a:endParaRPr>
          </a:p>
          <a:p>
            <a:pPr lvl="0"/>
            <a:r>
              <a:rPr lang="en-US" sz="2400" dirty="0">
                <a:latin typeface="Times New Roman" pitchFamily="18" charset="0"/>
                <a:cs typeface="Times New Roman" pitchFamily="18" charset="0"/>
              </a:rPr>
              <a:t>Flexibility</a:t>
            </a:r>
            <a:endParaRPr lang="en-IN" sz="2400" dirty="0">
              <a:latin typeface="Times New Roman" pitchFamily="18" charset="0"/>
              <a:cs typeface="Times New Roman" pitchFamily="18" charset="0"/>
            </a:endParaRPr>
          </a:p>
          <a:p>
            <a:pPr lvl="0"/>
            <a:r>
              <a:rPr lang="en-US" sz="2400" dirty="0">
                <a:latin typeface="Times New Roman" pitchFamily="18" charset="0"/>
                <a:cs typeface="Times New Roman" pitchFamily="18" charset="0"/>
              </a:rPr>
              <a:t>Scalability</a:t>
            </a:r>
            <a:endParaRPr lang="en-IN" sz="2400" dirty="0">
              <a:latin typeface="Times New Roman" pitchFamily="18" charset="0"/>
              <a:cs typeface="Times New Roman" pitchFamily="18" charset="0"/>
            </a:endParaRPr>
          </a:p>
          <a:p>
            <a:pPr lvl="0"/>
            <a:r>
              <a:rPr lang="en-US" sz="2400" dirty="0">
                <a:latin typeface="Times New Roman" pitchFamily="18" charset="0"/>
                <a:cs typeface="Times New Roman" pitchFamily="18" charset="0"/>
              </a:rPr>
              <a:t>Performance</a:t>
            </a:r>
            <a:endParaRPr lang="en-IN" sz="2400" dirty="0">
              <a:latin typeface="Times New Roman" pitchFamily="18" charset="0"/>
              <a:cs typeface="Times New Roman" pitchFamily="18" charset="0"/>
            </a:endParaRPr>
          </a:p>
          <a:p>
            <a:pPr lvl="0"/>
            <a:r>
              <a:rPr lang="en-US" sz="2400" dirty="0">
                <a:latin typeface="Times New Roman" pitchFamily="18" charset="0"/>
                <a:cs typeface="Times New Roman" pitchFamily="18" charset="0"/>
              </a:rPr>
              <a:t>Usability</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4147179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45C51-B8B7-4410-F3F6-25951EAA1009}"/>
              </a:ext>
            </a:extLst>
          </p:cNvPr>
          <p:cNvSpPr>
            <a:spLocks noGrp="1"/>
          </p:cNvSpPr>
          <p:nvPr>
            <p:ph type="title"/>
          </p:nvPr>
        </p:nvSpPr>
        <p:spPr>
          <a:xfrm>
            <a:off x="690716" y="99654"/>
            <a:ext cx="10515600" cy="1325563"/>
          </a:xfrm>
        </p:spPr>
        <p:txBody>
          <a:bodyPr>
            <a:normAutofit/>
          </a:bodyPr>
          <a:lstStyle/>
          <a:p>
            <a:pPr algn="ctr"/>
            <a:r>
              <a:rPr lang="en-IN" sz="2800" dirty="0">
                <a:solidFill>
                  <a:srgbClr val="FF0000"/>
                </a:solidFill>
                <a:latin typeface="Times New Roman" panose="02020603050405020304" pitchFamily="18" charset="0"/>
                <a:cs typeface="Times New Roman" panose="02020603050405020304" pitchFamily="18" charset="0"/>
              </a:rPr>
              <a:t>SOFTWARE REQUIREMENTS</a:t>
            </a:r>
          </a:p>
        </p:txBody>
      </p:sp>
      <p:sp>
        <p:nvSpPr>
          <p:cNvPr id="3" name="Content Placeholder 2">
            <a:extLst>
              <a:ext uri="{FF2B5EF4-FFF2-40B4-BE49-F238E27FC236}">
                <a16:creationId xmlns:a16="http://schemas.microsoft.com/office/drawing/2014/main" id="{20049553-F9D5-5F52-5023-1F7DEE98004D}"/>
              </a:ext>
            </a:extLst>
          </p:cNvPr>
          <p:cNvSpPr>
            <a:spLocks noGrp="1"/>
          </p:cNvSpPr>
          <p:nvPr>
            <p:ph sz="half" idx="1"/>
          </p:nvPr>
        </p:nvSpPr>
        <p:spPr>
          <a:xfrm>
            <a:off x="766915" y="1431874"/>
            <a:ext cx="10493983" cy="4351338"/>
          </a:xfrm>
        </p:spPr>
        <p:txBody>
          <a:bodyPr>
            <a:normAutofit/>
          </a:bodyPr>
          <a:lstStyle/>
          <a:p>
            <a:pPr lvl="0"/>
            <a:r>
              <a:rPr lang="en-IN" sz="2400" b="1" dirty="0">
                <a:latin typeface="Times New Roman" pitchFamily="18" charset="0"/>
                <a:cs typeface="Times New Roman" pitchFamily="18" charset="0"/>
              </a:rPr>
              <a:t>Backend:</a:t>
            </a:r>
            <a:r>
              <a:rPr lang="en-IN" sz="2400" dirty="0">
                <a:latin typeface="Times New Roman" pitchFamily="18" charset="0"/>
                <a:cs typeface="Times New Roman" pitchFamily="18" charset="0"/>
              </a:rPr>
              <a:t> Flask (Python), Flask-CORS, </a:t>
            </a:r>
            <a:r>
              <a:rPr lang="en-IN" sz="2400" dirty="0" err="1">
                <a:latin typeface="Times New Roman" pitchFamily="18" charset="0"/>
                <a:cs typeface="Times New Roman" pitchFamily="18" charset="0"/>
              </a:rPr>
              <a:t>pymysql</a:t>
            </a:r>
            <a:endParaRPr lang="en-IN" sz="2400" dirty="0">
              <a:latin typeface="Times New Roman" pitchFamily="18" charset="0"/>
              <a:cs typeface="Times New Roman" pitchFamily="18" charset="0"/>
            </a:endParaRPr>
          </a:p>
          <a:p>
            <a:pPr lvl="0"/>
            <a:r>
              <a:rPr lang="en-IN" sz="2400" b="1" dirty="0">
                <a:latin typeface="Times New Roman" pitchFamily="18" charset="0"/>
                <a:cs typeface="Times New Roman" pitchFamily="18" charset="0"/>
              </a:rPr>
              <a:t>Database:</a:t>
            </a:r>
            <a:r>
              <a:rPr lang="en-IN" sz="2400" dirty="0">
                <a:latin typeface="Times New Roman" pitchFamily="18" charset="0"/>
                <a:cs typeface="Times New Roman" pitchFamily="18" charset="0"/>
              </a:rPr>
              <a:t> MySQL</a:t>
            </a:r>
          </a:p>
          <a:p>
            <a:pPr lvl="0"/>
            <a:r>
              <a:rPr lang="en-IN" sz="2400" b="1" dirty="0">
                <a:latin typeface="Times New Roman" pitchFamily="18" charset="0"/>
                <a:cs typeface="Times New Roman" pitchFamily="18" charset="0"/>
              </a:rPr>
              <a:t>Frontend:</a:t>
            </a:r>
            <a:r>
              <a:rPr lang="en-IN" sz="2400" dirty="0">
                <a:latin typeface="Times New Roman" pitchFamily="18" charset="0"/>
                <a:cs typeface="Times New Roman" pitchFamily="18" charset="0"/>
              </a:rPr>
              <a:t> HTML, CSS, JavaScript</a:t>
            </a:r>
          </a:p>
          <a:p>
            <a:pPr lvl="0"/>
            <a:r>
              <a:rPr lang="en-IN" sz="2400" b="1" dirty="0">
                <a:latin typeface="Times New Roman" pitchFamily="18" charset="0"/>
                <a:cs typeface="Times New Roman" pitchFamily="18" charset="0"/>
              </a:rPr>
              <a:t>APIs:</a:t>
            </a: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OpenStreetMap</a:t>
            </a: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Nominatim</a:t>
            </a:r>
            <a:r>
              <a:rPr lang="en-IN" sz="2400" dirty="0">
                <a:latin typeface="Times New Roman" pitchFamily="18" charset="0"/>
                <a:cs typeface="Times New Roman" pitchFamily="18" charset="0"/>
              </a:rPr>
              <a:t> API (for </a:t>
            </a:r>
            <a:r>
              <a:rPr lang="en-IN" sz="2400" dirty="0" err="1">
                <a:latin typeface="Times New Roman" pitchFamily="18" charset="0"/>
                <a:cs typeface="Times New Roman" pitchFamily="18" charset="0"/>
              </a:rPr>
              <a:t>geolocation</a:t>
            </a:r>
            <a:r>
              <a:rPr lang="en-IN" sz="2400" dirty="0">
                <a:latin typeface="Times New Roman" pitchFamily="18" charset="0"/>
                <a:cs typeface="Times New Roman" pitchFamily="18" charset="0"/>
              </a:rPr>
              <a:t>), Google Maps API (for ambulance routing)</a:t>
            </a:r>
          </a:p>
          <a:p>
            <a:pPr lvl="0"/>
            <a:r>
              <a:rPr lang="en-IN" sz="2400" b="1" dirty="0" err="1">
                <a:latin typeface="Times New Roman" pitchFamily="18" charset="0"/>
                <a:cs typeface="Times New Roman" pitchFamily="18" charset="0"/>
              </a:rPr>
              <a:t>IoT</a:t>
            </a:r>
            <a:r>
              <a:rPr lang="en-IN" sz="2400" b="1" dirty="0">
                <a:latin typeface="Times New Roman" pitchFamily="18" charset="0"/>
                <a:cs typeface="Times New Roman" pitchFamily="18" charset="0"/>
              </a:rPr>
              <a:t> Integration:</a:t>
            </a:r>
            <a:r>
              <a:rPr lang="en-IN" sz="2400" dirty="0">
                <a:latin typeface="Times New Roman" pitchFamily="18" charset="0"/>
                <a:cs typeface="Times New Roman" pitchFamily="18" charset="0"/>
              </a:rPr>
              <a:t> Data collection from force sensing resistors</a:t>
            </a:r>
          </a:p>
        </p:txBody>
      </p:sp>
    </p:spTree>
    <p:extLst>
      <p:ext uri="{BB962C8B-B14F-4D97-AF65-F5344CB8AC3E}">
        <p14:creationId xmlns:p14="http://schemas.microsoft.com/office/powerpoint/2010/main" val="2938582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880</TotalTime>
  <Words>756</Words>
  <Application>Microsoft Office PowerPoint</Application>
  <PresentationFormat>Widescreen</PresentationFormat>
  <Paragraphs>109</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BHOJ REDDY ENGINEERING COLLEGE FOR WOMEN DEPARTMENT OF INFORMATION TECHNOLOGY III B Tech. II Sem. A Sec. IOMP Design Seminar Academic year 2024-25   Date: 23/04 /2025     OPTIMIZED EMERGENCY BED ALLOCATION USING  IOT AND AI</vt:lpstr>
      <vt:lpstr>CONTENTS</vt:lpstr>
      <vt:lpstr>PROBLEM STATEMENT</vt:lpstr>
      <vt:lpstr>EXISTING SYSTEM</vt:lpstr>
      <vt:lpstr>PROPOSED SYSTEM</vt:lpstr>
      <vt:lpstr>MODULES</vt:lpstr>
      <vt:lpstr>FUNCTIONAL REQUIREMENTS</vt:lpstr>
      <vt:lpstr>NON-FUNCTIONAL REQUIREMENTS</vt:lpstr>
      <vt:lpstr>SOFTWARE REQUIREMENTS</vt:lpstr>
      <vt:lpstr>HARDWARE REQUIREMENTS</vt:lpstr>
      <vt:lpstr>                TECHNICAL ARCHITECTURE</vt:lpstr>
      <vt:lpstr>                                SYSTEM ARCHITECTURE</vt:lpstr>
      <vt:lpstr>                                      UML DIAGRAMS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BHOJ REDDY ENGINEERING COLLEGE FOR WOMEN DEPARTMENT OF INFORMATION TECHNOLOGY II B Tech. II Sem. A Sec. RTRP Seminar Academic year 2023-24   Date: 02 / 06 / 2024     LIBRARY MANAGEMENT SYSTEM</dc:title>
  <dc:creator>Sardarni Nainjeeth kour</dc:creator>
  <cp:lastModifiedBy>Eesha Karpuradu</cp:lastModifiedBy>
  <cp:revision>23</cp:revision>
  <dcterms:created xsi:type="dcterms:W3CDTF">2024-06-30T16:59:51Z</dcterms:created>
  <dcterms:modified xsi:type="dcterms:W3CDTF">2025-04-28T06:06:50Z</dcterms:modified>
</cp:coreProperties>
</file>