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3" r:id="rId6"/>
    <p:sldId id="298" r:id="rId7"/>
    <p:sldId id="303" r:id="rId8"/>
    <p:sldId id="304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Ștefan Buciu" initials="ȘB" lastIdx="1" clrIdx="0">
    <p:extLst>
      <p:ext uri="{19B8F6BF-5375-455C-9EA6-DF929625EA0E}">
        <p15:presenceInfo xmlns:p15="http://schemas.microsoft.com/office/powerpoint/2012/main" userId="cca918c1e9c94c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8" autoAdjust="0"/>
    <p:restoredTop sz="86465" autoAdjust="0"/>
  </p:normalViewPr>
  <p:slideViewPr>
    <p:cSldViewPr snapToGrid="0">
      <p:cViewPr varScale="1">
        <p:scale>
          <a:sx n="79" d="100"/>
          <a:sy n="79" d="100"/>
        </p:scale>
        <p:origin x="60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60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MARL comes in different forms, but the most basic one is called independent RL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InRL</a:t>
            </a:r>
            <a:r>
              <a:rPr lang="en-US" b="0" i="0" dirty="0">
                <a:effectLst/>
                <a:latin typeface="Arial" panose="020B0604020202020204" pitchFamily="34" charset="0"/>
              </a:rPr>
              <a:t>). In this setting, agents have no knowledge of each other, thus treating all interactions as part of their (”localized”) environment.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0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general, </a:t>
            </a:r>
            <a:r>
              <a:rPr lang="en-US" b="0" i="0" dirty="0">
                <a:effectLst/>
                <a:latin typeface="Arial" panose="020B0604020202020204" pitchFamily="34" charset="0"/>
              </a:rPr>
              <a:t>MARL algorithms can be classified as fully cooperative, fully competitive, or a mix of the two.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7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7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1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Agenda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tx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tx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8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Brea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621E617-7494-4F20-9B49-90AEEE24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108831-DFBE-4EDC-91FA-DC7A90EA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DD77AF-71EE-409C-9708-EAFCED60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61" r:id="rId5"/>
    <p:sldLayoutId id="2147483671" r:id="rId6"/>
    <p:sldLayoutId id="2147483666" r:id="rId7"/>
    <p:sldLayoutId id="2147483667" r:id="rId8"/>
    <p:sldLayoutId id="2147483654" r:id="rId9"/>
    <p:sldLayoutId id="2147483663" r:id="rId10"/>
    <p:sldLayoutId id="2147483662" r:id="rId11"/>
    <p:sldLayoutId id="2147483668" r:id="rId12"/>
    <p:sldLayoutId id="2147483652" r:id="rId13"/>
    <p:sldLayoutId id="2147483653" r:id="rId14"/>
    <p:sldLayoutId id="2147483660" r:id="rId15"/>
    <p:sldLayoutId id="2147483664" r:id="rId16"/>
    <p:sldLayoutId id="2147483665" r:id="rId17"/>
    <p:sldLayoutId id="2147483672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3021" y="4068661"/>
            <a:ext cx="6022413" cy="1152822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Overview of Multi-agent Reinforcement Learning in Game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Playing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3342" y="5231446"/>
            <a:ext cx="4941770" cy="396660"/>
          </a:xfrm>
        </p:spPr>
        <p:txBody>
          <a:bodyPr>
            <a:normAutofit/>
          </a:bodyPr>
          <a:lstStyle/>
          <a:p>
            <a:r>
              <a:rPr lang="en-US" sz="1800" dirty="0" err="1"/>
              <a:t>Buciu</a:t>
            </a:r>
            <a:r>
              <a:rPr lang="en-US" sz="1800" dirty="0"/>
              <a:t> </a:t>
            </a:r>
            <a:r>
              <a:rPr lang="en-US" sz="1800" dirty="0" err="1"/>
              <a:t>Ștefan</a:t>
            </a:r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142A6C-0E85-4810-8662-B758121AF55F}"/>
              </a:ext>
            </a:extLst>
          </p:cNvPr>
          <p:cNvSpPr txBox="1">
            <a:spLocks/>
          </p:cNvSpPr>
          <p:nvPr/>
        </p:nvSpPr>
        <p:spPr>
          <a:xfrm>
            <a:off x="4891017" y="949444"/>
            <a:ext cx="289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35FE561-5A10-4357-B739-C9FB32CDAB07}"/>
              </a:ext>
            </a:extLst>
          </p:cNvPr>
          <p:cNvSpPr txBox="1">
            <a:spLocks/>
          </p:cNvSpPr>
          <p:nvPr/>
        </p:nvSpPr>
        <p:spPr>
          <a:xfrm>
            <a:off x="4967864" y="6285349"/>
            <a:ext cx="98515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079B-0401-4EDA-9BEB-B2F3E31D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Multi-Agent Reinforcement Learning?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6F4C2-543C-436D-87E8-7A1CEF20B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Multi-agent RL (MARL) defines a setting where multiple agents are trying to maximize their own long-term result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by taking sequential decisions that interact with the environment and each other.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461D-8AEE-4FD3-9976-D80F78A9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3C44-9567-4059-94BF-DA0BE22D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8747-7C08-4F65-BB25-9D760A11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MARL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6C135-1E35-422B-ADAD-28890865D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Cooperative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D45C4-50FE-4F07-839D-838CAE18C5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agents share the reward function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agents have different private reward functions, but have a long-term goal to maximize the team-average reward (Markov Teams)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293C6-3E8A-4074-98AD-653A69B15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Competitive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24392-C220-4211-95E3-61F55CAD89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zero-sum Markov Games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63FF0B-0FCF-4317-A36C-19C10DAEF49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Mixture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492590-3669-4F79-B8AE-A5FD736A7E9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General-sum game setting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restriction is imposed on the goal and relationship among agents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agent is self-interested, whose reward may be conflicting with others’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F4D7C84-2AB7-43CF-9FC0-9B5DB097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94BA-4F13-EE7A-9340-4AE85655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MARL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3B5E-754A-20A4-C735-6BB00A507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Nonstationarity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717CF-AF5E-E7AC-2591-8DEAC4C8CD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Multiple agents that interact with the environment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MDP properties are lost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4D2CE0-1D81-7D1B-98D6-E80FC299C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6F620-5EBE-E347-7D1A-F5E99D4DD0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Joint-action space</a:t>
            </a:r>
          </a:p>
          <a:p>
            <a:pPr marL="285750" indent="-285750">
              <a:buFontTx/>
              <a:buChar char="-"/>
            </a:pPr>
            <a:r>
              <a:rPr lang="en-US" dirty="0"/>
              <a:t>Exponential complexity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D38F2A-E6DB-9F9A-DABC-73A524899DF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Partial observability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4A839A-93EA-CA0B-B1F5-946F5732CF3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Full environment information is not available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Agents receive data from local observations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Agents receive data by communicating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0DD603B-E696-3646-1D2B-2B291AC6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7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078F7-7C00-70A3-56D2-7F63C015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A7750A-E91D-27CA-C9FF-0E4F86DC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201" y="0"/>
            <a:ext cx="5938399" cy="6356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06BB6C-0C51-F844-6F19-8E85432F39A3}"/>
              </a:ext>
            </a:extLst>
          </p:cNvPr>
          <p:cNvSpPr txBox="1"/>
          <p:nvPr/>
        </p:nvSpPr>
        <p:spPr>
          <a:xfrm>
            <a:off x="1570449" y="6356350"/>
            <a:ext cx="8070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Canese</a:t>
            </a:r>
            <a:r>
              <a:rPr lang="en-US" sz="1100" dirty="0"/>
              <a:t>, L., </a:t>
            </a:r>
            <a:r>
              <a:rPr lang="en-US" sz="1100" dirty="0" err="1"/>
              <a:t>Cardarilli</a:t>
            </a:r>
            <a:r>
              <a:rPr lang="en-US" sz="1100" dirty="0"/>
              <a:t>, G.C., Di Nunzio, L., </a:t>
            </a:r>
            <a:r>
              <a:rPr lang="en-US" sz="1100" dirty="0" err="1"/>
              <a:t>Fazzolari</a:t>
            </a:r>
            <a:r>
              <a:rPr lang="en-US" sz="1100" dirty="0"/>
              <a:t>, R., </a:t>
            </a:r>
            <a:r>
              <a:rPr lang="en-US" sz="1100" dirty="0" err="1"/>
              <a:t>Giardino</a:t>
            </a:r>
            <a:r>
              <a:rPr lang="en-US" sz="1100" dirty="0"/>
              <a:t>, D., Re, M., Spano, S., 2021. Multi-agent reinforcement learning: A review of challenges and applications. Applied Sciences 11, 4948</a:t>
            </a:r>
          </a:p>
        </p:txBody>
      </p:sp>
    </p:spTree>
    <p:extLst>
      <p:ext uri="{BB962C8B-B14F-4D97-AF65-F5344CB8AC3E}">
        <p14:creationId xmlns:p14="http://schemas.microsoft.com/office/powerpoint/2010/main" val="174509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8AA9-2A3B-1A64-1A59-FEEE1C0B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MARL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45C3E-BC46-D4B1-7F1D-745944AD0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Counterfactual multi-agent policy gradient (COMA)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5E78D-9B05-5D67-4E53-5FBD69EBF8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Actor critic approach</a:t>
            </a:r>
          </a:p>
          <a:p>
            <a:pPr marL="285750" indent="-285750">
              <a:buFontTx/>
              <a:buChar char="-"/>
            </a:pPr>
            <a:r>
              <a:rPr lang="en-US" dirty="0"/>
              <a:t>Centralized training of decentralized policies paradigm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Counterfactual baseline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86703-5FD5-9038-849C-AE5BAB284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Hysteretic Q-learning (HQ-learning)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4C75E-2F59-3F0A-A1DE-71175435E3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Improvement over optimistic agents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Uses a different learning rate for increasing and decreasing Q-values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need for communication between agents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2BE2B7-437C-8FE5-005E-5FDBE092661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Lenient Multi-Agent Deep Reinforcement Learning (LDQN)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C88156-4804-9CA5-F40E-AC6A3D4B7D4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Deals with relative generalization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Uses a leniency factor to ignore sub-optimal actions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2EE542F-C935-225B-4194-E3E9352B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2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5604</TotalTime>
  <Words>340</Words>
  <Application>Microsoft Office PowerPoint</Application>
  <PresentationFormat>Widescreen</PresentationFormat>
  <Paragraphs>51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Office Theme</vt:lpstr>
      <vt:lpstr>Overview of Multi-agent Reinforcement Learning in Game Playing</vt:lpstr>
      <vt:lpstr>What is Multi-Agent Reinforcement Learning?</vt:lpstr>
      <vt:lpstr>MARL Settings</vt:lpstr>
      <vt:lpstr>MARL Challenges</vt:lpstr>
      <vt:lpstr>PowerPoint Presentation</vt:lpstr>
      <vt:lpstr>Some MARL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și practici continue</dc:title>
  <dc:creator>ȘTEFAN BUCIU</dc:creator>
  <cp:lastModifiedBy>Ștefan Buciu</cp:lastModifiedBy>
  <cp:revision>96</cp:revision>
  <dcterms:created xsi:type="dcterms:W3CDTF">2021-06-23T20:15:40Z</dcterms:created>
  <dcterms:modified xsi:type="dcterms:W3CDTF">2022-05-16T12:10:48Z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