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83" r:id="rId6"/>
    <p:sldId id="298" r:id="rId7"/>
    <p:sldId id="300" r:id="rId8"/>
    <p:sldId id="30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Ștefan Buciu" initials="ȘB" lastIdx="1" clrIdx="0">
    <p:extLst>
      <p:ext uri="{19B8F6BF-5375-455C-9EA6-DF929625EA0E}">
        <p15:presenceInfo xmlns:p15="http://schemas.microsoft.com/office/powerpoint/2012/main" userId="cca918c1e9c94cb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8" autoAdjust="0"/>
    <p:restoredTop sz="86465" autoAdjust="0"/>
  </p:normalViewPr>
  <p:slideViewPr>
    <p:cSldViewPr snapToGrid="0">
      <p:cViewPr varScale="1">
        <p:scale>
          <a:sx n="67" d="100"/>
          <a:sy n="67" d="100"/>
        </p:scale>
        <p:origin x="90" y="13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660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MARL comes in different forms, but the most basic one is called independent RL (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InRL</a:t>
            </a:r>
            <a:r>
              <a:rPr lang="en-US" b="0" i="0" dirty="0">
                <a:effectLst/>
                <a:latin typeface="Arial" panose="020B0604020202020204" pitchFamily="34" charset="0"/>
              </a:rPr>
              <a:t>). In this setting, agents have no knowledge of each other, thus treating all interactions as part of their (”localized”) environment.</a:t>
            </a:r>
          </a:p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 general, </a:t>
            </a:r>
            <a:r>
              <a:rPr lang="en-US" b="0" i="0" dirty="0">
                <a:effectLst/>
                <a:latin typeface="Arial" panose="020B0604020202020204" pitchFamily="34" charset="0"/>
              </a:rPr>
              <a:t>MARL algorithms can be classified as fully cooperative, fully competitive, or a mix of the two.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201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Clos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15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Agenda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tx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tx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088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ection Brea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621E617-7494-4F20-9B49-90AEEE249C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6108831-DFBE-4EDC-91FA-DC7A90EA4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DD77AF-71EE-409C-9708-EAFCED60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99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51" r:id="rId4"/>
    <p:sldLayoutId id="2147483661" r:id="rId5"/>
    <p:sldLayoutId id="2147483671" r:id="rId6"/>
    <p:sldLayoutId id="2147483666" r:id="rId7"/>
    <p:sldLayoutId id="2147483667" r:id="rId8"/>
    <p:sldLayoutId id="2147483654" r:id="rId9"/>
    <p:sldLayoutId id="2147483663" r:id="rId10"/>
    <p:sldLayoutId id="2147483662" r:id="rId11"/>
    <p:sldLayoutId id="2147483668" r:id="rId12"/>
    <p:sldLayoutId id="2147483652" r:id="rId13"/>
    <p:sldLayoutId id="2147483653" r:id="rId14"/>
    <p:sldLayoutId id="2147483660" r:id="rId15"/>
    <p:sldLayoutId id="2147483664" r:id="rId16"/>
    <p:sldLayoutId id="2147483665" r:id="rId17"/>
    <p:sldLayoutId id="2147483672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3021" y="4068661"/>
            <a:ext cx="6022413" cy="1152822"/>
          </a:xfrm>
        </p:spPr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Overview of Multi-agent Reinforcement Learning in Game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Playing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3342" y="5231446"/>
            <a:ext cx="4941770" cy="396660"/>
          </a:xfrm>
        </p:spPr>
        <p:txBody>
          <a:bodyPr>
            <a:normAutofit/>
          </a:bodyPr>
          <a:lstStyle/>
          <a:p>
            <a:r>
              <a:rPr lang="en-US" sz="1800" dirty="0" err="1"/>
              <a:t>Buciu</a:t>
            </a:r>
            <a:r>
              <a:rPr lang="en-US" sz="1800" dirty="0"/>
              <a:t> </a:t>
            </a:r>
            <a:r>
              <a:rPr lang="en-US" sz="1800" dirty="0" err="1"/>
              <a:t>Ștefan</a:t>
            </a:r>
            <a:endParaRPr lang="en-US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142A6C-0E85-4810-8662-B758121AF55F}"/>
              </a:ext>
            </a:extLst>
          </p:cNvPr>
          <p:cNvSpPr txBox="1">
            <a:spLocks/>
          </p:cNvSpPr>
          <p:nvPr/>
        </p:nvSpPr>
        <p:spPr>
          <a:xfrm>
            <a:off x="4891017" y="949444"/>
            <a:ext cx="289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E35FE561-5A10-4357-B739-C9FB32CDAB07}"/>
              </a:ext>
            </a:extLst>
          </p:cNvPr>
          <p:cNvSpPr txBox="1">
            <a:spLocks/>
          </p:cNvSpPr>
          <p:nvPr/>
        </p:nvSpPr>
        <p:spPr>
          <a:xfrm>
            <a:off x="4967864" y="6285349"/>
            <a:ext cx="98515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3079B-0401-4EDA-9BEB-B2F3E31D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Multi-Agent Reinforcement Learning?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6F4C2-543C-436D-87E8-7A1CEF20B4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Multi-agent RL (MARL) defines a setting where multiple agents are trying to maximize their own long-term result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by taking sequential decisions that interact with the environment and each other.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F461D-8AEE-4FD3-9976-D80F78A96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53C44-9567-4059-94BF-DA0BE22D3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E8747-7C08-4F65-BB25-9D760A11D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MARL Settings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6C135-1E35-422B-ADAD-28890865D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Cooperative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D45C4-50FE-4F07-839D-838CAE18C5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agents share the reward function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agents have different private reward functions, but have a long-term goal to maximize the team-average reward (Markov Teams)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293C6-3E8A-4074-98AD-653A69B15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Competitive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624392-C220-4211-95E3-61F55CAD89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zero-sum Markov Games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63FF0B-0FCF-4317-A36C-19C10DAEF493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Mixture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4492590-3669-4F79-B8AE-A5FD736A7E9A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General-sum game setting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no restriction is imposed on the goal and relationship among agents</a:t>
            </a:r>
          </a:p>
          <a:p>
            <a:pPr marL="285750" indent="-285750">
              <a:buFontTx/>
              <a:buChar char="-"/>
            </a:pPr>
            <a:r>
              <a:rPr lang="en-US" dirty="0"/>
              <a:t>each agent is self-interested, whose reward may be conflicting with others’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F4D7C84-2AB7-43CF-9FC0-9B5DB0977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11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FE66D-8194-4BEE-B06F-2EB32D2B7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League training Marl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9E020-D539-4510-8521-A48B085A5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AlphaStar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3BFF1-8CE3-4F3D-BB14-688C9034EC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League Training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1FCCC-D688-42E4-9A7A-A55667EDC9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Self-play cycle training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0EA02F-494D-41C1-B3E1-4235B24944A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Diversify strategies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1BD911-B6E6-4FBE-B8CC-388BC77512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An algorithm designed to play StarCraft, which achieved superhuman performance and attaining the title of grand-master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57F8AB-27D7-4B26-BCD4-8896E27AA18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MARL algorithm used by </a:t>
            </a:r>
            <a:r>
              <a:rPr lang="en-US" dirty="0" err="1"/>
              <a:t>AlphaStar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DD2B86-868D-45CF-BB7B-A8C62291983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Self-play algorithms, similar to those used in chess and Go, learn rapidly but may chase cycles (for example, where A defeats B, and B defeats C, but A loses to C) indefinitely without making progress.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F891CD-AD86-4F4E-AD3E-C2265CD2DAC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This league of potential opponents includes a diverse range of agents, as well as their policies from both current and previous iterations. At each iteration, each agent plays games against opponents sampled from a mixture policy specific to that agent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81238B8-2979-43F6-8327-DBAFCE48A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00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A0F18-EABD-4628-A53D-B40959725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91135"/>
            <a:ext cx="5438775" cy="1325563"/>
          </a:xfrm>
        </p:spPr>
        <p:txBody>
          <a:bodyPr/>
          <a:lstStyle/>
          <a:p>
            <a:r>
              <a:rPr lang="en-US" dirty="0"/>
              <a:t>League training Marl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D0D7A3F-C43B-45EF-A20B-C024ED6FDB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4594" y="953917"/>
            <a:ext cx="5258211" cy="5584995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6B75EC-66BA-4A97-93CF-7B1FAF1153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5589" y="1240972"/>
            <a:ext cx="5258211" cy="5115378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Three pools of agents, each initialized by supervised learning, were subsequently trained with reinforcement learning.</a:t>
            </a:r>
          </a:p>
          <a:p>
            <a:pPr marL="285750" indent="-285750">
              <a:buFontTx/>
              <a:buChar char="-"/>
            </a:pPr>
            <a:r>
              <a:rPr lang="en-US" dirty="0"/>
              <a:t>As they train, these agents intermittently add copies of themselves—”players” that are frozen at a specific point—to the league. 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main agents train against all of these past players, as well as themselves. 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league exploiters train against all past players. 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main exploiters train against the main agents. </a:t>
            </a:r>
          </a:p>
          <a:p>
            <a:pPr marL="285750" indent="-285750">
              <a:buFontTx/>
              <a:buChar char="-"/>
            </a:pPr>
            <a:r>
              <a:rPr lang="en-US" dirty="0"/>
              <a:t>Main exploiters and league exploiters can be reset to the supervised agent when they add a player to the league.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E8ABF6-094B-43AF-820E-96E59C121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789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5559</TotalTime>
  <Words>405</Words>
  <Application>Microsoft Office PowerPoint</Application>
  <PresentationFormat>Widescreen</PresentationFormat>
  <Paragraphs>41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Tenorite</vt:lpstr>
      <vt:lpstr>Office Theme</vt:lpstr>
      <vt:lpstr>Overview of Multi-agent Reinforcement Learning in Game Playing</vt:lpstr>
      <vt:lpstr>What is Multi-Agent Reinforcement Learning?</vt:lpstr>
      <vt:lpstr>MARL Settings</vt:lpstr>
      <vt:lpstr>League training Marl</vt:lpstr>
      <vt:lpstr>League training Marl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și practici continue</dc:title>
  <dc:creator>ȘTEFAN BUCIU</dc:creator>
  <cp:lastModifiedBy>Ștefan Buciu</cp:lastModifiedBy>
  <cp:revision>86</cp:revision>
  <dcterms:created xsi:type="dcterms:W3CDTF">2021-06-23T20:15:40Z</dcterms:created>
  <dcterms:modified xsi:type="dcterms:W3CDTF">2022-05-02T02:46:09Z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