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5"/>
  </p:notesMasterIdLst>
  <p:sldIdLst>
    <p:sldId id="256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FFCCCC"/>
    <a:srgbClr val="0563C1"/>
    <a:srgbClr val="6AA2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5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E4880-7DA0-4458-A438-59016194DA36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1AB8C-271C-4EB9-9DF3-95022938B63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339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180A-00E6-7D9D-632F-6C15EEA6BF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EAD69E-B528-087A-99AE-01C50EA81A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72901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D1A22-93E7-53F5-3D1C-BA3AE5668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84A04-97C2-C83B-3F52-CA55E6768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jdelijke aanduiding voor tekst 784">
            <a:extLst>
              <a:ext uri="{FF2B5EF4-FFF2-40B4-BE49-F238E27FC236}">
                <a16:creationId xmlns:a16="http://schemas.microsoft.com/office/drawing/2014/main" id="{D5F3149F-9ED1-9034-D500-737E6DBBE3B2}"/>
              </a:ext>
            </a:extLst>
          </p:cNvPr>
          <p:cNvSpPr txBox="1">
            <a:spLocks/>
          </p:cNvSpPr>
          <p:nvPr userDrawn="1"/>
        </p:nvSpPr>
        <p:spPr>
          <a:xfrm>
            <a:off x="138631" y="3583882"/>
            <a:ext cx="257369" cy="2479301"/>
          </a:xfrm>
          <a:prstGeom prst="rect">
            <a:avLst/>
          </a:prstGeom>
        </p:spPr>
        <p:txBody>
          <a:bodyPr vert="vert270" wrap="none" lIns="72000" tIns="72000" rIns="0" bIns="18000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b="1" i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266700" indent="-2571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SzPct val="100000"/>
              <a:buFontTx/>
              <a:buBlip>
                <a:blip r:embed="rId2"/>
              </a:buBlip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1688" indent="-2682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Font typeface="Systeemlettertype regulier"/>
              <a:buChar char="－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525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tabLst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sz="1200" kern="1200" noProof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Summer School 2024 – Industrial AI</a:t>
            </a:r>
            <a:endParaRPr lang="en-GB" sz="1200" kern="1200" noProof="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Tijdelijke aanduiding voor dianummer 5">
            <a:extLst>
              <a:ext uri="{FF2B5EF4-FFF2-40B4-BE49-F238E27FC236}">
                <a16:creationId xmlns:a16="http://schemas.microsoft.com/office/drawing/2014/main" id="{51E2B4CD-705E-E28A-043D-E3D4141B0EA5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0" y="6064591"/>
            <a:ext cx="396000" cy="396000"/>
          </a:xfrm>
          <a:prstGeom prst="rect">
            <a:avLst/>
          </a:prstGeom>
          <a:solidFill>
            <a:srgbClr val="E00020"/>
          </a:solidFill>
        </p:spPr>
        <p:txBody>
          <a:bodyPr vert="horz" wrap="none" lIns="36000" tIns="0" rIns="36000" bIns="0" rtlCol="0" anchor="ctr">
            <a:normAutofit/>
          </a:bodyPr>
          <a:lstStyle>
            <a:defPPr>
              <a:defRPr lang="nl-BE"/>
            </a:defPPr>
            <a:lvl1pPr marL="0" algn="ctr" defTabSz="914400" rtl="0" eaLnBrk="1" latinLnBrk="0" hangingPunct="1">
              <a:defRPr sz="1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FAFF9E-DC53-4AC0-AF44-49258468423F}" type="slidenum">
              <a:rPr lang="nl-BE" sz="1200" kern="1200" noProof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nl-BE" sz="1200" kern="1200" noProof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3939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99B7A-49D6-747B-0DC1-9468669DED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7" y="363600"/>
            <a:ext cx="10515600" cy="1324800"/>
          </a:xfrm>
        </p:spPr>
        <p:txBody>
          <a:bodyPr anchor="ctr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E0C14-FF0F-5E43-2DC6-9C547A6489F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559999" y="2822714"/>
            <a:ext cx="4397835" cy="3806859"/>
          </a:xfrm>
        </p:spPr>
        <p:txBody>
          <a:bodyPr anchor="ctr" anchorCtr="1"/>
          <a:lstStyle>
            <a:lvl1pPr marL="0" indent="0">
              <a:buNone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err="1"/>
              <a:t>Afbeelding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DFCD0-D549-8541-2E96-5E270DA67E5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825200"/>
            <a:ext cx="10515600" cy="4352400"/>
          </a:xfrm>
        </p:spPr>
        <p:txBody>
          <a:bodyPr>
            <a:normAutofit/>
          </a:bodyPr>
          <a:lstStyle>
            <a:lvl1pPr marL="230400" indent="-230400">
              <a:buFont typeface="Arial" panose="020B0604020202020204" pitchFamily="34" charset="0"/>
              <a:buChar char="•"/>
              <a:defRPr sz="2800"/>
            </a:lvl1pPr>
            <a:lvl2pPr marL="687600" indent="-230400">
              <a:buFont typeface="Arial" panose="020B0604020202020204" pitchFamily="34" charset="0"/>
              <a:buChar char="•"/>
              <a:defRPr sz="2400"/>
            </a:lvl2pPr>
            <a:lvl3pPr marL="1144800" indent="-230400">
              <a:buFont typeface="Arial" panose="020B0604020202020204" pitchFamily="34" charset="0"/>
              <a:buChar char="•"/>
              <a:defRPr sz="2000"/>
            </a:lvl3pPr>
            <a:lvl4pPr marL="1602000" indent="-230400">
              <a:buFont typeface="Arial" panose="020B0604020202020204" pitchFamily="34" charset="0"/>
              <a:buChar char="•"/>
              <a:defRPr sz="1800"/>
            </a:lvl4pPr>
            <a:lvl5pPr marL="2059200" indent="-230400">
              <a:buFont typeface="Arial" panose="020B0604020202020204" pitchFamily="34" charset="0"/>
              <a:buChar char="•"/>
              <a:defRPr sz="18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jdelijke aanduiding voor tekst 784">
            <a:extLst>
              <a:ext uri="{FF2B5EF4-FFF2-40B4-BE49-F238E27FC236}">
                <a16:creationId xmlns:a16="http://schemas.microsoft.com/office/drawing/2014/main" id="{970307B0-73D9-D11C-316B-6777ECF0D2BA}"/>
              </a:ext>
            </a:extLst>
          </p:cNvPr>
          <p:cNvSpPr txBox="1">
            <a:spLocks/>
          </p:cNvSpPr>
          <p:nvPr userDrawn="1"/>
        </p:nvSpPr>
        <p:spPr>
          <a:xfrm>
            <a:off x="138631" y="3583882"/>
            <a:ext cx="257369" cy="2479301"/>
          </a:xfrm>
          <a:prstGeom prst="rect">
            <a:avLst/>
          </a:prstGeom>
        </p:spPr>
        <p:txBody>
          <a:bodyPr vert="vert270" wrap="none" lIns="72000" tIns="72000" rIns="0" bIns="18000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b="1" i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266700" indent="-2571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SzPct val="100000"/>
              <a:buFontTx/>
              <a:buBlip>
                <a:blip r:embed="rId2"/>
              </a:buBlip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1688" indent="-2682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Font typeface="Systeemlettertype regulier"/>
              <a:buChar char="－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525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tabLst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sz="1200" kern="1200" noProof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Summer School 2024 – Industrial AI</a:t>
            </a:r>
            <a:endParaRPr lang="en-GB" sz="1200" kern="1200" noProof="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73DBB08-0195-B986-BE61-A9537252B094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0" y="6064591"/>
            <a:ext cx="396000" cy="396000"/>
          </a:xfrm>
          <a:prstGeom prst="rect">
            <a:avLst/>
          </a:prstGeom>
          <a:solidFill>
            <a:srgbClr val="E00020"/>
          </a:solidFill>
        </p:spPr>
        <p:txBody>
          <a:bodyPr vert="horz" wrap="none" lIns="36000" tIns="0" rIns="36000" bIns="0" rtlCol="0" anchor="ctr">
            <a:normAutofit/>
          </a:bodyPr>
          <a:lstStyle>
            <a:defPPr>
              <a:defRPr lang="nl-BE"/>
            </a:defPPr>
            <a:lvl1pPr marL="0" algn="ctr" defTabSz="914400" rtl="0" eaLnBrk="1" latinLnBrk="0" hangingPunct="1">
              <a:defRPr sz="1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FAFF9E-DC53-4AC0-AF44-49258468423F}" type="slidenum">
              <a:rPr lang="nl-BE" sz="1200" kern="1200" noProof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nl-BE" sz="1200" kern="1200" noProof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4907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ED9B2-1B96-B1B6-91DE-ED4F04AF0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DDB12-491F-5BB2-A956-E33E13261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6411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D76CE-B6CF-200E-B406-2A826BBC0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D79E1-C68F-9856-C448-E83CE4375B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0ACA9-74B9-A532-BD00-E94CB593C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jdelijke aanduiding voor tekst 784">
            <a:extLst>
              <a:ext uri="{FF2B5EF4-FFF2-40B4-BE49-F238E27FC236}">
                <a16:creationId xmlns:a16="http://schemas.microsoft.com/office/drawing/2014/main" id="{5B848402-9A35-C374-0779-75E6DAE09B1B}"/>
              </a:ext>
            </a:extLst>
          </p:cNvPr>
          <p:cNvSpPr txBox="1">
            <a:spLocks/>
          </p:cNvSpPr>
          <p:nvPr userDrawn="1"/>
        </p:nvSpPr>
        <p:spPr>
          <a:xfrm>
            <a:off x="138631" y="3583882"/>
            <a:ext cx="257369" cy="2479301"/>
          </a:xfrm>
          <a:prstGeom prst="rect">
            <a:avLst/>
          </a:prstGeom>
        </p:spPr>
        <p:txBody>
          <a:bodyPr vert="vert270" wrap="none" lIns="72000" tIns="72000" rIns="0" bIns="18000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b="1" i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266700" indent="-2571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SzPct val="100000"/>
              <a:buFontTx/>
              <a:buBlip>
                <a:blip r:embed="rId2"/>
              </a:buBlip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1688" indent="-2682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Font typeface="Systeemlettertype regulier"/>
              <a:buChar char="－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525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tabLst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sz="1200" kern="1200" noProof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Summer School 2024 – Industrial AI</a:t>
            </a:r>
            <a:endParaRPr lang="en-GB" sz="1200" kern="1200" noProof="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1D286DB-9732-00B8-1372-2180A0F03909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0" y="6064591"/>
            <a:ext cx="396000" cy="396000"/>
          </a:xfrm>
          <a:prstGeom prst="rect">
            <a:avLst/>
          </a:prstGeom>
          <a:solidFill>
            <a:srgbClr val="E00020"/>
          </a:solidFill>
        </p:spPr>
        <p:txBody>
          <a:bodyPr vert="horz" wrap="none" lIns="36000" tIns="0" rIns="36000" bIns="0" rtlCol="0" anchor="ctr">
            <a:normAutofit/>
          </a:bodyPr>
          <a:lstStyle>
            <a:defPPr>
              <a:defRPr lang="nl-BE"/>
            </a:defPPr>
            <a:lvl1pPr marL="0" algn="ctr" defTabSz="914400" rtl="0" eaLnBrk="1" latinLnBrk="0" hangingPunct="1">
              <a:defRPr sz="1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FAFF9E-DC53-4AC0-AF44-49258468423F}" type="slidenum">
              <a:rPr lang="nl-BE" sz="1200" kern="1200" noProof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nl-BE" sz="1200" kern="1200" noProof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0453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68494-3F5B-A1D0-0A02-45F1C4957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26EFF-9A9E-19C0-7132-C3B58885C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5C4E49-4C5B-03A2-9E36-F0E474C67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2A5467-CD6D-2A35-FDAD-C9036280C5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0168C4-8D7F-60F0-6D0E-C6AF10342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jdelijke aanduiding voor tekst 784">
            <a:extLst>
              <a:ext uri="{FF2B5EF4-FFF2-40B4-BE49-F238E27FC236}">
                <a16:creationId xmlns:a16="http://schemas.microsoft.com/office/drawing/2014/main" id="{09C61AD4-E22B-5483-A410-EB512374EAAC}"/>
              </a:ext>
            </a:extLst>
          </p:cNvPr>
          <p:cNvSpPr txBox="1">
            <a:spLocks/>
          </p:cNvSpPr>
          <p:nvPr userDrawn="1"/>
        </p:nvSpPr>
        <p:spPr>
          <a:xfrm>
            <a:off x="138631" y="3583882"/>
            <a:ext cx="257369" cy="2479301"/>
          </a:xfrm>
          <a:prstGeom prst="rect">
            <a:avLst/>
          </a:prstGeom>
        </p:spPr>
        <p:txBody>
          <a:bodyPr vert="vert270" wrap="none" lIns="72000" tIns="72000" rIns="0" bIns="18000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b="1" i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266700" indent="-2571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SzPct val="100000"/>
              <a:buFontTx/>
              <a:buBlip>
                <a:blip r:embed="rId2"/>
              </a:buBlip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1688" indent="-2682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Font typeface="Systeemlettertype regulier"/>
              <a:buChar char="－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525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tabLst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sz="1200" kern="1200" noProof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Summer School 2024 – Industrial AI</a:t>
            </a:r>
            <a:endParaRPr lang="en-GB" sz="1200" kern="1200" noProof="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ijdelijke aanduiding voor dianummer 5">
            <a:extLst>
              <a:ext uri="{FF2B5EF4-FFF2-40B4-BE49-F238E27FC236}">
                <a16:creationId xmlns:a16="http://schemas.microsoft.com/office/drawing/2014/main" id="{256193B6-1431-5F48-9875-C3361455ACDD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0" y="6064591"/>
            <a:ext cx="396000" cy="396000"/>
          </a:xfrm>
          <a:prstGeom prst="rect">
            <a:avLst/>
          </a:prstGeom>
          <a:solidFill>
            <a:srgbClr val="E00020"/>
          </a:solidFill>
        </p:spPr>
        <p:txBody>
          <a:bodyPr vert="horz" wrap="none" lIns="36000" tIns="0" rIns="36000" bIns="0" rtlCol="0" anchor="ctr">
            <a:normAutofit/>
          </a:bodyPr>
          <a:lstStyle>
            <a:defPPr>
              <a:defRPr lang="nl-BE"/>
            </a:defPPr>
            <a:lvl1pPr marL="0" algn="ctr" defTabSz="914400" rtl="0" eaLnBrk="1" latinLnBrk="0" hangingPunct="1">
              <a:defRPr sz="1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FAFF9E-DC53-4AC0-AF44-49258468423F}" type="slidenum">
              <a:rPr lang="nl-BE" sz="1200" kern="1200" noProof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nl-BE" sz="1200" kern="1200" noProof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1725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784">
            <a:extLst>
              <a:ext uri="{FF2B5EF4-FFF2-40B4-BE49-F238E27FC236}">
                <a16:creationId xmlns:a16="http://schemas.microsoft.com/office/drawing/2014/main" id="{79CD12EE-C134-F278-2980-F9DD3F86D6BB}"/>
              </a:ext>
            </a:extLst>
          </p:cNvPr>
          <p:cNvSpPr txBox="1">
            <a:spLocks/>
          </p:cNvSpPr>
          <p:nvPr userDrawn="1"/>
        </p:nvSpPr>
        <p:spPr>
          <a:xfrm>
            <a:off x="138631" y="3583882"/>
            <a:ext cx="257369" cy="2479301"/>
          </a:xfrm>
          <a:prstGeom prst="rect">
            <a:avLst/>
          </a:prstGeom>
        </p:spPr>
        <p:txBody>
          <a:bodyPr vert="vert270" wrap="none" lIns="72000" tIns="72000" rIns="0" bIns="18000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b="1" i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266700" indent="-2571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SzPct val="100000"/>
              <a:buFontTx/>
              <a:buBlip>
                <a:blip r:embed="rId2"/>
              </a:buBlip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1688" indent="-2682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Font typeface="Systeemlettertype regulier"/>
              <a:buChar char="－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525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tabLst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sz="1200" kern="1200" noProof="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Summer School 2024 – Industrial AI</a:t>
            </a:r>
            <a:endParaRPr lang="en-GB" sz="1200" kern="1200" noProof="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ijdelijke aanduiding voor dianummer 5">
            <a:extLst>
              <a:ext uri="{FF2B5EF4-FFF2-40B4-BE49-F238E27FC236}">
                <a16:creationId xmlns:a16="http://schemas.microsoft.com/office/drawing/2014/main" id="{33B0AF44-CC27-05A6-79EA-DA747A996CBD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0" y="6064591"/>
            <a:ext cx="396000" cy="396000"/>
          </a:xfrm>
          <a:prstGeom prst="rect">
            <a:avLst/>
          </a:prstGeom>
          <a:solidFill>
            <a:srgbClr val="E00020"/>
          </a:solidFill>
        </p:spPr>
        <p:txBody>
          <a:bodyPr vert="horz" wrap="none" lIns="36000" tIns="0" rIns="36000" bIns="0" rtlCol="0" anchor="ctr">
            <a:normAutofit/>
          </a:bodyPr>
          <a:lstStyle>
            <a:defPPr>
              <a:defRPr lang="nl-BE"/>
            </a:defPPr>
            <a:lvl1pPr marL="0" algn="ctr" defTabSz="914400" rtl="0" eaLnBrk="1" latinLnBrk="0" hangingPunct="1">
              <a:defRPr sz="1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FAFF9E-DC53-4AC0-AF44-49258468423F}" type="slidenum">
              <a:rPr lang="nl-BE" sz="1200" kern="1200" noProof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nl-BE" sz="1200" kern="1200" noProof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0730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sv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8329E0-B3CA-8E19-BC3B-715665FAF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8CA2F-F634-E1A9-CED8-8DDF6111C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Afbeelding 4" descr="Afbeelding met tekst, Lettertype, Graphics, grafische vormgeving&#10;&#10;Automatisch gegenereerde beschrijving">
            <a:extLst>
              <a:ext uri="{FF2B5EF4-FFF2-40B4-BE49-F238E27FC236}">
                <a16:creationId xmlns:a16="http://schemas.microsoft.com/office/drawing/2014/main" id="{07E2C214-E36E-5EFB-ED63-01E443055F3A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984" y="57999"/>
            <a:ext cx="2076794" cy="623038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9921E047-E6D9-B995-3435-56287CF518FB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4050" y="0"/>
            <a:ext cx="40005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76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1" r:id="rId4"/>
    <p:sldLayoutId id="2147483652" r:id="rId5"/>
    <p:sldLayoutId id="2147483653" r:id="rId6"/>
    <p:sldLayoutId id="2147483655" r:id="rId7"/>
  </p:sldLayoutIdLst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34B85-A2C7-9256-388C-DCBA062843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Waterkers AI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E863F20-2F7E-BC7A-6EA3-D2BF7592EA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Project </a:t>
            </a:r>
            <a:r>
              <a:rPr lang="nl-BE" dirty="0" err="1"/>
              <a:t>Experience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10940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A6E018-0C91-EE2C-26D5-BEA0B0623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Conclusie</a:t>
            </a:r>
            <a:endParaRPr lang="en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D59C86B-6E6B-377C-6F6F-75C722F52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5995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07EEE7-CC3D-C39D-C449-9B1715B4D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Inhoud</a:t>
            </a:r>
            <a:endParaRPr lang="en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4F3A2D6-FDC0-48C4-7689-6F6DBE6ED0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Opdracht</a:t>
            </a:r>
          </a:p>
          <a:p>
            <a:endParaRPr lang="nl-BE" dirty="0"/>
          </a:p>
          <a:p>
            <a:r>
              <a:rPr lang="nl-BE" dirty="0"/>
              <a:t>Dataset</a:t>
            </a:r>
          </a:p>
          <a:p>
            <a:endParaRPr lang="nl-BE" dirty="0"/>
          </a:p>
          <a:p>
            <a:r>
              <a:rPr lang="nl-BE" dirty="0"/>
              <a:t>Training</a:t>
            </a:r>
          </a:p>
          <a:p>
            <a:endParaRPr lang="nl-BE" dirty="0"/>
          </a:p>
          <a:p>
            <a:r>
              <a:rPr lang="nl-BE" dirty="0"/>
              <a:t>Testen/evalueren</a:t>
            </a:r>
          </a:p>
          <a:p>
            <a:endParaRPr lang="nl-BE" dirty="0"/>
          </a:p>
          <a:p>
            <a:endParaRPr lang="nl-BE" dirty="0"/>
          </a:p>
          <a:p>
            <a:endParaRPr lang="en-BE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502622F-ACB7-5C70-3E68-14058EA34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825625"/>
            <a:ext cx="5181600" cy="4351338"/>
          </a:xfrm>
        </p:spPr>
        <p:txBody>
          <a:bodyPr>
            <a:normAutofit/>
          </a:bodyPr>
          <a:lstStyle/>
          <a:p>
            <a:r>
              <a:rPr lang="nl-BE" dirty="0"/>
              <a:t>Deployment</a:t>
            </a:r>
          </a:p>
          <a:p>
            <a:endParaRPr lang="nl-BE" dirty="0"/>
          </a:p>
          <a:p>
            <a:r>
              <a:rPr lang="nl-BE" dirty="0"/>
              <a:t>Dashboard</a:t>
            </a:r>
          </a:p>
          <a:p>
            <a:endParaRPr lang="nl-BE" dirty="0"/>
          </a:p>
          <a:p>
            <a:r>
              <a:rPr lang="nl-BE" dirty="0"/>
              <a:t>Visualisatie</a:t>
            </a:r>
          </a:p>
          <a:p>
            <a:endParaRPr lang="nl-BE" dirty="0"/>
          </a:p>
          <a:p>
            <a:r>
              <a:rPr lang="nl-BE" dirty="0"/>
              <a:t>Conclusie</a:t>
            </a:r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280863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0B73A0-0591-B683-1A25-21E6DA8D4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Opdracht</a:t>
            </a:r>
            <a:endParaRPr lang="en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A48565F-8368-F4CC-B3AF-4B9F11B13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77332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5ACFB-5CA2-9967-5886-6F8182108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Dataset</a:t>
            </a:r>
            <a:endParaRPr lang="en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07BC7B9-FB0C-799F-7355-2ACED7948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594773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26770C-07D4-148C-366A-261F616A4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Training</a:t>
            </a:r>
            <a:endParaRPr lang="en-BE" dirty="0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031462B9-33EE-FDE6-790F-B9F90AEC7E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35224" cy="293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BE"/>
          </a:p>
        </p:txBody>
      </p:sp>
      <p:sp>
        <p:nvSpPr>
          <p:cNvPr id="14" name="Tijdelijke aanduiding voor inhoud 2">
            <a:extLst>
              <a:ext uri="{FF2B5EF4-FFF2-40B4-BE49-F238E27FC236}">
                <a16:creationId xmlns:a16="http://schemas.microsoft.com/office/drawing/2014/main" id="{27F7D0CB-E21E-9F5C-37D3-710EBF30D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s-ES" dirty="0"/>
              <a:t>Edge Impulse</a:t>
            </a:r>
          </a:p>
          <a:p>
            <a:endParaRPr lang="es-ES" dirty="0"/>
          </a:p>
          <a:p>
            <a:r>
              <a:rPr lang="es-ES" dirty="0"/>
              <a:t>MobileNetV2 </a:t>
            </a:r>
            <a:r>
              <a:rPr lang="es-ES" sz="1400" dirty="0"/>
              <a:t>(160x160 0.35)</a:t>
            </a:r>
          </a:p>
          <a:p>
            <a:endParaRPr lang="es-ES" dirty="0"/>
          </a:p>
          <a:p>
            <a:pPr marL="0" indent="0">
              <a:buNone/>
            </a:pPr>
            <a:br>
              <a:rPr lang="es-ES" dirty="0"/>
            </a:br>
            <a:endParaRPr lang="en-BE" dirty="0"/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D6582B34-D967-1F82-9C89-38C40BAC2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3510" y="1864131"/>
            <a:ext cx="2730627" cy="1365314"/>
          </a:xfrm>
          <a:prstGeom prst="rect">
            <a:avLst/>
          </a:prstGeom>
        </p:spPr>
      </p:pic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11602BD7-C796-2509-814C-0F743F6D23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949" r="72723"/>
          <a:stretch/>
        </p:blipFill>
        <p:spPr bwMode="auto">
          <a:xfrm>
            <a:off x="7902423" y="3809311"/>
            <a:ext cx="2524334" cy="97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4085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5FCE9D-C50E-516E-9037-0B28E6A7A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Testen/evalueren</a:t>
            </a:r>
            <a:endParaRPr lang="en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572779F-0519-9DAE-198F-DB2236489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 dirty="0"/>
          </a:p>
        </p:txBody>
      </p:sp>
      <p:pic>
        <p:nvPicPr>
          <p:cNvPr id="2066" name="Picture 18">
            <a:extLst>
              <a:ext uri="{FF2B5EF4-FFF2-40B4-BE49-F238E27FC236}">
                <a16:creationId xmlns:a16="http://schemas.microsoft.com/office/drawing/2014/main" id="{67C6436E-4281-1D29-79C3-E7B44AA4C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8662" y="862586"/>
            <a:ext cx="3955138" cy="2358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D5B90888-E13E-1A72-6061-9B3505C1A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391" y="3078703"/>
            <a:ext cx="4131013" cy="309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7782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F845E0-4A59-3DB8-7F5E-19406F319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Deployment</a:t>
            </a:r>
            <a:endParaRPr lang="en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C9FD41B-AB6A-07B8-DD2E-3CF9F7F16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08287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A964D2-C70F-C03B-187F-FFFFF0521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Dashboard</a:t>
            </a:r>
            <a:endParaRPr lang="en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9BDCED-5C24-899F-6FAF-65568BDE3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06029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F41CD9-3F96-135D-0CBA-3C99AA6C3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Visualisatie</a:t>
            </a:r>
            <a:endParaRPr lang="en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EB1F93D-FC74-0DE8-4CD0-C6644AB91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63089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2130799-62b9-4228-99a7-aa2c3adf5d0f">
      <Terms xmlns="http://schemas.microsoft.com/office/infopath/2007/PartnerControls"/>
    </lcf76f155ced4ddcb4097134ff3c332f>
    <TaxCatchAll xmlns="85c5b704-6165-4cae-8c2b-d1333ed995a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88334205745E4C8CEB2F1D33C244B8" ma:contentTypeVersion="15" ma:contentTypeDescription="Create a new document." ma:contentTypeScope="" ma:versionID="a5b1253eac3aa79e03fd45f13c46b9fe">
  <xsd:schema xmlns:xsd="http://www.w3.org/2001/XMLSchema" xmlns:xs="http://www.w3.org/2001/XMLSchema" xmlns:p="http://schemas.microsoft.com/office/2006/metadata/properties" xmlns:ns2="72130799-62b9-4228-99a7-aa2c3adf5d0f" xmlns:ns3="85c5b704-6165-4cae-8c2b-d1333ed995a2" targetNamespace="http://schemas.microsoft.com/office/2006/metadata/properties" ma:root="true" ma:fieldsID="b882c1830e695ab3219e60aeb3780043" ns2:_="" ns3:_="">
    <xsd:import namespace="72130799-62b9-4228-99a7-aa2c3adf5d0f"/>
    <xsd:import namespace="85c5b704-6165-4cae-8c2b-d1333ed995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Locatio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SearchPropertie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130799-62b9-4228-99a7-aa2c3adf5d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dexed="true" ma:internalName="MediaServiceLocatio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c5b704-6165-4cae-8c2b-d1333ed995a2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8f689794-d83f-4357-8bec-32e8280b5ddc}" ma:internalName="TaxCatchAll" ma:showField="CatchAllData" ma:web="85c5b704-6165-4cae-8c2b-d1333ed995a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EC29095-F6A7-4598-BDCD-A548BB78D4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6331DEB-7418-478E-859C-1AE282E78535}">
  <ds:schemaRefs>
    <ds:schemaRef ds:uri="72130799-62b9-4228-99a7-aa2c3adf5d0f"/>
    <ds:schemaRef ds:uri="85c5b704-6165-4cae-8c2b-d1333ed995a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4D04E10-A559-4FBE-8F0B-26CEF7EC1A07}">
  <ds:schemaRefs>
    <ds:schemaRef ds:uri="72130799-62b9-4228-99a7-aa2c3adf5d0f"/>
    <ds:schemaRef ds:uri="85c5b704-6165-4cae-8c2b-d1333ed995a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132</TotalTime>
  <Words>33</Words>
  <Application>Microsoft Office PowerPoint</Application>
  <PresentationFormat>Breedbeeld</PresentationFormat>
  <Paragraphs>31</Paragraphs>
  <Slides>10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Waterkers AI</vt:lpstr>
      <vt:lpstr>Inhoud</vt:lpstr>
      <vt:lpstr>Opdracht</vt:lpstr>
      <vt:lpstr>Dataset</vt:lpstr>
      <vt:lpstr>Training</vt:lpstr>
      <vt:lpstr>Testen/evalueren</vt:lpstr>
      <vt:lpstr>Deployment</vt:lpstr>
      <vt:lpstr>Dashboard</vt:lpstr>
      <vt:lpstr>Visualisatie</vt:lpstr>
      <vt:lpstr>Conclusie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TETRA – Machine Vision for Quality Control</dc:title>
  <dc:creator>Matthias De Ryck</dc:creator>
  <cp:lastModifiedBy>Esteban Desmedt</cp:lastModifiedBy>
  <cp:revision>30</cp:revision>
  <dcterms:created xsi:type="dcterms:W3CDTF">2022-09-14T09:37:15Z</dcterms:created>
  <dcterms:modified xsi:type="dcterms:W3CDTF">2024-12-12T13:18:44Z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0x0101001188334205745E4C8CEB2F1D33C244B8</vt:lpwstr>
  </property>
  <property fmtid="{D5CDD505-2E9C-101B-9397-08002B2CF9AE}" pid="3" name="Order">
    <vt:r8>12000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MediaServiceImageTags">
    <vt:lpwstr/>
  </property>
</Properties>
</file>