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816550" cy="430561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 name="PlaceHolder 2"/>
          <p:cNvSpPr>
            <a:spLocks noGrp="1"/>
          </p:cNvSpPr>
          <p:nvPr>
            <p:ph/>
          </p:nvPr>
        </p:nvSpPr>
        <p:spPr>
          <a:xfrm>
            <a:off x="1540800" y="1007496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 name="PlaceHolder 3"/>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7"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8"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5"/>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1" name="PlaceHolder 2"/>
          <p:cNvSpPr>
            <a:spLocks noGrp="1"/>
          </p:cNvSpPr>
          <p:nvPr>
            <p:ph/>
          </p:nvPr>
        </p:nvSpPr>
        <p:spPr>
          <a:xfrm>
            <a:off x="154080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 name="PlaceHolder 3"/>
          <p:cNvSpPr>
            <a:spLocks noGrp="1"/>
          </p:cNvSpPr>
          <p:nvPr>
            <p:ph/>
          </p:nvPr>
        </p:nvSpPr>
        <p:spPr>
          <a:xfrm>
            <a:off x="1091772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4"/>
          <p:cNvSpPr>
            <a:spLocks noGrp="1"/>
          </p:cNvSpPr>
          <p:nvPr>
            <p:ph/>
          </p:nvPr>
        </p:nvSpPr>
        <p:spPr>
          <a:xfrm>
            <a:off x="20295000" y="1007496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5"/>
          <p:cNvSpPr>
            <a:spLocks noGrp="1"/>
          </p:cNvSpPr>
          <p:nvPr>
            <p:ph/>
          </p:nvPr>
        </p:nvSpPr>
        <p:spPr>
          <a:xfrm>
            <a:off x="154080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6"/>
          <p:cNvSpPr>
            <a:spLocks noGrp="1"/>
          </p:cNvSpPr>
          <p:nvPr>
            <p:ph/>
          </p:nvPr>
        </p:nvSpPr>
        <p:spPr>
          <a:xfrm>
            <a:off x="1091772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7"/>
          <p:cNvSpPr>
            <a:spLocks noGrp="1"/>
          </p:cNvSpPr>
          <p:nvPr>
            <p:ph/>
          </p:nvPr>
        </p:nvSpPr>
        <p:spPr>
          <a:xfrm>
            <a:off x="20295000" y="23118480"/>
            <a:ext cx="893016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 name="PlaceHolder 2"/>
          <p:cNvSpPr>
            <a:spLocks noGrp="1"/>
          </p:cNvSpPr>
          <p:nvPr>
            <p:ph type="subTitle"/>
          </p:nvPr>
        </p:nvSpPr>
        <p:spPr>
          <a:xfrm>
            <a:off x="1540800" y="10074960"/>
            <a:ext cx="27734400" cy="2497212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 name="PlaceHolder 2"/>
          <p:cNvSpPr>
            <a:spLocks noGrp="1"/>
          </p:cNvSpPr>
          <p:nvPr>
            <p:ph/>
          </p:nvPr>
        </p:nvSpPr>
        <p:spPr>
          <a:xfrm>
            <a:off x="1540800" y="10074960"/>
            <a:ext cx="277344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540800" y="1717920"/>
            <a:ext cx="27734400" cy="3332952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 name="PlaceHolder 3"/>
          <p:cNvSpPr>
            <a:spLocks noGrp="1"/>
          </p:cNvSpPr>
          <p:nvPr>
            <p:ph/>
          </p:nvPr>
        </p:nvSpPr>
        <p:spPr>
          <a:xfrm>
            <a:off x="1575216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 name="PlaceHolder 4"/>
          <p:cNvSpPr>
            <a:spLocks noGrp="1"/>
          </p:cNvSpPr>
          <p:nvPr>
            <p:ph/>
          </p:nvPr>
        </p:nvSpPr>
        <p:spPr>
          <a:xfrm>
            <a:off x="154080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1540800" y="10074960"/>
            <a:ext cx="13534200" cy="249721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 name="PlaceHolder 4"/>
          <p:cNvSpPr>
            <a:spLocks noGrp="1"/>
          </p:cNvSpPr>
          <p:nvPr>
            <p:ph/>
          </p:nvPr>
        </p:nvSpPr>
        <p:spPr>
          <a:xfrm>
            <a:off x="15752160" y="2311848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40800" y="1717920"/>
            <a:ext cx="27734400" cy="718992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154080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3"/>
          <p:cNvSpPr>
            <a:spLocks noGrp="1"/>
          </p:cNvSpPr>
          <p:nvPr>
            <p:ph/>
          </p:nvPr>
        </p:nvSpPr>
        <p:spPr>
          <a:xfrm>
            <a:off x="15752160" y="10074960"/>
            <a:ext cx="135342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4"/>
          <p:cNvSpPr>
            <a:spLocks noGrp="1"/>
          </p:cNvSpPr>
          <p:nvPr>
            <p:ph/>
          </p:nvPr>
        </p:nvSpPr>
        <p:spPr>
          <a:xfrm>
            <a:off x="1540800" y="23118480"/>
            <a:ext cx="27734400" cy="119116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2" descr="Afbeelding met tekst, Lettertype, logo, Graphics&#10;&#10;Automatisch gegenereerde beschrijving"/>
          <p:cNvPicPr/>
          <p:nvPr/>
        </p:nvPicPr>
        <p:blipFill>
          <a:blip r:embed="rId2"/>
          <a:stretch/>
        </p:blipFill>
        <p:spPr>
          <a:xfrm>
            <a:off x="22031280" y="1598760"/>
            <a:ext cx="7174080" cy="2158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Rechthoek 31"/>
          <p:cNvSpPr/>
          <p:nvPr/>
        </p:nvSpPr>
        <p:spPr>
          <a:xfrm>
            <a:off x="0" y="0"/>
            <a:ext cx="14422320" cy="4305456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nl-BE" sz="1800" spc="-1" strike="noStrike">
                <a:solidFill>
                  <a:srgbClr val="d3d0bb"/>
                </a:solidFill>
                <a:latin typeface="Calibri"/>
                <a:ea typeface="DejaVu Sans"/>
              </a:rPr>
              <a:t>P</a:t>
            </a:r>
            <a:endParaRPr b="0" lang="en-GB" sz="1800" spc="-1" strike="noStrike">
              <a:solidFill>
                <a:srgbClr val="000000"/>
              </a:solidFill>
              <a:latin typeface="Arial"/>
            </a:endParaRPr>
          </a:p>
        </p:txBody>
      </p:sp>
      <p:sp>
        <p:nvSpPr>
          <p:cNvPr id="38" name="PlaceHolder 1"/>
          <p:cNvSpPr>
            <a:spLocks noGrp="1"/>
          </p:cNvSpPr>
          <p:nvPr>
            <p:ph type="title"/>
          </p:nvPr>
        </p:nvSpPr>
        <p:spPr>
          <a:xfrm>
            <a:off x="2100960" y="6930360"/>
            <a:ext cx="10567800" cy="15256440"/>
          </a:xfrm>
          <a:prstGeom prst="rect">
            <a:avLst/>
          </a:prstGeom>
          <a:noFill/>
          <a:ln w="0">
            <a:noFill/>
          </a:ln>
        </p:spPr>
        <p:txBody>
          <a:bodyPr lIns="90000" rIns="90000" tIns="45000" bIns="45000" anchor="t">
            <a:normAutofit/>
          </a:bodyPr>
          <a:p>
            <a:pPr indent="0">
              <a:lnSpc>
                <a:spcPct val="100000"/>
              </a:lnSpc>
              <a:buNone/>
              <a:tabLst>
                <a:tab algn="l" pos="0"/>
              </a:tabLst>
            </a:pPr>
            <a:r>
              <a:rPr b="0" lang="nl-BE" sz="9600" spc="-1" strike="noStrike">
                <a:solidFill>
                  <a:srgbClr val="e00020"/>
                </a:solidFill>
                <a:latin typeface="Segoe UI Black"/>
                <a:ea typeface="Segoe UI Black"/>
              </a:rPr>
              <a:t>Greenhouse </a:t>
            </a:r>
            <a:r>
              <a:rPr b="0" lang="nl-BE" sz="9600" spc="-1" strike="noStrike">
                <a:solidFill>
                  <a:srgbClr val="e00020"/>
                </a:solidFill>
                <a:latin typeface="Segoe UI Black"/>
                <a:ea typeface="Segoe UI Black"/>
              </a:rPr>
              <a:t>Energy</a:t>
            </a:r>
            <a:br>
              <a:rPr sz="9600"/>
            </a:br>
            <a:br>
              <a:rPr sz="6000"/>
            </a:br>
            <a:r>
              <a:rPr b="0" lang="nl-BE" sz="6000" spc="-1" strike="noStrike">
                <a:solidFill>
                  <a:srgbClr val="e00020"/>
                </a:solidFill>
                <a:latin typeface="Segoe UI Black"/>
                <a:ea typeface="Segoe UI Black"/>
              </a:rPr>
              <a:t>Microscopische </a:t>
            </a:r>
            <a:r>
              <a:rPr b="0" lang="nl-BE" sz="6000" spc="-1" strike="noStrike">
                <a:solidFill>
                  <a:srgbClr val="e00020"/>
                </a:solidFill>
                <a:latin typeface="Segoe UI Black"/>
                <a:ea typeface="Segoe UI Black"/>
              </a:rPr>
              <a:t>energie</a:t>
            </a:r>
            <a:br>
              <a:rPr sz="6000"/>
            </a:br>
            <a:br>
              <a:rPr sz="6000"/>
            </a:br>
            <a:r>
              <a:rPr b="0" lang="nl-BE" sz="3000" spc="-1" strike="noStrike">
                <a:solidFill>
                  <a:schemeClr val="accent6">
                    <a:lumMod val="60000"/>
                    <a:lumOff val="40000"/>
                  </a:schemeClr>
                </a:solidFill>
                <a:latin typeface="Segoe UI Black"/>
                <a:ea typeface="Segoe UI Black"/>
              </a:rPr>
              <a:t>-Het maken van een home battery op 48V.</a:t>
            </a:r>
            <a:br>
              <a:rPr sz="3000"/>
            </a:br>
            <a:r>
              <a:rPr b="0" lang="nl-BE" sz="3000" spc="-1" strike="noStrike">
                <a:solidFill>
                  <a:schemeClr val="accent6">
                    <a:lumMod val="60000"/>
                    <a:lumOff val="40000"/>
                  </a:schemeClr>
                </a:solidFill>
                <a:latin typeface="Segoe UI Black"/>
                <a:ea typeface="Segoe UI Black"/>
              </a:rPr>
              <a:t>-Brandveilige opslag ontwerpen.</a:t>
            </a:r>
            <a:br>
              <a:rPr sz="3000"/>
            </a:br>
            <a:r>
              <a:rPr b="0" lang="nl-BE" sz="3000" spc="-1" strike="noStrike">
                <a:solidFill>
                  <a:schemeClr val="accent6">
                    <a:lumMod val="60000"/>
                    <a:lumOff val="40000"/>
                  </a:schemeClr>
                </a:solidFill>
                <a:latin typeface="Segoe UI Black"/>
                <a:ea typeface="Segoe UI Black"/>
              </a:rPr>
              <a:t>-Monitoring data weergeven.</a:t>
            </a:r>
            <a:br>
              <a:rPr sz="3000"/>
            </a:br>
            <a:r>
              <a:rPr b="0" lang="nl-BE" sz="3000" spc="-1" strike="noStrike">
                <a:solidFill>
                  <a:schemeClr val="accent6">
                    <a:lumMod val="60000"/>
                    <a:lumOff val="40000"/>
                  </a:schemeClr>
                </a:solidFill>
                <a:latin typeface="Segoe UI Black"/>
                <a:ea typeface="Segoe UI Black"/>
              </a:rPr>
              <a:t>We kregen de opdracht om een </a:t>
            </a:r>
            <a:r>
              <a:rPr b="0" lang="nl-BE" sz="3000" spc="-1" strike="noStrike">
                <a:solidFill>
                  <a:schemeClr val="accent6">
                    <a:lumMod val="60000"/>
                    <a:lumOff val="40000"/>
                  </a:schemeClr>
                </a:solidFill>
                <a:latin typeface="Segoe UI Black"/>
                <a:ea typeface="Segoe UI Black"/>
              </a:rPr>
              <a:t>energiebron te maken die de apparaten in </a:t>
            </a:r>
            <a:r>
              <a:rPr b="0" lang="nl-BE" sz="3000" spc="-1" strike="noStrike">
                <a:solidFill>
                  <a:schemeClr val="accent6">
                    <a:lumMod val="60000"/>
                    <a:lumOff val="40000"/>
                  </a:schemeClr>
                </a:solidFill>
                <a:latin typeface="Segoe UI Black"/>
                <a:ea typeface="Segoe UI Black"/>
              </a:rPr>
              <a:t>de serre kunnen gebruiken. De energie zal </a:t>
            </a:r>
            <a:r>
              <a:rPr b="0" lang="nl-BE" sz="3000" spc="-1" strike="noStrike">
                <a:solidFill>
                  <a:schemeClr val="accent6">
                    <a:lumMod val="60000"/>
                    <a:lumOff val="40000"/>
                  </a:schemeClr>
                </a:solidFill>
                <a:latin typeface="Segoe UI Black"/>
                <a:ea typeface="Segoe UI Black"/>
              </a:rPr>
              <a:t>duurzaam opgewekt worden met </a:t>
            </a:r>
            <a:r>
              <a:rPr b="0" lang="nl-BE" sz="3000" spc="-1" strike="noStrike">
                <a:solidFill>
                  <a:schemeClr val="accent6">
                    <a:lumMod val="60000"/>
                    <a:lumOff val="40000"/>
                  </a:schemeClr>
                </a:solidFill>
                <a:latin typeface="Segoe UI Black"/>
                <a:ea typeface="Segoe UI Black"/>
              </a:rPr>
              <a:t>zonnepanelen en windmolens. Onze </a:t>
            </a:r>
            <a:r>
              <a:rPr b="0" lang="nl-BE" sz="3000" spc="-1" strike="noStrike">
                <a:solidFill>
                  <a:schemeClr val="accent6">
                    <a:lumMod val="60000"/>
                    <a:lumOff val="40000"/>
                  </a:schemeClr>
                </a:solidFill>
                <a:latin typeface="Segoe UI Black"/>
                <a:ea typeface="Segoe UI Black"/>
              </a:rPr>
              <a:t>opstelling bevat enkel de batterij en het </a:t>
            </a:r>
            <a:r>
              <a:rPr b="0" lang="nl-BE" sz="3000" spc="-1" strike="noStrike">
                <a:solidFill>
                  <a:schemeClr val="accent6">
                    <a:lumMod val="60000"/>
                    <a:lumOff val="40000"/>
                  </a:schemeClr>
                </a:solidFill>
                <a:latin typeface="Segoe UI Black"/>
                <a:ea typeface="Segoe UI Black"/>
              </a:rPr>
              <a:t>beheer ervan samen met sensor data over </a:t>
            </a:r>
            <a:r>
              <a:rPr b="0" lang="nl-BE" sz="3000" spc="-1" strike="noStrike">
                <a:solidFill>
                  <a:schemeClr val="accent6">
                    <a:lumMod val="60000"/>
                    <a:lumOff val="40000"/>
                  </a:schemeClr>
                </a:solidFill>
                <a:latin typeface="Segoe UI Black"/>
                <a:ea typeface="Segoe UI Black"/>
              </a:rPr>
              <a:t>de gezondheid en laadtoestand van de </a:t>
            </a:r>
            <a:r>
              <a:rPr b="0" lang="nl-BE" sz="3000" spc="-1" strike="noStrike">
                <a:solidFill>
                  <a:schemeClr val="accent6">
                    <a:lumMod val="60000"/>
                    <a:lumOff val="40000"/>
                  </a:schemeClr>
                </a:solidFill>
                <a:latin typeface="Segoe UI Black"/>
                <a:ea typeface="Segoe UI Black"/>
              </a:rPr>
              <a:t>batterij, de zonnepanelen en windmolens </a:t>
            </a:r>
            <a:r>
              <a:rPr b="0" lang="nl-BE" sz="3000" spc="-1" strike="noStrike">
                <a:solidFill>
                  <a:schemeClr val="accent6">
                    <a:lumMod val="60000"/>
                    <a:lumOff val="40000"/>
                  </a:schemeClr>
                </a:solidFill>
                <a:latin typeface="Segoe UI Black"/>
                <a:ea typeface="Segoe UI Black"/>
              </a:rPr>
              <a:t>moeten nog worden toegevoegd. We </a:t>
            </a:r>
            <a:r>
              <a:rPr b="0" lang="nl-BE" sz="3000" spc="-1" strike="noStrike">
                <a:solidFill>
                  <a:schemeClr val="accent6">
                    <a:lumMod val="60000"/>
                    <a:lumOff val="40000"/>
                  </a:schemeClr>
                </a:solidFill>
                <a:latin typeface="Segoe UI Black"/>
                <a:ea typeface="Segoe UI Black"/>
              </a:rPr>
              <a:t>hebben een output voltage van 48V DC </a:t>
            </a:r>
            <a:r>
              <a:rPr b="0" lang="nl-BE" sz="3000" spc="-1" strike="noStrike">
                <a:solidFill>
                  <a:schemeClr val="accent6">
                    <a:lumMod val="60000"/>
                    <a:lumOff val="40000"/>
                  </a:schemeClr>
                </a:solidFill>
                <a:latin typeface="Segoe UI Black"/>
                <a:ea typeface="Segoe UI Black"/>
              </a:rPr>
              <a:t>maar deze zal door een converter nog naar </a:t>
            </a:r>
            <a:r>
              <a:rPr b="0" lang="nl-BE" sz="3000" spc="-1" strike="noStrike">
                <a:solidFill>
                  <a:schemeClr val="accent6">
                    <a:lumMod val="60000"/>
                    <a:lumOff val="40000"/>
                  </a:schemeClr>
                </a:solidFill>
                <a:latin typeface="Segoe UI Black"/>
                <a:ea typeface="Segoe UI Black"/>
              </a:rPr>
              <a:t>230V AC worden omgezet om zo hetzelfde </a:t>
            </a:r>
            <a:r>
              <a:rPr b="0" lang="nl-BE" sz="3000" spc="-1" strike="noStrike">
                <a:solidFill>
                  <a:schemeClr val="accent6">
                    <a:lumMod val="60000"/>
                    <a:lumOff val="40000"/>
                  </a:schemeClr>
                </a:solidFill>
                <a:latin typeface="Segoe UI Black"/>
                <a:ea typeface="Segoe UI Black"/>
              </a:rPr>
              <a:t>te leveren als het stroomnet zodat de </a:t>
            </a:r>
            <a:r>
              <a:rPr b="0" lang="nl-BE" sz="3000" spc="-1" strike="noStrike">
                <a:solidFill>
                  <a:schemeClr val="accent6">
                    <a:lumMod val="60000"/>
                    <a:lumOff val="40000"/>
                  </a:schemeClr>
                </a:solidFill>
                <a:latin typeface="Segoe UI Black"/>
                <a:ea typeface="Segoe UI Black"/>
              </a:rPr>
              <a:t>projecten zich niet steeds moeten </a:t>
            </a:r>
            <a:r>
              <a:rPr b="0" lang="nl-BE" sz="3000" spc="-1" strike="noStrike">
                <a:solidFill>
                  <a:schemeClr val="accent6">
                    <a:lumMod val="60000"/>
                    <a:lumOff val="40000"/>
                  </a:schemeClr>
                </a:solidFill>
                <a:latin typeface="Segoe UI Black"/>
                <a:ea typeface="Segoe UI Black"/>
              </a:rPr>
              <a:t>aanpassen. Hiernaast moesten we ook nog </a:t>
            </a:r>
            <a:r>
              <a:rPr b="0" lang="nl-BE" sz="3000" spc="-1" strike="noStrike">
                <a:solidFill>
                  <a:schemeClr val="accent6">
                    <a:lumMod val="60000"/>
                    <a:lumOff val="40000"/>
                  </a:schemeClr>
                </a:solidFill>
                <a:latin typeface="Segoe UI Black"/>
                <a:ea typeface="Segoe UI Black"/>
              </a:rPr>
              <a:t>een veilige manier om de batterijen in op te </a:t>
            </a:r>
            <a:r>
              <a:rPr b="0" lang="nl-BE" sz="3000" spc="-1" strike="noStrike">
                <a:solidFill>
                  <a:schemeClr val="accent6">
                    <a:lumMod val="60000"/>
                    <a:lumOff val="40000"/>
                  </a:schemeClr>
                </a:solidFill>
                <a:latin typeface="Segoe UI Black"/>
                <a:ea typeface="Segoe UI Black"/>
              </a:rPr>
              <a:t>slaan ontwerpen zodat een mogelijke </a:t>
            </a:r>
            <a:r>
              <a:rPr b="0" lang="nl-BE" sz="3000" spc="-1" strike="noStrike">
                <a:solidFill>
                  <a:schemeClr val="accent6">
                    <a:lumMod val="60000"/>
                    <a:lumOff val="40000"/>
                  </a:schemeClr>
                </a:solidFill>
                <a:latin typeface="Segoe UI Black"/>
                <a:ea typeface="Segoe UI Black"/>
              </a:rPr>
              <a:t>brand snel kan geblust worden.</a:t>
            </a:r>
            <a:endParaRPr b="0" lang="en-GB" sz="3000" spc="-1" strike="noStrike">
              <a:solidFill>
                <a:srgbClr val="000000"/>
              </a:solidFill>
              <a:latin typeface="Arial"/>
            </a:endParaRPr>
          </a:p>
        </p:txBody>
      </p:sp>
      <p:sp>
        <p:nvSpPr>
          <p:cNvPr id="39" name="Vrije vorm: vorm 35"/>
          <p:cNvSpPr/>
          <p:nvPr/>
        </p:nvSpPr>
        <p:spPr>
          <a:xfrm>
            <a:off x="0" y="26600400"/>
            <a:ext cx="3744720" cy="3095640"/>
          </a:xfrm>
          <a:custGeom>
            <a:avLst/>
            <a:gdLst>
              <a:gd name="textAreaLeft" fmla="*/ 0 w 3744720"/>
              <a:gd name="textAreaRight" fmla="*/ 3746160 w 3744720"/>
              <a:gd name="textAreaTop" fmla="*/ 0 h 3095640"/>
              <a:gd name="textAreaBottom" fmla="*/ 3097080 h 3095640"/>
            </a:gdLst>
            <a:ahLst/>
            <a:rect l="textAreaLeft" t="textAreaTop" r="textAreaRight" b="textAreaBottom"/>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rgbClr val="ffffff"/>
            </a:bgClr>
          </a:patt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nl-BE" sz="1800" spc="-1" strike="noStrike">
              <a:solidFill>
                <a:schemeClr val="lt1"/>
              </a:solidFill>
              <a:latin typeface="Calibri"/>
              <a:ea typeface="DejaVu Sans"/>
            </a:endParaRPr>
          </a:p>
        </p:txBody>
      </p:sp>
      <p:sp>
        <p:nvSpPr>
          <p:cNvPr id="40" name="Tekstvak 36"/>
          <p:cNvSpPr/>
          <p:nvPr/>
        </p:nvSpPr>
        <p:spPr>
          <a:xfrm>
            <a:off x="4155840" y="27179280"/>
            <a:ext cx="8348400" cy="19184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nl-BE" sz="6000" spc="-1" strike="noStrike">
                <a:solidFill>
                  <a:srgbClr val="e00020"/>
                </a:solidFill>
                <a:latin typeface="Calibri"/>
                <a:ea typeface="DejaVu Sans"/>
              </a:rPr>
              <a:t>Professionele bachelor</a:t>
            </a:r>
            <a:endParaRPr b="0" lang="en-GB" sz="6000" spc="-1" strike="noStrike">
              <a:solidFill>
                <a:srgbClr val="000000"/>
              </a:solidFill>
              <a:latin typeface="Arial"/>
            </a:endParaRPr>
          </a:p>
          <a:p>
            <a:pPr>
              <a:lnSpc>
                <a:spcPct val="100000"/>
              </a:lnSpc>
            </a:pPr>
            <a:r>
              <a:rPr b="0" lang="nl-BE" sz="6000" spc="-1" strike="noStrike">
                <a:solidFill>
                  <a:srgbClr val="e00020"/>
                </a:solidFill>
                <a:latin typeface="Calibri"/>
                <a:ea typeface="DejaVu Sans"/>
              </a:rPr>
              <a:t>Elektronica-ICT</a:t>
            </a:r>
            <a:endParaRPr b="0" lang="en-GB" sz="6000" spc="-1" strike="noStrike">
              <a:solidFill>
                <a:srgbClr val="000000"/>
              </a:solidFill>
              <a:latin typeface="Arial"/>
            </a:endParaRPr>
          </a:p>
        </p:txBody>
      </p:sp>
      <p:sp>
        <p:nvSpPr>
          <p:cNvPr id="41" name="Tekstvak 37"/>
          <p:cNvSpPr/>
          <p:nvPr/>
        </p:nvSpPr>
        <p:spPr>
          <a:xfrm>
            <a:off x="12938760" y="38978640"/>
            <a:ext cx="11681280" cy="1917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nl-BE" sz="3000" spc="-1" strike="noStrike">
                <a:solidFill>
                  <a:srgbClr val="e00020"/>
                </a:solidFill>
                <a:latin typeface="Calibri"/>
                <a:ea typeface="DejaVu Sans"/>
              </a:rPr>
              <a:t>Team </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Olivier Westerman, Fase 2 Elektronica ICT</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Joshua Meuleman, Fase 1&amp;2 Aangepast traject Elektronica ICT</a:t>
            </a:r>
            <a:endParaRPr b="0" lang="en-GB" sz="3000" spc="-1" strike="noStrike">
              <a:solidFill>
                <a:srgbClr val="000000"/>
              </a:solidFill>
              <a:latin typeface="Arial"/>
            </a:endParaRPr>
          </a:p>
          <a:p>
            <a:pPr marL="457200" indent="-457200">
              <a:lnSpc>
                <a:spcPct val="100000"/>
              </a:lnSpc>
              <a:buClr>
                <a:srgbClr val="000000"/>
              </a:buClr>
              <a:buFont typeface="Arial"/>
              <a:buChar char="•"/>
            </a:pPr>
            <a:r>
              <a:rPr b="0" lang="nl-BE" sz="3000" spc="-1" strike="noStrike">
                <a:solidFill>
                  <a:srgbClr val="000000"/>
                </a:solidFill>
                <a:latin typeface="Calibri"/>
                <a:ea typeface="DejaVu Sans"/>
              </a:rPr>
              <a:t>Seraphin Sampers, Fase 3 Elektronica ICT</a:t>
            </a:r>
            <a:endParaRPr b="0" lang="en-GB" sz="3000" spc="-1" strike="noStrike">
              <a:solidFill>
                <a:srgbClr val="000000"/>
              </a:solidFill>
              <a:latin typeface="Arial"/>
            </a:endParaRPr>
          </a:p>
        </p:txBody>
      </p:sp>
      <p:sp>
        <p:nvSpPr>
          <p:cNvPr id="42" name="Tekstvak 51"/>
          <p:cNvSpPr/>
          <p:nvPr/>
        </p:nvSpPr>
        <p:spPr>
          <a:xfrm>
            <a:off x="-18480600" y="8037000"/>
            <a:ext cx="16510320" cy="18377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nl-BE" sz="6000" spc="-1" strike="noStrike">
                <a:solidFill>
                  <a:srgbClr val="e00020"/>
                </a:solidFill>
                <a:latin typeface="Calibri"/>
                <a:ea typeface="DejaVu Sans"/>
              </a:rPr>
              <a:t>Instructies:</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Pas de project titel aan en voeg een subtitel toe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Schrijf eronder een korte omschrijving van de probleemstelling, jullie uitwerking, de gebruikte componenten en welke leerstof jullie nodig hadden.</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Betreft het een project in opdracht van een bedrijf, plaats dan hun logo in de linker boven hoek.</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3 foto’s door mooie foto’s van jullie product/prototype.</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Noteer jullie namen bij het team</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Indien een leerlijn niet werd gebruikt in jullie project, vervang het vinkje dan door een leeg vierkantje. Indien een leerlijn wel werd gebruikt vermeld er onder uit welke vakken je leerstof hebt toegepast.</a:t>
            </a:r>
            <a:endParaRPr b="0" lang="en-GB" sz="6000" spc="-1" strike="noStrike">
              <a:solidFill>
                <a:srgbClr val="000000"/>
              </a:solidFill>
              <a:latin typeface="Arial"/>
            </a:endParaRPr>
          </a:p>
          <a:p>
            <a:pPr marL="1143000" indent="-1143000">
              <a:lnSpc>
                <a:spcPct val="100000"/>
              </a:lnSpc>
              <a:buClr>
                <a:srgbClr val="79734e"/>
              </a:buClr>
              <a:buFont typeface="StarSymbol"/>
              <a:buAutoNum type="arabicPeriod"/>
            </a:pPr>
            <a:r>
              <a:rPr b="0" lang="nl-BE" sz="6000" spc="-1" strike="noStrike">
                <a:solidFill>
                  <a:srgbClr val="79734e"/>
                </a:solidFill>
                <a:latin typeface="Calibri"/>
                <a:ea typeface="DejaVu Sans"/>
              </a:rPr>
              <a:t>Vervang de QR code door eentje die verwijst naar jullie GitHub repository.</a:t>
            </a:r>
            <a:endParaRPr b="0" lang="en-GB" sz="6000" spc="-1" strike="noStrike">
              <a:solidFill>
                <a:srgbClr val="000000"/>
              </a:solidFill>
              <a:latin typeface="Arial"/>
            </a:endParaRPr>
          </a:p>
        </p:txBody>
      </p:sp>
      <p:sp>
        <p:nvSpPr>
          <p:cNvPr id="43" name="Tekstvak 1"/>
          <p:cNvSpPr/>
          <p:nvPr/>
        </p:nvSpPr>
        <p:spPr>
          <a:xfrm>
            <a:off x="3204000" y="30450960"/>
            <a:ext cx="8014680" cy="3930120"/>
          </a:xfrm>
          <a:prstGeom prst="rect">
            <a:avLst/>
          </a:prstGeom>
          <a:noFill/>
          <a:ln w="0">
            <a:noFill/>
          </a:ln>
        </p:spPr>
        <p:style>
          <a:lnRef idx="0"/>
          <a:fillRef idx="0"/>
          <a:effectRef idx="0"/>
          <a:fontRef idx="minor"/>
        </p:style>
        <p:txBody>
          <a:bodyPr wrap="none" lIns="90000" rIns="90000" tIns="45000" bIns="45000" anchor="t">
            <a:spAutoFit/>
          </a:bodyPr>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Software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Hardware Engineering</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Network- &amp; System administration</a:t>
            </a:r>
            <a:endParaRPr b="0" lang="en-GB" sz="3600" spc="-1" strike="noStrike">
              <a:solidFill>
                <a:srgbClr val="000000"/>
              </a:solidFill>
              <a:latin typeface="Arial"/>
            </a:endParaRPr>
          </a:p>
          <a:p>
            <a:pPr>
              <a:lnSpc>
                <a:spcPct val="100000"/>
              </a:lnSpc>
            </a:pPr>
            <a:endParaRPr b="0" lang="en-GB" sz="3600" spc="-1" strike="noStrike">
              <a:solidFill>
                <a:srgbClr val="000000"/>
              </a:solidFill>
              <a:latin typeface="Arial"/>
            </a:endParaRPr>
          </a:p>
          <a:p>
            <a:pPr marL="457200" indent="-457200">
              <a:lnSpc>
                <a:spcPct val="100000"/>
              </a:lnSpc>
              <a:buClr>
                <a:srgbClr val="979797"/>
              </a:buClr>
              <a:buFont typeface="Wingdings" charset="2"/>
              <a:buChar char=""/>
            </a:pPr>
            <a:r>
              <a:rPr b="0" lang="en-GB" sz="3600" spc="-1" strike="noStrike">
                <a:solidFill>
                  <a:schemeClr val="accent6">
                    <a:lumMod val="60000"/>
                    <a:lumOff val="40000"/>
                  </a:schemeClr>
                </a:solidFill>
                <a:latin typeface="Segoe UI Black"/>
                <a:ea typeface="Segoe UI Black"/>
              </a:rPr>
              <a:t>Personal development</a:t>
            </a:r>
            <a:endParaRPr b="0" lang="en-GB" sz="3600" spc="-1" strike="noStrike">
              <a:solidFill>
                <a:srgbClr val="000000"/>
              </a:solidFill>
              <a:latin typeface="Arial"/>
            </a:endParaRPr>
          </a:p>
        </p:txBody>
      </p:sp>
      <p:pic>
        <p:nvPicPr>
          <p:cNvPr id="44" name="" descr=""/>
          <p:cNvPicPr/>
          <p:nvPr/>
        </p:nvPicPr>
        <p:blipFill>
          <a:blip r:embed="rId1"/>
          <a:stretch/>
        </p:blipFill>
        <p:spPr>
          <a:xfrm>
            <a:off x="22680000" y="25943040"/>
            <a:ext cx="7739640" cy="10416600"/>
          </a:xfrm>
          <a:prstGeom prst="rect">
            <a:avLst/>
          </a:prstGeom>
          <a:ln w="0">
            <a:noFill/>
          </a:ln>
        </p:spPr>
      </p:pic>
      <p:pic>
        <p:nvPicPr>
          <p:cNvPr id="45" name="" descr=""/>
          <p:cNvPicPr/>
          <p:nvPr/>
        </p:nvPicPr>
        <p:blipFill>
          <a:blip r:embed="rId2"/>
          <a:stretch/>
        </p:blipFill>
        <p:spPr>
          <a:xfrm>
            <a:off x="15408000" y="27180000"/>
            <a:ext cx="6727680" cy="9560880"/>
          </a:xfrm>
          <a:prstGeom prst="rect">
            <a:avLst/>
          </a:prstGeom>
          <a:ln w="0">
            <a:noFill/>
          </a:ln>
        </p:spPr>
      </p:pic>
      <p:pic>
        <p:nvPicPr>
          <p:cNvPr id="46" name="" descr=""/>
          <p:cNvPicPr/>
          <p:nvPr/>
        </p:nvPicPr>
        <p:blipFill>
          <a:blip r:embed="rId3"/>
          <a:srcRect l="0" t="0" r="33067" b="0"/>
          <a:stretch/>
        </p:blipFill>
        <p:spPr>
          <a:xfrm>
            <a:off x="16230600" y="10440000"/>
            <a:ext cx="12749040" cy="6352560"/>
          </a:xfrm>
          <a:prstGeom prst="rect">
            <a:avLst/>
          </a:prstGeom>
          <a:ln w="0">
            <a:noFill/>
          </a:ln>
        </p:spPr>
      </p:pic>
      <p:pic>
        <p:nvPicPr>
          <p:cNvPr id="47" name="" descr=""/>
          <p:cNvPicPr/>
          <p:nvPr/>
        </p:nvPicPr>
        <p:blipFill>
          <a:blip r:embed="rId4"/>
          <a:srcRect l="67075" t="0" r="0" b="0"/>
          <a:stretch/>
        </p:blipFill>
        <p:spPr>
          <a:xfrm>
            <a:off x="19432800" y="16794000"/>
            <a:ext cx="6269400" cy="6352560"/>
          </a:xfrm>
          <a:prstGeom prst="rect">
            <a:avLst/>
          </a:prstGeom>
          <a:ln w="0">
            <a:noFill/>
          </a:ln>
        </p:spPr>
      </p:pic>
      <p:pic>
        <p:nvPicPr>
          <p:cNvPr id="48" name="" descr=""/>
          <p:cNvPicPr/>
          <p:nvPr/>
        </p:nvPicPr>
        <p:blipFill>
          <a:blip r:embed="rId5"/>
          <a:stretch/>
        </p:blipFill>
        <p:spPr>
          <a:xfrm>
            <a:off x="25740000" y="37980000"/>
            <a:ext cx="3636720" cy="3636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Kantoorthema">
  <a:themeElements>
    <a:clrScheme name="vives">
      <a:dk1>
        <a:srgbClr val="000000"/>
      </a:dk1>
      <a:lt1>
        <a:srgbClr val="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121</TotalTime>
  <Application>LibreOffice/7.4.7.2$Linux_X86_64 LibreOffice_project/40$Build-2</Application>
  <AppVersion>15.0000</AppVersion>
  <Words>189</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2023-09-18T11:28:10Z</dcterms:created>
  <dc:creator>Ronny Mees</dc:creator>
  <dc:description/>
  <dc:language>en-GB</dc:language>
  <cp:lastModifiedBy/>
  <dcterms:modified xsi:type="dcterms:W3CDTF">2024-11-14T10:54:12Z</dcterms:modified>
  <cp:revision>7</cp:revision>
  <dc:subject/>
  <dc:title>Project titel Omschrijving in korte zin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ademiejaar">
    <vt:lpwstr/>
  </property>
  <property fmtid="{D5CDD505-2E9C-101B-9397-08002B2CF9AE}" pid="3" name="ContentTypeId">
    <vt:lpwstr>0x0101001EA315BEEDAF0940BE0419D11160810D</vt:lpwstr>
  </property>
  <property fmtid="{D5CDD505-2E9C-101B-9397-08002B2CF9AE}" pid="4" name="MediaServiceImageTags">
    <vt:lpwstr/>
  </property>
  <property fmtid="{D5CDD505-2E9C-101B-9397-08002B2CF9AE}" pid="5" name="PresentationFormat">
    <vt:lpwstr>Aangepast</vt:lpwstr>
  </property>
  <property fmtid="{D5CDD505-2E9C-101B-9397-08002B2CF9AE}" pid="6" name="Referentiekader">
    <vt:lpwstr/>
  </property>
  <property fmtid="{D5CDD505-2E9C-101B-9397-08002B2CF9AE}" pid="7" name="Slides">
    <vt:i4>1</vt:i4>
  </property>
</Properties>
</file>