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
  </p:notesMasterIdLst>
  <p:sldIdLst>
    <p:sldId id="259" r:id="rId5"/>
  </p:sldIdLst>
  <p:sldSz cx="30816550" cy="43056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3BB"/>
    <a:srgbClr val="FFEB87"/>
    <a:srgbClr val="EEE3AB"/>
    <a:srgbClr val="BA3F1D"/>
    <a:srgbClr val="FFB30F"/>
    <a:srgbClr val="800080"/>
    <a:srgbClr val="E00020"/>
    <a:srgbClr val="FF0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DB2C8-10B5-4205-8F86-FE7A446D539E}" v="1" dt="2023-09-26T06:16:12.191"/>
    <p1510:client id="{9F5A4C45-8917-40FC-ACA1-585B53A76AB7}" v="16" dt="2023-09-26T06:15:55.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2784" y="-30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7AF62-86D8-402D-B735-90423DD750BA}" type="datetimeFigureOut">
              <a:rPr lang="nl-BE" smtClean="0"/>
              <a:t>19/02/2024</a:t>
            </a:fld>
            <a:endParaRPr lang="nl-BE"/>
          </a:p>
        </p:txBody>
      </p:sp>
      <p:sp>
        <p:nvSpPr>
          <p:cNvPr id="4" name="Tijdelijke aanduiding voor dia-afbeelding 3"/>
          <p:cNvSpPr>
            <a:spLocks noGrp="1" noRot="1" noChangeAspect="1"/>
          </p:cNvSpPr>
          <p:nvPr>
            <p:ph type="sldImg" idx="2"/>
          </p:nvPr>
        </p:nvSpPr>
        <p:spPr>
          <a:xfrm>
            <a:off x="2324100" y="1143000"/>
            <a:ext cx="2209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978A-CD55-4F19-93E8-BF36DF9A91D6}" type="slidenum">
              <a:rPr lang="nl-BE" smtClean="0"/>
              <a:t>‹nr.›</a:t>
            </a:fld>
            <a:endParaRPr lang="nl-BE"/>
          </a:p>
        </p:txBody>
      </p:sp>
    </p:spTree>
    <p:extLst>
      <p:ext uri="{BB962C8B-B14F-4D97-AF65-F5344CB8AC3E}">
        <p14:creationId xmlns:p14="http://schemas.microsoft.com/office/powerpoint/2010/main" val="381882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E2A5734E-4DB8-EE8B-F68F-1169DDD5B44A}"/>
              </a:ext>
            </a:extLst>
          </p:cNvPr>
          <p:cNvSpPr>
            <a:spLocks noGrp="1"/>
          </p:cNvSpPr>
          <p:nvPr>
            <p:ph idx="1" hasCustomPrompt="1"/>
          </p:nvPr>
        </p:nvSpPr>
        <p:spPr>
          <a:xfrm>
            <a:off x="1908275" y="2122717"/>
            <a:ext cx="26579274" cy="1257300"/>
          </a:xfrm>
          <a:prstGeom prst="rect">
            <a:avLst/>
          </a:prstGeom>
        </p:spPr>
        <p:txBody>
          <a:bodyPr vert="horz" lIns="91440" tIns="45720" rIns="91440" bIns="45720" rtlCol="0">
            <a:normAutofit/>
          </a:bodyPr>
          <a:lstStyle>
            <a:lvl1pPr>
              <a:defRPr/>
            </a:lvl1pPr>
          </a:lstStyle>
          <a:p>
            <a:pPr lvl="0"/>
            <a:r>
              <a:rPr lang="en-US" err="1"/>
              <a:t>Subtitel</a:t>
            </a:r>
            <a:endParaRPr lang="en-US"/>
          </a:p>
        </p:txBody>
      </p:sp>
      <p:sp>
        <p:nvSpPr>
          <p:cNvPr id="6" name="Title Placeholder 1">
            <a:extLst>
              <a:ext uri="{FF2B5EF4-FFF2-40B4-BE49-F238E27FC236}">
                <a16:creationId xmlns:a16="http://schemas.microsoft.com/office/drawing/2014/main" id="{644C3067-E264-D697-4222-E27774BAEE24}"/>
              </a:ext>
            </a:extLst>
          </p:cNvPr>
          <p:cNvSpPr>
            <a:spLocks noGrp="1"/>
          </p:cNvSpPr>
          <p:nvPr>
            <p:ph type="title"/>
          </p:nvPr>
        </p:nvSpPr>
        <p:spPr>
          <a:xfrm>
            <a:off x="1908275" y="4038760"/>
            <a:ext cx="27000000" cy="3365498"/>
          </a:xfrm>
          <a:prstGeom prst="rect">
            <a:avLst/>
          </a:prstGeom>
        </p:spPr>
        <p:txBody>
          <a:bodyPr vert="horz" lIns="91440" tIns="45720" rIns="91440" bIns="45720" rtlCol="0" anchor="t">
            <a:normAutofit/>
          </a:bodyPr>
          <a:lstStyle/>
          <a:p>
            <a:r>
              <a:rPr lang="nl-NL"/>
              <a:t>Klik om stijl te bewerken</a:t>
            </a:r>
            <a:endParaRPr lang="en-US"/>
          </a:p>
        </p:txBody>
      </p:sp>
    </p:spTree>
    <p:extLst>
      <p:ext uri="{BB962C8B-B14F-4D97-AF65-F5344CB8AC3E}">
        <p14:creationId xmlns:p14="http://schemas.microsoft.com/office/powerpoint/2010/main" val="1580104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Afbeelding 9" descr="Afbeelding met Lettertype, Graphics, tekst, grafische vormgeving&#10;&#10;Automatisch gegenereerde beschrijving">
            <a:extLst>
              <a:ext uri="{FF2B5EF4-FFF2-40B4-BE49-F238E27FC236}">
                <a16:creationId xmlns:a16="http://schemas.microsoft.com/office/drawing/2014/main" id="{D57C3E6A-0796-4D8E-D805-DA3CBB91BC3A}"/>
              </a:ext>
            </a:extLst>
          </p:cNvPr>
          <p:cNvPicPr>
            <a:picLocks noGrp="1" noRot="1" noChangeAspect="1" noMove="1" noResize="1" noEditPoints="1" noAdjustHandles="1" noChangeArrowheads="1" noChangeShapeType="1" noCrop="1"/>
          </p:cNvPicPr>
          <p:nvPr userDrawn="1"/>
        </p:nvPicPr>
        <p:blipFill>
          <a:blip r:embed="rId3"/>
          <a:stretch>
            <a:fillRect/>
          </a:stretch>
        </p:blipFill>
        <p:spPr>
          <a:xfrm>
            <a:off x="24860250" y="1463974"/>
            <a:ext cx="4607706" cy="1656754"/>
          </a:xfrm>
          <a:prstGeom prst="rect">
            <a:avLst/>
          </a:prstGeom>
        </p:spPr>
      </p:pic>
    </p:spTree>
    <p:extLst>
      <p:ext uri="{BB962C8B-B14F-4D97-AF65-F5344CB8AC3E}">
        <p14:creationId xmlns:p14="http://schemas.microsoft.com/office/powerpoint/2010/main" val="2041288945"/>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3081619" rtl="0" eaLnBrk="1" latinLnBrk="0" hangingPunct="1">
        <a:lnSpc>
          <a:spcPct val="90000"/>
        </a:lnSpc>
        <a:spcBef>
          <a:spcPct val="0"/>
        </a:spcBef>
        <a:buNone/>
        <a:defRPr sz="9600" kern="1200">
          <a:solidFill>
            <a:schemeClr val="tx1"/>
          </a:solidFill>
          <a:latin typeface="Segoe UI Black" panose="020B0A02040204020203" pitchFamily="34" charset="0"/>
          <a:ea typeface="Segoe UI Black" panose="020B0A02040204020203" pitchFamily="34" charset="0"/>
          <a:cs typeface="+mj-cs"/>
        </a:defRPr>
      </a:lvl1pPr>
    </p:titleStyle>
    <p:bodyStyle>
      <a:lvl1pPr marL="0" indent="0" algn="l" defTabSz="3081619" rtl="0" eaLnBrk="1" latinLnBrk="0" hangingPunct="1">
        <a:lnSpc>
          <a:spcPct val="90000"/>
        </a:lnSpc>
        <a:spcBef>
          <a:spcPts val="3370"/>
        </a:spcBef>
        <a:buFont typeface="Arial" panose="020B0604020202020204" pitchFamily="34" charset="0"/>
        <a:buNone/>
        <a:defRPr sz="4000" kern="1200">
          <a:solidFill>
            <a:schemeClr val="tx1"/>
          </a:solidFill>
          <a:latin typeface="Segoe UI" panose="020B0502040204020203" pitchFamily="34" charset="0"/>
          <a:ea typeface="+mn-ea"/>
          <a:cs typeface="Segoe UI" panose="020B0502040204020203" pitchFamily="34" charset="0"/>
        </a:defRPr>
      </a:lvl1pPr>
      <a:lvl2pPr marL="2311215" indent="-770405" algn="l" defTabSz="3081619" rtl="0" eaLnBrk="1" latinLnBrk="0" hangingPunct="1">
        <a:lnSpc>
          <a:spcPct val="90000"/>
        </a:lnSpc>
        <a:spcBef>
          <a:spcPts val="1685"/>
        </a:spcBef>
        <a:buFont typeface="Arial" panose="020B0604020202020204" pitchFamily="34" charset="0"/>
        <a:buChar char="•"/>
        <a:defRPr sz="8088" kern="1200">
          <a:solidFill>
            <a:schemeClr val="tx1"/>
          </a:solidFill>
          <a:latin typeface="Segoe UI" panose="020B0502040204020203" pitchFamily="34" charset="0"/>
          <a:ea typeface="+mn-ea"/>
          <a:cs typeface="Segoe UI" panose="020B0502040204020203" pitchFamily="34" charset="0"/>
        </a:defRPr>
      </a:lvl2pPr>
      <a:lvl3pPr marL="3852024" indent="-770405" algn="l" defTabSz="3081619" rtl="0" eaLnBrk="1" latinLnBrk="0" hangingPunct="1">
        <a:lnSpc>
          <a:spcPct val="90000"/>
        </a:lnSpc>
        <a:spcBef>
          <a:spcPts val="1685"/>
        </a:spcBef>
        <a:buFont typeface="Arial" panose="020B0604020202020204" pitchFamily="34" charset="0"/>
        <a:buChar char="•"/>
        <a:defRPr sz="6740" kern="1200">
          <a:solidFill>
            <a:schemeClr val="tx1"/>
          </a:solidFill>
          <a:latin typeface="Segoe UI" panose="020B0502040204020203" pitchFamily="34" charset="0"/>
          <a:ea typeface="+mn-ea"/>
          <a:cs typeface="Segoe UI" panose="020B0502040204020203" pitchFamily="34" charset="0"/>
        </a:defRPr>
      </a:lvl3pPr>
      <a:lvl4pPr marL="539283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4pPr>
      <a:lvl5pPr marL="693364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5pPr>
      <a:lvl6pPr marL="847445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6pPr>
      <a:lvl7pPr marL="1001526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7pPr>
      <a:lvl8pPr marL="1155607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8pPr>
      <a:lvl9pPr marL="1309688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9pPr>
    </p:bodyStyle>
    <p:otherStyle>
      <a:defPPr>
        <a:defRPr lang="en-US"/>
      </a:defPPr>
      <a:lvl1pPr marL="0" algn="l" defTabSz="3081619" rtl="0" eaLnBrk="1" latinLnBrk="0" hangingPunct="1">
        <a:defRPr sz="6066" kern="1200">
          <a:solidFill>
            <a:schemeClr val="tx1"/>
          </a:solidFill>
          <a:latin typeface="+mn-lt"/>
          <a:ea typeface="+mn-ea"/>
          <a:cs typeface="+mn-cs"/>
        </a:defRPr>
      </a:lvl1pPr>
      <a:lvl2pPr marL="1540810" algn="l" defTabSz="3081619" rtl="0" eaLnBrk="1" latinLnBrk="0" hangingPunct="1">
        <a:defRPr sz="6066" kern="1200">
          <a:solidFill>
            <a:schemeClr val="tx1"/>
          </a:solidFill>
          <a:latin typeface="+mn-lt"/>
          <a:ea typeface="+mn-ea"/>
          <a:cs typeface="+mn-cs"/>
        </a:defRPr>
      </a:lvl2pPr>
      <a:lvl3pPr marL="3081619" algn="l" defTabSz="3081619" rtl="0" eaLnBrk="1" latinLnBrk="0" hangingPunct="1">
        <a:defRPr sz="6066" kern="1200">
          <a:solidFill>
            <a:schemeClr val="tx1"/>
          </a:solidFill>
          <a:latin typeface="+mn-lt"/>
          <a:ea typeface="+mn-ea"/>
          <a:cs typeface="+mn-cs"/>
        </a:defRPr>
      </a:lvl3pPr>
      <a:lvl4pPr marL="4622429" algn="l" defTabSz="3081619" rtl="0" eaLnBrk="1" latinLnBrk="0" hangingPunct="1">
        <a:defRPr sz="6066" kern="1200">
          <a:solidFill>
            <a:schemeClr val="tx1"/>
          </a:solidFill>
          <a:latin typeface="+mn-lt"/>
          <a:ea typeface="+mn-ea"/>
          <a:cs typeface="+mn-cs"/>
        </a:defRPr>
      </a:lvl4pPr>
      <a:lvl5pPr marL="6163239" algn="l" defTabSz="3081619" rtl="0" eaLnBrk="1" latinLnBrk="0" hangingPunct="1">
        <a:defRPr sz="6066" kern="1200">
          <a:solidFill>
            <a:schemeClr val="tx1"/>
          </a:solidFill>
          <a:latin typeface="+mn-lt"/>
          <a:ea typeface="+mn-ea"/>
          <a:cs typeface="+mn-cs"/>
        </a:defRPr>
      </a:lvl5pPr>
      <a:lvl6pPr marL="7704049" algn="l" defTabSz="3081619" rtl="0" eaLnBrk="1" latinLnBrk="0" hangingPunct="1">
        <a:defRPr sz="6066" kern="1200">
          <a:solidFill>
            <a:schemeClr val="tx1"/>
          </a:solidFill>
          <a:latin typeface="+mn-lt"/>
          <a:ea typeface="+mn-ea"/>
          <a:cs typeface="+mn-cs"/>
        </a:defRPr>
      </a:lvl6pPr>
      <a:lvl7pPr marL="9244858" algn="l" defTabSz="3081619" rtl="0" eaLnBrk="1" latinLnBrk="0" hangingPunct="1">
        <a:defRPr sz="6066" kern="1200">
          <a:solidFill>
            <a:schemeClr val="tx1"/>
          </a:solidFill>
          <a:latin typeface="+mn-lt"/>
          <a:ea typeface="+mn-ea"/>
          <a:cs typeface="+mn-cs"/>
        </a:defRPr>
      </a:lvl7pPr>
      <a:lvl8pPr marL="10785668" algn="l" defTabSz="3081619" rtl="0" eaLnBrk="1" latinLnBrk="0" hangingPunct="1">
        <a:defRPr sz="6066" kern="1200">
          <a:solidFill>
            <a:schemeClr val="tx1"/>
          </a:solidFill>
          <a:latin typeface="+mn-lt"/>
          <a:ea typeface="+mn-ea"/>
          <a:cs typeface="+mn-cs"/>
        </a:defRPr>
      </a:lvl8pPr>
      <a:lvl9pPr marL="12326478" algn="l" defTabSz="3081619" rtl="0" eaLnBrk="1" latinLnBrk="0" hangingPunct="1">
        <a:defRPr sz="60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hthoek 31">
            <a:extLst>
              <a:ext uri="{FF2B5EF4-FFF2-40B4-BE49-F238E27FC236}">
                <a16:creationId xmlns:a16="http://schemas.microsoft.com/office/drawing/2014/main" id="{393167BD-734E-F686-52B8-C19524E9CA4E}"/>
              </a:ext>
            </a:extLst>
          </p:cNvPr>
          <p:cNvSpPr/>
          <p:nvPr/>
        </p:nvSpPr>
        <p:spPr>
          <a:xfrm>
            <a:off x="-1" y="0"/>
            <a:ext cx="14423926" cy="43056175"/>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a:solidFill>
                  <a:schemeClr val="bg2"/>
                </a:solidFill>
              </a:rPr>
              <a:t>P</a:t>
            </a:r>
          </a:p>
        </p:txBody>
      </p:sp>
      <p:sp>
        <p:nvSpPr>
          <p:cNvPr id="3" name="Titel 2">
            <a:extLst>
              <a:ext uri="{FF2B5EF4-FFF2-40B4-BE49-F238E27FC236}">
                <a16:creationId xmlns:a16="http://schemas.microsoft.com/office/drawing/2014/main" id="{C9484A38-808E-49C3-AC6A-5F38EC734FFE}"/>
              </a:ext>
            </a:extLst>
          </p:cNvPr>
          <p:cNvSpPr>
            <a:spLocks noGrp="1"/>
          </p:cNvSpPr>
          <p:nvPr>
            <p:ph type="title"/>
          </p:nvPr>
        </p:nvSpPr>
        <p:spPr>
          <a:xfrm>
            <a:off x="2527500" y="18286055"/>
            <a:ext cx="11569500" cy="15257987"/>
          </a:xfrm>
        </p:spPr>
        <p:txBody>
          <a:bodyPr>
            <a:normAutofit fontScale="90000"/>
          </a:bodyPr>
          <a:lstStyle/>
          <a:p>
            <a:pPr>
              <a:lnSpc>
                <a:spcPct val="100000"/>
              </a:lnSpc>
            </a:pPr>
            <a:r>
              <a:rPr lang="nl-BE" dirty="0" err="1"/>
              <a:t>HandheldRetropie</a:t>
            </a:r>
            <a:br>
              <a:rPr lang="nl-BE" dirty="0">
                <a:solidFill>
                  <a:srgbClr val="E00020"/>
                </a:solidFill>
              </a:rPr>
            </a:br>
            <a:br>
              <a:rPr lang="nl-BE" sz="6000" dirty="0">
                <a:solidFill>
                  <a:schemeClr val="accent6">
                    <a:lumMod val="60000"/>
                    <a:lumOff val="40000"/>
                  </a:schemeClr>
                </a:solidFill>
              </a:rPr>
            </a:br>
            <a:r>
              <a:rPr lang="nl-BE" sz="6000" dirty="0" err="1">
                <a:solidFill>
                  <a:srgbClr val="E00020"/>
                </a:solidFill>
              </a:rPr>
              <a:t>Where</a:t>
            </a:r>
            <a:r>
              <a:rPr lang="nl-BE" sz="6000" dirty="0">
                <a:solidFill>
                  <a:srgbClr val="E00020"/>
                </a:solidFill>
              </a:rPr>
              <a:t> </a:t>
            </a:r>
            <a:r>
              <a:rPr lang="nl-BE" sz="6000" dirty="0" err="1">
                <a:solidFill>
                  <a:srgbClr val="E00020"/>
                </a:solidFill>
              </a:rPr>
              <a:t>nostlagia</a:t>
            </a:r>
            <a:r>
              <a:rPr lang="nl-BE" sz="6000" dirty="0">
                <a:solidFill>
                  <a:srgbClr val="E00020"/>
                </a:solidFill>
              </a:rPr>
              <a:t> </a:t>
            </a:r>
            <a:r>
              <a:rPr lang="nl-BE" sz="6000" dirty="0" err="1">
                <a:solidFill>
                  <a:srgbClr val="E00020"/>
                </a:solidFill>
              </a:rPr>
              <a:t>meets</a:t>
            </a:r>
            <a:r>
              <a:rPr lang="nl-BE" sz="6000" dirty="0">
                <a:solidFill>
                  <a:srgbClr val="E00020"/>
                </a:solidFill>
              </a:rPr>
              <a:t> </a:t>
            </a:r>
            <a:r>
              <a:rPr lang="nl-BE" sz="6000" dirty="0" err="1">
                <a:solidFill>
                  <a:srgbClr val="E00020"/>
                </a:solidFill>
              </a:rPr>
              <a:t>innovation</a:t>
            </a:r>
            <a:br>
              <a:rPr lang="nl-BE" sz="6000" dirty="0">
                <a:solidFill>
                  <a:schemeClr val="accent6">
                    <a:lumMod val="60000"/>
                    <a:lumOff val="40000"/>
                  </a:schemeClr>
                </a:solidFill>
              </a:rPr>
            </a:br>
            <a:br>
              <a:rPr lang="nl-BE" sz="6000" dirty="0">
                <a:solidFill>
                  <a:schemeClr val="accent6">
                    <a:lumMod val="60000"/>
                    <a:lumOff val="40000"/>
                  </a:schemeClr>
                </a:solidFill>
              </a:rPr>
            </a:br>
            <a:r>
              <a:rPr lang="nl-BE" sz="4000" dirty="0">
                <a:solidFill>
                  <a:schemeClr val="accent6">
                    <a:lumMod val="60000"/>
                    <a:lumOff val="40000"/>
                  </a:schemeClr>
                </a:solidFill>
              </a:rPr>
              <a:t>Dit is een gameconsole waar we oude games kunnen op spelen.</a:t>
            </a:r>
            <a:br>
              <a:rPr lang="nl-BE" sz="4000" dirty="0">
                <a:solidFill>
                  <a:schemeClr val="accent6">
                    <a:lumMod val="60000"/>
                    <a:lumOff val="40000"/>
                  </a:schemeClr>
                </a:solidFill>
              </a:rPr>
            </a:br>
            <a:br>
              <a:rPr lang="nl-BE" sz="4000" dirty="0">
                <a:solidFill>
                  <a:schemeClr val="accent6">
                    <a:lumMod val="60000"/>
                    <a:lumOff val="40000"/>
                  </a:schemeClr>
                </a:solidFill>
              </a:rPr>
            </a:br>
            <a:br>
              <a:rPr lang="nl-BE" sz="4000" dirty="0">
                <a:solidFill>
                  <a:schemeClr val="accent6">
                    <a:lumMod val="60000"/>
                    <a:lumOff val="40000"/>
                  </a:schemeClr>
                </a:solidFill>
              </a:rPr>
            </a:br>
            <a:r>
              <a:rPr lang="nl-BE" sz="4000" dirty="0">
                <a:solidFill>
                  <a:schemeClr val="accent6">
                    <a:lumMod val="60000"/>
                    <a:lumOff val="40000"/>
                  </a:schemeClr>
                </a:solidFill>
              </a:rPr>
              <a:t>Deze console zal werken met een </a:t>
            </a:r>
            <a:r>
              <a:rPr lang="nl-BE" sz="4000" dirty="0" err="1">
                <a:solidFill>
                  <a:schemeClr val="accent6">
                    <a:lumMod val="60000"/>
                    <a:lumOff val="40000"/>
                  </a:schemeClr>
                </a:solidFill>
              </a:rPr>
              <a:t>Raspberry</a:t>
            </a:r>
            <a:r>
              <a:rPr lang="nl-BE" sz="4000" dirty="0">
                <a:solidFill>
                  <a:schemeClr val="accent6">
                    <a:lumMod val="60000"/>
                    <a:lumOff val="40000"/>
                  </a:schemeClr>
                </a:solidFill>
              </a:rPr>
              <a:t> pi. Hierop hebben we een emulator gezet waar alle games op staan.</a:t>
            </a:r>
            <a:br>
              <a:rPr lang="nl-BE" sz="4000" dirty="0">
                <a:solidFill>
                  <a:schemeClr val="accent6">
                    <a:lumMod val="60000"/>
                    <a:lumOff val="40000"/>
                  </a:schemeClr>
                </a:solidFill>
              </a:rPr>
            </a:br>
            <a:br>
              <a:rPr lang="nl-BE" sz="4000" dirty="0">
                <a:solidFill>
                  <a:schemeClr val="accent6">
                    <a:lumMod val="60000"/>
                    <a:lumOff val="40000"/>
                  </a:schemeClr>
                </a:solidFill>
              </a:rPr>
            </a:br>
            <a:r>
              <a:rPr lang="nl-BE" sz="4000" dirty="0">
                <a:solidFill>
                  <a:schemeClr val="accent6">
                    <a:lumMod val="60000"/>
                    <a:lumOff val="40000"/>
                  </a:schemeClr>
                </a:solidFill>
              </a:rPr>
              <a:t>Daarnaast zal deze werken op batterijen dus zal je overal en wanneer je wil kunnen gamen.</a:t>
            </a:r>
            <a:br>
              <a:rPr lang="nl-BE" sz="4000" dirty="0">
                <a:solidFill>
                  <a:schemeClr val="accent6">
                    <a:lumMod val="60000"/>
                    <a:lumOff val="40000"/>
                  </a:schemeClr>
                </a:solidFill>
              </a:rPr>
            </a:br>
            <a:br>
              <a:rPr lang="nl-BE" sz="4000" dirty="0">
                <a:solidFill>
                  <a:schemeClr val="accent6">
                    <a:lumMod val="60000"/>
                    <a:lumOff val="40000"/>
                  </a:schemeClr>
                </a:solidFill>
              </a:rPr>
            </a:br>
            <a:r>
              <a:rPr lang="nl-BE" sz="4000" dirty="0">
                <a:solidFill>
                  <a:schemeClr val="accent6">
                    <a:lumMod val="60000"/>
                    <a:lumOff val="40000"/>
                  </a:schemeClr>
                </a:solidFill>
              </a:rPr>
              <a:t>De </a:t>
            </a:r>
            <a:r>
              <a:rPr lang="nl-BE" sz="4000" dirty="0" err="1">
                <a:solidFill>
                  <a:schemeClr val="accent6">
                    <a:lumMod val="60000"/>
                    <a:lumOff val="40000"/>
                  </a:schemeClr>
                </a:solidFill>
              </a:rPr>
              <a:t>retropie</a:t>
            </a:r>
            <a:r>
              <a:rPr lang="nl-BE" sz="4000" dirty="0">
                <a:solidFill>
                  <a:schemeClr val="accent6">
                    <a:lumMod val="60000"/>
                    <a:lumOff val="40000"/>
                  </a:schemeClr>
                </a:solidFill>
              </a:rPr>
              <a:t> heeft natuurlijk een klein formaat dus zal hiervoor een PCB ontworpen worden om </a:t>
            </a:r>
            <a:r>
              <a:rPr lang="nl-BE" sz="4000">
                <a:solidFill>
                  <a:schemeClr val="accent6">
                    <a:lumMod val="60000"/>
                    <a:lumOff val="40000"/>
                  </a:schemeClr>
                </a:solidFill>
              </a:rPr>
              <a:t>alles in de </a:t>
            </a:r>
            <a:r>
              <a:rPr lang="nl-BE" sz="4000" dirty="0">
                <a:solidFill>
                  <a:schemeClr val="accent6">
                    <a:lumMod val="60000"/>
                    <a:lumOff val="40000"/>
                  </a:schemeClr>
                </a:solidFill>
              </a:rPr>
              <a:t>console te krijgen</a:t>
            </a:r>
            <a:br>
              <a:rPr lang="nl-BE" sz="3000" dirty="0">
                <a:solidFill>
                  <a:schemeClr val="accent6">
                    <a:lumMod val="60000"/>
                    <a:lumOff val="40000"/>
                  </a:schemeClr>
                </a:solidFill>
              </a:rPr>
            </a:br>
            <a:endParaRPr lang="nl-BE" dirty="0">
              <a:solidFill>
                <a:schemeClr val="accent6">
                  <a:lumMod val="60000"/>
                  <a:lumOff val="40000"/>
                </a:schemeClr>
              </a:solidFill>
            </a:endParaRPr>
          </a:p>
        </p:txBody>
      </p:sp>
      <p:sp>
        <p:nvSpPr>
          <p:cNvPr id="36" name="Vrije vorm: vorm 35">
            <a:extLst>
              <a:ext uri="{FF2B5EF4-FFF2-40B4-BE49-F238E27FC236}">
                <a16:creationId xmlns:a16="http://schemas.microsoft.com/office/drawing/2014/main" id="{4469843F-E20E-D478-51C6-39DE0239F2E1}"/>
              </a:ext>
            </a:extLst>
          </p:cNvPr>
          <p:cNvSpPr/>
          <p:nvPr/>
        </p:nvSpPr>
        <p:spPr>
          <a:xfrm>
            <a:off x="1" y="34006675"/>
            <a:ext cx="3746089" cy="3097162"/>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7" name="Tekstvak 36">
            <a:extLst>
              <a:ext uri="{FF2B5EF4-FFF2-40B4-BE49-F238E27FC236}">
                <a16:creationId xmlns:a16="http://schemas.microsoft.com/office/drawing/2014/main" id="{E21252E1-C332-3BA0-492F-E63DFDB935D9}"/>
              </a:ext>
            </a:extLst>
          </p:cNvPr>
          <p:cNvSpPr txBox="1"/>
          <p:nvPr/>
        </p:nvSpPr>
        <p:spPr>
          <a:xfrm>
            <a:off x="4689253" y="34585760"/>
            <a:ext cx="7281673" cy="1938992"/>
          </a:xfrm>
          <a:prstGeom prst="rect">
            <a:avLst/>
          </a:prstGeom>
          <a:noFill/>
        </p:spPr>
        <p:txBody>
          <a:bodyPr wrap="none" rtlCol="0">
            <a:spAutoFit/>
          </a:bodyPr>
          <a:lstStyle/>
          <a:p>
            <a:r>
              <a:rPr lang="nl-BE" sz="6000">
                <a:solidFill>
                  <a:srgbClr val="E00020"/>
                </a:solidFill>
              </a:rPr>
              <a:t>Professionele bachelor</a:t>
            </a:r>
          </a:p>
          <a:p>
            <a:r>
              <a:rPr lang="nl-BE" sz="6000">
                <a:solidFill>
                  <a:srgbClr val="E00020"/>
                </a:solidFill>
              </a:rPr>
              <a:t>Elektronica-ICT</a:t>
            </a:r>
          </a:p>
        </p:txBody>
      </p:sp>
      <p:sp>
        <p:nvSpPr>
          <p:cNvPr id="38" name="Tekstvak 37">
            <a:extLst>
              <a:ext uri="{FF2B5EF4-FFF2-40B4-BE49-F238E27FC236}">
                <a16:creationId xmlns:a16="http://schemas.microsoft.com/office/drawing/2014/main" id="{BF453FA0-7C61-6C1A-4866-179843F539E5}"/>
              </a:ext>
            </a:extLst>
          </p:cNvPr>
          <p:cNvSpPr txBox="1"/>
          <p:nvPr/>
        </p:nvSpPr>
        <p:spPr>
          <a:xfrm>
            <a:off x="16392626" y="38978795"/>
            <a:ext cx="7511736" cy="1969770"/>
          </a:xfrm>
          <a:prstGeom prst="rect">
            <a:avLst/>
          </a:prstGeom>
          <a:noFill/>
        </p:spPr>
        <p:txBody>
          <a:bodyPr wrap="none" rtlCol="0">
            <a:spAutoFit/>
          </a:bodyPr>
          <a:lstStyle/>
          <a:p>
            <a:r>
              <a:rPr lang="nl-BE" sz="3000" b="1" dirty="0">
                <a:solidFill>
                  <a:srgbClr val="E00020"/>
                </a:solidFill>
              </a:rPr>
              <a:t>Team </a:t>
            </a:r>
          </a:p>
          <a:p>
            <a:pPr marL="457200" indent="-457200">
              <a:buFont typeface="Arial" panose="020B0604020202020204" pitchFamily="34" charset="0"/>
              <a:buChar char="•"/>
            </a:pPr>
            <a:r>
              <a:rPr lang="nl-NL" sz="3000" dirty="0"/>
              <a:t>Thibaut </a:t>
            </a:r>
            <a:r>
              <a:rPr lang="nl-NL" sz="3000" dirty="0" err="1"/>
              <a:t>Schoyens</a:t>
            </a:r>
            <a:r>
              <a:rPr lang="nl-NL" sz="3000" dirty="0"/>
              <a:t> </a:t>
            </a:r>
            <a:r>
              <a:rPr lang="nl-BE" sz="3000" dirty="0"/>
              <a:t>, 2</a:t>
            </a:r>
            <a:r>
              <a:rPr lang="nl-BE" sz="3000" baseline="30000" dirty="0"/>
              <a:t>de</a:t>
            </a:r>
            <a:r>
              <a:rPr lang="nl-BE" sz="3000" dirty="0"/>
              <a:t> </a:t>
            </a:r>
            <a:r>
              <a:rPr lang="nl-BE" sz="3000" dirty="0" err="1"/>
              <a:t>jaars</a:t>
            </a:r>
            <a:r>
              <a:rPr lang="nl-BE" sz="3000" dirty="0"/>
              <a:t> - Software en AI</a:t>
            </a:r>
          </a:p>
          <a:p>
            <a:pPr marL="457200" indent="-457200">
              <a:buFont typeface="Arial" panose="020B0604020202020204" pitchFamily="34" charset="0"/>
              <a:buChar char="•"/>
            </a:pPr>
            <a:r>
              <a:rPr lang="nl-BE" sz="3000" dirty="0"/>
              <a:t>Ruben Belligh , 2</a:t>
            </a:r>
            <a:r>
              <a:rPr lang="nl-BE" sz="3000" baseline="30000" dirty="0"/>
              <a:t>de</a:t>
            </a:r>
            <a:r>
              <a:rPr lang="nl-BE" sz="3000" dirty="0"/>
              <a:t> </a:t>
            </a:r>
            <a:r>
              <a:rPr lang="nl-BE" sz="3000" dirty="0" err="1"/>
              <a:t>jaars</a:t>
            </a:r>
            <a:r>
              <a:rPr lang="nl-BE" sz="3000" dirty="0"/>
              <a:t> - Netwerken</a:t>
            </a:r>
          </a:p>
          <a:p>
            <a:pPr marL="457200" indent="-457200">
              <a:buFont typeface="Arial" panose="020B0604020202020204" pitchFamily="34" charset="0"/>
              <a:buChar char="•"/>
            </a:pPr>
            <a:r>
              <a:rPr lang="nl-NL" sz="3200" dirty="0" err="1"/>
              <a:t>Joë</a:t>
            </a:r>
            <a:r>
              <a:rPr lang="nl-NL" sz="3200" dirty="0"/>
              <a:t> Boone </a:t>
            </a:r>
            <a:r>
              <a:rPr lang="nl-BE" sz="3000" dirty="0"/>
              <a:t>, 1</a:t>
            </a:r>
            <a:r>
              <a:rPr lang="nl-BE" sz="3000" baseline="30000" dirty="0"/>
              <a:t>ste</a:t>
            </a:r>
            <a:r>
              <a:rPr lang="nl-BE" sz="3000" dirty="0"/>
              <a:t> jaar – elektronica- ICT</a:t>
            </a:r>
          </a:p>
        </p:txBody>
      </p:sp>
      <p:sp>
        <p:nvSpPr>
          <p:cNvPr id="44" name="Vrije vorm: vorm 43">
            <a:extLst>
              <a:ext uri="{FF2B5EF4-FFF2-40B4-BE49-F238E27FC236}">
                <a16:creationId xmlns:a16="http://schemas.microsoft.com/office/drawing/2014/main" id="{009258B9-4186-3293-B7AB-AA427CC4DA30}"/>
              </a:ext>
            </a:extLst>
          </p:cNvPr>
          <p:cNvSpPr/>
          <p:nvPr/>
        </p:nvSpPr>
        <p:spPr>
          <a:xfrm rot="5400000">
            <a:off x="3104621" y="920025"/>
            <a:ext cx="17325394" cy="15353161"/>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45" name="Rechthoek 44" descr="Camera met effen opvulling">
            <a:extLst>
              <a:ext uri="{FF2B5EF4-FFF2-40B4-BE49-F238E27FC236}">
                <a16:creationId xmlns:a16="http://schemas.microsoft.com/office/drawing/2014/main" id="{2424B285-4B6A-6E92-C353-E107E7300EF0}"/>
              </a:ext>
            </a:extLst>
          </p:cNvPr>
          <p:cNvSpPr/>
          <p:nvPr/>
        </p:nvSpPr>
        <p:spPr>
          <a:xfrm>
            <a:off x="15704558" y="25915048"/>
            <a:ext cx="13771798" cy="6052686"/>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hthoek 45" descr="Camera met effen opvulling">
            <a:extLst>
              <a:ext uri="{FF2B5EF4-FFF2-40B4-BE49-F238E27FC236}">
                <a16:creationId xmlns:a16="http://schemas.microsoft.com/office/drawing/2014/main" id="{9217C33B-78C0-FF0A-A77C-7B104616D3E9}"/>
              </a:ext>
            </a:extLst>
          </p:cNvPr>
          <p:cNvSpPr/>
          <p:nvPr/>
        </p:nvSpPr>
        <p:spPr>
          <a:xfrm>
            <a:off x="17637050" y="32164688"/>
            <a:ext cx="9906814" cy="5112851"/>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Vrije vorm: vorm 50">
            <a:extLst>
              <a:ext uri="{FF2B5EF4-FFF2-40B4-BE49-F238E27FC236}">
                <a16:creationId xmlns:a16="http://schemas.microsoft.com/office/drawing/2014/main" id="{CFEEFDED-98D0-A3D3-98A0-B64EB8C3F307}"/>
              </a:ext>
            </a:extLst>
          </p:cNvPr>
          <p:cNvSpPr/>
          <p:nvPr/>
        </p:nvSpPr>
        <p:spPr>
          <a:xfrm>
            <a:off x="15096136" y="6044135"/>
            <a:ext cx="14083937" cy="10825299"/>
          </a:xfrm>
          <a:custGeom>
            <a:avLst/>
            <a:gdLst>
              <a:gd name="connsiteX0" fmla="*/ 3128184 w 7218948"/>
              <a:gd name="connsiteY0" fmla="*/ 0 h 8715612"/>
              <a:gd name="connsiteX1" fmla="*/ 3320716 w 7218948"/>
              <a:gd name="connsiteY1" fmla="*/ 0 h 8715612"/>
              <a:gd name="connsiteX2" fmla="*/ 4090760 w 7218948"/>
              <a:gd name="connsiteY2" fmla="*/ 0 h 8715612"/>
              <a:gd name="connsiteX3" fmla="*/ 7218948 w 7218948"/>
              <a:gd name="connsiteY3" fmla="*/ 0 h 8715612"/>
              <a:gd name="connsiteX4" fmla="*/ 7218948 w 7218948"/>
              <a:gd name="connsiteY4" fmla="*/ 3128187 h 8715612"/>
              <a:gd name="connsiteX5" fmla="*/ 7218948 w 7218948"/>
              <a:gd name="connsiteY5" fmla="*/ 5038312 h 8715612"/>
              <a:gd name="connsiteX6" fmla="*/ 7218948 w 7218948"/>
              <a:gd name="connsiteY6" fmla="*/ 8715612 h 8715612"/>
              <a:gd name="connsiteX7" fmla="*/ 0 w 7218948"/>
              <a:gd name="connsiteY7" fmla="*/ 8715612 h 8715612"/>
              <a:gd name="connsiteX8" fmla="*/ 0 w 7218948"/>
              <a:gd name="connsiteY8" fmla="*/ 3128187 h 8715612"/>
              <a:gd name="connsiteX9" fmla="*/ 3128184 w 7218948"/>
              <a:gd name="connsiteY9" fmla="*/ 0 h 871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18948" h="8715612">
                <a:moveTo>
                  <a:pt x="3128184" y="0"/>
                </a:moveTo>
                <a:lnTo>
                  <a:pt x="3320716" y="0"/>
                </a:lnTo>
                <a:lnTo>
                  <a:pt x="4090760" y="0"/>
                </a:lnTo>
                <a:lnTo>
                  <a:pt x="7218948" y="0"/>
                </a:lnTo>
                <a:lnTo>
                  <a:pt x="7218948" y="3128187"/>
                </a:lnTo>
                <a:lnTo>
                  <a:pt x="7218948" y="5038312"/>
                </a:lnTo>
                <a:lnTo>
                  <a:pt x="7218948" y="8715612"/>
                </a:lnTo>
                <a:lnTo>
                  <a:pt x="0" y="8715612"/>
                </a:lnTo>
                <a:lnTo>
                  <a:pt x="0" y="3128187"/>
                </a:lnTo>
                <a:cubicBezTo>
                  <a:pt x="0" y="1400537"/>
                  <a:pt x="1400536" y="0"/>
                  <a:pt x="3128184" y="0"/>
                </a:cubicBez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52" name="Tekstvak 51">
            <a:extLst>
              <a:ext uri="{FF2B5EF4-FFF2-40B4-BE49-F238E27FC236}">
                <a16:creationId xmlns:a16="http://schemas.microsoft.com/office/drawing/2014/main" id="{1F12B631-D0A2-630F-5F02-5812D81F9D34}"/>
              </a:ext>
            </a:extLst>
          </p:cNvPr>
          <p:cNvSpPr txBox="1"/>
          <p:nvPr/>
        </p:nvSpPr>
        <p:spPr>
          <a:xfrm>
            <a:off x="-18480505" y="8037095"/>
            <a:ext cx="16511805" cy="13018949"/>
          </a:xfrm>
          <a:prstGeom prst="rect">
            <a:avLst/>
          </a:prstGeom>
          <a:noFill/>
        </p:spPr>
        <p:txBody>
          <a:bodyPr wrap="square" rtlCol="0">
            <a:spAutoFit/>
          </a:bodyPr>
          <a:lstStyle/>
          <a:p>
            <a:r>
              <a:rPr lang="nl-BE" sz="6000">
                <a:solidFill>
                  <a:srgbClr val="E00020"/>
                </a:solidFill>
              </a:rPr>
              <a:t>Instructies:</a:t>
            </a:r>
          </a:p>
          <a:p>
            <a:pPr marL="1143000" indent="-1143000">
              <a:buAutoNum type="arabicPeriod"/>
            </a:pPr>
            <a:r>
              <a:rPr lang="nl-BE" sz="6000">
                <a:solidFill>
                  <a:schemeClr val="bg2">
                    <a:lumMod val="50000"/>
                  </a:schemeClr>
                </a:solidFill>
              </a:rPr>
              <a:t>Pas de project titel aan en voeg een subtitel toe</a:t>
            </a:r>
          </a:p>
          <a:p>
            <a:pPr marL="1143000" indent="-1143000">
              <a:buAutoNum type="arabicPeriod"/>
            </a:pPr>
            <a:r>
              <a:rPr lang="nl-BE" sz="6000">
                <a:solidFill>
                  <a:schemeClr val="bg2">
                    <a:lumMod val="50000"/>
                  </a:schemeClr>
                </a:solidFill>
              </a:rPr>
              <a:t>Schrijf eronder een korte omschrijving van de probleemstelling, jullie uitwerking, de gebruikte componenten en welke leerstof jullie nodig hadden.</a:t>
            </a:r>
          </a:p>
          <a:p>
            <a:pPr marL="1143000" indent="-1143000">
              <a:buAutoNum type="arabicPeriod"/>
            </a:pPr>
            <a:r>
              <a:rPr lang="nl-BE" sz="6000">
                <a:solidFill>
                  <a:schemeClr val="bg2">
                    <a:lumMod val="50000"/>
                  </a:schemeClr>
                </a:solidFill>
              </a:rPr>
              <a:t>Vervang de 3 foto’s door mooie foto’s van jullie product/prototype.</a:t>
            </a:r>
          </a:p>
          <a:p>
            <a:pPr marL="1143000" indent="-1143000">
              <a:buAutoNum type="arabicPeriod"/>
            </a:pPr>
            <a:r>
              <a:rPr lang="nl-BE" sz="6000">
                <a:solidFill>
                  <a:schemeClr val="bg2">
                    <a:lumMod val="50000"/>
                  </a:schemeClr>
                </a:solidFill>
              </a:rPr>
              <a:t>Noteer jullie namen bij het team</a:t>
            </a:r>
          </a:p>
          <a:p>
            <a:pPr marL="1143000" indent="-1143000">
              <a:buAutoNum type="arabicPeriod"/>
            </a:pPr>
            <a:r>
              <a:rPr lang="nl-BE" sz="6000">
                <a:solidFill>
                  <a:schemeClr val="bg2">
                    <a:lumMod val="50000"/>
                  </a:schemeClr>
                </a:solidFill>
              </a:rPr>
              <a:t>Indien een leerlijn niet werd gebruikt in jullie project, vervang het vinkje dan door een leeg vierkantje.</a:t>
            </a:r>
          </a:p>
          <a:p>
            <a:pPr marL="1143000" indent="-1143000">
              <a:buAutoNum type="arabicPeriod"/>
            </a:pPr>
            <a:r>
              <a:rPr lang="nl-BE" sz="6000">
                <a:solidFill>
                  <a:schemeClr val="bg2">
                    <a:lumMod val="50000"/>
                  </a:schemeClr>
                </a:solidFill>
              </a:rPr>
              <a:t>Vervang de QR code door eentje die verwijst naar jullie GitHub </a:t>
            </a:r>
            <a:r>
              <a:rPr lang="nl-BE" sz="6000" err="1">
                <a:solidFill>
                  <a:schemeClr val="bg2">
                    <a:lumMod val="50000"/>
                  </a:schemeClr>
                </a:solidFill>
              </a:rPr>
              <a:t>repository</a:t>
            </a:r>
            <a:r>
              <a:rPr lang="nl-BE" sz="6000">
                <a:solidFill>
                  <a:schemeClr val="bg2">
                    <a:lumMod val="50000"/>
                  </a:schemeClr>
                </a:solidFill>
              </a:rPr>
              <a:t>.</a:t>
            </a:r>
          </a:p>
        </p:txBody>
      </p:sp>
      <p:sp>
        <p:nvSpPr>
          <p:cNvPr id="2" name="Tekstvak 1">
            <a:extLst>
              <a:ext uri="{FF2B5EF4-FFF2-40B4-BE49-F238E27FC236}">
                <a16:creationId xmlns:a16="http://schemas.microsoft.com/office/drawing/2014/main" id="{E5D1BB34-8DFD-1A6C-46EE-D709F1A2E3EE}"/>
              </a:ext>
            </a:extLst>
          </p:cNvPr>
          <p:cNvSpPr txBox="1"/>
          <p:nvPr/>
        </p:nvSpPr>
        <p:spPr>
          <a:xfrm>
            <a:off x="3111122" y="38386185"/>
            <a:ext cx="8664551" cy="2862322"/>
          </a:xfrm>
          <a:prstGeom prst="rect">
            <a:avLst/>
          </a:prstGeom>
          <a:noFill/>
        </p:spPr>
        <p:txBody>
          <a:bodyPr wrap="none" rtlCol="0">
            <a:spAutoFit/>
          </a:bodyPr>
          <a:lstStyle/>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Software Engineering</a:t>
            </a: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Hardware Engineering</a:t>
            </a:r>
          </a:p>
          <a:p>
            <a:pPr marL="571500" indent="-571500">
              <a:buFont typeface="Wingdings" panose="05000000000000000000" pitchFamily="2" charset="2"/>
              <a:buChar char=""/>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Network- &amp; System administration</a:t>
            </a:r>
          </a:p>
          <a:p>
            <a:pPr marL="571500" indent="-571500">
              <a:buFont typeface="Wingdings" panose="05000000000000000000" pitchFamily="2" charset="2"/>
              <a:buChar char=""/>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Artificial Intelligence</a:t>
            </a: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Personal development</a:t>
            </a:r>
          </a:p>
        </p:txBody>
      </p:sp>
      <p:pic>
        <p:nvPicPr>
          <p:cNvPr id="5" name="Afbeelding 4" descr="Afbeelding met tekst, Graphics, ontwerp, rood&#10;&#10;Automatisch gegenereerde beschrijving">
            <a:extLst>
              <a:ext uri="{FF2B5EF4-FFF2-40B4-BE49-F238E27FC236}">
                <a16:creationId xmlns:a16="http://schemas.microsoft.com/office/drawing/2014/main" id="{2B2207D1-84B3-BB2C-032E-0FCA3885EA0E}"/>
              </a:ext>
            </a:extLst>
          </p:cNvPr>
          <p:cNvPicPr>
            <a:picLocks noChangeAspect="1"/>
          </p:cNvPicPr>
          <p:nvPr/>
        </p:nvPicPr>
        <p:blipFill>
          <a:blip r:embed="rId5"/>
          <a:stretch>
            <a:fillRect/>
          </a:stretch>
        </p:blipFill>
        <p:spPr>
          <a:xfrm>
            <a:off x="24798320" y="38009008"/>
            <a:ext cx="4693891" cy="4693891"/>
          </a:xfrm>
          <a:prstGeom prst="rect">
            <a:avLst/>
          </a:prstGeom>
        </p:spPr>
      </p:pic>
      <p:pic>
        <p:nvPicPr>
          <p:cNvPr id="7" name="Afbeelding 6">
            <a:extLst>
              <a:ext uri="{FF2B5EF4-FFF2-40B4-BE49-F238E27FC236}">
                <a16:creationId xmlns:a16="http://schemas.microsoft.com/office/drawing/2014/main" id="{9EA4549A-F060-C964-BF46-B80B75DFC3FC}"/>
              </a:ext>
            </a:extLst>
          </p:cNvPr>
          <p:cNvPicPr>
            <a:picLocks noChangeAspect="1"/>
          </p:cNvPicPr>
          <p:nvPr/>
        </p:nvPicPr>
        <p:blipFill>
          <a:blip r:embed="rId6"/>
          <a:stretch>
            <a:fillRect/>
          </a:stretch>
        </p:blipFill>
        <p:spPr>
          <a:xfrm>
            <a:off x="4299290" y="31330651"/>
            <a:ext cx="6288213" cy="3144107"/>
          </a:xfrm>
          <a:prstGeom prst="rect">
            <a:avLst/>
          </a:prstGeom>
        </p:spPr>
      </p:pic>
      <p:pic>
        <p:nvPicPr>
          <p:cNvPr id="8" name="Afbeelding 7">
            <a:extLst>
              <a:ext uri="{FF2B5EF4-FFF2-40B4-BE49-F238E27FC236}">
                <a16:creationId xmlns:a16="http://schemas.microsoft.com/office/drawing/2014/main" id="{92D73BDB-4C2A-98E3-7625-84EC811691FF}"/>
              </a:ext>
            </a:extLst>
          </p:cNvPr>
          <p:cNvPicPr>
            <a:picLocks noChangeAspect="1"/>
          </p:cNvPicPr>
          <p:nvPr/>
        </p:nvPicPr>
        <p:blipFill>
          <a:blip r:embed="rId7"/>
          <a:stretch>
            <a:fillRect/>
          </a:stretch>
        </p:blipFill>
        <p:spPr>
          <a:xfrm>
            <a:off x="15096136" y="16869434"/>
            <a:ext cx="14083937" cy="7916016"/>
          </a:xfrm>
          <a:prstGeom prst="rect">
            <a:avLst/>
          </a:prstGeom>
        </p:spPr>
      </p:pic>
    </p:spTree>
    <p:extLst>
      <p:ext uri="{BB962C8B-B14F-4D97-AF65-F5344CB8AC3E}">
        <p14:creationId xmlns:p14="http://schemas.microsoft.com/office/powerpoint/2010/main" val="605389948"/>
      </p:ext>
    </p:extLst>
  </p:cSld>
  <p:clrMapOvr>
    <a:masterClrMapping/>
  </p:clrMapOvr>
</p:sld>
</file>

<file path=ppt/theme/theme1.xml><?xml version="1.0" encoding="utf-8"?>
<a:theme xmlns:a="http://schemas.openxmlformats.org/drawingml/2006/main" name="Kantoorthema">
  <a:themeElements>
    <a:clrScheme name="vives">
      <a:dk1>
        <a:sysClr val="windowText" lastClr="000000"/>
      </a:dk1>
      <a:lt1>
        <a:sysClr val="window" lastClr="FFFFFF"/>
      </a:lt1>
      <a:dk2>
        <a:srgbClr val="525252"/>
      </a:dk2>
      <a:lt2>
        <a:srgbClr val="D3D0BB"/>
      </a:lt2>
      <a:accent1>
        <a:srgbClr val="E00020"/>
      </a:accent1>
      <a:accent2>
        <a:srgbClr val="FFABB7"/>
      </a:accent2>
      <a:accent3>
        <a:srgbClr val="9B9B9B"/>
      </a:accent3>
      <a:accent4>
        <a:srgbClr val="EFEEE9"/>
      </a:accent4>
      <a:accent5>
        <a:srgbClr val="FFFFFF"/>
      </a:accent5>
      <a:accent6>
        <a:srgbClr val="525252"/>
      </a:accent6>
      <a:hlink>
        <a:srgbClr val="FF0000"/>
      </a:hlink>
      <a:folHlink>
        <a:srgbClr val="E00020"/>
      </a:folHlink>
    </a:clrScheme>
    <a:fontScheme name="VIVES">
      <a:majorFont>
        <a:latin typeface="Segoe UI Black"/>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mauteur-onderzoeksposter-2023" id="{5D0C1C79-FF0C-8948-82C0-AD0E84695E5A}" vid="{84E0E645-1F5A-234B-8281-48F1B2AD5A4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921bb7d-4033-42bd-968a-881fd459c073" xsi:nil="true"/>
    <lcf76f155ced4ddcb4097134ff3c332f xmlns="7af3f08f-6b65-4c98-b033-853692dc00b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EA315BEEDAF0940BE0419D11160810D" ma:contentTypeVersion="13" ma:contentTypeDescription="Een nieuw document maken." ma:contentTypeScope="" ma:versionID="65cc36ba5ecf2b8ae38cfb5d3600ecb6">
  <xsd:schema xmlns:xsd="http://www.w3.org/2001/XMLSchema" xmlns:xs="http://www.w3.org/2001/XMLSchema" xmlns:p="http://schemas.microsoft.com/office/2006/metadata/properties" xmlns:ns2="7af3f08f-6b65-4c98-b033-853692dc00be" xmlns:ns3="f921bb7d-4033-42bd-968a-881fd459c073" targetNamespace="http://schemas.microsoft.com/office/2006/metadata/properties" ma:root="true" ma:fieldsID="4337c3901829783fe22243fefdc46442" ns2:_="" ns3:_="">
    <xsd:import namespace="7af3f08f-6b65-4c98-b033-853692dc00be"/>
    <xsd:import namespace="f921bb7d-4033-42bd-968a-881fd459c0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3f08f-6b65-4c98-b033-853692dc0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Afbeeldingtags" ma:readOnly="false" ma:fieldId="{5cf76f15-5ced-4ddc-b409-7134ff3c332f}" ma:taxonomyMulti="true" ma:sspId="0460a840-b235-4d39-b436-fe20d012a4a5"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1bb7d-4033-42bd-968a-881fd459c073"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5375f4a-c383-46c1-98ae-31cbdcd71064}" ma:internalName="TaxCatchAll" ma:showField="CatchAllData" ma:web="f921bb7d-4033-42bd-968a-881fd459c0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47EB90-66CA-4409-98FF-5024AA619E64}">
  <ds:schemaRefs>
    <ds:schemaRef ds:uri="7af3f08f-6b65-4c98-b033-853692dc00be"/>
    <ds:schemaRef ds:uri="f921bb7d-4033-42bd-968a-881fd459c0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9BCEE1-615B-41DE-9A08-D2B491EEAFBE}">
  <ds:schemaRefs>
    <ds:schemaRef ds:uri="7af3f08f-6b65-4c98-b033-853692dc00be"/>
    <ds:schemaRef ds:uri="f921bb7d-4033-42bd-968a-881fd459c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1FA04DA-A2C1-4A00-9FA4-1F6991DECE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sjabloon poster project experience</Template>
  <TotalTime>153</TotalTime>
  <Words>214</Words>
  <Application>Microsoft Office PowerPoint</Application>
  <PresentationFormat>Aangepast</PresentationFormat>
  <Paragraphs>20</Paragraphs>
  <Slides>1</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vt:i4>
      </vt:variant>
    </vt:vector>
  </HeadingPairs>
  <TitlesOfParts>
    <vt:vector size="7" baseType="lpstr">
      <vt:lpstr>Arial</vt:lpstr>
      <vt:lpstr>Calibri</vt:lpstr>
      <vt:lpstr>Segoe UI</vt:lpstr>
      <vt:lpstr>Segoe UI Black</vt:lpstr>
      <vt:lpstr>Wingdings</vt:lpstr>
      <vt:lpstr>Kantoorthema</vt:lpstr>
      <vt:lpstr>HandheldRetropie  Where nostlagia meets innovation  Dit is een gameconsole waar we oude games kunnen op spelen.   Deze console zal werken met een Raspberry pi. Hierop hebben we een emulator gezet waar alle games op staan.  Daarnaast zal deze werken op batterijen dus zal je overal en wanneer je wil kunnen gamen.  De retropie heeft natuurlijk een klein formaat dus zal hiervoor een PCB ontworpen worden om alles in de console te krijgen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titel Omschrijving in korte zin</dc:title>
  <dc:creator>Ronny Mees</dc:creator>
  <cp:lastModifiedBy>ruben belligh</cp:lastModifiedBy>
  <cp:revision>5</cp:revision>
  <dcterms:created xsi:type="dcterms:W3CDTF">2023-09-18T11:28:10Z</dcterms:created>
  <dcterms:modified xsi:type="dcterms:W3CDTF">2024-02-19T08:44:15Z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0x0101001EA315BEEDAF0940BE0419D11160810D</vt:lpwstr>
  </property>
  <property fmtid="{D5CDD505-2E9C-101B-9397-08002B2CF9AE}" pid="3" name="Referentiekader">
    <vt:lpwstr/>
  </property>
  <property fmtid="{D5CDD505-2E9C-101B-9397-08002B2CF9AE}" pid="4" name="Academiejaar">
    <vt:lpwstr/>
  </property>
  <property fmtid="{D5CDD505-2E9C-101B-9397-08002B2CF9AE}" pid="5" name="MediaServiceImageTags">
    <vt:lpwstr/>
  </property>
</Properties>
</file>