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66" r:id="rId3"/>
  </p:sldMasterIdLst>
  <p:notesMasterIdLst>
    <p:notesMasterId r:id="rId15"/>
  </p:notesMasterIdLst>
  <p:sldIdLst>
    <p:sldId id="2142533061" r:id="rId4"/>
    <p:sldId id="2142533063" r:id="rId5"/>
    <p:sldId id="2142533036" r:id="rId6"/>
    <p:sldId id="2142533064" r:id="rId7"/>
    <p:sldId id="2142533065" r:id="rId8"/>
    <p:sldId id="2142533062" r:id="rId9"/>
    <p:sldId id="2142533066" r:id="rId10"/>
    <p:sldId id="2142533068" r:id="rId11"/>
    <p:sldId id="2142533069" r:id="rId12"/>
    <p:sldId id="2142533067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D73E3-3E31-45DD-87B6-FB2CD35098D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81152-8322-4847-9104-FCD96ABFF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98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81152-8322-4847-9104-FCD96ABFF0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98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81152-8322-4847-9104-FCD96ABFF0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50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BA29-C8B7-4C4E-8C81-C7556652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72271-086E-4FC1-9362-D725AEF5A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46" y="1119911"/>
            <a:ext cx="11430316" cy="4350712"/>
          </a:xfrm>
        </p:spPr>
        <p:txBody>
          <a:bodyPr vert="horz" lIns="0" tIns="45720" rIns="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marL="228584" lvl="0" indent="-228584">
              <a:buClr>
                <a:srgbClr val="F03782"/>
              </a:buClr>
            </a:pPr>
            <a:r>
              <a:rPr lang="en-US"/>
              <a:t>Click to edit Master text styles</a:t>
            </a:r>
          </a:p>
          <a:p>
            <a:pPr marL="228584" lvl="1" indent="-228584">
              <a:buClr>
                <a:srgbClr val="F03782"/>
              </a:buClr>
            </a:pPr>
            <a:r>
              <a:rPr lang="en-US"/>
              <a:t>Second level</a:t>
            </a:r>
          </a:p>
          <a:p>
            <a:pPr marL="228584" lvl="2" indent="-228584">
              <a:buClr>
                <a:srgbClr val="F03782"/>
              </a:buClr>
            </a:pPr>
            <a:r>
              <a:rPr lang="en-US"/>
              <a:t>Third level</a:t>
            </a:r>
          </a:p>
          <a:p>
            <a:pPr marL="228584" lvl="3" indent="-228584">
              <a:buClr>
                <a:srgbClr val="F03782"/>
              </a:buClr>
            </a:pPr>
            <a:r>
              <a:rPr lang="en-US"/>
              <a:t>Fourth level</a:t>
            </a:r>
          </a:p>
          <a:p>
            <a:pPr marL="228584" lvl="4" indent="-228584">
              <a:buClr>
                <a:srgbClr val="F03782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D4E52-5098-4AC2-91CF-F352A63268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8720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8D87-8B94-4E76-9CDA-6586738B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D5C33-AE96-4EA1-B2BB-AAA290AC8A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9913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BE381-38C8-4224-A4AC-6073EF1F1A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158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3B8F0-6A13-4C09-87E6-7C34322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42B828-E838-46A6-BE5A-0BCB34CA9A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2921" y="2849126"/>
            <a:ext cx="5390651" cy="345544"/>
          </a:xfrm>
        </p:spPr>
        <p:txBody>
          <a:bodyPr vert="horz" wrap="square" lIns="0" tIns="17145" rIns="0" bIns="0" rtlCol="0">
            <a:spAutoFit/>
          </a:bodyPr>
          <a:lstStyle>
            <a:lvl1pPr>
              <a:defRPr lang="en-US" dirty="0" smtClean="0"/>
            </a:lvl1pPr>
            <a:lvl2pPr marL="609585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>
              <a:buClr>
                <a:srgbClr val="808285"/>
              </a:buClr>
              <a:buFont typeface="Wingdings" panose="05000000000000000000" pitchFamily="2" charset="2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84EFB8F-EA4A-4341-A4CD-09652A6EE5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4984" y="5819827"/>
            <a:ext cx="1775480" cy="205121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333" smtClean="0">
                <a:solidFill>
                  <a:srgbClr val="F4F3F9"/>
                </a:solidFill>
              </a:defRPr>
            </a:lvl1pPr>
            <a:lvl2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594" lvl="0" indent="-228594" defTabSz="1219110">
              <a:buClr>
                <a:srgbClr val="808285"/>
              </a:buClr>
            </a:pPr>
            <a:r>
              <a:rPr lang="en-US" dirty="0"/>
              <a:t>Date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9950366-8950-4BD8-A107-00F386B8B2D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64352" y="1806577"/>
            <a:ext cx="6327648" cy="4217459"/>
          </a:xfrm>
          <a:noFill/>
          <a:ln>
            <a:noFill/>
          </a:ln>
        </p:spPr>
        <p:txBody>
          <a:bodyPr vert="horz" wrap="square" lIns="0" tIns="17145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800" b="1">
                <a:solidFill>
                  <a:schemeClr val="bg1"/>
                </a:solidFill>
              </a:defRPr>
            </a:lvl1pPr>
          </a:lstStyle>
          <a:p>
            <a:pPr marL="761981" lvl="0" indent="-761981" algn="ctr">
              <a:buClr>
                <a:srgbClr val="808285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75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787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4E41C23-2A04-440A-A439-8B36022F5942}"/>
              </a:ext>
            </a:extLst>
          </p:cNvPr>
          <p:cNvSpPr/>
          <p:nvPr userDrawn="1"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DBEFC-FA18-4CB3-8943-7B03BFC0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23" y="143888"/>
            <a:ext cx="10514927" cy="737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30D6D-B7EA-4150-94B2-C963D98EB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554" y="1119911"/>
            <a:ext cx="11430316" cy="43507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28584" lvl="0" indent="-228584">
              <a:buClr>
                <a:srgbClr val="F03782"/>
              </a:buClr>
            </a:pPr>
            <a:r>
              <a:rPr lang="en-US"/>
              <a:t>Click to edit Master text styles</a:t>
            </a:r>
          </a:p>
          <a:p>
            <a:pPr marL="228584" lvl="1" indent="-228584">
              <a:buClr>
                <a:srgbClr val="F03782"/>
              </a:buClr>
            </a:pPr>
            <a:r>
              <a:rPr lang="en-US"/>
              <a:t>Second level</a:t>
            </a:r>
          </a:p>
          <a:p>
            <a:pPr marL="228584" lvl="2" indent="-228584">
              <a:buClr>
                <a:srgbClr val="F03782"/>
              </a:buClr>
            </a:pPr>
            <a:r>
              <a:rPr lang="en-US"/>
              <a:t>Third level</a:t>
            </a:r>
          </a:p>
          <a:p>
            <a:pPr marL="228584" lvl="3" indent="-228584">
              <a:buClr>
                <a:srgbClr val="F03782"/>
              </a:buClr>
            </a:pPr>
            <a:r>
              <a:rPr lang="en-US"/>
              <a:t>Fourth level</a:t>
            </a:r>
          </a:p>
          <a:p>
            <a:pPr marL="228584" lvl="4" indent="-228584">
              <a:buClr>
                <a:srgbClr val="F03782"/>
              </a:buClr>
            </a:pPr>
            <a:r>
              <a:rPr lang="en-US"/>
              <a:t>Fifth level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62E987-DCEA-4D36-A8D6-3A4C817A4EDF}"/>
              </a:ext>
            </a:extLst>
          </p:cNvPr>
          <p:cNvCxnSpPr/>
          <p:nvPr userDrawn="1"/>
        </p:nvCxnSpPr>
        <p:spPr>
          <a:xfrm>
            <a:off x="6086669" y="6590128"/>
            <a:ext cx="0" cy="16956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6AC0F397-9BF6-4594-946F-74C8A8FA0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08699" y="6590128"/>
            <a:ext cx="2501900" cy="169560"/>
          </a:xfrm>
          <a:prstGeom prst="rect">
            <a:avLst/>
          </a:prstGeom>
        </p:spPr>
        <p:txBody>
          <a:bodyPr vert="horz" lIns="64008" tIns="45720" rIns="91440" bIns="45720" rtlCol="0" anchor="ctr"/>
          <a:lstStyle>
            <a:lvl1pPr>
              <a:defRPr lang="en-US" sz="93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Public</a:t>
            </a:r>
          </a:p>
        </p:txBody>
      </p:sp>
      <p:sp>
        <p:nvSpPr>
          <p:cNvPr id="28" name="Rectangle 71">
            <a:extLst>
              <a:ext uri="{FF2B5EF4-FFF2-40B4-BE49-F238E27FC236}">
                <a16:creationId xmlns:a16="http://schemas.microsoft.com/office/drawing/2014/main" id="{D6FF4C5E-6B0C-4334-B3AE-3C2ABAF43B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32464" y="6590128"/>
            <a:ext cx="400784" cy="1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pPr lvl="0"/>
            <a:fld id="{13B55AB4-0D57-4FBE-946B-A81E4A9D2A4C}" type="slidenum">
              <a:rPr lang="en-US" sz="933" noProof="0" smtClean="0"/>
              <a:pPr lvl="0"/>
              <a:t>‹#›</a:t>
            </a:fld>
            <a:r>
              <a:rPr lang="en-US" sz="933" noProof="0" dirty="0"/>
              <a:t>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F403C3-AECA-43E3-B70F-8CE8C20C79F8}"/>
              </a:ext>
            </a:extLst>
          </p:cNvPr>
          <p:cNvCxnSpPr>
            <a:cxnSpLocks/>
          </p:cNvCxnSpPr>
          <p:nvPr userDrawn="1"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AF0D48-F837-443A-B742-FA8AFEE7A4BD}"/>
              </a:ext>
            </a:extLst>
          </p:cNvPr>
          <p:cNvSpPr txBox="1"/>
          <p:nvPr userDrawn="1"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AFFEEF-BA33-4360-BE60-2A11102F0184}"/>
              </a:ext>
            </a:extLst>
          </p:cNvPr>
          <p:cNvSpPr/>
          <p:nvPr userDrawn="1"/>
        </p:nvSpPr>
        <p:spPr>
          <a:xfrm>
            <a:off x="49735" y="85017"/>
            <a:ext cx="286816" cy="527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5" dirty="0"/>
          </a:p>
        </p:txBody>
      </p:sp>
    </p:spTree>
    <p:extLst>
      <p:ext uri="{BB962C8B-B14F-4D97-AF65-F5344CB8AC3E}">
        <p14:creationId xmlns:p14="http://schemas.microsoft.com/office/powerpoint/2010/main" val="282761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dt="0"/>
  <p:txStyles>
    <p:titleStyle>
      <a:lvl1pPr algn="l" defTabSz="1219110" rtl="0" eaLnBrk="1" latinLnBrk="0" hangingPunct="1">
        <a:lnSpc>
          <a:spcPct val="90000"/>
        </a:lnSpc>
        <a:spcBef>
          <a:spcPct val="0"/>
        </a:spcBef>
        <a:buNone/>
        <a:defRPr lang="en-US" sz="2800" b="0" kern="0" baseline="0" dirty="0">
          <a:solidFill>
            <a:srgbClr val="E41165"/>
          </a:solidFill>
          <a:latin typeface="+mj-lt"/>
          <a:ea typeface="+mj-ea"/>
          <a:cs typeface="+mj-cs"/>
        </a:defRPr>
      </a:lvl1pPr>
    </p:titleStyle>
    <p:bodyStyle>
      <a:lvl1pPr marL="304776" indent="-304776" algn="l" defTabSz="1219110" rtl="0" eaLnBrk="1" latinLnBrk="0" hangingPunct="1">
        <a:lnSpc>
          <a:spcPct val="90000"/>
        </a:lnSpc>
        <a:spcBef>
          <a:spcPts val="1333"/>
        </a:spcBef>
        <a:buClr>
          <a:srgbClr val="E41165"/>
        </a:buClr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914332" indent="-304776" algn="l" defTabSz="1219110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523887" indent="-304776" algn="l" defTabSz="1219110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2133440" indent="-304776" algn="l" defTabSz="1219110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742994" indent="-304776" algn="l" defTabSz="1219110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orient="horz" pos="64">
          <p15:clr>
            <a:srgbClr val="F26B43"/>
          </p15:clr>
        </p15:guide>
        <p15:guide id="4" orient="horz" pos="418">
          <p15:clr>
            <a:srgbClr val="F26B43"/>
          </p15:clr>
        </p15:guide>
        <p15:guide id="5" orient="horz" pos="529">
          <p15:clr>
            <a:srgbClr val="F26B43"/>
          </p15:clr>
        </p15:guide>
        <p15:guide id="6" orient="horz" pos="2957">
          <p15:clr>
            <a:srgbClr val="F26B43"/>
          </p15:clr>
        </p15:guide>
        <p15:guide id="8" pos="5585">
          <p15:clr>
            <a:srgbClr val="F26B43"/>
          </p15:clr>
        </p15:guide>
        <p15:guide id="9" pos="180">
          <p15:clr>
            <a:srgbClr val="F26B43"/>
          </p15:clr>
        </p15:guide>
        <p15:guide id="10" orient="horz" pos="316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668164AE-F168-4FCE-AA1F-1E4E8F1F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85" y="1701803"/>
            <a:ext cx="5390651" cy="508687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37FA0A2-4E48-428C-81A4-88A7A7B8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921" y="2849125"/>
            <a:ext cx="5390651" cy="35137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lvl="0">
              <a:buClr>
                <a:srgbClr val="808285"/>
              </a:buClr>
              <a:buFont typeface="Wingdings" panose="05000000000000000000" pitchFamily="2" charset="2"/>
            </a:pPr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582895-8422-4248-8A5D-67ACFDD07B87}"/>
              </a:ext>
            </a:extLst>
          </p:cNvPr>
          <p:cNvSpPr/>
          <p:nvPr userDrawn="1"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106BDD-18B8-412E-B8A5-C1272139CB10}"/>
              </a:ext>
            </a:extLst>
          </p:cNvPr>
          <p:cNvCxnSpPr>
            <a:cxnSpLocks/>
          </p:cNvCxnSpPr>
          <p:nvPr userDrawn="1"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77D001C-0883-4A9B-AB9B-8743640BBB90}"/>
              </a:ext>
            </a:extLst>
          </p:cNvPr>
          <p:cNvSpPr txBox="1"/>
          <p:nvPr userDrawn="1"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FBBEA4-B462-4E65-B293-F78B28DD8962}"/>
              </a:ext>
            </a:extLst>
          </p:cNvPr>
          <p:cNvSpPr/>
          <p:nvPr userDrawn="1"/>
        </p:nvSpPr>
        <p:spPr>
          <a:xfrm>
            <a:off x="49735" y="85017"/>
            <a:ext cx="286816" cy="5275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5" dirty="0"/>
          </a:p>
        </p:txBody>
      </p:sp>
    </p:spTree>
    <p:extLst>
      <p:ext uri="{BB962C8B-B14F-4D97-AF65-F5344CB8AC3E}">
        <p14:creationId xmlns:p14="http://schemas.microsoft.com/office/powerpoint/2010/main" val="53049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sldNum="0" hd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lang="en-US" sz="3200" b="0" i="0" kern="0" spc="-7" baseline="0" dirty="0">
          <a:solidFill>
            <a:srgbClr val="F4F3F9"/>
          </a:solidFill>
          <a:latin typeface="Calibri"/>
          <a:ea typeface="+mj-ea"/>
          <a:cs typeface="Calibri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2133" kern="1200" spc="3" dirty="0">
          <a:solidFill>
            <a:srgbClr val="FFE600"/>
          </a:solidFill>
          <a:latin typeface="Calibri"/>
          <a:ea typeface="+mn-ea"/>
          <a:cs typeface="Calibri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bg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72">
          <p15:clr>
            <a:srgbClr val="F26B43"/>
          </p15:clr>
        </p15:guide>
        <p15:guide id="2" orient="horz" pos="2852">
          <p15:clr>
            <a:srgbClr val="F26B43"/>
          </p15:clr>
        </p15:guide>
        <p15:guide id="3" orient="horz" pos="360">
          <p15:clr>
            <a:srgbClr val="F26B43"/>
          </p15:clr>
        </p15:guide>
        <p15:guide id="4" orient="horz" pos="846">
          <p15:clr>
            <a:srgbClr val="F26B43"/>
          </p15:clr>
        </p15:guide>
        <p15:guide id="5" pos="180">
          <p15:clr>
            <a:srgbClr val="F26B43"/>
          </p15:clr>
        </p15:guide>
        <p15:guide id="6" pos="55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8216FA1-4A56-46E6-BB77-D6006B7684D3}"/>
              </a:ext>
            </a:extLst>
          </p:cNvPr>
          <p:cNvSpPr/>
          <p:nvPr userDrawn="1"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FEFDF6-0C60-43AA-ADD5-901E502E80B5}"/>
              </a:ext>
            </a:extLst>
          </p:cNvPr>
          <p:cNvCxnSpPr>
            <a:cxnSpLocks/>
          </p:cNvCxnSpPr>
          <p:nvPr userDrawn="1"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38AF1A-EA00-4882-84C6-CBA46A27A7C5}"/>
              </a:ext>
            </a:extLst>
          </p:cNvPr>
          <p:cNvSpPr txBox="1"/>
          <p:nvPr userDrawn="1"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9FF134-DE23-4F75-9D1F-AEB44451BFD7}"/>
              </a:ext>
            </a:extLst>
          </p:cNvPr>
          <p:cNvSpPr/>
          <p:nvPr userDrawn="1"/>
        </p:nvSpPr>
        <p:spPr>
          <a:xfrm>
            <a:off x="49735" y="85017"/>
            <a:ext cx="286816" cy="5275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5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4BC39D-DEC7-4FC1-BFC5-98DE92A66721}"/>
              </a:ext>
            </a:extLst>
          </p:cNvPr>
          <p:cNvSpPr/>
          <p:nvPr userDrawn="1"/>
        </p:nvSpPr>
        <p:spPr>
          <a:xfrm>
            <a:off x="389465" y="3193989"/>
            <a:ext cx="3533967" cy="467586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lvl="0"/>
            <a:r>
              <a:rPr lang="en-US" sz="2933" b="0" kern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3F42CD-9E09-40ED-90FA-4A02C470DB15}"/>
              </a:ext>
            </a:extLst>
          </p:cNvPr>
          <p:cNvSpPr/>
          <p:nvPr userDrawn="1"/>
        </p:nvSpPr>
        <p:spPr>
          <a:xfrm>
            <a:off x="8105775" y="5995570"/>
            <a:ext cx="3914776" cy="467586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lvl="0"/>
            <a:r>
              <a:rPr lang="en-US" sz="2933" b="0" kern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Journey Continues..</a:t>
            </a:r>
          </a:p>
        </p:txBody>
      </p:sp>
    </p:spTree>
    <p:extLst>
      <p:ext uri="{BB962C8B-B14F-4D97-AF65-F5344CB8AC3E}">
        <p14:creationId xmlns:p14="http://schemas.microsoft.com/office/powerpoint/2010/main" val="301162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sldNum="0" hdr="0" dt="0"/>
  <p:txStyles>
    <p:titleStyle>
      <a:lvl1pPr algn="l" defTabSz="1219110" rtl="0" eaLnBrk="1" latinLnBrk="0" hangingPunct="1">
        <a:lnSpc>
          <a:spcPct val="90000"/>
        </a:lnSpc>
        <a:spcBef>
          <a:spcPct val="0"/>
        </a:spcBef>
        <a:buNone/>
        <a:defRPr lang="en-US" sz="2933" b="0" kern="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4776" indent="-304776" algn="l" defTabSz="1219110" rtl="0" eaLnBrk="1" latinLnBrk="0" hangingPunct="1">
        <a:lnSpc>
          <a:spcPct val="90000"/>
        </a:lnSpc>
        <a:spcBef>
          <a:spcPts val="1333"/>
        </a:spcBef>
        <a:buClr>
          <a:srgbClr val="E41165"/>
        </a:buClr>
        <a:buFont typeface="Arial" panose="020B0604020202020204" pitchFamily="34" charset="0"/>
        <a:buChar char="•"/>
        <a:defRPr lang="en-US" sz="1600" kern="1200" smtClean="0">
          <a:solidFill>
            <a:schemeClr val="bg1"/>
          </a:solidFill>
          <a:latin typeface="+mn-lt"/>
          <a:ea typeface="+mn-ea"/>
          <a:cs typeface="+mn-cs"/>
        </a:defRPr>
      </a:lvl1pPr>
      <a:lvl2pPr marL="914332" indent="-304776" algn="l" defTabSz="1219110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1523887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2133440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4pPr>
      <a:lvl5pPr marL="2742994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n-US" sz="16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335254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orient="horz" pos="64">
          <p15:clr>
            <a:srgbClr val="F26B43"/>
          </p15:clr>
        </p15:guide>
        <p15:guide id="4" orient="horz" pos="360">
          <p15:clr>
            <a:srgbClr val="F26B43"/>
          </p15:clr>
        </p15:guide>
        <p15:guide id="5" orient="horz" pos="529">
          <p15:clr>
            <a:srgbClr val="F26B43"/>
          </p15:clr>
        </p15:guide>
        <p15:guide id="6" orient="horz" pos="2957">
          <p15:clr>
            <a:srgbClr val="F26B43"/>
          </p15:clr>
        </p15:guide>
        <p15:guide id="8" pos="5585">
          <p15:clr>
            <a:srgbClr val="F26B43"/>
          </p15:clr>
        </p15:guide>
        <p15:guide id="9" pos="180">
          <p15:clr>
            <a:srgbClr val="F26B43"/>
          </p15:clr>
        </p15:guide>
        <p15:guide id="10" orient="horz" pos="3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ivek3vedi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5">
            <a:extLst>
              <a:ext uri="{FF2B5EF4-FFF2-40B4-BE49-F238E27FC236}">
                <a16:creationId xmlns:a16="http://schemas.microsoft.com/office/drawing/2014/main" id="{DC5CECD5-3BA5-4524-B062-A204511E2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84" y="227309"/>
            <a:ext cx="9251901" cy="598138"/>
          </a:xfrm>
        </p:spPr>
        <p:txBody>
          <a:bodyPr/>
          <a:lstStyle/>
          <a:p>
            <a:r>
              <a:rPr lang="en-US" sz="3600" spc="25" dirty="0">
                <a:solidFill>
                  <a:schemeClr val="accent1">
                    <a:lumMod val="50000"/>
                  </a:schemeClr>
                </a:solidFill>
              </a:rPr>
              <a:t>Lending Club – EDA Case Study Risk Analysis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79108-1843-46BF-B1FF-75AC0359F5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4984" y="6148600"/>
            <a:ext cx="1775480" cy="205121"/>
          </a:xfrm>
        </p:spPr>
        <p:txBody>
          <a:bodyPr/>
          <a:lstStyle/>
          <a:p>
            <a:fld id="{A5F21A77-452B-4EC2-984A-9993F28A483B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7983849-7A39-4AD0-97EE-BFA4FDFA5CB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28880" y="1806577"/>
            <a:ext cx="5863119" cy="4217459"/>
          </a:xfrm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29D216-5D41-4246-BEFD-3DC4E65EE9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" t="988" r="988" b="988"/>
          <a:stretch/>
        </p:blipFill>
        <p:spPr>
          <a:xfrm>
            <a:off x="6328881" y="1811867"/>
            <a:ext cx="5862666" cy="421862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80A22-E441-4EAB-B865-42F42D595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4984" y="2805697"/>
            <a:ext cx="5121690" cy="2824106"/>
          </a:xfrm>
        </p:spPr>
        <p:txBody>
          <a:bodyPr/>
          <a:lstStyle/>
          <a:p>
            <a:r>
              <a:rPr lang="en-US" sz="2400" b="1" dirty="0">
                <a:solidFill>
                  <a:srgbClr val="00B050"/>
                </a:solidFill>
              </a:rPr>
              <a:t>Muniaraja Murugan</a:t>
            </a:r>
          </a:p>
          <a:p>
            <a:r>
              <a:rPr lang="en-US" dirty="0">
                <a:solidFill>
                  <a:srgbClr val="47A3EB"/>
                </a:solidFill>
              </a:rPr>
              <a:t>Group Facilitator </a:t>
            </a:r>
          </a:p>
          <a:p>
            <a:pPr marL="952485" lvl="1" indent="-342900">
              <a:buFont typeface="Wingdings" panose="05000000000000000000" pitchFamily="2" charset="2"/>
              <a:buChar char="ü"/>
            </a:pPr>
            <a:r>
              <a:rPr lang="en-US" sz="1800" b="1" i="0" dirty="0">
                <a:solidFill>
                  <a:srgbClr val="525252"/>
                </a:solidFill>
                <a:effectLst/>
                <a:latin typeface="Helvetica Neue"/>
              </a:rPr>
              <a:t>Email ID: </a:t>
            </a:r>
            <a:r>
              <a:rPr lang="en-US" sz="1800" dirty="0">
                <a:solidFill>
                  <a:srgbClr val="1251BA"/>
                </a:solidFill>
                <a:latin typeface="Helvetica Neue"/>
              </a:rPr>
              <a:t>muniarajam2011@gmail.com</a:t>
            </a:r>
          </a:p>
          <a:p>
            <a:pPr marL="952485" lvl="1" indent="-342900">
              <a:buFont typeface="Wingdings" panose="05000000000000000000" pitchFamily="2" charset="2"/>
              <a:buChar char="ü"/>
            </a:pPr>
            <a:r>
              <a:rPr lang="en-US" sz="1800" b="1" i="0" dirty="0">
                <a:solidFill>
                  <a:srgbClr val="525252"/>
                </a:solidFill>
                <a:effectLst/>
                <a:latin typeface="Helvetica Neue"/>
              </a:rPr>
              <a:t>Phone No: </a:t>
            </a:r>
            <a:r>
              <a:rPr lang="en-US" sz="1800" dirty="0">
                <a:solidFill>
                  <a:srgbClr val="1251BA"/>
                </a:solidFill>
                <a:latin typeface="Helvetica Neue"/>
              </a:rPr>
              <a:t>+1 2017230335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Vivek Trivedi</a:t>
            </a:r>
          </a:p>
          <a:p>
            <a:r>
              <a:rPr lang="en-US" dirty="0">
                <a:solidFill>
                  <a:srgbClr val="47A3EB"/>
                </a:solidFill>
              </a:rPr>
              <a:t>Team Member</a:t>
            </a:r>
          </a:p>
          <a:p>
            <a:pPr marL="952485" lvl="1" indent="-342900">
              <a:buFont typeface="Wingdings" panose="05000000000000000000" pitchFamily="2" charset="2"/>
              <a:buChar char="ü"/>
            </a:pPr>
            <a:r>
              <a:rPr lang="fr-FR" sz="2000" b="1" i="0" dirty="0">
                <a:solidFill>
                  <a:srgbClr val="525252"/>
                </a:solidFill>
                <a:effectLst/>
                <a:latin typeface="Helvetica Neue"/>
              </a:rPr>
              <a:t>Email ID:</a:t>
            </a:r>
            <a:r>
              <a:rPr lang="fr-FR" sz="1800" dirty="0">
                <a:solidFill>
                  <a:srgbClr val="1251BA"/>
                </a:solidFill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vivek3vedi@gmail.com</a:t>
            </a:r>
            <a:endParaRPr lang="fr-FR" sz="1800" dirty="0">
              <a:solidFill>
                <a:srgbClr val="1251BA"/>
              </a:solidFill>
              <a:latin typeface="Helvetica Neue"/>
            </a:endParaRPr>
          </a:p>
          <a:p>
            <a:pPr marL="952485" lvl="1" indent="-342900"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525252"/>
                </a:solidFill>
                <a:effectLst/>
                <a:latin typeface="Helvetica Neue"/>
              </a:rPr>
              <a:t>Phone no</a:t>
            </a:r>
            <a:r>
              <a:rPr lang="en-US" sz="2000" b="0" i="0" dirty="0">
                <a:solidFill>
                  <a:srgbClr val="525252"/>
                </a:solidFill>
                <a:effectLst/>
                <a:latin typeface="Helvetica Neue"/>
              </a:rPr>
              <a:t>: </a:t>
            </a:r>
            <a:r>
              <a:rPr lang="en-US" sz="1800" dirty="0">
                <a:solidFill>
                  <a:srgbClr val="1251BA"/>
                </a:solidFill>
                <a:latin typeface="Helvetica Neue"/>
                <a:cs typeface="+mn-cs"/>
              </a:rPr>
              <a:t>+1 2484210721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7ACAAC-D446-4A54-A1F0-CD790D4C46D5}"/>
              </a:ext>
            </a:extLst>
          </p:cNvPr>
          <p:cNvSpPr txBox="1"/>
          <p:nvPr/>
        </p:nvSpPr>
        <p:spPr>
          <a:xfrm>
            <a:off x="374984" y="1688762"/>
            <a:ext cx="2994940" cy="59813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Algerian" panose="04020705040A02060702" pitchFamily="82" charset="0"/>
              </a:rPr>
              <a:t>Submitted By</a:t>
            </a:r>
            <a:endParaRPr lang="en-US" sz="16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8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54D8-C91F-4256-9D23-D6CE6B1C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Recommendations to Business(Investors)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94D45-A1A0-4F3E-8354-AF370FAFA9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F86AB6-9195-4767-8B1D-1AE918AF220D}"/>
              </a:ext>
            </a:extLst>
          </p:cNvPr>
          <p:cNvSpPr txBox="1"/>
          <p:nvPr/>
        </p:nvSpPr>
        <p:spPr>
          <a:xfrm>
            <a:off x="257323" y="650040"/>
            <a:ext cx="11677354" cy="5940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endParaRPr lang="en-US" sz="2000" i="0" dirty="0">
              <a:effectLst/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+mj-lt"/>
              </a:rPr>
              <a:t>Loan for small business has the highest probability of Likely to be as a Defaulter of 26%. So, bank should take extra caution while approving the loan for purpose of 'small business’.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Applicants with loan purpose as “credit card payment” or “debt consolidation” can be considered as high-risk loans.</a:t>
            </a:r>
            <a:endParaRPr lang="en-US" sz="1600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i="0" dirty="0">
              <a:effectLst/>
              <a:latin typeface="+mj-lt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>
                <a:latin typeface="+mj-lt"/>
              </a:rPr>
              <a:t>Increase in Loan Amount is increasing the probability that person will default (increasing with highest at 25000 &amp; above bracket)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+mj-lt"/>
              </a:rPr>
              <a:t>Increase in interest rate is increasing the probability that person will default (increasing with highest at 15% &amp; above bracket)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+mj-lt"/>
              </a:rPr>
              <a:t>Applicants who are Self-Employed and less than 1 year of experience are more probable of Likely to be Defaulter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+mj-lt"/>
              </a:rPr>
              <a:t>Low-income rage – People in the lower income bucket are more defaulters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i="0" dirty="0">
                <a:effectLst/>
                <a:latin typeface="+mj-lt"/>
              </a:rPr>
              <a:t>Applicants who are trying to consolidate the loans are more prone to become defaulters.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1EE648-3331-43DA-86A5-039308527E2F}"/>
              </a:ext>
            </a:extLst>
          </p:cNvPr>
          <p:cNvSpPr/>
          <p:nvPr/>
        </p:nvSpPr>
        <p:spPr>
          <a:xfrm>
            <a:off x="257323" y="1068512"/>
            <a:ext cx="369401" cy="40109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2D53B4-B9E0-4A82-B401-E63BC0896AB4}"/>
              </a:ext>
            </a:extLst>
          </p:cNvPr>
          <p:cNvSpPr/>
          <p:nvPr/>
        </p:nvSpPr>
        <p:spPr>
          <a:xfrm>
            <a:off x="257322" y="1893560"/>
            <a:ext cx="369401" cy="40109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8D0242-CDA5-4B82-ACA0-C831E9283B2F}"/>
              </a:ext>
            </a:extLst>
          </p:cNvPr>
          <p:cNvSpPr/>
          <p:nvPr/>
        </p:nvSpPr>
        <p:spPr>
          <a:xfrm>
            <a:off x="257322" y="2800802"/>
            <a:ext cx="369401" cy="40109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7BC5A8-B6FC-4072-AAD5-DCA3ACBD46B6}"/>
              </a:ext>
            </a:extLst>
          </p:cNvPr>
          <p:cNvSpPr/>
          <p:nvPr/>
        </p:nvSpPr>
        <p:spPr>
          <a:xfrm>
            <a:off x="257321" y="3720713"/>
            <a:ext cx="369401" cy="40109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DF7CCDB-03BC-4EE1-8AEA-9DEBBF953235}"/>
              </a:ext>
            </a:extLst>
          </p:cNvPr>
          <p:cNvSpPr/>
          <p:nvPr/>
        </p:nvSpPr>
        <p:spPr>
          <a:xfrm>
            <a:off x="257321" y="4627955"/>
            <a:ext cx="369401" cy="40109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4B9B0F-8702-4A21-8027-9C503A8AF0CF}"/>
              </a:ext>
            </a:extLst>
          </p:cNvPr>
          <p:cNvSpPr/>
          <p:nvPr/>
        </p:nvSpPr>
        <p:spPr>
          <a:xfrm>
            <a:off x="257321" y="5535197"/>
            <a:ext cx="369401" cy="40109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7D450F2-9DC5-4972-9465-B4DA2CED6B99}"/>
              </a:ext>
            </a:extLst>
          </p:cNvPr>
          <p:cNvSpPr/>
          <p:nvPr/>
        </p:nvSpPr>
        <p:spPr>
          <a:xfrm>
            <a:off x="257321" y="6172369"/>
            <a:ext cx="369401" cy="40109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64096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75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C435-AA21-4A55-9DAC-338D58C0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23" y="143888"/>
            <a:ext cx="10551090" cy="452013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4A3BA-F930-496D-B12C-9E1C0CBC23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7C59E9-7067-462B-BAF8-D51367379FA8}"/>
              </a:ext>
            </a:extLst>
          </p:cNvPr>
          <p:cNvGrpSpPr/>
          <p:nvPr/>
        </p:nvGrpSpPr>
        <p:grpSpPr bwMode="gray">
          <a:xfrm>
            <a:off x="1061134" y="1045289"/>
            <a:ext cx="10030557" cy="4624879"/>
            <a:chOff x="316180" y="725196"/>
            <a:chExt cx="7522917" cy="30573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7F66FF4-9AEC-4152-98CD-B6F6DACB4289}"/>
                </a:ext>
              </a:extLst>
            </p:cNvPr>
            <p:cNvGrpSpPr/>
            <p:nvPr/>
          </p:nvGrpSpPr>
          <p:grpSpPr bwMode="gray">
            <a:xfrm>
              <a:off x="346127" y="725196"/>
              <a:ext cx="7492402" cy="766434"/>
              <a:chOff x="346127" y="725196"/>
              <a:chExt cx="7492402" cy="76643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6819A2F-0DE4-4107-A611-E60E3BE8745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46127" y="835638"/>
                <a:ext cx="1865068" cy="489071"/>
              </a:xfrm>
              <a:prstGeom prst="rect">
                <a:avLst/>
              </a:prstGeom>
              <a:solidFill>
                <a:srgbClr val="F15A2D"/>
              </a:solidFill>
              <a:ln>
                <a:noFill/>
              </a:ln>
            </p:spPr>
            <p:txBody>
              <a:bodyPr vert="horz" wrap="square" lIns="121920" tIns="60960" rIns="121920" bIns="6096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133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Introduction - Data Understanding</a:t>
                </a:r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71E976F3-306E-454B-8819-3C515C4079F6}"/>
                  </a:ext>
                </a:extLst>
              </p:cNvPr>
              <p:cNvSpPr/>
              <p:nvPr/>
            </p:nvSpPr>
            <p:spPr bwMode="gray">
              <a:xfrm flipV="1">
                <a:off x="804863" y="1324708"/>
                <a:ext cx="1406333" cy="166922"/>
              </a:xfrm>
              <a:prstGeom prst="rtTriangle">
                <a:avLst/>
              </a:prstGeom>
              <a:gradFill>
                <a:gsLst>
                  <a:gs pos="43400">
                    <a:srgbClr val="878C90"/>
                  </a:gs>
                  <a:gs pos="0">
                    <a:srgbClr val="0063BE">
                      <a:lumMod val="5000"/>
                      <a:lumOff val="95000"/>
                      <a:alpha val="0"/>
                    </a:srgbClr>
                  </a:gs>
                  <a:gs pos="100000">
                    <a:srgbClr val="000000"/>
                  </a:gs>
                </a:gsLst>
                <a:lin ang="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67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23FA3D-63A4-4050-A2A9-C0A0EBF0F6C9}"/>
                  </a:ext>
                </a:extLst>
              </p:cNvPr>
              <p:cNvSpPr txBox="1"/>
              <p:nvPr/>
            </p:nvSpPr>
            <p:spPr bwMode="gray">
              <a:xfrm>
                <a:off x="2180679" y="725196"/>
                <a:ext cx="5657850" cy="677024"/>
              </a:xfrm>
              <a:prstGeom prst="rect">
                <a:avLst/>
              </a:prstGeom>
              <a:gradFill flip="none" rotWithShape="1">
                <a:gsLst>
                  <a:gs pos="100000">
                    <a:sysClr val="window" lastClr="FFFFFF"/>
                  </a:gs>
                  <a:gs pos="55000">
                    <a:sysClr val="window" lastClr="FFFFFF">
                      <a:lumMod val="85000"/>
                    </a:sysClr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marL="452955" marR="0" lvl="0" indent="-313259" defTabSz="914377" eaLnBrk="1" fontAlgn="auto" latinLnBrk="0" hangingPunct="1">
                  <a:lnSpc>
                    <a:spcPct val="100000"/>
                  </a:lnSpc>
                  <a:spcBef>
                    <a:spcPts val="667"/>
                  </a:spcBef>
                  <a:spcAft>
                    <a:spcPts val="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2955" marR="0" lvl="0" indent="-313259" defTabSz="914377" eaLnBrk="1" fontAlgn="auto" latinLnBrk="0" hangingPunct="1">
                  <a:lnSpc>
                    <a:spcPct val="100000"/>
                  </a:lnSpc>
                  <a:spcBef>
                    <a:spcPts val="667"/>
                  </a:spcBef>
                  <a:spcAft>
                    <a:spcPts val="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I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Case Study Objectives </a:t>
                </a:r>
              </a:p>
              <a:p>
                <a:pPr marL="452955" marR="0" lvl="0" indent="-313259" defTabSz="914377" eaLnBrk="1" fontAlgn="auto" latinLnBrk="0" hangingPunct="1">
                  <a:lnSpc>
                    <a:spcPct val="100000"/>
                  </a:lnSpc>
                  <a:spcBef>
                    <a:spcPts val="667"/>
                  </a:spcBef>
                  <a:spcAft>
                    <a:spcPts val="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I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Scope and Solution Approach</a:t>
                </a:r>
              </a:p>
              <a:p>
                <a:pPr marL="139696" marR="0" lvl="0" indent="0" defTabSz="914377" eaLnBrk="1" fontAlgn="auto" latinLnBrk="0" hangingPunct="1">
                  <a:lnSpc>
                    <a:spcPct val="100000"/>
                  </a:lnSpc>
                  <a:spcBef>
                    <a:spcPts val="667"/>
                  </a:spcBef>
                  <a:spcAft>
                    <a:spcPts val="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100000"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B5A6BE-3A37-48C2-927A-B458ED8E6E3C}"/>
                </a:ext>
              </a:extLst>
            </p:cNvPr>
            <p:cNvGrpSpPr/>
            <p:nvPr/>
          </p:nvGrpSpPr>
          <p:grpSpPr bwMode="gray">
            <a:xfrm>
              <a:off x="346127" y="1542070"/>
              <a:ext cx="7492970" cy="740927"/>
              <a:chOff x="-509658" y="553424"/>
              <a:chExt cx="7492970" cy="74092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20DD36B-E35D-4899-B919-10E008E2CC8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-509658" y="638358"/>
                <a:ext cx="1865068" cy="489071"/>
              </a:xfrm>
              <a:prstGeom prst="rect">
                <a:avLst/>
              </a:prstGeom>
              <a:solidFill>
                <a:srgbClr val="698901"/>
              </a:solidFill>
              <a:ln>
                <a:noFill/>
              </a:ln>
            </p:spPr>
            <p:txBody>
              <a:bodyPr vert="horz" wrap="square" lIns="121920" tIns="60960" rIns="121920" bIns="6096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133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Data Cleaning &amp; Manipulation</a:t>
                </a:r>
              </a:p>
            </p:txBody>
          </p:sp>
          <p:sp>
            <p:nvSpPr>
              <p:cNvPr id="16" name="Right Triangle 15">
                <a:extLst>
                  <a:ext uri="{FF2B5EF4-FFF2-40B4-BE49-F238E27FC236}">
                    <a16:creationId xmlns:a16="http://schemas.microsoft.com/office/drawing/2014/main" id="{09359A96-3EFF-475D-B9E5-B8B7B6EED680}"/>
                  </a:ext>
                </a:extLst>
              </p:cNvPr>
              <p:cNvSpPr/>
              <p:nvPr/>
            </p:nvSpPr>
            <p:spPr bwMode="gray">
              <a:xfrm flipV="1">
                <a:off x="-50923" y="1127429"/>
                <a:ext cx="1406333" cy="166922"/>
              </a:xfrm>
              <a:prstGeom prst="rtTriangle">
                <a:avLst/>
              </a:prstGeom>
              <a:gradFill>
                <a:gsLst>
                  <a:gs pos="43400">
                    <a:srgbClr val="878C90"/>
                  </a:gs>
                  <a:gs pos="0">
                    <a:srgbClr val="0063BE">
                      <a:lumMod val="5000"/>
                      <a:lumOff val="95000"/>
                      <a:alpha val="0"/>
                    </a:srgbClr>
                  </a:gs>
                  <a:gs pos="100000">
                    <a:srgbClr val="000000"/>
                  </a:gs>
                </a:gsLst>
                <a:lin ang="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67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B526427-0F87-4FF9-A61E-6A8884C636BA}"/>
                  </a:ext>
                </a:extLst>
              </p:cNvPr>
              <p:cNvSpPr txBox="1"/>
              <p:nvPr/>
            </p:nvSpPr>
            <p:spPr bwMode="gray">
              <a:xfrm>
                <a:off x="1325463" y="553424"/>
                <a:ext cx="5657849" cy="677024"/>
              </a:xfrm>
              <a:prstGeom prst="rect">
                <a:avLst/>
              </a:prstGeom>
              <a:gradFill flip="none" rotWithShape="1">
                <a:gsLst>
                  <a:gs pos="100000">
                    <a:sysClr val="window" lastClr="FFFFFF"/>
                  </a:gs>
                  <a:gs pos="55000">
                    <a:sysClr val="window" lastClr="FFFFFF">
                      <a:lumMod val="85000"/>
                    </a:sysClr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marL="452955" marR="0" lvl="0" indent="-313259" defTabSz="914377" eaLnBrk="1" fontAlgn="auto" latinLnBrk="0" hangingPunct="1">
                  <a:lnSpc>
                    <a:spcPct val="100000"/>
                  </a:lnSpc>
                  <a:spcBef>
                    <a:spcPts val="667"/>
                  </a:spcBef>
                  <a:spcAft>
                    <a:spcPts val="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I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 Preparation &amp; Transformation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1F3982B-3BB9-4051-8FBF-416840F4C76D}"/>
                </a:ext>
              </a:extLst>
            </p:cNvPr>
            <p:cNvGrpSpPr/>
            <p:nvPr/>
          </p:nvGrpSpPr>
          <p:grpSpPr bwMode="gray">
            <a:xfrm>
              <a:off x="320739" y="2300731"/>
              <a:ext cx="7517790" cy="762295"/>
              <a:chOff x="320739" y="323439"/>
              <a:chExt cx="7517790" cy="76229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46B6E6C-5247-4FDB-820C-3063907315F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20739" y="429742"/>
                <a:ext cx="1865068" cy="489071"/>
              </a:xfrm>
              <a:prstGeom prst="rect">
                <a:avLst/>
              </a:prstGeom>
              <a:solidFill>
                <a:srgbClr val="007FC5"/>
              </a:solidFill>
              <a:ln>
                <a:noFill/>
              </a:ln>
            </p:spPr>
            <p:txBody>
              <a:bodyPr vert="horz" wrap="square" lIns="121920" tIns="60960" rIns="121920" bIns="6096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133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Data Analysis</a:t>
                </a:r>
              </a:p>
            </p:txBody>
          </p:sp>
          <p:sp>
            <p:nvSpPr>
              <p:cNvPr id="13" name="Right Triangle 12">
                <a:extLst>
                  <a:ext uri="{FF2B5EF4-FFF2-40B4-BE49-F238E27FC236}">
                    <a16:creationId xmlns:a16="http://schemas.microsoft.com/office/drawing/2014/main" id="{343A41E4-32AB-46F2-B6FF-7A96C9403C66}"/>
                  </a:ext>
                </a:extLst>
              </p:cNvPr>
              <p:cNvSpPr/>
              <p:nvPr/>
            </p:nvSpPr>
            <p:spPr bwMode="gray">
              <a:xfrm flipV="1">
                <a:off x="779474" y="918812"/>
                <a:ext cx="1406333" cy="166922"/>
              </a:xfrm>
              <a:prstGeom prst="rtTriangle">
                <a:avLst/>
              </a:prstGeom>
              <a:gradFill>
                <a:gsLst>
                  <a:gs pos="43400">
                    <a:srgbClr val="878C90"/>
                  </a:gs>
                  <a:gs pos="0">
                    <a:srgbClr val="0063BE">
                      <a:lumMod val="5000"/>
                      <a:lumOff val="95000"/>
                      <a:alpha val="0"/>
                    </a:srgbClr>
                  </a:gs>
                  <a:gs pos="100000">
                    <a:srgbClr val="000000"/>
                  </a:gs>
                </a:gsLst>
                <a:lin ang="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67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FCB0B0-E17B-4681-BBE5-F6CE91890525}"/>
                  </a:ext>
                </a:extLst>
              </p:cNvPr>
              <p:cNvSpPr txBox="1"/>
              <p:nvPr/>
            </p:nvSpPr>
            <p:spPr bwMode="gray">
              <a:xfrm>
                <a:off x="2181247" y="323439"/>
                <a:ext cx="5657282" cy="677024"/>
              </a:xfrm>
              <a:prstGeom prst="rect">
                <a:avLst/>
              </a:prstGeom>
              <a:gradFill flip="none" rotWithShape="1">
                <a:gsLst>
                  <a:gs pos="100000">
                    <a:sysClr val="window" lastClr="FFFFFF"/>
                  </a:gs>
                  <a:gs pos="55000">
                    <a:sysClr val="window" lastClr="FFFFFF">
                      <a:lumMod val="85000"/>
                    </a:sysClr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wrap="none" rtlCol="0" anchor="ctr">
                <a:noAutofit/>
              </a:bodyPr>
              <a:lstStyle>
                <a:defPPr>
                  <a:defRPr lang="en-US"/>
                </a:defPPr>
                <a:lvl1pPr marL="452955" indent="-313259" defTabSz="914377">
                  <a:spcBef>
                    <a:spcPts val="667"/>
                  </a:spcBef>
                  <a:buClr>
                    <a:srgbClr val="000000">
                      <a:lumMod val="65000"/>
                      <a:lumOff val="35000"/>
                    </a:srgbClr>
                  </a:buClr>
                  <a:buSzPct val="100000"/>
                  <a:buFont typeface="Wingdings" panose="05000000000000000000" pitchFamily="2" charset="2"/>
                  <a:buChar char="§"/>
                  <a:defRPr sz="1600">
                    <a:solidFill>
                      <a:srgbClr val="000000"/>
                    </a:solidFill>
                    <a:latin typeface="Calibri" panose="020F0502020204030204"/>
                  </a:defRPr>
                </a:lvl1pPr>
              </a:lstStyle>
              <a:p>
                <a:pPr marL="452955" marR="0" lvl="0" indent="-313259" defTabSz="914377" eaLnBrk="1" fontAlgn="auto" latinLnBrk="0" hangingPunct="1">
                  <a:lnSpc>
                    <a:spcPct val="100000"/>
                  </a:lnSpc>
                  <a:spcBef>
                    <a:spcPts val="667"/>
                  </a:spcBef>
                  <a:spcAft>
                    <a:spcPts val="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I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Descriptive Statistics </a:t>
                </a:r>
                <a:r>
                  <a:rPr kumimoji="0" lang="en-I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 </a:t>
                </a:r>
                <a:r>
                  <a:rPr kumimoji="0" lang="en-I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Finding Data Relationships &amp; Correlation </a:t>
                </a:r>
              </a:p>
              <a:p>
                <a:pPr marL="452955" marR="0" lvl="0" indent="-313259" defTabSz="914377" eaLnBrk="1" fontAlgn="auto" latinLnBrk="0" hangingPunct="1">
                  <a:lnSpc>
                    <a:spcPct val="100000"/>
                  </a:lnSpc>
                  <a:spcBef>
                    <a:spcPts val="667"/>
                  </a:spcBef>
                  <a:spcAft>
                    <a:spcPts val="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Predictive Models 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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Univariate, Bivariate and Multivariate Analysis</a:t>
                </a: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926A4BB-BDF2-4632-8090-15226E9287AD}"/>
                </a:ext>
              </a:extLst>
            </p:cNvPr>
            <p:cNvGrpSpPr/>
            <p:nvPr/>
          </p:nvGrpSpPr>
          <p:grpSpPr bwMode="gray">
            <a:xfrm>
              <a:off x="316180" y="3067994"/>
              <a:ext cx="7522349" cy="714587"/>
              <a:chOff x="-539605" y="102056"/>
              <a:chExt cx="7522349" cy="714587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1C64248-079A-4C1F-A225-E9D433E8833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-539605" y="160650"/>
                <a:ext cx="1865068" cy="489071"/>
              </a:xfrm>
              <a:prstGeom prst="rect">
                <a:avLst/>
              </a:prstGeom>
              <a:solidFill>
                <a:srgbClr val="481F67"/>
              </a:solidFill>
              <a:ln>
                <a:noFill/>
              </a:ln>
            </p:spPr>
            <p:txBody>
              <a:bodyPr vert="horz" wrap="square" lIns="121920" tIns="60960" rIns="121920" bIns="6096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133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Recommendations</a:t>
                </a:r>
              </a:p>
            </p:txBody>
          </p:sp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C6A33B01-843A-4E0C-A585-BC0F6BCE7EF9}"/>
                  </a:ext>
                </a:extLst>
              </p:cNvPr>
              <p:cNvSpPr/>
              <p:nvPr/>
            </p:nvSpPr>
            <p:spPr bwMode="gray">
              <a:xfrm flipV="1">
                <a:off x="-80869" y="649721"/>
                <a:ext cx="1406333" cy="166922"/>
              </a:xfrm>
              <a:prstGeom prst="rtTriangle">
                <a:avLst/>
              </a:prstGeom>
              <a:gradFill>
                <a:gsLst>
                  <a:gs pos="43400">
                    <a:srgbClr val="878C90"/>
                  </a:gs>
                  <a:gs pos="0">
                    <a:srgbClr val="0063BE">
                      <a:lumMod val="5000"/>
                      <a:lumOff val="95000"/>
                      <a:alpha val="0"/>
                    </a:srgbClr>
                  </a:gs>
                  <a:gs pos="100000">
                    <a:srgbClr val="000000"/>
                  </a:gs>
                </a:gsLst>
                <a:lin ang="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67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E6B66B-4F7A-4C40-8A23-CD7A7370CBCE}"/>
                  </a:ext>
                </a:extLst>
              </p:cNvPr>
              <p:cNvSpPr txBox="1"/>
              <p:nvPr/>
            </p:nvSpPr>
            <p:spPr bwMode="gray">
              <a:xfrm>
                <a:off x="1325463" y="102056"/>
                <a:ext cx="5657281" cy="678951"/>
              </a:xfrm>
              <a:prstGeom prst="rect">
                <a:avLst/>
              </a:prstGeom>
              <a:gradFill flip="none" rotWithShape="1">
                <a:gsLst>
                  <a:gs pos="100000">
                    <a:sysClr val="window" lastClr="FFFFFF"/>
                  </a:gs>
                  <a:gs pos="55000">
                    <a:sysClr val="window" lastClr="FFFFFF">
                      <a:lumMod val="85000"/>
                    </a:sysClr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marL="452955" marR="0" lvl="0" indent="-313259" defTabSz="914377" eaLnBrk="1" fontAlgn="auto" latinLnBrk="0" hangingPunct="1">
                  <a:lnSpc>
                    <a:spcPct val="100000"/>
                  </a:lnSpc>
                  <a:spcBef>
                    <a:spcPts val="667"/>
                  </a:spcBef>
                  <a:spcAft>
                    <a:spcPts val="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I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Prescriptive Models </a:t>
                </a:r>
                <a:r>
                  <a:rPr kumimoji="0" lang="en-I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</a:t>
                </a:r>
                <a:r>
                  <a:rPr kumimoji="0" lang="en-I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Visual Aids(Data Visualizations &amp; Inferences)</a:t>
                </a:r>
              </a:p>
              <a:p>
                <a:pPr marL="452955" marR="0" lvl="0" indent="-313259" defTabSz="914377" eaLnBrk="1" fontAlgn="auto" latinLnBrk="0" hangingPunct="1">
                  <a:lnSpc>
                    <a:spcPct val="100000"/>
                  </a:lnSpc>
                  <a:spcBef>
                    <a:spcPts val="667"/>
                  </a:spcBef>
                  <a:spcAft>
                    <a:spcPts val="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en-IN" kern="0" dirty="0">
                    <a:solidFill>
                      <a:srgbClr val="000000"/>
                    </a:solidFill>
                    <a:latin typeface="Calibri" panose="020F0502020204030204"/>
                  </a:rPr>
                  <a:t>Conclusions</a:t>
                </a:r>
                <a:r>
                  <a:rPr kumimoji="0" lang="en-I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089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590426-5D29-42A7-BEF7-A3B3928EF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3" y="41135"/>
            <a:ext cx="10545317" cy="471359"/>
          </a:xfrm>
        </p:spPr>
        <p:txBody>
          <a:bodyPr/>
          <a:lstStyle/>
          <a:p>
            <a:r>
              <a:rPr lang="en-US" dirty="0"/>
              <a:t>Scope, Objective &amp; Solution</a:t>
            </a:r>
          </a:p>
        </p:txBody>
      </p:sp>
      <p:sp>
        <p:nvSpPr>
          <p:cNvPr id="234" name="Footer Placeholder 1">
            <a:extLst>
              <a:ext uri="{FF2B5EF4-FFF2-40B4-BE49-F238E27FC236}">
                <a16:creationId xmlns:a16="http://schemas.microsoft.com/office/drawing/2014/main" id="{6480DA6F-37B3-4AEC-9773-86327AF9B2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108699" y="6590128"/>
            <a:ext cx="2501900" cy="169560"/>
          </a:xfrm>
        </p:spPr>
        <p:txBody>
          <a:bodyPr/>
          <a:lstStyle/>
          <a:p>
            <a:pPr defTabSz="554047">
              <a:defRPr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Public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D1BAED17-D809-4BDE-A97E-0AA3466E108F}"/>
              </a:ext>
            </a:extLst>
          </p:cNvPr>
          <p:cNvGrpSpPr/>
          <p:nvPr/>
        </p:nvGrpSpPr>
        <p:grpSpPr>
          <a:xfrm>
            <a:off x="349321" y="3573417"/>
            <a:ext cx="11414589" cy="877163"/>
            <a:chOff x="2829323" y="1192114"/>
            <a:chExt cx="8520385" cy="571232"/>
          </a:xfrm>
        </p:grpSpPr>
        <p:sp>
          <p:nvSpPr>
            <p:cNvPr id="215" name="Chevron 34">
              <a:extLst>
                <a:ext uri="{FF2B5EF4-FFF2-40B4-BE49-F238E27FC236}">
                  <a16:creationId xmlns:a16="http://schemas.microsoft.com/office/drawing/2014/main" id="{5A54FD73-493F-4FF5-A2C6-280DE0525300}"/>
                </a:ext>
              </a:extLst>
            </p:cNvPr>
            <p:cNvSpPr/>
            <p:nvPr/>
          </p:nvSpPr>
          <p:spPr>
            <a:xfrm rot="10800000" flipH="1">
              <a:off x="2829323" y="1196507"/>
              <a:ext cx="2200584" cy="555832"/>
            </a:xfrm>
            <a:prstGeom prst="chevron">
              <a:avLst>
                <a:gd name="adj" fmla="val 30373"/>
              </a:avLst>
            </a:prstGeom>
            <a:solidFill>
              <a:srgbClr val="1060A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16" name="Chevron 34">
              <a:extLst>
                <a:ext uri="{FF2B5EF4-FFF2-40B4-BE49-F238E27FC236}">
                  <a16:creationId xmlns:a16="http://schemas.microsoft.com/office/drawing/2014/main" id="{65D35363-9D0C-4804-BACF-E1069241E8A7}"/>
                </a:ext>
              </a:extLst>
            </p:cNvPr>
            <p:cNvSpPr/>
            <p:nvPr/>
          </p:nvSpPr>
          <p:spPr>
            <a:xfrm rot="10800000" flipH="1">
              <a:off x="4935923" y="1196507"/>
              <a:ext cx="2200584" cy="555832"/>
            </a:xfrm>
            <a:prstGeom prst="chevron">
              <a:avLst>
                <a:gd name="adj" fmla="val 30373"/>
              </a:avLst>
            </a:prstGeom>
            <a:solidFill>
              <a:srgbClr val="17A08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17" name="Chevron 34">
              <a:extLst>
                <a:ext uri="{FF2B5EF4-FFF2-40B4-BE49-F238E27FC236}">
                  <a16:creationId xmlns:a16="http://schemas.microsoft.com/office/drawing/2014/main" id="{3D421FE1-22B7-4282-A504-3987221ECC9F}"/>
                </a:ext>
              </a:extLst>
            </p:cNvPr>
            <p:cNvSpPr/>
            <p:nvPr/>
          </p:nvSpPr>
          <p:spPr>
            <a:xfrm rot="10800000" flipH="1">
              <a:off x="7042523" y="1196506"/>
              <a:ext cx="2200584" cy="555832"/>
            </a:xfrm>
            <a:prstGeom prst="chevron">
              <a:avLst>
                <a:gd name="adj" fmla="val 30373"/>
              </a:avLst>
            </a:prstGeom>
            <a:solidFill>
              <a:srgbClr val="1060A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18" name="Chevron 34">
              <a:extLst>
                <a:ext uri="{FF2B5EF4-FFF2-40B4-BE49-F238E27FC236}">
                  <a16:creationId xmlns:a16="http://schemas.microsoft.com/office/drawing/2014/main" id="{9B60E6A6-0BB8-4E36-82CE-3166F31B0249}"/>
                </a:ext>
              </a:extLst>
            </p:cNvPr>
            <p:cNvSpPr/>
            <p:nvPr/>
          </p:nvSpPr>
          <p:spPr>
            <a:xfrm rot="10800000" flipH="1">
              <a:off x="9149124" y="1196506"/>
              <a:ext cx="2200584" cy="555832"/>
            </a:xfrm>
            <a:prstGeom prst="chevron">
              <a:avLst>
                <a:gd name="adj" fmla="val 30373"/>
              </a:avLst>
            </a:prstGeom>
            <a:solidFill>
              <a:srgbClr val="17A08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24B28EA-4EB2-471A-B9FA-21EAB2C9C8CE}"/>
                </a:ext>
              </a:extLst>
            </p:cNvPr>
            <p:cNvSpPr/>
            <p:nvPr/>
          </p:nvSpPr>
          <p:spPr>
            <a:xfrm>
              <a:off x="3146388" y="1362482"/>
              <a:ext cx="1566455" cy="23049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Data Cleaning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36AB9C0B-D04D-4005-883C-6083C8B97EF6}"/>
                </a:ext>
              </a:extLst>
            </p:cNvPr>
            <p:cNvSpPr/>
            <p:nvPr/>
          </p:nvSpPr>
          <p:spPr>
            <a:xfrm>
              <a:off x="5243382" y="1192114"/>
              <a:ext cx="1585676" cy="5712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Data Manipulation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&amp;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5A33D592-951E-4C68-82A2-2DA8AF535F6C}"/>
                </a:ext>
              </a:extLst>
            </p:cNvPr>
            <p:cNvSpPr/>
            <p:nvPr/>
          </p:nvSpPr>
          <p:spPr>
            <a:xfrm>
              <a:off x="7466604" y="1362481"/>
              <a:ext cx="1352425" cy="23049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Data Analysis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36A48216-9A20-48C9-A860-8EDE46A7A45D}"/>
                </a:ext>
              </a:extLst>
            </p:cNvPr>
            <p:cNvSpPr/>
            <p:nvPr/>
          </p:nvSpPr>
          <p:spPr>
            <a:xfrm>
              <a:off x="9399983" y="1359174"/>
              <a:ext cx="1827346" cy="23049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Recommendations</a:t>
              </a: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44C7C0-9AB9-4E5C-B584-5BEBCCD04C72}"/>
              </a:ext>
            </a:extLst>
          </p:cNvPr>
          <p:cNvCxnSpPr>
            <a:cxnSpLocks/>
          </p:cNvCxnSpPr>
          <p:nvPr/>
        </p:nvCxnSpPr>
        <p:spPr>
          <a:xfrm>
            <a:off x="3082247" y="4433677"/>
            <a:ext cx="0" cy="2069865"/>
          </a:xfrm>
          <a:prstGeom prst="line">
            <a:avLst/>
          </a:prstGeom>
          <a:ln w="15875"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374E63B5-CA10-42D6-8AA8-C9F36A4A16B2}"/>
              </a:ext>
            </a:extLst>
          </p:cNvPr>
          <p:cNvCxnSpPr>
            <a:cxnSpLocks/>
          </p:cNvCxnSpPr>
          <p:nvPr/>
        </p:nvCxnSpPr>
        <p:spPr>
          <a:xfrm>
            <a:off x="5943712" y="4433677"/>
            <a:ext cx="0" cy="2069865"/>
          </a:xfrm>
          <a:prstGeom prst="line">
            <a:avLst/>
          </a:prstGeom>
          <a:ln w="15875"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478B28B6-61A1-4D22-B1B7-F511A86C9167}"/>
              </a:ext>
            </a:extLst>
          </p:cNvPr>
          <p:cNvCxnSpPr>
            <a:cxnSpLocks/>
          </p:cNvCxnSpPr>
          <p:nvPr/>
        </p:nvCxnSpPr>
        <p:spPr>
          <a:xfrm>
            <a:off x="8815832" y="4433677"/>
            <a:ext cx="0" cy="2069865"/>
          </a:xfrm>
          <a:prstGeom prst="line">
            <a:avLst/>
          </a:prstGeom>
          <a:ln w="15875"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89578D-CAF8-48A7-80DD-C47CC0262007}"/>
              </a:ext>
            </a:extLst>
          </p:cNvPr>
          <p:cNvCxnSpPr>
            <a:cxnSpLocks/>
          </p:cNvCxnSpPr>
          <p:nvPr/>
        </p:nvCxnSpPr>
        <p:spPr>
          <a:xfrm>
            <a:off x="349321" y="6503542"/>
            <a:ext cx="11176572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2247B7-903F-48EF-8F78-A7303D4D23B6}"/>
              </a:ext>
            </a:extLst>
          </p:cNvPr>
          <p:cNvCxnSpPr/>
          <p:nvPr/>
        </p:nvCxnSpPr>
        <p:spPr>
          <a:xfrm>
            <a:off x="359596" y="4433677"/>
            <a:ext cx="0" cy="206986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B16D925C-D8FB-4B43-849D-6F9918A68D09}"/>
              </a:ext>
            </a:extLst>
          </p:cNvPr>
          <p:cNvCxnSpPr/>
          <p:nvPr/>
        </p:nvCxnSpPr>
        <p:spPr>
          <a:xfrm>
            <a:off x="11525893" y="4433677"/>
            <a:ext cx="0" cy="206986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F0F4A31-AFED-41D5-A709-EBBB249BDA77}"/>
              </a:ext>
            </a:extLst>
          </p:cNvPr>
          <p:cNvSpPr txBox="1"/>
          <p:nvPr/>
        </p:nvSpPr>
        <p:spPr>
          <a:xfrm>
            <a:off x="382709" y="3205537"/>
            <a:ext cx="3583115" cy="32999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 i="1">
                <a:solidFill>
                  <a:schemeClr val="bg1"/>
                </a:solidFill>
                <a:latin typeface="Britannic Bold" panose="020B0903060703020204" pitchFamily="34" charset="0"/>
              </a:defRPr>
            </a:lvl1pPr>
          </a:lstStyle>
          <a:p>
            <a:r>
              <a:rPr lang="en-US" dirty="0"/>
              <a:t>Solution Approach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4F154F-A8F1-4755-B42B-7CAF6875607E}"/>
              </a:ext>
            </a:extLst>
          </p:cNvPr>
          <p:cNvGrpSpPr/>
          <p:nvPr/>
        </p:nvGrpSpPr>
        <p:grpSpPr>
          <a:xfrm>
            <a:off x="359596" y="737102"/>
            <a:ext cx="11404314" cy="2344580"/>
            <a:chOff x="359596" y="737102"/>
            <a:chExt cx="11002766" cy="23445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6C9BE2-FD9A-4D61-81C4-F41E7FBF4A95}"/>
                </a:ext>
              </a:extLst>
            </p:cNvPr>
            <p:cNvSpPr/>
            <p:nvPr/>
          </p:nvSpPr>
          <p:spPr>
            <a:xfrm>
              <a:off x="359596" y="767357"/>
              <a:ext cx="5424755" cy="23143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493D68F-054C-4234-99B5-9F114C5A478D}"/>
                </a:ext>
              </a:extLst>
            </p:cNvPr>
            <p:cNvSpPr/>
            <p:nvPr/>
          </p:nvSpPr>
          <p:spPr>
            <a:xfrm>
              <a:off x="5937607" y="737102"/>
              <a:ext cx="5424755" cy="23143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62892D4-52AF-49E9-A575-EC9F1A96B7DE}"/>
                </a:ext>
              </a:extLst>
            </p:cNvPr>
            <p:cNvSpPr txBox="1"/>
            <p:nvPr/>
          </p:nvSpPr>
          <p:spPr>
            <a:xfrm>
              <a:off x="382711" y="767355"/>
              <a:ext cx="1230332" cy="46554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2400" b="1" i="1" dirty="0">
                  <a:solidFill>
                    <a:schemeClr val="bg1"/>
                  </a:solidFill>
                  <a:latin typeface="Britannic Bold" panose="020B0903060703020204" pitchFamily="34" charset="0"/>
                </a:rPr>
                <a:t>Scope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C033C5FE-CE71-4D02-8EAA-7094D2D8134D}"/>
                </a:ext>
              </a:extLst>
            </p:cNvPr>
            <p:cNvSpPr txBox="1"/>
            <p:nvPr/>
          </p:nvSpPr>
          <p:spPr>
            <a:xfrm>
              <a:off x="5993660" y="778205"/>
              <a:ext cx="1845521" cy="45469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 i="1">
                  <a:solidFill>
                    <a:schemeClr val="bg1"/>
                  </a:solidFill>
                  <a:latin typeface="Britannic Bold" panose="020B0903060703020204" pitchFamily="34" charset="0"/>
                </a:defRPr>
              </a:lvl1pPr>
            </a:lstStyle>
            <a:p>
              <a:r>
                <a:rPr lang="en-US" dirty="0"/>
                <a:t>Objective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29300F-D82F-49B7-991B-02934855A143}"/>
                </a:ext>
              </a:extLst>
            </p:cNvPr>
            <p:cNvSpPr txBox="1"/>
            <p:nvPr/>
          </p:nvSpPr>
          <p:spPr>
            <a:xfrm>
              <a:off x="382709" y="1366007"/>
              <a:ext cx="5238538" cy="160407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sz="16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As a Data Scientist, help Lending Club(A marketplace for personal loans) to understand the driving factors behind loan defaulters and risky applications. </a:t>
              </a:r>
            </a:p>
            <a:p>
              <a:endParaRPr lang="en-US" sz="1600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sz="16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Lending Club can utilize this knowledge for its portfolio, risk assessment, acquire more customers and to maximize its revenue.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6224D7F1-07FA-4F63-AF79-B66205DEBB0E}"/>
                </a:ext>
              </a:extLst>
            </p:cNvPr>
            <p:cNvSpPr txBox="1"/>
            <p:nvPr/>
          </p:nvSpPr>
          <p:spPr>
            <a:xfrm>
              <a:off x="6030715" y="1274002"/>
              <a:ext cx="5238538" cy="160407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sz="16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Leverage various Data Science techniques, models and algorithms of Exploratory Data Analysis(EDA) and discover patterns, spot anomalies, risky loan applications and derive inferences/ insights from the data shared</a:t>
              </a:r>
            </a:p>
            <a:p>
              <a:endParaRPr lang="en-US" sz="1600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sz="16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Translate the inferences into prescriptive recommendations that can be utilized by Lending Club to reduce the credit loss 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D146AA5-67BD-4A31-9A80-B11F08E4F33B}"/>
              </a:ext>
            </a:extLst>
          </p:cNvPr>
          <p:cNvSpPr txBox="1"/>
          <p:nvPr/>
        </p:nvSpPr>
        <p:spPr>
          <a:xfrm>
            <a:off x="9068736" y="4622987"/>
            <a:ext cx="2144280" cy="15070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Visualization &amp; Reporting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Graphs and Insights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Prescriptive Decision Making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51E83F2-6274-4122-B51B-2CD641A1B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495" y="6065279"/>
            <a:ext cx="786931" cy="65508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DFA90C5-D18B-47AA-9F35-74F2122B7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302" y="6177863"/>
            <a:ext cx="786932" cy="63900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1A89E75-089B-4C32-A095-9F9495BC4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5489" y="6120898"/>
            <a:ext cx="888764" cy="65955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BAE3B89-47A2-4041-945F-B5108CD092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3888" y="6169579"/>
            <a:ext cx="990159" cy="550786"/>
          </a:xfrm>
          <a:prstGeom prst="rect">
            <a:avLst/>
          </a:prstGeom>
        </p:spPr>
      </p:pic>
      <p:sp>
        <p:nvSpPr>
          <p:cNvPr id="397" name="TextBox 396">
            <a:extLst>
              <a:ext uri="{FF2B5EF4-FFF2-40B4-BE49-F238E27FC236}">
                <a16:creationId xmlns:a16="http://schemas.microsoft.com/office/drawing/2014/main" id="{1B01E680-ECEA-43B1-8C48-3596290ED0C3}"/>
              </a:ext>
            </a:extLst>
          </p:cNvPr>
          <p:cNvSpPr txBox="1"/>
          <p:nvPr/>
        </p:nvSpPr>
        <p:spPr>
          <a:xfrm>
            <a:off x="524988" y="4613818"/>
            <a:ext cx="2379277" cy="15070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Null value verifications (Delete and Drop Columns)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Delete duplicate values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Perform type check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D761FA2E-0D6A-417E-8017-F5D9D2E98A5F}"/>
              </a:ext>
            </a:extLst>
          </p:cNvPr>
          <p:cNvSpPr txBox="1"/>
          <p:nvPr/>
        </p:nvSpPr>
        <p:spPr>
          <a:xfrm>
            <a:off x="6206127" y="4622263"/>
            <a:ext cx="2559757" cy="15070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Univariate Analysis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Continuous and Categorical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Bivariate/Multivariate Analysis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Correlation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sz="1600" dirty="0"/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1F2E791C-6C61-4FDC-826B-ABC7C81837D5}"/>
              </a:ext>
            </a:extLst>
          </p:cNvPr>
          <p:cNvSpPr txBox="1"/>
          <p:nvPr/>
        </p:nvSpPr>
        <p:spPr>
          <a:xfrm>
            <a:off x="3318014" y="4662499"/>
            <a:ext cx="2379277" cy="15070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Data formatting and structuring to promote interoperability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Enable higher degree of data quality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84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DC6C-4789-4635-B964-A3AB0AB92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23" y="143889"/>
            <a:ext cx="10592187" cy="657496"/>
          </a:xfrm>
        </p:spPr>
        <p:txBody>
          <a:bodyPr/>
          <a:lstStyle/>
          <a:p>
            <a:r>
              <a:rPr lang="en-US" dirty="0"/>
              <a:t>Cleaning of Lending Club 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D28CA-111A-4125-A2D7-04718498F4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A39CC6-C8CE-4F9C-8783-5D2F7650351B}"/>
              </a:ext>
            </a:extLst>
          </p:cNvPr>
          <p:cNvGrpSpPr/>
          <p:nvPr/>
        </p:nvGrpSpPr>
        <p:grpSpPr>
          <a:xfrm>
            <a:off x="257323" y="934998"/>
            <a:ext cx="11677354" cy="657496"/>
            <a:chOff x="257323" y="934998"/>
            <a:chExt cx="11677354" cy="6574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A8B6F4-7B77-4763-A1DD-E38278966065}"/>
                </a:ext>
              </a:extLst>
            </p:cNvPr>
            <p:cNvSpPr/>
            <p:nvPr/>
          </p:nvSpPr>
          <p:spPr>
            <a:xfrm>
              <a:off x="257323" y="934998"/>
              <a:ext cx="11677354" cy="6574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A1B690-743C-4A96-A8F2-D0DDB0820CFA}"/>
                </a:ext>
              </a:extLst>
            </p:cNvPr>
            <p:cNvSpPr txBox="1"/>
            <p:nvPr/>
          </p:nvSpPr>
          <p:spPr>
            <a:xfrm>
              <a:off x="575822" y="1078787"/>
              <a:ext cx="2855747" cy="38009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285750" indent="-285750" algn="ctr">
                <a:buFont typeface="Wingdings" panose="05000000000000000000" pitchFamily="2" charset="2"/>
                <a:buChar char="v"/>
              </a:pPr>
              <a:r>
                <a:rPr lang="en-US" b="1" dirty="0">
                  <a:solidFill>
                    <a:schemeClr val="tx1"/>
                  </a:solidFill>
                </a:rPr>
                <a:t>First step in Data Science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7541D9-A5A7-413A-B2FB-A738369D5824}"/>
                </a:ext>
              </a:extLst>
            </p:cNvPr>
            <p:cNvSpPr txBox="1"/>
            <p:nvPr/>
          </p:nvSpPr>
          <p:spPr>
            <a:xfrm>
              <a:off x="4140486" y="1037789"/>
              <a:ext cx="4294597" cy="38009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285750" indent="-285750" algn="ctr">
                <a:buFont typeface="Wingdings" panose="05000000000000000000" pitchFamily="2" charset="2"/>
                <a:buChar char="v"/>
              </a:pPr>
              <a:r>
                <a:rPr lang="en-US" b="1" dirty="0">
                  <a:solidFill>
                    <a:schemeClr val="tx1"/>
                  </a:solidFill>
                </a:rPr>
                <a:t>Identify and Solve Data Quality Problems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3B7C6E-EEC0-4BBD-BA60-76AD0EF946CB}"/>
                </a:ext>
              </a:extLst>
            </p:cNvPr>
            <p:cNvSpPr txBox="1"/>
            <p:nvPr/>
          </p:nvSpPr>
          <p:spPr>
            <a:xfrm>
              <a:off x="8895709" y="1037789"/>
              <a:ext cx="2855747" cy="38009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285750" indent="-285750" algn="ctr">
                <a:buFont typeface="Wingdings" panose="05000000000000000000" pitchFamily="2" charset="2"/>
                <a:buChar char="v"/>
              </a:pPr>
              <a:r>
                <a:rPr lang="en-US" b="1" dirty="0">
                  <a:solidFill>
                    <a:schemeClr val="tx1"/>
                  </a:solidFill>
                </a:rPr>
                <a:t>Makes Data Credible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2A1BA41-03F8-46E6-A0F1-B1155D25BF9D}"/>
              </a:ext>
            </a:extLst>
          </p:cNvPr>
          <p:cNvSpPr/>
          <p:nvPr/>
        </p:nvSpPr>
        <p:spPr>
          <a:xfrm>
            <a:off x="257323" y="1736284"/>
            <a:ext cx="4695290" cy="3493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66D53F-4796-4976-B20D-9FA79A51CCFF}"/>
              </a:ext>
            </a:extLst>
          </p:cNvPr>
          <p:cNvSpPr/>
          <p:nvPr/>
        </p:nvSpPr>
        <p:spPr>
          <a:xfrm>
            <a:off x="698874" y="1552978"/>
            <a:ext cx="3780890" cy="5137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How did we clean the Lending Club Data?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5B445F-2B93-48D8-B870-8EB6F1234F77}"/>
              </a:ext>
            </a:extLst>
          </p:cNvPr>
          <p:cNvSpPr txBox="1"/>
          <p:nvPr/>
        </p:nvSpPr>
        <p:spPr>
          <a:xfrm>
            <a:off x="575821" y="2287811"/>
            <a:ext cx="416679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Identify and </a:t>
            </a: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Remove Missing Values 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and Duplicate rows in Loan Dataframe</a:t>
            </a:r>
            <a:endParaRPr lang="en-US" dirty="0">
              <a:solidFill>
                <a:srgbClr val="000000"/>
              </a:solidFill>
              <a:latin typeface="Inter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Removing columns that are not useful 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for analysis</a:t>
            </a:r>
            <a:endParaRPr lang="en-US" dirty="0">
              <a:solidFill>
                <a:srgbClr val="000000"/>
              </a:solidFill>
              <a:latin typeface="Inter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Formatting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columns data, </a:t>
            </a: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data correction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into the right format</a:t>
            </a:r>
            <a:endParaRPr lang="en-US" dirty="0">
              <a:solidFill>
                <a:srgbClr val="000000"/>
              </a:solidFill>
              <a:latin typeface="Inter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If the column has few null values, </a:t>
            </a: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impute the missing values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(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Ex. 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In our data set, AMT_ANNUITY)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737868-C0B8-4D0F-AF3C-5D3E846A3556}"/>
              </a:ext>
            </a:extLst>
          </p:cNvPr>
          <p:cNvGrpSpPr/>
          <p:nvPr/>
        </p:nvGrpSpPr>
        <p:grpSpPr>
          <a:xfrm>
            <a:off x="257323" y="5671700"/>
            <a:ext cx="11677354" cy="657496"/>
            <a:chOff x="257323" y="934998"/>
            <a:chExt cx="11677354" cy="65749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9F7FB14-E3D4-4139-A549-A16FF4367E7F}"/>
                </a:ext>
              </a:extLst>
            </p:cNvPr>
            <p:cNvSpPr/>
            <p:nvPr/>
          </p:nvSpPr>
          <p:spPr>
            <a:xfrm>
              <a:off x="257323" y="934998"/>
              <a:ext cx="11677354" cy="6574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A5CA1BD-34DB-4128-BF5B-8A3EC60252EB}"/>
                </a:ext>
              </a:extLst>
            </p:cNvPr>
            <p:cNvSpPr txBox="1"/>
            <p:nvPr/>
          </p:nvSpPr>
          <p:spPr>
            <a:xfrm>
              <a:off x="440544" y="1079202"/>
              <a:ext cx="3104038" cy="33909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285750" indent="-285750" algn="ctr">
                <a:buFont typeface="Wingdings" panose="05000000000000000000" pitchFamily="2" charset="2"/>
                <a:buChar char="v"/>
              </a:pPr>
              <a:r>
                <a:rPr lang="en-US" b="1" dirty="0">
                  <a:solidFill>
                    <a:schemeClr val="tx1"/>
                  </a:solidFill>
                </a:rPr>
                <a:t>The raw data file had 111 columns and 39717 Rows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AD9B23-7070-4D0E-BD1D-D58B1B73CA2F}"/>
                </a:ext>
              </a:extLst>
            </p:cNvPr>
            <p:cNvSpPr txBox="1"/>
            <p:nvPr/>
          </p:nvSpPr>
          <p:spPr>
            <a:xfrm>
              <a:off x="4397340" y="1003990"/>
              <a:ext cx="3585679" cy="43872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285750" indent="-285750" algn="ctr">
                <a:buFont typeface="Wingdings" panose="05000000000000000000" pitchFamily="2" charset="2"/>
                <a:buChar char="v"/>
              </a:pPr>
              <a:r>
                <a:rPr lang="en-US" b="1" dirty="0">
                  <a:solidFill>
                    <a:schemeClr val="tx1"/>
                  </a:solidFill>
                </a:rPr>
                <a:t>54 columns were having null values and deleted them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7EF0EC-5344-4CFB-BFC3-245745196A91}"/>
                </a:ext>
              </a:extLst>
            </p:cNvPr>
            <p:cNvSpPr txBox="1"/>
            <p:nvPr/>
          </p:nvSpPr>
          <p:spPr>
            <a:xfrm>
              <a:off x="8435083" y="1036220"/>
              <a:ext cx="3398566" cy="38050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285750" indent="-285750" algn="ctr">
                <a:buFont typeface="Wingdings" panose="05000000000000000000" pitchFamily="2" charset="2"/>
                <a:buChar char="v"/>
              </a:pPr>
              <a:r>
                <a:rPr lang="en-US" b="1" dirty="0">
                  <a:solidFill>
                    <a:schemeClr val="tx1"/>
                  </a:solidFill>
                </a:rPr>
                <a:t>Deleted additiona</a:t>
              </a:r>
              <a:r>
                <a:rPr lang="en-US" b="1" dirty="0"/>
                <a:t>l 15 columns which are not useful for analysis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F4C621C-353E-451D-85DB-CEB0C522E2C9}"/>
              </a:ext>
            </a:extLst>
          </p:cNvPr>
          <p:cNvSpPr/>
          <p:nvPr/>
        </p:nvSpPr>
        <p:spPr>
          <a:xfrm>
            <a:off x="4140486" y="595901"/>
            <a:ext cx="4602822" cy="3800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Why Data Cleaning required?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009DB6-FE5C-4A39-B970-5C48C7B5C249}"/>
              </a:ext>
            </a:extLst>
          </p:cNvPr>
          <p:cNvSpPr/>
          <p:nvPr/>
        </p:nvSpPr>
        <p:spPr>
          <a:xfrm>
            <a:off x="4140486" y="5289137"/>
            <a:ext cx="4602822" cy="3800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Findings from Data Cleaning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41B2A1-18FF-4A3E-AB08-820957EF957C}"/>
              </a:ext>
            </a:extLst>
          </p:cNvPr>
          <p:cNvSpPr/>
          <p:nvPr/>
        </p:nvSpPr>
        <p:spPr>
          <a:xfrm>
            <a:off x="7726165" y="1740361"/>
            <a:ext cx="2032571" cy="3800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Snap Screen-Shot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5F17EB-C3A9-460C-A290-3DA344EF4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581" y="2433208"/>
            <a:ext cx="6958827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14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0BACC-5E89-429A-BF68-91E324B81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3B9C69-DCE5-4240-8FC3-7D5E3A1F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21" y="51246"/>
            <a:ext cx="10592187" cy="657496"/>
          </a:xfrm>
        </p:spPr>
        <p:txBody>
          <a:bodyPr/>
          <a:lstStyle/>
          <a:p>
            <a:r>
              <a:rPr lang="en-US" dirty="0"/>
              <a:t>Analysis of Lending Club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21DABD-B890-4AC1-BA74-39CCC3B8874F}"/>
              </a:ext>
            </a:extLst>
          </p:cNvPr>
          <p:cNvSpPr/>
          <p:nvPr/>
        </p:nvSpPr>
        <p:spPr>
          <a:xfrm>
            <a:off x="349321" y="801385"/>
            <a:ext cx="4387066" cy="56816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167DC7-24A4-4FA9-B8A8-D1DFB7FC7AFB}"/>
              </a:ext>
            </a:extLst>
          </p:cNvPr>
          <p:cNvSpPr/>
          <p:nvPr/>
        </p:nvSpPr>
        <p:spPr>
          <a:xfrm>
            <a:off x="421240" y="1361328"/>
            <a:ext cx="4181582" cy="1335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BA5ED0-FA91-4F5A-972E-470634ECF94A}"/>
              </a:ext>
            </a:extLst>
          </p:cNvPr>
          <p:cNvSpPr/>
          <p:nvPr/>
        </p:nvSpPr>
        <p:spPr>
          <a:xfrm>
            <a:off x="421240" y="3061700"/>
            <a:ext cx="4181582" cy="1520574"/>
          </a:xfrm>
          <a:prstGeom prst="rect">
            <a:avLst/>
          </a:prstGeom>
          <a:solidFill>
            <a:srgbClr val="47A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84CD28-675B-4DEC-B134-933CB61B4CDF}"/>
              </a:ext>
            </a:extLst>
          </p:cNvPr>
          <p:cNvSpPr/>
          <p:nvPr/>
        </p:nvSpPr>
        <p:spPr>
          <a:xfrm>
            <a:off x="452063" y="4880224"/>
            <a:ext cx="4181582" cy="14229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39DF37-B084-479F-A9B1-0C3386AE9E50}"/>
              </a:ext>
            </a:extLst>
          </p:cNvPr>
          <p:cNvSpPr txBox="1"/>
          <p:nvPr/>
        </p:nvSpPr>
        <p:spPr>
          <a:xfrm>
            <a:off x="1171254" y="801385"/>
            <a:ext cx="2845942" cy="3647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b="1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Driver Variables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9E0B4C-4A78-4300-8254-0BF1003DA143}"/>
              </a:ext>
            </a:extLst>
          </p:cNvPr>
          <p:cNvSpPr txBox="1"/>
          <p:nvPr/>
        </p:nvSpPr>
        <p:spPr>
          <a:xfrm>
            <a:off x="863029" y="3328827"/>
            <a:ext cx="3390472" cy="8219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Interest rate and Term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Loan Amount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4161AD-AE92-4A94-B46B-FFC43073AE88}"/>
              </a:ext>
            </a:extLst>
          </p:cNvPr>
          <p:cNvSpPr txBox="1"/>
          <p:nvPr/>
        </p:nvSpPr>
        <p:spPr>
          <a:xfrm>
            <a:off x="816795" y="5099406"/>
            <a:ext cx="3390472" cy="8219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Individual's Income Range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Debt to Income Ratio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93818-A456-4CD6-88D6-77AA17F1BC1D}"/>
              </a:ext>
            </a:extLst>
          </p:cNvPr>
          <p:cNvSpPr txBox="1"/>
          <p:nvPr/>
        </p:nvSpPr>
        <p:spPr>
          <a:xfrm>
            <a:off x="898989" y="1646435"/>
            <a:ext cx="3390472" cy="8219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Loan Purpose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Home Ownership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266CBF22-6E63-4986-BD9D-42221817DA56}"/>
              </a:ext>
            </a:extLst>
          </p:cNvPr>
          <p:cNvSpPr/>
          <p:nvPr/>
        </p:nvSpPr>
        <p:spPr>
          <a:xfrm>
            <a:off x="4633645" y="1438382"/>
            <a:ext cx="446926" cy="1258586"/>
          </a:xfrm>
          <a:prstGeom prst="rightBrac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F2E9E21-E475-4B9D-9CDD-1D1186773192}"/>
              </a:ext>
            </a:extLst>
          </p:cNvPr>
          <p:cNvSpPr/>
          <p:nvPr/>
        </p:nvSpPr>
        <p:spPr>
          <a:xfrm>
            <a:off x="4654193" y="3244916"/>
            <a:ext cx="446926" cy="1258586"/>
          </a:xfrm>
          <a:prstGeom prst="rightBrac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7CEBFD22-5A07-43B2-B3B5-38BDA2FF33D9}"/>
              </a:ext>
            </a:extLst>
          </p:cNvPr>
          <p:cNvSpPr/>
          <p:nvPr/>
        </p:nvSpPr>
        <p:spPr>
          <a:xfrm>
            <a:off x="4654193" y="4986387"/>
            <a:ext cx="446926" cy="1258586"/>
          </a:xfrm>
          <a:prstGeom prst="rightBrac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0FE6B6-829A-42F0-BF3F-899AE210AD64}"/>
              </a:ext>
            </a:extLst>
          </p:cNvPr>
          <p:cNvSpPr txBox="1"/>
          <p:nvPr/>
        </p:nvSpPr>
        <p:spPr>
          <a:xfrm>
            <a:off x="4602822" y="1797979"/>
            <a:ext cx="1782566" cy="46233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Business </a:t>
            </a:r>
          </a:p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Driven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B2A0C8-1A01-433D-99BE-95AEA0CAFC1D}"/>
              </a:ext>
            </a:extLst>
          </p:cNvPr>
          <p:cNvSpPr txBox="1"/>
          <p:nvPr/>
        </p:nvSpPr>
        <p:spPr>
          <a:xfrm>
            <a:off x="4633645" y="3181559"/>
            <a:ext cx="1782566" cy="9640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Loan </a:t>
            </a:r>
          </a:p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Characteristics</a:t>
            </a:r>
          </a:p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(Type Driven)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68C043-7A84-4B47-892D-39D68D08DEC9}"/>
              </a:ext>
            </a:extLst>
          </p:cNvPr>
          <p:cNvSpPr txBox="1"/>
          <p:nvPr/>
        </p:nvSpPr>
        <p:spPr>
          <a:xfrm>
            <a:off x="4685016" y="5154310"/>
            <a:ext cx="1700372" cy="5924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Loan Amount </a:t>
            </a:r>
          </a:p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&amp; Income Data </a:t>
            </a:r>
          </a:p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 Driven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D8E34A-1FAB-4B06-A669-84760D983CC3}"/>
              </a:ext>
            </a:extLst>
          </p:cNvPr>
          <p:cNvSpPr/>
          <p:nvPr/>
        </p:nvSpPr>
        <p:spPr>
          <a:xfrm>
            <a:off x="4927314" y="792820"/>
            <a:ext cx="2696111" cy="4623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Binning, Correlation etc..</a:t>
            </a:r>
          </a:p>
          <a:p>
            <a:pPr algn="ctr"/>
            <a:r>
              <a:rPr lang="en-US" sz="1600" dirty="0"/>
              <a:t>Uni/Bi &amp; Multivariate analysis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D9736D-1FA2-46A4-904E-9144B4808AD1}"/>
              </a:ext>
            </a:extLst>
          </p:cNvPr>
          <p:cNvSpPr/>
          <p:nvPr/>
        </p:nvSpPr>
        <p:spPr>
          <a:xfrm>
            <a:off x="7900827" y="790252"/>
            <a:ext cx="3869933" cy="4623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High Level Observations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B5A6C7-C116-4706-A18E-2E260AADF3B0}"/>
              </a:ext>
            </a:extLst>
          </p:cNvPr>
          <p:cNvSpPr/>
          <p:nvPr/>
        </p:nvSpPr>
        <p:spPr>
          <a:xfrm>
            <a:off x="7900827" y="1438382"/>
            <a:ext cx="3869933" cy="1355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2604D5-9F3A-4187-B0DA-29D6F5E816E1}"/>
              </a:ext>
            </a:extLst>
          </p:cNvPr>
          <p:cNvSpPr/>
          <p:nvPr/>
        </p:nvSpPr>
        <p:spPr>
          <a:xfrm>
            <a:off x="7900827" y="3061700"/>
            <a:ext cx="3869933" cy="15385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648C78-908C-4678-8336-2AE6E0906D65}"/>
              </a:ext>
            </a:extLst>
          </p:cNvPr>
          <p:cNvSpPr/>
          <p:nvPr/>
        </p:nvSpPr>
        <p:spPr>
          <a:xfrm>
            <a:off x="7900827" y="4868235"/>
            <a:ext cx="3831403" cy="13767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5" name="Arrow: Striped Right 24">
            <a:extLst>
              <a:ext uri="{FF2B5EF4-FFF2-40B4-BE49-F238E27FC236}">
                <a16:creationId xmlns:a16="http://schemas.microsoft.com/office/drawing/2014/main" id="{73C9BD13-D943-482F-86DD-4A27AAFD63DB}"/>
              </a:ext>
            </a:extLst>
          </p:cNvPr>
          <p:cNvSpPr/>
          <p:nvPr/>
        </p:nvSpPr>
        <p:spPr>
          <a:xfrm>
            <a:off x="6219217" y="1732906"/>
            <a:ext cx="1140432" cy="592482"/>
          </a:xfrm>
          <a:prstGeom prst="striped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" name="Arrow: Striped Right 25">
            <a:extLst>
              <a:ext uri="{FF2B5EF4-FFF2-40B4-BE49-F238E27FC236}">
                <a16:creationId xmlns:a16="http://schemas.microsoft.com/office/drawing/2014/main" id="{B114F1BF-E89A-4163-B86C-DB126B0966DE}"/>
              </a:ext>
            </a:extLst>
          </p:cNvPr>
          <p:cNvSpPr/>
          <p:nvPr/>
        </p:nvSpPr>
        <p:spPr>
          <a:xfrm>
            <a:off x="6219217" y="3468380"/>
            <a:ext cx="1140432" cy="592482"/>
          </a:xfrm>
          <a:prstGeom prst="striped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Arrow: Striped Right 26">
            <a:extLst>
              <a:ext uri="{FF2B5EF4-FFF2-40B4-BE49-F238E27FC236}">
                <a16:creationId xmlns:a16="http://schemas.microsoft.com/office/drawing/2014/main" id="{B93995F4-2D42-4E72-82D2-59E64447D53A}"/>
              </a:ext>
            </a:extLst>
          </p:cNvPr>
          <p:cNvSpPr/>
          <p:nvPr/>
        </p:nvSpPr>
        <p:spPr>
          <a:xfrm>
            <a:off x="6219217" y="5214130"/>
            <a:ext cx="1140432" cy="592482"/>
          </a:xfrm>
          <a:prstGeom prst="striped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FE5774-E59E-4B5F-9523-F1C66CBBAF04}"/>
              </a:ext>
            </a:extLst>
          </p:cNvPr>
          <p:cNvSpPr txBox="1"/>
          <p:nvPr/>
        </p:nvSpPr>
        <p:spPr>
          <a:xfrm>
            <a:off x="8018550" y="1597744"/>
            <a:ext cx="3595955" cy="102998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is high when borrower has home on rent or mortgage.</a:t>
            </a: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Loan taken for debt consolidation can be considered as high risk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C66469-9F96-42E0-95E2-30CE81AE82B9}"/>
              </a:ext>
            </a:extLst>
          </p:cNvPr>
          <p:cNvSpPr txBox="1"/>
          <p:nvPr/>
        </p:nvSpPr>
        <p:spPr>
          <a:xfrm>
            <a:off x="8018549" y="3306994"/>
            <a:ext cx="3595955" cy="102998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25% people failed to pay the loan when loan term is 60 months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Loans with higher amount and high interest rate are considered as risk</a:t>
            </a:r>
            <a:endParaRPr lang="en-U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D0C973-1E3E-4C00-81DF-9B0105EFAB38}"/>
              </a:ext>
            </a:extLst>
          </p:cNvPr>
          <p:cNvSpPr txBox="1"/>
          <p:nvPr/>
        </p:nvSpPr>
        <p:spPr>
          <a:xfrm>
            <a:off x="7999713" y="5037762"/>
            <a:ext cx="3595955" cy="102998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Debt to ratio should be low for approving loans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 with low income asking bigger loans can be considered as risk</a:t>
            </a:r>
            <a:endParaRPr lang="en-U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402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54D8-C91F-4256-9D23-D6CE6B1C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of Lending Club Data Analysis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94D45-A1A0-4F3E-8354-AF370FAFA9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</p:txBody>
      </p:sp>
      <p:pic>
        <p:nvPicPr>
          <p:cNvPr id="7" name="Google Shape;177;p6">
            <a:extLst>
              <a:ext uri="{FF2B5EF4-FFF2-40B4-BE49-F238E27FC236}">
                <a16:creationId xmlns:a16="http://schemas.microsoft.com/office/drawing/2014/main" id="{190F5C8B-8329-425B-BBD6-89E0D66864F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6100" y="951675"/>
            <a:ext cx="5113272" cy="374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78;p6">
            <a:extLst>
              <a:ext uri="{FF2B5EF4-FFF2-40B4-BE49-F238E27FC236}">
                <a16:creationId xmlns:a16="http://schemas.microsoft.com/office/drawing/2014/main" id="{045DCD2C-B36A-4DB5-84E9-4EB1F6AA39A7}"/>
              </a:ext>
            </a:extLst>
          </p:cNvPr>
          <p:cNvSpPr/>
          <p:nvPr/>
        </p:nvSpPr>
        <p:spPr>
          <a:xfrm>
            <a:off x="647272" y="4764670"/>
            <a:ext cx="5113272" cy="1355400"/>
          </a:xfrm>
          <a:prstGeom prst="rect">
            <a:avLst/>
          </a:prstGeom>
          <a:solidFill>
            <a:srgbClr val="B3D9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indent="-330200"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US" sz="2000" kern="0" dirty="0">
                <a:solidFill>
                  <a:srgbClr val="000000"/>
                </a:solidFill>
                <a:cs typeface="Calibri"/>
                <a:sym typeface="Calibri"/>
              </a:rPr>
              <a:t>From the above chart, 27% of applicants who have borrowed loan at very high interest rate (&gt;15% int rate) haven’t been charged off the loan.</a:t>
            </a:r>
            <a:endParaRPr sz="2000" kern="0" dirty="0">
              <a:solidFill>
                <a:srgbClr val="000000"/>
              </a:solidFill>
              <a:cs typeface="Calibri"/>
              <a:sym typeface="Calibri"/>
            </a:endParaRPr>
          </a:p>
        </p:txBody>
      </p:sp>
      <p:pic>
        <p:nvPicPr>
          <p:cNvPr id="9" name="Google Shape;179;p6">
            <a:extLst>
              <a:ext uri="{FF2B5EF4-FFF2-40B4-BE49-F238E27FC236}">
                <a16:creationId xmlns:a16="http://schemas.microsoft.com/office/drawing/2014/main" id="{277C4F39-8097-4F2D-B4B7-C12A6AB1876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475" y="881250"/>
            <a:ext cx="5204974" cy="335647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80;p6">
            <a:extLst>
              <a:ext uri="{FF2B5EF4-FFF2-40B4-BE49-F238E27FC236}">
                <a16:creationId xmlns:a16="http://schemas.microsoft.com/office/drawing/2014/main" id="{3341D40F-7BA4-489E-8905-50435BB305F2}"/>
              </a:ext>
            </a:extLst>
          </p:cNvPr>
          <p:cNvSpPr/>
          <p:nvPr/>
        </p:nvSpPr>
        <p:spPr>
          <a:xfrm>
            <a:off x="6770670" y="4762195"/>
            <a:ext cx="4950779" cy="1355400"/>
          </a:xfrm>
          <a:prstGeom prst="rect">
            <a:avLst/>
          </a:prstGeom>
          <a:solidFill>
            <a:srgbClr val="B3D9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indent="-330200"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US" sz="2000" kern="0" dirty="0">
                <a:solidFill>
                  <a:srgbClr val="000000"/>
                </a:solidFill>
                <a:cs typeface="Calibri"/>
                <a:sym typeface="Calibri"/>
              </a:rPr>
              <a:t>From the above chart, Loans given for applicants under D and E grade are high risky loans as 24% of applicants under these grades have failed to pay the loan.</a:t>
            </a:r>
            <a:endParaRPr sz="2000" kern="0" dirty="0">
              <a:solidFill>
                <a:srgbClr val="000000"/>
              </a:solidFill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982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54D8-C91F-4256-9D23-D6CE6B1C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of Lending Club Data Analysis Cont..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94D45-A1A0-4F3E-8354-AF370FAFA9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</p:txBody>
      </p:sp>
      <p:pic>
        <p:nvPicPr>
          <p:cNvPr id="4" name="Google Shape;187;p7">
            <a:extLst>
              <a:ext uri="{FF2B5EF4-FFF2-40B4-BE49-F238E27FC236}">
                <a16:creationId xmlns:a16="http://schemas.microsoft.com/office/drawing/2014/main" id="{2AEC2398-243D-4E10-B07A-28F7CFB76A3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750" y="663577"/>
            <a:ext cx="6323101" cy="42040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8;p7">
            <a:extLst>
              <a:ext uri="{FF2B5EF4-FFF2-40B4-BE49-F238E27FC236}">
                <a16:creationId xmlns:a16="http://schemas.microsoft.com/office/drawing/2014/main" id="{CE7C3E0E-6FD7-4D4D-A8BC-1A16DD967014}"/>
              </a:ext>
            </a:extLst>
          </p:cNvPr>
          <p:cNvSpPr/>
          <p:nvPr/>
        </p:nvSpPr>
        <p:spPr>
          <a:xfrm>
            <a:off x="636998" y="5029200"/>
            <a:ext cx="5237504" cy="1355400"/>
          </a:xfrm>
          <a:prstGeom prst="rect">
            <a:avLst/>
          </a:prstGeom>
          <a:solidFill>
            <a:srgbClr val="B3D9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indent="-330200"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US" sz="2000" kern="0" dirty="0">
                <a:solidFill>
                  <a:srgbClr val="000000"/>
                </a:solidFill>
                <a:cs typeface="Calibri"/>
                <a:sym typeface="Calibri"/>
              </a:rPr>
              <a:t>From the above chart, applicants with loan purpose as “credit card payment”, “debt consolidation” and “small business” can be considered as high-risk loans.</a:t>
            </a:r>
            <a:endParaRPr sz="2000" kern="0" dirty="0">
              <a:solidFill>
                <a:srgbClr val="000000"/>
              </a:solidFill>
              <a:cs typeface="Calibri"/>
              <a:sym typeface="Calibri"/>
            </a:endParaRPr>
          </a:p>
        </p:txBody>
      </p:sp>
      <p:pic>
        <p:nvPicPr>
          <p:cNvPr id="6" name="Google Shape;189;p7">
            <a:extLst>
              <a:ext uri="{FF2B5EF4-FFF2-40B4-BE49-F238E27FC236}">
                <a16:creationId xmlns:a16="http://schemas.microsoft.com/office/drawing/2014/main" id="{2FBFC46A-5087-4802-9B3D-175BCD9A058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850" y="663575"/>
            <a:ext cx="5507349" cy="43009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0;p7">
            <a:extLst>
              <a:ext uri="{FF2B5EF4-FFF2-40B4-BE49-F238E27FC236}">
                <a16:creationId xmlns:a16="http://schemas.microsoft.com/office/drawing/2014/main" id="{1D6FF82D-8946-41EA-B979-FBEE12EB67C0}"/>
              </a:ext>
            </a:extLst>
          </p:cNvPr>
          <p:cNvSpPr/>
          <p:nvPr/>
        </p:nvSpPr>
        <p:spPr>
          <a:xfrm>
            <a:off x="6822040" y="5040688"/>
            <a:ext cx="4915312" cy="1355400"/>
          </a:xfrm>
          <a:prstGeom prst="rect">
            <a:avLst/>
          </a:prstGeom>
          <a:solidFill>
            <a:srgbClr val="B3D9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indent="-330200"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US" sz="2000" kern="0" dirty="0">
                <a:solidFill>
                  <a:srgbClr val="000000"/>
                </a:solidFill>
                <a:cs typeface="Calibri"/>
                <a:sym typeface="Calibri"/>
              </a:rPr>
              <a:t>From the above chart, increase in the interest rate and loan amount increases the probability of loan being defaulted</a:t>
            </a:r>
            <a:endParaRPr sz="2000" kern="0" dirty="0">
              <a:solidFill>
                <a:srgbClr val="000000"/>
              </a:solidFill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576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54D8-C91F-4256-9D23-D6CE6B1C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of Lending Club Data Analysis Cont..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94D45-A1A0-4F3E-8354-AF370FAFA9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</p:txBody>
      </p:sp>
      <p:sp>
        <p:nvSpPr>
          <p:cNvPr id="5" name="Google Shape;188;p7">
            <a:extLst>
              <a:ext uri="{FF2B5EF4-FFF2-40B4-BE49-F238E27FC236}">
                <a16:creationId xmlns:a16="http://schemas.microsoft.com/office/drawing/2014/main" id="{CE7C3E0E-6FD7-4D4D-A8BC-1A16DD967014}"/>
              </a:ext>
            </a:extLst>
          </p:cNvPr>
          <p:cNvSpPr/>
          <p:nvPr/>
        </p:nvSpPr>
        <p:spPr>
          <a:xfrm>
            <a:off x="570650" y="4905910"/>
            <a:ext cx="5419182" cy="1525712"/>
          </a:xfrm>
          <a:prstGeom prst="rect">
            <a:avLst/>
          </a:prstGeom>
          <a:solidFill>
            <a:srgbClr val="B3D9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indent="-330200"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US" sz="20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From the above chart, it is difficult to predict the loan applicants' behaviors since we see more defaulters in the group with one-year experiences and 10 years experienced applicants</a:t>
            </a:r>
            <a:endParaRPr sz="2000" kern="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90;p7">
            <a:extLst>
              <a:ext uri="{FF2B5EF4-FFF2-40B4-BE49-F238E27FC236}">
                <a16:creationId xmlns:a16="http://schemas.microsoft.com/office/drawing/2014/main" id="{1D6FF82D-8946-41EA-B979-FBEE12EB67C0}"/>
              </a:ext>
            </a:extLst>
          </p:cNvPr>
          <p:cNvSpPr/>
          <p:nvPr/>
        </p:nvSpPr>
        <p:spPr>
          <a:xfrm>
            <a:off x="6944050" y="4905910"/>
            <a:ext cx="4677300" cy="1355400"/>
          </a:xfrm>
          <a:prstGeom prst="rect">
            <a:avLst/>
          </a:prstGeom>
          <a:solidFill>
            <a:srgbClr val="B3D9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indent="-330200"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US" sz="2000" kern="0" dirty="0">
                <a:solidFill>
                  <a:srgbClr val="000000"/>
                </a:solidFill>
                <a:cs typeface="Calibri"/>
                <a:sym typeface="Calibri"/>
              </a:rPr>
              <a:t>From the above chart, people who are in rented home and own mortgages are more susceptible to become defaulters </a:t>
            </a:r>
            <a:endParaRPr sz="2000" kern="0" dirty="0">
              <a:solidFill>
                <a:srgbClr val="000000"/>
              </a:solidFill>
              <a:cs typeface="Calibri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B94E9A-9E1E-4D0F-B140-160A65A6A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43" y="881257"/>
            <a:ext cx="5065159" cy="38133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E08141-1D33-485B-914F-8CA68ECDE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121" y="1127497"/>
            <a:ext cx="5065158" cy="332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6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54D8-C91F-4256-9D23-D6CE6B1C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of Lending Club Data Analysis Cont..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94D45-A1A0-4F3E-8354-AF370FAFA9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</p:txBody>
      </p:sp>
      <p:sp>
        <p:nvSpPr>
          <p:cNvPr id="5" name="Google Shape;188;p7">
            <a:extLst>
              <a:ext uri="{FF2B5EF4-FFF2-40B4-BE49-F238E27FC236}">
                <a16:creationId xmlns:a16="http://schemas.microsoft.com/office/drawing/2014/main" id="{CE7C3E0E-6FD7-4D4D-A8BC-1A16DD967014}"/>
              </a:ext>
            </a:extLst>
          </p:cNvPr>
          <p:cNvSpPr/>
          <p:nvPr/>
        </p:nvSpPr>
        <p:spPr>
          <a:xfrm>
            <a:off x="1047964" y="4905910"/>
            <a:ext cx="4929280" cy="1355400"/>
          </a:xfrm>
          <a:prstGeom prst="rect">
            <a:avLst/>
          </a:prstGeom>
          <a:solidFill>
            <a:srgbClr val="B3D9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indent="-330200"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US" sz="20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From the above chart, it is clear that people who are in the process of dept consolidation are more prone to be defaulters</a:t>
            </a:r>
            <a:endParaRPr sz="2000" kern="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90;p7">
            <a:extLst>
              <a:ext uri="{FF2B5EF4-FFF2-40B4-BE49-F238E27FC236}">
                <a16:creationId xmlns:a16="http://schemas.microsoft.com/office/drawing/2014/main" id="{1D6FF82D-8946-41EA-B979-FBEE12EB67C0}"/>
              </a:ext>
            </a:extLst>
          </p:cNvPr>
          <p:cNvSpPr/>
          <p:nvPr/>
        </p:nvSpPr>
        <p:spPr>
          <a:xfrm>
            <a:off x="6692070" y="4905910"/>
            <a:ext cx="4929280" cy="1355400"/>
          </a:xfrm>
          <a:prstGeom prst="rect">
            <a:avLst/>
          </a:prstGeom>
          <a:solidFill>
            <a:srgbClr val="B3D9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indent="-330200"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-US" sz="2000" kern="0" dirty="0">
                <a:solidFill>
                  <a:srgbClr val="000000"/>
                </a:solidFill>
                <a:cs typeface="Calibri"/>
                <a:sym typeface="Calibri"/>
              </a:rPr>
              <a:t>From the above chart, we can infer that people who borrowed money with high interest rate, more installments and more dti are prone to be defaulters</a:t>
            </a:r>
            <a:endParaRPr sz="2000" kern="0" dirty="0">
              <a:solidFill>
                <a:srgbClr val="000000"/>
              </a:solidFill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2C852A-6781-485A-905B-58A370400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83" y="1015337"/>
            <a:ext cx="5145071" cy="34330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D29ED5-8E20-43B4-83F6-547B4F026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378" y="881257"/>
            <a:ext cx="5402831" cy="369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10204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Slide_White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41165"/>
        </a:solidFill>
        <a:ln>
          <a:noFill/>
        </a:ln>
      </a:spPr>
      <a:bodyPr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E4116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noAutofit/>
      </a:bodyPr>
      <a:lstStyle>
        <a:defPPr algn="ctr"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White">
      <a:srgbClr val="FFFFFF"/>
    </a:custClr>
    <a:custClr name="Black">
      <a:srgbClr val="000000"/>
    </a:custClr>
    <a:custClr name="TCS Pink-New">
      <a:srgbClr val="E41165"/>
    </a:custClr>
    <a:custClr name="Darker 2">
      <a:srgbClr val="00ACAC"/>
    </a:custClr>
    <a:custClr name="Darker 1">
      <a:srgbClr val="1ACFCF"/>
    </a:custClr>
    <a:custClr name="TCS Green">
      <a:srgbClr val="64E6E1"/>
    </a:custClr>
    <a:custClr name="Lighter 1">
      <a:srgbClr val="83EBE7"/>
    </a:custClr>
    <a:custClr name="Lighter 2">
      <a:srgbClr val="A2F0ED"/>
    </a:custClr>
    <a:custClr name="Lighter 3">
      <a:srgbClr val="C1F5F3"/>
    </a:custClr>
    <a:custClr name="Darker 2">
      <a:srgbClr val="154B8C"/>
    </a:custClr>
    <a:custClr name="Darker 1">
      <a:srgbClr val="005B9C"/>
    </a:custClr>
    <a:custClr name="TCS Blue">
      <a:srgbClr val="007DC5"/>
    </a:custClr>
    <a:custClr name="Lighter 1">
      <a:srgbClr val="47A3EB"/>
    </a:custClr>
    <a:custClr name="Lighter 2">
      <a:srgbClr val="75BAF0"/>
    </a:custClr>
    <a:custClr name="Lighter 3">
      <a:srgbClr val="A3D1F5"/>
    </a:custClr>
    <a:custClr name="Darker 2">
      <a:srgbClr val="4D0092"/>
    </a:custClr>
    <a:custClr name="Darker 1">
      <a:srgbClr val="4D129E"/>
    </a:custClr>
    <a:custClr name="TCS Purple">
      <a:srgbClr val="4D2F9E"/>
    </a:custClr>
    <a:custClr name="Lighter 1">
      <a:srgbClr val="7159B1"/>
    </a:custClr>
    <a:custClr name="Lighter 2">
      <a:srgbClr val="9482C5"/>
    </a:custClr>
    <a:custClr name="Lighter 3">
      <a:srgbClr val="B8ACD8"/>
    </a:custClr>
    <a:custClr name="Darker 2">
      <a:srgbClr val="8F0035"/>
    </a:custClr>
    <a:custClr name="Darker 1">
      <a:srgbClr val="A30046"/>
    </a:custClr>
    <a:custClr name="TCS Magenta">
      <a:srgbClr val="BE0046"/>
    </a:custClr>
    <a:custClr name="Lighter 1">
      <a:srgbClr val="CB336B"/>
    </a:custClr>
    <a:custClr name="LIghter 2">
      <a:srgbClr val="D86690"/>
    </a:custClr>
    <a:custClr name="Lighter 3">
      <a:srgbClr val="E599B5"/>
    </a:custClr>
    <a:custClr name="Darker 2">
      <a:srgbClr val="B03C00"/>
    </a:custClr>
    <a:custClr name="Darker 1">
      <a:srgbClr val="CD5000"/>
    </a:custClr>
    <a:custClr name="TCS Orange">
      <a:srgbClr val="EB5000"/>
    </a:custClr>
    <a:custClr name="Lighter 1">
      <a:srgbClr val="EF7333"/>
    </a:custClr>
    <a:custClr name="Lighter 2">
      <a:srgbClr val="F39666"/>
    </a:custClr>
    <a:custClr name="Lighter 3">
      <a:srgbClr val="F7B999"/>
    </a:custClr>
    <a:custClr name="Darker 2">
      <a:srgbClr val="FFBC00"/>
    </a:custClr>
    <a:custClr name="Darker 1">
      <a:srgbClr val="FFD300"/>
    </a:custClr>
    <a:custClr name="TCS Yellow">
      <a:srgbClr val="FFE600"/>
    </a:custClr>
    <a:custClr name="Lighter 1">
      <a:srgbClr val="FFEB33"/>
    </a:custClr>
    <a:custClr name="Lighter 2">
      <a:srgbClr val="FFF066"/>
    </a:custClr>
    <a:custClr name="Lighter 3">
      <a:srgbClr val="FFF599"/>
    </a:custClr>
  </a:custClrLst>
  <a:extLst>
    <a:ext uri="{05A4C25C-085E-4340-85A3-A5531E510DB2}">
      <thm15:themeFamily xmlns:thm15="http://schemas.microsoft.com/office/thememl/2012/main" name="Standard PPT Template_16 x 9_v6" id="{60A21E0E-17E5-9346-8A61-E9A326A4B72F}" vid="{D715BD87-8E3F-D349-B1CD-E81283C2A50B}"/>
    </a:ext>
  </a:extLst>
</a:theme>
</file>

<file path=ppt/theme/theme2.xml><?xml version="1.0" encoding="utf-8"?>
<a:theme xmlns:a="http://schemas.openxmlformats.org/drawingml/2006/main" name="Title Slide_Black Yellow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41165"/>
        </a:solidFill>
        <a:ln>
          <a:noFill/>
        </a:ln>
      </a:spPr>
      <a:bodyPr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E4116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noAutofit/>
      </a:bodyPr>
      <a:lstStyle>
        <a:defPPr algn="ctr"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White">
      <a:srgbClr val="FFFFFF"/>
    </a:custClr>
    <a:custClr name="Black">
      <a:srgbClr val="000000"/>
    </a:custClr>
    <a:custClr name="TCS Pink-New">
      <a:srgbClr val="E41165"/>
    </a:custClr>
    <a:custClr name="Darker 2">
      <a:srgbClr val="00ACAC"/>
    </a:custClr>
    <a:custClr name="Darker 1">
      <a:srgbClr val="1ACFCF"/>
    </a:custClr>
    <a:custClr name="TCS Green">
      <a:srgbClr val="64E6E1"/>
    </a:custClr>
    <a:custClr name="Lighter 1">
      <a:srgbClr val="83EBE7"/>
    </a:custClr>
    <a:custClr name="Lighter 2">
      <a:srgbClr val="A2F0ED"/>
    </a:custClr>
    <a:custClr name="Lighter 3">
      <a:srgbClr val="C1F5F3"/>
    </a:custClr>
    <a:custClr name="Darker 2">
      <a:srgbClr val="154B8C"/>
    </a:custClr>
    <a:custClr name="Darker 1">
      <a:srgbClr val="005B9C"/>
    </a:custClr>
    <a:custClr name="TCS Blue">
      <a:srgbClr val="007DC5"/>
    </a:custClr>
    <a:custClr name="Lighter 1">
      <a:srgbClr val="47A3EB"/>
    </a:custClr>
    <a:custClr name="Lighter 2">
      <a:srgbClr val="75BAF0"/>
    </a:custClr>
    <a:custClr name="Lighter 3">
      <a:srgbClr val="A3D1F5"/>
    </a:custClr>
    <a:custClr name="Darker 2">
      <a:srgbClr val="4D0092"/>
    </a:custClr>
    <a:custClr name="Darker 1">
      <a:srgbClr val="4D129E"/>
    </a:custClr>
    <a:custClr name="TCS Purple">
      <a:srgbClr val="4D2F9E"/>
    </a:custClr>
    <a:custClr name="Lighter 1">
      <a:srgbClr val="7159B1"/>
    </a:custClr>
    <a:custClr name="Lighter 2">
      <a:srgbClr val="9482C5"/>
    </a:custClr>
    <a:custClr name="Lighter 3">
      <a:srgbClr val="B8ACD8"/>
    </a:custClr>
    <a:custClr name="Darker 2">
      <a:srgbClr val="8F0035"/>
    </a:custClr>
    <a:custClr name="Darker 1">
      <a:srgbClr val="A30046"/>
    </a:custClr>
    <a:custClr name="TCS Magenta">
      <a:srgbClr val="BE0046"/>
    </a:custClr>
    <a:custClr name="Lighter 1">
      <a:srgbClr val="CB336B"/>
    </a:custClr>
    <a:custClr name="LIghter 2">
      <a:srgbClr val="D86690"/>
    </a:custClr>
    <a:custClr name="Lighter 3">
      <a:srgbClr val="E599B5"/>
    </a:custClr>
    <a:custClr name="Darker 2">
      <a:srgbClr val="B03C00"/>
    </a:custClr>
    <a:custClr name="Darker 1">
      <a:srgbClr val="CD5000"/>
    </a:custClr>
    <a:custClr name="TCS Orange">
      <a:srgbClr val="EB5000"/>
    </a:custClr>
    <a:custClr name="Lighter 1">
      <a:srgbClr val="EF7333"/>
    </a:custClr>
    <a:custClr name="Lighter 2">
      <a:srgbClr val="F39666"/>
    </a:custClr>
    <a:custClr name="Lighter 3">
      <a:srgbClr val="F7B999"/>
    </a:custClr>
    <a:custClr name="Darker 2">
      <a:srgbClr val="FFBC00"/>
    </a:custClr>
    <a:custClr name="Darker 1">
      <a:srgbClr val="FFD300"/>
    </a:custClr>
    <a:custClr name="TCS Yellow">
      <a:srgbClr val="FFE600"/>
    </a:custClr>
    <a:custClr name="Lighter 1">
      <a:srgbClr val="FFEB33"/>
    </a:custClr>
    <a:custClr name="Lighter 2">
      <a:srgbClr val="FFF066"/>
    </a:custClr>
    <a:custClr name="Lighter 3">
      <a:srgbClr val="FFF599"/>
    </a:custClr>
  </a:custClrLst>
  <a:extLst>
    <a:ext uri="{05A4C25C-085E-4340-85A3-A5531E510DB2}">
      <thm15:themeFamily xmlns:thm15="http://schemas.microsoft.com/office/thememl/2012/main" name="Standard PPT Template_16 x 9_v6" id="{60A21E0E-17E5-9346-8A61-E9A326A4B72F}" vid="{BEDC4AF4-F487-9B41-892C-55922537A135}"/>
    </a:ext>
  </a:extLst>
</a:theme>
</file>

<file path=ppt/theme/theme3.xml><?xml version="1.0" encoding="utf-8"?>
<a:theme xmlns:a="http://schemas.openxmlformats.org/drawingml/2006/main" name="Thank Slide_Black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41165"/>
        </a:solidFill>
        <a:ln>
          <a:noFill/>
        </a:ln>
      </a:spPr>
      <a:bodyPr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E4116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noAutofit/>
      </a:bodyPr>
      <a:lstStyle>
        <a:defPPr algn="ctr"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White">
      <a:srgbClr val="FFFFFF"/>
    </a:custClr>
    <a:custClr name="Black">
      <a:srgbClr val="000000"/>
    </a:custClr>
    <a:custClr name="TCS Pink-New">
      <a:srgbClr val="E41165"/>
    </a:custClr>
    <a:custClr name="Darker 2">
      <a:srgbClr val="00ACAC"/>
    </a:custClr>
    <a:custClr name="Darker 1">
      <a:srgbClr val="1ACFCF"/>
    </a:custClr>
    <a:custClr name="TCS Green">
      <a:srgbClr val="64E6E1"/>
    </a:custClr>
    <a:custClr name="Lighter 1">
      <a:srgbClr val="83EBE7"/>
    </a:custClr>
    <a:custClr name="Lighter 2">
      <a:srgbClr val="A2F0ED"/>
    </a:custClr>
    <a:custClr name="Lighter 3">
      <a:srgbClr val="C1F5F3"/>
    </a:custClr>
    <a:custClr name="Darker 2">
      <a:srgbClr val="154B8C"/>
    </a:custClr>
    <a:custClr name="Darker 1">
      <a:srgbClr val="005B9C"/>
    </a:custClr>
    <a:custClr name="TCS Blue">
      <a:srgbClr val="007DC5"/>
    </a:custClr>
    <a:custClr name="Lighter 1">
      <a:srgbClr val="47A3EB"/>
    </a:custClr>
    <a:custClr name="Lighter 2">
      <a:srgbClr val="75BAF0"/>
    </a:custClr>
    <a:custClr name="Lighter 3">
      <a:srgbClr val="A3D1F5"/>
    </a:custClr>
    <a:custClr name="Darker 2">
      <a:srgbClr val="4D0092"/>
    </a:custClr>
    <a:custClr name="Darker 1">
      <a:srgbClr val="4D129E"/>
    </a:custClr>
    <a:custClr name="TCS Purple">
      <a:srgbClr val="4D2F9E"/>
    </a:custClr>
    <a:custClr name="Lighter 1">
      <a:srgbClr val="7159B1"/>
    </a:custClr>
    <a:custClr name="Lighter 2">
      <a:srgbClr val="9482C5"/>
    </a:custClr>
    <a:custClr name="Lighter 3">
      <a:srgbClr val="B8ACD8"/>
    </a:custClr>
    <a:custClr name="Darker 2">
      <a:srgbClr val="8F0035"/>
    </a:custClr>
    <a:custClr name="Darker 1">
      <a:srgbClr val="A30046"/>
    </a:custClr>
    <a:custClr name="TCS Magenta">
      <a:srgbClr val="BE0046"/>
    </a:custClr>
    <a:custClr name="Lighter 1">
      <a:srgbClr val="CB336B"/>
    </a:custClr>
    <a:custClr name="LIghter 2">
      <a:srgbClr val="D86690"/>
    </a:custClr>
    <a:custClr name="Lighter 3">
      <a:srgbClr val="E599B5"/>
    </a:custClr>
    <a:custClr name="Darker 2">
      <a:srgbClr val="B03C00"/>
    </a:custClr>
    <a:custClr name="Darker 1">
      <a:srgbClr val="CD5000"/>
    </a:custClr>
    <a:custClr name="TCS Orange">
      <a:srgbClr val="EB5000"/>
    </a:custClr>
    <a:custClr name="Lighter 1">
      <a:srgbClr val="EF7333"/>
    </a:custClr>
    <a:custClr name="Lighter 2">
      <a:srgbClr val="F39666"/>
    </a:custClr>
    <a:custClr name="Lighter 3">
      <a:srgbClr val="F7B999"/>
    </a:custClr>
    <a:custClr name="Darker 2">
      <a:srgbClr val="FFBC00"/>
    </a:custClr>
    <a:custClr name="Darker 1">
      <a:srgbClr val="FFD300"/>
    </a:custClr>
    <a:custClr name="TCS Yellow">
      <a:srgbClr val="FFE600"/>
    </a:custClr>
    <a:custClr name="Lighter 1">
      <a:srgbClr val="FFEB33"/>
    </a:custClr>
    <a:custClr name="Lighter 2">
      <a:srgbClr val="FFF066"/>
    </a:custClr>
    <a:custClr name="Lighter 3">
      <a:srgbClr val="FFF599"/>
    </a:custClr>
  </a:custClrLst>
  <a:extLst>
    <a:ext uri="{05A4C25C-085E-4340-85A3-A5531E510DB2}">
      <thm15:themeFamily xmlns:thm15="http://schemas.microsoft.com/office/thememl/2012/main" name="Standard PPT Template_16 x 9_v6" id="{60A21E0E-17E5-9346-8A61-E9A326A4B72F}" vid="{57E9AAE5-DB1D-C34F-8222-7226E33532F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932</Words>
  <Application>Microsoft Office PowerPoint</Application>
  <PresentationFormat>Widescreen</PresentationFormat>
  <Paragraphs>137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Algerian</vt:lpstr>
      <vt:lpstr>Arial</vt:lpstr>
      <vt:lpstr>Britannic Bold</vt:lpstr>
      <vt:lpstr>Calibri</vt:lpstr>
      <vt:lpstr>Helvetica Neue</vt:lpstr>
      <vt:lpstr>Inter</vt:lpstr>
      <vt:lpstr>Wingdings</vt:lpstr>
      <vt:lpstr>Content Slide_White</vt:lpstr>
      <vt:lpstr>Title Slide_Black Yellow</vt:lpstr>
      <vt:lpstr>Thank Slide_Black</vt:lpstr>
      <vt:lpstr>Lending Club – EDA Case Study Risk Analysis</vt:lpstr>
      <vt:lpstr>Contents</vt:lpstr>
      <vt:lpstr>Scope, Objective &amp; Solution</vt:lpstr>
      <vt:lpstr>Cleaning of Lending Club Data</vt:lpstr>
      <vt:lpstr>Analysis of Lending Club Data</vt:lpstr>
      <vt:lpstr>Inference of Lending Club Data Analysis </vt:lpstr>
      <vt:lpstr>Inference of Lending Club Data Analysis Cont.. </vt:lpstr>
      <vt:lpstr>Inference of Lending Club Data Analysis Cont.. </vt:lpstr>
      <vt:lpstr>Inference of Lending Club Data Analysis Cont.. </vt:lpstr>
      <vt:lpstr>Final Recommendations to Business(Investors)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Customer-centricity: The unchanging core</dc:title>
  <dc:creator>Murugan, Muniaraja (Contractor)</dc:creator>
  <cp:lastModifiedBy>Murugan, Muniaraja (Contractor)</cp:lastModifiedBy>
  <cp:revision>96</cp:revision>
  <dcterms:created xsi:type="dcterms:W3CDTF">2022-03-05T18:06:47Z</dcterms:created>
  <dcterms:modified xsi:type="dcterms:W3CDTF">2022-03-08T03:34:51Z</dcterms:modified>
</cp:coreProperties>
</file>