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Inter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/m03Nqv65BkMASzk1/Ifz7FD5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74985" y="1701803"/>
            <a:ext cx="5390651" cy="5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82921" y="2849126"/>
            <a:ext cx="5390651" cy="345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2133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/>
            </a:lvl2pPr>
            <a:lvl3pPr indent="-397954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667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374984" y="5819827"/>
            <a:ext cx="1775480" cy="205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333"/>
              <a:buFont typeface="Arial"/>
              <a:buNone/>
              <a:defRPr sz="1333">
                <a:solidFill>
                  <a:srgbClr val="F4F3F9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/>
          <p:nvPr>
            <p:ph idx="3" type="pic"/>
          </p:nvPr>
        </p:nvSpPr>
        <p:spPr>
          <a:xfrm>
            <a:off x="5864352" y="1806577"/>
            <a:ext cx="6327648" cy="42174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383146" y="1119911"/>
            <a:ext cx="11430316" cy="435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74985" y="1701803"/>
            <a:ext cx="5390651" cy="5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82921" y="2849125"/>
            <a:ext cx="5390651" cy="35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FFE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10"/>
          <p:cNvCxnSpPr/>
          <p:nvPr/>
        </p:nvCxnSpPr>
        <p:spPr>
          <a:xfrm>
            <a:off x="121439" y="364669"/>
            <a:ext cx="143408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0"/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5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12"/>
          <p:cNvCxnSpPr/>
          <p:nvPr/>
        </p:nvCxnSpPr>
        <p:spPr>
          <a:xfrm>
            <a:off x="6086669" y="6590128"/>
            <a:ext cx="0" cy="169560"/>
          </a:xfrm>
          <a:prstGeom prst="straightConnector1">
            <a:avLst/>
          </a:prstGeom>
          <a:noFill/>
          <a:ln cap="flat" cmpd="sng" w="9525">
            <a:solidFill>
              <a:srgbClr val="80828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33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2"/>
          <p:cNvSpPr txBox="1"/>
          <p:nvPr/>
        </p:nvSpPr>
        <p:spPr>
          <a:xfrm>
            <a:off x="5732464" y="6590128"/>
            <a:ext cx="400784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3"/>
              <a:buFont typeface="Calibri"/>
              <a:buNone/>
            </a:pPr>
            <a:fld id="{00000000-1234-1234-1234-123412341234}" type="slidenum">
              <a:rPr b="1"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8" name="Google Shape;28;p12"/>
          <p:cNvCxnSpPr/>
          <p:nvPr/>
        </p:nvCxnSpPr>
        <p:spPr>
          <a:xfrm>
            <a:off x="121439" y="364669"/>
            <a:ext cx="143408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2"/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2"/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14"/>
          <p:cNvCxnSpPr/>
          <p:nvPr/>
        </p:nvCxnSpPr>
        <p:spPr>
          <a:xfrm>
            <a:off x="121439" y="364669"/>
            <a:ext cx="143408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4"/>
          <p:cNvSpPr txBox="1"/>
          <p:nvPr/>
        </p:nvSpPr>
        <p:spPr>
          <a:xfrm>
            <a:off x="94187" y="441069"/>
            <a:ext cx="197916" cy="19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/>
          <p:nvPr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389465" y="3193989"/>
            <a:ext cx="3533967" cy="467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9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46" name="Google Shape;46;p14"/>
          <p:cNvSpPr/>
          <p:nvPr/>
        </p:nvSpPr>
        <p:spPr>
          <a:xfrm>
            <a:off x="8105775" y="5995570"/>
            <a:ext cx="3914776" cy="467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9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Journey Continues..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mailto:vivek3vedi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374984" y="227309"/>
            <a:ext cx="9251901" cy="59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9D9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99D98"/>
                </a:solidFill>
              </a:rPr>
              <a:t>Lending Club – EDA Case Study Risk Analysis</a:t>
            </a:r>
            <a:endParaRPr sz="3600">
              <a:solidFill>
                <a:srgbClr val="199D98"/>
              </a:solidFill>
            </a:endParaRPr>
          </a:p>
        </p:txBody>
      </p:sp>
      <p:sp>
        <p:nvSpPr>
          <p:cNvPr id="53" name="Google Shape;53;p1"/>
          <p:cNvSpPr txBox="1"/>
          <p:nvPr>
            <p:ph idx="2" type="body"/>
          </p:nvPr>
        </p:nvSpPr>
        <p:spPr>
          <a:xfrm>
            <a:off x="374984" y="6148600"/>
            <a:ext cx="1775480" cy="205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300"/>
              <a:buFont typeface="Arial"/>
              <a:buNone/>
            </a:pPr>
            <a:r>
              <a:rPr lang="en-US"/>
              <a:t>3/6/2022</a:t>
            </a:r>
            <a:endParaRPr/>
          </a:p>
        </p:txBody>
      </p:sp>
      <p:sp>
        <p:nvSpPr>
          <p:cNvPr id="54" name="Google Shape;54;p1"/>
          <p:cNvSpPr/>
          <p:nvPr>
            <p:ph idx="3" type="pic"/>
          </p:nvPr>
        </p:nvSpPr>
        <p:spPr>
          <a:xfrm>
            <a:off x="6328880" y="1806577"/>
            <a:ext cx="5863119" cy="4217459"/>
          </a:xfrm>
          <a:prstGeom prst="rect">
            <a:avLst/>
          </a:prstGeom>
          <a:noFill/>
          <a:ln>
            <a:noFill/>
          </a:ln>
        </p:spPr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987" l="988" r="987" t="988"/>
          <a:stretch/>
        </p:blipFill>
        <p:spPr>
          <a:xfrm>
            <a:off x="6328881" y="1811867"/>
            <a:ext cx="5862666" cy="42186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idx="1" type="body"/>
          </p:nvPr>
        </p:nvSpPr>
        <p:spPr>
          <a:xfrm>
            <a:off x="374984" y="2805697"/>
            <a:ext cx="5121690" cy="2824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b="1" lang="en-US" sz="2400">
                <a:solidFill>
                  <a:srgbClr val="00B050"/>
                </a:solidFill>
              </a:rPr>
              <a:t>Muniaraja Murugan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A3EB"/>
              </a:buClr>
              <a:buSzPts val="2100"/>
              <a:buNone/>
            </a:pPr>
            <a:r>
              <a:rPr lang="en-US">
                <a:solidFill>
                  <a:srgbClr val="47A3EB"/>
                </a:solidFill>
              </a:rPr>
              <a:t>Group Facilitator </a:t>
            </a:r>
            <a:endParaRPr/>
          </a:p>
          <a:p>
            <a:pPr indent="-342900" lvl="1" marL="9524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Noto Sans Symbols"/>
              <a:buChar char="✔"/>
            </a:pPr>
            <a:r>
              <a:rPr b="1" i="0" lang="en-US" sz="1800">
                <a:solidFill>
                  <a:srgbClr val="5252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 ID: </a:t>
            </a:r>
            <a:r>
              <a:rPr lang="en-US" sz="1800">
                <a:solidFill>
                  <a:srgbClr val="1251B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muniarajam2011@gmail.com</a:t>
            </a:r>
            <a:endParaRPr/>
          </a:p>
          <a:p>
            <a:pPr indent="-342900" lvl="1" marL="9524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Noto Sans Symbols"/>
              <a:buChar char="✔"/>
            </a:pPr>
            <a:r>
              <a:rPr b="1" i="0" lang="en-US" sz="1800">
                <a:solidFill>
                  <a:srgbClr val="5252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lang="en-US" sz="1800">
                <a:solidFill>
                  <a:srgbClr val="1251B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+1 2017230335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b="1" lang="en-US" sz="2400">
                <a:solidFill>
                  <a:srgbClr val="00B050"/>
                </a:solidFill>
              </a:rPr>
              <a:t>Vivek Trivedi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A3EB"/>
              </a:buClr>
              <a:buSzPts val="2100"/>
              <a:buNone/>
            </a:pPr>
            <a:r>
              <a:rPr lang="en-US">
                <a:solidFill>
                  <a:srgbClr val="47A3EB"/>
                </a:solidFill>
              </a:rPr>
              <a:t>Team Member</a:t>
            </a:r>
            <a:endParaRPr/>
          </a:p>
          <a:p>
            <a:pPr indent="-342900" lvl="1" marL="9524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Noto Sans Symbols"/>
              <a:buChar char="✔"/>
            </a:pPr>
            <a:r>
              <a:rPr b="1" i="0" lang="en-US" sz="2000">
                <a:solidFill>
                  <a:srgbClr val="5252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 ID:</a:t>
            </a:r>
            <a:r>
              <a:rPr lang="en-US" sz="1800" u="sng">
                <a:solidFill>
                  <a:srgbClr val="1251BA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vivek3vedi@gmail.com</a:t>
            </a:r>
            <a:endParaRPr sz="1800">
              <a:solidFill>
                <a:srgbClr val="1251B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52485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Noto Sans Symbols"/>
              <a:buChar char="✔"/>
            </a:pPr>
            <a:r>
              <a:rPr b="1" i="0" lang="en-US" sz="2000">
                <a:solidFill>
                  <a:srgbClr val="5252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</a:t>
            </a:r>
            <a:r>
              <a:rPr b="0" i="0" lang="en-US" sz="2000">
                <a:solidFill>
                  <a:srgbClr val="5252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>
                <a:solidFill>
                  <a:srgbClr val="1251B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+1 2484210721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374984" y="1688762"/>
            <a:ext cx="2994940" cy="598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lgerian"/>
                <a:ea typeface="Algerian"/>
                <a:cs typeface="Algerian"/>
                <a:sym typeface="Algerian"/>
              </a:rPr>
              <a:t>Submitted By</a:t>
            </a:r>
            <a:endParaRPr sz="1600">
              <a:solidFill>
                <a:srgbClr val="FFFF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257323" y="143888"/>
            <a:ext cx="10551090" cy="45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3" name="Google Shape;63;p2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grpSp>
        <p:nvGrpSpPr>
          <p:cNvPr id="64" name="Google Shape;64;p2"/>
          <p:cNvGrpSpPr/>
          <p:nvPr/>
        </p:nvGrpSpPr>
        <p:grpSpPr>
          <a:xfrm>
            <a:off x="1061134" y="1045289"/>
            <a:ext cx="10030557" cy="4624879"/>
            <a:chOff x="316180" y="725196"/>
            <a:chExt cx="7522917" cy="3057385"/>
          </a:xfrm>
        </p:grpSpPr>
        <p:grpSp>
          <p:nvGrpSpPr>
            <p:cNvPr id="65" name="Google Shape;65;p2"/>
            <p:cNvGrpSpPr/>
            <p:nvPr/>
          </p:nvGrpSpPr>
          <p:grpSpPr>
            <a:xfrm>
              <a:off x="346127" y="725196"/>
              <a:ext cx="7492402" cy="766434"/>
              <a:chOff x="346127" y="725196"/>
              <a:chExt cx="7492402" cy="766434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346127" y="835638"/>
                <a:ext cx="1865068" cy="489071"/>
              </a:xfrm>
              <a:prstGeom prst="rect">
                <a:avLst/>
              </a:prstGeom>
              <a:solidFill>
                <a:srgbClr val="F15A2D"/>
              </a:solidFill>
              <a:ln>
                <a:noFill/>
              </a:ln>
            </p:spPr>
            <p:txBody>
              <a:bodyPr anchorCtr="0" anchor="ctr" bIns="60950" lIns="121900" spcFirstLastPara="1" rIns="121900" wrap="square" tIns="60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33"/>
                  <a:buFont typeface="Calibri"/>
                  <a:buNone/>
                </a:pPr>
                <a:r>
                  <a:rPr b="1" i="0" lang="en-US" sz="2133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Introduction - Data Understanding</a:t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flipH="1" rot="10800000">
                <a:off x="804863" y="1324708"/>
                <a:ext cx="1406333" cy="166922"/>
              </a:xfrm>
              <a:prstGeom prst="rtTriangle">
                <a:avLst/>
              </a:prstGeom>
              <a:gradFill>
                <a:gsLst>
                  <a:gs pos="0">
                    <a:srgbClr val="EEF5FF">
                      <a:alpha val="0"/>
                    </a:srgbClr>
                  </a:gs>
                  <a:gs pos="43400">
                    <a:srgbClr val="878C90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7"/>
                  <a:buFont typeface="Calibri"/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 txBox="1"/>
              <p:nvPr/>
            </p:nvSpPr>
            <p:spPr>
              <a:xfrm>
                <a:off x="2180679" y="725196"/>
                <a:ext cx="5657850" cy="677024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5500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198959" lvl="0" marL="45295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313259" lvl="0" marL="452955" marR="0" rtl="0" algn="l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Case Study Objectives </a:t>
                </a:r>
                <a:endParaRPr/>
              </a:p>
              <a:p>
                <a:pPr indent="-313259" lvl="0" marL="452955" marR="0" rtl="0" algn="l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Scope and Solution Approach</a:t>
                </a:r>
                <a:endParaRPr/>
              </a:p>
              <a:p>
                <a:pPr indent="0" lvl="0" marL="139696" marR="0" rtl="0" algn="l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46127" y="1542070"/>
              <a:ext cx="7492970" cy="740927"/>
              <a:chOff x="-509658" y="553424"/>
              <a:chExt cx="7492970" cy="740927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-509658" y="638358"/>
                <a:ext cx="1865068" cy="489071"/>
              </a:xfrm>
              <a:prstGeom prst="rect">
                <a:avLst/>
              </a:prstGeom>
              <a:solidFill>
                <a:srgbClr val="698901"/>
              </a:solidFill>
              <a:ln>
                <a:noFill/>
              </a:ln>
            </p:spPr>
            <p:txBody>
              <a:bodyPr anchorCtr="0" anchor="ctr" bIns="60950" lIns="121900" spcFirstLastPara="1" rIns="121900" wrap="square" tIns="60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33"/>
                  <a:buFont typeface="Calibri"/>
                  <a:buNone/>
                </a:pPr>
                <a:r>
                  <a:rPr b="1" i="0" lang="en-US" sz="2133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Cleaning &amp; Manipulation</a:t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flipH="1" rot="10800000">
                <a:off x="-50923" y="1127429"/>
                <a:ext cx="1406333" cy="166922"/>
              </a:xfrm>
              <a:prstGeom prst="rtTriangle">
                <a:avLst/>
              </a:prstGeom>
              <a:gradFill>
                <a:gsLst>
                  <a:gs pos="0">
                    <a:srgbClr val="EEF5FF">
                      <a:alpha val="0"/>
                    </a:srgbClr>
                  </a:gs>
                  <a:gs pos="43400">
                    <a:srgbClr val="878C90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7"/>
                  <a:buFont typeface="Calibri"/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 txBox="1"/>
              <p:nvPr/>
            </p:nvSpPr>
            <p:spPr>
              <a:xfrm>
                <a:off x="1325463" y="553424"/>
                <a:ext cx="5657849" cy="677024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5500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13259" lvl="0" marL="45295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Preparation &amp; Transformation</a:t>
                </a: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20739" y="2300731"/>
              <a:ext cx="7517790" cy="762295"/>
              <a:chOff x="320739" y="323439"/>
              <a:chExt cx="7517790" cy="762295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320739" y="429742"/>
                <a:ext cx="1865068" cy="489071"/>
              </a:xfrm>
              <a:prstGeom prst="rect">
                <a:avLst/>
              </a:prstGeom>
              <a:solidFill>
                <a:srgbClr val="007FC5"/>
              </a:solidFill>
              <a:ln>
                <a:noFill/>
              </a:ln>
            </p:spPr>
            <p:txBody>
              <a:bodyPr anchorCtr="0" anchor="ctr" bIns="60950" lIns="121900" spcFirstLastPara="1" rIns="121900" wrap="square" tIns="60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33"/>
                  <a:buFont typeface="Calibri"/>
                  <a:buNone/>
                </a:pPr>
                <a:r>
                  <a:rPr b="1" i="0" lang="en-US" sz="2133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Analysis</a:t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flipH="1" rot="10800000">
                <a:off x="779474" y="918812"/>
                <a:ext cx="1406333" cy="166922"/>
              </a:xfrm>
              <a:prstGeom prst="rtTriangle">
                <a:avLst/>
              </a:prstGeom>
              <a:gradFill>
                <a:gsLst>
                  <a:gs pos="0">
                    <a:srgbClr val="EEF5FF">
                      <a:alpha val="0"/>
                    </a:srgbClr>
                  </a:gs>
                  <a:gs pos="43400">
                    <a:srgbClr val="878C90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7"/>
                  <a:buFont typeface="Calibri"/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 txBox="1"/>
              <p:nvPr/>
            </p:nvSpPr>
            <p:spPr>
              <a:xfrm>
                <a:off x="2181247" y="323439"/>
                <a:ext cx="5657282" cy="677024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5500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13259" lvl="0" marL="45295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Descriptive Statistics 🡪 Finding Data Relationships &amp; Correlation </a:t>
                </a:r>
                <a:endParaRPr/>
              </a:p>
              <a:p>
                <a:pPr indent="-313259" lvl="0" marL="452955" marR="0" rtl="0" algn="l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Predictive Models 🡪 Univariate, Bivariate and Multivariate Analysis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316180" y="3067994"/>
              <a:ext cx="7522349" cy="714587"/>
              <a:chOff x="-539605" y="102056"/>
              <a:chExt cx="7522349" cy="714587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539605" y="160650"/>
                <a:ext cx="1865068" cy="489071"/>
              </a:xfrm>
              <a:prstGeom prst="rect">
                <a:avLst/>
              </a:prstGeom>
              <a:solidFill>
                <a:srgbClr val="481F67"/>
              </a:solidFill>
              <a:ln>
                <a:noFill/>
              </a:ln>
            </p:spPr>
            <p:txBody>
              <a:bodyPr anchorCtr="0" anchor="ctr" bIns="60950" lIns="121900" spcFirstLastPara="1" rIns="121900" wrap="square" tIns="60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33"/>
                  <a:buFont typeface="Calibri"/>
                  <a:buNone/>
                </a:pPr>
                <a:r>
                  <a:rPr b="1" i="0" lang="en-US" sz="2133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Recommendations</a:t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flipH="1" rot="10800000">
                <a:off x="-80869" y="649721"/>
                <a:ext cx="1406333" cy="166922"/>
              </a:xfrm>
              <a:prstGeom prst="rtTriangle">
                <a:avLst/>
              </a:prstGeom>
              <a:gradFill>
                <a:gsLst>
                  <a:gs pos="0">
                    <a:srgbClr val="EEF5FF">
                      <a:alpha val="0"/>
                    </a:srgbClr>
                  </a:gs>
                  <a:gs pos="43400">
                    <a:srgbClr val="878C90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7"/>
                  <a:buFont typeface="Calibri"/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 txBox="1"/>
              <p:nvPr/>
            </p:nvSpPr>
            <p:spPr>
              <a:xfrm>
                <a:off x="1325463" y="102056"/>
                <a:ext cx="5657281" cy="678951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55000">
                    <a:srgbClr val="FFFF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13259" lvl="0" marL="45295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Prescriptive Models 🡪 Visual Aids(Data Visualizations &amp; Inferences)</a:t>
                </a:r>
                <a:endParaRPr/>
              </a:p>
              <a:p>
                <a:pPr indent="-313259" lvl="0" marL="452955" marR="0" rtl="0" algn="l">
                  <a:lnSpc>
                    <a:spcPct val="100000"/>
                  </a:lnSpc>
                  <a:spcBef>
                    <a:spcPts val="667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Char char="▪"/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Conclusions</a:t>
                </a: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68723" y="41135"/>
            <a:ext cx="10545317" cy="471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Scope, Objective &amp; Solution</a:t>
            </a:r>
            <a:endParaRPr/>
          </a:p>
        </p:txBody>
      </p:sp>
      <p:sp>
        <p:nvSpPr>
          <p:cNvPr id="87" name="Google Shape;87;p3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349321" y="3573417"/>
            <a:ext cx="11414589" cy="877163"/>
            <a:chOff x="2829323" y="1192114"/>
            <a:chExt cx="8520385" cy="571232"/>
          </a:xfrm>
        </p:grpSpPr>
        <p:sp>
          <p:nvSpPr>
            <p:cNvPr id="89" name="Google Shape;89;p3"/>
            <p:cNvSpPr/>
            <p:nvPr/>
          </p:nvSpPr>
          <p:spPr>
            <a:xfrm flipH="1" rot="10800000">
              <a:off x="2829323" y="1196507"/>
              <a:ext cx="2200584" cy="555832"/>
            </a:xfrm>
            <a:prstGeom prst="chevron">
              <a:avLst>
                <a:gd fmla="val 30373" name="adj"/>
              </a:avLst>
            </a:prstGeom>
            <a:solidFill>
              <a:srgbClr val="106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flipH="1" rot="10800000">
              <a:off x="4935923" y="1196507"/>
              <a:ext cx="2200584" cy="555832"/>
            </a:xfrm>
            <a:prstGeom prst="chevron">
              <a:avLst>
                <a:gd fmla="val 30373" name="adj"/>
              </a:avLst>
            </a:prstGeom>
            <a:solidFill>
              <a:srgbClr val="17A0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flipH="1" rot="10800000">
              <a:off x="7042523" y="1196506"/>
              <a:ext cx="2200584" cy="555832"/>
            </a:xfrm>
            <a:prstGeom prst="chevron">
              <a:avLst>
                <a:gd fmla="val 30373" name="adj"/>
              </a:avLst>
            </a:prstGeom>
            <a:solidFill>
              <a:srgbClr val="106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flipH="1" rot="10800000">
              <a:off x="9149124" y="1196506"/>
              <a:ext cx="2200584" cy="555832"/>
            </a:xfrm>
            <a:prstGeom prst="chevron">
              <a:avLst>
                <a:gd fmla="val 30373" name="adj"/>
              </a:avLst>
            </a:prstGeom>
            <a:solidFill>
              <a:srgbClr val="17A0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146388" y="1362482"/>
              <a:ext cx="1566455" cy="23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243382" y="1192114"/>
              <a:ext cx="1585676" cy="571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Manipulation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Transformation</a:t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66604" y="1362481"/>
              <a:ext cx="1352425" cy="23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Analysis</a:t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399983" y="1359174"/>
              <a:ext cx="1827346" cy="23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/>
            </a:p>
          </p:txBody>
        </p:sp>
      </p:grpSp>
      <p:cxnSp>
        <p:nvCxnSpPr>
          <p:cNvPr id="97" name="Google Shape;97;p3"/>
          <p:cNvCxnSpPr/>
          <p:nvPr/>
        </p:nvCxnSpPr>
        <p:spPr>
          <a:xfrm>
            <a:off x="3082247" y="4433677"/>
            <a:ext cx="0" cy="2069865"/>
          </a:xfrm>
          <a:prstGeom prst="straightConnector1">
            <a:avLst/>
          </a:prstGeom>
          <a:noFill/>
          <a:ln cap="flat" cmpd="sng" w="15875">
            <a:solidFill>
              <a:schemeClr val="accent3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3"/>
          <p:cNvCxnSpPr/>
          <p:nvPr/>
        </p:nvCxnSpPr>
        <p:spPr>
          <a:xfrm>
            <a:off x="5943712" y="4433677"/>
            <a:ext cx="0" cy="2069865"/>
          </a:xfrm>
          <a:prstGeom prst="straightConnector1">
            <a:avLst/>
          </a:prstGeom>
          <a:noFill/>
          <a:ln cap="flat" cmpd="sng" w="15875">
            <a:solidFill>
              <a:schemeClr val="accent3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3"/>
          <p:cNvCxnSpPr/>
          <p:nvPr/>
        </p:nvCxnSpPr>
        <p:spPr>
          <a:xfrm>
            <a:off x="8815832" y="4433677"/>
            <a:ext cx="0" cy="2069865"/>
          </a:xfrm>
          <a:prstGeom prst="straightConnector1">
            <a:avLst/>
          </a:prstGeom>
          <a:noFill/>
          <a:ln cap="flat" cmpd="sng" w="15875">
            <a:solidFill>
              <a:schemeClr val="accent3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/>
          <p:nvPr/>
        </p:nvCxnSpPr>
        <p:spPr>
          <a:xfrm>
            <a:off x="349321" y="6503542"/>
            <a:ext cx="11176572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3"/>
          <p:cNvCxnSpPr/>
          <p:nvPr/>
        </p:nvCxnSpPr>
        <p:spPr>
          <a:xfrm>
            <a:off x="359596" y="4433677"/>
            <a:ext cx="0" cy="20698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3"/>
          <p:cNvCxnSpPr/>
          <p:nvPr/>
        </p:nvCxnSpPr>
        <p:spPr>
          <a:xfrm>
            <a:off x="11525893" y="4433677"/>
            <a:ext cx="0" cy="20698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3"/>
          <p:cNvSpPr txBox="1"/>
          <p:nvPr/>
        </p:nvSpPr>
        <p:spPr>
          <a:xfrm>
            <a:off x="382709" y="3205537"/>
            <a:ext cx="3583115" cy="329994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Solution Approach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359596" y="737102"/>
            <a:ext cx="11404314" cy="2344580"/>
            <a:chOff x="359596" y="737102"/>
            <a:chExt cx="11002766" cy="2344580"/>
          </a:xfrm>
        </p:grpSpPr>
        <p:sp>
          <p:nvSpPr>
            <p:cNvPr id="105" name="Google Shape;105;p3"/>
            <p:cNvSpPr/>
            <p:nvPr/>
          </p:nvSpPr>
          <p:spPr>
            <a:xfrm>
              <a:off x="359596" y="767357"/>
              <a:ext cx="5424755" cy="2314325"/>
            </a:xfrm>
            <a:prstGeom prst="rect">
              <a:avLst/>
            </a:prstGeom>
            <a:solidFill>
              <a:srgbClr val="B3F3F0"/>
            </a:solidFill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937607" y="737102"/>
              <a:ext cx="5424755" cy="2314324"/>
            </a:xfrm>
            <a:prstGeom prst="rect">
              <a:avLst/>
            </a:prstGeom>
            <a:solidFill>
              <a:srgbClr val="B3D9F7"/>
            </a:solidFill>
            <a:ln>
              <a:noFill/>
            </a:ln>
            <a:effectLst>
              <a:outerShdw blurRad="57785" algn="ctr" dir="3180000" dist="3302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382711" y="767355"/>
              <a:ext cx="1230332" cy="465543"/>
            </a:xfrm>
            <a:prstGeom prst="rect">
              <a:avLst/>
            </a:prstGeom>
            <a:solidFill>
              <a:srgbClr val="167EC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lt1"/>
                  </a:solidFill>
                  <a:latin typeface="Federo"/>
                  <a:ea typeface="Federo"/>
                  <a:cs typeface="Federo"/>
                  <a:sym typeface="Federo"/>
                </a:rPr>
                <a:t>Scope</a:t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5993660" y="778205"/>
              <a:ext cx="1845521" cy="454694"/>
            </a:xfrm>
            <a:prstGeom prst="rect">
              <a:avLst/>
            </a:prstGeom>
            <a:solidFill>
              <a:srgbClr val="167EC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lt1"/>
                  </a:solidFill>
                  <a:latin typeface="Federo"/>
                  <a:ea typeface="Federo"/>
                  <a:cs typeface="Federo"/>
                  <a:sym typeface="Federo"/>
                </a:rPr>
                <a:t>Objective</a:t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382709" y="1366007"/>
              <a:ext cx="5238538" cy="1604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13A3A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rgbClr val="313A3A"/>
                  </a:solidFill>
                  <a:latin typeface="Calibri"/>
                  <a:ea typeface="Calibri"/>
                  <a:cs typeface="Calibri"/>
                  <a:sym typeface="Calibri"/>
                </a:rPr>
                <a:t>As a Data Scientist, help Lending Club(A marketplace for personal loans) to understand the driving factors behind loan default.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13A3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13A3A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rgbClr val="313A3A"/>
                  </a:solidFill>
                  <a:latin typeface="Calibri"/>
                  <a:ea typeface="Calibri"/>
                  <a:cs typeface="Calibri"/>
                  <a:sym typeface="Calibri"/>
                </a:rPr>
                <a:t>Lending Club can utilize this knowledge for its portfolio, risk assessment, acquire more customers and to maximize its revenue.</a:t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6030715" y="1274002"/>
              <a:ext cx="5238538" cy="1604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13A3A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rgbClr val="313A3A"/>
                  </a:solidFill>
                  <a:latin typeface="Calibri"/>
                  <a:ea typeface="Calibri"/>
                  <a:cs typeface="Calibri"/>
                  <a:sym typeface="Calibri"/>
                </a:rPr>
                <a:t>Leverage various Data Science techniques, models and algorithms of Data Analysis  and discover patterns, spot anomalies and derive inferences/insights from the data shared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13A3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313A3A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rgbClr val="313A3A"/>
                  </a:solidFill>
                  <a:latin typeface="Calibri"/>
                  <a:ea typeface="Calibri"/>
                  <a:cs typeface="Calibri"/>
                  <a:sym typeface="Calibri"/>
                </a:rPr>
                <a:t>Translate the inferences into prescriptive recommendations that can be utilized by Lending Club </a:t>
              </a:r>
              <a:endParaRPr/>
            </a:p>
          </p:txBody>
        </p:sp>
      </p:grpSp>
      <p:sp>
        <p:nvSpPr>
          <p:cNvPr id="111" name="Google Shape;111;p3"/>
          <p:cNvSpPr txBox="1"/>
          <p:nvPr/>
        </p:nvSpPr>
        <p:spPr>
          <a:xfrm>
            <a:off x="9068736" y="4622987"/>
            <a:ext cx="2144280" cy="15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&amp; Reporting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and Insights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Prescriptive Decision Making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495" y="6065279"/>
            <a:ext cx="786931" cy="65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302" y="6177863"/>
            <a:ext cx="786932" cy="63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5489" y="6120898"/>
            <a:ext cx="888764" cy="65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3888" y="6169579"/>
            <a:ext cx="990159" cy="550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524988" y="4613818"/>
            <a:ext cx="2379277" cy="15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 verifications (Delete and Drop Columns)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duplicate values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type check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6206127" y="4622263"/>
            <a:ext cx="2559757" cy="15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and Categorical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Bivariate/Multivariate Analysis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318014" y="4662499"/>
            <a:ext cx="2379277" cy="15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formatting and structuring to promote interoperability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higher degree of data quality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257323" y="143889"/>
            <a:ext cx="10592187" cy="657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Cleaning of Lending Club Data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257323" y="934998"/>
            <a:ext cx="11677354" cy="657496"/>
            <a:chOff x="257323" y="934998"/>
            <a:chExt cx="11677354" cy="657496"/>
          </a:xfrm>
        </p:grpSpPr>
        <p:sp>
          <p:nvSpPr>
            <p:cNvPr id="126" name="Google Shape;126;p4"/>
            <p:cNvSpPr/>
            <p:nvPr/>
          </p:nvSpPr>
          <p:spPr>
            <a:xfrm>
              <a:off x="257323" y="934998"/>
              <a:ext cx="11677354" cy="657496"/>
            </a:xfrm>
            <a:prstGeom prst="rect">
              <a:avLst/>
            </a:prstGeom>
            <a:solidFill>
              <a:srgbClr val="CCF7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75822" y="1078787"/>
              <a:ext cx="2855747" cy="380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step in Data Science</a:t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4140486" y="1037789"/>
              <a:ext cx="4294597" cy="380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and Solve Data Quality Problems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8895709" y="1037789"/>
              <a:ext cx="2855747" cy="380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Makes Data Credible</a:t>
              </a: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257323" y="1736284"/>
            <a:ext cx="4695290" cy="3493262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98874" y="1552978"/>
            <a:ext cx="3780890" cy="513756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did we clean the Lending Club Data?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521621" y="2134749"/>
            <a:ext cx="4166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Identify and </a:t>
            </a: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Remove Missing Values </a:t>
            </a: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 Duplicate rows in Loan Dataframe</a:t>
            </a:r>
            <a:endParaRPr sz="18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Removing columns that are not useful </a:t>
            </a: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analysis</a:t>
            </a:r>
            <a:endParaRPr sz="18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Formatting</a:t>
            </a: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columns data, </a:t>
            </a: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correction</a:t>
            </a: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into the right format</a:t>
            </a:r>
            <a:endParaRPr sz="18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the column has few null values, </a:t>
            </a: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impute the missing values</a:t>
            </a: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Ex. </a:t>
            </a:r>
            <a:r>
              <a:rPr lang="en-US" sz="1800">
                <a:latin typeface="Inter"/>
                <a:ea typeface="Inter"/>
                <a:cs typeface="Inter"/>
                <a:sym typeface="Inter"/>
              </a:rPr>
              <a:t>Filling missing values in emp_length with mean values</a:t>
            </a:r>
            <a:r>
              <a:rPr b="0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 </a:t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257323" y="5671700"/>
            <a:ext cx="11677354" cy="657496"/>
            <a:chOff x="257323" y="934998"/>
            <a:chExt cx="11677354" cy="657496"/>
          </a:xfrm>
        </p:grpSpPr>
        <p:sp>
          <p:nvSpPr>
            <p:cNvPr id="134" name="Google Shape;134;p4"/>
            <p:cNvSpPr/>
            <p:nvPr/>
          </p:nvSpPr>
          <p:spPr>
            <a:xfrm>
              <a:off x="257323" y="934998"/>
              <a:ext cx="11677354" cy="657496"/>
            </a:xfrm>
            <a:prstGeom prst="rect">
              <a:avLst/>
            </a:prstGeom>
            <a:solidFill>
              <a:srgbClr val="CCF7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440544" y="1079202"/>
              <a:ext cx="3104038" cy="339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raw data file had 111 columns and 39717 Rows</a:t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4397340" y="1003990"/>
              <a:ext cx="3585679" cy="4387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Dropped customer behaviour and post loan approval variables</a:t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128500" y="1036223"/>
              <a:ext cx="3705000" cy="3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285750" lvl="0" marL="28575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❖"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Removing outliers (Ex. Annual income and installment variables)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4"/>
          <p:cNvSpPr/>
          <p:nvPr/>
        </p:nvSpPr>
        <p:spPr>
          <a:xfrm>
            <a:off x="4140486" y="595901"/>
            <a:ext cx="4602822" cy="380094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Data Cleaning required?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4140486" y="5289137"/>
            <a:ext cx="4602822" cy="380094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Findings from Data Cleaning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7726165" y="1740361"/>
            <a:ext cx="2032571" cy="380094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Snap Screen-Shot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581" y="2433208"/>
            <a:ext cx="6958827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349321" y="51246"/>
            <a:ext cx="10592187" cy="657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Analysis of Lending Club Data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349321" y="801385"/>
            <a:ext cx="4387066" cy="5681608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21240" y="1361328"/>
            <a:ext cx="4181582" cy="1335640"/>
          </a:xfrm>
          <a:prstGeom prst="rect">
            <a:avLst/>
          </a:prstGeom>
          <a:solidFill>
            <a:srgbClr val="34DE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21240" y="3061700"/>
            <a:ext cx="4181582" cy="1520574"/>
          </a:xfrm>
          <a:prstGeom prst="rect">
            <a:avLst/>
          </a:prstGeom>
          <a:solidFill>
            <a:srgbClr val="47A3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452063" y="4880224"/>
            <a:ext cx="4181582" cy="1422971"/>
          </a:xfrm>
          <a:prstGeom prst="rect">
            <a:avLst/>
          </a:prstGeom>
          <a:solidFill>
            <a:srgbClr val="A99B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171254" y="801385"/>
            <a:ext cx="2845942" cy="36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13A3A"/>
                </a:solidFill>
                <a:latin typeface="Calibri"/>
                <a:ea typeface="Calibri"/>
                <a:cs typeface="Calibri"/>
                <a:sym typeface="Calibri"/>
              </a:rPr>
              <a:t>Driver Variables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863029" y="3328827"/>
            <a:ext cx="3390472" cy="82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Interest rate and term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Loan amount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816795" y="5099406"/>
            <a:ext cx="3390472" cy="82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Debt to income ratio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Annual income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898989" y="1646435"/>
            <a:ext cx="3390472" cy="82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Loan purpose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ownership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4633645" y="1438382"/>
            <a:ext cx="446926" cy="125858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654193" y="3244916"/>
            <a:ext cx="446926" cy="125858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654193" y="4986387"/>
            <a:ext cx="446926" cy="125858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602822" y="1797979"/>
            <a:ext cx="1782566" cy="46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7ECF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7ECF"/>
                </a:solidFill>
                <a:latin typeface="Calibri"/>
                <a:ea typeface="Calibri"/>
                <a:cs typeface="Calibri"/>
                <a:sym typeface="Calibri"/>
              </a:rPr>
              <a:t>Driven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633645" y="3508624"/>
            <a:ext cx="1782566" cy="46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7ECF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7ECF"/>
                </a:solidFill>
                <a:latin typeface="Calibri"/>
                <a:ea typeface="Calibri"/>
                <a:cs typeface="Calibri"/>
                <a:sym typeface="Calibri"/>
              </a:rPr>
              <a:t> Driven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4633645" y="5279203"/>
            <a:ext cx="1782566" cy="46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7EC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7ECF"/>
                </a:solidFill>
                <a:latin typeface="Calibri"/>
                <a:ea typeface="Calibri"/>
                <a:cs typeface="Calibri"/>
                <a:sym typeface="Calibri"/>
              </a:rPr>
              <a:t> Driven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927314" y="792820"/>
            <a:ext cx="2337371" cy="462337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Binning, Correlation etc..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7900827" y="790252"/>
            <a:ext cx="3869933" cy="462337"/>
          </a:xfrm>
          <a:prstGeom prst="rect">
            <a:avLst/>
          </a:prstGeom>
          <a:solidFill>
            <a:srgbClr val="167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or Type of Analysis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7900827" y="1438382"/>
            <a:ext cx="3869933" cy="135533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219217" y="1732906"/>
            <a:ext cx="1140432" cy="59248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6219217" y="3468380"/>
            <a:ext cx="1140432" cy="59248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6219217" y="5214130"/>
            <a:ext cx="1140432" cy="59248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8013843" y="1438382"/>
            <a:ext cx="3595955" cy="1029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is high when borrower has home on rent of mortgage.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taken for debt consolidation can be considered as high risk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900790" y="3153270"/>
            <a:ext cx="38700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people failed to pay the loan when loan term is 60 months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Loans with higher amount and high interest rate are considered as risk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7900777" y="4986370"/>
            <a:ext cx="38700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 to ratio should be low for approving loans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with low income asking bigger loans can be considered as risk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Inference of Lending Club Data Analysis </a:t>
            </a:r>
            <a:endParaRPr/>
          </a:p>
        </p:txBody>
      </p:sp>
      <p:sp>
        <p:nvSpPr>
          <p:cNvPr id="176" name="Google Shape;176;p6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00" y="951675"/>
            <a:ext cx="5113272" cy="3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1497740" y="4764670"/>
            <a:ext cx="38700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27% of applicants who have borrowed loan at very high interest rate (&gt;15% int rate) haven’t been charged off the loan.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475" y="881250"/>
            <a:ext cx="5204974" cy="33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7320527" y="4762195"/>
            <a:ext cx="38700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Loans given for applicants under D and E grade are high risky loans as 24% of applicants under these grades have failed to pay the loan.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Inference of Lending Club Data Analysis Cont.. </a:t>
            </a:r>
            <a:endParaRPr/>
          </a:p>
        </p:txBody>
      </p:sp>
      <p:sp>
        <p:nvSpPr>
          <p:cNvPr id="186" name="Google Shape;186;p7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" y="663577"/>
            <a:ext cx="6323101" cy="42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1197202" y="5029200"/>
            <a:ext cx="46773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with loan purpose as “credit card payment”, “debt consolidation” and “small business” can be considered as high risk loans.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850" y="663575"/>
            <a:ext cx="5507349" cy="43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7060052" y="5040688"/>
            <a:ext cx="4677300" cy="1355400"/>
          </a:xfrm>
          <a:prstGeom prst="rect">
            <a:avLst/>
          </a:prstGeom>
          <a:solidFill>
            <a:srgbClr val="B3D9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the interest rate and loan amount increases the probability of loan being defaulted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800"/>
              <a:buFont typeface="Calibri"/>
              <a:buNone/>
            </a:pPr>
            <a:r>
              <a:rPr lang="en-US"/>
              <a:t>Final Recommendations to Business(Investors)</a:t>
            </a:r>
            <a:endParaRPr/>
          </a:p>
        </p:txBody>
      </p:sp>
      <p:sp>
        <p:nvSpPr>
          <p:cNvPr id="197" name="Google Shape;197;p8"/>
          <p:cNvSpPr txBox="1"/>
          <p:nvPr>
            <p:ph idx="11" type="ftr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257323" y="908624"/>
            <a:ext cx="11465400" cy="3786600"/>
          </a:xfrm>
          <a:prstGeom prst="rect">
            <a:avLst/>
          </a:prstGeom>
          <a:solidFill>
            <a:srgbClr val="E5FBF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with loan purpose as “credit card payment” or “debt consolidation” can be considered as high risk loans.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 to income ratio of applicant should not be high for safe loans.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for small business has the highest probability of Likely to be as a Defaulter of 26%. So, bank should take extra caution while approving the loan for purpose of 'small business'.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Loans given for applicants under D and E  grade are high risky loans as 24% of applicants under these grades have failed to pay the loan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Loan Amount is increasing the probability that person will default (increasing with highest at 25000 &amp; above bracket)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interest rate is increasing the probability that person will default (increasing with highest at 15% &amp; above bracket)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Low-income range – People in the lower income bucket are more defaulters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257325" y="5029200"/>
            <a:ext cx="11547600" cy="1560900"/>
          </a:xfrm>
          <a:prstGeom prst="rect">
            <a:avLst/>
          </a:prstGeom>
          <a:solidFill>
            <a:srgbClr val="8EC7F3"/>
          </a:solidFill>
          <a:ln cap="flat" cmpd="sng" w="12700">
            <a:solidFill>
              <a:schemeClr val="accent3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4181582" y="4585075"/>
            <a:ext cx="4048018" cy="45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 of the Recommendations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386993" y="5037138"/>
            <a:ext cx="523982" cy="469811"/>
          </a:xfrm>
          <a:prstGeom prst="ellipse">
            <a:avLst/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386993" y="5926772"/>
            <a:ext cx="523982" cy="469811"/>
          </a:xfrm>
          <a:prstGeom prst="ellipse">
            <a:avLst/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4338649" y="5037137"/>
            <a:ext cx="523982" cy="469811"/>
          </a:xfrm>
          <a:prstGeom prst="ellipse">
            <a:avLst/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4338649" y="5897349"/>
            <a:ext cx="523982" cy="469811"/>
          </a:xfrm>
          <a:prstGeom prst="ellipse">
            <a:avLst/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8071828" y="5067962"/>
            <a:ext cx="523982" cy="469811"/>
          </a:xfrm>
          <a:prstGeom prst="ellipse">
            <a:avLst/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8086617" y="5933001"/>
            <a:ext cx="523982" cy="469811"/>
          </a:xfrm>
          <a:prstGeom prst="ellipse">
            <a:avLst/>
          </a:prstGeom>
          <a:solidFill>
            <a:srgbClr val="199D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2022-03-05T18:06:47Z</dcterms:created>
  <dc:creator>Murugan, Muniaraja (Contractor)</dc:creator>
</cp:coreProperties>
</file>