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43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49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6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9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0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7188-007C-4190-96D0-DB781F1436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F6EE-D105-4806-9A6C-0DA320C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3876F-C9AE-4578-A182-D99863389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i="0" dirty="0">
                <a:solidFill>
                  <a:srgbClr val="222222"/>
                </a:solidFill>
                <a:effectLst/>
                <a:latin typeface="-apple-system"/>
              </a:rPr>
              <a:t>High speed and adaptable error correction for megabit/s rate quantum key distribution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DB8093-C179-49B7-AE5A-EEAFBB69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01686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A. R. Dixon &amp; H. Sato </a:t>
            </a:r>
          </a:p>
          <a:p>
            <a:r>
              <a:rPr lang="en-US" altLang="zh-TW" dirty="0"/>
              <a:t>Scientific Reports volume 4, Article number: 7275 (2014)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5838D9-DAC6-43BC-9A31-9063B4F3F2B4}"/>
              </a:ext>
            </a:extLst>
          </p:cNvPr>
          <p:cNvSpPr txBox="1"/>
          <p:nvPr/>
        </p:nvSpPr>
        <p:spPr>
          <a:xfrm>
            <a:off x="6782765" y="629662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Pin-Yu Liao 5/25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16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556D9-C76D-49FF-9CAA-788DBF1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FDEFD-0146-44B1-B487-A07A1B29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unlimited throughput</a:t>
            </a: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-apple-system"/>
              </a:rPr>
              <a:t>attenuation : 0.2 dB/km</a:t>
            </a:r>
            <a:endParaRPr lang="zh-TW" altLang="en-US" dirty="0"/>
          </a:p>
        </p:txBody>
      </p:sp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3CCC9D76-5528-4FC2-833D-5B76E463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4" y="3206158"/>
            <a:ext cx="8160152" cy="297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5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50DFF-F87F-414D-A720-192EC1DE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Vs cascade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B879B-9BB7-415B-9DF7-6AB94FFE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Figure 4">
            <a:extLst>
              <a:ext uri="{FF2B5EF4-FFF2-40B4-BE49-F238E27FC236}">
                <a16:creationId xmlns:a16="http://schemas.microsoft.com/office/drawing/2014/main" id="{C68CB266-37B6-4385-9C11-5E716D40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0753"/>
            <a:ext cx="91440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6ACB-6E9B-4F28-966C-803E7BE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&amp;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DBD3A-9AC3-475D-AABA-2F272CF5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post-processing</a:t>
            </a:r>
          </a:p>
          <a:p>
            <a:pPr lvl="1"/>
            <a:r>
              <a:rPr lang="en-US" altLang="zh-TW" dirty="0"/>
              <a:t>High-rate error correction </a:t>
            </a:r>
          </a:p>
          <a:p>
            <a:pPr lvl="1"/>
            <a:r>
              <a:rPr lang="en-US" altLang="zh-TW" dirty="0"/>
              <a:t>Maximize the secure key rate</a:t>
            </a:r>
          </a:p>
          <a:p>
            <a:r>
              <a:rPr lang="en-US" altLang="zh-TW" dirty="0"/>
              <a:t>Condition</a:t>
            </a:r>
          </a:p>
          <a:p>
            <a:pPr lvl="1"/>
            <a:r>
              <a:rPr lang="en-US" altLang="zh-TW" dirty="0"/>
              <a:t>Both CPU and GPU</a:t>
            </a:r>
          </a:p>
          <a:p>
            <a:pPr lvl="1"/>
            <a:r>
              <a:rPr lang="en-US" altLang="zh-TW" dirty="0"/>
              <a:t>bi-directional LDPC</a:t>
            </a:r>
          </a:p>
          <a:p>
            <a:pPr lvl="1"/>
            <a:r>
              <a:rPr lang="en-US" altLang="zh-TW" dirty="0"/>
              <a:t>Provide 90-94% of the ideal secure key</a:t>
            </a:r>
          </a:p>
          <a:p>
            <a:pPr lvl="1"/>
            <a:r>
              <a:rPr lang="en-US" altLang="zh-TW" dirty="0"/>
              <a:t>All fiber distance between 0-80 km</a:t>
            </a:r>
          </a:p>
        </p:txBody>
      </p:sp>
    </p:spTree>
    <p:extLst>
      <p:ext uri="{BB962C8B-B14F-4D97-AF65-F5344CB8AC3E}">
        <p14:creationId xmlns:p14="http://schemas.microsoft.com/office/powerpoint/2010/main" val="16824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5C98C-82A3-4768-8E47-4CBB6854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4D6BC-E86D-4D84-8434-EFCA77C2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: transmission and detection</a:t>
            </a:r>
          </a:p>
          <a:p>
            <a:pPr lvl="1"/>
            <a:r>
              <a:rPr lang="en-US" altLang="zh-TW" dirty="0"/>
              <a:t>Mbit/s</a:t>
            </a:r>
          </a:p>
          <a:p>
            <a:r>
              <a:rPr lang="en-US" altLang="zh-TW" dirty="0"/>
              <a:t>Software : post-processed</a:t>
            </a:r>
          </a:p>
          <a:p>
            <a:pPr lvl="2"/>
            <a:r>
              <a:rPr lang="en-US" altLang="zh-TW" dirty="0"/>
              <a:t>also able to operate at Mbit/s</a:t>
            </a:r>
          </a:p>
          <a:p>
            <a:pPr lvl="2"/>
            <a:r>
              <a:rPr lang="en-US" altLang="zh-TW" dirty="0"/>
              <a:t>DV-QKD</a:t>
            </a:r>
          </a:p>
          <a:p>
            <a:pPr lvl="1"/>
            <a:r>
              <a:rPr lang="en-US" altLang="zh-TW" dirty="0"/>
              <a:t>Sifting : high speed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Error correction : relatively computationally complex</a:t>
            </a:r>
          </a:p>
          <a:p>
            <a:pPr lvl="1"/>
            <a:r>
              <a:rPr lang="en-US" altLang="zh-TW" dirty="0"/>
              <a:t>Privacy amplification : easy but slow (big size matrix multiplication) →number theoretic transforms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9092C-036C-409A-B40F-ECB8402D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8B349-349F-4825-AF78-75A08E8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Minimizing the extra </a:t>
            </a:r>
            <a:r>
              <a:rPr lang="en-US" altLang="zh-TW" u="sng" dirty="0"/>
              <a:t>redundant information</a:t>
            </a:r>
          </a:p>
          <a:p>
            <a:pPr lvl="1"/>
            <a:r>
              <a:rPr lang="en-US" altLang="zh-TW" dirty="0"/>
              <a:t>Removed from secure key</a:t>
            </a:r>
          </a:p>
          <a:p>
            <a:r>
              <a:rPr lang="en-US" altLang="zh-TW" dirty="0"/>
              <a:t>Increase </a:t>
            </a:r>
            <a:r>
              <a:rPr lang="en-US" altLang="zh-TW" u="sng" dirty="0"/>
              <a:t>bit throughput rate </a:t>
            </a:r>
          </a:p>
          <a:p>
            <a:pPr lvl="1"/>
            <a:r>
              <a:rPr lang="en-US" altLang="zh-TW" dirty="0"/>
              <a:t>Upper limit</a:t>
            </a:r>
          </a:p>
          <a:p>
            <a:r>
              <a:rPr lang="en-US" altLang="zh-TW" dirty="0"/>
              <a:t>Reduce </a:t>
            </a:r>
            <a:r>
              <a:rPr lang="en-US" altLang="zh-TW" u="sng" dirty="0"/>
              <a:t>error correction failure rate</a:t>
            </a:r>
          </a:p>
          <a:p>
            <a:pPr lvl="1"/>
            <a:r>
              <a:rPr lang="en-US" altLang="zh-TW" dirty="0"/>
              <a:t>Discard data cannot be correct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→optimum combination of all three parameters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1F0F-790C-496C-80BF-971117D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LDPC advantage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9D655-DDE3-4736-97AA-1B879DA8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Offering different compromises between computational complexity (and so data throughput rates) and failure probability</a:t>
            </a:r>
          </a:p>
          <a:p>
            <a:r>
              <a:rPr lang="en-US" altLang="zh-TW" dirty="0"/>
              <a:t>Asymmetrical → single message in one direction</a:t>
            </a:r>
          </a:p>
          <a:p>
            <a:r>
              <a:rPr lang="en-US" altLang="zh-TW" dirty="0"/>
              <a:t>Encoder : easy (XOR)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Decoder</a:t>
            </a:r>
            <a:r>
              <a:rPr lang="en-US" altLang="zh-TW" dirty="0"/>
              <a:t> : complex</a:t>
            </a:r>
          </a:p>
          <a:p>
            <a:pPr marL="0" indent="0">
              <a:buNone/>
            </a:pPr>
            <a:r>
              <a:rPr lang="en-US" altLang="zh-TW" dirty="0"/>
              <a:t>→ Bi-directional</a:t>
            </a:r>
            <a:endParaRPr lang="zh-TW" altLang="en-US" dirty="0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31539D9D-E0C2-476A-AEC4-D54CB712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81" y="3600174"/>
            <a:ext cx="4005885" cy="31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EBA65-D848-493C-9D55-5CB50E17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LDPC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8ACA3-FFD0-4C6A-8EC8-D8246C36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 PC (Intel X5675 3 GHz CPU, 3 GB RAM) and an additional graphical processing unit (NVidia M2090 GPU)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Sum-Product</a:t>
            </a:r>
            <a:r>
              <a:rPr lang="en-US" altLang="zh-TW" dirty="0"/>
              <a:t> algorithm with log likelihood ratio (LLR) messages vs normalized Min-Sum</a:t>
            </a:r>
          </a:p>
          <a:p>
            <a:pPr lvl="1"/>
            <a:r>
              <a:rPr lang="en-US" altLang="zh-TW" dirty="0"/>
              <a:t>Can increasing the amount of additional information to reduce the number of iterations</a:t>
            </a:r>
          </a:p>
          <a:p>
            <a:r>
              <a:rPr lang="en-US" altLang="zh-TW" dirty="0"/>
              <a:t>Maximum number of iterations (typically between 50 and 100, set based on the failure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48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4D6B1-4EF2-4E46-BFE6-AF2D7A2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computer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001FC-61D0-4230-81FE-CFAD271C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CPU : Serial message update scheduling</a:t>
            </a:r>
          </a:p>
          <a:p>
            <a:pPr lvl="1"/>
            <a:r>
              <a:rPr lang="en-US" altLang="zh-TW" dirty="0"/>
              <a:t>more effective (typically reducing the number of iterations by half) </a:t>
            </a:r>
          </a:p>
          <a:p>
            <a:r>
              <a:rPr lang="en-US" altLang="zh-TW" dirty="0"/>
              <a:t>GPU : flood scheduling</a:t>
            </a:r>
          </a:p>
          <a:p>
            <a:pPr lvl="1"/>
            <a:r>
              <a:rPr lang="en-US" altLang="zh-TW" dirty="0"/>
              <a:t>the memory access model of the GPU results in better performance with flood scheduling.</a:t>
            </a:r>
          </a:p>
          <a:p>
            <a:r>
              <a:rPr lang="en-US" altLang="zh-TW" dirty="0"/>
              <a:t>No difference : floating point or integer or shorter bit length</a:t>
            </a:r>
          </a:p>
          <a:p>
            <a:r>
              <a:rPr lang="en-US" altLang="zh-TW" dirty="0"/>
              <a:t>Use pre-built lookup tables on the CPU and native function calls on the GPU</a:t>
            </a:r>
          </a:p>
          <a:p>
            <a:r>
              <a:rPr lang="en-US" altLang="zh-TW" dirty="0">
                <a:solidFill>
                  <a:srgbClr val="222222"/>
                </a:solidFill>
                <a:latin typeface="-apple-system"/>
              </a:rPr>
              <a:t>P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-apple-system"/>
              </a:rPr>
              <a:t>arallelized to run in multiple threads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89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94131-EF16-4CA9-A13C-110EC718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LDPC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DA814-BFDB-4741-9F7B-1F2D3EA0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QBER = e</a:t>
            </a:r>
          </a:p>
          <a:p>
            <a:r>
              <a:rPr lang="en-US" altLang="zh-TW" dirty="0"/>
              <a:t>H(e) = -elog</a:t>
            </a:r>
            <a:r>
              <a:rPr lang="en-US" altLang="zh-TW" baseline="-25000" dirty="0"/>
              <a:t>2</a:t>
            </a:r>
            <a:r>
              <a:rPr lang="en-US" altLang="zh-TW" dirty="0"/>
              <a:t>e-(1-e)log</a:t>
            </a:r>
            <a:r>
              <a:rPr lang="en-US" altLang="zh-TW" baseline="-25000" dirty="0"/>
              <a:t>2</a:t>
            </a:r>
            <a:r>
              <a:rPr lang="en-US" altLang="zh-TW" dirty="0"/>
              <a:t>(1-e)</a:t>
            </a:r>
          </a:p>
          <a:p>
            <a:r>
              <a:rPr lang="en-US" altLang="zh-TW" dirty="0"/>
              <a:t>S = N(1–R)</a:t>
            </a:r>
          </a:p>
          <a:p>
            <a:pPr lvl="1"/>
            <a:r>
              <a:rPr lang="en-US" altLang="zh-TW" dirty="0"/>
              <a:t>S : size of the syndrome message </a:t>
            </a:r>
          </a:p>
          <a:p>
            <a:pPr lvl="1"/>
            <a:r>
              <a:rPr lang="en-US" altLang="zh-TW" dirty="0"/>
              <a:t>N : the size of the data to be error corrected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 :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-apple-system"/>
              </a:rPr>
              <a:t>code rate ( between 0.55 and 0.85 )</a:t>
            </a:r>
          </a:p>
          <a:p>
            <a:r>
              <a:rPr lang="en-US" altLang="zh-TW" dirty="0">
                <a:solidFill>
                  <a:srgbClr val="222222"/>
                </a:solidFill>
                <a:latin typeface="-apple-system"/>
              </a:rPr>
              <a:t>R not fixed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 : control R, p = 0 → highest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758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58E7A-31D0-4412-92C5-AD526227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D6329-E9DC-4891-AC07-B4EE7E44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 : efficiency, </a:t>
            </a:r>
            <a:r>
              <a:rPr lang="en-US" altLang="zh-TW" dirty="0" err="1"/>
              <a:t>fH</a:t>
            </a:r>
            <a:r>
              <a:rPr lang="en-US" altLang="zh-TW" dirty="0"/>
              <a:t>(e) =  information disclosed, f&gt;1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3975D4-8FD5-4022-BC78-E06ABEC9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12" y="2541447"/>
            <a:ext cx="5287633" cy="38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</TotalTime>
  <Words>421</Words>
  <Application>Microsoft Office PowerPoint</Application>
  <PresentationFormat>如螢幕大小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佈景主題</vt:lpstr>
      <vt:lpstr>High speed and adaptable error correction for megabit/s rate quantum key distribution</vt:lpstr>
      <vt:lpstr>Goal &amp; Condition</vt:lpstr>
      <vt:lpstr>Procedure</vt:lpstr>
      <vt:lpstr>How?</vt:lpstr>
      <vt:lpstr>LDPC advantage</vt:lpstr>
      <vt:lpstr>LDPC</vt:lpstr>
      <vt:lpstr>Some computer details</vt:lpstr>
      <vt:lpstr>LDPC</vt:lpstr>
      <vt:lpstr>p</vt:lpstr>
      <vt:lpstr>Distance </vt:lpstr>
      <vt:lpstr>Vs cascade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and adaptable error correction for megabit/s rate quantum key distribution</dc:title>
  <dc:creator>廖品瑜</dc:creator>
  <cp:lastModifiedBy>廖品瑜</cp:lastModifiedBy>
  <cp:revision>29</cp:revision>
  <dcterms:created xsi:type="dcterms:W3CDTF">2021-05-24T11:33:41Z</dcterms:created>
  <dcterms:modified xsi:type="dcterms:W3CDTF">2021-05-26T10:04:46Z</dcterms:modified>
</cp:coreProperties>
</file>