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3" r:id="rId4"/>
    <p:sldId id="270" r:id="rId5"/>
    <p:sldId id="269" r:id="rId6"/>
    <p:sldId id="271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60C"/>
    <a:srgbClr val="6BAD3E"/>
    <a:srgbClr val="FDF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8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9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3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8A30-81F2-48CE-9A50-479189BC67D6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9C2C-4D16-42FB-B20B-5B8190121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EFA525-CF55-8181-79DB-6DFCB1A4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>
          <a:xfrm>
            <a:off x="1114287" y="785554"/>
            <a:ext cx="3569939" cy="6024944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종목 리스트 스토리 보드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399416" y="2015318"/>
            <a:ext cx="3792582" cy="1941631"/>
            <a:chOff x="7294754" y="2477192"/>
            <a:chExt cx="4613564" cy="2094807"/>
          </a:xfrm>
        </p:grpSpPr>
        <p:sp>
          <p:nvSpPr>
            <p:cNvPr id="9" name="직사각형 8"/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 err="1"/>
                <a:t>종목명</a:t>
              </a:r>
              <a:r>
                <a:rPr lang="en-US" altLang="ko-KR" sz="1400" dirty="0"/>
                <a:t>(title)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종목코드</a:t>
              </a:r>
              <a:r>
                <a:rPr lang="en-US" altLang="ko-KR" sz="1400" dirty="0"/>
                <a:t>(artist)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종목가격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release_date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전일대비 상승률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회사 로고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includedMusic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 : </a:t>
              </a:r>
              <a:r>
                <a:rPr lang="ko-KR" altLang="en-US" sz="1400" dirty="0"/>
                <a:t>보유 현금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출력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DB:stock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99417" y="4134195"/>
            <a:ext cx="3792581" cy="1994363"/>
            <a:chOff x="7294754" y="4666210"/>
            <a:chExt cx="4613564" cy="1994363"/>
          </a:xfrm>
        </p:grpSpPr>
        <p:sp>
          <p:nvSpPr>
            <p:cNvPr id="12" name="직사각형 11"/>
            <p:cNvSpPr/>
            <p:nvPr/>
          </p:nvSpPr>
          <p:spPr>
            <a:xfrm>
              <a:off x="7377882" y="5135878"/>
              <a:ext cx="4530436" cy="15246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L1 :</a:t>
              </a:r>
              <a:r>
                <a:rPr lang="ko-KR" altLang="en-US" sz="1200" dirty="0"/>
                <a:t>보유 현금 </a:t>
              </a:r>
              <a:r>
                <a:rPr lang="ko-KR" altLang="en-US" sz="1200" dirty="0" err="1"/>
                <a:t>클릭시</a:t>
              </a:r>
              <a:r>
                <a:rPr lang="ko-KR" altLang="en-US" sz="1200" dirty="0"/>
                <a:t> 포트폴리오 창으로 이동</a:t>
              </a:r>
              <a:endParaRPr lang="en-US" altLang="ko-KR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94754" y="4666210"/>
              <a:ext cx="4613564" cy="4696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링크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550069" y="2125603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49135" y="247044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64285" y="247044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37070" y="1578366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L1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5862823" y="1047701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L2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901365" y="3116556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L3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94FB9-06C0-F09D-63D6-5E93FA87D3E9}"/>
              </a:ext>
            </a:extLst>
          </p:cNvPr>
          <p:cNvSpPr/>
          <p:nvPr/>
        </p:nvSpPr>
        <p:spPr>
          <a:xfrm>
            <a:off x="6096000" y="5262435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L4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54790B-3E4C-4257-C853-5288358FA433}"/>
              </a:ext>
            </a:extLst>
          </p:cNvPr>
          <p:cNvSpPr/>
          <p:nvPr/>
        </p:nvSpPr>
        <p:spPr>
          <a:xfrm>
            <a:off x="4768651" y="2141405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E3600-88B3-16B4-07C9-71FA6ED7D3CE}"/>
              </a:ext>
            </a:extLst>
          </p:cNvPr>
          <p:cNvSpPr/>
          <p:nvPr/>
        </p:nvSpPr>
        <p:spPr>
          <a:xfrm>
            <a:off x="356570" y="2290038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F15635-6BE8-5FA8-4485-2060550B3799}"/>
              </a:ext>
            </a:extLst>
          </p:cNvPr>
          <p:cNvSpPr/>
          <p:nvPr/>
        </p:nvSpPr>
        <p:spPr>
          <a:xfrm>
            <a:off x="356570" y="1578366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5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D794F-506F-D583-4BE3-02E814142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6" y="748788"/>
            <a:ext cx="6514288" cy="610921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주식 차트 스토리 보드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046720" y="46253"/>
            <a:ext cx="4077294" cy="2976798"/>
            <a:chOff x="6287513" y="2477192"/>
            <a:chExt cx="5620807" cy="2506416"/>
          </a:xfrm>
        </p:grpSpPr>
        <p:sp>
          <p:nvSpPr>
            <p:cNvPr id="9" name="직사각형 8"/>
            <p:cNvSpPr/>
            <p:nvPr/>
          </p:nvSpPr>
          <p:spPr>
            <a:xfrm>
              <a:off x="6287513" y="2759028"/>
              <a:ext cx="5620806" cy="222458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회사 로고</a:t>
              </a:r>
              <a:r>
                <a:rPr lang="en-US" altLang="ko-KR" sz="1400" dirty="0"/>
                <a:t>(title)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회사 이름</a:t>
              </a:r>
              <a:r>
                <a:rPr lang="en-US" altLang="ko-KR" sz="1400" dirty="0"/>
                <a:t>(artist)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 : </a:t>
              </a:r>
              <a:r>
                <a:rPr lang="ko-KR" altLang="en-US" sz="1400" dirty="0"/>
                <a:t>종목 코드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release_date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종목 현재가</a:t>
              </a:r>
              <a:r>
                <a:rPr lang="en-US" altLang="ko-KR" sz="1400" dirty="0"/>
                <a:t>(info)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전일 </a:t>
              </a:r>
              <a:r>
                <a:rPr lang="ko-KR" altLang="en-US" sz="1400" dirty="0" err="1"/>
                <a:t>대비율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music_no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 : </a:t>
              </a:r>
              <a:r>
                <a:rPr lang="ko-KR" altLang="en-US" sz="1400" dirty="0"/>
                <a:t>거래량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music_title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D7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거래대금 </a:t>
              </a:r>
              <a:r>
                <a:rPr lang="en-US" altLang="ko-KR" sz="1400" dirty="0"/>
                <a:t>(artist)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D8 : </a:t>
              </a:r>
              <a:r>
                <a:rPr lang="ko-KR" altLang="en-US" sz="1400" dirty="0"/>
                <a:t>시가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member_name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D9 : </a:t>
              </a:r>
              <a:r>
                <a:rPr lang="ko-KR" altLang="en-US" sz="1400" dirty="0"/>
                <a:t>종가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album_reply_content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D10 : </a:t>
              </a:r>
              <a:r>
                <a:rPr lang="ko-KR" altLang="en-US" sz="1400" dirty="0"/>
                <a:t>최저가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album_reply_writeDate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D11 : </a:t>
              </a:r>
              <a:r>
                <a:rPr lang="ko-KR" altLang="en-US" sz="1400" dirty="0"/>
                <a:t>최고가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album_reply_rating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D12 : </a:t>
              </a:r>
              <a:r>
                <a:rPr lang="ko-KR" altLang="en-US" sz="1400" dirty="0"/>
                <a:t>주식 영업 일자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album_reply_rating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87513" y="2477192"/>
              <a:ext cx="5620807" cy="2818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출력 데이터</a:t>
              </a:r>
              <a:r>
                <a:rPr lang="en-US" altLang="ko-KR" sz="1400" dirty="0"/>
                <a:t>(DB:board)</a:t>
              </a:r>
              <a:endParaRPr lang="ko-KR" altLang="en-US" sz="14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29521" y="612638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2149" y="612559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34778" y="609270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90923" y="587393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L1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437426" y="584115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L2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835751" y="603304"/>
            <a:ext cx="516437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3A326-D920-6D2B-8782-FCF1FFC6ED6A}"/>
              </a:ext>
            </a:extLst>
          </p:cNvPr>
          <p:cNvSpPr/>
          <p:nvPr/>
        </p:nvSpPr>
        <p:spPr>
          <a:xfrm>
            <a:off x="3833038" y="59869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D6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B033-E6D9-B664-FF9F-BC6E02C134B4}"/>
              </a:ext>
            </a:extLst>
          </p:cNvPr>
          <p:cNvSpPr/>
          <p:nvPr/>
        </p:nvSpPr>
        <p:spPr>
          <a:xfrm>
            <a:off x="4995058" y="607833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D7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963F7F-A198-69E4-14E5-33A20C828BF2}"/>
              </a:ext>
            </a:extLst>
          </p:cNvPr>
          <p:cNvGrpSpPr/>
          <p:nvPr/>
        </p:nvGrpSpPr>
        <p:grpSpPr>
          <a:xfrm>
            <a:off x="8030842" y="3074452"/>
            <a:ext cx="4122570" cy="2177486"/>
            <a:chOff x="7294754" y="2477192"/>
            <a:chExt cx="4613564" cy="2094807"/>
          </a:xfrm>
          <a:solidFill>
            <a:srgbClr val="ED7D31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7B85DA-E2ED-4816-72E1-56E5DBB01E1C}"/>
                </a:ext>
              </a:extLst>
            </p:cNvPr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L1 : </a:t>
              </a:r>
              <a:r>
                <a:rPr lang="ko-KR" altLang="en-US" sz="1400" dirty="0"/>
                <a:t>마우스를 클릭하면 매수를 할 수 있는 창이 나온다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L2 : </a:t>
              </a:r>
              <a:r>
                <a:rPr lang="ko-KR" altLang="en-US" sz="1400" dirty="0"/>
                <a:t>마우스를 클릭하면 매도를 할 수 있는 창이 나온다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EBB1DA-C90F-6EBD-B764-9C628DD03910}"/>
                </a:ext>
              </a:extLst>
            </p:cNvPr>
            <p:cNvSpPr/>
            <p:nvPr/>
          </p:nvSpPr>
          <p:spPr>
            <a:xfrm>
              <a:off x="7294754" y="2477192"/>
              <a:ext cx="4613564" cy="469668"/>
            </a:xfrm>
            <a:prstGeom prst="rec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동작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DB:album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EE714A-5B4D-C74B-EF98-DFB9DD4DCBEE}"/>
              </a:ext>
            </a:extLst>
          </p:cNvPr>
          <p:cNvSpPr/>
          <p:nvPr/>
        </p:nvSpPr>
        <p:spPr>
          <a:xfrm>
            <a:off x="4935759" y="2139926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D8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0DC102-BBBA-9F6F-B467-1A38C34A9C11}"/>
              </a:ext>
            </a:extLst>
          </p:cNvPr>
          <p:cNvSpPr/>
          <p:nvPr/>
        </p:nvSpPr>
        <p:spPr>
          <a:xfrm>
            <a:off x="4935759" y="234615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D9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5A03A4-83D9-9EB0-51CA-50A104DD56EF}"/>
              </a:ext>
            </a:extLst>
          </p:cNvPr>
          <p:cNvSpPr/>
          <p:nvPr/>
        </p:nvSpPr>
        <p:spPr>
          <a:xfrm>
            <a:off x="4944520" y="2535000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6BBBE6-564C-53CC-FDD8-E65E24761D7D}"/>
              </a:ext>
            </a:extLst>
          </p:cNvPr>
          <p:cNvSpPr/>
          <p:nvPr/>
        </p:nvSpPr>
        <p:spPr>
          <a:xfrm>
            <a:off x="4935759" y="273658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D11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760AC9-514B-267F-E3B9-6601BAA11C12}"/>
              </a:ext>
            </a:extLst>
          </p:cNvPr>
          <p:cNvSpPr/>
          <p:nvPr/>
        </p:nvSpPr>
        <p:spPr>
          <a:xfrm>
            <a:off x="3777282" y="1339828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D12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6428CA-5AEE-43A7-36BC-B82D97DA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82" y="1623748"/>
            <a:ext cx="1107257" cy="19760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E5A48-71D9-1DA4-866B-12B83408E8B5}"/>
              </a:ext>
            </a:extLst>
          </p:cNvPr>
          <p:cNvSpPr/>
          <p:nvPr/>
        </p:nvSpPr>
        <p:spPr>
          <a:xfrm>
            <a:off x="2187406" y="609270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5C503C-9366-79EC-16F2-BA6C6DE8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27" y="689449"/>
            <a:ext cx="3433115" cy="61685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주식 주문 스토리 보드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786552" y="2258446"/>
            <a:ext cx="3405447" cy="1728103"/>
            <a:chOff x="7242463" y="731520"/>
            <a:chExt cx="4613564" cy="1564871"/>
          </a:xfrm>
        </p:grpSpPr>
        <p:sp>
          <p:nvSpPr>
            <p:cNvPr id="6" name="직사각형 5"/>
            <p:cNvSpPr/>
            <p:nvPr/>
          </p:nvSpPr>
          <p:spPr>
            <a:xfrm>
              <a:off x="7325591" y="1201189"/>
              <a:ext cx="4530436" cy="10952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앨범 </a:t>
              </a:r>
              <a:r>
                <a:rPr lang="ko-KR" altLang="en-US" sz="1400" dirty="0" err="1"/>
                <a:t>별점</a:t>
              </a:r>
              <a:r>
                <a:rPr lang="ko-KR" altLang="en-US" sz="1400" dirty="0"/>
                <a:t>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</a:t>
              </a:r>
              <a:r>
                <a:rPr lang="ko-KR" altLang="en-US" sz="1400" dirty="0"/>
                <a:t> 앨범 댓글 내용 입력</a:t>
              </a:r>
              <a:endParaRPr lang="en-US" altLang="ko-KR" sz="1400" dirty="0"/>
            </a:p>
            <a:p>
              <a:pPr algn="just"/>
              <a:endParaRPr lang="en-US" altLang="ko-KR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463" y="731520"/>
              <a:ext cx="4613564" cy="4696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입력 데이터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786552" y="4134195"/>
            <a:ext cx="3405448" cy="1994363"/>
            <a:chOff x="7294754" y="4666210"/>
            <a:chExt cx="4613564" cy="1994363"/>
          </a:xfrm>
        </p:grpSpPr>
        <p:sp>
          <p:nvSpPr>
            <p:cNvPr id="9" name="직사각형 8"/>
            <p:cNvSpPr/>
            <p:nvPr/>
          </p:nvSpPr>
          <p:spPr>
            <a:xfrm>
              <a:off x="7377881" y="5135878"/>
              <a:ext cx="4530436" cy="15246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L1 : %</a:t>
              </a:r>
              <a:r>
                <a:rPr lang="ko-KR" altLang="en-US" sz="1200" dirty="0"/>
                <a:t>를 누르면 비율에 맞춰 수량을 계산한다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 </a:t>
              </a:r>
              <a:endParaRPr lang="en-US" altLang="ko-KR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L2 : </a:t>
              </a:r>
              <a:r>
                <a:rPr lang="ko-KR" altLang="en-US" sz="1200" dirty="0"/>
                <a:t>매수 주문이 등록된다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94754" y="4666210"/>
              <a:ext cx="4613564" cy="4696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링크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503361" y="2986973"/>
            <a:ext cx="831204" cy="325410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5642" y="3566174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L1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434B9F-5790-31D6-D246-3E319B999C9C}"/>
              </a:ext>
            </a:extLst>
          </p:cNvPr>
          <p:cNvSpPr/>
          <p:nvPr/>
        </p:nvSpPr>
        <p:spPr>
          <a:xfrm>
            <a:off x="4489194" y="2095741"/>
            <a:ext cx="831204" cy="325410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9E198-3E43-22D5-1D98-F56D720CE689}"/>
              </a:ext>
            </a:extLst>
          </p:cNvPr>
          <p:cNvSpPr/>
          <p:nvPr/>
        </p:nvSpPr>
        <p:spPr>
          <a:xfrm>
            <a:off x="3152895" y="4759842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L2</a:t>
            </a: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25B35A-0715-6FFB-8554-8190AC0B2BBC}"/>
              </a:ext>
            </a:extLst>
          </p:cNvPr>
          <p:cNvGrpSpPr/>
          <p:nvPr/>
        </p:nvGrpSpPr>
        <p:grpSpPr>
          <a:xfrm>
            <a:off x="8786549" y="199774"/>
            <a:ext cx="3405449" cy="1941631"/>
            <a:chOff x="7294754" y="2477192"/>
            <a:chExt cx="4613564" cy="209480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D5FD34-989D-5A5B-0C45-B55C90D2B820}"/>
                </a:ext>
              </a:extLst>
            </p:cNvPr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 err="1"/>
                <a:t>종목명</a:t>
              </a:r>
              <a:r>
                <a:rPr lang="en-US" altLang="ko-KR" sz="1400" dirty="0"/>
                <a:t>(title)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종목코드</a:t>
              </a:r>
              <a:r>
                <a:rPr lang="en-US" altLang="ko-KR" sz="1400" dirty="0"/>
                <a:t>(artist)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종목가격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release_date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전일대비 상승률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회사 로고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includedMusic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 : </a:t>
              </a:r>
              <a:r>
                <a:rPr lang="ko-KR" altLang="en-US" sz="1400" dirty="0"/>
                <a:t>보유 현금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CB3052-5F3B-4B08-8C5F-0A3BC18A6D04}"/>
                </a:ext>
              </a:extLst>
            </p:cNvPr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출력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DB:stock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C89A6-2141-3312-70D6-B4BA559B8E68}"/>
              </a:ext>
            </a:extLst>
          </p:cNvPr>
          <p:cNvSpPr/>
          <p:nvPr/>
        </p:nvSpPr>
        <p:spPr>
          <a:xfrm>
            <a:off x="583048" y="1201628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C5EE9-3BC0-C973-55B6-05186EC917CE}"/>
              </a:ext>
            </a:extLst>
          </p:cNvPr>
          <p:cNvSpPr/>
          <p:nvPr/>
        </p:nvSpPr>
        <p:spPr>
          <a:xfrm>
            <a:off x="414085" y="247044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FB391A-1C7F-59D3-971D-90909CC9EC7B}"/>
              </a:ext>
            </a:extLst>
          </p:cNvPr>
          <p:cNvSpPr/>
          <p:nvPr/>
        </p:nvSpPr>
        <p:spPr>
          <a:xfrm>
            <a:off x="4489194" y="2730005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E7A6F9-53A6-8664-3B0A-EF151DF0F11E}"/>
              </a:ext>
            </a:extLst>
          </p:cNvPr>
          <p:cNvSpPr/>
          <p:nvPr/>
        </p:nvSpPr>
        <p:spPr>
          <a:xfrm>
            <a:off x="414085" y="394926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695244-D29A-4C41-479D-E2191880206E}"/>
              </a:ext>
            </a:extLst>
          </p:cNvPr>
          <p:cNvSpPr/>
          <p:nvPr/>
        </p:nvSpPr>
        <p:spPr>
          <a:xfrm>
            <a:off x="1160361" y="5436075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6E655-E2DC-67F9-7693-5CB2A06A7974}"/>
              </a:ext>
            </a:extLst>
          </p:cNvPr>
          <p:cNvSpPr/>
          <p:nvPr/>
        </p:nvSpPr>
        <p:spPr>
          <a:xfrm>
            <a:off x="1875956" y="5436075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D7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4EE6A-FB89-758D-5F51-59A9D25DD8C3}"/>
              </a:ext>
            </a:extLst>
          </p:cNvPr>
          <p:cNvSpPr/>
          <p:nvPr/>
        </p:nvSpPr>
        <p:spPr>
          <a:xfrm>
            <a:off x="4483996" y="394926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E03EBE-BABA-F74B-638C-DD258C92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30"/>
          <a:stretch/>
        </p:blipFill>
        <p:spPr>
          <a:xfrm>
            <a:off x="338830" y="951084"/>
            <a:ext cx="7783033" cy="449035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주식 포트폴리오 상세보기 스토리 보드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786552" y="2258446"/>
            <a:ext cx="3405447" cy="1728103"/>
            <a:chOff x="7242463" y="731520"/>
            <a:chExt cx="4613564" cy="1564871"/>
          </a:xfrm>
        </p:grpSpPr>
        <p:sp>
          <p:nvSpPr>
            <p:cNvPr id="6" name="직사각형 5"/>
            <p:cNvSpPr/>
            <p:nvPr/>
          </p:nvSpPr>
          <p:spPr>
            <a:xfrm>
              <a:off x="7325591" y="1201189"/>
              <a:ext cx="4530436" cy="10952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장바구니에 담을 수량 입력</a:t>
              </a:r>
              <a:endParaRPr lang="en-US" altLang="ko-KR" sz="1400" dirty="0"/>
            </a:p>
            <a:p>
              <a:pPr algn="just"/>
              <a:endParaRPr lang="en-US" altLang="ko-KR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463" y="731520"/>
              <a:ext cx="4613564" cy="4696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입력 데이터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786552" y="4134195"/>
            <a:ext cx="3405448" cy="1994363"/>
            <a:chOff x="7294754" y="4666210"/>
            <a:chExt cx="4613564" cy="1994363"/>
          </a:xfrm>
        </p:grpSpPr>
        <p:sp>
          <p:nvSpPr>
            <p:cNvPr id="9" name="직사각형 8"/>
            <p:cNvSpPr/>
            <p:nvPr/>
          </p:nvSpPr>
          <p:spPr>
            <a:xfrm>
              <a:off x="7377881" y="5135878"/>
              <a:ext cx="4530436" cy="15246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L1 :</a:t>
              </a:r>
              <a:r>
                <a:rPr lang="ko-KR" altLang="en-US" sz="1200" dirty="0"/>
                <a:t>장바구니에 담기</a:t>
              </a:r>
              <a:r>
                <a:rPr lang="en-US" altLang="ko-KR" sz="1200" dirty="0"/>
                <a:t>– cart.com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94754" y="4666210"/>
              <a:ext cx="4613564" cy="4696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링크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44F1516-F28F-EE58-A88E-4680E978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357947"/>
            <a:ext cx="2114549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D4027D-6B70-7F07-79FC-60799F38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0" y="3429000"/>
            <a:ext cx="451077" cy="2015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ECC8A5-F87A-5E0C-B6AA-55F2290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42" y="1147387"/>
            <a:ext cx="2386788" cy="538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E525F1-AFAF-ED89-936B-1CC6C6AB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0" y="1700504"/>
            <a:ext cx="955509" cy="5383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13E156-F982-BE09-7F48-0728878A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302180" y="3022882"/>
            <a:ext cx="3636000" cy="1679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E40DAA-E423-576C-03D5-90347C0B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361166" y="4050228"/>
            <a:ext cx="3636000" cy="1679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3D86D7E-F910-7827-A5FD-6DCAD6F4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72" y="1177427"/>
            <a:ext cx="451077" cy="2015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BFD75D2-698E-39F1-7792-76CD3997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9" y="1147387"/>
            <a:ext cx="451077" cy="2015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245B46-7823-E373-2B57-C8580763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9" y="1524432"/>
            <a:ext cx="1429943" cy="63903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C1B8968-5015-5F93-44D1-102B8CB68DFD}"/>
              </a:ext>
            </a:extLst>
          </p:cNvPr>
          <p:cNvGrpSpPr/>
          <p:nvPr/>
        </p:nvGrpSpPr>
        <p:grpSpPr>
          <a:xfrm>
            <a:off x="8786549" y="199774"/>
            <a:ext cx="3405449" cy="1941631"/>
            <a:chOff x="7294754" y="2477192"/>
            <a:chExt cx="4613564" cy="20948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025C799-C0BD-BF22-4797-19D593C9A2E5}"/>
                </a:ext>
              </a:extLst>
            </p:cNvPr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 err="1"/>
                <a:t>종목명</a:t>
              </a:r>
              <a:r>
                <a:rPr lang="en-US" altLang="ko-KR" sz="1400" dirty="0"/>
                <a:t>(title)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종목코드</a:t>
              </a:r>
              <a:r>
                <a:rPr lang="en-US" altLang="ko-KR" sz="1400" dirty="0"/>
                <a:t>(artist)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종목가격</a:t>
              </a:r>
              <a:r>
                <a:rPr lang="en-US" altLang="ko-KR" sz="1400" dirty="0"/>
                <a:t>(</a:t>
              </a:r>
              <a:r>
                <a:rPr lang="en-US" altLang="ko-KR" sz="14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release_date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전일대비 상승률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회사 로고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includedMusic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 : </a:t>
              </a:r>
              <a:r>
                <a:rPr lang="ko-KR" altLang="en-US" sz="1400" dirty="0"/>
                <a:t>보유 현금</a:t>
              </a:r>
              <a:r>
                <a:rPr lang="en-US" altLang="ko-KR" sz="1400" dirty="0"/>
                <a:t>(image)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32059EE-1015-F9ED-B659-F6680620D7E4}"/>
                </a:ext>
              </a:extLst>
            </p:cNvPr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출력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DB:stock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5202B4-F6BA-ED39-D245-B764C4312585}"/>
              </a:ext>
            </a:extLst>
          </p:cNvPr>
          <p:cNvSpPr/>
          <p:nvPr/>
        </p:nvSpPr>
        <p:spPr>
          <a:xfrm>
            <a:off x="1717113" y="1482450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485F1-B5F6-5C56-7582-FDF0CB2FB75A}"/>
              </a:ext>
            </a:extLst>
          </p:cNvPr>
          <p:cNvSpPr/>
          <p:nvPr/>
        </p:nvSpPr>
        <p:spPr>
          <a:xfrm>
            <a:off x="1699322" y="1971090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667739-D7F1-3540-4C27-E053456422B2}"/>
              </a:ext>
            </a:extLst>
          </p:cNvPr>
          <p:cNvSpPr/>
          <p:nvPr/>
        </p:nvSpPr>
        <p:spPr>
          <a:xfrm>
            <a:off x="1717113" y="2904633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569A34-271B-25AB-BA50-8AE9F4DA3B4C}"/>
              </a:ext>
            </a:extLst>
          </p:cNvPr>
          <p:cNvSpPr/>
          <p:nvPr/>
        </p:nvSpPr>
        <p:spPr>
          <a:xfrm>
            <a:off x="1698569" y="241698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F610A2-2BF0-E6D8-9993-03947AA85289}"/>
              </a:ext>
            </a:extLst>
          </p:cNvPr>
          <p:cNvSpPr/>
          <p:nvPr/>
        </p:nvSpPr>
        <p:spPr>
          <a:xfrm>
            <a:off x="1717113" y="3516529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57AB54-08A0-1920-2760-85B5AC88A3A3}"/>
              </a:ext>
            </a:extLst>
          </p:cNvPr>
          <p:cNvSpPr/>
          <p:nvPr/>
        </p:nvSpPr>
        <p:spPr>
          <a:xfrm>
            <a:off x="5474538" y="2382982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D6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AE16FF-E3F5-310B-FBD4-BE9A6CC6A085}"/>
              </a:ext>
            </a:extLst>
          </p:cNvPr>
          <p:cNvSpPr/>
          <p:nvPr/>
        </p:nvSpPr>
        <p:spPr>
          <a:xfrm>
            <a:off x="5457901" y="2830576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D7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3A56024-6585-FCB3-D3A3-622EE19C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695" y="3417268"/>
            <a:ext cx="485843" cy="2000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B8F2BA-20F5-9F12-56E3-7DB68307B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8" y="2405835"/>
            <a:ext cx="48584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주식 포트폴리오 리스트 스토리 보드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786552" y="142261"/>
            <a:ext cx="3405447" cy="2502920"/>
            <a:chOff x="7242463" y="731520"/>
            <a:chExt cx="4613564" cy="2266501"/>
          </a:xfrm>
        </p:grpSpPr>
        <p:sp>
          <p:nvSpPr>
            <p:cNvPr id="6" name="직사각형 5"/>
            <p:cNvSpPr/>
            <p:nvPr/>
          </p:nvSpPr>
          <p:spPr>
            <a:xfrm>
              <a:off x="7325591" y="1201189"/>
              <a:ext cx="4530436" cy="1796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수정할 제목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수정 할 발매일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수정 할 아티스트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수정 할 장르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수정 할 가격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수정 할 앨범설명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D7 : </a:t>
              </a:r>
              <a:r>
                <a:rPr lang="ko-KR" altLang="en-US" sz="1400" dirty="0"/>
                <a:t>수정할 </a:t>
              </a:r>
              <a:r>
                <a:rPr lang="ko-KR" altLang="en-US" sz="1400" dirty="0" err="1"/>
                <a:t>곡번호</a:t>
              </a:r>
              <a:r>
                <a:rPr lang="ko-KR" altLang="en-US" sz="1400" dirty="0"/>
                <a:t> 선택</a:t>
              </a:r>
              <a:endParaRPr lang="en-US" altLang="ko-KR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463" y="731520"/>
              <a:ext cx="4613564" cy="4696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입력 데이터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786551" y="4134195"/>
            <a:ext cx="3405447" cy="1994363"/>
            <a:chOff x="7294754" y="4666210"/>
            <a:chExt cx="4613564" cy="1994363"/>
          </a:xfrm>
        </p:grpSpPr>
        <p:sp>
          <p:nvSpPr>
            <p:cNvPr id="12" name="직사각형 11"/>
            <p:cNvSpPr/>
            <p:nvPr/>
          </p:nvSpPr>
          <p:spPr>
            <a:xfrm>
              <a:off x="7377882" y="5135878"/>
              <a:ext cx="4530436" cy="15246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L1 </a:t>
              </a:r>
              <a:r>
                <a:rPr lang="ko-KR" altLang="en-US" sz="1200" dirty="0"/>
                <a:t>등록한 앨범이 반영된 리스트 페이지 </a:t>
              </a:r>
              <a:endParaRPr lang="en-US" altLang="ko-KR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– list.com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L2 : </a:t>
              </a:r>
              <a:r>
                <a:rPr lang="ko-KR" altLang="en-US" sz="1200" dirty="0"/>
                <a:t>입력한 데이터를 초기화한다</a:t>
              </a:r>
              <a:r>
                <a:rPr lang="en-US" altLang="ko-KR" sz="1200"/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L3 : </a:t>
              </a:r>
              <a:r>
                <a:rPr lang="ko-KR" altLang="en-US" sz="1200" dirty="0"/>
                <a:t>등록한 앨범이 반영되지 않은 리스트 페이지</a:t>
              </a:r>
              <a:endParaRPr lang="en-US" altLang="ko-KR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– list.com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94754" y="4666210"/>
              <a:ext cx="4613564" cy="4696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링크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786552" y="2805892"/>
            <a:ext cx="3405447" cy="1167592"/>
            <a:chOff x="7294754" y="2477192"/>
            <a:chExt cx="4613564" cy="2094807"/>
          </a:xfrm>
        </p:grpSpPr>
        <p:sp>
          <p:nvSpPr>
            <p:cNvPr id="21" name="직사각형 20"/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D8 : </a:t>
              </a:r>
              <a:r>
                <a:rPr lang="ko-KR" altLang="en-US" sz="1400" dirty="0"/>
                <a:t>마우스를 클릭하면 이미지 파일을 등록할 수 있는 창이 뜬다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동작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DB:album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BFCC58B-E867-8185-9B5C-8E864D4C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0" y="1081600"/>
            <a:ext cx="7439175" cy="48779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4EA236-54A2-733C-DA38-F4CCEE8B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13" y="2534391"/>
            <a:ext cx="885949" cy="543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340BE6-FCEB-8E02-3056-A4E5EE8D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60" y="1391249"/>
            <a:ext cx="885949" cy="543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CE8DBE-EA9E-A8F8-314A-F39D5C65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58" y="5094709"/>
            <a:ext cx="885949" cy="543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DB5405F-BD06-E739-9276-F7CA8375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93" y="3894426"/>
            <a:ext cx="88594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1069C5-2899-BD45-249D-09BAED4B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" y="1241401"/>
            <a:ext cx="8240275" cy="3591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C488F-C454-A44B-98C1-FD04E5A2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54" y="1866236"/>
            <a:ext cx="2492064" cy="4981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45632F-FC76-3C29-D79B-C9A11EC4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26" y="3037114"/>
            <a:ext cx="2492064" cy="4981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711C20-BD1F-383C-BBDF-50A2E503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660" y="3970017"/>
            <a:ext cx="2492064" cy="4981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1025C-33F2-E6D7-1D58-33E1F86E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02" y="1324693"/>
            <a:ext cx="2492064" cy="324162"/>
          </a:xfrm>
          <a:prstGeom prst="rect">
            <a:avLst/>
          </a:prstGeom>
        </p:spPr>
      </p:pic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08DD8837-9013-00B0-B5E1-323CA9574AAC}"/>
              </a:ext>
            </a:extLst>
          </p:cNvPr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앨범 곡 번호 선택스토리 보드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2CA6C4-E703-EFDF-E886-C37D1454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" y="4832827"/>
            <a:ext cx="1254451" cy="49875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83051A-E181-ADAE-EE04-F89E26AC1590}"/>
              </a:ext>
            </a:extLst>
          </p:cNvPr>
          <p:cNvSpPr/>
          <p:nvPr/>
        </p:nvSpPr>
        <p:spPr>
          <a:xfrm>
            <a:off x="8792291" y="3282667"/>
            <a:ext cx="3344088" cy="15246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L1 : </a:t>
            </a:r>
            <a:r>
              <a:rPr lang="ko-KR" altLang="en-US" sz="1200" dirty="0"/>
              <a:t>선택된 내용이 반영된 상세보기 페이지 </a:t>
            </a:r>
            <a:r>
              <a:rPr lang="en-US" altLang="ko-KR" sz="1200" dirty="0"/>
              <a:t>– updateForm.do or writeForm.do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6D0619-54F0-C94C-CEA1-7A10B1604606}"/>
              </a:ext>
            </a:extLst>
          </p:cNvPr>
          <p:cNvSpPr/>
          <p:nvPr/>
        </p:nvSpPr>
        <p:spPr>
          <a:xfrm>
            <a:off x="8730931" y="2812999"/>
            <a:ext cx="3405448" cy="4696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링크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36BA74-40EB-B387-6955-2A437A2DFF6F}"/>
              </a:ext>
            </a:extLst>
          </p:cNvPr>
          <p:cNvSpPr/>
          <p:nvPr/>
        </p:nvSpPr>
        <p:spPr>
          <a:xfrm>
            <a:off x="1894112" y="1995930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8F1F5-174E-017D-F452-37EA2A7062A1}"/>
              </a:ext>
            </a:extLst>
          </p:cNvPr>
          <p:cNvSpPr/>
          <p:nvPr/>
        </p:nvSpPr>
        <p:spPr>
          <a:xfrm>
            <a:off x="1894112" y="2263585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758DB-FFC1-7593-0EDF-359B9C362F4A}"/>
              </a:ext>
            </a:extLst>
          </p:cNvPr>
          <p:cNvSpPr/>
          <p:nvPr/>
        </p:nvSpPr>
        <p:spPr>
          <a:xfrm>
            <a:off x="654335" y="2486098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43C229-FFD3-CB0D-A78E-7B793107F6F0}"/>
              </a:ext>
            </a:extLst>
          </p:cNvPr>
          <p:cNvSpPr/>
          <p:nvPr/>
        </p:nvSpPr>
        <p:spPr>
          <a:xfrm>
            <a:off x="5239404" y="2100218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DACAD1-7BBD-4C73-6D05-E17F23907050}"/>
              </a:ext>
            </a:extLst>
          </p:cNvPr>
          <p:cNvSpPr/>
          <p:nvPr/>
        </p:nvSpPr>
        <p:spPr>
          <a:xfrm>
            <a:off x="6745" y="1765444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7718B5-967E-9AD9-CE8A-B943DCF2F368}"/>
              </a:ext>
            </a:extLst>
          </p:cNvPr>
          <p:cNvSpPr/>
          <p:nvPr/>
        </p:nvSpPr>
        <p:spPr>
          <a:xfrm>
            <a:off x="1499560" y="5082206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L1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62610-6506-6F38-5F58-5C1085325F62}"/>
              </a:ext>
            </a:extLst>
          </p:cNvPr>
          <p:cNvGrpSpPr/>
          <p:nvPr/>
        </p:nvGrpSpPr>
        <p:grpSpPr>
          <a:xfrm>
            <a:off x="8730929" y="392777"/>
            <a:ext cx="3405449" cy="1941631"/>
            <a:chOff x="7294754" y="2477192"/>
            <a:chExt cx="4613564" cy="20948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D42A3A7-39D6-A4EE-201B-ED7434957B69}"/>
                </a:ext>
              </a:extLst>
            </p:cNvPr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선택 할 번호 출력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선택 할 제목 출력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선택 할 가수 출력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선택 할 커버 출력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선택 할 발매일 출력</a:t>
              </a:r>
              <a:endParaRPr lang="en-US" altLang="ko-KR" sz="1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8A34D2C-D3DE-7044-C434-535AB74AC0D8}"/>
                </a:ext>
              </a:extLst>
            </p:cNvPr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출력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DB:album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0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>
            <a:extLst>
              <a:ext uri="{FF2B5EF4-FFF2-40B4-BE49-F238E27FC236}">
                <a16:creationId xmlns:a16="http://schemas.microsoft.com/office/drawing/2014/main" id="{CFE3A02E-E546-B080-724C-74CD6A62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9" y="785554"/>
            <a:ext cx="8454522" cy="56462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모서리가 둥근 직사각형 1"/>
          <p:cNvSpPr/>
          <p:nvPr/>
        </p:nvSpPr>
        <p:spPr>
          <a:xfrm>
            <a:off x="338830" y="120535"/>
            <a:ext cx="5686983" cy="54448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ko-KR" altLang="en-US" dirty="0"/>
              <a:t>앨범 수정 스토리 보드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786552" y="142261"/>
            <a:ext cx="3405447" cy="2444629"/>
            <a:chOff x="7242463" y="731520"/>
            <a:chExt cx="4613564" cy="2976283"/>
          </a:xfrm>
        </p:grpSpPr>
        <p:sp>
          <p:nvSpPr>
            <p:cNvPr id="6" name="직사각형 5"/>
            <p:cNvSpPr/>
            <p:nvPr/>
          </p:nvSpPr>
          <p:spPr>
            <a:xfrm>
              <a:off x="7325591" y="1201189"/>
              <a:ext cx="4530436" cy="25066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D1 : </a:t>
              </a:r>
              <a:r>
                <a:rPr lang="ko-KR" altLang="en-US" sz="1400" dirty="0"/>
                <a:t>수정할 제목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D2 : </a:t>
              </a:r>
              <a:r>
                <a:rPr lang="ko-KR" altLang="en-US" sz="1400" dirty="0"/>
                <a:t>수정 할 발매일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D3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수정 할 아티스트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D4 : </a:t>
              </a:r>
              <a:r>
                <a:rPr lang="ko-KR" altLang="en-US" sz="1400" dirty="0"/>
                <a:t>수정 할 장르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D5 : </a:t>
              </a:r>
              <a:r>
                <a:rPr lang="ko-KR" altLang="en-US" sz="1400" dirty="0"/>
                <a:t>수정 할 가격 입력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D6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수정 할 앨범설명 입력</a:t>
              </a:r>
              <a:endParaRPr lang="en-US" altLang="ko-KR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42463" y="731520"/>
              <a:ext cx="4613564" cy="4696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입력 데이터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786552" y="4558737"/>
            <a:ext cx="3405448" cy="1994363"/>
            <a:chOff x="7294754" y="4666210"/>
            <a:chExt cx="4613564" cy="1994363"/>
          </a:xfrm>
        </p:grpSpPr>
        <p:sp>
          <p:nvSpPr>
            <p:cNvPr id="12" name="직사각형 11"/>
            <p:cNvSpPr/>
            <p:nvPr/>
          </p:nvSpPr>
          <p:spPr>
            <a:xfrm>
              <a:off x="7377882" y="5135878"/>
              <a:ext cx="4530436" cy="15246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L1 : </a:t>
              </a:r>
              <a:r>
                <a:rPr lang="ko-KR" altLang="en-US" sz="1200" dirty="0"/>
                <a:t>수정된 내용이 반영된 상세보기 페이지 </a:t>
              </a:r>
              <a:r>
                <a:rPr lang="en-US" altLang="ko-KR" sz="1200" dirty="0"/>
                <a:t>– view.com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L2 : </a:t>
              </a:r>
              <a:r>
                <a:rPr lang="ko-KR" altLang="en-US" sz="1200" dirty="0"/>
                <a:t>작성한 내용 초기화 </a:t>
              </a:r>
              <a:endParaRPr lang="en-US" altLang="ko-KR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– view.com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L3 : </a:t>
              </a:r>
              <a:r>
                <a:rPr lang="ko-KR" altLang="en-US" sz="1200" dirty="0"/>
                <a:t>수정을 취소하고 상세보기 페이지</a:t>
              </a:r>
              <a:endParaRPr lang="en-US" altLang="ko-KR" sz="12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– view.com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94754" y="4666210"/>
              <a:ext cx="4613564" cy="46966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링크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70958" y="1570621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70958" y="2087388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76889" y="2586890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62000" y="6333559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L1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406044" y="6331690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L2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3876889" y="3119539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4956" y="4606192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D32105-2B93-7D85-63E5-38504A2DC50E}"/>
              </a:ext>
            </a:extLst>
          </p:cNvPr>
          <p:cNvSpPr/>
          <p:nvPr/>
        </p:nvSpPr>
        <p:spPr>
          <a:xfrm>
            <a:off x="3870958" y="3608285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7DC851-D2FE-6FC1-D14B-54207AE7A87A}"/>
              </a:ext>
            </a:extLst>
          </p:cNvPr>
          <p:cNvSpPr/>
          <p:nvPr/>
        </p:nvSpPr>
        <p:spPr>
          <a:xfrm>
            <a:off x="3844667" y="4118543"/>
            <a:ext cx="621462" cy="201584"/>
          </a:xfrm>
          <a:prstGeom prst="rect">
            <a:avLst/>
          </a:prstGeom>
          <a:solidFill>
            <a:srgbClr val="6BAD3E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D6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C26B6F-EB9B-336D-601A-318A81936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3" y="5796151"/>
            <a:ext cx="1274146" cy="45726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26797C-D741-BC32-B10C-81F5647558BE}"/>
              </a:ext>
            </a:extLst>
          </p:cNvPr>
          <p:cNvSpPr/>
          <p:nvPr/>
        </p:nvSpPr>
        <p:spPr>
          <a:xfrm>
            <a:off x="7716585" y="6316701"/>
            <a:ext cx="627610" cy="207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L3</a:t>
            </a:r>
            <a:endParaRPr lang="ko-KR" altLang="en-US" sz="16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6928A5-B1AE-41A8-CED4-A1E81FF5A76F}"/>
              </a:ext>
            </a:extLst>
          </p:cNvPr>
          <p:cNvGrpSpPr/>
          <p:nvPr/>
        </p:nvGrpSpPr>
        <p:grpSpPr>
          <a:xfrm>
            <a:off x="8786552" y="2788473"/>
            <a:ext cx="3405447" cy="1531653"/>
            <a:chOff x="7294754" y="2477192"/>
            <a:chExt cx="4613564" cy="209480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066C8C-FC42-02B6-B844-D2D41CF070AC}"/>
                </a:ext>
              </a:extLst>
            </p:cNvPr>
            <p:cNvSpPr/>
            <p:nvPr/>
          </p:nvSpPr>
          <p:spPr>
            <a:xfrm>
              <a:off x="7377882" y="2946860"/>
              <a:ext cx="4530436" cy="16251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D7 : </a:t>
              </a:r>
              <a:r>
                <a:rPr lang="ko-KR" altLang="en-US" sz="1400" dirty="0"/>
                <a:t>마우스를 클릭하면 이미지 파일을 등록할 수 있는 창이 뜬다</a:t>
              </a:r>
              <a:r>
                <a:rPr lang="en-US" altLang="ko-KR" sz="1400" dirty="0"/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D8 : </a:t>
              </a:r>
              <a:r>
                <a:rPr lang="ko-KR" altLang="en-US" sz="1400" dirty="0"/>
                <a:t>마우스를 클릭하면 음원을 등록할 수 있는 창이 뜬다</a:t>
              </a:r>
              <a:r>
                <a:rPr lang="en-US" altLang="ko-KR" sz="1400" dirty="0"/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CEA5F29-8DAC-FFAD-ADBA-1BB240A381C0}"/>
                </a:ext>
              </a:extLst>
            </p:cNvPr>
            <p:cNvSpPr/>
            <p:nvPr/>
          </p:nvSpPr>
          <p:spPr>
            <a:xfrm>
              <a:off x="7294754" y="2477192"/>
              <a:ext cx="4613564" cy="46966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동작 데이터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DB:album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3E43CF-FB2B-A480-12F8-06C6F77A6BE9}"/>
              </a:ext>
            </a:extLst>
          </p:cNvPr>
          <p:cNvSpPr/>
          <p:nvPr/>
        </p:nvSpPr>
        <p:spPr>
          <a:xfrm>
            <a:off x="3870958" y="5150694"/>
            <a:ext cx="621462" cy="201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7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670</Words>
  <Application>Microsoft Office PowerPoint</Application>
  <PresentationFormat>와이드스크린</PresentationFormat>
  <Paragraphs>159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127</cp:revision>
  <dcterms:created xsi:type="dcterms:W3CDTF">2024-01-29T01:13:10Z</dcterms:created>
  <dcterms:modified xsi:type="dcterms:W3CDTF">2024-09-03T08:47:39Z</dcterms:modified>
</cp:coreProperties>
</file>