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xfrm>
            <a:off x="952500" y="444500"/>
            <a:ext cx="10580688" cy="1204367"/>
          </a:xfrm>
          <a:prstGeom prst="rect">
            <a:avLst/>
          </a:prstGeom>
        </p:spPr>
        <p:txBody>
          <a:bodyPr/>
          <a:lstStyle>
            <a:lvl1pPr algn="l">
              <a:defRPr sz="6000"/>
            </a:lvl1pPr>
          </a:lstStyle>
          <a:p>
            <a:pPr/>
            <a:r>
              <a:t>Ada</a:t>
            </a:r>
          </a:p>
        </p:txBody>
      </p:sp>
      <p:pic>
        <p:nvPicPr>
          <p:cNvPr id="120" name="WechatIMG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1193" y="1871315"/>
            <a:ext cx="3175001" cy="606039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3" name="Group 123"/>
          <p:cNvGrpSpPr/>
          <p:nvPr/>
        </p:nvGrpSpPr>
        <p:grpSpPr>
          <a:xfrm>
            <a:off x="4655343" y="1871316"/>
            <a:ext cx="3175001" cy="6060389"/>
            <a:chOff x="0" y="0"/>
            <a:chExt cx="3175000" cy="6060388"/>
          </a:xfrm>
        </p:grpSpPr>
        <p:pic>
          <p:nvPicPr>
            <p:cNvPr id="121" name="WechatIMG1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175000" cy="60603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2" name="WechatIMG2.jpe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56007" y="739115"/>
              <a:ext cx="2524048" cy="44934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26" name="Group 126"/>
          <p:cNvGrpSpPr/>
          <p:nvPr/>
        </p:nvGrpSpPr>
        <p:grpSpPr>
          <a:xfrm>
            <a:off x="8649493" y="1821895"/>
            <a:ext cx="3175001" cy="6060389"/>
            <a:chOff x="0" y="0"/>
            <a:chExt cx="3175000" cy="6060388"/>
          </a:xfrm>
        </p:grpSpPr>
        <p:pic>
          <p:nvPicPr>
            <p:cNvPr id="124" name="WechatIMG1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175000" cy="60603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5" name="WechatIMG3.jpe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40147" y="739352"/>
              <a:ext cx="2531868" cy="45073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7" name="Shape 127"/>
          <p:cNvSpPr/>
          <p:nvPr/>
        </p:nvSpPr>
        <p:spPr>
          <a:xfrm>
            <a:off x="641350" y="8623300"/>
            <a:ext cx="1141869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800"/>
            </a:lvl1pPr>
          </a:lstStyle>
          <a:p>
            <a:pPr/>
            <a:r>
              <a:t>对话式人机交互的医疗信息知识图谱，点击/搜索为主，不包括NLP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xfrm>
            <a:off x="952500" y="444500"/>
            <a:ext cx="10580688" cy="1204367"/>
          </a:xfrm>
          <a:prstGeom prst="rect">
            <a:avLst/>
          </a:prstGeom>
        </p:spPr>
        <p:txBody>
          <a:bodyPr/>
          <a:lstStyle>
            <a:lvl1pPr algn="l">
              <a:defRPr sz="6000"/>
            </a:lvl1pPr>
          </a:lstStyle>
          <a:p>
            <a:pPr/>
            <a:r>
              <a:t>Ada</a:t>
            </a:r>
          </a:p>
        </p:txBody>
      </p:sp>
      <p:pic>
        <p:nvPicPr>
          <p:cNvPr id="130" name="WechatIMG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1193" y="1871315"/>
            <a:ext cx="3175001" cy="606039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3" name="Group 133"/>
          <p:cNvGrpSpPr/>
          <p:nvPr/>
        </p:nvGrpSpPr>
        <p:grpSpPr>
          <a:xfrm>
            <a:off x="4655343" y="1871316"/>
            <a:ext cx="3175001" cy="6060389"/>
            <a:chOff x="0" y="0"/>
            <a:chExt cx="3175000" cy="6060388"/>
          </a:xfrm>
        </p:grpSpPr>
        <p:pic>
          <p:nvPicPr>
            <p:cNvPr id="131" name="WechatIMG1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175000" cy="60603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2" name="WechatIMG2.jpe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56007" y="739115"/>
              <a:ext cx="2524048" cy="44934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36" name="Group 136"/>
          <p:cNvGrpSpPr/>
          <p:nvPr/>
        </p:nvGrpSpPr>
        <p:grpSpPr>
          <a:xfrm>
            <a:off x="8649493" y="1821895"/>
            <a:ext cx="3175001" cy="6060389"/>
            <a:chOff x="0" y="0"/>
            <a:chExt cx="3175000" cy="6060388"/>
          </a:xfrm>
        </p:grpSpPr>
        <p:pic>
          <p:nvPicPr>
            <p:cNvPr id="134" name="WechatIMG1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175000" cy="60603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WechatIMG3.jpe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40147" y="739352"/>
              <a:ext cx="2531868" cy="45073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7" name="Shape 137"/>
          <p:cNvSpPr/>
          <p:nvPr/>
        </p:nvSpPr>
        <p:spPr>
          <a:xfrm>
            <a:off x="641350" y="8369300"/>
            <a:ext cx="11418690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800"/>
            </a:lvl1pPr>
          </a:lstStyle>
          <a:p>
            <a:pPr/>
            <a:r>
              <a:t>通过用户对于多个问题的回答交叉选择相应症状，并将每个用户的历史记录作为特征进行学习，增长难点在于背后知识图谱的拓宽和纵深</a:t>
            </a:r>
          </a:p>
        </p:txBody>
      </p:sp>
      <p:pic>
        <p:nvPicPr>
          <p:cNvPr id="138" name="WechatIMG4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06365" y="2605124"/>
            <a:ext cx="2510058" cy="44685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WechatIMG6.jpe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037198" y="2609624"/>
            <a:ext cx="2510058" cy="44685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WechatIMG7.jpe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994664" y="2557114"/>
            <a:ext cx="2535459" cy="4513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xfrm>
            <a:off x="952500" y="444500"/>
            <a:ext cx="10580688" cy="1204367"/>
          </a:xfrm>
          <a:prstGeom prst="rect">
            <a:avLst/>
          </a:prstGeom>
        </p:spPr>
        <p:txBody>
          <a:bodyPr/>
          <a:lstStyle>
            <a:lvl1pPr algn="l">
              <a:defRPr sz="6000"/>
            </a:lvl1pPr>
          </a:lstStyle>
          <a:p>
            <a:pPr/>
            <a:r>
              <a:t>Ada</a:t>
            </a:r>
          </a:p>
        </p:txBody>
      </p:sp>
      <p:sp>
        <p:nvSpPr>
          <p:cNvPr id="143" name="Shape 143"/>
          <p:cNvSpPr/>
          <p:nvPr/>
        </p:nvSpPr>
        <p:spPr>
          <a:xfrm>
            <a:off x="641350" y="8369300"/>
            <a:ext cx="11722101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800"/>
            </a:lvl1pPr>
          </a:lstStyle>
          <a:p>
            <a:pPr/>
            <a:r>
              <a:t>Ada在经济欠发达地区成为高排名的健康类app，说明当前医疗信息高度不对称。在医疗信息、知识图谱等数据层面的创新可以为用户提供价值</a:t>
            </a:r>
          </a:p>
        </p:txBody>
      </p:sp>
      <p:graphicFrame>
        <p:nvGraphicFramePr>
          <p:cNvPr id="144" name="Table 144"/>
          <p:cNvGraphicFramePr/>
          <p:nvPr/>
        </p:nvGraphicFramePr>
        <p:xfrm>
          <a:off x="1118294" y="1859483"/>
          <a:ext cx="10464801" cy="5715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925373"/>
                <a:gridCol w="4804766"/>
                <a:gridCol w="2734660"/>
              </a:tblGrid>
              <a:tr h="1143000">
                <a:tc>
                  <a:txBody>
                    <a:bodyPr/>
                    <a:lstStyle/>
                    <a:p>
                      <a:pPr defTabSz="914400"/>
                      <a:r>
                        <a:rPr sz="2200"/>
                        <a:t>iOS store
健康类排名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200"/>
                        <a:t>地区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200"/>
                        <a:t>国家数量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43000">
                <a:tc>
                  <a:txBody>
                    <a:bodyPr/>
                    <a:lstStyle/>
                    <a:p>
                      <a:pPr defTabSz="914400"/>
                      <a:r>
                        <a:rPr sz="15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牙买加、阿尔巴尼亚、巴基斯坦、不丹、安哥拉、肯尼亚、马拉维、尼日利亚、坦桑尼亚、特立尼达和多巴哥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5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43000">
                <a:tc>
                  <a:txBody>
                    <a:bodyPr/>
                    <a:lstStyle/>
                    <a:p>
                      <a:pPr defTabSz="914400"/>
                      <a:r>
                        <a:rPr sz="1500"/>
                        <a:t>2 - 10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美国、巴拿马、爱沙尼亚、保加利亚、匈牙利、菲律宾、柬埔寨、尼泊尔、斯里兰卡、新西兰、阿尔及利亚、埃及、马达加斯加、南非、沙特阿拉伯、印度、乌干达、约旦等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500"/>
                        <a:t>40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43000">
                <a:tc>
                  <a:txBody>
                    <a:bodyPr/>
                    <a:lstStyle/>
                    <a:p>
                      <a:pPr defTabSz="914400"/>
                      <a:r>
                        <a:rPr sz="1500"/>
                        <a:t>11-20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新加坡、比利时、葡萄牙、希腊、蒙古、开曼群岛、斯洛伐克、塞浦路斯、文莱、津巴布韦等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500"/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43000">
                <a:tc>
                  <a:txBody>
                    <a:bodyPr/>
                    <a:lstStyle/>
                    <a:p>
                      <a:pPr defTabSz="914400"/>
                      <a:r>
                        <a:rPr sz="1500"/>
                        <a:t>21-50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韩国、加拿大、爱尔兰、奥地利、冰岛、丹麦、挪威、瑞典、瑞士、乌克兰、泰国、印尼等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500"/>
                        <a:t>35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