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xlsx" ContentType="application/vnd.openxmlformats-officedocument.spreadsheetml.sheet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0" r:id="rId6"/>
    <p:sldId id="257" r:id="rId7"/>
    <p:sldId id="261" r:id="rId8"/>
    <p:sldId id="263" r:id="rId9"/>
    <p:sldId id="274" r:id="rId10"/>
    <p:sldId id="275" r:id="rId11"/>
    <p:sldId id="276" r:id="rId12"/>
    <p:sldId id="277" r:id="rId13"/>
    <p:sldId id="278" r:id="rId14"/>
    <p:sldId id="273" r:id="rId15"/>
    <p:sldId id="279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64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4" autoAdjust="0"/>
    <p:restoredTop sz="86385"/>
  </p:normalViewPr>
  <p:slideViewPr>
    <p:cSldViewPr>
      <p:cViewPr varScale="1">
        <p:scale>
          <a:sx n="111" d="100"/>
          <a:sy n="111" d="100"/>
        </p:scale>
        <p:origin x="466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9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altLang="ja-JP" dirty="0"/>
              <a:t>Performance (e.g.</a:t>
            </a:r>
            <a:r>
              <a:rPr lang="en-SG" altLang="ja-JP" baseline="0" dirty="0"/>
              <a:t> CTR or CVR or any KPI</a:t>
            </a:r>
            <a:r>
              <a:rPr lang="en-SG" altLang="ja-JP" dirty="0"/>
              <a:t>)</a:t>
            </a:r>
          </a:p>
        </c:rich>
      </c:tx>
      <c:layout>
        <c:manualLayout>
          <c:xMode val="edge"/>
          <c:yMode val="edge"/>
          <c:x val="7.8082138771115098E-2"/>
          <c:y val="2.6548672566371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1944717847768997E-2"/>
          <c:y val="0.14073449803149601"/>
          <c:w val="0.91513861548556397"/>
          <c:h val="0.68998203740157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67-4594-866F-5DF6C75AFF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67-4594-866F-5DF6C75AF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6722464"/>
        <c:axId val="2112213408"/>
      </c:lineChart>
      <c:catAx>
        <c:axId val="-20967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12213408"/>
        <c:crosses val="autoZero"/>
        <c:auto val="1"/>
        <c:lblAlgn val="ctr"/>
        <c:lblOffset val="100"/>
        <c:noMultiLvlLbl val="0"/>
      </c:catAx>
      <c:valAx>
        <c:axId val="21122134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0967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568140520896399"/>
          <c:y val="2.8920632708522E-2"/>
          <c:w val="0.23650026919712"/>
          <c:h val="9.0548393840150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19-44A5-A29D-8C0C9D8C30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19-44A5-A29D-8C0C9D8C3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277584"/>
        <c:axId val="-2131401168"/>
      </c:lineChart>
      <c:catAx>
        <c:axId val="-2131277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1401168"/>
        <c:crosses val="autoZero"/>
        <c:auto val="1"/>
        <c:lblAlgn val="ctr"/>
        <c:lblOffset val="100"/>
        <c:noMultiLvlLbl val="0"/>
      </c:catAx>
      <c:valAx>
        <c:axId val="-2131401168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127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CA-4D34-A451-0F9FED78E4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CA-4D34-A451-0F9FED78E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949648"/>
        <c:axId val="-2133158384"/>
      </c:lineChart>
      <c:catAx>
        <c:axId val="-213294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158384"/>
        <c:crosses val="autoZero"/>
        <c:auto val="1"/>
        <c:lblAlgn val="ctr"/>
        <c:lblOffset val="100"/>
        <c:noMultiLvlLbl val="0"/>
      </c:catAx>
      <c:valAx>
        <c:axId val="-2133158384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294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4B-4609-AB7E-480105D1CA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4B-4609-AB7E-480105D1C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3948736"/>
        <c:axId val="-2132625552"/>
      </c:lineChart>
      <c:catAx>
        <c:axId val="-2133948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625552"/>
        <c:crosses val="autoZero"/>
        <c:auto val="1"/>
        <c:lblAlgn val="ctr"/>
        <c:lblOffset val="100"/>
        <c:noMultiLvlLbl val="0"/>
      </c:catAx>
      <c:valAx>
        <c:axId val="-2132625552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39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30-421E-87A9-F37D91FAEE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30-421E-87A9-F37D91FAE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1165280"/>
        <c:axId val="-2101012816"/>
      </c:lineChart>
      <c:catAx>
        <c:axId val="-210116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1012816"/>
        <c:crosses val="autoZero"/>
        <c:auto val="1"/>
        <c:lblAlgn val="ctr"/>
        <c:lblOffset val="100"/>
        <c:noMultiLvlLbl val="0"/>
      </c:catAx>
      <c:valAx>
        <c:axId val="-2101012816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0116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altLang="ja-JP" sz="1800" b="0" i="0" baseline="0" dirty="0">
                <a:effectLst/>
              </a:rPr>
              <a:t>Performance (e.g. CTR or CVR or any KPI)</a:t>
            </a:r>
            <a:endParaRPr lang="ja-JP" altLang="ja-JP" dirty="0">
              <a:effectLst/>
            </a:endParaRPr>
          </a:p>
        </c:rich>
      </c:tx>
      <c:layout>
        <c:manualLayout>
          <c:xMode val="edge"/>
          <c:yMode val="edge"/>
          <c:x val="8.9081196581196606E-2"/>
          <c:y val="2.6548672566371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1944717847768997E-2"/>
          <c:y val="0.14073449803149601"/>
          <c:w val="0.91513861548556397"/>
          <c:h val="0.68998203740157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67-4594-866F-5DF6C75AFF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67-4594-866F-5DF6C75AF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298144"/>
        <c:axId val="2143084704"/>
      </c:lineChart>
      <c:catAx>
        <c:axId val="214229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3084704"/>
        <c:crosses val="autoZero"/>
        <c:auto val="1"/>
        <c:lblAlgn val="ctr"/>
        <c:lblOffset val="100"/>
        <c:noMultiLvlLbl val="0"/>
      </c:catAx>
      <c:valAx>
        <c:axId val="2143084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229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568140520896399"/>
          <c:y val="2.8920632708522E-2"/>
          <c:w val="0.23650026919712"/>
          <c:h val="9.0548393840150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99-4018-BFB6-85D5B95A61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99-4018-BFB6-85D5B95A6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2128752"/>
        <c:axId val="-2100339632"/>
      </c:lineChart>
      <c:catAx>
        <c:axId val="-209212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339632"/>
        <c:crosses val="autoZero"/>
        <c:auto val="1"/>
        <c:lblAlgn val="ctr"/>
        <c:lblOffset val="100"/>
        <c:noMultiLvlLbl val="0"/>
      </c:catAx>
      <c:valAx>
        <c:axId val="-2100339632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09212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0-468D-8AED-01BB9E79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80-468D-8AED-01BB9E79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127968"/>
        <c:axId val="-2132135408"/>
      </c:lineChart>
      <c:catAx>
        <c:axId val="-2132127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135408"/>
        <c:crosses val="autoZero"/>
        <c:auto val="1"/>
        <c:lblAlgn val="ctr"/>
        <c:lblOffset val="100"/>
        <c:noMultiLvlLbl val="0"/>
      </c:catAx>
      <c:valAx>
        <c:axId val="-2132135408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212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0-468D-8AED-01BB9E79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80-468D-8AED-01BB9E79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876944"/>
        <c:axId val="-2132515376"/>
      </c:lineChart>
      <c:catAx>
        <c:axId val="-2131876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515376"/>
        <c:crosses val="autoZero"/>
        <c:auto val="1"/>
        <c:lblAlgn val="ctr"/>
        <c:lblOffset val="100"/>
        <c:noMultiLvlLbl val="0"/>
      </c:catAx>
      <c:valAx>
        <c:axId val="-2132515376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187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11-4907-8DBA-96A6AE665C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11-4907-8DBA-96A6AE665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306848"/>
        <c:axId val="-2132311248"/>
      </c:lineChart>
      <c:catAx>
        <c:axId val="-2132306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311248"/>
        <c:crosses val="autoZero"/>
        <c:auto val="1"/>
        <c:lblAlgn val="ctr"/>
        <c:lblOffset val="100"/>
        <c:noMultiLvlLbl val="0"/>
      </c:catAx>
      <c:valAx>
        <c:axId val="-2132311248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230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7-41CC-8175-9A0A289699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37-41CC-8175-9A0A28969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799440"/>
        <c:axId val="-2092984336"/>
      </c:lineChart>
      <c:catAx>
        <c:axId val="-2132799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984336"/>
        <c:crosses val="autoZero"/>
        <c:auto val="1"/>
        <c:lblAlgn val="ctr"/>
        <c:lblOffset val="100"/>
        <c:noMultiLvlLbl val="0"/>
      </c:catAx>
      <c:valAx>
        <c:axId val="-2092984336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279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AB-42C9-955C-A7A6E75D5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AB-42C9-955C-A7A6E75D5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269904"/>
        <c:axId val="2142302944"/>
      </c:lineChart>
      <c:catAx>
        <c:axId val="-2131269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2302944"/>
        <c:crosses val="autoZero"/>
        <c:auto val="1"/>
        <c:lblAlgn val="ctr"/>
        <c:lblOffset val="100"/>
        <c:noMultiLvlLbl val="0"/>
      </c:catAx>
      <c:valAx>
        <c:axId val="2142302944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131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15485564304499E-3"/>
          <c:y val="4.4619422572178503E-3"/>
          <c:w val="0.99638845144357002"/>
          <c:h val="0.9955380577427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0.3</c:v>
                </c:pt>
                <c:pt idx="2">
                  <c:v>0.35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E5-446D-9388-316805AD73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0.55000000000000004</c:v>
                </c:pt>
                <c:pt idx="2">
                  <c:v>0.5</c:v>
                </c:pt>
                <c:pt idx="3">
                  <c:v>0.45</c:v>
                </c:pt>
                <c:pt idx="4">
                  <c:v>0.4</c:v>
                </c:pt>
                <c:pt idx="5">
                  <c:v>0.35</c:v>
                </c:pt>
                <c:pt idx="6">
                  <c:v>0.3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E5-446D-9388-316805AD7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4090592"/>
        <c:axId val="-2098265808"/>
      </c:lineChart>
      <c:catAx>
        <c:axId val="-2094090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265808"/>
        <c:crosses val="autoZero"/>
        <c:auto val="1"/>
        <c:lblAlgn val="ctr"/>
        <c:lblOffset val="100"/>
        <c:noMultiLvlLbl val="0"/>
      </c:catAx>
      <c:valAx>
        <c:axId val="-2098265808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-209409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B7B5C-BC95-485A-83DC-0799009A1525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4DC9-8979-46FA-8B7F-637E86FE2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5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7680-7375-45AF-BDF4-4B6C2288867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068E-8F90-4775-9105-7C1E7D00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D068E-8F90-4775-9105-7C1E7D0069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97819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293179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28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3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37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1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9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162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7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26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35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4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4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49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771550"/>
            <a:ext cx="8229600" cy="38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C:\Users\misaka.seki\Desktop\ロゴ\Confidential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71172"/>
            <a:ext cx="1422000" cy="2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9571" y="4767263"/>
            <a:ext cx="1436014" cy="2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500" b="1" kern="1200">
          <a:solidFill>
            <a:srgbClr val="B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hyperlink" Target="http://bit.ly/sashaDBA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chart" Target="../charts/chart5.xml"/><Relationship Id="rId17" Type="http://schemas.openxmlformats.org/officeDocument/2006/relationships/image" Target="../media/image21.png"/><Relationship Id="rId2" Type="http://schemas.openxmlformats.org/officeDocument/2006/relationships/image" Target="../media/image22.jpe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microsoft.com/office/2007/relationships/hdphoto" Target="../media/hdphoto1.wdp"/><Relationship Id="rId5" Type="http://schemas.openxmlformats.org/officeDocument/2006/relationships/image" Target="../media/image25.jpe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hyperlink" Target="http://bit.ly/DBAtravel" TargetMode="External"/><Relationship Id="rId4" Type="http://schemas.openxmlformats.org/officeDocument/2006/relationships/image" Target="../media/image24.jpeg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9.jpe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30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18" Type="http://schemas.openxmlformats.org/officeDocument/2006/relationships/image" Target="../media/image33.png"/><Relationship Id="rId26" Type="http://schemas.openxmlformats.org/officeDocument/2006/relationships/chart" Target="../charts/chart7.xml"/><Relationship Id="rId3" Type="http://schemas.openxmlformats.org/officeDocument/2006/relationships/image" Target="../media/image191.png"/><Relationship Id="rId21" Type="http://schemas.openxmlformats.org/officeDocument/2006/relationships/image" Target="../media/image36.png"/><Relationship Id="rId7" Type="http://schemas.openxmlformats.org/officeDocument/2006/relationships/image" Target="../media/image130.png"/><Relationship Id="rId12" Type="http://schemas.openxmlformats.org/officeDocument/2006/relationships/image" Target="../media/image25.png"/><Relationship Id="rId17" Type="http://schemas.openxmlformats.org/officeDocument/2006/relationships/image" Target="../media/image32.png"/><Relationship Id="rId25" Type="http://schemas.microsoft.com/office/2007/relationships/hdphoto" Target="../media/hdphoto1.wdp"/><Relationship Id="rId2" Type="http://schemas.openxmlformats.org/officeDocument/2006/relationships/image" Target="../media/image31.png"/><Relationship Id="rId16" Type="http://schemas.openxmlformats.org/officeDocument/2006/relationships/image" Target="../media/image29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4.png"/><Relationship Id="rId24" Type="http://schemas.openxmlformats.org/officeDocument/2006/relationships/image" Target="../media/image8.png"/><Relationship Id="rId5" Type="http://schemas.openxmlformats.org/officeDocument/2006/relationships/image" Target="../media/image110.png"/><Relationship Id="rId15" Type="http://schemas.openxmlformats.org/officeDocument/2006/relationships/image" Target="../media/image280.png"/><Relationship Id="rId23" Type="http://schemas.openxmlformats.org/officeDocument/2006/relationships/image" Target="../media/image15.jpeg"/><Relationship Id="rId10" Type="http://schemas.openxmlformats.org/officeDocument/2006/relationships/image" Target="../media/image23.png"/><Relationship Id="rId19" Type="http://schemas.openxmlformats.org/officeDocument/2006/relationships/image" Target="../media/image34.png"/><Relationship Id="rId4" Type="http://schemas.openxmlformats.org/officeDocument/2006/relationships/image" Target="../media/image201.png"/><Relationship Id="rId9" Type="http://schemas.openxmlformats.org/officeDocument/2006/relationships/image" Target="../media/image22.png"/><Relationship Id="rId14" Type="http://schemas.openxmlformats.org/officeDocument/2006/relationships/image" Target="../media/image270.png"/><Relationship Id="rId2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40.png"/><Relationship Id="rId3" Type="http://schemas.openxmlformats.org/officeDocument/2006/relationships/image" Target="../media/image100.png"/><Relationship Id="rId21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200.png"/><Relationship Id="rId17" Type="http://schemas.openxmlformats.org/officeDocument/2006/relationships/image" Target="../media/image39.png"/><Relationship Id="rId2" Type="http://schemas.openxmlformats.org/officeDocument/2006/relationships/image" Target="../media/image90.png"/><Relationship Id="rId16" Type="http://schemas.openxmlformats.org/officeDocument/2006/relationships/image" Target="../media/image38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90.png"/><Relationship Id="rId5" Type="http://schemas.openxmlformats.org/officeDocument/2006/relationships/image" Target="../media/image120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19" Type="http://schemas.openxmlformats.org/officeDocument/2006/relationships/image" Target="../media/image15.jpeg"/><Relationship Id="rId4" Type="http://schemas.openxmlformats.org/officeDocument/2006/relationships/image" Target="../media/image11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Relationship Id="rId22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0.png"/><Relationship Id="rId18" Type="http://schemas.openxmlformats.org/officeDocument/2006/relationships/image" Target="../media/image15.jpeg"/><Relationship Id="rId3" Type="http://schemas.openxmlformats.org/officeDocument/2006/relationships/image" Target="../media/image90.png"/><Relationship Id="rId21" Type="http://schemas.openxmlformats.org/officeDocument/2006/relationships/chart" Target="../charts/chart10.xml"/><Relationship Id="rId7" Type="http://schemas.openxmlformats.org/officeDocument/2006/relationships/image" Target="../media/image130.png"/><Relationship Id="rId12" Type="http://schemas.openxmlformats.org/officeDocument/2006/relationships/image" Target="../media/image190.png"/><Relationship Id="rId17" Type="http://schemas.openxmlformats.org/officeDocument/2006/relationships/image" Target="../media/image40.png"/><Relationship Id="rId2" Type="http://schemas.openxmlformats.org/officeDocument/2006/relationships/image" Target="../media/image41.png"/><Relationship Id="rId16" Type="http://schemas.openxmlformats.org/officeDocument/2006/relationships/image" Target="../media/image230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80.png"/><Relationship Id="rId5" Type="http://schemas.openxmlformats.org/officeDocument/2006/relationships/image" Target="../media/image110.png"/><Relationship Id="rId15" Type="http://schemas.openxmlformats.org/officeDocument/2006/relationships/image" Target="../media/image220.png"/><Relationship Id="rId10" Type="http://schemas.openxmlformats.org/officeDocument/2006/relationships/image" Target="../media/image170.png"/><Relationship Id="rId19" Type="http://schemas.openxmlformats.org/officeDocument/2006/relationships/image" Target="../media/image8.png"/><Relationship Id="rId4" Type="http://schemas.openxmlformats.org/officeDocument/2006/relationships/image" Target="../media/image100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90.png"/><Relationship Id="rId18" Type="http://schemas.openxmlformats.org/officeDocument/2006/relationships/image" Target="../media/image40.png"/><Relationship Id="rId3" Type="http://schemas.openxmlformats.org/officeDocument/2006/relationships/image" Target="../media/image43.png"/><Relationship Id="rId21" Type="http://schemas.openxmlformats.org/officeDocument/2006/relationships/image" Target="../media/image8.png"/><Relationship Id="rId7" Type="http://schemas.openxmlformats.org/officeDocument/2006/relationships/image" Target="../media/image120.png"/><Relationship Id="rId12" Type="http://schemas.openxmlformats.org/officeDocument/2006/relationships/image" Target="../media/image180.png"/><Relationship Id="rId17" Type="http://schemas.openxmlformats.org/officeDocument/2006/relationships/image" Target="../media/image230.png"/><Relationship Id="rId2" Type="http://schemas.openxmlformats.org/officeDocument/2006/relationships/image" Target="../media/image42.png"/><Relationship Id="rId16" Type="http://schemas.openxmlformats.org/officeDocument/2006/relationships/image" Target="../media/image220.pn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70.png"/><Relationship Id="rId5" Type="http://schemas.openxmlformats.org/officeDocument/2006/relationships/image" Target="../media/image100.png"/><Relationship Id="rId15" Type="http://schemas.openxmlformats.org/officeDocument/2006/relationships/image" Target="../media/image210.png"/><Relationship Id="rId23" Type="http://schemas.openxmlformats.org/officeDocument/2006/relationships/chart" Target="../charts/chart11.xml"/><Relationship Id="rId10" Type="http://schemas.openxmlformats.org/officeDocument/2006/relationships/image" Target="../media/image160.png"/><Relationship Id="rId19" Type="http://schemas.openxmlformats.org/officeDocument/2006/relationships/image" Target="../media/image44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200.png"/><Relationship Id="rId22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90.png"/><Relationship Id="rId18" Type="http://schemas.openxmlformats.org/officeDocument/2006/relationships/image" Target="../media/image40.png"/><Relationship Id="rId3" Type="http://schemas.openxmlformats.org/officeDocument/2006/relationships/image" Target="../media/image42.png"/><Relationship Id="rId21" Type="http://schemas.microsoft.com/office/2007/relationships/hdphoto" Target="../media/hdphoto1.wdp"/><Relationship Id="rId7" Type="http://schemas.openxmlformats.org/officeDocument/2006/relationships/image" Target="../media/image120.png"/><Relationship Id="rId12" Type="http://schemas.openxmlformats.org/officeDocument/2006/relationships/image" Target="../media/image180.png"/><Relationship Id="rId17" Type="http://schemas.openxmlformats.org/officeDocument/2006/relationships/image" Target="../media/image230.png"/><Relationship Id="rId2" Type="http://schemas.openxmlformats.org/officeDocument/2006/relationships/image" Target="../media/image45.png"/><Relationship Id="rId16" Type="http://schemas.openxmlformats.org/officeDocument/2006/relationships/image" Target="../media/image22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70.png"/><Relationship Id="rId5" Type="http://schemas.openxmlformats.org/officeDocument/2006/relationships/image" Target="../media/image100.png"/><Relationship Id="rId15" Type="http://schemas.openxmlformats.org/officeDocument/2006/relationships/image" Target="../media/image210.png"/><Relationship Id="rId10" Type="http://schemas.openxmlformats.org/officeDocument/2006/relationships/image" Target="../media/image160.png"/><Relationship Id="rId19" Type="http://schemas.openxmlformats.org/officeDocument/2006/relationships/image" Target="../media/image15.jpe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200.png"/><Relationship Id="rId22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35255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rgbClr val="C00000"/>
                </a:solidFill>
              </a:rPr>
              <a:t>DBA: Dynamic </a:t>
            </a:r>
            <a:r>
              <a:rPr lang="en-US" altLang="ja-JP" sz="3200">
                <a:solidFill>
                  <a:srgbClr val="C00000"/>
                </a:solidFill>
              </a:rPr>
              <a:t>Bandit Algorithm</a:t>
            </a:r>
            <a:endParaRPr 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2724150"/>
            <a:ext cx="6400800" cy="1522090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ja-JP" sz="2400" b="1" dirty="0">
                <a:solidFill>
                  <a:schemeClr val="tx1"/>
                </a:solidFill>
              </a:rPr>
              <a:t>Sadegh Nobari </a:t>
            </a:r>
            <a:r>
              <a:rPr lang="en-US" altLang="ja-JP" sz="2400" b="1">
                <a:solidFill>
                  <a:schemeClr val="tx1"/>
                </a:solidFill>
              </a:rPr>
              <a:t>(Sasha)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20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ja-JP" sz="2000" dirty="0">
                <a:solidFill>
                  <a:schemeClr val="tx1"/>
                </a:solidFill>
              </a:rPr>
              <a:t>Intelligence domain</a:t>
            </a:r>
          </a:p>
          <a:p>
            <a:pPr>
              <a:lnSpc>
                <a:spcPts val="1800"/>
              </a:lnSpc>
            </a:pPr>
            <a:r>
              <a:rPr lang="en-US" altLang="ja-JP" sz="2000" dirty="0">
                <a:solidFill>
                  <a:schemeClr val="tx1"/>
                </a:solidFill>
              </a:rPr>
              <a:t>RIT Department</a:t>
            </a:r>
          </a:p>
          <a:p>
            <a:pPr>
              <a:lnSpc>
                <a:spcPts val="1800"/>
              </a:lnSpc>
            </a:pP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044" y="478155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(0) Short Bio      (1)Problem       (2)FBA vs. DBA      (3)DBA      (4)Exp.      (5)Theory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036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7" y="233401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9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2306627046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cxnSp>
        <p:nvCxnSpPr>
          <p:cNvPr id="14" name="Straight Arrow Connector 13"/>
          <p:cNvCxnSpPr/>
          <p:nvPr/>
        </p:nvCxnSpPr>
        <p:spPr>
          <a:xfrm>
            <a:off x="3048000" y="782314"/>
            <a:ext cx="0" cy="3168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56740" y="779819"/>
            <a:ext cx="0" cy="191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782460"/>
            <a:ext cx="0" cy="41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54" y="3628752"/>
            <a:ext cx="1790700" cy="1160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84442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/>
              <a:t>DBA: Dynamic Bandit Algorithm-</a:t>
            </a:r>
            <a:r>
              <a:rPr lang="en-US" altLang="ja-JP" sz="2800" i="1" dirty="0"/>
              <a:t>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914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time, hence for each item:</a:t>
            </a:r>
          </a:p>
          <a:p>
            <a:pPr marL="400050"/>
            <a:endParaRPr lang="en-US" sz="2400" i="1" dirty="0"/>
          </a:p>
          <a:p>
            <a:pPr marL="400050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89901" y="1581150"/>
            <a:ext cx="5334000" cy="27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i="1" dirty="0"/>
              <a:t>2 sets of exp.:</a:t>
            </a:r>
          </a:p>
          <a:p>
            <a:pPr marL="57150" indent="0">
              <a:buNone/>
            </a:pPr>
            <a:r>
              <a:rPr lang="en-US" sz="2000" i="1" dirty="0"/>
              <a:t>Simulation: </a:t>
            </a:r>
          </a:p>
          <a:p>
            <a:pPr marL="57150" indent="0">
              <a:buNone/>
            </a:pPr>
            <a:r>
              <a:rPr lang="en-US" sz="1600" i="1" dirty="0"/>
              <a:t>2 and 3 arms with various dist. of performance</a:t>
            </a:r>
          </a:p>
          <a:p>
            <a:pPr marL="57150" indent="0">
              <a:buNone/>
            </a:pPr>
            <a:r>
              <a:rPr lang="en-US" sz="2000" i="1" dirty="0"/>
              <a:t>Real data:</a:t>
            </a:r>
          </a:p>
          <a:p>
            <a:pPr indent="-285750"/>
            <a:r>
              <a:rPr lang="en-US" sz="1600" i="1" dirty="0"/>
              <a:t>6 weeks CVR and CTR of two recommendation algorithms</a:t>
            </a:r>
          </a:p>
          <a:p>
            <a:pPr indent="-285750"/>
            <a:r>
              <a:rPr lang="en-US" sz="1600" i="1" dirty="0" err="1"/>
              <a:t>Rakuten</a:t>
            </a:r>
            <a:r>
              <a:rPr lang="en-US" sz="1600" i="1" dirty="0"/>
              <a:t> Travel data</a:t>
            </a:r>
            <a:endParaRPr lang="en-US" sz="24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6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7" name="Chart 66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283" y="1441421"/>
            <a:ext cx="1603472" cy="1055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4527" y="1438087"/>
            <a:ext cx="1641936" cy="1101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0514" y="2534373"/>
            <a:ext cx="1671637" cy="1113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4527" y="2543786"/>
            <a:ext cx="1685318" cy="1111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600" y="3641162"/>
            <a:ext cx="1772966" cy="114776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590800" y="4890562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</a:t>
            </a:r>
            <a:r>
              <a:rPr lang="en-US" altLang="ja-JP" sz="1100" dirty="0"/>
              <a:t>(3)Exp.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35" y="1962150"/>
            <a:ext cx="2989556" cy="14947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33129"/>
            <a:ext cx="2906042" cy="14530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4" b="1"/>
          <a:stretch/>
        </p:blipFill>
        <p:spPr>
          <a:xfrm>
            <a:off x="5707109" y="3428302"/>
            <a:ext cx="2945184" cy="13930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98" y="3331483"/>
            <a:ext cx="2999372" cy="1499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38406"/>
            <a:ext cx="2917750" cy="1458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35" y="639799"/>
            <a:ext cx="2824979" cy="1412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820195"/>
            <a:ext cx="1239657" cy="803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84442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/>
              <a:t>DBA: Dynamic Bandit Algorithm-</a:t>
            </a:r>
            <a:r>
              <a:rPr lang="en-US" altLang="ja-JP" sz="2800" i="1" dirty="0"/>
              <a:t>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6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7" name="Chart 66"/>
            <p:cNvGraphicFramePr/>
            <p:nvPr>
              <p:extLst/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318" y="1019636"/>
            <a:ext cx="1108094" cy="729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0075" y="974335"/>
            <a:ext cx="1177096" cy="789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335" y="2301895"/>
            <a:ext cx="1154122" cy="768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8201" y="2234392"/>
            <a:ext cx="1267648" cy="8362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8200" y="3682338"/>
            <a:ext cx="1186153" cy="7678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9438" y="2255566"/>
            <a:ext cx="52950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  <a:hlinkClick r:id="rId18"/>
              </a:rPr>
              <a:t>http://bit.ly/sashaDBA</a:t>
            </a:r>
            <a:endParaRPr lang="en-US" sz="36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39438" y="3075440"/>
            <a:ext cx="52950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  <a:hlinkClick r:id="rId19"/>
              </a:rPr>
              <a:t>http://</a:t>
            </a:r>
            <a:r>
              <a:rPr lang="en-US" sz="3600" b="1" dirty="0" err="1">
                <a:latin typeface="Chalkboard" charset="0"/>
                <a:ea typeface="Chalkboard" charset="0"/>
                <a:cs typeface="Chalkboard" charset="0"/>
                <a:hlinkClick r:id="rId19"/>
              </a:rPr>
              <a:t>bit.ly</a:t>
            </a:r>
            <a:r>
              <a:rPr lang="en-US" sz="3600" b="1" dirty="0">
                <a:latin typeface="Chalkboard" charset="0"/>
                <a:ea typeface="Chalkboard" charset="0"/>
                <a:cs typeface="Chalkboard" charset="0"/>
                <a:hlinkClick r:id="rId19"/>
              </a:rPr>
              <a:t>/</a:t>
            </a:r>
            <a:r>
              <a:rPr lang="en-US" sz="3600" b="1" dirty="0" err="1">
                <a:latin typeface="Chalkboard" charset="0"/>
                <a:ea typeface="Chalkboard" charset="0"/>
                <a:cs typeface="Chalkboard" charset="0"/>
                <a:hlinkClick r:id="rId19"/>
              </a:rPr>
              <a:t>DBAtravel</a:t>
            </a:r>
            <a:endParaRPr lang="en-US" sz="36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4890562"/>
            <a:ext cx="3770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</a:t>
            </a:r>
            <a:r>
              <a:rPr lang="en-US" altLang="ja-JP" sz="1100" dirty="0"/>
              <a:t>(3)Exp.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robability density function for the normal 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" y="1812550"/>
            <a:ext cx="14287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humb9.shutterstock.com/display_pic_with_logo/955195/453491752/stock-vector-feedback-emoticon-bar-feedback-emoji-feedback-emoticon-icons-feedback-collection-set-of-4534917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t="66916" r="8039" b="9880"/>
          <a:stretch/>
        </p:blipFill>
        <p:spPr bwMode="auto">
          <a:xfrm>
            <a:off x="152401" y="1190250"/>
            <a:ext cx="14478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DBA: Dynamic Bandit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04355"/>
            <a:ext cx="7391400" cy="3919983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time, hence for each item:</a:t>
            </a:r>
          </a:p>
          <a:p>
            <a:pPr marL="400050"/>
            <a:r>
              <a:rPr lang="en-US" sz="2400" i="1" dirty="0"/>
              <a:t>Given the observations DBA applies:</a:t>
            </a:r>
          </a:p>
          <a:p>
            <a:pPr marL="400050"/>
            <a:r>
              <a:rPr lang="en-US" sz="2400" i="1" dirty="0"/>
              <a:t>A prior normal distribution</a:t>
            </a:r>
          </a:p>
          <a:p>
            <a:pPr marL="400050"/>
            <a:r>
              <a:rPr lang="en-US" sz="2400" i="1" dirty="0"/>
              <a:t>With a changing mean that follows another normal distribution</a:t>
            </a:r>
          </a:p>
          <a:p>
            <a:pPr marL="57150" indent="0">
              <a:buNone/>
            </a:pPr>
            <a:r>
              <a:rPr lang="en-US" sz="2400" i="1" dirty="0"/>
              <a:t>Reminiscent of Wiener process (a.k.a. standard Brownian motion process or Lévy processes):</a:t>
            </a:r>
          </a:p>
          <a:p>
            <a:pPr marL="57150" indent="0">
              <a:buNone/>
            </a:pPr>
            <a:endParaRPr lang="en-US" sz="2400" i="1" dirty="0"/>
          </a:p>
          <a:p>
            <a:pPr marL="400050"/>
            <a:r>
              <a:rPr lang="en-US" sz="2400" i="1" dirty="0"/>
              <a:t>Gaussian increments between the CTR </a:t>
            </a:r>
            <a:r>
              <a:rPr lang="en-US" sz="2400" i="1" dirty="0" err="1"/>
              <a:t>i</a:t>
            </a:r>
            <a:r>
              <a:rPr lang="en-US" sz="2400" i="1" dirty="0"/>
              <a:t> and </a:t>
            </a:r>
            <a:r>
              <a:rPr lang="en-US" sz="2400" i="1" dirty="0" err="1"/>
              <a:t>i+j</a:t>
            </a:r>
            <a:endParaRPr lang="en-US" sz="2200" i="1" baseline="-25000" dirty="0"/>
          </a:p>
          <a:p>
            <a:pPr marL="400050"/>
            <a:r>
              <a:rPr lang="en-US" sz="2400" i="1" dirty="0"/>
              <a:t>With future Independent increments of the CTRs:</a:t>
            </a:r>
          </a:p>
          <a:p>
            <a:pPr marL="514350" lvl="1" indent="0">
              <a:buNone/>
            </a:pPr>
            <a:r>
              <a:rPr lang="en-US" altLang="ja-JP" sz="1600" dirty="0" err="1"/>
              <a:t>CTR</a:t>
            </a:r>
            <a:r>
              <a:rPr lang="en-US" altLang="ja-JP" sz="1600" i="1" baseline="-25000" dirty="0" err="1"/>
              <a:t>i+j</a:t>
            </a:r>
            <a:r>
              <a:rPr lang="en-US" altLang="ja-JP" sz="1600" i="1" baseline="-25000" dirty="0"/>
              <a:t> </a:t>
            </a:r>
            <a:r>
              <a:rPr lang="en-US" altLang="ja-JP" sz="1600" dirty="0"/>
              <a:t>– </a:t>
            </a:r>
            <a:r>
              <a:rPr lang="en-US" altLang="ja-JP" sz="1600" dirty="0" err="1"/>
              <a:t>CTR</a:t>
            </a:r>
            <a:r>
              <a:rPr lang="en-US" altLang="ja-JP" sz="1600" i="1" baseline="-25000" dirty="0" err="1"/>
              <a:t>i</a:t>
            </a:r>
            <a:r>
              <a:rPr lang="en-US" altLang="ja-JP" sz="1600" i="1" dirty="0"/>
              <a:t>  is independent to </a:t>
            </a:r>
            <a:r>
              <a:rPr lang="en-US" altLang="ja-JP" sz="1600" dirty="0" err="1"/>
              <a:t>CTR</a:t>
            </a:r>
            <a:r>
              <a:rPr lang="en-US" altLang="ja-JP" sz="1600" i="1" baseline="-25000" dirty="0" err="1"/>
              <a:t>k</a:t>
            </a:r>
            <a:r>
              <a:rPr lang="en-US" altLang="ja-JP" sz="1600" i="1" dirty="0"/>
              <a:t> for k&lt;</a:t>
            </a:r>
            <a:r>
              <a:rPr lang="en-US" altLang="ja-JP" sz="1600" i="1" dirty="0" err="1"/>
              <a:t>i</a:t>
            </a:r>
            <a:endParaRPr lang="en-US" altLang="ja-JP" sz="16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3080" name="Picture 8" descr="Probability density function for the norm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11366" y="1344521"/>
            <a:ext cx="1590675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commons/2/2a/Wiener_process_animate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31111"/>
            <a:ext cx="2531070" cy="5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18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2590800" y="4890562"/>
            <a:ext cx="3930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(3)Exp.      </a:t>
            </a:r>
            <a:r>
              <a:rPr lang="en-US" altLang="ja-JP" sz="1100" dirty="0"/>
              <a:t>(4)DBA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MultivariateNorma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r="6471"/>
          <a:stretch/>
        </p:blipFill>
        <p:spPr bwMode="auto">
          <a:xfrm>
            <a:off x="6245966" y="1057352"/>
            <a:ext cx="2661109" cy="232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DBA: Dynamic Bandit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914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time, assuming for each item:</a:t>
            </a:r>
          </a:p>
          <a:p>
            <a:pPr marL="400050"/>
            <a:endParaRPr lang="en-US" sz="2400" i="1" dirty="0"/>
          </a:p>
          <a:p>
            <a:pPr marL="400050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2743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2142232"/>
            <a:ext cx="1447800" cy="620018"/>
            <a:chOff x="3581400" y="2142232"/>
            <a:chExt cx="1447800" cy="620018"/>
          </a:xfrm>
        </p:grpSpPr>
        <p:cxnSp>
          <p:nvCxnSpPr>
            <p:cNvPr id="10" name="Straight Arrow Connector 9"/>
            <p:cNvCxnSpPr>
              <a:stCxn id="8" idx="6"/>
              <a:endCxn id="7" idx="2"/>
            </p:cNvCxnSpPr>
            <p:nvPr/>
          </p:nvCxnSpPr>
          <p:spPr>
            <a:xfrm>
              <a:off x="3581400" y="2762250"/>
              <a:ext cx="1447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68280" y="2142232"/>
                  <a:ext cx="4740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280" y="2142232"/>
                  <a:ext cx="47404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Flowchart: Connector 20"/>
          <p:cNvSpPr/>
          <p:nvPr/>
        </p:nvSpPr>
        <p:spPr>
          <a:xfrm>
            <a:off x="2959808" y="148988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162299" y="190675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295400" y="2142232"/>
            <a:ext cx="1447800" cy="620018"/>
            <a:chOff x="1295400" y="2142232"/>
            <a:chExt cx="1447800" cy="6200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295400" y="2762250"/>
              <a:ext cx="1447800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1753" y="2142232"/>
                  <a:ext cx="4740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753" y="2142232"/>
                  <a:ext cx="47404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blipFill>
                <a:blip r:embed="rId5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162300" y="3141323"/>
            <a:ext cx="625044" cy="573427"/>
            <a:chOff x="3162300" y="3141323"/>
            <a:chExt cx="625044" cy="573427"/>
          </a:xfrm>
        </p:grpSpPr>
        <p:cxnSp>
          <p:nvCxnSpPr>
            <p:cNvPr id="17" name="Straight Arrow Connector 16"/>
            <p:cNvCxnSpPr>
              <a:endCxn id="8" idx="4"/>
            </p:cNvCxnSpPr>
            <p:nvPr/>
          </p:nvCxnSpPr>
          <p:spPr>
            <a:xfrm flipV="1">
              <a:off x="3162300" y="3181350"/>
              <a:ext cx="0" cy="533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287269" y="3141323"/>
                  <a:ext cx="500075" cy="57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ja-JP" altLang="en-US" sz="32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269" y="3141323"/>
                  <a:ext cx="500075" cy="5734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Connector 28"/>
              <p:cNvSpPr/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400" i="1" baseline="-25000" dirty="0" err="1">
                    <a:solidFill>
                      <a:srgbClr val="C00000"/>
                    </a:solidFill>
                  </a:rPr>
                  <a:t>i</a:t>
                </a:r>
                <a:endParaRPr kumimoji="1" lang="ja-JP" altLang="en-US" sz="2400" i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Flowchart: Connector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blipFill>
                <a:blip r:embed="rId7"/>
                <a:stretch>
                  <a:fillRect r="-2083"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29" idx="3"/>
          </p:cNvCxnSpPr>
          <p:nvPr/>
        </p:nvCxnSpPr>
        <p:spPr>
          <a:xfrm flipV="1">
            <a:off x="2819400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29" idx="5"/>
          </p:cNvCxnSpPr>
          <p:nvPr/>
        </p:nvCxnSpPr>
        <p:spPr>
          <a:xfrm flipH="1" flipV="1">
            <a:off x="3373838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9253" y="1483472"/>
            <a:ext cx="1554336" cy="3336238"/>
            <a:chOff x="299253" y="1483472"/>
            <a:chExt cx="1554336" cy="3336238"/>
          </a:xfrm>
        </p:grpSpPr>
        <p:sp>
          <p:nvSpPr>
            <p:cNvPr id="15" name="Flowchart: Connector 14"/>
            <p:cNvSpPr/>
            <p:nvPr/>
          </p:nvSpPr>
          <p:spPr>
            <a:xfrm>
              <a:off x="457200" y="2343150"/>
              <a:ext cx="838200" cy="838200"/>
            </a:xfrm>
            <a:prstGeom prst="flowChartConnector">
              <a:avLst/>
            </a:prstGeom>
            <a:noFill/>
            <a:ln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X</a:t>
              </a:r>
              <a:r>
                <a:rPr lang="en-US" altLang="ja-JP" sz="2400" i="1" baseline="-25000" dirty="0">
                  <a:solidFill>
                    <a:schemeClr val="tx1"/>
                  </a:solidFill>
                </a:rPr>
                <a:t>i</a:t>
              </a:r>
              <a:r>
                <a:rPr lang="en-US" altLang="ja-JP" sz="2400" baseline="-25000" dirty="0">
                  <a:solidFill>
                    <a:schemeClr val="tx1"/>
                  </a:solidFill>
                </a:rPr>
                <a:t>-1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668717" y="1483472"/>
              <a:ext cx="404983" cy="404983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l-GR" altLang="ja-JP" sz="2400" dirty="0">
                  <a:solidFill>
                    <a:srgbClr val="00B050"/>
                  </a:solidFill>
                </a:rPr>
                <a:t>α</a:t>
              </a:r>
              <a:endParaRPr kumimoji="1" lang="ja-JP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71208" y="1900348"/>
              <a:ext cx="1" cy="436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7546" y="1736311"/>
                  <a:ext cx="521408" cy="57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US" altLang="ja-JP" sz="3200" baseline="-25000" dirty="0">
                      <a:solidFill>
                        <a:srgbClr val="00B050"/>
                      </a:solidFill>
                    </a:rPr>
                    <a:t>0</a:t>
                  </a:r>
                  <a:endParaRPr lang="ja-JP" altLang="en-US" sz="3200" baseline="-25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46" y="1736311"/>
                  <a:ext cx="521408" cy="573427"/>
                </a:xfrm>
                <a:prstGeom prst="rect">
                  <a:avLst/>
                </a:prstGeom>
                <a:blipFill>
                  <a:blip r:embed="rId9"/>
                  <a:stretch>
                    <a:fillRect r="-11628" b="-329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846461" y="3187700"/>
              <a:ext cx="0" cy="533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80387" y="3154023"/>
                  <a:ext cx="500075" cy="57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ja-JP" altLang="en-US" sz="32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87" y="3154023"/>
                  <a:ext cx="500075" cy="573427"/>
                </a:xfrm>
                <a:prstGeom prst="rect">
                  <a:avLst/>
                </a:prstGeom>
                <a:blipFill>
                  <a:blip r:embed="rId10"/>
                  <a:stretch>
                    <a:fillRect r="-524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lowchart: Connector 55"/>
            <p:cNvSpPr/>
            <p:nvPr/>
          </p:nvSpPr>
          <p:spPr>
            <a:xfrm>
              <a:off x="579260" y="3721100"/>
              <a:ext cx="560878" cy="555668"/>
            </a:xfrm>
            <a:prstGeom prst="flowChartConnector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56" idx="3"/>
            </p:cNvCxnSpPr>
            <p:nvPr/>
          </p:nvCxnSpPr>
          <p:spPr>
            <a:xfrm flipV="1">
              <a:off x="503561" y="4195392"/>
              <a:ext cx="157838" cy="3499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99253" y="4419600"/>
                  <a:ext cx="15543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1     </a:t>
                  </a:r>
                  <a:r>
                    <a:rPr lang="en-US" altLang="ja-JP" sz="2000" dirty="0">
                      <a:solidFill>
                        <a:srgbClr val="C00000"/>
                      </a:solidFill>
                    </a:rPr>
                    <a:t>…     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n(</a:t>
                  </a:r>
                  <a:r>
                    <a:rPr lang="en-US" altLang="ja-JP" sz="2000" i="1" baseline="-25000" dirty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-1)</a:t>
                  </a:r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3" y="4419600"/>
                  <a:ext cx="1554336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7576" r="-392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>
              <a:endCxn id="56" idx="5"/>
            </p:cNvCxnSpPr>
            <p:nvPr/>
          </p:nvCxnSpPr>
          <p:spPr>
            <a:xfrm flipH="1" flipV="1">
              <a:off x="1057999" y="4195392"/>
              <a:ext cx="234038" cy="3639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634282" y="3803248"/>
                  <a:ext cx="4903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a14:m>
                  <a:r>
                    <a:rPr lang="en-US" altLang="ja-JP" sz="2000" i="1" baseline="-25000" dirty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-1</a:t>
                  </a:r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82" y="3803248"/>
                  <a:ext cx="490391" cy="400110"/>
                </a:xfrm>
                <a:prstGeom prst="rect">
                  <a:avLst/>
                </a:prstGeom>
                <a:blipFill>
                  <a:blip r:embed="rId12"/>
                  <a:stretch>
                    <a:fillRect r="-12500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844138" y="1483472"/>
            <a:ext cx="1586396" cy="3374278"/>
            <a:chOff x="4844138" y="1483472"/>
            <a:chExt cx="1586396" cy="3374278"/>
          </a:xfrm>
        </p:grpSpPr>
        <p:sp>
          <p:nvSpPr>
            <p:cNvPr id="7" name="Flowchart: Connector 6"/>
            <p:cNvSpPr/>
            <p:nvPr/>
          </p:nvSpPr>
          <p:spPr>
            <a:xfrm>
              <a:off x="5029200" y="2343150"/>
              <a:ext cx="838200" cy="838200"/>
            </a:xfrm>
            <a:prstGeom prst="flowChartConnector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X</a:t>
              </a:r>
              <a:r>
                <a:rPr lang="en-US" altLang="ja-JP" sz="2400" i="1" baseline="-25000" dirty="0">
                  <a:solidFill>
                    <a:schemeClr val="tx1"/>
                  </a:solidFill>
                </a:rPr>
                <a:t>i</a:t>
              </a:r>
              <a:r>
                <a:rPr lang="en-US" altLang="ja-JP" sz="2400" baseline="-25000" dirty="0">
                  <a:solidFill>
                    <a:schemeClr val="tx1"/>
                  </a:solidFill>
                </a:rPr>
                <a:t>+1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415638" y="3181350"/>
              <a:ext cx="0" cy="533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487063" y="3141323"/>
                  <a:ext cx="500075" cy="57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ja-JP" altLang="en-US" sz="32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063" y="3141323"/>
                  <a:ext cx="500075" cy="573427"/>
                </a:xfrm>
                <a:prstGeom prst="rect">
                  <a:avLst/>
                </a:prstGeom>
                <a:blipFill>
                  <a:blip r:embed="rId13"/>
                  <a:stretch>
                    <a:fillRect r="-524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lowchart: Connector 43"/>
            <p:cNvSpPr/>
            <p:nvPr/>
          </p:nvSpPr>
          <p:spPr>
            <a:xfrm>
              <a:off x="5148437" y="3714750"/>
              <a:ext cx="560878" cy="555668"/>
            </a:xfrm>
            <a:prstGeom prst="flowChartConnector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44" idx="3"/>
            </p:cNvCxnSpPr>
            <p:nvPr/>
          </p:nvCxnSpPr>
          <p:spPr>
            <a:xfrm flipV="1">
              <a:off x="5072738" y="4189042"/>
              <a:ext cx="157838" cy="3499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844138" y="4457640"/>
                  <a:ext cx="15863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1     </a:t>
                  </a:r>
                  <a:r>
                    <a:rPr lang="en-US" altLang="ja-JP" sz="2000" dirty="0">
                      <a:solidFill>
                        <a:srgbClr val="C00000"/>
                      </a:solidFill>
                    </a:rPr>
                    <a:t>…     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n(</a:t>
                  </a:r>
                  <a:r>
                    <a:rPr lang="en-US" altLang="ja-JP" sz="2000" i="1" baseline="-25000" dirty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+1)</a:t>
                  </a:r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138" y="4457640"/>
                  <a:ext cx="1586396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endCxn id="44" idx="5"/>
            </p:cNvCxnSpPr>
            <p:nvPr/>
          </p:nvCxnSpPr>
          <p:spPr>
            <a:xfrm flipH="1" flipV="1">
              <a:off x="5627176" y="4189042"/>
              <a:ext cx="234038" cy="3639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228611" y="1483472"/>
              <a:ext cx="404983" cy="404983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l-GR" altLang="ja-JP" sz="2400" dirty="0">
                  <a:solidFill>
                    <a:srgbClr val="00B050"/>
                  </a:solidFill>
                </a:rPr>
                <a:t>α</a:t>
              </a:r>
              <a:endParaRPr kumimoji="1" lang="ja-JP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431102" y="1900348"/>
              <a:ext cx="1" cy="436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487440" y="1736311"/>
                  <a:ext cx="521408" cy="57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US" altLang="ja-JP" sz="3200" baseline="-25000" dirty="0">
                      <a:solidFill>
                        <a:srgbClr val="00B050"/>
                      </a:solidFill>
                    </a:rPr>
                    <a:t>0</a:t>
                  </a:r>
                  <a:endParaRPr lang="ja-JP" altLang="en-US" sz="3200" baseline="-25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440" y="1736311"/>
                  <a:ext cx="521408" cy="573427"/>
                </a:xfrm>
                <a:prstGeom prst="rect">
                  <a:avLst/>
                </a:prstGeom>
                <a:blipFill>
                  <a:blip r:embed="rId15"/>
                  <a:stretch>
                    <a:fillRect r="-11628" b="-329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5181600" y="3776209"/>
                  <a:ext cx="5224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a14:m>
                  <a:r>
                    <a:rPr lang="en-US" altLang="ja-JP" sz="2000" i="1" baseline="-25000" dirty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altLang="ja-JP" sz="2000" baseline="-25000" dirty="0">
                      <a:solidFill>
                        <a:srgbClr val="C00000"/>
                      </a:solidFill>
                    </a:rPr>
                    <a:t>+1</a:t>
                  </a:r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3776209"/>
                  <a:ext cx="522451" cy="400110"/>
                </a:xfrm>
                <a:prstGeom prst="rect">
                  <a:avLst/>
                </a:prstGeom>
                <a:blipFill>
                  <a:blip r:embed="rId16"/>
                  <a:stretch>
                    <a:fillRect r="-9302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 descr="Cumulative distribution function for the normal distributi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75" y="3518041"/>
            <a:ext cx="1502791" cy="9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93921" y="2018430"/>
            <a:ext cx="294334" cy="15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552" y="2018430"/>
            <a:ext cx="294334" cy="15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25755" y="3176252"/>
            <a:ext cx="294334" cy="5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84712" y="1888132"/>
            <a:ext cx="155174" cy="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47763" y="3187700"/>
            <a:ext cx="129727" cy="5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8717" y="3183855"/>
            <a:ext cx="400632" cy="5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142" y="1878598"/>
            <a:ext cx="155174" cy="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Spring, Spiral, Metal, Steel, Symbol, Flexibility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47763" y="1885076"/>
            <a:ext cx="155174" cy="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73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75" name="Chart 74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6"/>
            </a:graphicData>
          </a:graphic>
        </p:graphicFrame>
      </p:grpSp>
      <p:sp>
        <p:nvSpPr>
          <p:cNvPr id="61" name="TextBox 60"/>
          <p:cNvSpPr txBox="1"/>
          <p:nvPr/>
        </p:nvSpPr>
        <p:spPr>
          <a:xfrm>
            <a:off x="2590800" y="4890562"/>
            <a:ext cx="3930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(3)Exp.      </a:t>
            </a:r>
            <a:r>
              <a:rPr lang="en-US" altLang="ja-JP" sz="1100" dirty="0"/>
              <a:t>(4)DBA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DBA: Dynamic Bandit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3886200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time.</a:t>
            </a:r>
          </a:p>
          <a:p>
            <a:pPr marL="57150" indent="0">
              <a:buNone/>
            </a:pPr>
            <a:r>
              <a:rPr lang="en-US" sz="2400" i="1" dirty="0"/>
              <a:t>In order to draw the multivariate normal distribution of each item, our solution consists of 4 steps: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i="1" dirty="0"/>
              <a:t>Generative Model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i="1" dirty="0"/>
              <a:t>Applying prior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i="1" dirty="0"/>
              <a:t>Applying observations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i="1" dirty="0"/>
              <a:t>Marginalization</a:t>
            </a:r>
          </a:p>
          <a:p>
            <a:pPr marL="57150" indent="0">
              <a:buNone/>
            </a:pPr>
            <a:r>
              <a:rPr lang="en-US" sz="2400" i="1" dirty="0"/>
              <a:t>Finally, calculating the proportion of selection of each item for a given traffic [thanks to PPF and CDF of normal dist.].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7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 (3)Exp.      (4)DBA      </a:t>
            </a:r>
            <a:r>
              <a:rPr lang="en-US" altLang="ja-JP" sz="1100" dirty="0"/>
              <a:t>(5)Theory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85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10852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/>
              <a:t>DBA: Dynamic Bandit Algorithm-</a:t>
            </a:r>
            <a:r>
              <a:rPr lang="en-US" altLang="ja-JP" sz="2800" i="1" dirty="0"/>
              <a:t>Generative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914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time, hence for each item:</a:t>
            </a:r>
          </a:p>
          <a:p>
            <a:pPr marL="400050"/>
            <a:endParaRPr lang="en-US" sz="2400" i="1" dirty="0"/>
          </a:p>
          <a:p>
            <a:pPr marL="400050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029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+1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743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3581400" y="2762250"/>
            <a:ext cx="1447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295400" y="2762250"/>
            <a:ext cx="14478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7200" y="2343150"/>
            <a:ext cx="838200" cy="838200"/>
          </a:xfrm>
          <a:prstGeom prst="flowChartConnector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-1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8" idx="4"/>
          </p:cNvCxnSpPr>
          <p:nvPr/>
        </p:nvCxnSpPr>
        <p:spPr>
          <a:xfrm flipV="1">
            <a:off x="3162300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2959808" y="148988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162299" y="190675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blipFill>
                <a:blip r:embed="rId4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Connector 28"/>
              <p:cNvSpPr/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400" i="1" baseline="-25000" dirty="0" err="1">
                    <a:solidFill>
                      <a:srgbClr val="C00000"/>
                    </a:solidFill>
                  </a:rPr>
                  <a:t>i</a:t>
                </a:r>
                <a:endParaRPr kumimoji="1" lang="ja-JP" altLang="en-US" sz="2400" i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Flowchart: Connector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blipFill>
                <a:blip r:embed="rId6"/>
                <a:stretch>
                  <a:fillRect r="-2083"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29" idx="3"/>
          </p:cNvCxnSpPr>
          <p:nvPr/>
        </p:nvCxnSpPr>
        <p:spPr>
          <a:xfrm flipV="1">
            <a:off x="2819400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29" idx="5"/>
          </p:cNvCxnSpPr>
          <p:nvPr/>
        </p:nvCxnSpPr>
        <p:spPr>
          <a:xfrm flipH="1" flipV="1">
            <a:off x="3373838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15638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blipFill>
                <a:blip r:embed="rId8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lowchart: Connector 43"/>
          <p:cNvSpPr/>
          <p:nvPr/>
        </p:nvSpPr>
        <p:spPr>
          <a:xfrm>
            <a:off x="5148437" y="371475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 flipV="1">
            <a:off x="5072738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4" idx="5"/>
          </p:cNvCxnSpPr>
          <p:nvPr/>
        </p:nvCxnSpPr>
        <p:spPr>
          <a:xfrm flipH="1" flipV="1">
            <a:off x="5627176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5228611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31102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blipFill>
                <a:blip r:embed="rId10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lowchart: Connector 50"/>
          <p:cNvSpPr/>
          <p:nvPr/>
        </p:nvSpPr>
        <p:spPr>
          <a:xfrm>
            <a:off x="668717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71208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blipFill>
                <a:blip r:embed="rId11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846461" y="318770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blipFill>
                <a:blip r:embed="rId12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owchart: Connector 55"/>
          <p:cNvSpPr/>
          <p:nvPr/>
        </p:nvSpPr>
        <p:spPr>
          <a:xfrm>
            <a:off x="579260" y="372110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endCxn id="56" idx="3"/>
          </p:cNvCxnSpPr>
          <p:nvPr/>
        </p:nvCxnSpPr>
        <p:spPr>
          <a:xfrm flipV="1">
            <a:off x="503561" y="419539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blipFill>
                <a:blip r:embed="rId13"/>
                <a:stretch>
                  <a:fillRect t="-7576" r="-39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endCxn id="56" idx="5"/>
          </p:cNvCxnSpPr>
          <p:nvPr/>
        </p:nvCxnSpPr>
        <p:spPr>
          <a:xfrm flipH="1" flipV="1">
            <a:off x="1057999" y="419539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  <a:blipFill>
                <a:blip r:embed="rId14"/>
                <a:stretch>
                  <a:fillRect r="-12500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  <a:blipFill>
                <a:blip r:embed="rId15"/>
                <a:stretch>
                  <a:fillRect r="-930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/>
          <p:cNvSpPr/>
          <p:nvPr/>
        </p:nvSpPr>
        <p:spPr>
          <a:xfrm>
            <a:off x="388748" y="2292657"/>
            <a:ext cx="5540919" cy="96489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929667" y="2775104"/>
            <a:ext cx="318733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84322" y="2522872"/>
            <a:ext cx="2383268" cy="3917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90882" y="2885183"/>
            <a:ext cx="1895918" cy="931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45128" y="1981664"/>
            <a:ext cx="1661655" cy="235914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>
            <a:off x="6285267" y="1728187"/>
            <a:ext cx="579845" cy="2093831"/>
          </a:xfrm>
          <a:prstGeom prst="leftBrace">
            <a:avLst>
              <a:gd name="adj1" fmla="val 1007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63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" name="Chart 65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2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 (3)Exp.      (4)DBA      </a:t>
            </a:r>
            <a:r>
              <a:rPr lang="en-US" altLang="ja-JP" sz="1100" dirty="0"/>
              <a:t>(5)Theory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2269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11" y="2018653"/>
            <a:ext cx="2316168" cy="2147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5501" y="162042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/>
              <a:t>DBA: Dynamic Bandit Algorithm-</a:t>
            </a:r>
            <a:r>
              <a:rPr lang="en-US" altLang="ja-JP" sz="2800" i="1" dirty="0"/>
              <a:t>Applying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914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time, hence for each item:</a:t>
            </a:r>
          </a:p>
          <a:p>
            <a:pPr marL="400050"/>
            <a:endParaRPr lang="en-US" sz="2400" i="1" dirty="0"/>
          </a:p>
          <a:p>
            <a:pPr marL="400050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029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+1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743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3581400" y="2762250"/>
            <a:ext cx="1447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295400" y="2762250"/>
            <a:ext cx="14478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7200" y="2343150"/>
            <a:ext cx="838200" cy="838200"/>
          </a:xfrm>
          <a:prstGeom prst="flowChartConnector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-1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8" idx="4"/>
          </p:cNvCxnSpPr>
          <p:nvPr/>
        </p:nvCxnSpPr>
        <p:spPr>
          <a:xfrm flipV="1">
            <a:off x="3162300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2959808" y="148988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162299" y="190675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blipFill>
                <a:blip r:embed="rId5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Connector 28"/>
              <p:cNvSpPr/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400" i="1" baseline="-25000" dirty="0" err="1">
                    <a:solidFill>
                      <a:srgbClr val="C00000"/>
                    </a:solidFill>
                  </a:rPr>
                  <a:t>i</a:t>
                </a:r>
                <a:endParaRPr kumimoji="1" lang="ja-JP" altLang="en-US" sz="2400" i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Flowchart: Connector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blipFill>
                <a:blip r:embed="rId7"/>
                <a:stretch>
                  <a:fillRect r="-2083"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29" idx="3"/>
          </p:cNvCxnSpPr>
          <p:nvPr/>
        </p:nvCxnSpPr>
        <p:spPr>
          <a:xfrm flipV="1">
            <a:off x="2819400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29" idx="5"/>
          </p:cNvCxnSpPr>
          <p:nvPr/>
        </p:nvCxnSpPr>
        <p:spPr>
          <a:xfrm flipH="1" flipV="1">
            <a:off x="3373838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15638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blipFill>
                <a:blip r:embed="rId9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lowchart: Connector 43"/>
          <p:cNvSpPr/>
          <p:nvPr/>
        </p:nvSpPr>
        <p:spPr>
          <a:xfrm>
            <a:off x="5148437" y="371475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 flipV="1">
            <a:off x="5072738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4" idx="5"/>
          </p:cNvCxnSpPr>
          <p:nvPr/>
        </p:nvCxnSpPr>
        <p:spPr>
          <a:xfrm flipH="1" flipV="1">
            <a:off x="5627176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5228611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31102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blipFill>
                <a:blip r:embed="rId11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lowchart: Connector 50"/>
          <p:cNvSpPr/>
          <p:nvPr/>
        </p:nvSpPr>
        <p:spPr>
          <a:xfrm>
            <a:off x="668717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71208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blipFill>
                <a:blip r:embed="rId12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846461" y="318770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blipFill>
                <a:blip r:embed="rId13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owchart: Connector 55"/>
          <p:cNvSpPr/>
          <p:nvPr/>
        </p:nvSpPr>
        <p:spPr>
          <a:xfrm>
            <a:off x="579260" y="372110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endCxn id="56" idx="3"/>
          </p:cNvCxnSpPr>
          <p:nvPr/>
        </p:nvCxnSpPr>
        <p:spPr>
          <a:xfrm flipV="1">
            <a:off x="503561" y="419539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blipFill>
                <a:blip r:embed="rId14"/>
                <a:stretch>
                  <a:fillRect t="-7576" r="-39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endCxn id="56" idx="5"/>
          </p:cNvCxnSpPr>
          <p:nvPr/>
        </p:nvCxnSpPr>
        <p:spPr>
          <a:xfrm flipH="1" flipV="1">
            <a:off x="1057999" y="419539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  <a:blipFill>
                <a:blip r:embed="rId15"/>
                <a:stretch>
                  <a:fillRect r="-12500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  <a:blipFill>
                <a:blip r:embed="rId16"/>
                <a:stretch>
                  <a:fillRect r="-930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/>
          <p:cNvSpPr/>
          <p:nvPr/>
        </p:nvSpPr>
        <p:spPr>
          <a:xfrm>
            <a:off x="388748" y="1440097"/>
            <a:ext cx="5540919" cy="179936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Straight Arrow Connector 8"/>
          <p:cNvCxnSpPr>
            <a:stCxn id="5" idx="3"/>
            <a:endCxn id="19" idx="1"/>
          </p:cNvCxnSpPr>
          <p:nvPr/>
        </p:nvCxnSpPr>
        <p:spPr>
          <a:xfrm>
            <a:off x="5929667" y="2339782"/>
            <a:ext cx="342900" cy="3543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70528" y="1714015"/>
            <a:ext cx="1661655" cy="235914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>
            <a:off x="6272567" y="1728187"/>
            <a:ext cx="579845" cy="2475171"/>
          </a:xfrm>
          <a:prstGeom prst="leftBrace">
            <a:avLst>
              <a:gd name="adj1" fmla="val 100758"/>
              <a:gd name="adj2" fmla="val 26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63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" name="Chart 65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 (3)Exp.      (4)DBA      </a:t>
            </a:r>
            <a:r>
              <a:rPr lang="en-US" altLang="ja-JP" sz="1100" dirty="0"/>
              <a:t>(5)Theory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654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21" y="1986682"/>
            <a:ext cx="2239857" cy="6555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57" y="3060678"/>
            <a:ext cx="2211715" cy="1485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9522" y="178181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/>
              <a:t>DBA: Dynamic Bandit Algorithm-</a:t>
            </a:r>
            <a:r>
              <a:rPr lang="en-US" altLang="ja-JP" sz="2800" i="1" dirty="0"/>
              <a:t>Apply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914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time, hence for each item:</a:t>
            </a:r>
          </a:p>
          <a:p>
            <a:pPr marL="400050"/>
            <a:endParaRPr lang="en-US" sz="2400" i="1" dirty="0"/>
          </a:p>
          <a:p>
            <a:pPr marL="400050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029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+1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743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3581400" y="2762250"/>
            <a:ext cx="1447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295400" y="2762250"/>
            <a:ext cx="14478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7200" y="2343150"/>
            <a:ext cx="838200" cy="838200"/>
          </a:xfrm>
          <a:prstGeom prst="flowChartConnector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-1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8" idx="4"/>
          </p:cNvCxnSpPr>
          <p:nvPr/>
        </p:nvCxnSpPr>
        <p:spPr>
          <a:xfrm flipV="1">
            <a:off x="3162300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2959808" y="148988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162299" y="190675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blipFill>
                <a:blip r:embed="rId6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Connector 28"/>
              <p:cNvSpPr/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400" i="1" baseline="-25000" dirty="0" err="1">
                    <a:solidFill>
                      <a:srgbClr val="C00000"/>
                    </a:solidFill>
                  </a:rPr>
                  <a:t>i</a:t>
                </a:r>
                <a:endParaRPr kumimoji="1" lang="ja-JP" altLang="en-US" sz="2400" i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Flowchart: Connector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blipFill>
                <a:blip r:embed="rId8"/>
                <a:stretch>
                  <a:fillRect r="-2083"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29" idx="3"/>
          </p:cNvCxnSpPr>
          <p:nvPr/>
        </p:nvCxnSpPr>
        <p:spPr>
          <a:xfrm flipV="1">
            <a:off x="2819400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29" idx="5"/>
          </p:cNvCxnSpPr>
          <p:nvPr/>
        </p:nvCxnSpPr>
        <p:spPr>
          <a:xfrm flipH="1" flipV="1">
            <a:off x="3373838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15638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blipFill>
                <a:blip r:embed="rId10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lowchart: Connector 43"/>
          <p:cNvSpPr/>
          <p:nvPr/>
        </p:nvSpPr>
        <p:spPr>
          <a:xfrm>
            <a:off x="5148437" y="371475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 flipV="1">
            <a:off x="5072738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4" idx="5"/>
          </p:cNvCxnSpPr>
          <p:nvPr/>
        </p:nvCxnSpPr>
        <p:spPr>
          <a:xfrm flipH="1" flipV="1">
            <a:off x="5627176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5228611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31102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blipFill>
                <a:blip r:embed="rId12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lowchart: Connector 50"/>
          <p:cNvSpPr/>
          <p:nvPr/>
        </p:nvSpPr>
        <p:spPr>
          <a:xfrm>
            <a:off x="668717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71208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blipFill>
                <a:blip r:embed="rId13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846461" y="318770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blipFill>
                <a:blip r:embed="rId14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owchart: Connector 55"/>
          <p:cNvSpPr/>
          <p:nvPr/>
        </p:nvSpPr>
        <p:spPr>
          <a:xfrm>
            <a:off x="579260" y="372110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endCxn id="56" idx="3"/>
          </p:cNvCxnSpPr>
          <p:nvPr/>
        </p:nvCxnSpPr>
        <p:spPr>
          <a:xfrm flipV="1">
            <a:off x="503561" y="419539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blipFill>
                <a:blip r:embed="rId15"/>
                <a:stretch>
                  <a:fillRect t="-7576" r="-39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endCxn id="56" idx="5"/>
          </p:cNvCxnSpPr>
          <p:nvPr/>
        </p:nvCxnSpPr>
        <p:spPr>
          <a:xfrm flipH="1" flipV="1">
            <a:off x="1057999" y="419539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  <a:blipFill>
                <a:blip r:embed="rId16"/>
                <a:stretch>
                  <a:fillRect r="-12500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  <a:blipFill>
                <a:blip r:embed="rId17"/>
                <a:stretch>
                  <a:fillRect r="-930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/>
          <p:cNvSpPr/>
          <p:nvPr/>
        </p:nvSpPr>
        <p:spPr>
          <a:xfrm>
            <a:off x="360423" y="1447800"/>
            <a:ext cx="6086405" cy="3391099"/>
          </a:xfrm>
          <a:prstGeom prst="roundRect">
            <a:avLst>
              <a:gd name="adj" fmla="val 648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Straight Arrow Connector 8"/>
          <p:cNvCxnSpPr>
            <a:stCxn id="5" idx="3"/>
            <a:endCxn id="19" idx="1"/>
          </p:cNvCxnSpPr>
          <p:nvPr/>
        </p:nvCxnSpPr>
        <p:spPr>
          <a:xfrm flipV="1">
            <a:off x="6446828" y="2508930"/>
            <a:ext cx="85720" cy="63442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70528" y="1714015"/>
            <a:ext cx="1661655" cy="235914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>
            <a:off x="6532548" y="1742721"/>
            <a:ext cx="319864" cy="2810229"/>
          </a:xfrm>
          <a:prstGeom prst="leftBrace">
            <a:avLst>
              <a:gd name="adj1" fmla="val 100758"/>
              <a:gd name="adj2" fmla="val 27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08864" y="2561825"/>
            <a:ext cx="2075701" cy="426585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63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" name="Chart 65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 (3)Exp.      (4)DBA      </a:t>
            </a:r>
            <a:r>
              <a:rPr lang="en-US" altLang="ja-JP" sz="1100" dirty="0"/>
              <a:t>(5)Theory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975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79" y="2741915"/>
            <a:ext cx="2239857" cy="4756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21" y="1986682"/>
            <a:ext cx="2239857" cy="655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653" y="19889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/>
              <a:t>DBA: Dynamic Bandit Algorithm-</a:t>
            </a:r>
            <a:r>
              <a:rPr lang="en-US" altLang="ja-JP" sz="2800" i="1" dirty="0"/>
              <a:t> Marginalization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82000" cy="914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/>
              <a:t>a </a:t>
            </a:r>
            <a:r>
              <a:rPr lang="en-US" sz="2400" i="1">
                <a:solidFill>
                  <a:srgbClr val="FF0000"/>
                </a:solidFill>
              </a:rPr>
              <a:t>Dynamic</a:t>
            </a:r>
            <a:r>
              <a:rPr lang="en-US" sz="2400" i="1"/>
              <a:t> </a:t>
            </a:r>
            <a:r>
              <a:rPr lang="en-US" sz="2400" i="1" dirty="0"/>
              <a:t>performance, i.e. a changing behavior over the time, hence for each item:</a:t>
            </a:r>
          </a:p>
          <a:p>
            <a:pPr marL="400050"/>
            <a:endParaRPr lang="en-US" sz="2400" i="1" dirty="0"/>
          </a:p>
          <a:p>
            <a:pPr marL="400050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029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+1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743200" y="2343150"/>
            <a:ext cx="838200" cy="838200"/>
          </a:xfrm>
          <a:prstGeom prst="flowChartConnec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3581400" y="2762250"/>
            <a:ext cx="1447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80" y="2215575"/>
                <a:ext cx="4740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295400" y="2762250"/>
            <a:ext cx="14478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7200" y="2343150"/>
            <a:ext cx="838200" cy="838200"/>
          </a:xfrm>
          <a:prstGeom prst="flowChartConnector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X</a:t>
            </a:r>
            <a:r>
              <a:rPr lang="en-US" altLang="ja-JP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ja-JP" sz="2400" baseline="-25000" dirty="0">
                <a:solidFill>
                  <a:schemeClr val="tx1"/>
                </a:solidFill>
              </a:rPr>
              <a:t>-1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8" idx="4"/>
          </p:cNvCxnSpPr>
          <p:nvPr/>
        </p:nvCxnSpPr>
        <p:spPr>
          <a:xfrm flipV="1">
            <a:off x="3162300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2959808" y="148988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162299" y="190675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9" y="2215575"/>
                <a:ext cx="4740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37" y="1742721"/>
                <a:ext cx="521408" cy="573427"/>
              </a:xfrm>
              <a:prstGeom prst="rect">
                <a:avLst/>
              </a:prstGeom>
              <a:blipFill>
                <a:blip r:embed="rId6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25" y="3141323"/>
                <a:ext cx="500075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Connector 28"/>
              <p:cNvSpPr/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400" i="1" baseline="-25000" dirty="0" err="1">
                    <a:solidFill>
                      <a:srgbClr val="C00000"/>
                    </a:solidFill>
                  </a:rPr>
                  <a:t>i</a:t>
                </a:r>
                <a:endParaRPr kumimoji="1" lang="ja-JP" altLang="en-US" sz="2400" i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Flowchart: Connector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3714750"/>
                <a:ext cx="560878" cy="555668"/>
              </a:xfrm>
              <a:prstGeom prst="flowChartConnector">
                <a:avLst/>
              </a:prstGeom>
              <a:blipFill>
                <a:blip r:embed="rId8"/>
                <a:stretch>
                  <a:fillRect r="-2083"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29" idx="3"/>
          </p:cNvCxnSpPr>
          <p:nvPr/>
        </p:nvCxnSpPr>
        <p:spPr>
          <a:xfrm flipV="1">
            <a:off x="2819400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57640"/>
                <a:ext cx="145334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29" idx="5"/>
          </p:cNvCxnSpPr>
          <p:nvPr/>
        </p:nvCxnSpPr>
        <p:spPr>
          <a:xfrm flipH="1" flipV="1">
            <a:off x="3373838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15638" y="318135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63" y="3141323"/>
                <a:ext cx="500075" cy="573427"/>
              </a:xfrm>
              <a:prstGeom prst="rect">
                <a:avLst/>
              </a:prstGeom>
              <a:blipFill>
                <a:blip r:embed="rId10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lowchart: Connector 43"/>
          <p:cNvSpPr/>
          <p:nvPr/>
        </p:nvSpPr>
        <p:spPr>
          <a:xfrm>
            <a:off x="5148437" y="371475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 flipV="1">
            <a:off x="5072738" y="418904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38" y="4457640"/>
                <a:ext cx="1586396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44" idx="5"/>
          </p:cNvCxnSpPr>
          <p:nvPr/>
        </p:nvCxnSpPr>
        <p:spPr>
          <a:xfrm flipH="1" flipV="1">
            <a:off x="5627176" y="418904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5228611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31102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40" y="1736311"/>
                <a:ext cx="521408" cy="573427"/>
              </a:xfrm>
              <a:prstGeom prst="rect">
                <a:avLst/>
              </a:prstGeom>
              <a:blipFill>
                <a:blip r:embed="rId12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lowchart: Connector 50"/>
          <p:cNvSpPr/>
          <p:nvPr/>
        </p:nvSpPr>
        <p:spPr>
          <a:xfrm>
            <a:off x="668717" y="1483472"/>
            <a:ext cx="404983" cy="404983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2400" dirty="0">
                <a:solidFill>
                  <a:srgbClr val="00B050"/>
                </a:solidFill>
              </a:rPr>
              <a:t>α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71208" y="1900348"/>
            <a:ext cx="1" cy="436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sz="3200" baseline="-25000" dirty="0">
                    <a:solidFill>
                      <a:srgbClr val="00B050"/>
                    </a:solidFill>
                  </a:rPr>
                  <a:t>0</a:t>
                </a:r>
                <a:endParaRPr lang="ja-JP" altLang="en-US" sz="32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6" y="1736311"/>
                <a:ext cx="521408" cy="573427"/>
              </a:xfrm>
              <a:prstGeom prst="rect">
                <a:avLst/>
              </a:prstGeom>
              <a:blipFill>
                <a:blip r:embed="rId13"/>
                <a:stretch>
                  <a:fillRect r="-11628" b="-329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846461" y="318770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6" y="3147673"/>
                <a:ext cx="500075" cy="573427"/>
              </a:xfrm>
              <a:prstGeom prst="rect">
                <a:avLst/>
              </a:prstGeom>
              <a:blipFill>
                <a:blip r:embed="rId14"/>
                <a:stretch>
                  <a:fillRect r="-5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owchart: Connector 55"/>
          <p:cNvSpPr/>
          <p:nvPr/>
        </p:nvSpPr>
        <p:spPr>
          <a:xfrm>
            <a:off x="579260" y="3721100"/>
            <a:ext cx="560878" cy="555668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endCxn id="56" idx="3"/>
          </p:cNvCxnSpPr>
          <p:nvPr/>
        </p:nvCxnSpPr>
        <p:spPr>
          <a:xfrm flipV="1">
            <a:off x="503561" y="4195392"/>
            <a:ext cx="157838" cy="349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1     </a:t>
                </a:r>
                <a:r>
                  <a:rPr lang="en-US" altLang="ja-JP" sz="2000" dirty="0">
                    <a:solidFill>
                      <a:srgbClr val="C00000"/>
                    </a:solidFill>
                  </a:rPr>
                  <a:t>…   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n(</a:t>
                </a:r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-1)</a:t>
                </a:r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3" y="4419600"/>
                <a:ext cx="1554336" cy="400110"/>
              </a:xfrm>
              <a:prstGeom prst="rect">
                <a:avLst/>
              </a:prstGeom>
              <a:blipFill>
                <a:blip r:embed="rId15"/>
                <a:stretch>
                  <a:fillRect t="-7576" r="-39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endCxn id="56" idx="5"/>
          </p:cNvCxnSpPr>
          <p:nvPr/>
        </p:nvCxnSpPr>
        <p:spPr>
          <a:xfrm flipH="1" flipV="1">
            <a:off x="1057999" y="4195392"/>
            <a:ext cx="234038" cy="363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-1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2" y="3803248"/>
                <a:ext cx="490391" cy="400110"/>
              </a:xfrm>
              <a:prstGeom prst="rect">
                <a:avLst/>
              </a:prstGeom>
              <a:blipFill>
                <a:blip r:embed="rId16"/>
                <a:stretch>
                  <a:fillRect r="-12500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ja-JP" sz="2000" i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altLang="ja-JP" sz="2000" baseline="-25000" dirty="0">
                    <a:solidFill>
                      <a:srgbClr val="C00000"/>
                    </a:solidFill>
                  </a:rPr>
                  <a:t>+1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76209"/>
                <a:ext cx="522451" cy="400110"/>
              </a:xfrm>
              <a:prstGeom prst="rect">
                <a:avLst/>
              </a:prstGeom>
              <a:blipFill>
                <a:blip r:embed="rId17"/>
                <a:stretch>
                  <a:fillRect r="-930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/>
          <p:cNvSpPr/>
          <p:nvPr/>
        </p:nvSpPr>
        <p:spPr>
          <a:xfrm>
            <a:off x="360423" y="1447800"/>
            <a:ext cx="6086405" cy="3391099"/>
          </a:xfrm>
          <a:prstGeom prst="roundRect">
            <a:avLst>
              <a:gd name="adj" fmla="val 648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Straight Arrow Connector 8"/>
          <p:cNvCxnSpPr>
            <a:stCxn id="5" idx="3"/>
            <a:endCxn id="19" idx="1"/>
          </p:cNvCxnSpPr>
          <p:nvPr/>
        </p:nvCxnSpPr>
        <p:spPr>
          <a:xfrm flipV="1">
            <a:off x="6446828" y="2197291"/>
            <a:ext cx="85720" cy="9460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70528" y="1714015"/>
            <a:ext cx="1661655" cy="235914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>
            <a:off x="6532548" y="1742721"/>
            <a:ext cx="187709" cy="1667229"/>
          </a:xfrm>
          <a:prstGeom prst="leftBrace">
            <a:avLst>
              <a:gd name="adj1" fmla="val 100758"/>
              <a:gd name="adj2" fmla="val 27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63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" name="Chart 65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2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 (3)Exp.      (4)DBA      </a:t>
            </a:r>
            <a:r>
              <a:rPr lang="en-US" altLang="ja-JP" sz="1100" dirty="0"/>
              <a:t>(5)Theory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466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2190750"/>
            <a:ext cx="7089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PhD </a:t>
            </a:r>
            <a:r>
              <a:rPr lang="en-US" dirty="0"/>
              <a:t>in Computer Science from NUS</a:t>
            </a:r>
          </a:p>
          <a:p>
            <a:pPr marL="100013" indent="-214313">
              <a:buFont typeface="Arial" charset="0"/>
              <a:buChar char="•"/>
            </a:pPr>
            <a:r>
              <a:rPr lang="en-US" dirty="0"/>
              <a:t>National University of Singapore</a:t>
            </a:r>
          </a:p>
          <a:p>
            <a:r>
              <a:rPr lang="en-US" dirty="0"/>
              <a:t>More than 8 years of experience in the field of Data management</a:t>
            </a:r>
          </a:p>
          <a:p>
            <a:pPr marL="142875" indent="-257175">
              <a:buFont typeface="Arial" panose="020B0604020202020204" pitchFamily="34" charset="0"/>
              <a:buChar char="•"/>
            </a:pPr>
            <a:r>
              <a:rPr lang="en-US" dirty="0"/>
              <a:t>EPFL, Switzerland</a:t>
            </a:r>
          </a:p>
          <a:p>
            <a:pPr marL="142875" indent="-257175">
              <a:buFont typeface="Arial" panose="020B0604020202020204" pitchFamily="34" charset="0"/>
              <a:buChar char="•"/>
            </a:pPr>
            <a:r>
              <a:rPr lang="en-US" dirty="0"/>
              <a:t>Singapore Management University, Singapore</a:t>
            </a:r>
          </a:p>
          <a:p>
            <a:pPr marL="142875" indent="-257175">
              <a:buFont typeface="Arial" panose="020B0604020202020204" pitchFamily="34" charset="0"/>
              <a:buChar char="•"/>
            </a:pPr>
            <a:r>
              <a:rPr lang="en-US" dirty="0" err="1"/>
              <a:t>Skoltech</a:t>
            </a:r>
            <a:r>
              <a:rPr lang="en-US" dirty="0"/>
              <a:t>, Russia</a:t>
            </a:r>
          </a:p>
          <a:p>
            <a:pPr marL="142875" indent="-257175">
              <a:buFont typeface="Arial" panose="020B0604020202020204" pitchFamily="34" charset="0"/>
              <a:buChar char="•"/>
            </a:pPr>
            <a:r>
              <a:rPr lang="en-US" dirty="0" err="1"/>
              <a:t>Innopolis</a:t>
            </a:r>
            <a:r>
              <a:rPr lang="en-US" dirty="0"/>
              <a:t>, Russia</a:t>
            </a:r>
          </a:p>
          <a:p>
            <a:r>
              <a:rPr lang="en-US" dirty="0"/>
              <a:t>Winner of SMU innovation award 2013 and NUS startup weekend 2012</a:t>
            </a:r>
          </a:p>
        </p:txBody>
      </p:sp>
      <p:pic>
        <p:nvPicPr>
          <p:cNvPr id="1026" name="Picture 2" descr="1f7d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0119"/>
            <a:ext cx="1735931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97931" y="1784068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Senior Data Scientist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801044" y="4758333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(0) Short Bio      </a:t>
            </a: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</a:rPr>
              <a:t>(1)Problem       (2)FBA vs. DBA       (3)Exp.     (4)DBA     (5)Theory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5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Proportion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2"/>
            <a:ext cx="8229600" cy="2096376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We can obtain feedback from and accordingly </a:t>
            </a:r>
            <a:r>
              <a:rPr lang="en-US" altLang="ja-JP" dirty="0"/>
              <a:t>forming decision </a:t>
            </a:r>
            <a:r>
              <a:rPr kumimoji="1" lang="en-US" altLang="ja-JP" dirty="0"/>
              <a:t>for</a:t>
            </a:r>
          </a:p>
          <a:p>
            <a:pPr marL="457200" lvl="1" indent="0">
              <a:buNone/>
            </a:pPr>
            <a:r>
              <a:rPr kumimoji="1" lang="en-US" altLang="ja-JP" dirty="0"/>
              <a:t>1) a </a:t>
            </a:r>
            <a:r>
              <a:rPr kumimoji="1" lang="en-US" altLang="ja-JP" dirty="0">
                <a:solidFill>
                  <a:srgbClr val="FF0000"/>
                </a:solidFill>
              </a:rPr>
              <a:t>single</a:t>
            </a:r>
            <a:r>
              <a:rPr kumimoji="1" lang="en-US" altLang="ja-JP" dirty="0"/>
              <a:t> user at a time</a:t>
            </a:r>
          </a:p>
          <a:p>
            <a:pPr marL="457200" lvl="1" indent="0">
              <a:buNone/>
            </a:pPr>
            <a:r>
              <a:rPr lang="en-US" altLang="ja-JP" dirty="0"/>
              <a:t>2) a </a:t>
            </a:r>
            <a:r>
              <a:rPr lang="en-US" altLang="ja-JP" dirty="0">
                <a:solidFill>
                  <a:srgbClr val="FF0000"/>
                </a:solidFill>
              </a:rPr>
              <a:t>batch</a:t>
            </a:r>
            <a:r>
              <a:rPr lang="en-US" altLang="ja-JP" dirty="0"/>
              <a:t> of users at a time</a:t>
            </a:r>
          </a:p>
          <a:p>
            <a:r>
              <a:rPr lang="en-US" altLang="ja-JP" dirty="0"/>
              <a:t>These types of feedback ask for different granularity of our decision making for each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5" name="Picture 2" descr="http://www.neurosciencemarketing.com/blog/wp-content/uploads/2015/10/horizontal-vs-vertical-540x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5008" r="72487" b="52636"/>
          <a:stretch/>
        </p:blipFill>
        <p:spPr bwMode="auto">
          <a:xfrm>
            <a:off x="395289" y="2828652"/>
            <a:ext cx="91440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51858" y="2880785"/>
            <a:ext cx="952500" cy="1270615"/>
            <a:chOff x="4306763" y="3004660"/>
            <a:chExt cx="952500" cy="1270615"/>
          </a:xfrm>
        </p:grpSpPr>
        <p:pic>
          <p:nvPicPr>
            <p:cNvPr id="7" name="Picture 4" descr="https://www.singsys.com/blog/wp-content/uploads/2015/04/imgo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04" t="5284" r="43207" b="73880"/>
            <a:stretch/>
          </p:blipFill>
          <p:spPr bwMode="auto">
            <a:xfrm>
              <a:off x="4588751" y="3004660"/>
              <a:ext cx="427544" cy="45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763" y="3322775"/>
              <a:ext cx="952500" cy="952500"/>
            </a:xfrm>
            <a:prstGeom prst="rect">
              <a:avLst/>
            </a:prstGeom>
          </p:spPr>
        </p:pic>
      </p:grpSp>
      <p:pic>
        <p:nvPicPr>
          <p:cNvPr id="9" name="Picture 2" descr="http://www.neurosciencemarketing.com/blog/wp-content/uploads/2015/10/horizontal-vs-vertical-540x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54731" r="67916" b="11548"/>
          <a:stretch/>
        </p:blipFill>
        <p:spPr bwMode="auto">
          <a:xfrm>
            <a:off x="357189" y="3944527"/>
            <a:ext cx="990600" cy="7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llout: Right Arrow 9"/>
          <p:cNvSpPr/>
          <p:nvPr/>
        </p:nvSpPr>
        <p:spPr>
          <a:xfrm>
            <a:off x="1423990" y="3106327"/>
            <a:ext cx="1804068" cy="1371600"/>
          </a:xfrm>
          <a:prstGeom prst="rightArrowCallout">
            <a:avLst>
              <a:gd name="adj1" fmla="val 9006"/>
              <a:gd name="adj2" fmla="val 12082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Which one to select for a single user?</a:t>
            </a:r>
          </a:p>
          <a:p>
            <a:pPr algn="ctr"/>
            <a:r>
              <a:rPr lang="en-US" altLang="ja-JP" sz="1600" dirty="0"/>
              <a:t>(item)</a:t>
            </a:r>
            <a:endParaRPr kumimoji="1" lang="ja-JP" altLang="en-US" sz="1600" dirty="0"/>
          </a:p>
        </p:txBody>
      </p:sp>
      <p:pic>
        <p:nvPicPr>
          <p:cNvPr id="11" name="Picture 2" descr="http://www.neurosciencemarketing.com/blog/wp-content/uploads/2015/10/horizontal-vs-vertical-540x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5008" r="72487" b="52636"/>
          <a:stretch/>
        </p:blipFill>
        <p:spPr bwMode="auto">
          <a:xfrm>
            <a:off x="4738689" y="2800835"/>
            <a:ext cx="91440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138989" y="2861534"/>
            <a:ext cx="1700211" cy="1600199"/>
            <a:chOff x="3950494" y="3009049"/>
            <a:chExt cx="1700211" cy="1600199"/>
          </a:xfrm>
        </p:grpSpPr>
        <p:pic>
          <p:nvPicPr>
            <p:cNvPr id="13" name="Picture 4" descr="https://www.singsys.com/blog/wp-content/uploads/2015/04/imgo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4" t="5760" r="19855" b="5760"/>
            <a:stretch/>
          </p:blipFill>
          <p:spPr bwMode="auto">
            <a:xfrm>
              <a:off x="3950494" y="3009049"/>
              <a:ext cx="1700211" cy="160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763" y="3322775"/>
              <a:ext cx="952500" cy="952500"/>
            </a:xfrm>
            <a:prstGeom prst="rect">
              <a:avLst/>
            </a:prstGeom>
          </p:spPr>
        </p:pic>
      </p:grpSp>
      <p:pic>
        <p:nvPicPr>
          <p:cNvPr id="15" name="Picture 2" descr="http://www.neurosciencemarketing.com/blog/wp-content/uploads/2015/10/horizontal-vs-vertical-540x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54731" r="67916" b="11548"/>
          <a:stretch/>
        </p:blipFill>
        <p:spPr bwMode="auto">
          <a:xfrm>
            <a:off x="4700589" y="3916710"/>
            <a:ext cx="990600" cy="7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llout: Right Arrow 15"/>
          <p:cNvSpPr/>
          <p:nvPr/>
        </p:nvSpPr>
        <p:spPr>
          <a:xfrm>
            <a:off x="5767390" y="3078510"/>
            <a:ext cx="1804068" cy="1371600"/>
          </a:xfrm>
          <a:prstGeom prst="rightArrowCallout">
            <a:avLst>
              <a:gd name="adj1" fmla="val 9006"/>
              <a:gd name="adj2" fmla="val 12082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Calculating proportion </a:t>
            </a:r>
          </a:p>
          <a:p>
            <a:pPr algn="ctr"/>
            <a:r>
              <a:rPr lang="en-US" altLang="ja-JP" sz="1600" dirty="0"/>
              <a:t>Or</a:t>
            </a:r>
          </a:p>
          <a:p>
            <a:pPr algn="ctr"/>
            <a:r>
              <a:rPr lang="en-US" altLang="ja-JP" sz="1600" dirty="0"/>
              <a:t>traffic</a:t>
            </a:r>
          </a:p>
          <a:p>
            <a:pPr algn="ctr"/>
            <a:r>
              <a:rPr lang="en-US" altLang="ja-JP" sz="1600" dirty="0"/>
              <a:t>(%)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723305" y="-54541"/>
            <a:ext cx="1357263" cy="685800"/>
            <a:chOff x="7723305" y="-54541"/>
            <a:chExt cx="1357263" cy="685800"/>
          </a:xfrm>
        </p:grpSpPr>
        <p:pic>
          <p:nvPicPr>
            <p:cNvPr id="18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7723305" y="108422"/>
              <a:ext cx="250794" cy="50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s://cdn2.vox-cdn.com/uploads/chorus_asset/file/8195897/iPhone_7_Plus_Product_Red_Pure_Back_PR_PRINT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3" t="8519" r="14210" b="8519"/>
            <a:stretch/>
          </p:blipFill>
          <p:spPr bwMode="auto">
            <a:xfrm>
              <a:off x="8840782" y="122691"/>
              <a:ext cx="239786" cy="47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378168379"/>
                </p:ext>
              </p:extLst>
            </p:nvPr>
          </p:nvGraphicFramePr>
          <p:xfrm>
            <a:off x="7974099" y="-54541"/>
            <a:ext cx="866683" cy="685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(2)FBA vs. DBA      (3)Exp.      (4)DBA      </a:t>
            </a:r>
            <a:r>
              <a:rPr lang="en-US" altLang="ja-JP" sz="1100" dirty="0"/>
              <a:t>(5)Theory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212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8305800" cy="20288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400" i="1" dirty="0"/>
              <a:t>1) We have multiple candidates (like layouts for our </a:t>
            </a:r>
            <a:r>
              <a:rPr lang="en-US" sz="2400" i="1" dirty="0" err="1"/>
              <a:t>ichiba</a:t>
            </a:r>
            <a:r>
              <a:rPr lang="en-US" sz="2400" i="1" dirty="0"/>
              <a:t> webpage)</a:t>
            </a:r>
          </a:p>
          <a:p>
            <a:pPr marL="57150" indent="0">
              <a:buNone/>
            </a:pPr>
            <a:r>
              <a:rPr lang="en-US" sz="2400" i="1" dirty="0"/>
              <a:t>2) Many users are browsing our webpage</a:t>
            </a:r>
            <a:endParaRPr lang="en-US" sz="2400" dirty="0"/>
          </a:p>
          <a:p>
            <a:r>
              <a:rPr lang="en-US" dirty="0"/>
              <a:t>How to select from these candidates?</a:t>
            </a:r>
          </a:p>
          <a:p>
            <a:pPr marL="0" indent="0">
              <a:buNone/>
            </a:pPr>
            <a:r>
              <a:rPr lang="en-US" sz="2400" dirty="0"/>
              <a:t>N.B. the candidates can also be selecting subset of items based on a criteria (e.g. KPI)</a:t>
            </a:r>
          </a:p>
          <a:p>
            <a:pPr marL="0" indent="0">
              <a:buNone/>
            </a:pPr>
            <a:r>
              <a:rPr lang="en-US" sz="2400" dirty="0"/>
              <a:t>OR selecting between multiple recommendation algorithms!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026" name="Picture 2" descr="http://www.neurosciencemarketing.com/blog/wp-content/uploads/2015/10/horizontal-vs-vertical-540x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5008" r="72487" b="52636"/>
          <a:stretch/>
        </p:blipFill>
        <p:spPr bwMode="auto">
          <a:xfrm>
            <a:off x="2476500" y="2827475"/>
            <a:ext cx="91440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876800" y="2888174"/>
            <a:ext cx="1700211" cy="1600199"/>
            <a:chOff x="3950494" y="3009049"/>
            <a:chExt cx="1700211" cy="1600199"/>
          </a:xfrm>
        </p:grpSpPr>
        <p:pic>
          <p:nvPicPr>
            <p:cNvPr id="1028" name="Picture 4" descr="https://www.singsys.com/blog/wp-content/uploads/2015/04/imgo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4" t="5760" r="19855" b="5760"/>
            <a:stretch/>
          </p:blipFill>
          <p:spPr bwMode="auto">
            <a:xfrm>
              <a:off x="3950494" y="3009049"/>
              <a:ext cx="1700211" cy="160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763" y="3322775"/>
              <a:ext cx="952500" cy="952500"/>
            </a:xfrm>
            <a:prstGeom prst="rect">
              <a:avLst/>
            </a:prstGeom>
          </p:spPr>
        </p:pic>
      </p:grpSp>
      <p:pic>
        <p:nvPicPr>
          <p:cNvPr id="12" name="Picture 2" descr="http://www.neurosciencemarketing.com/blog/wp-content/uploads/2015/10/horizontal-vs-vertical-540x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54731" r="67916" b="11548"/>
          <a:stretch/>
        </p:blipFill>
        <p:spPr bwMode="auto">
          <a:xfrm>
            <a:off x="2438400" y="3943350"/>
            <a:ext cx="990600" cy="7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llout: Right Arrow 9"/>
          <p:cNvSpPr/>
          <p:nvPr/>
        </p:nvSpPr>
        <p:spPr>
          <a:xfrm>
            <a:off x="3453825" y="3051621"/>
            <a:ext cx="1804068" cy="1371600"/>
          </a:xfrm>
          <a:prstGeom prst="rightArrowCallout">
            <a:avLst>
              <a:gd name="adj1" fmla="val 9006"/>
              <a:gd name="adj2" fmla="val 12082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Which layout/</a:t>
            </a:r>
          </a:p>
          <a:p>
            <a:pPr algn="ctr"/>
            <a:r>
              <a:rPr kumimoji="1" lang="en-US" altLang="ja-JP" sz="1600" dirty="0"/>
              <a:t>candidate to select?</a:t>
            </a:r>
            <a:endParaRPr kumimoji="1" lang="ja-JP" altLang="en-US" sz="1600" dirty="0"/>
          </a:p>
        </p:txBody>
      </p:sp>
      <p:pic>
        <p:nvPicPr>
          <p:cNvPr id="13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2717042" y="2850066"/>
            <a:ext cx="472708" cy="9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2717042" y="3898258"/>
            <a:ext cx="456060" cy="91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(1)Problem 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(2)FBA vs. DBA      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FBA: Fixed Bandit Algorithm (Traditional)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305800" cy="13430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FIXED (CONSTANT) performance over the whole period of time.</a:t>
            </a:r>
          </a:p>
          <a:p>
            <a:pPr marL="57150" indent="0">
              <a:buNone/>
            </a:pPr>
            <a:r>
              <a:rPr lang="en-US" altLang="ja-JP" sz="2400" i="1" dirty="0"/>
              <a:t>Given this critical assumption (fixed performance) we are aiming to minimize the regret in order to maximize the overall performance.</a:t>
            </a:r>
            <a:endParaRPr lang="en-US" altLang="ja-JP" sz="2400" dirty="0"/>
          </a:p>
          <a:p>
            <a:pPr marL="5715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51152962"/>
              </p:ext>
            </p:extLst>
          </p:nvPr>
        </p:nvGraphicFramePr>
        <p:xfrm>
          <a:off x="1676400" y="1733550"/>
          <a:ext cx="594360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20214" y="1701738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01426" y="3028950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DBA: Dynamic Bandit Algorithm (Our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05800" cy="885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83855599"/>
              </p:ext>
            </p:extLst>
          </p:nvPr>
        </p:nvGraphicFramePr>
        <p:xfrm>
          <a:off x="1676400" y="1733550"/>
          <a:ext cx="594360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20214" y="1701738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01426" y="3028950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inear.jsonB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1276350"/>
            <a:ext cx="7924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case scenario (Upper Bound)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10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01426" y="3028950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20214" y="1701738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05800" cy="6096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altLang="ja-JP" sz="2400" i="1" dirty="0"/>
              <a:t>Assumes we know the future’s feedback in advance!</a:t>
            </a:r>
            <a:endParaRPr lang="en-US" altLang="ja-JP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inear.jsonBALANC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1239014"/>
            <a:ext cx="8001000" cy="3549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A/B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9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20214" y="1701738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01426" y="3028950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305800" cy="6096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altLang="ja-JP" sz="2400" i="1" dirty="0"/>
              <a:t>Constant ratio for every candidate!</a:t>
            </a:r>
            <a:endParaRPr lang="en-US" altLang="ja-JP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inear.jsonT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1228989"/>
            <a:ext cx="8199733" cy="3545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FBA: Fixed Bandit Algorithm (Traditional)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305800" cy="8858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altLang="ja-JP" sz="2400" i="1" dirty="0"/>
              <a:t>Assumes each candidate has a FIXED (CONSTANT) performance over the whole period of time.</a:t>
            </a:r>
            <a:endParaRPr lang="en-US" altLang="ja-JP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10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01426" y="3028950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20214" y="1701738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V="1">
            <a:off x="1828800" y="3268980"/>
            <a:ext cx="0" cy="106680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063752" y="3349090"/>
            <a:ext cx="0" cy="9866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56609" y="3395581"/>
            <a:ext cx="5591" cy="92583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616495" y="3486149"/>
            <a:ext cx="10100" cy="8496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912615" y="3553860"/>
            <a:ext cx="10100" cy="76915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209475" y="3618137"/>
            <a:ext cx="10100" cy="70327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486850" y="3696440"/>
            <a:ext cx="10100" cy="63934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764450" y="3762872"/>
            <a:ext cx="10100" cy="5585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547" y="3846548"/>
            <a:ext cx="10100" cy="48311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73809" y="3642802"/>
            <a:ext cx="10100" cy="685459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26377" y="3724915"/>
            <a:ext cx="10100" cy="610865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534567" y="3804156"/>
            <a:ext cx="10100" cy="528380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266500" y="3887673"/>
            <a:ext cx="10100" cy="436677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970148" y="3972277"/>
            <a:ext cx="10100" cy="360890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659162" y="4042141"/>
            <a:ext cx="10100" cy="298256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406763" y="4100604"/>
            <a:ext cx="6598" cy="228601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118607" y="4176803"/>
            <a:ext cx="2733" cy="152402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77985" y="4252853"/>
            <a:ext cx="4513" cy="76352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458755" y="3938486"/>
            <a:ext cx="10100" cy="3992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516092" y="3564542"/>
            <a:ext cx="10100" cy="773601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61918" y="4020723"/>
            <a:ext cx="10100" cy="31215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830418" y="3468792"/>
            <a:ext cx="10100" cy="859469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087760" y="4090318"/>
            <a:ext cx="0" cy="24546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36204" y="3399725"/>
            <a:ext cx="10100" cy="936055"/>
          </a:xfrm>
          <a:prstGeom prst="line">
            <a:avLst/>
          </a:prstGeom>
          <a:ln w="57150">
            <a:solidFill>
              <a:srgbClr val="4F81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8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inear.jsonDB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1192807"/>
            <a:ext cx="8077200" cy="3599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DBA: Dynamic Bandit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305800" cy="8858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2400" i="1" dirty="0"/>
              <a:t>Assumes </a:t>
            </a:r>
            <a:r>
              <a:rPr lang="en-US" altLang="ja-JP" sz="2400" i="1" dirty="0"/>
              <a:t>each candidate has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Dynamic</a:t>
            </a:r>
            <a:r>
              <a:rPr lang="en-US" sz="2400" i="1" dirty="0"/>
              <a:t> performance, i.e. a changing behavior over the time.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90142C-BBCC-42ED-841D-E795FB8A7B9A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9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20214" y="1701738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2.vox-cdn.com/uploads/chorus_asset/file/8195897/iPhone_7_Plus_Product_Red_Pure_Back_PR_PRINT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519" r="14210" b="8519"/>
          <a:stretch/>
        </p:blipFill>
        <p:spPr bwMode="auto">
          <a:xfrm>
            <a:off x="601426" y="3028950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0800" y="4890562"/>
            <a:ext cx="3834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(1)Problem       </a:t>
            </a:r>
            <a:r>
              <a:rPr lang="en-US" altLang="ja-JP" sz="1100" dirty="0"/>
              <a:t>(2)FBA vs. DBA      </a:t>
            </a:r>
            <a:r>
              <a:rPr lang="en-US" altLang="ja-JP" sz="1100" dirty="0">
                <a:solidFill>
                  <a:schemeClr val="bg1">
                    <a:lumMod val="65000"/>
                  </a:schemeClr>
                </a:solidFill>
              </a:rPr>
              <a:t>(3)Exp.      (4)DBA      (5)Theory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orporate_Confidential 16x9_201502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CA2BC11-AAD7-6346-9558-8C46FCE541DE}" vid="{08DD89D2-0AAB-F042-A9AD-F402B8067A9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arget_x0020_Audiences xmlns="6a5a4750-7ff6-43b8-bb70-b022d80562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1" ma:contentTypeDescription="Create a new document." ma:contentTypeScope="" ma:versionID="7fcf854f195f9a98ec952899f61b21f0">
  <xsd:schema xmlns:xsd="http://www.w3.org/2001/XMLSchema" xmlns:p="http://schemas.microsoft.com/office/2006/metadata/properties" xmlns:ns2="6a5a4750-7ff6-43b8-bb70-b022d80562fa" targetNamespace="http://schemas.microsoft.com/office/2006/metadata/properties" ma:root="true" ma:fieldsID="bdac463b629e1393ba41081e7b20ee78" ns2:_="">
    <xsd:import namespace="6a5a4750-7ff6-43b8-bb70-b022d80562fa"/>
    <xsd:element name="properties">
      <xsd:complexType>
        <xsd:sequence>
          <xsd:element name="documentManagement">
            <xsd:complexType>
              <xsd:all>
                <xsd:element ref="ns2:Target_x0020_Audienc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a5a4750-7ff6-43b8-bb70-b022d80562fa" elementFormDefault="qualified">
    <xsd:import namespace="http://schemas.microsoft.com/office/2006/documentManagement/types"/>
    <xsd:element name="Target_x0020_Audiences" ma:index="8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5129F52-D51A-416F-9F9E-BF7D7B78A2D2}">
  <ds:schemaRefs>
    <ds:schemaRef ds:uri="http://purl.org/dc/terms/"/>
    <ds:schemaRef ds:uri="6a5a4750-7ff6-43b8-bb70-b022d80562fa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26007D5-1D4C-45DE-B9FB-DCF6020D9C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55A722-7A8B-48B2-A560-DA676CF6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5a4750-7ff6-43b8-bb70-b022d80562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02_Corporate_confidential_16x9</Template>
  <TotalTime>6032</TotalTime>
  <Words>1182</Words>
  <Application>Microsoft Office PowerPoint</Application>
  <PresentationFormat>On-screen Show (16:9)</PresentationFormat>
  <Paragraphs>227</Paragraphs>
  <Slides>20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Chalkboard</vt:lpstr>
      <vt:lpstr>ＭＳ Ｐゴシック</vt:lpstr>
      <vt:lpstr>Arial</vt:lpstr>
      <vt:lpstr>Calibri</vt:lpstr>
      <vt:lpstr>Cambria Math</vt:lpstr>
      <vt:lpstr>Corporate_Confidential 16x9_20150204</vt:lpstr>
      <vt:lpstr>DBA: Dynamic Bandit Algorithm</vt:lpstr>
      <vt:lpstr>PowerPoint Presentation</vt:lpstr>
      <vt:lpstr>Problem</vt:lpstr>
      <vt:lpstr>FBA: Fixed Bandit Algorithm (Traditional) </vt:lpstr>
      <vt:lpstr>DBA: Dynamic Bandit Algorithm (Our solution)</vt:lpstr>
      <vt:lpstr>Best case scenario (Upper Bound)</vt:lpstr>
      <vt:lpstr>A/B Testing</vt:lpstr>
      <vt:lpstr>FBA: Fixed Bandit Algorithm (Traditional) </vt:lpstr>
      <vt:lpstr>DBA: Dynamic Bandit Algorithm</vt:lpstr>
      <vt:lpstr>Comparison</vt:lpstr>
      <vt:lpstr>DBA: Dynamic Bandit Algorithm- Experiment</vt:lpstr>
      <vt:lpstr>DBA: Dynamic Bandit Algorithm- Experiment</vt:lpstr>
      <vt:lpstr>DBA: Dynamic Bandit Algorithm</vt:lpstr>
      <vt:lpstr>DBA: Dynamic Bandit Algorithm</vt:lpstr>
      <vt:lpstr>DBA: Dynamic Bandit Algorithm</vt:lpstr>
      <vt:lpstr>DBA: Dynamic Bandit Algorithm-Generative Model</vt:lpstr>
      <vt:lpstr>DBA: Dynamic Bandit Algorithm-Applying prior</vt:lpstr>
      <vt:lpstr>DBA: Dynamic Bandit Algorithm-Apply observations</vt:lpstr>
      <vt:lpstr>DBA: Dynamic Bandit Algorithm- Marginalization</vt:lpstr>
      <vt:lpstr>Proportion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R-Style_タイトル</dc:title>
  <dc:creator>Nobari, Sadegh | Sasha | RIT</dc:creator>
  <cp:lastModifiedBy>Kamahara, Helen | Helen | RIT</cp:lastModifiedBy>
  <cp:revision>104</cp:revision>
  <dcterms:created xsi:type="dcterms:W3CDTF">2017-03-09T01:54:46Z</dcterms:created>
  <dcterms:modified xsi:type="dcterms:W3CDTF">2017-07-20T05:14:28Z</dcterms:modified>
</cp:coreProperties>
</file>