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72" r:id="rId3"/>
    <p:sldId id="257" r:id="rId4"/>
    <p:sldId id="265" r:id="rId5"/>
    <p:sldId id="276" r:id="rId6"/>
    <p:sldId id="267" r:id="rId7"/>
    <p:sldId id="266" r:id="rId8"/>
    <p:sldId id="273" r:id="rId9"/>
    <p:sldId id="268" r:id="rId10"/>
    <p:sldId id="274" r:id="rId11"/>
    <p:sldId id="275" r:id="rId12"/>
    <p:sldId id="280" r:id="rId13"/>
    <p:sldId id="278" r:id="rId14"/>
    <p:sldId id="277" r:id="rId15"/>
    <p:sldId id="282" r:id="rId16"/>
    <p:sldId id="270" r:id="rId17"/>
    <p:sldId id="286" r:id="rId18"/>
    <p:sldId id="281" r:id="rId19"/>
    <p:sldId id="285" r:id="rId20"/>
    <p:sldId id="28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B83"/>
    <a:srgbClr val="011EAA"/>
    <a:srgbClr val="7D97F5"/>
    <a:srgbClr val="FB9591"/>
    <a:srgbClr val="FA6E62"/>
    <a:srgbClr val="BED1FC"/>
    <a:srgbClr val="EC9C9E"/>
    <a:srgbClr val="4F52FF"/>
    <a:srgbClr val="FB9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464"/>
  </p:normalViewPr>
  <p:slideViewPr>
    <p:cSldViewPr snapToGrid="0" snapToObjects="1">
      <p:cViewPr varScale="1">
        <p:scale>
          <a:sx n="82" d="100"/>
          <a:sy n="82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b="1" baseline="0" dirty="0" err="1">
                <a:latin typeface="Poppins" pitchFamily="2" charset="77"/>
                <a:cs typeface="Poppins" pitchFamily="2" charset="77"/>
              </a:rPr>
              <a:t>Proportion</a:t>
            </a:r>
            <a:r>
              <a:rPr lang="pt-BR" b="1" baseline="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b="1" baseline="0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b="1" baseline="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b="1" baseline="0" dirty="0" err="1">
                <a:latin typeface="Poppins" pitchFamily="2" charset="77"/>
                <a:cs typeface="Poppins" pitchFamily="2" charset="77"/>
              </a:rPr>
              <a:t>Missing</a:t>
            </a:r>
            <a:r>
              <a:rPr lang="pt-BR" b="1" baseline="0" dirty="0">
                <a:latin typeface="Poppins" pitchFamily="2" charset="77"/>
                <a:cs typeface="Poppins" pitchFamily="2" charset="77"/>
              </a:rPr>
              <a:t> Data per </a:t>
            </a:r>
            <a:r>
              <a:rPr lang="pt-BR" b="1" baseline="0" dirty="0" err="1">
                <a:latin typeface="Poppins" pitchFamily="2" charset="77"/>
                <a:cs typeface="Poppins" pitchFamily="2" charset="77"/>
              </a:rPr>
              <a:t>Feature</a:t>
            </a:r>
            <a:endParaRPr lang="pt-BR" b="1" baseline="0" dirty="0">
              <a:latin typeface="Poppins" pitchFamily="2" charset="77"/>
              <a:cs typeface="Poppins" pitchFamily="2" charset="77"/>
            </a:endParaRPr>
          </a:p>
        </c:rich>
      </c:tx>
      <c:layout>
        <c:manualLayout>
          <c:xMode val="edge"/>
          <c:yMode val="edge"/>
          <c:x val="5.3770565264707762E-2"/>
          <c:y val="4.1331126222858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24453702780823283"/>
          <c:w val="0.86029810298102971"/>
          <c:h val="0.5326148293963254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Planilha1!$B$9</c:f>
              <c:strCache>
                <c:ptCount val="1"/>
                <c:pt idx="0">
                  <c:v>Not Missing</c:v>
                </c:pt>
              </c:strCache>
            </c:strRef>
          </c:tx>
          <c:spPr>
            <a:solidFill>
              <a:srgbClr val="011EA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40B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00-814B-AD5C-792F1E21E45F}"/>
              </c:ext>
            </c:extLst>
          </c:dPt>
          <c:dPt>
            <c:idx val="1"/>
            <c:invertIfNegative val="0"/>
            <c:bubble3D val="0"/>
            <c:spPr>
              <a:solidFill>
                <a:srgbClr val="140B8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00-814B-AD5C-792F1E21E45F}"/>
              </c:ext>
            </c:extLst>
          </c:dPt>
          <c:dLbls>
            <c:delete val="1"/>
          </c:dLbls>
          <c:cat>
            <c:strRef>
              <c:f>Planilha1!$C$8:$D$8</c:f>
              <c:strCache>
                <c:ptCount val="2"/>
                <c:pt idx="0">
                  <c:v>person_emp_lenght</c:v>
                </c:pt>
                <c:pt idx="1">
                  <c:v>loan_int_rate</c:v>
                </c:pt>
              </c:strCache>
            </c:strRef>
          </c:cat>
          <c:val>
            <c:numRef>
              <c:f>Planilha1!$C$9:$D$9</c:f>
              <c:numCache>
                <c:formatCode>0.00%</c:formatCode>
                <c:ptCount val="2"/>
                <c:pt idx="0">
                  <c:v>0.97199999999999998</c:v>
                </c:pt>
                <c:pt idx="1">
                  <c:v>0.89429999999999998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0-814B-AD5C-792F1E21E45F}"/>
            </c:ext>
          </c:extLst>
        </c:ser>
        <c:ser>
          <c:idx val="1"/>
          <c:order val="1"/>
          <c:tx>
            <c:strRef>
              <c:f>Planilha1!$B$10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rgbClr val="FA6E6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7777777777777779E-3"/>
                  <c:y val="-5.31037575999202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00-814B-AD5C-792F1E21E4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Planilha1!$C$8:$D$8</c:f>
              <c:strCache>
                <c:ptCount val="2"/>
                <c:pt idx="0">
                  <c:v>person_emp_lenght</c:v>
                </c:pt>
                <c:pt idx="1">
                  <c:v>loan_int_rate</c:v>
                </c:pt>
              </c:strCache>
            </c:strRef>
          </c:cat>
          <c:val>
            <c:numRef>
              <c:f>Planilha1!$C$10:$D$10</c:f>
              <c:numCache>
                <c:formatCode>0.00%</c:formatCode>
                <c:ptCount val="2"/>
                <c:pt idx="0">
                  <c:v>2.8000000000000001E-2</c:v>
                </c:pt>
                <c:pt idx="1">
                  <c:v>0.1057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00-814B-AD5C-792F1E21E4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7"/>
        <c:overlap val="100"/>
        <c:axId val="1216051440"/>
        <c:axId val="1276197184"/>
      </c:barChart>
      <c:catAx>
        <c:axId val="121605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pt-BR"/>
          </a:p>
        </c:txPr>
        <c:crossAx val="1276197184"/>
        <c:crosses val="autoZero"/>
        <c:auto val="1"/>
        <c:lblAlgn val="ctr"/>
        <c:lblOffset val="100"/>
        <c:noMultiLvlLbl val="0"/>
      </c:catAx>
      <c:valAx>
        <c:axId val="1276197184"/>
        <c:scaling>
          <c:orientation val="minMax"/>
          <c:min val="0"/>
        </c:scaling>
        <c:delete val="1"/>
        <c:axPos val="l"/>
        <c:numFmt formatCode="0%" sourceLinked="1"/>
        <c:majorTickMark val="none"/>
        <c:minorTickMark val="none"/>
        <c:tickLblPos val="nextTo"/>
        <c:crossAx val="121605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8551-C8D4-3345-9589-D3D836A0B158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0620-FAAB-D94B-9239-5B718C038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997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PredictionValuesChange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PredictionValuesChange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shows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5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0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72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85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40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2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contractual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major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financial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commercial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venture capital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more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honoring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credit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debtors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2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docs.scipy.org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generated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/scipy.stats.ks_2samp.html</a:t>
            </a:r>
          </a:p>
          <a:p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Kolmogorov-Smirnov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(default), ‘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</a:p>
          <a:p>
            <a:endParaRPr lang="pt-BR" dirty="0"/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9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mutual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(MI)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uncertainty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mutual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0.0.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quantities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scikit-learn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MI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differently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10620-FAAB-D94B-9239-5B718C0386C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D519F-3ED0-9541-A959-0DCEE295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8CC7F-B6DC-D042-A23D-B0C4CD715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9C07B0-B4C5-D248-A380-68EB709D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2375A-FD3F-2748-8209-B3D5E5E2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C1513-F797-384F-86C9-4D8F25E5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A0B77-4E25-964C-B4E1-7CBE659F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ECBDC2-D68E-5940-94B1-4061B1F4B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1586C-B6C5-D749-9F5E-0E85C9B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7DE4A-8A16-7541-A6E3-DEBAF8D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CB8DA-9E60-1147-8130-9686A42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C84E42-D58C-5C4B-BC4E-D8CF348B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8A7932-6B85-7840-B856-12B48BAA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EDC04-49FB-C449-B04D-1B836459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B031F-304F-1841-909C-268211E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3B536-8931-3D4E-9192-DEF7F62B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2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991EC-6D37-264A-AAD9-31D5B649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C4106-6AB6-8B4E-B8F5-E3EE3041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2361DE-1072-F449-ADE1-1CAC8D88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796A3-E7FE-0046-BC9A-B93C46A2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42C8E-606C-194F-9132-BD2834C0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65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CE9C4-BBE8-0A4B-9E01-E4C436BB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DA02EB-DFC8-3742-A8BC-102599D6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2FA4B-3DCB-F944-BD82-CFB0A93D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B68A7-5D0F-034C-A18F-F20648EA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88FE5-574F-B845-AED2-2998433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5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E643-592E-D745-99D2-7180D0F7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33B22-BF56-0F46-83D8-DF56FC70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92A54F-1BFC-E64C-AD25-B10817BC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4B639C-2850-E04A-82F6-EFB978F4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C4530-DCC5-5E42-BA88-5A5B98AA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AC4950-33C4-6244-8F37-60AD6EC3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5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8CDB2-F12A-9040-BA6D-21757C7A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AE3CE-8C1D-8549-A34B-9B372B52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7A6C0-B01D-EB45-B1CF-A78CD9D2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4AA265-5150-2A4B-8F6F-7C10EE4E8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E480C9-9CAB-D44E-8DCE-A4B54EBE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802C14-1BAE-6746-9907-221BF405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1C6D6E-16AF-6247-84D6-632546C6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74B5D6-7155-D94A-8C4C-48F2B041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5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FB9D8-765C-8242-ADD4-C519FE0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5BB7C-AB6C-A549-A2C2-149F7857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417B5-58E6-DD49-A321-1BE9C097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5EAEA1-CF0A-1049-A6E1-C5C0BF02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5C8704-3236-6C4B-B3FF-C8038B15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A62458-E4B6-1B4C-ABFD-7CD0C071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863F85-3905-7142-B6D3-26E295F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E41E-F5F5-8949-9D9A-3F288CD3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12BB8-21D7-CA4F-B329-CEDD6ACB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2E1E83-37F7-EC48-BE50-ED7DD03E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A424B7-7F7F-D74F-918D-54B698BF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1F792-CC6E-374D-BBC0-F61EE6E2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A7540-C54E-774C-8462-3D985BB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ADE4D-430B-5A40-AF8D-95740BE0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705966-E9BB-FF45-A840-CDC1C1620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6950E-87E5-0746-A13B-B9A3B466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DB33B7-C734-1547-A861-687515D2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22D86-5A6B-2C44-98C4-BF3FBB3F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B83157-64F3-A446-8DCC-2464DF4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6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CB75E5-4D7A-8C42-B825-C144145A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79B0B-4EDD-2943-9550-0D54932E3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4CEE6-4665-CE4D-8CF6-00ECC203D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8BF7-C21E-644A-9AD2-BED7F5209F95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93F0C-5855-8345-AAE0-25C2B9189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F0522-C097-1341-9B7A-0F52569AC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8979-02D7-DA47-8FD6-B25050829B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atboost.a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E55993C-ACDE-A645-AC80-AD105195D9FF}"/>
              </a:ext>
            </a:extLst>
          </p:cNvPr>
          <p:cNvSpPr txBox="1"/>
          <p:nvPr/>
        </p:nvSpPr>
        <p:spPr>
          <a:xfrm>
            <a:off x="536566" y="1230940"/>
            <a:ext cx="468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 Light" pitchFamily="2" charset="77"/>
                <a:cs typeface="Poppins Light" pitchFamily="2" charset="77"/>
              </a:rPr>
              <a:t>Credit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Risk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Analysis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with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Machine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Learning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AC4821-AD14-604B-B498-116E71F5FB38}"/>
              </a:ext>
            </a:extLst>
          </p:cNvPr>
          <p:cNvSpPr txBox="1"/>
          <p:nvPr/>
        </p:nvSpPr>
        <p:spPr>
          <a:xfrm>
            <a:off x="536566" y="2380239"/>
            <a:ext cx="482265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 err="1">
                <a:latin typeface="Poppins Medium" pitchFamily="2" charset="77"/>
                <a:cs typeface="Poppins Medium" pitchFamily="2" charset="77"/>
              </a:rPr>
              <a:t>Maximizing</a:t>
            </a:r>
            <a:r>
              <a:rPr lang="pt-BR" sz="4500" dirty="0">
                <a:latin typeface="Poppins Medium" pitchFamily="2" charset="77"/>
                <a:cs typeface="Poppins Medium" pitchFamily="2" charset="77"/>
              </a:rPr>
              <a:t> </a:t>
            </a:r>
            <a:r>
              <a:rPr lang="pt-BR" sz="4500" dirty="0" err="1">
                <a:latin typeface="Poppins Medium" pitchFamily="2" charset="77"/>
                <a:cs typeface="Poppins Medium" pitchFamily="2" charset="77"/>
              </a:rPr>
              <a:t>loan</a:t>
            </a:r>
            <a:r>
              <a:rPr lang="pt-BR" sz="4500" dirty="0">
                <a:latin typeface="Poppins Medium" pitchFamily="2" charset="77"/>
                <a:cs typeface="Poppins Medium" pitchFamily="2" charset="77"/>
              </a:rPr>
              <a:t> </a:t>
            </a:r>
            <a:r>
              <a:rPr lang="pt-BR" sz="4500" dirty="0" err="1">
                <a:latin typeface="Poppins Medium" pitchFamily="2" charset="77"/>
                <a:cs typeface="Poppins Medium" pitchFamily="2" charset="77"/>
              </a:rPr>
              <a:t>acceptance</a:t>
            </a:r>
            <a:r>
              <a:rPr lang="pt-BR" sz="4500" dirty="0">
                <a:latin typeface="Poppins Medium" pitchFamily="2" charset="77"/>
                <a:cs typeface="Poppins Medium" pitchFamily="2" charset="77"/>
              </a:rPr>
              <a:t> </a:t>
            </a:r>
            <a:r>
              <a:rPr lang="pt-BR" sz="4500" dirty="0" err="1">
                <a:latin typeface="Poppins Medium" pitchFamily="2" charset="77"/>
                <a:cs typeface="Poppins Medium" pitchFamily="2" charset="77"/>
              </a:rPr>
              <a:t>with</a:t>
            </a:r>
            <a:r>
              <a:rPr lang="pt-BR" sz="4500" dirty="0">
                <a:latin typeface="Poppins Medium" pitchFamily="2" charset="77"/>
                <a:cs typeface="Poppins Medium" pitchFamily="2" charset="77"/>
              </a:rPr>
              <a:t> </a:t>
            </a:r>
            <a:r>
              <a:rPr lang="pt-BR" sz="4500" dirty="0" err="1">
                <a:latin typeface="Poppins Medium" pitchFamily="2" charset="77"/>
                <a:cs typeface="Poppins Medium" pitchFamily="2" charset="77"/>
              </a:rPr>
              <a:t>minimum</a:t>
            </a:r>
            <a:r>
              <a:rPr lang="pt-BR" sz="4500" dirty="0">
                <a:latin typeface="Poppins Medium" pitchFamily="2" charset="77"/>
                <a:cs typeface="Poppins Medium" pitchFamily="2" charset="77"/>
              </a:rPr>
              <a:t> default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6C9778E-1625-F04D-8612-16D098C34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4" r="4146"/>
          <a:stretch/>
        </p:blipFill>
        <p:spPr>
          <a:xfrm>
            <a:off x="5537200" y="798631"/>
            <a:ext cx="6457576" cy="5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7753F7-7154-DE4D-8C43-8483D267FAA6}"/>
              </a:ext>
            </a:extLst>
          </p:cNvPr>
          <p:cNvSpPr/>
          <p:nvPr/>
        </p:nvSpPr>
        <p:spPr>
          <a:xfrm>
            <a:off x="383854" y="1042968"/>
            <a:ext cx="80890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Correlation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Scores  &amp; Mutual </a:t>
            </a:r>
            <a:r>
              <a:rPr lang="pt-BR" sz="3000" dirty="0" err="1">
                <a:latin typeface="Poppins" pitchFamily="2" charset="77"/>
                <a:cs typeface="Poppins" pitchFamily="2" charset="77"/>
              </a:rPr>
              <a:t>Information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45847D-D795-E742-A300-8B2C80C9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72" y="1802247"/>
            <a:ext cx="5905500" cy="4051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C9057E-62E0-AE44-A067-BE55F4193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4" y="1802247"/>
            <a:ext cx="5491022" cy="46454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88232A-3DFF-BD4F-B647-8274F0424767}"/>
              </a:ext>
            </a:extLst>
          </p:cNvPr>
          <p:cNvSpPr txBox="1"/>
          <p:nvPr/>
        </p:nvSpPr>
        <p:spPr>
          <a:xfrm>
            <a:off x="383854" y="343698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53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9F1C30-3E3C-DA4E-A4D9-A3C1AA070EF2}"/>
              </a:ext>
            </a:extLst>
          </p:cNvPr>
          <p:cNvSpPr txBox="1"/>
          <p:nvPr/>
        </p:nvSpPr>
        <p:spPr>
          <a:xfrm>
            <a:off x="383854" y="343698"/>
            <a:ext cx="6948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Feature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Engineering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&amp; </a:t>
            </a:r>
          </a:p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Selection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4F9B13-D1B8-5E4B-8A98-5A8CEBC1D678}"/>
              </a:ext>
            </a:extLst>
          </p:cNvPr>
          <p:cNvSpPr/>
          <p:nvPr/>
        </p:nvSpPr>
        <p:spPr>
          <a:xfrm>
            <a:off x="1890713" y="2337036"/>
            <a:ext cx="8467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Poppins" pitchFamily="2" charset="77"/>
                <a:cs typeface="Poppins" pitchFamily="2" charset="77"/>
                <a:hlinkClick r:id="rId2"/>
              </a:rPr>
              <a:t>CatBoost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an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algorithm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for gradiente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boosting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decision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trees</a:t>
            </a:r>
            <a:r>
              <a:rPr lang="pt-BR" dirty="0">
                <a:latin typeface="Poppins" pitchFamily="2" charset="77"/>
                <a:cs typeface="Poppins" pitchFamily="2" charset="77"/>
              </a:rPr>
              <a:t>,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that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have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categorical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feature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support</a:t>
            </a:r>
            <a:r>
              <a:rPr lang="pt-BR" dirty="0">
                <a:latin typeface="Poppins" pitchFamily="2" charset="77"/>
                <a:cs typeface="Poppins" pitchFamily="2" charset="77"/>
              </a:rPr>
              <a:t>,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way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there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one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less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step</a:t>
            </a:r>
            <a:r>
              <a:rPr lang="pt-BR" dirty="0">
                <a:latin typeface="Poppins" pitchFamily="2" charset="77"/>
                <a:cs typeface="Poppins" pitchFamily="2" charset="77"/>
              </a:rPr>
              <a:t> in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pre-processing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data.  </a:t>
            </a: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  <a:p>
            <a:r>
              <a:rPr lang="pt-BR" dirty="0">
                <a:latin typeface="Poppins" pitchFamily="2" charset="77"/>
                <a:cs typeface="Poppins" pitchFamily="2" charset="77"/>
              </a:rPr>
              <a:t>It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also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requires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minumum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tuning</a:t>
            </a:r>
            <a:r>
              <a:rPr lang="pt-BR" dirty="0">
                <a:latin typeface="Poppins" pitchFamily="2" charset="77"/>
                <a:cs typeface="Poppins" pitchFamily="2" charset="77"/>
              </a:rPr>
              <a:t>.</a:t>
            </a: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  <a:p>
            <a:r>
              <a:rPr lang="pt-BR" dirty="0" err="1">
                <a:latin typeface="Poppins" pitchFamily="2" charset="77"/>
                <a:cs typeface="Poppins" pitchFamily="2" charset="77"/>
              </a:rPr>
              <a:t>Since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dataset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a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mix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diffent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types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features</a:t>
            </a:r>
            <a:r>
              <a:rPr lang="pt-BR" dirty="0">
                <a:latin typeface="Poppins" pitchFamily="2" charset="77"/>
                <a:cs typeface="Poppins" pitchFamily="2" charset="77"/>
              </a:rPr>
              <a:t>,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CatBoost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will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be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used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to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construct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probabilities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latin typeface="Poppins" pitchFamily="2" charset="77"/>
                <a:cs typeface="Poppins" pitchFamily="2" charset="77"/>
              </a:rPr>
              <a:t> default.</a:t>
            </a: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1" name="Gráfico 10" descr="Engrenagens">
            <a:extLst>
              <a:ext uri="{FF2B5EF4-FFF2-40B4-BE49-F238E27FC236}">
                <a16:creationId xmlns:a16="http://schemas.microsoft.com/office/drawing/2014/main" id="{E581B583-51C8-9B48-94ED-7F169444E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12" y="2662073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4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9F1C30-3E3C-DA4E-A4D9-A3C1AA070EF2}"/>
              </a:ext>
            </a:extLst>
          </p:cNvPr>
          <p:cNvSpPr txBox="1"/>
          <p:nvPr/>
        </p:nvSpPr>
        <p:spPr>
          <a:xfrm>
            <a:off x="383854" y="343698"/>
            <a:ext cx="6948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Feature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Engineering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&amp; </a:t>
            </a:r>
          </a:p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Selection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ráfico 4" descr="Lâmpada e lápis">
            <a:extLst>
              <a:ext uri="{FF2B5EF4-FFF2-40B4-BE49-F238E27FC236}">
                <a16:creationId xmlns:a16="http://schemas.microsoft.com/office/drawing/2014/main" id="{026AF1E4-EF49-0641-9798-A925ACD7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3" y="2603988"/>
            <a:ext cx="972000" cy="972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4F9B13-D1B8-5E4B-8A98-5A8CEBC1D678}"/>
              </a:ext>
            </a:extLst>
          </p:cNvPr>
          <p:cNvSpPr/>
          <p:nvPr/>
        </p:nvSpPr>
        <p:spPr>
          <a:xfrm>
            <a:off x="2047875" y="2166658"/>
            <a:ext cx="8467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comparison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models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this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stage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will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done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a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cross-validation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statregy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with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5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folds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. ROC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auc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, F1 Score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and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Recall are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metrics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chosen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.</a:t>
            </a:r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8A7593-2CCD-2043-AB54-F634260AE0C6}"/>
              </a:ext>
            </a:extLst>
          </p:cNvPr>
          <p:cNvSpPr/>
          <p:nvPr/>
        </p:nvSpPr>
        <p:spPr>
          <a:xfrm>
            <a:off x="2047874" y="3262735"/>
            <a:ext cx="823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Spetial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atention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were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paid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to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Recall,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since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cost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a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operation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marked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as false negative,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meaning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that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finantial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company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had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lend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a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loan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that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will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not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paid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resulting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in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loss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3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94734D2D-C3F2-9C4F-AFFA-90570A276F51}"/>
              </a:ext>
            </a:extLst>
          </p:cNvPr>
          <p:cNvSpPr/>
          <p:nvPr/>
        </p:nvSpPr>
        <p:spPr>
          <a:xfrm>
            <a:off x="6695813" y="4116882"/>
            <a:ext cx="4254982" cy="2651714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EF279EEF-540F-C24B-932E-5E57BF439689}"/>
              </a:ext>
            </a:extLst>
          </p:cNvPr>
          <p:cNvSpPr/>
          <p:nvPr/>
        </p:nvSpPr>
        <p:spPr>
          <a:xfrm>
            <a:off x="774218" y="4112124"/>
            <a:ext cx="4254982" cy="2651714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9F1C30-3E3C-DA4E-A4D9-A3C1AA070EF2}"/>
              </a:ext>
            </a:extLst>
          </p:cNvPr>
          <p:cNvSpPr txBox="1"/>
          <p:nvPr/>
        </p:nvSpPr>
        <p:spPr>
          <a:xfrm>
            <a:off x="383854" y="343698"/>
            <a:ext cx="6948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Feature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Engineering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&amp; </a:t>
            </a:r>
          </a:p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Selection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179C48-6303-DE49-8825-AB2FFB1D253D}"/>
              </a:ext>
            </a:extLst>
          </p:cNvPr>
          <p:cNvSpPr/>
          <p:nvPr/>
        </p:nvSpPr>
        <p:spPr>
          <a:xfrm>
            <a:off x="7084193" y="4144613"/>
            <a:ext cx="34782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Dropped</a:t>
            </a:r>
            <a:endParaRPr lang="pt-BR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Length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credit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history</a:t>
            </a:r>
            <a:endParaRPr lang="pt-BR" sz="16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5C6554-47F3-C448-BCA6-24286BA39CF9}"/>
              </a:ext>
            </a:extLst>
          </p:cNvPr>
          <p:cNvSpPr/>
          <p:nvPr/>
        </p:nvSpPr>
        <p:spPr>
          <a:xfrm>
            <a:off x="774218" y="4294731"/>
            <a:ext cx="42549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Created</a:t>
            </a:r>
            <a:endParaRPr lang="pt-BR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Indicator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employment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Y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or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Mean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income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by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home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ownership</a:t>
            </a:r>
            <a:endParaRPr lang="pt-BR" sz="16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Mean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income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by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loan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intente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Ratio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employment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length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by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income</a:t>
            </a:r>
            <a:endParaRPr lang="pt-BR" sz="16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Difference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betweenperson_income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and</a:t>
            </a:r>
            <a:r>
              <a:rPr lang="pt-BR" sz="1600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loan_amnt</a:t>
            </a:r>
            <a:endParaRPr lang="pt-BR" sz="16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  <a:p>
            <a:endParaRPr lang="pt-BR" sz="1600" dirty="0"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33FA12-69B0-8F4B-A544-A0B2350618EA}"/>
              </a:ext>
            </a:extLst>
          </p:cNvPr>
          <p:cNvSpPr/>
          <p:nvPr/>
        </p:nvSpPr>
        <p:spPr>
          <a:xfrm>
            <a:off x="420045" y="1710647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After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a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few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rounds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final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cross-validation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performance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was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:</a:t>
            </a:r>
          </a:p>
          <a:p>
            <a:br>
              <a:rPr lang="pt-BR" dirty="0">
                <a:solidFill>
                  <a:srgbClr val="000000"/>
                </a:solidFill>
                <a:latin typeface="doc-c-Yandex Sans Text Web"/>
              </a:rPr>
            </a:br>
            <a:endParaRPr lang="pt-BR" b="0" i="0" dirty="0">
              <a:solidFill>
                <a:srgbClr val="000000"/>
              </a:solidFill>
              <a:effectLst/>
              <a:latin typeface="doc-c-Yandex Sans Text Web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343FEC-1F05-0B4C-B411-49328C08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5" y="2303320"/>
            <a:ext cx="2819400" cy="10922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861EE5F-0A39-7642-A28C-8BAB1EAE613D}"/>
              </a:ext>
            </a:extLst>
          </p:cNvPr>
          <p:cNvSpPr/>
          <p:nvPr/>
        </p:nvSpPr>
        <p:spPr>
          <a:xfrm>
            <a:off x="420044" y="3569464"/>
            <a:ext cx="8328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And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final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features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to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be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used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in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next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stage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modeling</a:t>
            </a:r>
            <a:endParaRPr lang="pt-BR" sz="1600" dirty="0">
              <a:solidFill>
                <a:srgbClr val="00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B879369-9E8D-1D48-BC9D-4D649335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945" y="674809"/>
            <a:ext cx="5147279" cy="25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9F1C30-3E3C-DA4E-A4D9-A3C1AA070EF2}"/>
              </a:ext>
            </a:extLst>
          </p:cNvPr>
          <p:cNvSpPr txBox="1"/>
          <p:nvPr/>
        </p:nvSpPr>
        <p:spPr>
          <a:xfrm>
            <a:off x="383854" y="343698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Hyperparameter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Tuning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ráfico 4" descr="Lâmpada e lápis">
            <a:extLst>
              <a:ext uri="{FF2B5EF4-FFF2-40B4-BE49-F238E27FC236}">
                <a16:creationId xmlns:a16="http://schemas.microsoft.com/office/drawing/2014/main" id="{026AF1E4-EF49-0641-9798-A925ACD7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" y="1894925"/>
            <a:ext cx="972000" cy="972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4F9B13-D1B8-5E4B-8A98-5A8CEBC1D678}"/>
              </a:ext>
            </a:extLst>
          </p:cNvPr>
          <p:cNvSpPr/>
          <p:nvPr/>
        </p:nvSpPr>
        <p:spPr>
          <a:xfrm>
            <a:off x="1638759" y="1894925"/>
            <a:ext cx="9419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overfitting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detector,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if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Recall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metric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doesn’t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increase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validation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set, in 25 rounds,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then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training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stops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and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model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use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those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best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parameters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. </a:t>
            </a:r>
          </a:p>
          <a:p>
            <a:endParaRPr lang="pt-BR" dirty="0">
              <a:solidFill>
                <a:srgbClr val="000000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For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this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dataset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best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parameters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were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C0F977-44A0-9744-951C-D0D6010B0076}"/>
              </a:ext>
            </a:extLst>
          </p:cNvPr>
          <p:cNvSpPr/>
          <p:nvPr/>
        </p:nvSpPr>
        <p:spPr>
          <a:xfrm>
            <a:off x="1638749" y="3602544"/>
            <a:ext cx="25282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latin typeface="Poppins" pitchFamily="2" charset="77"/>
                <a:cs typeface="Poppins" pitchFamily="2" charset="77"/>
              </a:rPr>
              <a:t>Number</a:t>
            </a:r>
            <a:r>
              <a:rPr lang="pt-BR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b="1" dirty="0" err="1">
                <a:latin typeface="Poppins" pitchFamily="2" charset="77"/>
                <a:cs typeface="Poppins" pitchFamily="2" charset="77"/>
              </a:rPr>
              <a:t>of</a:t>
            </a:r>
            <a:r>
              <a:rPr lang="pt-BR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b="1" dirty="0" err="1">
                <a:latin typeface="Poppins" pitchFamily="2" charset="77"/>
                <a:cs typeface="Poppins" pitchFamily="2" charset="77"/>
              </a:rPr>
              <a:t>Trees</a:t>
            </a:r>
            <a:r>
              <a:rPr lang="pt-BR" b="1" dirty="0">
                <a:latin typeface="Poppins" pitchFamily="2" charset="77"/>
                <a:cs typeface="Poppins" pitchFamily="2" charset="77"/>
              </a:rPr>
              <a:t>: </a:t>
            </a:r>
            <a:r>
              <a:rPr lang="pt-BR" dirty="0">
                <a:latin typeface="Poppins" pitchFamily="2" charset="77"/>
                <a:cs typeface="Poppins" pitchFamily="2" charset="77"/>
              </a:rPr>
              <a:t>122</a:t>
            </a:r>
          </a:p>
          <a:p>
            <a:endParaRPr lang="pt-BR" dirty="0">
              <a:latin typeface="Poppins" pitchFamily="2" charset="77"/>
              <a:cs typeface="Poppins" pitchFamily="2" charset="77"/>
            </a:endParaRPr>
          </a:p>
          <a:p>
            <a:r>
              <a:rPr lang="pt-BR" b="1" dirty="0">
                <a:latin typeface="Poppins" pitchFamily="2" charset="77"/>
                <a:cs typeface="Poppins" pitchFamily="2" charset="77"/>
              </a:rPr>
              <a:t>Learning Rate: </a:t>
            </a:r>
            <a:r>
              <a:rPr lang="pt-BR" dirty="0">
                <a:latin typeface="Poppins" pitchFamily="2" charset="77"/>
                <a:cs typeface="Poppins" pitchFamily="2" charset="77"/>
              </a:rPr>
              <a:t>0.07</a:t>
            </a:r>
          </a:p>
        </p:txBody>
      </p:sp>
    </p:spTree>
    <p:extLst>
      <p:ext uri="{BB962C8B-B14F-4D97-AF65-F5344CB8AC3E}">
        <p14:creationId xmlns:p14="http://schemas.microsoft.com/office/powerpoint/2010/main" val="391501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99F1C30-3E3C-DA4E-A4D9-A3C1AA070EF2}"/>
              </a:ext>
            </a:extLst>
          </p:cNvPr>
          <p:cNvSpPr txBox="1"/>
          <p:nvPr/>
        </p:nvSpPr>
        <p:spPr>
          <a:xfrm>
            <a:off x="383854" y="343698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Hyperparameter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Tuning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C0F977-44A0-9744-951C-D0D6010B0076}"/>
              </a:ext>
            </a:extLst>
          </p:cNvPr>
          <p:cNvSpPr/>
          <p:nvPr/>
        </p:nvSpPr>
        <p:spPr>
          <a:xfrm>
            <a:off x="410483" y="1872230"/>
            <a:ext cx="3447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latin typeface="Poppins" pitchFamily="2" charset="77"/>
                <a:cs typeface="Poppins" pitchFamily="2" charset="77"/>
              </a:rPr>
              <a:t>Classification</a:t>
            </a:r>
            <a:r>
              <a:rPr lang="pt-BR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b="1" dirty="0" err="1">
                <a:latin typeface="Poppins" pitchFamily="2" charset="77"/>
                <a:cs typeface="Poppins" pitchFamily="2" charset="77"/>
              </a:rPr>
              <a:t>Report</a:t>
            </a:r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4AB733-0CCC-074A-AB10-8CE96A45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491338"/>
            <a:ext cx="4819301" cy="36388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FCCD4C-B298-6B44-9822-BCB087C9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3" y="2636496"/>
            <a:ext cx="5753100" cy="17907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2C9B97B-7590-CF47-8141-67601555E835}"/>
              </a:ext>
            </a:extLst>
          </p:cNvPr>
          <p:cNvSpPr/>
          <p:nvPr/>
        </p:nvSpPr>
        <p:spPr>
          <a:xfrm>
            <a:off x="383854" y="923298"/>
            <a:ext cx="15680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Metrics</a:t>
            </a:r>
            <a:endParaRPr lang="pt-BR" sz="3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3342C-F8B8-364D-8674-6E94335F8FE3}"/>
              </a:ext>
            </a:extLst>
          </p:cNvPr>
          <p:cNvSpPr/>
          <p:nvPr/>
        </p:nvSpPr>
        <p:spPr>
          <a:xfrm>
            <a:off x="7086600" y="1872230"/>
            <a:ext cx="3447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latin typeface="Poppins" pitchFamily="2" charset="77"/>
                <a:cs typeface="Poppins" pitchFamily="2" charset="77"/>
              </a:rPr>
              <a:t>Confusion</a:t>
            </a:r>
            <a:r>
              <a:rPr lang="pt-BR" b="1" dirty="0">
                <a:latin typeface="Poppins" pitchFamily="2" charset="77"/>
                <a:cs typeface="Poppins" pitchFamily="2" charset="77"/>
              </a:rPr>
              <a:t> Matrix</a:t>
            </a:r>
            <a:endParaRPr lang="pt-BR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790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379244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Interpretation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4C68D1-CDAA-F941-8726-B52B20602830}"/>
              </a:ext>
            </a:extLst>
          </p:cNvPr>
          <p:cNvSpPr/>
          <p:nvPr/>
        </p:nvSpPr>
        <p:spPr>
          <a:xfrm>
            <a:off x="383854" y="923298"/>
            <a:ext cx="4009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Feature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000" dirty="0" err="1">
                <a:latin typeface="Poppins" pitchFamily="2" charset="77"/>
                <a:cs typeface="Poppins" pitchFamily="2" charset="77"/>
              </a:rPr>
              <a:t>Importance</a:t>
            </a:r>
            <a:endParaRPr lang="pt-BR" sz="3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CA5EB6-2D94-0F4B-A30D-73208FFE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4" y="2021350"/>
            <a:ext cx="3162300" cy="44831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8665B11B-B990-634A-B9B5-1BD073747860}"/>
              </a:ext>
            </a:extLst>
          </p:cNvPr>
          <p:cNvSpPr/>
          <p:nvPr/>
        </p:nvSpPr>
        <p:spPr>
          <a:xfrm>
            <a:off x="695784" y="1564657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Poppins" pitchFamily="2" charset="77"/>
                <a:cs typeface="Poppins" pitchFamily="2" charset="77"/>
              </a:rPr>
              <a:t>Prediction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Value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Change</a:t>
            </a:r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B2DAA1-2008-854D-A1D6-87DB74EC578C}"/>
              </a:ext>
            </a:extLst>
          </p:cNvPr>
          <p:cNvSpPr/>
          <p:nvPr/>
        </p:nvSpPr>
        <p:spPr>
          <a:xfrm>
            <a:off x="6940827" y="1564657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Poppins" pitchFamily="2" charset="77"/>
                <a:cs typeface="Poppins" pitchFamily="2" charset="77"/>
              </a:rPr>
              <a:t>SHAP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Summary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Plot</a:t>
            </a:r>
            <a:endParaRPr lang="pt-BR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455A8F-74C6-034A-AD07-035D177A9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35" y="2028094"/>
            <a:ext cx="6279478" cy="44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379244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Interpretation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4C68D1-CDAA-F941-8726-B52B20602830}"/>
              </a:ext>
            </a:extLst>
          </p:cNvPr>
          <p:cNvSpPr/>
          <p:nvPr/>
        </p:nvSpPr>
        <p:spPr>
          <a:xfrm>
            <a:off x="383854" y="923298"/>
            <a:ext cx="4009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Feature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000" dirty="0" err="1">
                <a:latin typeface="Poppins" pitchFamily="2" charset="77"/>
                <a:cs typeface="Poppins" pitchFamily="2" charset="77"/>
              </a:rPr>
              <a:t>Importance</a:t>
            </a:r>
            <a:endParaRPr lang="pt-BR" sz="30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665B11B-B990-634A-B9B5-1BD073747860}"/>
              </a:ext>
            </a:extLst>
          </p:cNvPr>
          <p:cNvSpPr/>
          <p:nvPr/>
        </p:nvSpPr>
        <p:spPr>
          <a:xfrm>
            <a:off x="383854" y="1586264"/>
            <a:ext cx="11759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Poppins" pitchFamily="2" charset="77"/>
                <a:cs typeface="Poppins" pitchFamily="2" charset="77"/>
              </a:rPr>
              <a:t>It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also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possible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to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see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how</a:t>
            </a:r>
            <a:r>
              <a:rPr lang="pt-BR" dirty="0">
                <a:latin typeface="Poppins" pitchFamily="2" charset="77"/>
                <a:cs typeface="Poppins" pitchFamily="2" charset="77"/>
              </a:rPr>
              <a:t> a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prediction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was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made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for individual cases,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spetial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usefull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for </a:t>
            </a:r>
          </a:p>
          <a:p>
            <a:r>
              <a:rPr lang="pt-BR" dirty="0" err="1">
                <a:latin typeface="Poppins" pitchFamily="2" charset="77"/>
                <a:cs typeface="Poppins" pitchFamily="2" charset="77"/>
              </a:rPr>
              <a:t>Credit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Risk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since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finantial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institution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legally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required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to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explain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basis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por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each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loan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rejection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ED8392-6374-D847-9820-477D488F0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71" b="11585"/>
          <a:stretch/>
        </p:blipFill>
        <p:spPr>
          <a:xfrm>
            <a:off x="383854" y="2808673"/>
            <a:ext cx="11582400" cy="15775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E166BB-F721-0E42-8456-3F9666A18B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93"/>
          <a:stretch/>
        </p:blipFill>
        <p:spPr>
          <a:xfrm>
            <a:off x="282254" y="4714875"/>
            <a:ext cx="11684000" cy="16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3D38CCBE-48A0-7841-9EF5-127C9D56EAAF}"/>
              </a:ext>
            </a:extLst>
          </p:cNvPr>
          <p:cNvSpPr/>
          <p:nvPr/>
        </p:nvSpPr>
        <p:spPr>
          <a:xfrm>
            <a:off x="6729413" y="3712670"/>
            <a:ext cx="4240263" cy="1300163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9F1C30-3E3C-DA4E-A4D9-A3C1AA070EF2}"/>
              </a:ext>
            </a:extLst>
          </p:cNvPr>
          <p:cNvSpPr txBox="1"/>
          <p:nvPr/>
        </p:nvSpPr>
        <p:spPr>
          <a:xfrm>
            <a:off x="383854" y="343698"/>
            <a:ext cx="6945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Poppins" pitchFamily="2" charset="77"/>
                <a:cs typeface="Poppins" pitchFamily="2" charset="77"/>
              </a:rPr>
              <a:t>Choosing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600" b="1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600" b="1" dirty="0" err="1">
                <a:latin typeface="Poppins" pitchFamily="2" charset="77"/>
                <a:cs typeface="Poppins" pitchFamily="2" charset="77"/>
              </a:rPr>
              <a:t>Classification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600" b="1" dirty="0" err="1">
                <a:latin typeface="Poppins" pitchFamily="2" charset="77"/>
                <a:cs typeface="Poppins" pitchFamily="2" charset="77"/>
              </a:rPr>
              <a:t>Threshold</a:t>
            </a:r>
            <a:endParaRPr lang="pt-BR" sz="36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Gráfico 4" descr="Lâmpada e lápis">
            <a:extLst>
              <a:ext uri="{FF2B5EF4-FFF2-40B4-BE49-F238E27FC236}">
                <a16:creationId xmlns:a16="http://schemas.microsoft.com/office/drawing/2014/main" id="{026AF1E4-EF49-0641-9798-A925ACD7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" y="1894925"/>
            <a:ext cx="972000" cy="972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4F9B13-D1B8-5E4B-8A98-5A8CEBC1D678}"/>
              </a:ext>
            </a:extLst>
          </p:cNvPr>
          <p:cNvSpPr/>
          <p:nvPr/>
        </p:nvSpPr>
        <p:spPr>
          <a:xfrm>
            <a:off x="1838784" y="2057759"/>
            <a:ext cx="9419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objective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to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accept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highest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possible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operations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with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minimum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default rate.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B43A4D-CA4D-CF40-BB72-0550687B4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9" y="3084528"/>
            <a:ext cx="5488717" cy="35469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99C4BF-B40C-1E40-8CA9-30A74583C505}"/>
              </a:ext>
            </a:extLst>
          </p:cNvPr>
          <p:cNvSpPr txBox="1"/>
          <p:nvPr/>
        </p:nvSpPr>
        <p:spPr>
          <a:xfrm>
            <a:off x="6729413" y="4070365"/>
            <a:ext cx="4240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With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acceptance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rates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higher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80%</a:t>
            </a:r>
          </a:p>
          <a:p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bad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rate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grows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very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fast</a:t>
            </a:r>
            <a:r>
              <a:rPr lang="pt-BR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8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13B230CC-E9C9-1047-885F-BB377A8FF55C}"/>
              </a:ext>
            </a:extLst>
          </p:cNvPr>
          <p:cNvSpPr/>
          <p:nvPr/>
        </p:nvSpPr>
        <p:spPr>
          <a:xfrm>
            <a:off x="6982563" y="3284552"/>
            <a:ext cx="3161562" cy="2101835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Lâmpada e lápis">
            <a:extLst>
              <a:ext uri="{FF2B5EF4-FFF2-40B4-BE49-F238E27FC236}">
                <a16:creationId xmlns:a16="http://schemas.microsoft.com/office/drawing/2014/main" id="{026AF1E4-EF49-0641-9798-A925ACD7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49" y="1894925"/>
            <a:ext cx="972000" cy="972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4F9B13-D1B8-5E4B-8A98-5A8CEBC1D678}"/>
              </a:ext>
            </a:extLst>
          </p:cNvPr>
          <p:cNvSpPr/>
          <p:nvPr/>
        </p:nvSpPr>
        <p:spPr>
          <a:xfrm>
            <a:off x="1838784" y="2057759"/>
            <a:ext cx="9419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objective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is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to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accept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highest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possible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number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operations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with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minimum</a:t>
            </a:r>
            <a:r>
              <a:rPr lang="pt-BR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 default rate.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99C4BF-B40C-1E40-8CA9-30A74583C505}"/>
              </a:ext>
            </a:extLst>
          </p:cNvPr>
          <p:cNvSpPr txBox="1"/>
          <p:nvPr/>
        </p:nvSpPr>
        <p:spPr>
          <a:xfrm>
            <a:off x="6548667" y="4926603"/>
            <a:ext cx="214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85D7FB-6AEA-6B4F-AD55-F4132016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75" y="3117064"/>
            <a:ext cx="5028441" cy="21018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C1F530-9D91-2246-81E8-0F4013D7A6E3}"/>
              </a:ext>
            </a:extLst>
          </p:cNvPr>
          <p:cNvSpPr txBox="1"/>
          <p:nvPr/>
        </p:nvSpPr>
        <p:spPr>
          <a:xfrm>
            <a:off x="7721734" y="4830881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8,2%</a:t>
            </a:r>
          </a:p>
        </p:txBody>
      </p:sp>
      <p:pic>
        <p:nvPicPr>
          <p:cNvPr id="13" name="Gráfico 12" descr="Seta de linha reta">
            <a:extLst>
              <a:ext uri="{FF2B5EF4-FFF2-40B4-BE49-F238E27FC236}">
                <a16:creationId xmlns:a16="http://schemas.microsoft.com/office/drawing/2014/main" id="{6C708F1F-EC81-B340-80A8-CB96B87D7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7748231" y="3893501"/>
            <a:ext cx="596016" cy="9144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519CB4-7755-6645-9479-A35CB7A134E6}"/>
              </a:ext>
            </a:extLst>
          </p:cNvPr>
          <p:cNvSpPr txBox="1"/>
          <p:nvPr/>
        </p:nvSpPr>
        <p:spPr>
          <a:xfrm>
            <a:off x="8261141" y="4141938"/>
            <a:ext cx="168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39% </a:t>
            </a:r>
            <a:r>
              <a:rPr lang="pt-BR" sz="16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decrease</a:t>
            </a:r>
            <a:endParaRPr lang="pt-BR" sz="16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4505EB-2BDF-1142-9C7F-4539B2B4B39A}"/>
              </a:ext>
            </a:extLst>
          </p:cNvPr>
          <p:cNvSpPr txBox="1"/>
          <p:nvPr/>
        </p:nvSpPr>
        <p:spPr>
          <a:xfrm>
            <a:off x="7610304" y="3515143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21,82%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699BAE8-672B-EF4E-8811-2783D7077AFB}"/>
              </a:ext>
            </a:extLst>
          </p:cNvPr>
          <p:cNvSpPr txBox="1"/>
          <p:nvPr/>
        </p:nvSpPr>
        <p:spPr>
          <a:xfrm>
            <a:off x="469579" y="397646"/>
            <a:ext cx="6945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Poppins" pitchFamily="2" charset="77"/>
                <a:cs typeface="Poppins" pitchFamily="2" charset="77"/>
              </a:rPr>
              <a:t>Choosing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600" b="1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600" b="1" dirty="0" err="1">
                <a:latin typeface="Poppins" pitchFamily="2" charset="77"/>
                <a:cs typeface="Poppins" pitchFamily="2" charset="77"/>
              </a:rPr>
              <a:t>Classification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3600" b="1" dirty="0" err="1">
                <a:latin typeface="Poppins" pitchFamily="2" charset="77"/>
                <a:cs typeface="Poppins" pitchFamily="2" charset="77"/>
              </a:rPr>
              <a:t>Threshold</a:t>
            </a:r>
            <a:endParaRPr lang="pt-BR" sz="36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497B023D-E7C9-EB49-8A7B-B24DC4E22B46}"/>
              </a:ext>
            </a:extLst>
          </p:cNvPr>
          <p:cNvSpPr/>
          <p:nvPr/>
        </p:nvSpPr>
        <p:spPr>
          <a:xfrm>
            <a:off x="945675" y="4435881"/>
            <a:ext cx="4891089" cy="338554"/>
          </a:xfrm>
          <a:prstGeom prst="roundRect">
            <a:avLst/>
          </a:prstGeom>
          <a:noFill/>
          <a:ln>
            <a:solidFill>
              <a:srgbClr val="140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4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591671"/>
            <a:ext cx="6948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>
                <a:latin typeface="Poppins" pitchFamily="2" charset="77"/>
                <a:cs typeface="Poppins" pitchFamily="2" charset="77"/>
              </a:rPr>
              <a:t>Credit </a:t>
            </a:r>
            <a:r>
              <a:rPr lang="pt-BR" sz="4500" dirty="0" err="1">
                <a:latin typeface="Poppins" pitchFamily="2" charset="77"/>
                <a:cs typeface="Poppins" pitchFamily="2" charset="77"/>
              </a:rPr>
              <a:t>Risk</a:t>
            </a:r>
            <a:r>
              <a:rPr lang="pt-BR" sz="450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4500" dirty="0" err="1">
                <a:latin typeface="Poppins" pitchFamily="2" charset="77"/>
                <a:cs typeface="Poppins" pitchFamily="2" charset="77"/>
              </a:rPr>
              <a:t>Analysis</a:t>
            </a:r>
            <a:r>
              <a:rPr lang="pt-BR" sz="450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4500" dirty="0" err="1">
                <a:latin typeface="Poppins" pitchFamily="2" charset="77"/>
                <a:cs typeface="Poppins" pitchFamily="2" charset="77"/>
              </a:rPr>
              <a:t>with</a:t>
            </a:r>
            <a:r>
              <a:rPr lang="pt-BR" sz="4500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4500" dirty="0" err="1">
                <a:latin typeface="Poppins" pitchFamily="2" charset="77"/>
                <a:cs typeface="Poppins" pitchFamily="2" charset="77"/>
              </a:rPr>
              <a:t>Machine</a:t>
            </a:r>
            <a:r>
              <a:rPr lang="pt-BR" sz="4500" dirty="0">
                <a:latin typeface="Poppins" pitchFamily="2" charset="77"/>
                <a:cs typeface="Poppins" pitchFamily="2" charset="77"/>
              </a:rPr>
              <a:t> Learning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7F5E636-D861-0141-8B4E-7AE687575FC9}"/>
              </a:ext>
            </a:extLst>
          </p:cNvPr>
          <p:cNvSpPr txBox="1"/>
          <p:nvPr/>
        </p:nvSpPr>
        <p:spPr>
          <a:xfrm>
            <a:off x="1847450" y="4586764"/>
            <a:ext cx="1731918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latin typeface="Poppins" pitchFamily="2" charset="77"/>
                <a:cs typeface="Poppins" pitchFamily="2" charset="77"/>
              </a:rPr>
              <a:t>Problem Undertanding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D47C5757-79B9-494D-9304-B157127AEACF}"/>
              </a:ext>
            </a:extLst>
          </p:cNvPr>
          <p:cNvSpPr txBox="1"/>
          <p:nvPr/>
        </p:nvSpPr>
        <p:spPr>
          <a:xfrm>
            <a:off x="4005144" y="4774863"/>
            <a:ext cx="173191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latin typeface="Poppins" pitchFamily="2" charset="77"/>
                <a:cs typeface="Poppins" pitchFamily="2" charset="77"/>
              </a:rPr>
              <a:t>Data Analysis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A71D841-4D34-6C45-84D7-25D0B3386046}"/>
              </a:ext>
            </a:extLst>
          </p:cNvPr>
          <p:cNvSpPr txBox="1"/>
          <p:nvPr/>
        </p:nvSpPr>
        <p:spPr>
          <a:xfrm>
            <a:off x="6162838" y="4574064"/>
            <a:ext cx="1731918" cy="64633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latin typeface="Poppins" pitchFamily="2" charset="77"/>
                <a:cs typeface="Poppins" pitchFamily="2" charset="77"/>
              </a:rPr>
              <a:t>Model </a:t>
            </a:r>
            <a:r>
              <a:rPr lang="pt-BR" b="1" dirty="0" err="1">
                <a:latin typeface="Poppins" pitchFamily="2" charset="77"/>
                <a:cs typeface="Poppins" pitchFamily="2" charset="77"/>
              </a:rPr>
              <a:t>development</a:t>
            </a:r>
            <a:endParaRPr lang="en-US" b="1" noProof="1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EFFC1E7F-294E-0A4E-8ED8-8CDCF5FBC85E}"/>
              </a:ext>
            </a:extLst>
          </p:cNvPr>
          <p:cNvSpPr txBox="1"/>
          <p:nvPr/>
        </p:nvSpPr>
        <p:spPr>
          <a:xfrm>
            <a:off x="8320532" y="4637564"/>
            <a:ext cx="1731918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noProof="1">
                <a:latin typeface="Poppins" pitchFamily="2" charset="77"/>
                <a:cs typeface="Poppins" pitchFamily="2" charset="77"/>
              </a:rPr>
              <a:t>Business Strategy</a:t>
            </a: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279653AC-18AB-084B-86EF-7F242244D08C}"/>
              </a:ext>
            </a:extLst>
          </p:cNvPr>
          <p:cNvSpPr/>
          <p:nvPr/>
        </p:nvSpPr>
        <p:spPr>
          <a:xfrm>
            <a:off x="1874513" y="2826469"/>
            <a:ext cx="8150875" cy="1688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202" extrusionOk="0">
                <a:moveTo>
                  <a:pt x="19445" y="48"/>
                </a:moveTo>
                <a:cubicBezTo>
                  <a:pt x="18435" y="-398"/>
                  <a:pt x="17556" y="2324"/>
                  <a:pt x="17182" y="6385"/>
                </a:cubicBezTo>
                <a:cubicBezTo>
                  <a:pt x="17042" y="7903"/>
                  <a:pt x="16733" y="8929"/>
                  <a:pt x="16387" y="8929"/>
                </a:cubicBezTo>
                <a:lnTo>
                  <a:pt x="16387" y="8929"/>
                </a:lnTo>
                <a:cubicBezTo>
                  <a:pt x="16032" y="8929"/>
                  <a:pt x="15733" y="7903"/>
                  <a:pt x="15593" y="6385"/>
                </a:cubicBezTo>
                <a:cubicBezTo>
                  <a:pt x="15247" y="2637"/>
                  <a:pt x="14471" y="4"/>
                  <a:pt x="13554" y="4"/>
                </a:cubicBezTo>
                <a:cubicBezTo>
                  <a:pt x="12647" y="4"/>
                  <a:pt x="11862" y="2637"/>
                  <a:pt x="11516" y="6385"/>
                </a:cubicBezTo>
                <a:cubicBezTo>
                  <a:pt x="11376" y="7903"/>
                  <a:pt x="11067" y="8929"/>
                  <a:pt x="10721" y="8929"/>
                </a:cubicBezTo>
                <a:lnTo>
                  <a:pt x="10721" y="8929"/>
                </a:lnTo>
                <a:cubicBezTo>
                  <a:pt x="10366" y="8929"/>
                  <a:pt x="10066" y="7903"/>
                  <a:pt x="9926" y="6385"/>
                </a:cubicBezTo>
                <a:cubicBezTo>
                  <a:pt x="9580" y="2637"/>
                  <a:pt x="8804" y="4"/>
                  <a:pt x="7888" y="4"/>
                </a:cubicBezTo>
                <a:cubicBezTo>
                  <a:pt x="6981" y="4"/>
                  <a:pt x="6195" y="2637"/>
                  <a:pt x="5849" y="6385"/>
                </a:cubicBezTo>
                <a:cubicBezTo>
                  <a:pt x="5709" y="7903"/>
                  <a:pt x="5400" y="8929"/>
                  <a:pt x="5055" y="8929"/>
                </a:cubicBezTo>
                <a:lnTo>
                  <a:pt x="5055" y="8929"/>
                </a:lnTo>
                <a:cubicBezTo>
                  <a:pt x="4709" y="8929"/>
                  <a:pt x="4400" y="7903"/>
                  <a:pt x="4260" y="6385"/>
                </a:cubicBezTo>
                <a:cubicBezTo>
                  <a:pt x="3895" y="2324"/>
                  <a:pt x="3007" y="-398"/>
                  <a:pt x="1997" y="48"/>
                </a:cubicBezTo>
                <a:cubicBezTo>
                  <a:pt x="922" y="539"/>
                  <a:pt x="71" y="4779"/>
                  <a:pt x="5" y="9911"/>
                </a:cubicBezTo>
                <a:cubicBezTo>
                  <a:pt x="-79" y="16070"/>
                  <a:pt x="950" y="21202"/>
                  <a:pt x="2221" y="21202"/>
                </a:cubicBezTo>
                <a:cubicBezTo>
                  <a:pt x="3128" y="21202"/>
                  <a:pt x="3914" y="18569"/>
                  <a:pt x="4260" y="14820"/>
                </a:cubicBezTo>
                <a:cubicBezTo>
                  <a:pt x="4400" y="13303"/>
                  <a:pt x="4709" y="12276"/>
                  <a:pt x="5055" y="12276"/>
                </a:cubicBezTo>
                <a:lnTo>
                  <a:pt x="5055" y="12276"/>
                </a:lnTo>
                <a:cubicBezTo>
                  <a:pt x="5410" y="12276"/>
                  <a:pt x="5709" y="13303"/>
                  <a:pt x="5849" y="14820"/>
                </a:cubicBezTo>
                <a:cubicBezTo>
                  <a:pt x="6195" y="18569"/>
                  <a:pt x="6971" y="21202"/>
                  <a:pt x="7888" y="21202"/>
                </a:cubicBezTo>
                <a:cubicBezTo>
                  <a:pt x="8795" y="21202"/>
                  <a:pt x="9580" y="18569"/>
                  <a:pt x="9926" y="14820"/>
                </a:cubicBezTo>
                <a:cubicBezTo>
                  <a:pt x="10066" y="13303"/>
                  <a:pt x="10375" y="12276"/>
                  <a:pt x="10721" y="12276"/>
                </a:cubicBezTo>
                <a:lnTo>
                  <a:pt x="10721" y="12276"/>
                </a:lnTo>
                <a:cubicBezTo>
                  <a:pt x="11076" y="12276"/>
                  <a:pt x="11376" y="13303"/>
                  <a:pt x="11516" y="14820"/>
                </a:cubicBezTo>
                <a:cubicBezTo>
                  <a:pt x="11862" y="18569"/>
                  <a:pt x="12638" y="21202"/>
                  <a:pt x="13554" y="21202"/>
                </a:cubicBezTo>
                <a:cubicBezTo>
                  <a:pt x="14461" y="21202"/>
                  <a:pt x="15247" y="18569"/>
                  <a:pt x="15593" y="14820"/>
                </a:cubicBezTo>
                <a:cubicBezTo>
                  <a:pt x="15733" y="13303"/>
                  <a:pt x="16042" y="12276"/>
                  <a:pt x="16387" y="12276"/>
                </a:cubicBezTo>
                <a:lnTo>
                  <a:pt x="16387" y="12276"/>
                </a:lnTo>
                <a:cubicBezTo>
                  <a:pt x="16743" y="12276"/>
                  <a:pt x="17042" y="13303"/>
                  <a:pt x="17182" y="14820"/>
                </a:cubicBezTo>
                <a:cubicBezTo>
                  <a:pt x="17528" y="18569"/>
                  <a:pt x="18304" y="21202"/>
                  <a:pt x="19221" y="21202"/>
                </a:cubicBezTo>
                <a:cubicBezTo>
                  <a:pt x="20492" y="21202"/>
                  <a:pt x="21521" y="16070"/>
                  <a:pt x="21437" y="9911"/>
                </a:cubicBezTo>
                <a:cubicBezTo>
                  <a:pt x="21371" y="4779"/>
                  <a:pt x="20520" y="539"/>
                  <a:pt x="19445" y="48"/>
                </a:cubicBezTo>
                <a:close/>
              </a:path>
            </a:pathLst>
          </a:custGeom>
          <a:solidFill>
            <a:srgbClr val="140B8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8" name="Freeform: Shape 41">
            <a:extLst>
              <a:ext uri="{FF2B5EF4-FFF2-40B4-BE49-F238E27FC236}">
                <a16:creationId xmlns:a16="http://schemas.microsoft.com/office/drawing/2014/main" id="{5DB6E24E-1302-C346-A22E-8725DB31822B}"/>
              </a:ext>
            </a:extLst>
          </p:cNvPr>
          <p:cNvSpPr/>
          <p:nvPr/>
        </p:nvSpPr>
        <p:spPr>
          <a:xfrm>
            <a:off x="2409710" y="3251682"/>
            <a:ext cx="607397" cy="720225"/>
          </a:xfrm>
          <a:custGeom>
            <a:avLst/>
            <a:gdLst>
              <a:gd name="connsiteX0" fmla="*/ 276885 w 736171"/>
              <a:gd name="connsiteY0" fmla="*/ 497453 h 872919"/>
              <a:gd name="connsiteX1" fmla="*/ 311513 w 736171"/>
              <a:gd name="connsiteY1" fmla="*/ 529430 h 872919"/>
              <a:gd name="connsiteX2" fmla="*/ 346065 w 736171"/>
              <a:gd name="connsiteY2" fmla="*/ 497453 h 872919"/>
              <a:gd name="connsiteX3" fmla="*/ 263834 w 736171"/>
              <a:gd name="connsiteY3" fmla="*/ 443390 h 872919"/>
              <a:gd name="connsiteX4" fmla="*/ 248283 w 736171"/>
              <a:gd name="connsiteY4" fmla="*/ 458941 h 872919"/>
              <a:gd name="connsiteX5" fmla="*/ 263834 w 736171"/>
              <a:gd name="connsiteY5" fmla="*/ 475323 h 872919"/>
              <a:gd name="connsiteX6" fmla="*/ 359191 w 736171"/>
              <a:gd name="connsiteY6" fmla="*/ 475323 h 872919"/>
              <a:gd name="connsiteX7" fmla="*/ 374743 w 736171"/>
              <a:gd name="connsiteY7" fmla="*/ 459772 h 872919"/>
              <a:gd name="connsiteX8" fmla="*/ 359191 w 736171"/>
              <a:gd name="connsiteY8" fmla="*/ 443390 h 872919"/>
              <a:gd name="connsiteX9" fmla="*/ 316523 w 736171"/>
              <a:gd name="connsiteY9" fmla="*/ 194024 h 872919"/>
              <a:gd name="connsiteX10" fmla="*/ 259278 w 736171"/>
              <a:gd name="connsiteY10" fmla="*/ 305765 h 872919"/>
              <a:gd name="connsiteX11" fmla="*/ 316523 w 736171"/>
              <a:gd name="connsiteY11" fmla="*/ 292779 h 872919"/>
              <a:gd name="connsiteX12" fmla="*/ 316523 w 736171"/>
              <a:gd name="connsiteY12" fmla="*/ 356289 h 872919"/>
              <a:gd name="connsiteX13" fmla="*/ 375975 w 736171"/>
              <a:gd name="connsiteY13" fmla="*/ 246962 h 872919"/>
              <a:gd name="connsiteX14" fmla="*/ 316523 w 736171"/>
              <a:gd name="connsiteY14" fmla="*/ 258725 h 872919"/>
              <a:gd name="connsiteX15" fmla="*/ 311512 w 736171"/>
              <a:gd name="connsiteY15" fmla="*/ 165759 h 872919"/>
              <a:gd name="connsiteX16" fmla="*/ 417897 w 736171"/>
              <a:gd name="connsiteY16" fmla="*/ 270855 h 872919"/>
              <a:gd name="connsiteX17" fmla="*/ 417897 w 736171"/>
              <a:gd name="connsiteY17" fmla="*/ 274848 h 872919"/>
              <a:gd name="connsiteX18" fmla="*/ 410322 w 736171"/>
              <a:gd name="connsiteY18" fmla="*/ 312106 h 872919"/>
              <a:gd name="connsiteX19" fmla="*/ 392326 w 736171"/>
              <a:gd name="connsiteY19" fmla="*/ 341323 h 872919"/>
              <a:gd name="connsiteX20" fmla="*/ 361193 w 736171"/>
              <a:gd name="connsiteY20" fmla="*/ 389218 h 872919"/>
              <a:gd name="connsiteX21" fmla="*/ 261778 w 736171"/>
              <a:gd name="connsiteY21" fmla="*/ 389218 h 872919"/>
              <a:gd name="connsiteX22" fmla="*/ 230645 w 736171"/>
              <a:gd name="connsiteY22" fmla="*/ 341323 h 872919"/>
              <a:gd name="connsiteX23" fmla="*/ 212660 w 736171"/>
              <a:gd name="connsiteY23" fmla="*/ 312106 h 872919"/>
              <a:gd name="connsiteX24" fmla="*/ 205085 w 736171"/>
              <a:gd name="connsiteY24" fmla="*/ 274848 h 872919"/>
              <a:gd name="connsiteX25" fmla="*/ 205085 w 736171"/>
              <a:gd name="connsiteY25" fmla="*/ 270855 h 872919"/>
              <a:gd name="connsiteX26" fmla="*/ 311512 w 736171"/>
              <a:gd name="connsiteY26" fmla="*/ 165759 h 872919"/>
              <a:gd name="connsiteX27" fmla="*/ 311502 w 736171"/>
              <a:gd name="connsiteY27" fmla="*/ 133826 h 872919"/>
              <a:gd name="connsiteX28" fmla="*/ 173054 w 736171"/>
              <a:gd name="connsiteY28" fmla="*/ 270628 h 872919"/>
              <a:gd name="connsiteX29" fmla="*/ 173054 w 736171"/>
              <a:gd name="connsiteY29" fmla="*/ 275411 h 872919"/>
              <a:gd name="connsiteX30" fmla="*/ 182685 w 736171"/>
              <a:gd name="connsiteY30" fmla="*/ 323306 h 872919"/>
              <a:gd name="connsiteX31" fmla="*/ 206741 w 736171"/>
              <a:gd name="connsiteY31" fmla="*/ 362696 h 872919"/>
              <a:gd name="connsiteX32" fmla="*/ 239205 w 736171"/>
              <a:gd name="connsiteY32" fmla="*/ 415320 h 872919"/>
              <a:gd name="connsiteX33" fmla="*/ 248728 w 736171"/>
              <a:gd name="connsiteY33" fmla="*/ 421228 h 872919"/>
              <a:gd name="connsiteX34" fmla="*/ 374255 w 736171"/>
              <a:gd name="connsiteY34" fmla="*/ 421228 h 872919"/>
              <a:gd name="connsiteX35" fmla="*/ 383788 w 736171"/>
              <a:gd name="connsiteY35" fmla="*/ 415320 h 872919"/>
              <a:gd name="connsiteX36" fmla="*/ 416187 w 736171"/>
              <a:gd name="connsiteY36" fmla="*/ 362696 h 872919"/>
              <a:gd name="connsiteX37" fmla="*/ 440243 w 736171"/>
              <a:gd name="connsiteY37" fmla="*/ 323306 h 872919"/>
              <a:gd name="connsiteX38" fmla="*/ 449874 w 736171"/>
              <a:gd name="connsiteY38" fmla="*/ 275411 h 872919"/>
              <a:gd name="connsiteX39" fmla="*/ 449874 w 736171"/>
              <a:gd name="connsiteY39" fmla="*/ 270596 h 872919"/>
              <a:gd name="connsiteX40" fmla="*/ 311502 w 736171"/>
              <a:gd name="connsiteY40" fmla="*/ 133826 h 872919"/>
              <a:gd name="connsiteX41" fmla="*/ 337262 w 736171"/>
              <a:gd name="connsiteY41" fmla="*/ 221 h 872919"/>
              <a:gd name="connsiteX42" fmla="*/ 650576 w 736171"/>
              <a:gd name="connsiteY42" fmla="*/ 337266 h 872919"/>
              <a:gd name="connsiteX43" fmla="*/ 650576 w 736171"/>
              <a:gd name="connsiteY43" fmla="*/ 342676 h 872919"/>
              <a:gd name="connsiteX44" fmla="*/ 725243 w 736171"/>
              <a:gd name="connsiteY44" fmla="*/ 472532 h 872919"/>
              <a:gd name="connsiteX45" fmla="*/ 698190 w 736171"/>
              <a:gd name="connsiteY45" fmla="*/ 548281 h 872919"/>
              <a:gd name="connsiteX46" fmla="*/ 650576 w 736171"/>
              <a:gd name="connsiteY46" fmla="*/ 548281 h 872919"/>
              <a:gd name="connsiteX47" fmla="*/ 650576 w 736171"/>
              <a:gd name="connsiteY47" fmla="*/ 613208 h 872919"/>
              <a:gd name="connsiteX48" fmla="*/ 650595 w 736171"/>
              <a:gd name="connsiteY48" fmla="*/ 615391 h 872919"/>
              <a:gd name="connsiteX49" fmla="*/ 522885 w 736171"/>
              <a:gd name="connsiteY49" fmla="*/ 743063 h 872919"/>
              <a:gd name="connsiteX50" fmla="*/ 469861 w 736171"/>
              <a:gd name="connsiteY50" fmla="*/ 743063 h 872919"/>
              <a:gd name="connsiteX51" fmla="*/ 469861 w 736171"/>
              <a:gd name="connsiteY51" fmla="*/ 872919 h 872919"/>
              <a:gd name="connsiteX52" fmla="*/ 127908 w 736171"/>
              <a:gd name="connsiteY52" fmla="*/ 872919 h 872919"/>
              <a:gd name="connsiteX53" fmla="*/ 127908 w 736171"/>
              <a:gd name="connsiteY53" fmla="*/ 599141 h 872919"/>
              <a:gd name="connsiteX54" fmla="*/ 217 w 736171"/>
              <a:gd name="connsiteY54" fmla="*/ 337266 h 872919"/>
              <a:gd name="connsiteX55" fmla="*/ 217 w 736171"/>
              <a:gd name="connsiteY55" fmla="*/ 313534 h 872919"/>
              <a:gd name="connsiteX56" fmla="*/ 337262 w 736171"/>
              <a:gd name="connsiteY56" fmla="*/ 221 h 87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36171" h="872919">
                <a:moveTo>
                  <a:pt x="276885" y="497453"/>
                </a:moveTo>
                <a:cubicBezTo>
                  <a:pt x="278303" y="515520"/>
                  <a:pt x="293389" y="529452"/>
                  <a:pt x="311513" y="529430"/>
                </a:cubicBezTo>
                <a:cubicBezTo>
                  <a:pt x="329607" y="529413"/>
                  <a:pt x="344649" y="515491"/>
                  <a:pt x="346065" y="497453"/>
                </a:cubicBezTo>
                <a:close/>
                <a:moveTo>
                  <a:pt x="263834" y="443390"/>
                </a:moveTo>
                <a:cubicBezTo>
                  <a:pt x="255338" y="443611"/>
                  <a:pt x="248505" y="450445"/>
                  <a:pt x="248283" y="458941"/>
                </a:cubicBezTo>
                <a:cubicBezTo>
                  <a:pt x="248053" y="467759"/>
                  <a:pt x="255016" y="475094"/>
                  <a:pt x="263834" y="475323"/>
                </a:cubicBezTo>
                <a:lnTo>
                  <a:pt x="359191" y="475323"/>
                </a:lnTo>
                <a:cubicBezTo>
                  <a:pt x="367687" y="475103"/>
                  <a:pt x="374521" y="468268"/>
                  <a:pt x="374743" y="459772"/>
                </a:cubicBezTo>
                <a:cubicBezTo>
                  <a:pt x="374972" y="450954"/>
                  <a:pt x="368010" y="443619"/>
                  <a:pt x="359191" y="443390"/>
                </a:cubicBezTo>
                <a:close/>
                <a:moveTo>
                  <a:pt x="316523" y="194024"/>
                </a:moveTo>
                <a:lnTo>
                  <a:pt x="259278" y="305765"/>
                </a:lnTo>
                <a:lnTo>
                  <a:pt x="316523" y="292779"/>
                </a:lnTo>
                <a:lnTo>
                  <a:pt x="316523" y="356289"/>
                </a:lnTo>
                <a:lnTo>
                  <a:pt x="375975" y="246962"/>
                </a:lnTo>
                <a:lnTo>
                  <a:pt x="316523" y="258725"/>
                </a:lnTo>
                <a:close/>
                <a:moveTo>
                  <a:pt x="311512" y="165759"/>
                </a:moveTo>
                <a:cubicBezTo>
                  <a:pt x="369603" y="166153"/>
                  <a:pt x="416795" y="212774"/>
                  <a:pt x="417897" y="270855"/>
                </a:cubicBezTo>
                <a:lnTo>
                  <a:pt x="417897" y="274848"/>
                </a:lnTo>
                <a:cubicBezTo>
                  <a:pt x="417428" y="287599"/>
                  <a:pt x="414869" y="300185"/>
                  <a:pt x="410322" y="312106"/>
                </a:cubicBezTo>
                <a:cubicBezTo>
                  <a:pt x="406095" y="322831"/>
                  <a:pt x="400002" y="332723"/>
                  <a:pt x="392326" y="341323"/>
                </a:cubicBezTo>
                <a:cubicBezTo>
                  <a:pt x="380133" y="356033"/>
                  <a:pt x="369687" y="372104"/>
                  <a:pt x="361193" y="389218"/>
                </a:cubicBezTo>
                <a:lnTo>
                  <a:pt x="261778" y="389218"/>
                </a:lnTo>
                <a:cubicBezTo>
                  <a:pt x="253288" y="372102"/>
                  <a:pt x="242842" y="356029"/>
                  <a:pt x="230645" y="341323"/>
                </a:cubicBezTo>
                <a:cubicBezTo>
                  <a:pt x="222972" y="332723"/>
                  <a:pt x="216882" y="322831"/>
                  <a:pt x="212660" y="312106"/>
                </a:cubicBezTo>
                <a:cubicBezTo>
                  <a:pt x="208107" y="300186"/>
                  <a:pt x="205548" y="287599"/>
                  <a:pt x="205085" y="274848"/>
                </a:cubicBezTo>
                <a:lnTo>
                  <a:pt x="205085" y="270855"/>
                </a:lnTo>
                <a:cubicBezTo>
                  <a:pt x="206153" y="212743"/>
                  <a:pt x="253391" y="166096"/>
                  <a:pt x="311512" y="165759"/>
                </a:cubicBezTo>
                <a:close/>
                <a:moveTo>
                  <a:pt x="311502" y="133826"/>
                </a:moveTo>
                <a:cubicBezTo>
                  <a:pt x="235871" y="134289"/>
                  <a:pt x="174422" y="195008"/>
                  <a:pt x="173054" y="270628"/>
                </a:cubicBezTo>
                <a:lnTo>
                  <a:pt x="173054" y="275411"/>
                </a:lnTo>
                <a:cubicBezTo>
                  <a:pt x="173574" y="291801"/>
                  <a:pt x="176829" y="307990"/>
                  <a:pt x="182685" y="323306"/>
                </a:cubicBezTo>
                <a:cubicBezTo>
                  <a:pt x="188294" y="337764"/>
                  <a:pt x="196440" y="351103"/>
                  <a:pt x="206741" y="362696"/>
                </a:cubicBezTo>
                <a:cubicBezTo>
                  <a:pt x="219574" y="378914"/>
                  <a:pt x="230469" y="396574"/>
                  <a:pt x="239205" y="415320"/>
                </a:cubicBezTo>
                <a:cubicBezTo>
                  <a:pt x="241000" y="418937"/>
                  <a:pt x="244689" y="421226"/>
                  <a:pt x="248728" y="421228"/>
                </a:cubicBezTo>
                <a:lnTo>
                  <a:pt x="374255" y="421228"/>
                </a:lnTo>
                <a:cubicBezTo>
                  <a:pt x="378295" y="421225"/>
                  <a:pt x="381988" y="418937"/>
                  <a:pt x="383788" y="415320"/>
                </a:cubicBezTo>
                <a:cubicBezTo>
                  <a:pt x="392503" y="396577"/>
                  <a:pt x="403376" y="378916"/>
                  <a:pt x="416187" y="362696"/>
                </a:cubicBezTo>
                <a:cubicBezTo>
                  <a:pt x="426488" y="351103"/>
                  <a:pt x="434634" y="337764"/>
                  <a:pt x="440243" y="323306"/>
                </a:cubicBezTo>
                <a:cubicBezTo>
                  <a:pt x="446109" y="307992"/>
                  <a:pt x="449365" y="291802"/>
                  <a:pt x="449874" y="275411"/>
                </a:cubicBezTo>
                <a:lnTo>
                  <a:pt x="449874" y="270596"/>
                </a:lnTo>
                <a:cubicBezTo>
                  <a:pt x="448495" y="195015"/>
                  <a:pt x="387094" y="134324"/>
                  <a:pt x="311502" y="133826"/>
                </a:cubicBezTo>
                <a:close/>
                <a:moveTo>
                  <a:pt x="337262" y="221"/>
                </a:moveTo>
                <a:cubicBezTo>
                  <a:pt x="516854" y="6774"/>
                  <a:pt x="657130" y="157674"/>
                  <a:pt x="650576" y="337266"/>
                </a:cubicBezTo>
                <a:lnTo>
                  <a:pt x="650576" y="342676"/>
                </a:lnTo>
                <a:lnTo>
                  <a:pt x="725243" y="472532"/>
                </a:lnTo>
                <a:cubicBezTo>
                  <a:pt x="751214" y="512570"/>
                  <a:pt x="726325" y="545034"/>
                  <a:pt x="698190" y="548281"/>
                </a:cubicBezTo>
                <a:lnTo>
                  <a:pt x="650576" y="548281"/>
                </a:lnTo>
                <a:lnTo>
                  <a:pt x="650576" y="613208"/>
                </a:lnTo>
                <a:cubicBezTo>
                  <a:pt x="650588" y="613935"/>
                  <a:pt x="650595" y="614664"/>
                  <a:pt x="650595" y="615391"/>
                </a:cubicBezTo>
                <a:cubicBezTo>
                  <a:pt x="650585" y="685913"/>
                  <a:pt x="593407" y="743073"/>
                  <a:pt x="522885" y="743063"/>
                </a:cubicBezTo>
                <a:lnTo>
                  <a:pt x="469861" y="743063"/>
                </a:lnTo>
                <a:lnTo>
                  <a:pt x="469861" y="872919"/>
                </a:lnTo>
                <a:lnTo>
                  <a:pt x="127908" y="872919"/>
                </a:lnTo>
                <a:lnTo>
                  <a:pt x="127908" y="599141"/>
                </a:lnTo>
                <a:cubicBezTo>
                  <a:pt x="46981" y="536419"/>
                  <a:pt x="-203" y="439652"/>
                  <a:pt x="217" y="337266"/>
                </a:cubicBezTo>
                <a:cubicBezTo>
                  <a:pt x="-72" y="329358"/>
                  <a:pt x="-72" y="321442"/>
                  <a:pt x="217" y="313534"/>
                </a:cubicBezTo>
                <a:cubicBezTo>
                  <a:pt x="6770" y="133943"/>
                  <a:pt x="157671" y="-6333"/>
                  <a:pt x="337262" y="221"/>
                </a:cubicBezTo>
                <a:close/>
              </a:path>
            </a:pathLst>
          </a:custGeom>
          <a:solidFill>
            <a:schemeClr val="bg1"/>
          </a:solidFill>
          <a:ln w="108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9" name="Freeform: Shape 34">
            <a:extLst>
              <a:ext uri="{FF2B5EF4-FFF2-40B4-BE49-F238E27FC236}">
                <a16:creationId xmlns:a16="http://schemas.microsoft.com/office/drawing/2014/main" id="{2737AE46-415B-E14E-861D-F30EB46C9593}"/>
              </a:ext>
            </a:extLst>
          </p:cNvPr>
          <p:cNvSpPr/>
          <p:nvPr/>
        </p:nvSpPr>
        <p:spPr>
          <a:xfrm>
            <a:off x="8833819" y="3326087"/>
            <a:ext cx="705344" cy="705342"/>
          </a:xfrm>
          <a:custGeom>
            <a:avLst/>
            <a:gdLst>
              <a:gd name="connsiteX0" fmla="*/ 411210 w 854883"/>
              <a:gd name="connsiteY0" fmla="*/ 183962 h 854881"/>
              <a:gd name="connsiteX1" fmla="*/ 533491 w 854883"/>
              <a:gd name="connsiteY1" fmla="*/ 214262 h 854881"/>
              <a:gd name="connsiteX2" fmla="*/ 484795 w 854883"/>
              <a:gd name="connsiteY2" fmla="*/ 262957 h 854881"/>
              <a:gd name="connsiteX3" fmla="*/ 411210 w 854883"/>
              <a:gd name="connsiteY3" fmla="*/ 248890 h 854881"/>
              <a:gd name="connsiteX4" fmla="*/ 216427 w 854883"/>
              <a:gd name="connsiteY4" fmla="*/ 443673 h 854881"/>
              <a:gd name="connsiteX5" fmla="*/ 411210 w 854883"/>
              <a:gd name="connsiteY5" fmla="*/ 638455 h 854881"/>
              <a:gd name="connsiteX6" fmla="*/ 605993 w 854883"/>
              <a:gd name="connsiteY6" fmla="*/ 443673 h 854881"/>
              <a:gd name="connsiteX7" fmla="*/ 591926 w 854883"/>
              <a:gd name="connsiteY7" fmla="*/ 370088 h 854881"/>
              <a:gd name="connsiteX8" fmla="*/ 640621 w 854883"/>
              <a:gd name="connsiteY8" fmla="*/ 321392 h 854881"/>
              <a:gd name="connsiteX9" fmla="*/ 670921 w 854883"/>
              <a:gd name="connsiteY9" fmla="*/ 443673 h 854881"/>
              <a:gd name="connsiteX10" fmla="*/ 411210 w 854883"/>
              <a:gd name="connsiteY10" fmla="*/ 703383 h 854881"/>
              <a:gd name="connsiteX11" fmla="*/ 151499 w 854883"/>
              <a:gd name="connsiteY11" fmla="*/ 443673 h 854881"/>
              <a:gd name="connsiteX12" fmla="*/ 411210 w 854883"/>
              <a:gd name="connsiteY12" fmla="*/ 183962 h 854881"/>
              <a:gd name="connsiteX13" fmla="*/ 411209 w 854883"/>
              <a:gd name="connsiteY13" fmla="*/ 32464 h 854881"/>
              <a:gd name="connsiteX14" fmla="*/ 604910 w 854883"/>
              <a:gd name="connsiteY14" fmla="*/ 80078 h 854881"/>
              <a:gd name="connsiteX15" fmla="*/ 597335 w 854883"/>
              <a:gd name="connsiteY15" fmla="*/ 87652 h 854881"/>
              <a:gd name="connsiteX16" fmla="*/ 582186 w 854883"/>
              <a:gd name="connsiteY16" fmla="*/ 102802 h 854881"/>
              <a:gd name="connsiteX17" fmla="*/ 585432 w 854883"/>
              <a:gd name="connsiteY17" fmla="*/ 124445 h 854881"/>
              <a:gd name="connsiteX18" fmla="*/ 587596 w 854883"/>
              <a:gd name="connsiteY18" fmla="*/ 146087 h 854881"/>
              <a:gd name="connsiteX19" fmla="*/ 411209 w 854883"/>
              <a:gd name="connsiteY19" fmla="*/ 97392 h 854881"/>
              <a:gd name="connsiteX20" fmla="*/ 64928 w 854883"/>
              <a:gd name="connsiteY20" fmla="*/ 443672 h 854881"/>
              <a:gd name="connsiteX21" fmla="*/ 411209 w 854883"/>
              <a:gd name="connsiteY21" fmla="*/ 789953 h 854881"/>
              <a:gd name="connsiteX22" fmla="*/ 757490 w 854883"/>
              <a:gd name="connsiteY22" fmla="*/ 443672 h 854881"/>
              <a:gd name="connsiteX23" fmla="*/ 708795 w 854883"/>
              <a:gd name="connsiteY23" fmla="*/ 267286 h 854881"/>
              <a:gd name="connsiteX24" fmla="*/ 731519 w 854883"/>
              <a:gd name="connsiteY24" fmla="*/ 270532 h 854881"/>
              <a:gd name="connsiteX25" fmla="*/ 752080 w 854883"/>
              <a:gd name="connsiteY25" fmla="*/ 272696 h 854881"/>
              <a:gd name="connsiteX26" fmla="*/ 766148 w 854883"/>
              <a:gd name="connsiteY26" fmla="*/ 257546 h 854881"/>
              <a:gd name="connsiteX27" fmla="*/ 773722 w 854883"/>
              <a:gd name="connsiteY27" fmla="*/ 251054 h 854881"/>
              <a:gd name="connsiteX28" fmla="*/ 822418 w 854883"/>
              <a:gd name="connsiteY28" fmla="*/ 443672 h 854881"/>
              <a:gd name="connsiteX29" fmla="*/ 411209 w 854883"/>
              <a:gd name="connsiteY29" fmla="*/ 854881 h 854881"/>
              <a:gd name="connsiteX30" fmla="*/ 0 w 854883"/>
              <a:gd name="connsiteY30" fmla="*/ 443672 h 854881"/>
              <a:gd name="connsiteX31" fmla="*/ 411209 w 854883"/>
              <a:gd name="connsiteY31" fmla="*/ 32464 h 854881"/>
              <a:gd name="connsiteX32" fmla="*/ 746670 w 854883"/>
              <a:gd name="connsiteY32" fmla="*/ 0 h 854881"/>
              <a:gd name="connsiteX33" fmla="*/ 757491 w 854883"/>
              <a:gd name="connsiteY33" fmla="*/ 97391 h 854881"/>
              <a:gd name="connsiteX34" fmla="*/ 854883 w 854883"/>
              <a:gd name="connsiteY34" fmla="*/ 108213 h 854881"/>
              <a:gd name="connsiteX35" fmla="*/ 735849 w 854883"/>
              <a:gd name="connsiteY35" fmla="*/ 227247 h 854881"/>
              <a:gd name="connsiteX36" fmla="*/ 679578 w 854883"/>
              <a:gd name="connsiteY36" fmla="*/ 220754 h 854881"/>
              <a:gd name="connsiteX37" fmla="*/ 506437 w 854883"/>
              <a:gd name="connsiteY37" fmla="*/ 393894 h 854881"/>
              <a:gd name="connsiteX38" fmla="*/ 518341 w 854883"/>
              <a:gd name="connsiteY38" fmla="*/ 443672 h 854881"/>
              <a:gd name="connsiteX39" fmla="*/ 410128 w 854883"/>
              <a:gd name="connsiteY39" fmla="*/ 551885 h 854881"/>
              <a:gd name="connsiteX40" fmla="*/ 301915 w 854883"/>
              <a:gd name="connsiteY40" fmla="*/ 443672 h 854881"/>
              <a:gd name="connsiteX41" fmla="*/ 410128 w 854883"/>
              <a:gd name="connsiteY41" fmla="*/ 335459 h 854881"/>
              <a:gd name="connsiteX42" fmla="*/ 460988 w 854883"/>
              <a:gd name="connsiteY42" fmla="*/ 348445 h 854881"/>
              <a:gd name="connsiteX43" fmla="*/ 634129 w 854883"/>
              <a:gd name="connsiteY43" fmla="*/ 175305 h 854881"/>
              <a:gd name="connsiteX44" fmla="*/ 627636 w 854883"/>
              <a:gd name="connsiteY44" fmla="*/ 119034 h 85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54883" h="854881">
                <a:moveTo>
                  <a:pt x="411210" y="183962"/>
                </a:moveTo>
                <a:cubicBezTo>
                  <a:pt x="455577" y="183962"/>
                  <a:pt x="496698" y="194783"/>
                  <a:pt x="533491" y="214262"/>
                </a:cubicBezTo>
                <a:lnTo>
                  <a:pt x="484795" y="262957"/>
                </a:lnTo>
                <a:cubicBezTo>
                  <a:pt x="462070" y="254300"/>
                  <a:pt x="437181" y="248890"/>
                  <a:pt x="411210" y="248890"/>
                </a:cubicBezTo>
                <a:cubicBezTo>
                  <a:pt x="304079" y="248890"/>
                  <a:pt x="216427" y="336542"/>
                  <a:pt x="216427" y="443673"/>
                </a:cubicBezTo>
                <a:cubicBezTo>
                  <a:pt x="216427" y="550803"/>
                  <a:pt x="304079" y="638455"/>
                  <a:pt x="411210" y="638455"/>
                </a:cubicBezTo>
                <a:cubicBezTo>
                  <a:pt x="518341" y="638455"/>
                  <a:pt x="605993" y="550803"/>
                  <a:pt x="605993" y="443673"/>
                </a:cubicBezTo>
                <a:cubicBezTo>
                  <a:pt x="605993" y="417701"/>
                  <a:pt x="601665" y="392813"/>
                  <a:pt x="591926" y="370088"/>
                </a:cubicBezTo>
                <a:lnTo>
                  <a:pt x="640621" y="321392"/>
                </a:lnTo>
                <a:cubicBezTo>
                  <a:pt x="660100" y="358184"/>
                  <a:pt x="670921" y="399305"/>
                  <a:pt x="670921" y="443673"/>
                </a:cubicBezTo>
                <a:cubicBezTo>
                  <a:pt x="670921" y="586513"/>
                  <a:pt x="554051" y="703383"/>
                  <a:pt x="411210" y="703383"/>
                </a:cubicBezTo>
                <a:cubicBezTo>
                  <a:pt x="268369" y="703383"/>
                  <a:pt x="151499" y="586513"/>
                  <a:pt x="151499" y="443673"/>
                </a:cubicBezTo>
                <a:cubicBezTo>
                  <a:pt x="151499" y="300832"/>
                  <a:pt x="268369" y="183962"/>
                  <a:pt x="411210" y="183962"/>
                </a:cubicBezTo>
                <a:close/>
                <a:moveTo>
                  <a:pt x="411209" y="32464"/>
                </a:moveTo>
                <a:cubicBezTo>
                  <a:pt x="481547" y="32464"/>
                  <a:pt x="546475" y="49778"/>
                  <a:pt x="604910" y="80078"/>
                </a:cubicBezTo>
                <a:lnTo>
                  <a:pt x="597335" y="87652"/>
                </a:lnTo>
                <a:lnTo>
                  <a:pt x="582186" y="102802"/>
                </a:lnTo>
                <a:lnTo>
                  <a:pt x="585432" y="124445"/>
                </a:lnTo>
                <a:lnTo>
                  <a:pt x="587596" y="146087"/>
                </a:lnTo>
                <a:cubicBezTo>
                  <a:pt x="535654" y="114706"/>
                  <a:pt x="475055" y="97392"/>
                  <a:pt x="411209" y="97392"/>
                </a:cubicBezTo>
                <a:cubicBezTo>
                  <a:pt x="220754" y="97392"/>
                  <a:pt x="64928" y="253218"/>
                  <a:pt x="64928" y="443672"/>
                </a:cubicBezTo>
                <a:cubicBezTo>
                  <a:pt x="64928" y="634127"/>
                  <a:pt x="220754" y="789953"/>
                  <a:pt x="411209" y="789953"/>
                </a:cubicBezTo>
                <a:cubicBezTo>
                  <a:pt x="601664" y="789953"/>
                  <a:pt x="757490" y="634127"/>
                  <a:pt x="757490" y="443672"/>
                </a:cubicBezTo>
                <a:cubicBezTo>
                  <a:pt x="757490" y="378745"/>
                  <a:pt x="739094" y="319228"/>
                  <a:pt x="708795" y="267286"/>
                </a:cubicBezTo>
                <a:lnTo>
                  <a:pt x="731519" y="270532"/>
                </a:lnTo>
                <a:lnTo>
                  <a:pt x="752080" y="272696"/>
                </a:lnTo>
                <a:lnTo>
                  <a:pt x="766148" y="257546"/>
                </a:lnTo>
                <a:lnTo>
                  <a:pt x="773722" y="251054"/>
                </a:lnTo>
                <a:cubicBezTo>
                  <a:pt x="805104" y="308406"/>
                  <a:pt x="822418" y="373334"/>
                  <a:pt x="822418" y="443672"/>
                </a:cubicBezTo>
                <a:cubicBezTo>
                  <a:pt x="822418" y="670919"/>
                  <a:pt x="638456" y="854881"/>
                  <a:pt x="411209" y="854881"/>
                </a:cubicBezTo>
                <a:cubicBezTo>
                  <a:pt x="183962" y="854881"/>
                  <a:pt x="0" y="670919"/>
                  <a:pt x="0" y="443672"/>
                </a:cubicBezTo>
                <a:cubicBezTo>
                  <a:pt x="0" y="216426"/>
                  <a:pt x="183962" y="32464"/>
                  <a:pt x="411209" y="32464"/>
                </a:cubicBezTo>
                <a:close/>
                <a:moveTo>
                  <a:pt x="746670" y="0"/>
                </a:moveTo>
                <a:lnTo>
                  <a:pt x="757491" y="97391"/>
                </a:lnTo>
                <a:lnTo>
                  <a:pt x="854883" y="108213"/>
                </a:lnTo>
                <a:lnTo>
                  <a:pt x="735849" y="227247"/>
                </a:lnTo>
                <a:lnTo>
                  <a:pt x="679578" y="220754"/>
                </a:lnTo>
                <a:lnTo>
                  <a:pt x="506437" y="393894"/>
                </a:lnTo>
                <a:cubicBezTo>
                  <a:pt x="514012" y="409044"/>
                  <a:pt x="518341" y="425276"/>
                  <a:pt x="518341" y="443672"/>
                </a:cubicBezTo>
                <a:cubicBezTo>
                  <a:pt x="518341" y="503189"/>
                  <a:pt x="469645" y="551885"/>
                  <a:pt x="410128" y="551885"/>
                </a:cubicBezTo>
                <a:cubicBezTo>
                  <a:pt x="350611" y="551885"/>
                  <a:pt x="301915" y="503189"/>
                  <a:pt x="301915" y="443672"/>
                </a:cubicBezTo>
                <a:cubicBezTo>
                  <a:pt x="301915" y="384155"/>
                  <a:pt x="350611" y="335459"/>
                  <a:pt x="410128" y="335459"/>
                </a:cubicBezTo>
                <a:cubicBezTo>
                  <a:pt x="428524" y="335459"/>
                  <a:pt x="445838" y="340870"/>
                  <a:pt x="460988" y="348445"/>
                </a:cubicBezTo>
                <a:lnTo>
                  <a:pt x="634129" y="175305"/>
                </a:lnTo>
                <a:lnTo>
                  <a:pt x="627636" y="119034"/>
                </a:lnTo>
                <a:close/>
              </a:path>
            </a:pathLst>
          </a:custGeom>
          <a:solidFill>
            <a:schemeClr val="bg1"/>
          </a:solidFill>
          <a:ln w="108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40" name="Freeform: Shape 40">
            <a:extLst>
              <a:ext uri="{FF2B5EF4-FFF2-40B4-BE49-F238E27FC236}">
                <a16:creationId xmlns:a16="http://schemas.microsoft.com/office/drawing/2014/main" id="{145E62B8-2AFC-6748-A845-3A76E392BFF7}"/>
              </a:ext>
            </a:extLst>
          </p:cNvPr>
          <p:cNvSpPr/>
          <p:nvPr/>
        </p:nvSpPr>
        <p:spPr>
          <a:xfrm>
            <a:off x="6737731" y="3326087"/>
            <a:ext cx="582132" cy="704449"/>
          </a:xfrm>
          <a:custGeom>
            <a:avLst/>
            <a:gdLst>
              <a:gd name="connsiteX0" fmla="*/ 230494 w 705549"/>
              <a:gd name="connsiteY0" fmla="*/ 543229 h 853799"/>
              <a:gd name="connsiteX1" fmla="*/ 149334 w 705549"/>
              <a:gd name="connsiteY1" fmla="*/ 624388 h 853799"/>
              <a:gd name="connsiteX2" fmla="*/ 230494 w 705549"/>
              <a:gd name="connsiteY2" fmla="*/ 705548 h 853799"/>
              <a:gd name="connsiteX3" fmla="*/ 311653 w 705549"/>
              <a:gd name="connsiteY3" fmla="*/ 624388 h 853799"/>
              <a:gd name="connsiteX4" fmla="*/ 230494 w 705549"/>
              <a:gd name="connsiteY4" fmla="*/ 543229 h 853799"/>
              <a:gd name="connsiteX5" fmla="*/ 203440 w 705549"/>
              <a:gd name="connsiteY5" fmla="*/ 393895 h 853799"/>
              <a:gd name="connsiteX6" fmla="*/ 257547 w 705549"/>
              <a:gd name="connsiteY6" fmla="*/ 393895 h 853799"/>
              <a:gd name="connsiteX7" fmla="*/ 281354 w 705549"/>
              <a:gd name="connsiteY7" fmla="*/ 441509 h 853799"/>
              <a:gd name="connsiteX8" fmla="*/ 323557 w 705549"/>
              <a:gd name="connsiteY8" fmla="*/ 458823 h 853799"/>
              <a:gd name="connsiteX9" fmla="*/ 374417 w 705549"/>
              <a:gd name="connsiteY9" fmla="*/ 441509 h 853799"/>
              <a:gd name="connsiteX10" fmla="*/ 413373 w 705549"/>
              <a:gd name="connsiteY10" fmla="*/ 480465 h 853799"/>
              <a:gd name="connsiteX11" fmla="*/ 396059 w 705549"/>
              <a:gd name="connsiteY11" fmla="*/ 531325 h 853799"/>
              <a:gd name="connsiteX12" fmla="*/ 413373 w 705549"/>
              <a:gd name="connsiteY12" fmla="*/ 573528 h 853799"/>
              <a:gd name="connsiteX13" fmla="*/ 460987 w 705549"/>
              <a:gd name="connsiteY13" fmla="*/ 597335 h 853799"/>
              <a:gd name="connsiteX14" fmla="*/ 460987 w 705549"/>
              <a:gd name="connsiteY14" fmla="*/ 651441 h 853799"/>
              <a:gd name="connsiteX15" fmla="*/ 413373 w 705549"/>
              <a:gd name="connsiteY15" fmla="*/ 675248 h 853799"/>
              <a:gd name="connsiteX16" fmla="*/ 396059 w 705549"/>
              <a:gd name="connsiteY16" fmla="*/ 717451 h 853799"/>
              <a:gd name="connsiteX17" fmla="*/ 412291 w 705549"/>
              <a:gd name="connsiteY17" fmla="*/ 767229 h 853799"/>
              <a:gd name="connsiteX18" fmla="*/ 374417 w 705549"/>
              <a:gd name="connsiteY18" fmla="*/ 806185 h 853799"/>
              <a:gd name="connsiteX19" fmla="*/ 323557 w 705549"/>
              <a:gd name="connsiteY19" fmla="*/ 788871 h 853799"/>
              <a:gd name="connsiteX20" fmla="*/ 281354 w 705549"/>
              <a:gd name="connsiteY20" fmla="*/ 806185 h 853799"/>
              <a:gd name="connsiteX21" fmla="*/ 257547 w 705549"/>
              <a:gd name="connsiteY21" fmla="*/ 853799 h 853799"/>
              <a:gd name="connsiteX22" fmla="*/ 203440 w 705549"/>
              <a:gd name="connsiteY22" fmla="*/ 853799 h 853799"/>
              <a:gd name="connsiteX23" fmla="*/ 179633 w 705549"/>
              <a:gd name="connsiteY23" fmla="*/ 806185 h 853799"/>
              <a:gd name="connsiteX24" fmla="*/ 137430 w 705549"/>
              <a:gd name="connsiteY24" fmla="*/ 788871 h 853799"/>
              <a:gd name="connsiteX25" fmla="*/ 86570 w 705549"/>
              <a:gd name="connsiteY25" fmla="*/ 805103 h 853799"/>
              <a:gd name="connsiteX26" fmla="*/ 48696 w 705549"/>
              <a:gd name="connsiteY26" fmla="*/ 767229 h 853799"/>
              <a:gd name="connsiteX27" fmla="*/ 64928 w 705549"/>
              <a:gd name="connsiteY27" fmla="*/ 716369 h 853799"/>
              <a:gd name="connsiteX28" fmla="*/ 47614 w 705549"/>
              <a:gd name="connsiteY28" fmla="*/ 674166 h 853799"/>
              <a:gd name="connsiteX29" fmla="*/ 0 w 705549"/>
              <a:gd name="connsiteY29" fmla="*/ 650359 h 853799"/>
              <a:gd name="connsiteX30" fmla="*/ 0 w 705549"/>
              <a:gd name="connsiteY30" fmla="*/ 596253 h 853799"/>
              <a:gd name="connsiteX31" fmla="*/ 47614 w 705549"/>
              <a:gd name="connsiteY31" fmla="*/ 572446 h 853799"/>
              <a:gd name="connsiteX32" fmla="*/ 64928 w 705549"/>
              <a:gd name="connsiteY32" fmla="*/ 530243 h 853799"/>
              <a:gd name="connsiteX33" fmla="*/ 48696 w 705549"/>
              <a:gd name="connsiteY33" fmla="*/ 479383 h 853799"/>
              <a:gd name="connsiteX34" fmla="*/ 86570 w 705549"/>
              <a:gd name="connsiteY34" fmla="*/ 441509 h 853799"/>
              <a:gd name="connsiteX35" fmla="*/ 137430 w 705549"/>
              <a:gd name="connsiteY35" fmla="*/ 458823 h 853799"/>
              <a:gd name="connsiteX36" fmla="*/ 179633 w 705549"/>
              <a:gd name="connsiteY36" fmla="*/ 441509 h 853799"/>
              <a:gd name="connsiteX37" fmla="*/ 475056 w 705549"/>
              <a:gd name="connsiteY37" fmla="*/ 149334 h 853799"/>
              <a:gd name="connsiteX38" fmla="*/ 393896 w 705549"/>
              <a:gd name="connsiteY38" fmla="*/ 230493 h 853799"/>
              <a:gd name="connsiteX39" fmla="*/ 475056 w 705549"/>
              <a:gd name="connsiteY39" fmla="*/ 311653 h 853799"/>
              <a:gd name="connsiteX40" fmla="*/ 556215 w 705549"/>
              <a:gd name="connsiteY40" fmla="*/ 230493 h 853799"/>
              <a:gd name="connsiteX41" fmla="*/ 475056 w 705549"/>
              <a:gd name="connsiteY41" fmla="*/ 149334 h 853799"/>
              <a:gd name="connsiteX42" fmla="*/ 448002 w 705549"/>
              <a:gd name="connsiteY42" fmla="*/ 0 h 853799"/>
              <a:gd name="connsiteX43" fmla="*/ 502109 w 705549"/>
              <a:gd name="connsiteY43" fmla="*/ 0 h 853799"/>
              <a:gd name="connsiteX44" fmla="*/ 525916 w 705549"/>
              <a:gd name="connsiteY44" fmla="*/ 47614 h 853799"/>
              <a:gd name="connsiteX45" fmla="*/ 568119 w 705549"/>
              <a:gd name="connsiteY45" fmla="*/ 64928 h 853799"/>
              <a:gd name="connsiteX46" fmla="*/ 618979 w 705549"/>
              <a:gd name="connsiteY46" fmla="*/ 47614 h 853799"/>
              <a:gd name="connsiteX47" fmla="*/ 657935 w 705549"/>
              <a:gd name="connsiteY47" fmla="*/ 86570 h 853799"/>
              <a:gd name="connsiteX48" fmla="*/ 640621 w 705549"/>
              <a:gd name="connsiteY48" fmla="*/ 137430 h 853799"/>
              <a:gd name="connsiteX49" fmla="*/ 657935 w 705549"/>
              <a:gd name="connsiteY49" fmla="*/ 179633 h 853799"/>
              <a:gd name="connsiteX50" fmla="*/ 705549 w 705549"/>
              <a:gd name="connsiteY50" fmla="*/ 203440 h 853799"/>
              <a:gd name="connsiteX51" fmla="*/ 705549 w 705549"/>
              <a:gd name="connsiteY51" fmla="*/ 257546 h 853799"/>
              <a:gd name="connsiteX52" fmla="*/ 657935 w 705549"/>
              <a:gd name="connsiteY52" fmla="*/ 281353 h 853799"/>
              <a:gd name="connsiteX53" fmla="*/ 639539 w 705549"/>
              <a:gd name="connsiteY53" fmla="*/ 323556 h 853799"/>
              <a:gd name="connsiteX54" fmla="*/ 656853 w 705549"/>
              <a:gd name="connsiteY54" fmla="*/ 374416 h 853799"/>
              <a:gd name="connsiteX55" fmla="*/ 617897 w 705549"/>
              <a:gd name="connsiteY55" fmla="*/ 412290 h 853799"/>
              <a:gd name="connsiteX56" fmla="*/ 567037 w 705549"/>
              <a:gd name="connsiteY56" fmla="*/ 394976 h 853799"/>
              <a:gd name="connsiteX57" fmla="*/ 524833 w 705549"/>
              <a:gd name="connsiteY57" fmla="*/ 412290 h 853799"/>
              <a:gd name="connsiteX58" fmla="*/ 501027 w 705549"/>
              <a:gd name="connsiteY58" fmla="*/ 459904 h 853799"/>
              <a:gd name="connsiteX59" fmla="*/ 446920 w 705549"/>
              <a:gd name="connsiteY59" fmla="*/ 459904 h 853799"/>
              <a:gd name="connsiteX60" fmla="*/ 423113 w 705549"/>
              <a:gd name="connsiteY60" fmla="*/ 412290 h 853799"/>
              <a:gd name="connsiteX61" fmla="*/ 380910 w 705549"/>
              <a:gd name="connsiteY61" fmla="*/ 394976 h 853799"/>
              <a:gd name="connsiteX62" fmla="*/ 330050 w 705549"/>
              <a:gd name="connsiteY62" fmla="*/ 412290 h 853799"/>
              <a:gd name="connsiteX63" fmla="*/ 292176 w 705549"/>
              <a:gd name="connsiteY63" fmla="*/ 374416 h 853799"/>
              <a:gd name="connsiteX64" fmla="*/ 309490 w 705549"/>
              <a:gd name="connsiteY64" fmla="*/ 323556 h 853799"/>
              <a:gd name="connsiteX65" fmla="*/ 292176 w 705549"/>
              <a:gd name="connsiteY65" fmla="*/ 281353 h 853799"/>
              <a:gd name="connsiteX66" fmla="*/ 244562 w 705549"/>
              <a:gd name="connsiteY66" fmla="*/ 257546 h 853799"/>
              <a:gd name="connsiteX67" fmla="*/ 244562 w 705549"/>
              <a:gd name="connsiteY67" fmla="*/ 203440 h 853799"/>
              <a:gd name="connsiteX68" fmla="*/ 292176 w 705549"/>
              <a:gd name="connsiteY68" fmla="*/ 179633 h 853799"/>
              <a:gd name="connsiteX69" fmla="*/ 309490 w 705549"/>
              <a:gd name="connsiteY69" fmla="*/ 137430 h 853799"/>
              <a:gd name="connsiteX70" fmla="*/ 292176 w 705549"/>
              <a:gd name="connsiteY70" fmla="*/ 86570 h 853799"/>
              <a:gd name="connsiteX71" fmla="*/ 331132 w 705549"/>
              <a:gd name="connsiteY71" fmla="*/ 47614 h 853799"/>
              <a:gd name="connsiteX72" fmla="*/ 381992 w 705549"/>
              <a:gd name="connsiteY72" fmla="*/ 64928 h 853799"/>
              <a:gd name="connsiteX73" fmla="*/ 424195 w 705549"/>
              <a:gd name="connsiteY73" fmla="*/ 47614 h 85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705549" h="853799">
                <a:moveTo>
                  <a:pt x="230494" y="543229"/>
                </a:moveTo>
                <a:cubicBezTo>
                  <a:pt x="186126" y="543229"/>
                  <a:pt x="149334" y="578939"/>
                  <a:pt x="149334" y="624388"/>
                </a:cubicBezTo>
                <a:cubicBezTo>
                  <a:pt x="149334" y="668755"/>
                  <a:pt x="185044" y="705548"/>
                  <a:pt x="230494" y="705548"/>
                </a:cubicBezTo>
                <a:cubicBezTo>
                  <a:pt x="275943" y="705548"/>
                  <a:pt x="311653" y="668755"/>
                  <a:pt x="311653" y="624388"/>
                </a:cubicBezTo>
                <a:cubicBezTo>
                  <a:pt x="311653" y="580021"/>
                  <a:pt x="275943" y="543229"/>
                  <a:pt x="230494" y="543229"/>
                </a:cubicBezTo>
                <a:close/>
                <a:moveTo>
                  <a:pt x="203440" y="393895"/>
                </a:moveTo>
                <a:lnTo>
                  <a:pt x="257547" y="393895"/>
                </a:lnTo>
                <a:lnTo>
                  <a:pt x="281354" y="441509"/>
                </a:lnTo>
                <a:cubicBezTo>
                  <a:pt x="295421" y="445837"/>
                  <a:pt x="310571" y="451248"/>
                  <a:pt x="323557" y="458823"/>
                </a:cubicBezTo>
                <a:lnTo>
                  <a:pt x="374417" y="441509"/>
                </a:lnTo>
                <a:lnTo>
                  <a:pt x="413373" y="480465"/>
                </a:lnTo>
                <a:lnTo>
                  <a:pt x="396059" y="531325"/>
                </a:lnTo>
                <a:cubicBezTo>
                  <a:pt x="403634" y="544311"/>
                  <a:pt x="409045" y="558378"/>
                  <a:pt x="413373" y="573528"/>
                </a:cubicBezTo>
                <a:lnTo>
                  <a:pt x="460987" y="597335"/>
                </a:lnTo>
                <a:lnTo>
                  <a:pt x="460987" y="651441"/>
                </a:lnTo>
                <a:lnTo>
                  <a:pt x="413373" y="675248"/>
                </a:lnTo>
                <a:cubicBezTo>
                  <a:pt x="409045" y="690398"/>
                  <a:pt x="403634" y="704465"/>
                  <a:pt x="396059" y="717451"/>
                </a:cubicBezTo>
                <a:lnTo>
                  <a:pt x="412291" y="767229"/>
                </a:lnTo>
                <a:lnTo>
                  <a:pt x="374417" y="806185"/>
                </a:lnTo>
                <a:lnTo>
                  <a:pt x="323557" y="788871"/>
                </a:lnTo>
                <a:cubicBezTo>
                  <a:pt x="310571" y="796446"/>
                  <a:pt x="296503" y="801857"/>
                  <a:pt x="281354" y="806185"/>
                </a:cubicBezTo>
                <a:lnTo>
                  <a:pt x="257547" y="853799"/>
                </a:lnTo>
                <a:lnTo>
                  <a:pt x="203440" y="853799"/>
                </a:lnTo>
                <a:lnTo>
                  <a:pt x="179633" y="806185"/>
                </a:lnTo>
                <a:cubicBezTo>
                  <a:pt x="164484" y="801857"/>
                  <a:pt x="150416" y="796446"/>
                  <a:pt x="137430" y="788871"/>
                </a:cubicBezTo>
                <a:lnTo>
                  <a:pt x="86570" y="805103"/>
                </a:lnTo>
                <a:lnTo>
                  <a:pt x="48696" y="767229"/>
                </a:lnTo>
                <a:lnTo>
                  <a:pt x="64928" y="716369"/>
                </a:lnTo>
                <a:cubicBezTo>
                  <a:pt x="57353" y="703383"/>
                  <a:pt x="51942" y="689316"/>
                  <a:pt x="47614" y="674166"/>
                </a:cubicBezTo>
                <a:lnTo>
                  <a:pt x="0" y="650359"/>
                </a:lnTo>
                <a:lnTo>
                  <a:pt x="0" y="596253"/>
                </a:lnTo>
                <a:lnTo>
                  <a:pt x="47614" y="572446"/>
                </a:lnTo>
                <a:cubicBezTo>
                  <a:pt x="51942" y="558378"/>
                  <a:pt x="57353" y="543229"/>
                  <a:pt x="64928" y="530243"/>
                </a:cubicBezTo>
                <a:lnTo>
                  <a:pt x="48696" y="479383"/>
                </a:lnTo>
                <a:lnTo>
                  <a:pt x="86570" y="441509"/>
                </a:lnTo>
                <a:lnTo>
                  <a:pt x="137430" y="458823"/>
                </a:lnTo>
                <a:cubicBezTo>
                  <a:pt x="150416" y="451248"/>
                  <a:pt x="164484" y="445837"/>
                  <a:pt x="179633" y="441509"/>
                </a:cubicBezTo>
                <a:close/>
                <a:moveTo>
                  <a:pt x="475056" y="149334"/>
                </a:moveTo>
                <a:cubicBezTo>
                  <a:pt x="430688" y="149334"/>
                  <a:pt x="393896" y="186126"/>
                  <a:pt x="393896" y="230493"/>
                </a:cubicBezTo>
                <a:cubicBezTo>
                  <a:pt x="393896" y="274860"/>
                  <a:pt x="429606" y="311653"/>
                  <a:pt x="475056" y="311653"/>
                </a:cubicBezTo>
                <a:cubicBezTo>
                  <a:pt x="519423" y="311653"/>
                  <a:pt x="556215" y="274860"/>
                  <a:pt x="556215" y="230493"/>
                </a:cubicBezTo>
                <a:cubicBezTo>
                  <a:pt x="556215" y="186126"/>
                  <a:pt x="520505" y="149334"/>
                  <a:pt x="475056" y="149334"/>
                </a:cubicBezTo>
                <a:close/>
                <a:moveTo>
                  <a:pt x="448002" y="0"/>
                </a:moveTo>
                <a:lnTo>
                  <a:pt x="502109" y="0"/>
                </a:lnTo>
                <a:lnTo>
                  <a:pt x="525916" y="47614"/>
                </a:lnTo>
                <a:cubicBezTo>
                  <a:pt x="541065" y="51942"/>
                  <a:pt x="555133" y="57353"/>
                  <a:pt x="568119" y="64928"/>
                </a:cubicBezTo>
                <a:lnTo>
                  <a:pt x="618979" y="47614"/>
                </a:lnTo>
                <a:lnTo>
                  <a:pt x="657935" y="86570"/>
                </a:lnTo>
                <a:lnTo>
                  <a:pt x="640621" y="137430"/>
                </a:lnTo>
                <a:cubicBezTo>
                  <a:pt x="648196" y="150416"/>
                  <a:pt x="653607" y="164483"/>
                  <a:pt x="657935" y="179633"/>
                </a:cubicBezTo>
                <a:lnTo>
                  <a:pt x="705549" y="203440"/>
                </a:lnTo>
                <a:lnTo>
                  <a:pt x="705549" y="257546"/>
                </a:lnTo>
                <a:lnTo>
                  <a:pt x="657935" y="281353"/>
                </a:lnTo>
                <a:cubicBezTo>
                  <a:pt x="653607" y="295421"/>
                  <a:pt x="647114" y="310570"/>
                  <a:pt x="639539" y="323556"/>
                </a:cubicBezTo>
                <a:lnTo>
                  <a:pt x="656853" y="374416"/>
                </a:lnTo>
                <a:lnTo>
                  <a:pt x="617897" y="412290"/>
                </a:lnTo>
                <a:lnTo>
                  <a:pt x="567037" y="394976"/>
                </a:lnTo>
                <a:cubicBezTo>
                  <a:pt x="554051" y="402551"/>
                  <a:pt x="539983" y="407962"/>
                  <a:pt x="524833" y="412290"/>
                </a:cubicBezTo>
                <a:lnTo>
                  <a:pt x="501027" y="459904"/>
                </a:lnTo>
                <a:lnTo>
                  <a:pt x="446920" y="459904"/>
                </a:lnTo>
                <a:lnTo>
                  <a:pt x="423113" y="412290"/>
                </a:lnTo>
                <a:cubicBezTo>
                  <a:pt x="407963" y="407962"/>
                  <a:pt x="393896" y="402551"/>
                  <a:pt x="380910" y="394976"/>
                </a:cubicBezTo>
                <a:lnTo>
                  <a:pt x="330050" y="412290"/>
                </a:lnTo>
                <a:lnTo>
                  <a:pt x="292176" y="374416"/>
                </a:lnTo>
                <a:lnTo>
                  <a:pt x="309490" y="323556"/>
                </a:lnTo>
                <a:cubicBezTo>
                  <a:pt x="301915" y="310570"/>
                  <a:pt x="296504" y="296503"/>
                  <a:pt x="292176" y="281353"/>
                </a:cubicBezTo>
                <a:lnTo>
                  <a:pt x="244562" y="257546"/>
                </a:lnTo>
                <a:lnTo>
                  <a:pt x="244562" y="203440"/>
                </a:lnTo>
                <a:lnTo>
                  <a:pt x="292176" y="179633"/>
                </a:lnTo>
                <a:cubicBezTo>
                  <a:pt x="296504" y="164483"/>
                  <a:pt x="301915" y="150416"/>
                  <a:pt x="309490" y="137430"/>
                </a:cubicBezTo>
                <a:lnTo>
                  <a:pt x="292176" y="86570"/>
                </a:lnTo>
                <a:lnTo>
                  <a:pt x="331132" y="47614"/>
                </a:lnTo>
                <a:lnTo>
                  <a:pt x="381992" y="64928"/>
                </a:lnTo>
                <a:cubicBezTo>
                  <a:pt x="394978" y="57353"/>
                  <a:pt x="409046" y="51942"/>
                  <a:pt x="424195" y="47614"/>
                </a:cubicBezTo>
                <a:close/>
              </a:path>
            </a:pathLst>
          </a:custGeom>
          <a:solidFill>
            <a:schemeClr val="bg1"/>
          </a:solidFill>
          <a:ln w="108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grpSp>
        <p:nvGrpSpPr>
          <p:cNvPr id="41" name="Graphic 22" descr="Database">
            <a:extLst>
              <a:ext uri="{FF2B5EF4-FFF2-40B4-BE49-F238E27FC236}">
                <a16:creationId xmlns:a16="http://schemas.microsoft.com/office/drawing/2014/main" id="{536AAEB9-078C-8F4A-9953-90C7929EC930}"/>
              </a:ext>
            </a:extLst>
          </p:cNvPr>
          <p:cNvGrpSpPr/>
          <p:nvPr/>
        </p:nvGrpSpPr>
        <p:grpSpPr>
          <a:xfrm>
            <a:off x="4621108" y="3352873"/>
            <a:ext cx="499990" cy="678556"/>
            <a:chOff x="7126338" y="2005179"/>
            <a:chExt cx="605992" cy="82241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Freeform: Shape 36">
              <a:extLst>
                <a:ext uri="{FF2B5EF4-FFF2-40B4-BE49-F238E27FC236}">
                  <a16:creationId xmlns:a16="http://schemas.microsoft.com/office/drawing/2014/main" id="{43FDB4BB-9143-EB44-860F-BC9388A02979}"/>
                </a:ext>
              </a:extLst>
            </p:cNvPr>
            <p:cNvSpPr/>
            <p:nvPr/>
          </p:nvSpPr>
          <p:spPr>
            <a:xfrm>
              <a:off x="7126338" y="2005179"/>
              <a:ext cx="605992" cy="173140"/>
            </a:xfrm>
            <a:custGeom>
              <a:avLst/>
              <a:gdLst>
                <a:gd name="connsiteX0" fmla="*/ 605992 w 605992"/>
                <a:gd name="connsiteY0" fmla="*/ 86570 h 173140"/>
                <a:gd name="connsiteX1" fmla="*/ 302996 w 605992"/>
                <a:gd name="connsiteY1" fmla="*/ 173140 h 173140"/>
                <a:gd name="connsiteX2" fmla="*/ 0 w 605992"/>
                <a:gd name="connsiteY2" fmla="*/ 86570 h 173140"/>
                <a:gd name="connsiteX3" fmla="*/ 302996 w 605992"/>
                <a:gd name="connsiteY3" fmla="*/ 0 h 173140"/>
                <a:gd name="connsiteX4" fmla="*/ 605992 w 605992"/>
                <a:gd name="connsiteY4" fmla="*/ 86570 h 17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992" h="173140">
                  <a:moveTo>
                    <a:pt x="605992" y="86570"/>
                  </a:moveTo>
                  <a:cubicBezTo>
                    <a:pt x="605992" y="134382"/>
                    <a:pt x="470336" y="173140"/>
                    <a:pt x="302996" y="173140"/>
                  </a:cubicBezTo>
                  <a:cubicBezTo>
                    <a:pt x="135656" y="173140"/>
                    <a:pt x="0" y="134382"/>
                    <a:pt x="0" y="86570"/>
                  </a:cubicBezTo>
                  <a:cubicBezTo>
                    <a:pt x="0" y="38759"/>
                    <a:pt x="135656" y="0"/>
                    <a:pt x="302996" y="0"/>
                  </a:cubicBezTo>
                  <a:cubicBezTo>
                    <a:pt x="470336" y="0"/>
                    <a:pt x="605992" y="38759"/>
                    <a:pt x="605992" y="86570"/>
                  </a:cubicBezTo>
                  <a:close/>
                </a:path>
              </a:pathLst>
            </a:custGeom>
            <a:solidFill>
              <a:schemeClr val="bg1"/>
            </a:solidFill>
            <a:ln w="108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3" name="Freeform: Shape 37">
              <a:extLst>
                <a:ext uri="{FF2B5EF4-FFF2-40B4-BE49-F238E27FC236}">
                  <a16:creationId xmlns:a16="http://schemas.microsoft.com/office/drawing/2014/main" id="{5F776042-C1D9-AD4D-882B-72D2F2C549BF}"/>
                </a:ext>
              </a:extLst>
            </p:cNvPr>
            <p:cNvSpPr/>
            <p:nvPr/>
          </p:nvSpPr>
          <p:spPr>
            <a:xfrm>
              <a:off x="7126338" y="2135034"/>
              <a:ext cx="605992" cy="259710"/>
            </a:xfrm>
            <a:custGeom>
              <a:avLst/>
              <a:gdLst>
                <a:gd name="connsiteX0" fmla="*/ 519422 w 605992"/>
                <a:gd name="connsiteY0" fmla="*/ 173140 h 259710"/>
                <a:gd name="connsiteX1" fmla="*/ 497779 w 605992"/>
                <a:gd name="connsiteY1" fmla="*/ 151498 h 259710"/>
                <a:gd name="connsiteX2" fmla="*/ 519422 w 605992"/>
                <a:gd name="connsiteY2" fmla="*/ 129855 h 259710"/>
                <a:gd name="connsiteX3" fmla="*/ 541065 w 605992"/>
                <a:gd name="connsiteY3" fmla="*/ 151498 h 259710"/>
                <a:gd name="connsiteX4" fmla="*/ 519422 w 605992"/>
                <a:gd name="connsiteY4" fmla="*/ 173140 h 259710"/>
                <a:gd name="connsiteX5" fmla="*/ 302996 w 605992"/>
                <a:gd name="connsiteY5" fmla="*/ 86570 h 259710"/>
                <a:gd name="connsiteX6" fmla="*/ 0 w 605992"/>
                <a:gd name="connsiteY6" fmla="*/ 0 h 259710"/>
                <a:gd name="connsiteX7" fmla="*/ 0 w 605992"/>
                <a:gd name="connsiteY7" fmla="*/ 173140 h 259710"/>
                <a:gd name="connsiteX8" fmla="*/ 302996 w 605992"/>
                <a:gd name="connsiteY8" fmla="*/ 259711 h 259710"/>
                <a:gd name="connsiteX9" fmla="*/ 605992 w 605992"/>
                <a:gd name="connsiteY9" fmla="*/ 173140 h 259710"/>
                <a:gd name="connsiteX10" fmla="*/ 605992 w 605992"/>
                <a:gd name="connsiteY10" fmla="*/ 0 h 259710"/>
                <a:gd name="connsiteX11" fmla="*/ 302996 w 605992"/>
                <a:gd name="connsiteY11" fmla="*/ 86570 h 2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992" h="259710">
                  <a:moveTo>
                    <a:pt x="519422" y="173140"/>
                  </a:moveTo>
                  <a:cubicBezTo>
                    <a:pt x="506436" y="173140"/>
                    <a:pt x="497779" y="164483"/>
                    <a:pt x="497779" y="151498"/>
                  </a:cubicBezTo>
                  <a:cubicBezTo>
                    <a:pt x="497779" y="138512"/>
                    <a:pt x="506436" y="129855"/>
                    <a:pt x="519422" y="129855"/>
                  </a:cubicBezTo>
                  <a:cubicBezTo>
                    <a:pt x="532408" y="129855"/>
                    <a:pt x="541065" y="138512"/>
                    <a:pt x="541065" y="151498"/>
                  </a:cubicBezTo>
                  <a:cubicBezTo>
                    <a:pt x="541065" y="164483"/>
                    <a:pt x="532408" y="173140"/>
                    <a:pt x="519422" y="173140"/>
                  </a:cubicBezTo>
                  <a:close/>
                  <a:moveTo>
                    <a:pt x="302996" y="86570"/>
                  </a:moveTo>
                  <a:cubicBezTo>
                    <a:pt x="136348" y="86570"/>
                    <a:pt x="0" y="47614"/>
                    <a:pt x="0" y="0"/>
                  </a:cubicBezTo>
                  <a:lnTo>
                    <a:pt x="0" y="173140"/>
                  </a:lnTo>
                  <a:cubicBezTo>
                    <a:pt x="0" y="220754"/>
                    <a:pt x="136348" y="259711"/>
                    <a:pt x="302996" y="259711"/>
                  </a:cubicBezTo>
                  <a:cubicBezTo>
                    <a:pt x="469644" y="259711"/>
                    <a:pt x="605992" y="220754"/>
                    <a:pt x="605992" y="173140"/>
                  </a:cubicBezTo>
                  <a:lnTo>
                    <a:pt x="605992" y="0"/>
                  </a:lnTo>
                  <a:cubicBezTo>
                    <a:pt x="605992" y="47614"/>
                    <a:pt x="469644" y="86570"/>
                    <a:pt x="302996" y="86570"/>
                  </a:cubicBezTo>
                  <a:close/>
                </a:path>
              </a:pathLst>
            </a:custGeom>
            <a:solidFill>
              <a:schemeClr val="bg1"/>
            </a:solidFill>
            <a:ln w="108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4" name="Freeform: Shape 38">
              <a:extLst>
                <a:ext uri="{FF2B5EF4-FFF2-40B4-BE49-F238E27FC236}">
                  <a16:creationId xmlns:a16="http://schemas.microsoft.com/office/drawing/2014/main" id="{D7F75878-AB8A-C640-8393-65B555DB15DC}"/>
                </a:ext>
              </a:extLst>
            </p:cNvPr>
            <p:cNvSpPr/>
            <p:nvPr/>
          </p:nvSpPr>
          <p:spPr>
            <a:xfrm>
              <a:off x="7126338" y="2351460"/>
              <a:ext cx="605992" cy="259710"/>
            </a:xfrm>
            <a:custGeom>
              <a:avLst/>
              <a:gdLst>
                <a:gd name="connsiteX0" fmla="*/ 519422 w 605992"/>
                <a:gd name="connsiteY0" fmla="*/ 173140 h 259710"/>
                <a:gd name="connsiteX1" fmla="*/ 497779 w 605992"/>
                <a:gd name="connsiteY1" fmla="*/ 151498 h 259710"/>
                <a:gd name="connsiteX2" fmla="*/ 519422 w 605992"/>
                <a:gd name="connsiteY2" fmla="*/ 129855 h 259710"/>
                <a:gd name="connsiteX3" fmla="*/ 541065 w 605992"/>
                <a:gd name="connsiteY3" fmla="*/ 151498 h 259710"/>
                <a:gd name="connsiteX4" fmla="*/ 519422 w 605992"/>
                <a:gd name="connsiteY4" fmla="*/ 173140 h 259710"/>
                <a:gd name="connsiteX5" fmla="*/ 302996 w 605992"/>
                <a:gd name="connsiteY5" fmla="*/ 86570 h 259710"/>
                <a:gd name="connsiteX6" fmla="*/ 0 w 605992"/>
                <a:gd name="connsiteY6" fmla="*/ 0 h 259710"/>
                <a:gd name="connsiteX7" fmla="*/ 0 w 605992"/>
                <a:gd name="connsiteY7" fmla="*/ 173140 h 259710"/>
                <a:gd name="connsiteX8" fmla="*/ 302996 w 605992"/>
                <a:gd name="connsiteY8" fmla="*/ 259711 h 259710"/>
                <a:gd name="connsiteX9" fmla="*/ 605992 w 605992"/>
                <a:gd name="connsiteY9" fmla="*/ 173140 h 259710"/>
                <a:gd name="connsiteX10" fmla="*/ 605992 w 605992"/>
                <a:gd name="connsiteY10" fmla="*/ 0 h 259710"/>
                <a:gd name="connsiteX11" fmla="*/ 302996 w 605992"/>
                <a:gd name="connsiteY11" fmla="*/ 86570 h 2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992" h="259710">
                  <a:moveTo>
                    <a:pt x="519422" y="173140"/>
                  </a:moveTo>
                  <a:cubicBezTo>
                    <a:pt x="506436" y="173140"/>
                    <a:pt x="497779" y="164483"/>
                    <a:pt x="497779" y="151498"/>
                  </a:cubicBezTo>
                  <a:cubicBezTo>
                    <a:pt x="497779" y="138512"/>
                    <a:pt x="506436" y="129855"/>
                    <a:pt x="519422" y="129855"/>
                  </a:cubicBezTo>
                  <a:cubicBezTo>
                    <a:pt x="532408" y="129855"/>
                    <a:pt x="541065" y="138512"/>
                    <a:pt x="541065" y="151498"/>
                  </a:cubicBezTo>
                  <a:cubicBezTo>
                    <a:pt x="541065" y="164483"/>
                    <a:pt x="532408" y="173140"/>
                    <a:pt x="519422" y="173140"/>
                  </a:cubicBezTo>
                  <a:close/>
                  <a:moveTo>
                    <a:pt x="302996" y="86570"/>
                  </a:moveTo>
                  <a:cubicBezTo>
                    <a:pt x="136348" y="86570"/>
                    <a:pt x="0" y="47614"/>
                    <a:pt x="0" y="0"/>
                  </a:cubicBezTo>
                  <a:lnTo>
                    <a:pt x="0" y="173140"/>
                  </a:lnTo>
                  <a:cubicBezTo>
                    <a:pt x="0" y="220754"/>
                    <a:pt x="136348" y="259711"/>
                    <a:pt x="302996" y="259711"/>
                  </a:cubicBezTo>
                  <a:cubicBezTo>
                    <a:pt x="469644" y="259711"/>
                    <a:pt x="605992" y="220754"/>
                    <a:pt x="605992" y="173140"/>
                  </a:cubicBezTo>
                  <a:lnTo>
                    <a:pt x="605992" y="0"/>
                  </a:lnTo>
                  <a:cubicBezTo>
                    <a:pt x="605992" y="47614"/>
                    <a:pt x="469644" y="86570"/>
                    <a:pt x="302996" y="86570"/>
                  </a:cubicBezTo>
                  <a:close/>
                </a:path>
              </a:pathLst>
            </a:custGeom>
            <a:solidFill>
              <a:schemeClr val="bg1"/>
            </a:solidFill>
            <a:ln w="108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0529A611-2735-2441-8F03-EA2F8348C044}"/>
                </a:ext>
              </a:extLst>
            </p:cNvPr>
            <p:cNvSpPr/>
            <p:nvPr/>
          </p:nvSpPr>
          <p:spPr>
            <a:xfrm>
              <a:off x="7126338" y="2567885"/>
              <a:ext cx="605992" cy="259710"/>
            </a:xfrm>
            <a:custGeom>
              <a:avLst/>
              <a:gdLst>
                <a:gd name="connsiteX0" fmla="*/ 519422 w 605992"/>
                <a:gd name="connsiteY0" fmla="*/ 173140 h 259710"/>
                <a:gd name="connsiteX1" fmla="*/ 497779 w 605992"/>
                <a:gd name="connsiteY1" fmla="*/ 151498 h 259710"/>
                <a:gd name="connsiteX2" fmla="*/ 519422 w 605992"/>
                <a:gd name="connsiteY2" fmla="*/ 129855 h 259710"/>
                <a:gd name="connsiteX3" fmla="*/ 541065 w 605992"/>
                <a:gd name="connsiteY3" fmla="*/ 151498 h 259710"/>
                <a:gd name="connsiteX4" fmla="*/ 519422 w 605992"/>
                <a:gd name="connsiteY4" fmla="*/ 173140 h 259710"/>
                <a:gd name="connsiteX5" fmla="*/ 302996 w 605992"/>
                <a:gd name="connsiteY5" fmla="*/ 86570 h 259710"/>
                <a:gd name="connsiteX6" fmla="*/ 0 w 605992"/>
                <a:gd name="connsiteY6" fmla="*/ 0 h 259710"/>
                <a:gd name="connsiteX7" fmla="*/ 0 w 605992"/>
                <a:gd name="connsiteY7" fmla="*/ 173140 h 259710"/>
                <a:gd name="connsiteX8" fmla="*/ 302996 w 605992"/>
                <a:gd name="connsiteY8" fmla="*/ 259711 h 259710"/>
                <a:gd name="connsiteX9" fmla="*/ 605992 w 605992"/>
                <a:gd name="connsiteY9" fmla="*/ 173140 h 259710"/>
                <a:gd name="connsiteX10" fmla="*/ 605992 w 605992"/>
                <a:gd name="connsiteY10" fmla="*/ 0 h 259710"/>
                <a:gd name="connsiteX11" fmla="*/ 302996 w 605992"/>
                <a:gd name="connsiteY11" fmla="*/ 86570 h 2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992" h="259710">
                  <a:moveTo>
                    <a:pt x="519422" y="173140"/>
                  </a:moveTo>
                  <a:cubicBezTo>
                    <a:pt x="506436" y="173140"/>
                    <a:pt x="497779" y="164483"/>
                    <a:pt x="497779" y="151498"/>
                  </a:cubicBezTo>
                  <a:cubicBezTo>
                    <a:pt x="497779" y="138512"/>
                    <a:pt x="506436" y="129855"/>
                    <a:pt x="519422" y="129855"/>
                  </a:cubicBezTo>
                  <a:cubicBezTo>
                    <a:pt x="532408" y="129855"/>
                    <a:pt x="541065" y="138512"/>
                    <a:pt x="541065" y="151498"/>
                  </a:cubicBezTo>
                  <a:cubicBezTo>
                    <a:pt x="541065" y="164483"/>
                    <a:pt x="532408" y="173140"/>
                    <a:pt x="519422" y="173140"/>
                  </a:cubicBezTo>
                  <a:close/>
                  <a:moveTo>
                    <a:pt x="302996" y="86570"/>
                  </a:moveTo>
                  <a:cubicBezTo>
                    <a:pt x="136348" y="86570"/>
                    <a:pt x="0" y="47614"/>
                    <a:pt x="0" y="0"/>
                  </a:cubicBezTo>
                  <a:lnTo>
                    <a:pt x="0" y="173140"/>
                  </a:lnTo>
                  <a:cubicBezTo>
                    <a:pt x="0" y="220754"/>
                    <a:pt x="136348" y="259711"/>
                    <a:pt x="302996" y="259711"/>
                  </a:cubicBezTo>
                  <a:cubicBezTo>
                    <a:pt x="469644" y="259711"/>
                    <a:pt x="605992" y="220754"/>
                    <a:pt x="605992" y="173140"/>
                  </a:cubicBezTo>
                  <a:lnTo>
                    <a:pt x="605992" y="0"/>
                  </a:lnTo>
                  <a:cubicBezTo>
                    <a:pt x="605992" y="47614"/>
                    <a:pt x="469644" y="86570"/>
                    <a:pt x="302996" y="86570"/>
                  </a:cubicBezTo>
                  <a:close/>
                </a:path>
              </a:pathLst>
            </a:custGeom>
            <a:solidFill>
              <a:schemeClr val="bg1"/>
            </a:solidFill>
            <a:ln w="108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2003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99C4BF-B40C-1E40-8CA9-30A74583C505}"/>
              </a:ext>
            </a:extLst>
          </p:cNvPr>
          <p:cNvSpPr txBox="1"/>
          <p:nvPr/>
        </p:nvSpPr>
        <p:spPr>
          <a:xfrm>
            <a:off x="6548667" y="4926603"/>
            <a:ext cx="214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699BAE8-672B-EF4E-8811-2783D7077AFB}"/>
              </a:ext>
            </a:extLst>
          </p:cNvPr>
          <p:cNvSpPr txBox="1"/>
          <p:nvPr/>
        </p:nvSpPr>
        <p:spPr>
          <a:xfrm>
            <a:off x="569591" y="543736"/>
            <a:ext cx="694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latin typeface="Poppins" pitchFamily="2" charset="77"/>
                <a:cs typeface="Poppins" pitchFamily="2" charset="77"/>
              </a:rPr>
              <a:t>Improvement</a:t>
            </a:r>
            <a:r>
              <a:rPr lang="pt-BR" sz="3600" b="1" dirty="0">
                <a:latin typeface="Poppins" pitchFamily="2" charset="77"/>
                <a:cs typeface="Poppins" pitchFamily="2" charset="77"/>
              </a:rPr>
              <a:t> Points</a:t>
            </a:r>
          </a:p>
        </p:txBody>
      </p:sp>
      <p:pic>
        <p:nvPicPr>
          <p:cNvPr id="20" name="Gráfico 19" descr="Cabeça com engrenagens">
            <a:extLst>
              <a:ext uri="{FF2B5EF4-FFF2-40B4-BE49-F238E27FC236}">
                <a16:creationId xmlns:a16="http://schemas.microsoft.com/office/drawing/2014/main" id="{6120B388-A026-C844-BD6A-DF349EFC7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591" y="1703427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0B2B73A-AFBE-F745-A3E0-06E191ABBAE5}"/>
              </a:ext>
            </a:extLst>
          </p:cNvPr>
          <p:cNvSpPr txBox="1"/>
          <p:nvPr/>
        </p:nvSpPr>
        <p:spPr>
          <a:xfrm>
            <a:off x="1943099" y="1703427"/>
            <a:ext cx="621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Poppins" pitchFamily="2" charset="77"/>
                <a:cs typeface="Poppins" pitchFamily="2" charset="77"/>
              </a:rPr>
              <a:t>New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with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only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the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most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important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features</a:t>
            </a:r>
            <a:r>
              <a:rPr lang="pt-BR" dirty="0">
                <a:latin typeface="Poppins" pitchFamily="2" charset="77"/>
                <a:cs typeface="Poppins" pitchFamily="2" charset="77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Poppins" pitchFamily="2" charset="77"/>
                <a:cs typeface="Poppins" pitchFamily="2" charset="77"/>
              </a:rPr>
              <a:t>Test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with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others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classification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algorithms</a:t>
            </a:r>
            <a:r>
              <a:rPr lang="pt-BR" dirty="0">
                <a:latin typeface="Poppins" pitchFamily="2" charset="77"/>
                <a:cs typeface="Poppins" pitchFamily="2" charset="77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Poppins" pitchFamily="2" charset="77"/>
                <a:cs typeface="Poppins" pitchFamily="2" charset="77"/>
              </a:rPr>
              <a:t>Model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Staking</a:t>
            </a:r>
            <a:r>
              <a:rPr lang="pt-BR" dirty="0">
                <a:latin typeface="Poppins" pitchFamily="2" charset="77"/>
                <a:cs typeface="Poppins" pitchFamily="2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20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EEA8A81C-9170-724B-8705-620BCCD1301B}"/>
              </a:ext>
            </a:extLst>
          </p:cNvPr>
          <p:cNvSpPr/>
          <p:nvPr/>
        </p:nvSpPr>
        <p:spPr>
          <a:xfrm>
            <a:off x="8238676" y="5519480"/>
            <a:ext cx="2189427" cy="1147877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591671"/>
            <a:ext cx="69484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b="1" dirty="0">
                <a:latin typeface="Poppins" pitchFamily="2" charset="77"/>
                <a:cs typeface="Poppins" pitchFamily="2" charset="77"/>
              </a:rPr>
              <a:t>Credit </a:t>
            </a:r>
            <a:r>
              <a:rPr lang="pt-BR" sz="4500" b="1" dirty="0" err="1">
                <a:latin typeface="Poppins" pitchFamily="2" charset="77"/>
                <a:cs typeface="Poppins" pitchFamily="2" charset="77"/>
              </a:rPr>
              <a:t>Risk</a:t>
            </a:r>
            <a:r>
              <a:rPr lang="pt-BR" sz="4500" b="1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sz="4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4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AF1211-0538-4E41-95E0-C7E01A10D2B7}"/>
              </a:ext>
            </a:extLst>
          </p:cNvPr>
          <p:cNvSpPr/>
          <p:nvPr/>
        </p:nvSpPr>
        <p:spPr>
          <a:xfrm>
            <a:off x="383854" y="1576608"/>
            <a:ext cx="9251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Poppins Light" pitchFamily="2" charset="77"/>
                <a:cs typeface="Poppins Light" pitchFamily="2" charset="77"/>
              </a:rPr>
              <a:t>Credit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risk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 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associated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with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possibility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a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client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failing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to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meet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contractual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obligations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,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such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as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mortgages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,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credit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card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debts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,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and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other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types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loans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763B88-9917-1C4A-96CF-A3FFD52454D5}"/>
              </a:ext>
            </a:extLst>
          </p:cNvPr>
          <p:cNvSpPr txBox="1"/>
          <p:nvPr/>
        </p:nvSpPr>
        <p:spPr>
          <a:xfrm>
            <a:off x="668087" y="4342039"/>
            <a:ext cx="308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Poppins Light" pitchFamily="2" charset="77"/>
                <a:cs typeface="Poppins Light" pitchFamily="2" charset="77"/>
              </a:rPr>
              <a:t>The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greater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number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contracted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loans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,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greater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company's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profit</a:t>
            </a:r>
            <a:endParaRPr lang="pt-BR" sz="1600" dirty="0"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22" name="Gráfico 21" descr="Dinheiro">
            <a:extLst>
              <a:ext uri="{FF2B5EF4-FFF2-40B4-BE49-F238E27FC236}">
                <a16:creationId xmlns:a16="http://schemas.microsoft.com/office/drawing/2014/main" id="{D8DE12E7-A925-AF4D-870D-9DAC9E25E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867" y="3062914"/>
            <a:ext cx="1098990" cy="109899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3F123F-2B79-8B41-B05D-293D37D12438}"/>
              </a:ext>
            </a:extLst>
          </p:cNvPr>
          <p:cNvSpPr txBox="1"/>
          <p:nvPr/>
        </p:nvSpPr>
        <p:spPr>
          <a:xfrm>
            <a:off x="4687769" y="4345555"/>
            <a:ext cx="264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Poppins Light" pitchFamily="2" charset="77"/>
                <a:cs typeface="Poppins Light" pitchFamily="2" charset="77"/>
              </a:rPr>
              <a:t>The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profits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from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loan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operations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are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only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realized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if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client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honors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with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payments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.</a:t>
            </a:r>
          </a:p>
        </p:txBody>
      </p:sp>
      <p:pic>
        <p:nvPicPr>
          <p:cNvPr id="18" name="Gráfico 17" descr="Tendência descendente">
            <a:extLst>
              <a:ext uri="{FF2B5EF4-FFF2-40B4-BE49-F238E27FC236}">
                <a16:creationId xmlns:a16="http://schemas.microsoft.com/office/drawing/2014/main" id="{684A9625-FA6B-3B47-A8CC-ED910C7D2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9094" y="2974524"/>
            <a:ext cx="1098000" cy="1098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05EBF2-CAEB-4249-8D91-07A431780D82}"/>
              </a:ext>
            </a:extLst>
          </p:cNvPr>
          <p:cNvSpPr txBox="1"/>
          <p:nvPr/>
        </p:nvSpPr>
        <p:spPr>
          <a:xfrm>
            <a:off x="904648" y="2653343"/>
            <a:ext cx="21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Acceptance</a:t>
            </a:r>
            <a:r>
              <a:rPr lang="pt-BR" b="1" dirty="0">
                <a:latin typeface="Poppins Light" pitchFamily="2" charset="77"/>
                <a:cs typeface="Poppins Light" pitchFamily="2" charset="77"/>
              </a:rPr>
              <a:t> Rate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D7A35F-C102-F441-BBDC-154BECF1ABFA}"/>
              </a:ext>
            </a:extLst>
          </p:cNvPr>
          <p:cNvSpPr txBox="1"/>
          <p:nvPr/>
        </p:nvSpPr>
        <p:spPr>
          <a:xfrm>
            <a:off x="4915329" y="2653343"/>
            <a:ext cx="21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Risk</a:t>
            </a:r>
            <a:r>
              <a:rPr lang="pt-BR" b="1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b="1" dirty="0">
                <a:latin typeface="Poppins Light" pitchFamily="2" charset="77"/>
                <a:cs typeface="Poppins Light" pitchFamily="2" charset="77"/>
              </a:rPr>
              <a:t> Default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03FADD3-B65D-804D-B905-BCC9F5EDC0F5}"/>
              </a:ext>
            </a:extLst>
          </p:cNvPr>
          <p:cNvSpPr txBox="1"/>
          <p:nvPr/>
        </p:nvSpPr>
        <p:spPr>
          <a:xfrm>
            <a:off x="8902886" y="5717362"/>
            <a:ext cx="86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21,82%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65081FC-08C6-E74C-A040-B47A610D751E}"/>
              </a:ext>
            </a:extLst>
          </p:cNvPr>
          <p:cNvSpPr txBox="1"/>
          <p:nvPr/>
        </p:nvSpPr>
        <p:spPr>
          <a:xfrm>
            <a:off x="8702113" y="2653343"/>
            <a:ext cx="149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Bad</a:t>
            </a:r>
            <a:r>
              <a:rPr lang="pt-BR" b="1" dirty="0">
                <a:latin typeface="Poppins Light" pitchFamily="2" charset="77"/>
                <a:cs typeface="Poppins Light" pitchFamily="2" charset="77"/>
              </a:rPr>
              <a:t> Rate</a:t>
            </a:r>
          </a:p>
        </p:txBody>
      </p:sp>
      <p:pic>
        <p:nvPicPr>
          <p:cNvPr id="40" name="Gráfico 39" descr="Engrenagem única">
            <a:extLst>
              <a:ext uri="{FF2B5EF4-FFF2-40B4-BE49-F238E27FC236}">
                <a16:creationId xmlns:a16="http://schemas.microsoft.com/office/drawing/2014/main" id="{A4C2E526-8A36-5343-8FEA-7824544A6C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2575" y="3022675"/>
            <a:ext cx="914400" cy="914400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BA5B6529-5B9E-E846-A52C-6F33554EE17F}"/>
              </a:ext>
            </a:extLst>
          </p:cNvPr>
          <p:cNvSpPr txBox="1"/>
          <p:nvPr/>
        </p:nvSpPr>
        <p:spPr>
          <a:xfrm>
            <a:off x="8238676" y="5996755"/>
            <a:ext cx="21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Current</a:t>
            </a:r>
            <a:r>
              <a:rPr lang="pt-BR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Bad</a:t>
            </a:r>
            <a:r>
              <a:rPr lang="pt-BR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Rate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C208DB0-E58E-2245-A28A-F45A4254F2D2}"/>
              </a:ext>
            </a:extLst>
          </p:cNvPr>
          <p:cNvSpPr txBox="1"/>
          <p:nvPr/>
        </p:nvSpPr>
        <p:spPr>
          <a:xfrm>
            <a:off x="8037502" y="4306407"/>
            <a:ext cx="264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Poppins Light" pitchFamily="2" charset="77"/>
                <a:cs typeface="Poppins Light" pitchFamily="2" charset="77"/>
              </a:rPr>
              <a:t>The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proportion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defaults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total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loans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accepted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by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dirty="0" err="1">
                <a:latin typeface="Poppins Light" pitchFamily="2" charset="77"/>
                <a:cs typeface="Poppins Light" pitchFamily="2" charset="77"/>
              </a:rPr>
              <a:t>institution</a:t>
            </a:r>
            <a:endParaRPr lang="pt-BR" sz="1600" dirty="0">
              <a:latin typeface="Poppins Light" pitchFamily="2" charset="77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6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591671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AF1211-0538-4E41-95E0-C7E01A10D2B7}"/>
              </a:ext>
            </a:extLst>
          </p:cNvPr>
          <p:cNvSpPr/>
          <p:nvPr/>
        </p:nvSpPr>
        <p:spPr>
          <a:xfrm>
            <a:off x="2402904" y="2385366"/>
            <a:ext cx="9251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Poppins Light" pitchFamily="2" charset="77"/>
                <a:cs typeface="Poppins Light" pitchFamily="2" charset="77"/>
              </a:rPr>
              <a:t>The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database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contains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12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features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for  32.581 clientes.</a:t>
            </a:r>
          </a:p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  <a:p>
            <a:pPr algn="just"/>
            <a:r>
              <a:rPr lang="pt-BR" dirty="0">
                <a:latin typeface="Poppins Light" pitchFamily="2" charset="77"/>
                <a:cs typeface="Poppins Light" pitchFamily="2" charset="77"/>
              </a:rPr>
              <a:t>The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features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can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be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divided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in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two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main</a:t>
            </a:r>
            <a:r>
              <a:rPr lang="pt-BR">
                <a:latin typeface="Poppins Light" pitchFamily="2" charset="77"/>
                <a:cs typeface="Poppins Light" pitchFamily="2" charset="77"/>
              </a:rPr>
              <a:t> categories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: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personal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information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(age, anual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income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etc.)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and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loan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information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(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loan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amount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,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interest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rate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etc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).</a:t>
            </a:r>
          </a:p>
        </p:txBody>
      </p:sp>
      <p:pic>
        <p:nvPicPr>
          <p:cNvPr id="3" name="Gráfico 2" descr="Banco de dados">
            <a:extLst>
              <a:ext uri="{FF2B5EF4-FFF2-40B4-BE49-F238E27FC236}">
                <a16:creationId xmlns:a16="http://schemas.microsoft.com/office/drawing/2014/main" id="{D0007F30-7E71-9E4E-9218-76DBC0D12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857" y="2443217"/>
            <a:ext cx="972000" cy="972000"/>
          </a:xfrm>
          <a:prstGeom prst="rect">
            <a:avLst/>
          </a:prstGeom>
        </p:spPr>
      </p:pic>
      <p:pic>
        <p:nvPicPr>
          <p:cNvPr id="4" name="Gráfico 3" descr="Alvo">
            <a:extLst>
              <a:ext uri="{FF2B5EF4-FFF2-40B4-BE49-F238E27FC236}">
                <a16:creationId xmlns:a16="http://schemas.microsoft.com/office/drawing/2014/main" id="{0414DDDD-C470-4A4B-A94E-C5AB04263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729" y="4385982"/>
            <a:ext cx="972000" cy="972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173BA7F-AEFC-D847-A7B0-EF000B13910B}"/>
              </a:ext>
            </a:extLst>
          </p:cNvPr>
          <p:cNvSpPr/>
          <p:nvPr/>
        </p:nvSpPr>
        <p:spPr>
          <a:xfrm>
            <a:off x="2402904" y="4354418"/>
            <a:ext cx="9071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loan_status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a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binary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feature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and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is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target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variable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used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to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predict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probabilities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default. </a:t>
            </a:r>
          </a:p>
          <a:p>
            <a:endParaRPr lang="pt-BR" dirty="0">
              <a:latin typeface="Poppins Light" pitchFamily="2" charset="77"/>
              <a:cs typeface="Poppins Light" pitchFamily="2" charset="77"/>
            </a:endParaRPr>
          </a:p>
          <a:p>
            <a:r>
              <a:rPr lang="pt-BR" b="1" dirty="0">
                <a:latin typeface="Poppins Light" pitchFamily="2" charset="77"/>
                <a:cs typeface="Poppins Light" pitchFamily="2" charset="77"/>
              </a:rPr>
              <a:t>22%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of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defaults –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Unbalanced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dataset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84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8906CA85-B369-4B4F-9C8D-49399008AD09}"/>
              </a:ext>
            </a:extLst>
          </p:cNvPr>
          <p:cNvSpPr/>
          <p:nvPr/>
        </p:nvSpPr>
        <p:spPr>
          <a:xfrm>
            <a:off x="6563378" y="2257426"/>
            <a:ext cx="4751102" cy="2321702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334496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C2FC35-A78D-0640-BA01-82A7F002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71" y="1797537"/>
            <a:ext cx="4914900" cy="38481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C548C49-61F9-924F-85FF-0B99C93F91E0}"/>
              </a:ext>
            </a:extLst>
          </p:cNvPr>
          <p:cNvSpPr/>
          <p:nvPr/>
        </p:nvSpPr>
        <p:spPr>
          <a:xfrm>
            <a:off x="383854" y="974640"/>
            <a:ext cx="18469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Features</a:t>
            </a:r>
            <a:endParaRPr lang="pt-BR" sz="3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441072-9820-474C-BFD8-86C43210EF95}"/>
              </a:ext>
            </a:extLst>
          </p:cNvPr>
          <p:cNvSpPr txBox="1"/>
          <p:nvPr/>
        </p:nvSpPr>
        <p:spPr>
          <a:xfrm>
            <a:off x="6686550" y="2890590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Mix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of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numerical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and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categorical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features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.</a:t>
            </a:r>
          </a:p>
          <a:p>
            <a:endParaRPr lang="pt-BR" sz="16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Age,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Income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have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long</a:t>
            </a:r>
            <a:r>
              <a:rPr lang="pt-BR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tails</a:t>
            </a:r>
            <a:endParaRPr lang="pt-BR" sz="16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713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6CEBF117-E0DB-584E-BEB5-B985BBD070E5}"/>
              </a:ext>
            </a:extLst>
          </p:cNvPr>
          <p:cNvSpPr/>
          <p:nvPr/>
        </p:nvSpPr>
        <p:spPr>
          <a:xfrm>
            <a:off x="6009826" y="2954890"/>
            <a:ext cx="5434462" cy="2810100"/>
          </a:xfrm>
          <a:prstGeom prst="roundRect">
            <a:avLst/>
          </a:prstGeom>
          <a:solidFill>
            <a:srgbClr val="140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591671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AF1211-0538-4E41-95E0-C7E01A10D2B7}"/>
              </a:ext>
            </a:extLst>
          </p:cNvPr>
          <p:cNvSpPr/>
          <p:nvPr/>
        </p:nvSpPr>
        <p:spPr>
          <a:xfrm>
            <a:off x="2051298" y="2313024"/>
            <a:ext cx="6337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Poppins Light" pitchFamily="2" charset="77"/>
                <a:cs typeface="Poppins Light" pitchFamily="2" charset="77"/>
              </a:rPr>
              <a:t>The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descritve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statitiscs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showed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error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in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two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variables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7CDD53-D229-F745-9577-7F514531587F}"/>
              </a:ext>
            </a:extLst>
          </p:cNvPr>
          <p:cNvSpPr/>
          <p:nvPr/>
        </p:nvSpPr>
        <p:spPr>
          <a:xfrm>
            <a:off x="383854" y="1114386"/>
            <a:ext cx="16674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Outliars</a:t>
            </a:r>
            <a:endParaRPr lang="pt-BR" sz="3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3B74E06-2429-6C41-AA4C-43D46C0E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98" y="2983690"/>
            <a:ext cx="3035300" cy="2781300"/>
          </a:xfrm>
          <a:prstGeom prst="rect">
            <a:avLst/>
          </a:prstGeom>
        </p:spPr>
      </p:pic>
      <p:pic>
        <p:nvPicPr>
          <p:cNvPr id="17" name="Gráfico 16" descr="Pesquisar">
            <a:extLst>
              <a:ext uri="{FF2B5EF4-FFF2-40B4-BE49-F238E27FC236}">
                <a16:creationId xmlns:a16="http://schemas.microsoft.com/office/drawing/2014/main" id="{A2320C45-2F27-9847-9088-F79EE0193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376" y="2040490"/>
            <a:ext cx="914400" cy="914400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28246BA-5A9D-B04F-B46D-38048D9F9C31}"/>
              </a:ext>
            </a:extLst>
          </p:cNvPr>
          <p:cNvSpPr/>
          <p:nvPr/>
        </p:nvSpPr>
        <p:spPr>
          <a:xfrm>
            <a:off x="5854788" y="3219848"/>
            <a:ext cx="6337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>
              <a:solidFill>
                <a:schemeClr val="bg1"/>
              </a:solidFill>
              <a:latin typeface="Poppins Light" pitchFamily="2" charset="77"/>
              <a:cs typeface="Poppins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The age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was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simply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truncated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at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95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years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.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68F6145-6FEF-0F4C-8BF3-B4D341BB4C72}"/>
              </a:ext>
            </a:extLst>
          </p:cNvPr>
          <p:cNvSpPr/>
          <p:nvPr/>
        </p:nvSpPr>
        <p:spPr>
          <a:xfrm>
            <a:off x="5854788" y="4005009"/>
            <a:ext cx="5697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For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employment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length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ratio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was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taken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between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it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and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age,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since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it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is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impossible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someone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work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for a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longer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time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then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they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are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alive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All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values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&gt;= 1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were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deleted</a:t>
            </a:r>
            <a:r>
              <a:rPr lang="pt-BR" sz="1600" b="1" dirty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rPr>
              <a:t>.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A23BE337-32B5-2B4A-ADCA-1CC065026511}"/>
              </a:ext>
            </a:extLst>
          </p:cNvPr>
          <p:cNvSpPr/>
          <p:nvPr/>
        </p:nvSpPr>
        <p:spPr>
          <a:xfrm>
            <a:off x="2107276" y="5348242"/>
            <a:ext cx="2979322" cy="323896"/>
          </a:xfrm>
          <a:prstGeom prst="roundRect">
            <a:avLst/>
          </a:prstGeom>
          <a:noFill/>
          <a:ln>
            <a:solidFill>
              <a:srgbClr val="140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9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ta de linha reta">
            <a:extLst>
              <a:ext uri="{FF2B5EF4-FFF2-40B4-BE49-F238E27FC236}">
                <a16:creationId xmlns:a16="http://schemas.microsoft.com/office/drawing/2014/main" id="{20C20046-0B12-B048-9354-1CB277C1A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040746" y="3627170"/>
            <a:ext cx="914400" cy="914400"/>
          </a:xfrm>
          <a:prstGeom prst="rect">
            <a:avLst/>
          </a:prstGeom>
        </p:spPr>
      </p:pic>
      <p:pic>
        <p:nvPicPr>
          <p:cNvPr id="13" name="Gráfico 12" descr="Seta de linha Curva leve">
            <a:extLst>
              <a:ext uri="{FF2B5EF4-FFF2-40B4-BE49-F238E27FC236}">
                <a16:creationId xmlns:a16="http://schemas.microsoft.com/office/drawing/2014/main" id="{C9436C89-748C-9F48-B0D8-AFF76DBAA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0746" y="4834066"/>
            <a:ext cx="914400" cy="914400"/>
          </a:xfrm>
          <a:prstGeom prst="rect">
            <a:avLst/>
          </a:prstGeom>
        </p:spPr>
      </p:pic>
      <p:pic>
        <p:nvPicPr>
          <p:cNvPr id="16" name="Gráfico 15" descr="Seta de linha: curva no sentido horário">
            <a:extLst>
              <a:ext uri="{FF2B5EF4-FFF2-40B4-BE49-F238E27FC236}">
                <a16:creationId xmlns:a16="http://schemas.microsoft.com/office/drawing/2014/main" id="{ED2D4978-5293-7A49-B33E-92C2DA4765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040746" y="2431306"/>
            <a:ext cx="914400" cy="9144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450B477-D107-C743-AA2E-C7D2070EA086}"/>
              </a:ext>
            </a:extLst>
          </p:cNvPr>
          <p:cNvSpPr/>
          <p:nvPr/>
        </p:nvSpPr>
        <p:spPr>
          <a:xfrm>
            <a:off x="6955146" y="2303740"/>
            <a:ext cx="152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  <a:p>
            <a:pPr algn="just"/>
            <a:r>
              <a:rPr lang="pt-BR" dirty="0" err="1">
                <a:latin typeface="Poppins" pitchFamily="2" charset="77"/>
                <a:cs typeface="Poppins" pitchFamily="2" charset="77"/>
              </a:rPr>
              <a:t>Drop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NaN’s</a:t>
            </a:r>
            <a:endParaRPr lang="pt-BR" dirty="0">
              <a:latin typeface="Poppins" pitchFamily="2" charset="77"/>
              <a:cs typeface="Poppins" pitchFamily="2" charset="77"/>
            </a:endParaRPr>
          </a:p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2F97528-6D56-8B4E-9E93-72B918E55CDF}"/>
              </a:ext>
            </a:extLst>
          </p:cNvPr>
          <p:cNvSpPr/>
          <p:nvPr/>
        </p:nvSpPr>
        <p:spPr>
          <a:xfrm>
            <a:off x="7009996" y="3484205"/>
            <a:ext cx="2357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  <a:p>
            <a:r>
              <a:rPr lang="pt-BR" dirty="0" err="1">
                <a:latin typeface="Poppins" pitchFamily="2" charset="77"/>
                <a:cs typeface="Poppins" pitchFamily="2" charset="77"/>
              </a:rPr>
              <a:t>Simple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Mean</a:t>
            </a:r>
            <a:r>
              <a:rPr lang="pt-BR" dirty="0">
                <a:latin typeface="Poppins" pitchFamily="2" charset="77"/>
                <a:cs typeface="Poppins" pitchFamily="2" charset="77"/>
              </a:rPr>
              <a:t>/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Median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Imputation</a:t>
            </a:r>
            <a:endParaRPr lang="pt-BR" dirty="0">
              <a:latin typeface="Poppins" pitchFamily="2" charset="77"/>
              <a:cs typeface="Poppins" pitchFamily="2" charset="77"/>
            </a:endParaRPr>
          </a:p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30ECE4-E375-0746-B659-4A93AE455C86}"/>
              </a:ext>
            </a:extLst>
          </p:cNvPr>
          <p:cNvSpPr/>
          <p:nvPr/>
        </p:nvSpPr>
        <p:spPr>
          <a:xfrm>
            <a:off x="7009996" y="4739918"/>
            <a:ext cx="4501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  <a:p>
            <a:pPr algn="just"/>
            <a:r>
              <a:rPr lang="pt-BR" dirty="0" err="1">
                <a:latin typeface="Poppins" pitchFamily="2" charset="77"/>
                <a:cs typeface="Poppins" pitchFamily="2" charset="77"/>
              </a:rPr>
              <a:t>Mean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Imputatation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+ </a:t>
            </a:r>
          </a:p>
          <a:p>
            <a:pPr algn="just"/>
            <a:r>
              <a:rPr lang="pt-BR" dirty="0" err="1">
                <a:latin typeface="Poppins" pitchFamily="2" charset="77"/>
                <a:cs typeface="Poppins" pitchFamily="2" charset="77"/>
              </a:rPr>
              <a:t>Mean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Category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latin typeface="Poppins" pitchFamily="2" charset="77"/>
                <a:cs typeface="Poppins" pitchFamily="2" charset="77"/>
              </a:rPr>
              <a:t>Imputatation</a:t>
            </a:r>
            <a:r>
              <a:rPr lang="pt-BR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algn="just"/>
            <a:endParaRPr lang="pt-BR" dirty="0"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454CE9F-D312-A549-89E6-096BC592E176}"/>
              </a:ext>
            </a:extLst>
          </p:cNvPr>
          <p:cNvSpPr txBox="1"/>
          <p:nvPr/>
        </p:nvSpPr>
        <p:spPr>
          <a:xfrm>
            <a:off x="383854" y="343698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BEDDD5E-60FC-1141-A86D-8AE479A61F43}"/>
              </a:ext>
            </a:extLst>
          </p:cNvPr>
          <p:cNvSpPr/>
          <p:nvPr/>
        </p:nvSpPr>
        <p:spPr>
          <a:xfrm>
            <a:off x="383854" y="97464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Missing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Data</a:t>
            </a:r>
            <a:endParaRPr lang="pt-BR" sz="3000" dirty="0"/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062D6B11-2B28-3C41-876F-8E8609796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12176"/>
              </p:ext>
            </p:extLst>
          </p:nvPr>
        </p:nvGraphicFramePr>
        <p:xfrm>
          <a:off x="1056144" y="2303740"/>
          <a:ext cx="46863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70302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380AB9-5AA0-AC4F-92DC-62DBFEA7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99" y="2451637"/>
            <a:ext cx="4447338" cy="1769015"/>
          </a:xfrm>
          <a:prstGeom prst="rect">
            <a:avLst/>
          </a:prstGeom>
        </p:spPr>
      </p:pic>
      <p:pic>
        <p:nvPicPr>
          <p:cNvPr id="5" name="Gráfico 4" descr="Alvo">
            <a:extLst>
              <a:ext uri="{FF2B5EF4-FFF2-40B4-BE49-F238E27FC236}">
                <a16:creationId xmlns:a16="http://schemas.microsoft.com/office/drawing/2014/main" id="{F23E29B0-A5BA-BE45-BA29-3A4418DA0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694" y="2689744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9C68C9-F01B-184A-80C2-267CE383503A}"/>
              </a:ext>
            </a:extLst>
          </p:cNvPr>
          <p:cNvSpPr txBox="1"/>
          <p:nvPr/>
        </p:nvSpPr>
        <p:spPr>
          <a:xfrm>
            <a:off x="1298253" y="2671403"/>
            <a:ext cx="275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Evaluation</a:t>
            </a:r>
            <a:r>
              <a:rPr lang="pt-BR" b="1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sz="2000" b="1" dirty="0" err="1">
                <a:latin typeface="Poppins Light" pitchFamily="2" charset="77"/>
                <a:cs typeface="Poppins Light" pitchFamily="2" charset="77"/>
              </a:rPr>
              <a:t>Strategy</a:t>
            </a:r>
            <a:endParaRPr lang="pt-BR" sz="2000" b="1" dirty="0"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968E1D-99BF-9F44-A66E-64A514BD9D40}"/>
              </a:ext>
            </a:extLst>
          </p:cNvPr>
          <p:cNvSpPr txBox="1"/>
          <p:nvPr/>
        </p:nvSpPr>
        <p:spPr>
          <a:xfrm>
            <a:off x="1298253" y="3111438"/>
            <a:ext cx="269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Poppins Light" pitchFamily="2" charset="77"/>
                <a:cs typeface="Poppins Light" pitchFamily="2" charset="77"/>
              </a:rPr>
              <a:t>Random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Forest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scored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using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F1 Score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CB7D22-5AB4-4E49-AC2D-41AB2D511016}"/>
              </a:ext>
            </a:extLst>
          </p:cNvPr>
          <p:cNvSpPr txBox="1"/>
          <p:nvPr/>
        </p:nvSpPr>
        <p:spPr>
          <a:xfrm>
            <a:off x="1170094" y="4731073"/>
            <a:ext cx="4208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 Light" pitchFamily="2" charset="77"/>
                <a:cs typeface="Poppins Light" pitchFamily="2" charset="77"/>
              </a:rPr>
              <a:t>At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this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point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the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data set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was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dividided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in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train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and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validation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to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avoid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data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leakage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,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since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an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aggregated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metric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are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being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used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. </a:t>
            </a:r>
          </a:p>
        </p:txBody>
      </p:sp>
      <p:pic>
        <p:nvPicPr>
          <p:cNvPr id="10" name="Gráfico 9" descr="Ponto de exclamação">
            <a:extLst>
              <a:ext uri="{FF2B5EF4-FFF2-40B4-BE49-F238E27FC236}">
                <a16:creationId xmlns:a16="http://schemas.microsoft.com/office/drawing/2014/main" id="{9218208F-1579-F84A-B7AF-F83BBADA3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854" y="4892434"/>
            <a:ext cx="914400" cy="914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21307F-BE4A-DD43-9892-186A51545D8D}"/>
              </a:ext>
            </a:extLst>
          </p:cNvPr>
          <p:cNvSpPr txBox="1"/>
          <p:nvPr/>
        </p:nvSpPr>
        <p:spPr>
          <a:xfrm>
            <a:off x="383854" y="343698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F25B9BC-9CA5-9F4B-9DF4-AA010BC8FC8E}"/>
              </a:ext>
            </a:extLst>
          </p:cNvPr>
          <p:cNvSpPr/>
          <p:nvPr/>
        </p:nvSpPr>
        <p:spPr>
          <a:xfrm>
            <a:off x="383854" y="97464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Missing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Data</a:t>
            </a:r>
            <a:endParaRPr lang="pt-BR" sz="3000" dirty="0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0F8B4AFD-D7DB-5944-918C-0F9662B6172D}"/>
              </a:ext>
            </a:extLst>
          </p:cNvPr>
          <p:cNvSpPr/>
          <p:nvPr/>
        </p:nvSpPr>
        <p:spPr>
          <a:xfrm>
            <a:off x="6368299" y="3729193"/>
            <a:ext cx="4547351" cy="328456"/>
          </a:xfrm>
          <a:prstGeom prst="roundRect">
            <a:avLst/>
          </a:prstGeom>
          <a:noFill/>
          <a:ln>
            <a:solidFill>
              <a:srgbClr val="140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5146312-B636-924E-B490-5565ACAE8082}"/>
              </a:ext>
            </a:extLst>
          </p:cNvPr>
          <p:cNvSpPr txBox="1"/>
          <p:nvPr/>
        </p:nvSpPr>
        <p:spPr>
          <a:xfrm>
            <a:off x="383854" y="343698"/>
            <a:ext cx="694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err="1">
                <a:latin typeface="Poppins" pitchFamily="2" charset="77"/>
                <a:cs typeface="Poppins" pitchFamily="2" charset="77"/>
              </a:rPr>
              <a:t>Exploratory</a:t>
            </a:r>
            <a:r>
              <a:rPr lang="pt-BR" sz="3500" b="1" dirty="0">
                <a:latin typeface="Poppins" pitchFamily="2" charset="77"/>
                <a:cs typeface="Poppins" pitchFamily="2" charset="77"/>
              </a:rPr>
              <a:t> Data </a:t>
            </a:r>
            <a:r>
              <a:rPr lang="pt-BR" sz="3500" b="1" dirty="0" err="1">
                <a:latin typeface="Poppins" pitchFamily="2" charset="77"/>
                <a:cs typeface="Poppins" pitchFamily="2" charset="77"/>
              </a:rPr>
              <a:t>Analysis</a:t>
            </a:r>
            <a:endParaRPr lang="pt-BR" sz="35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0032BB-F872-1D42-BBAF-E7CA994B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4" y="2587198"/>
            <a:ext cx="8562922" cy="34272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3B4D58-4E04-5641-AD54-408A088F9EB7}"/>
              </a:ext>
            </a:extLst>
          </p:cNvPr>
          <p:cNvSpPr txBox="1"/>
          <p:nvPr/>
        </p:nvSpPr>
        <p:spPr>
          <a:xfrm>
            <a:off x="9133406" y="3766152"/>
            <a:ext cx="269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Poppins Light" pitchFamily="2" charset="77"/>
                <a:cs typeface="Poppins Light" pitchFamily="2" charset="77"/>
              </a:rPr>
              <a:t>KS 2 </a:t>
            </a:r>
            <a:r>
              <a:rPr lang="pt-BR" b="1" dirty="0" err="1">
                <a:latin typeface="Poppins Light" pitchFamily="2" charset="77"/>
                <a:cs typeface="Poppins Light" pitchFamily="2" charset="77"/>
              </a:rPr>
              <a:t>Sample</a:t>
            </a:r>
            <a:r>
              <a:rPr lang="pt-BR" b="1" dirty="0">
                <a:latin typeface="Poppins Light" pitchFamily="2" charset="77"/>
                <a:cs typeface="Poppins Light" pitchFamily="2" charset="77"/>
              </a:rPr>
              <a:t> </a:t>
            </a:r>
          </a:p>
          <a:p>
            <a:r>
              <a:rPr lang="pt-BR" dirty="0">
                <a:latin typeface="Poppins Light" pitchFamily="2" charset="77"/>
                <a:cs typeface="Poppins Light" pitchFamily="2" charset="77"/>
              </a:rPr>
              <a:t>Test </a:t>
            </a:r>
            <a:r>
              <a:rPr lang="pt-BR" dirty="0" err="1">
                <a:latin typeface="Poppins Light" pitchFamily="2" charset="77"/>
                <a:cs typeface="Poppins Light" pitchFamily="2" charset="77"/>
              </a:rPr>
              <a:t>statistic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: 0.203</a:t>
            </a:r>
          </a:p>
          <a:p>
            <a:r>
              <a:rPr lang="pt-BR" dirty="0" err="1">
                <a:latin typeface="Poppins Light" pitchFamily="2" charset="77"/>
                <a:cs typeface="Poppins Light" pitchFamily="2" charset="77"/>
              </a:rPr>
              <a:t>P-value</a:t>
            </a:r>
            <a:r>
              <a:rPr lang="pt-BR" dirty="0">
                <a:latin typeface="Poppins Light" pitchFamily="2" charset="77"/>
                <a:cs typeface="Poppins Light" pitchFamily="2" charset="77"/>
              </a:rPr>
              <a:t>: 7.121e-6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8D6D24-6C93-0446-97EC-B44F6845FB58}"/>
              </a:ext>
            </a:extLst>
          </p:cNvPr>
          <p:cNvSpPr/>
          <p:nvPr/>
        </p:nvSpPr>
        <p:spPr>
          <a:xfrm>
            <a:off x="383854" y="97464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err="1">
                <a:latin typeface="Poppins" pitchFamily="2" charset="77"/>
                <a:cs typeface="Poppins" pitchFamily="2" charset="77"/>
              </a:rPr>
              <a:t>Missing</a:t>
            </a:r>
            <a:r>
              <a:rPr lang="pt-BR" sz="3000" dirty="0">
                <a:latin typeface="Poppins" pitchFamily="2" charset="77"/>
                <a:cs typeface="Poppins" pitchFamily="2" charset="77"/>
              </a:rPr>
              <a:t> Data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159873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993</Words>
  <Application>Microsoft Macintosh PowerPoint</Application>
  <PresentationFormat>Widescreen</PresentationFormat>
  <Paragraphs>165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doc-c-Yandex Sans Text Web</vt:lpstr>
      <vt:lpstr>Poppins</vt:lpstr>
      <vt:lpstr>Poppins Light</vt:lpstr>
      <vt:lpstr>Poppins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110</cp:revision>
  <dcterms:created xsi:type="dcterms:W3CDTF">2021-04-04T21:46:52Z</dcterms:created>
  <dcterms:modified xsi:type="dcterms:W3CDTF">2021-05-04T12:39:02Z</dcterms:modified>
</cp:coreProperties>
</file>