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57" r:id="rId5"/>
    <p:sldId id="301" r:id="rId6"/>
    <p:sldId id="266" r:id="rId7"/>
    <p:sldId id="282" r:id="rId8"/>
    <p:sldId id="272" r:id="rId9"/>
    <p:sldId id="303" r:id="rId10"/>
    <p:sldId id="304" r:id="rId11"/>
    <p:sldId id="305" r:id="rId12"/>
    <p:sldId id="302" r:id="rId13"/>
    <p:sldId id="307" r:id="rId14"/>
    <p:sldId id="306" r:id="rId15"/>
    <p:sldId id="289" r:id="rId16"/>
    <p:sldId id="308" r:id="rId17"/>
    <p:sldId id="309" r:id="rId18"/>
    <p:sldId id="310" r:id="rId19"/>
    <p:sldId id="311" r:id="rId20"/>
    <p:sldId id="312" r:id="rId21"/>
    <p:sldId id="313" r:id="rId22"/>
    <p:sldId id="300" r:id="rId23"/>
    <p:sldId id="31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3810" autoAdjust="0"/>
  </p:normalViewPr>
  <p:slideViewPr>
    <p:cSldViewPr snapToGrid="0" showGuides="1">
      <p:cViewPr varScale="1">
        <p:scale>
          <a:sx n="68" d="100"/>
          <a:sy n="68" d="100"/>
        </p:scale>
        <p:origin x="656" y="4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5/20/2022</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5/20/2022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dirty="0"/>
              <a:t>Predicting the House Price</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Math448 Project</a:t>
            </a:r>
          </a:p>
          <a:p>
            <a:r>
              <a:rPr lang="en-US" dirty="0" err="1"/>
              <a:t>Xingxin</a:t>
            </a:r>
            <a:r>
              <a:rPr lang="en-US" dirty="0"/>
              <a:t> Ma</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11085" y="158448"/>
            <a:ext cx="3840244" cy="1175444"/>
          </a:xfrm>
        </p:spPr>
        <p:txBody>
          <a:bodyPr/>
          <a:lstStyle/>
          <a:p>
            <a:r>
              <a:rPr lang="en-US" altLang="zh-CN" dirty="0">
                <a:solidFill>
                  <a:schemeClr val="bg1"/>
                </a:solidFill>
              </a:rPr>
              <a:t>Data clean</a:t>
            </a:r>
            <a:endParaRPr lang="en-US" dirty="0">
              <a:solidFill>
                <a:schemeClr val="bg1"/>
              </a:solidFill>
            </a:endParaRP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6" name="Rectangle 5">
            <a:extLst>
              <a:ext uri="{FF2B5EF4-FFF2-40B4-BE49-F238E27FC236}">
                <a16:creationId xmlns:a16="http://schemas.microsoft.com/office/drawing/2014/main" id="{0C45C17D-DF60-4336-A6BE-A1A0A5165A33}"/>
              </a:ext>
            </a:extLst>
          </p:cNvPr>
          <p:cNvSpPr/>
          <p:nvPr/>
        </p:nvSpPr>
        <p:spPr>
          <a:xfrm>
            <a:off x="772999" y="1383383"/>
            <a:ext cx="10633434" cy="4904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first file train.csv has 1460 house sale records for training. And test.csv has 1459 house sale records for testing. The file train.csv has 1461 rows. The first row is the title, and below each row represents a house sale record. The file train.csv has 81 columns. The first column is Id. The last column is sale price----the output. And the rest columns represent 80 variables.</a:t>
            </a:r>
          </a:p>
        </p:txBody>
      </p:sp>
      <p:sp>
        <p:nvSpPr>
          <p:cNvPr id="7" name="TextBox 6">
            <a:extLst>
              <a:ext uri="{FF2B5EF4-FFF2-40B4-BE49-F238E27FC236}">
                <a16:creationId xmlns:a16="http://schemas.microsoft.com/office/drawing/2014/main" id="{FEF1AC89-AAFF-4A61-A539-0DE74C1103FE}"/>
              </a:ext>
            </a:extLst>
          </p:cNvPr>
          <p:cNvSpPr txBox="1"/>
          <p:nvPr/>
        </p:nvSpPr>
        <p:spPr>
          <a:xfrm>
            <a:off x="1098272" y="1765072"/>
            <a:ext cx="10124786" cy="646331"/>
          </a:xfrm>
          <a:prstGeom prst="rect">
            <a:avLst/>
          </a:prstGeom>
          <a:noFill/>
        </p:spPr>
        <p:txBody>
          <a:bodyPr wrap="square" rtlCol="0">
            <a:spAutoFit/>
          </a:bodyPr>
          <a:lstStyle/>
          <a:p>
            <a:r>
              <a:rPr lang="en-US" dirty="0">
                <a:latin typeface="+mj-lt"/>
              </a:rPr>
              <a:t>I combined some categories(level&lt;10) of some variables to avoid cannot found the minor category in training set error.</a:t>
            </a:r>
            <a:r>
              <a:rPr lang="en-US" dirty="0">
                <a:solidFill>
                  <a:srgbClr val="0070C0"/>
                </a:solidFill>
                <a:latin typeface="+mj-lt"/>
              </a:rPr>
              <a:t> </a:t>
            </a:r>
            <a:r>
              <a:rPr lang="en-US" dirty="0">
                <a:latin typeface="+mj-lt"/>
              </a:rPr>
              <a:t>For example:</a:t>
            </a:r>
          </a:p>
        </p:txBody>
      </p:sp>
      <p:pic>
        <p:nvPicPr>
          <p:cNvPr id="8" name="Picture 7">
            <a:extLst>
              <a:ext uri="{FF2B5EF4-FFF2-40B4-BE49-F238E27FC236}">
                <a16:creationId xmlns:a16="http://schemas.microsoft.com/office/drawing/2014/main" id="{D49AF7AE-3569-4C3D-9E0E-8F0975D19C10}"/>
              </a:ext>
            </a:extLst>
          </p:cNvPr>
          <p:cNvPicPr>
            <a:picLocks noChangeAspect="1"/>
          </p:cNvPicPr>
          <p:nvPr/>
        </p:nvPicPr>
        <p:blipFill>
          <a:blip r:embed="rId2"/>
          <a:stretch>
            <a:fillRect/>
          </a:stretch>
        </p:blipFill>
        <p:spPr>
          <a:xfrm>
            <a:off x="1177801" y="2557555"/>
            <a:ext cx="5620534" cy="476316"/>
          </a:xfrm>
          <a:prstGeom prst="rect">
            <a:avLst/>
          </a:prstGeom>
        </p:spPr>
      </p:pic>
      <p:pic>
        <p:nvPicPr>
          <p:cNvPr id="9" name="Picture 8">
            <a:extLst>
              <a:ext uri="{FF2B5EF4-FFF2-40B4-BE49-F238E27FC236}">
                <a16:creationId xmlns:a16="http://schemas.microsoft.com/office/drawing/2014/main" id="{6949491F-C423-4E43-AD59-2CC5AEA1330E}"/>
              </a:ext>
            </a:extLst>
          </p:cNvPr>
          <p:cNvPicPr>
            <a:picLocks noChangeAspect="1"/>
          </p:cNvPicPr>
          <p:nvPr/>
        </p:nvPicPr>
        <p:blipFill>
          <a:blip r:embed="rId3"/>
          <a:stretch>
            <a:fillRect/>
          </a:stretch>
        </p:blipFill>
        <p:spPr>
          <a:xfrm>
            <a:off x="1177801" y="3083362"/>
            <a:ext cx="9173855" cy="1133633"/>
          </a:xfrm>
          <a:prstGeom prst="rect">
            <a:avLst/>
          </a:prstGeom>
        </p:spPr>
      </p:pic>
      <p:pic>
        <p:nvPicPr>
          <p:cNvPr id="2" name="Picture 1">
            <a:extLst>
              <a:ext uri="{FF2B5EF4-FFF2-40B4-BE49-F238E27FC236}">
                <a16:creationId xmlns:a16="http://schemas.microsoft.com/office/drawing/2014/main" id="{62F7C0F7-6E2B-425C-8CC6-6E895299A144}"/>
              </a:ext>
            </a:extLst>
          </p:cNvPr>
          <p:cNvPicPr>
            <a:picLocks noChangeAspect="1"/>
          </p:cNvPicPr>
          <p:nvPr/>
        </p:nvPicPr>
        <p:blipFill>
          <a:blip r:embed="rId4">
            <a:duotone>
              <a:schemeClr val="accent1">
                <a:shade val="45000"/>
                <a:satMod val="135000"/>
              </a:schemeClr>
              <a:prstClr val="white"/>
            </a:duotone>
          </a:blip>
          <a:stretch>
            <a:fillRect/>
          </a:stretch>
        </p:blipFill>
        <p:spPr>
          <a:xfrm>
            <a:off x="1177801" y="4449469"/>
            <a:ext cx="6597445" cy="1921779"/>
          </a:xfrm>
          <a:prstGeom prst="rect">
            <a:avLst/>
          </a:prstGeom>
        </p:spPr>
      </p:pic>
    </p:spTree>
    <p:extLst>
      <p:ext uri="{BB962C8B-B14F-4D97-AF65-F5344CB8AC3E}">
        <p14:creationId xmlns:p14="http://schemas.microsoft.com/office/powerpoint/2010/main" val="252737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11</a:t>
            </a:fld>
            <a:endParaRPr lang="en-US" dirty="0"/>
          </a:p>
        </p:txBody>
      </p:sp>
      <p:sp>
        <p:nvSpPr>
          <p:cNvPr id="9" name="Rectangle 8">
            <a:extLst>
              <a:ext uri="{FF2B5EF4-FFF2-40B4-BE49-F238E27FC236}">
                <a16:creationId xmlns:a16="http://schemas.microsoft.com/office/drawing/2014/main" id="{FE8C01B0-9823-46F5-B255-AC92B0F899C1}"/>
              </a:ext>
            </a:extLst>
          </p:cNvPr>
          <p:cNvSpPr/>
          <p:nvPr/>
        </p:nvSpPr>
        <p:spPr>
          <a:xfrm>
            <a:off x="2663369" y="2011210"/>
            <a:ext cx="6352812" cy="2677656"/>
          </a:xfrm>
          <a:prstGeom prst="rect">
            <a:avLst/>
          </a:prstGeom>
        </p:spPr>
        <p:txBody>
          <a:bodyPr wrap="square">
            <a:spAutoFit/>
          </a:bodyPr>
          <a:lstStyle/>
          <a:p>
            <a:pPr marL="285750" indent="-285750">
              <a:buFont typeface="Arial" panose="020B0604020202020204" pitchFamily="34" charset="0"/>
              <a:buChar char="•"/>
            </a:pPr>
            <a:r>
              <a:rPr lang="en-US" sz="2800" dirty="0"/>
              <a:t>Linear regression</a:t>
            </a:r>
          </a:p>
          <a:p>
            <a:pPr marL="285750" indent="-285750">
              <a:buFont typeface="Arial" panose="020B0604020202020204" pitchFamily="34" charset="0"/>
              <a:buChar char="•"/>
            </a:pPr>
            <a:r>
              <a:rPr lang="en-US" sz="2800" dirty="0"/>
              <a:t>Multiple Linear Regression</a:t>
            </a:r>
          </a:p>
          <a:p>
            <a:pPr marL="285750" indent="-285750">
              <a:buFont typeface="Arial" panose="020B0604020202020204" pitchFamily="34" charset="0"/>
              <a:buChar char="•"/>
            </a:pPr>
            <a:r>
              <a:rPr lang="en-US" sz="2800" dirty="0"/>
              <a:t>K-Nearest Neighbors</a:t>
            </a:r>
          </a:p>
          <a:p>
            <a:pPr marL="285750" indent="-285750">
              <a:buFont typeface="Arial" panose="020B0604020202020204" pitchFamily="34" charset="0"/>
              <a:buChar char="•"/>
            </a:pPr>
            <a:r>
              <a:rPr lang="en-US" sz="2800" dirty="0"/>
              <a:t>Ridge</a:t>
            </a:r>
          </a:p>
          <a:p>
            <a:pPr marL="285750" indent="-285750">
              <a:buFont typeface="Arial" panose="020B0604020202020204" pitchFamily="34" charset="0"/>
              <a:buChar char="•"/>
            </a:pPr>
            <a:r>
              <a:rPr lang="en-US" sz="2800" dirty="0"/>
              <a:t>Lasso</a:t>
            </a:r>
          </a:p>
          <a:p>
            <a:pPr marL="285750" indent="-285750">
              <a:buFont typeface="Arial" panose="020B0604020202020204" pitchFamily="34" charset="0"/>
              <a:buChar char="•"/>
            </a:pPr>
            <a:r>
              <a:rPr lang="en-US" sz="2800" dirty="0"/>
              <a:t>(Forward Backward stepwise selection)</a:t>
            </a:r>
          </a:p>
        </p:txBody>
      </p:sp>
      <p:sp>
        <p:nvSpPr>
          <p:cNvPr id="12" name="Rectangle 11">
            <a:extLst>
              <a:ext uri="{FF2B5EF4-FFF2-40B4-BE49-F238E27FC236}">
                <a16:creationId xmlns:a16="http://schemas.microsoft.com/office/drawing/2014/main" id="{1F3AC57A-91A8-46CD-9AD7-0809474C1DD2}"/>
              </a:ext>
            </a:extLst>
          </p:cNvPr>
          <p:cNvSpPr/>
          <p:nvPr/>
        </p:nvSpPr>
        <p:spPr>
          <a:xfrm>
            <a:off x="392230" y="1318662"/>
            <a:ext cx="1965960" cy="276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57C7EEA-E394-430A-8E78-778A19794EB1}"/>
              </a:ext>
            </a:extLst>
          </p:cNvPr>
          <p:cNvSpPr/>
          <p:nvPr/>
        </p:nvSpPr>
        <p:spPr>
          <a:xfrm>
            <a:off x="2663369" y="1050074"/>
            <a:ext cx="5645713" cy="707886"/>
          </a:xfrm>
          <a:prstGeom prst="rect">
            <a:avLst/>
          </a:prstGeom>
        </p:spPr>
        <p:txBody>
          <a:bodyPr wrap="none">
            <a:spAutoFit/>
          </a:bodyPr>
          <a:lstStyle/>
          <a:p>
            <a:r>
              <a:rPr lang="en-US" sz="4000" b="1" dirty="0"/>
              <a:t>Models used in this project</a:t>
            </a:r>
          </a:p>
        </p:txBody>
      </p:sp>
    </p:spTree>
    <p:extLst>
      <p:ext uri="{BB962C8B-B14F-4D97-AF65-F5344CB8AC3E}">
        <p14:creationId xmlns:p14="http://schemas.microsoft.com/office/powerpoint/2010/main" val="107532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802731" y="1035394"/>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1" i="0" u="none" strike="noStrike" kern="1200" cap="none" spc="0" normalizeH="0" baseline="0" dirty="0">
                <a:ln>
                  <a:noFill/>
                </a:ln>
                <a:solidFill>
                  <a:schemeClr val="tx1"/>
                </a:solidFill>
                <a:effectLst/>
                <a:uLnTx/>
                <a:uFillTx/>
                <a:latin typeface="+mj-lt"/>
                <a:ea typeface="+mn-ea"/>
                <a:cs typeface="+mn-cs"/>
              </a:rPr>
              <a:t>Linear regression</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12</a:t>
            </a:fld>
            <a:endParaRPr lang="en-US" dirty="0"/>
          </a:p>
        </p:txBody>
      </p:sp>
      <p:sp>
        <p:nvSpPr>
          <p:cNvPr id="12" name="Rectangle 11">
            <a:extLst>
              <a:ext uri="{FF2B5EF4-FFF2-40B4-BE49-F238E27FC236}">
                <a16:creationId xmlns:a16="http://schemas.microsoft.com/office/drawing/2014/main" id="{1F3AC57A-91A8-46CD-9AD7-0809474C1DD2}"/>
              </a:ext>
            </a:extLst>
          </p:cNvPr>
          <p:cNvSpPr/>
          <p:nvPr/>
        </p:nvSpPr>
        <p:spPr>
          <a:xfrm>
            <a:off x="392229" y="1270536"/>
            <a:ext cx="2014087" cy="32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47D812E-A13C-4539-8D8C-BC96C3A503A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5787991" y="2048513"/>
            <a:ext cx="5413371" cy="1380487"/>
          </a:xfrm>
          <a:prstGeom prst="rect">
            <a:avLst/>
          </a:prstGeom>
        </p:spPr>
      </p:pic>
      <p:sp>
        <p:nvSpPr>
          <p:cNvPr id="16" name="Rectangle 15">
            <a:extLst>
              <a:ext uri="{FF2B5EF4-FFF2-40B4-BE49-F238E27FC236}">
                <a16:creationId xmlns:a16="http://schemas.microsoft.com/office/drawing/2014/main" id="{91BFFF03-F9B0-4966-A0D3-D6D3E79D75E5}"/>
              </a:ext>
            </a:extLst>
          </p:cNvPr>
          <p:cNvSpPr/>
          <p:nvPr/>
        </p:nvSpPr>
        <p:spPr>
          <a:xfrm>
            <a:off x="677378" y="2056470"/>
            <a:ext cx="4780146" cy="2308324"/>
          </a:xfrm>
          <a:prstGeom prst="rect">
            <a:avLst/>
          </a:prstGeom>
        </p:spPr>
        <p:txBody>
          <a:bodyPr wrap="square">
            <a:spAutoFit/>
          </a:bodyPr>
          <a:lstStyle/>
          <a:p>
            <a:r>
              <a:rPr lang="en-US" dirty="0"/>
              <a:t>When I use summary(), I found some variable NA.</a:t>
            </a:r>
            <a:r>
              <a:rPr lang="zh-CN" altLang="en-US" dirty="0"/>
              <a:t> </a:t>
            </a:r>
            <a:r>
              <a:rPr lang="en-US" altLang="zh-CN" dirty="0"/>
              <a:t>I</a:t>
            </a:r>
            <a:r>
              <a:rPr lang="zh-CN" altLang="en-US" dirty="0"/>
              <a:t> </a:t>
            </a:r>
            <a:r>
              <a:rPr lang="en-US" altLang="zh-CN" dirty="0"/>
              <a:t>deleted</a:t>
            </a:r>
            <a:r>
              <a:rPr lang="zh-CN" altLang="en-US" dirty="0"/>
              <a:t> </a:t>
            </a:r>
            <a:r>
              <a:rPr lang="en-US" altLang="zh-CN" dirty="0"/>
              <a:t>these two variables: </a:t>
            </a:r>
            <a:r>
              <a:rPr lang="en-US" altLang="zh-CN" dirty="0" err="1"/>
              <a:t>TotalBsmtSF</a:t>
            </a:r>
            <a:r>
              <a:rPr lang="en-US" altLang="zh-CN" dirty="0"/>
              <a:t> and </a:t>
            </a:r>
            <a:r>
              <a:rPr lang="en-US" altLang="zh-CN" dirty="0" err="1"/>
              <a:t>GrLivArea</a:t>
            </a:r>
            <a:r>
              <a:rPr lang="en-US" altLang="zh-CN" dirty="0"/>
              <a:t>. (Because correlated with other variables). Deleting these variables will not cause R^2 or MSE change.</a:t>
            </a:r>
          </a:p>
          <a:p>
            <a:endParaRPr lang="en-US" dirty="0"/>
          </a:p>
          <a:p>
            <a:r>
              <a:rPr lang="en-US" dirty="0"/>
              <a:t>Using both quantitative and qualitative variables, I got R^2=0.56 and MAE=45654.</a:t>
            </a:r>
          </a:p>
        </p:txBody>
      </p:sp>
    </p:spTree>
    <p:extLst>
      <p:ext uri="{BB962C8B-B14F-4D97-AF65-F5344CB8AC3E}">
        <p14:creationId xmlns:p14="http://schemas.microsoft.com/office/powerpoint/2010/main" val="3149670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802731" y="1035394"/>
            <a:ext cx="7616572"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Bef>
                <a:spcPts val="1000"/>
              </a:spcBef>
              <a:defRPr/>
            </a:pPr>
            <a:r>
              <a:rPr lang="en-US" sz="4000" dirty="0">
                <a:ea typeface="+mn-ea"/>
                <a:cs typeface="+mn-cs"/>
              </a:rPr>
              <a:t>Multiple Linear Regression</a:t>
            </a:r>
            <a:endParaRPr kumimoji="0" lang="en-US" sz="40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13</a:t>
            </a:fld>
            <a:endParaRPr lang="en-US" dirty="0"/>
          </a:p>
        </p:txBody>
      </p:sp>
      <p:sp>
        <p:nvSpPr>
          <p:cNvPr id="12" name="Rectangle 11">
            <a:extLst>
              <a:ext uri="{FF2B5EF4-FFF2-40B4-BE49-F238E27FC236}">
                <a16:creationId xmlns:a16="http://schemas.microsoft.com/office/drawing/2014/main" id="{1F3AC57A-91A8-46CD-9AD7-0809474C1DD2}"/>
              </a:ext>
            </a:extLst>
          </p:cNvPr>
          <p:cNvSpPr/>
          <p:nvPr/>
        </p:nvSpPr>
        <p:spPr>
          <a:xfrm>
            <a:off x="392229" y="1270536"/>
            <a:ext cx="2014087" cy="32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BFFF03-F9B0-4966-A0D3-D6D3E79D75E5}"/>
              </a:ext>
            </a:extLst>
          </p:cNvPr>
          <p:cNvSpPr/>
          <p:nvPr/>
        </p:nvSpPr>
        <p:spPr>
          <a:xfrm>
            <a:off x="677378" y="2056470"/>
            <a:ext cx="4780146" cy="1200329"/>
          </a:xfrm>
          <a:prstGeom prst="rect">
            <a:avLst/>
          </a:prstGeom>
        </p:spPr>
        <p:txBody>
          <a:bodyPr wrap="square">
            <a:spAutoFit/>
          </a:bodyPr>
          <a:lstStyle/>
          <a:p>
            <a:r>
              <a:rPr lang="en-US" dirty="0"/>
              <a:t>I use both quantitative and qualitative variables in simple linear regression and only add OverallQual^2 and I got R^2=0.55 and MAE= 49096.</a:t>
            </a:r>
          </a:p>
        </p:txBody>
      </p:sp>
      <p:pic>
        <p:nvPicPr>
          <p:cNvPr id="2" name="Picture 1">
            <a:extLst>
              <a:ext uri="{FF2B5EF4-FFF2-40B4-BE49-F238E27FC236}">
                <a16:creationId xmlns:a16="http://schemas.microsoft.com/office/drawing/2014/main" id="{D556D3D0-4058-436E-8FF5-FD3ADD5DA09B}"/>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77378" y="3429001"/>
            <a:ext cx="8741925" cy="2670630"/>
          </a:xfrm>
          <a:prstGeom prst="rect">
            <a:avLst/>
          </a:prstGeom>
        </p:spPr>
      </p:pic>
    </p:spTree>
    <p:extLst>
      <p:ext uri="{BB962C8B-B14F-4D97-AF65-F5344CB8AC3E}">
        <p14:creationId xmlns:p14="http://schemas.microsoft.com/office/powerpoint/2010/main" val="2953491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802731" y="1035394"/>
            <a:ext cx="6987308"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Bef>
                <a:spcPts val="1000"/>
              </a:spcBef>
              <a:defRPr/>
            </a:pPr>
            <a:r>
              <a:rPr lang="en-US" sz="4000" dirty="0">
                <a:ea typeface="+mn-ea"/>
                <a:cs typeface="+mn-cs"/>
              </a:rPr>
              <a:t>K-Nearest Neighbors</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14</a:t>
            </a:fld>
            <a:endParaRPr lang="en-US" dirty="0"/>
          </a:p>
        </p:txBody>
      </p:sp>
      <p:sp>
        <p:nvSpPr>
          <p:cNvPr id="12" name="Rectangle 11">
            <a:extLst>
              <a:ext uri="{FF2B5EF4-FFF2-40B4-BE49-F238E27FC236}">
                <a16:creationId xmlns:a16="http://schemas.microsoft.com/office/drawing/2014/main" id="{1F3AC57A-91A8-46CD-9AD7-0809474C1DD2}"/>
              </a:ext>
            </a:extLst>
          </p:cNvPr>
          <p:cNvSpPr/>
          <p:nvPr/>
        </p:nvSpPr>
        <p:spPr>
          <a:xfrm>
            <a:off x="392229" y="1270536"/>
            <a:ext cx="2014087" cy="32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BFFF03-F9B0-4966-A0D3-D6D3E79D75E5}"/>
              </a:ext>
            </a:extLst>
          </p:cNvPr>
          <p:cNvSpPr/>
          <p:nvPr/>
        </p:nvSpPr>
        <p:spPr>
          <a:xfrm>
            <a:off x="1315854" y="2042498"/>
            <a:ext cx="4780146" cy="2031325"/>
          </a:xfrm>
          <a:prstGeom prst="rect">
            <a:avLst/>
          </a:prstGeom>
        </p:spPr>
        <p:txBody>
          <a:bodyPr wrap="square">
            <a:spAutoFit/>
          </a:bodyPr>
          <a:lstStyle/>
          <a:p>
            <a:r>
              <a:rPr lang="en-US" dirty="0"/>
              <a:t>In KNN, I delete all categorical variables and only use quantitative variables to predict. </a:t>
            </a:r>
          </a:p>
          <a:p>
            <a:endParaRPr lang="en-US" dirty="0"/>
          </a:p>
          <a:p>
            <a:r>
              <a:rPr lang="en-US" dirty="0"/>
              <a:t>I tried k=1, k=3, k=5 to build model and predict.</a:t>
            </a:r>
          </a:p>
          <a:p>
            <a:endParaRPr lang="en-US" dirty="0"/>
          </a:p>
          <a:p>
            <a:r>
              <a:rPr lang="en-US" dirty="0"/>
              <a:t>I compared the predict and show it below. From the result, K=1 is the best model in KNN. </a:t>
            </a:r>
          </a:p>
        </p:txBody>
      </p:sp>
      <p:graphicFrame>
        <p:nvGraphicFramePr>
          <p:cNvPr id="4" name="Table 3">
            <a:extLst>
              <a:ext uri="{FF2B5EF4-FFF2-40B4-BE49-F238E27FC236}">
                <a16:creationId xmlns:a16="http://schemas.microsoft.com/office/drawing/2014/main" id="{524FEB38-7802-4585-9407-576C6966EDC0}"/>
              </a:ext>
            </a:extLst>
          </p:cNvPr>
          <p:cNvGraphicFramePr>
            <a:graphicFrameLocks noGrp="1"/>
          </p:cNvGraphicFramePr>
          <p:nvPr>
            <p:extLst>
              <p:ext uri="{D42A27DB-BD31-4B8C-83A1-F6EECF244321}">
                <p14:modId xmlns:p14="http://schemas.microsoft.com/office/powerpoint/2010/main" val="2255142573"/>
              </p:ext>
            </p:extLst>
          </p:nvPr>
        </p:nvGraphicFramePr>
        <p:xfrm>
          <a:off x="1315854" y="4369727"/>
          <a:ext cx="8128000" cy="148336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3235428219"/>
                    </a:ext>
                  </a:extLst>
                </a:gridCol>
                <a:gridCol w="2032000">
                  <a:extLst>
                    <a:ext uri="{9D8B030D-6E8A-4147-A177-3AD203B41FA5}">
                      <a16:colId xmlns:a16="http://schemas.microsoft.com/office/drawing/2014/main" val="2072774382"/>
                    </a:ext>
                  </a:extLst>
                </a:gridCol>
                <a:gridCol w="2032000">
                  <a:extLst>
                    <a:ext uri="{9D8B030D-6E8A-4147-A177-3AD203B41FA5}">
                      <a16:colId xmlns:a16="http://schemas.microsoft.com/office/drawing/2014/main" val="1402610150"/>
                    </a:ext>
                  </a:extLst>
                </a:gridCol>
                <a:gridCol w="2032000">
                  <a:extLst>
                    <a:ext uri="{9D8B030D-6E8A-4147-A177-3AD203B41FA5}">
                      <a16:colId xmlns:a16="http://schemas.microsoft.com/office/drawing/2014/main" val="697557778"/>
                    </a:ext>
                  </a:extLst>
                </a:gridCol>
              </a:tblGrid>
              <a:tr h="370840">
                <a:tc>
                  <a:txBody>
                    <a:bodyPr/>
                    <a:lstStyle/>
                    <a:p>
                      <a:r>
                        <a:rPr lang="en-US" dirty="0"/>
                        <a:t>K</a:t>
                      </a:r>
                    </a:p>
                  </a:txBody>
                  <a:tcPr/>
                </a:tc>
                <a:tc>
                  <a:txBody>
                    <a:bodyPr/>
                    <a:lstStyle/>
                    <a:p>
                      <a:r>
                        <a:rPr lang="en-US" dirty="0"/>
                        <a:t>R^2</a:t>
                      </a:r>
                    </a:p>
                  </a:txBody>
                  <a:tcPr/>
                </a:tc>
                <a:tc>
                  <a:txBody>
                    <a:bodyPr/>
                    <a:lstStyle/>
                    <a:p>
                      <a:r>
                        <a:rPr lang="en-US" dirty="0"/>
                        <a:t>MAE</a:t>
                      </a:r>
                    </a:p>
                  </a:txBody>
                  <a:tcPr/>
                </a:tc>
                <a:tc>
                  <a:txBody>
                    <a:bodyPr/>
                    <a:lstStyle/>
                    <a:p>
                      <a:r>
                        <a:rPr lang="en-US" dirty="0"/>
                        <a:t>MSE</a:t>
                      </a:r>
                    </a:p>
                  </a:txBody>
                  <a:tcPr/>
                </a:tc>
                <a:extLst>
                  <a:ext uri="{0D108BD9-81ED-4DB2-BD59-A6C34878D82A}">
                    <a16:rowId xmlns:a16="http://schemas.microsoft.com/office/drawing/2014/main" val="3195843606"/>
                  </a:ext>
                </a:extLst>
              </a:tr>
              <a:tr h="370840">
                <a:tc>
                  <a:txBody>
                    <a:bodyPr/>
                    <a:lstStyle/>
                    <a:p>
                      <a:r>
                        <a:rPr lang="en-US" dirty="0"/>
                        <a:t>1</a:t>
                      </a:r>
                    </a:p>
                  </a:txBody>
                  <a:tcPr/>
                </a:tc>
                <a:tc>
                  <a:txBody>
                    <a:bodyPr/>
                    <a:lstStyle/>
                    <a:p>
                      <a:r>
                        <a:rPr lang="en-US" dirty="0"/>
                        <a:t>0.998225</a:t>
                      </a:r>
                    </a:p>
                  </a:txBody>
                  <a:tcPr/>
                </a:tc>
                <a:tc>
                  <a:txBody>
                    <a:bodyPr/>
                    <a:lstStyle/>
                    <a:p>
                      <a:r>
                        <a:rPr lang="en-US" dirty="0"/>
                        <a:t>962.3829</a:t>
                      </a:r>
                    </a:p>
                  </a:txBody>
                  <a:tcPr/>
                </a:tc>
                <a:tc>
                  <a:txBody>
                    <a:bodyPr/>
                    <a:lstStyle/>
                    <a:p>
                      <a:r>
                        <a:rPr lang="en-US" dirty="0"/>
                        <a:t>11066609</a:t>
                      </a:r>
                    </a:p>
                  </a:txBody>
                  <a:tcPr/>
                </a:tc>
                <a:extLst>
                  <a:ext uri="{0D108BD9-81ED-4DB2-BD59-A6C34878D82A}">
                    <a16:rowId xmlns:a16="http://schemas.microsoft.com/office/drawing/2014/main" val="226027498"/>
                  </a:ext>
                </a:extLst>
              </a:tr>
              <a:tr h="370840">
                <a:tc>
                  <a:txBody>
                    <a:bodyPr/>
                    <a:lstStyle/>
                    <a:p>
                      <a:r>
                        <a:rPr lang="en-US" dirty="0"/>
                        <a:t>3</a:t>
                      </a:r>
                    </a:p>
                  </a:txBody>
                  <a:tcPr/>
                </a:tc>
                <a:tc>
                  <a:txBody>
                    <a:bodyPr/>
                    <a:lstStyle/>
                    <a:p>
                      <a:r>
                        <a:rPr lang="en-US" dirty="0"/>
                        <a:t>0.9978133</a:t>
                      </a:r>
                    </a:p>
                  </a:txBody>
                  <a:tcPr/>
                </a:tc>
                <a:tc>
                  <a:txBody>
                    <a:bodyPr/>
                    <a:lstStyle/>
                    <a:p>
                      <a:r>
                        <a:rPr lang="en-US" dirty="0"/>
                        <a:t>1360.118</a:t>
                      </a:r>
                    </a:p>
                  </a:txBody>
                  <a:tcPr/>
                </a:tc>
                <a:tc>
                  <a:txBody>
                    <a:bodyPr/>
                    <a:lstStyle/>
                    <a:p>
                      <a:r>
                        <a:rPr lang="en-US" dirty="0"/>
                        <a:t>13633639</a:t>
                      </a:r>
                    </a:p>
                  </a:txBody>
                  <a:tcPr/>
                </a:tc>
                <a:extLst>
                  <a:ext uri="{0D108BD9-81ED-4DB2-BD59-A6C34878D82A}">
                    <a16:rowId xmlns:a16="http://schemas.microsoft.com/office/drawing/2014/main" val="2892780761"/>
                  </a:ext>
                </a:extLst>
              </a:tr>
              <a:tr h="370840">
                <a:tc>
                  <a:txBody>
                    <a:bodyPr/>
                    <a:lstStyle/>
                    <a:p>
                      <a:r>
                        <a:rPr lang="en-US" dirty="0"/>
                        <a:t>5</a:t>
                      </a:r>
                    </a:p>
                  </a:txBody>
                  <a:tcPr/>
                </a:tc>
                <a:tc>
                  <a:txBody>
                    <a:bodyPr/>
                    <a:lstStyle/>
                    <a:p>
                      <a:r>
                        <a:rPr lang="en-US" dirty="0"/>
                        <a:t>0.9973595</a:t>
                      </a:r>
                    </a:p>
                  </a:txBody>
                  <a:tcPr/>
                </a:tc>
                <a:tc>
                  <a:txBody>
                    <a:bodyPr/>
                    <a:lstStyle/>
                    <a:p>
                      <a:r>
                        <a:rPr lang="en-US" dirty="0"/>
                        <a:t>1579.264</a:t>
                      </a:r>
                    </a:p>
                  </a:txBody>
                  <a:tcPr/>
                </a:tc>
                <a:tc>
                  <a:txBody>
                    <a:bodyPr/>
                    <a:lstStyle/>
                    <a:p>
                      <a:r>
                        <a:rPr lang="en-US" dirty="0"/>
                        <a:t>16462835</a:t>
                      </a:r>
                    </a:p>
                  </a:txBody>
                  <a:tcPr/>
                </a:tc>
                <a:extLst>
                  <a:ext uri="{0D108BD9-81ED-4DB2-BD59-A6C34878D82A}">
                    <a16:rowId xmlns:a16="http://schemas.microsoft.com/office/drawing/2014/main" val="2498789204"/>
                  </a:ext>
                </a:extLst>
              </a:tr>
            </a:tbl>
          </a:graphicData>
        </a:graphic>
      </p:graphicFrame>
    </p:spTree>
    <p:extLst>
      <p:ext uri="{BB962C8B-B14F-4D97-AF65-F5344CB8AC3E}">
        <p14:creationId xmlns:p14="http://schemas.microsoft.com/office/powerpoint/2010/main" val="243695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802731" y="1035394"/>
            <a:ext cx="5817269"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Bef>
                <a:spcPts val="1000"/>
              </a:spcBef>
              <a:defRPr/>
            </a:pPr>
            <a:r>
              <a:rPr lang="en-US" sz="4000" dirty="0">
                <a:ea typeface="+mn-ea"/>
                <a:cs typeface="+mn-cs"/>
              </a:rPr>
              <a:t>Ridge regression</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15</a:t>
            </a:fld>
            <a:endParaRPr lang="en-US" dirty="0"/>
          </a:p>
        </p:txBody>
      </p:sp>
      <p:sp>
        <p:nvSpPr>
          <p:cNvPr id="12" name="Rectangle 11">
            <a:extLst>
              <a:ext uri="{FF2B5EF4-FFF2-40B4-BE49-F238E27FC236}">
                <a16:creationId xmlns:a16="http://schemas.microsoft.com/office/drawing/2014/main" id="{1F3AC57A-91A8-46CD-9AD7-0809474C1DD2}"/>
              </a:ext>
            </a:extLst>
          </p:cNvPr>
          <p:cNvSpPr/>
          <p:nvPr/>
        </p:nvSpPr>
        <p:spPr>
          <a:xfrm>
            <a:off x="392229" y="1270536"/>
            <a:ext cx="2014087" cy="32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BFFF03-F9B0-4966-A0D3-D6D3E79D75E5}"/>
              </a:ext>
            </a:extLst>
          </p:cNvPr>
          <p:cNvSpPr/>
          <p:nvPr/>
        </p:nvSpPr>
        <p:spPr>
          <a:xfrm>
            <a:off x="1802731" y="2042498"/>
            <a:ext cx="4780146" cy="1200329"/>
          </a:xfrm>
          <a:prstGeom prst="rect">
            <a:avLst/>
          </a:prstGeom>
        </p:spPr>
        <p:txBody>
          <a:bodyPr wrap="square">
            <a:spAutoFit/>
          </a:bodyPr>
          <a:lstStyle/>
          <a:p>
            <a:r>
              <a:rPr lang="en-US" dirty="0"/>
              <a:t>In Ridge regression, I add all categorical variables to make model. Using cross validation to obtain the best </a:t>
            </a:r>
            <a:r>
              <a:rPr lang="el-GR" dirty="0"/>
              <a:t>λ</a:t>
            </a:r>
            <a:r>
              <a:rPr lang="en-US" dirty="0"/>
              <a:t>=49678.66. Using the best</a:t>
            </a:r>
            <a:r>
              <a:rPr lang="el-GR" dirty="0"/>
              <a:t> λ</a:t>
            </a:r>
            <a:r>
              <a:rPr lang="en-US" dirty="0"/>
              <a:t> I got R^2=0.8894993, MAE=16182.67.</a:t>
            </a:r>
          </a:p>
        </p:txBody>
      </p:sp>
      <p:pic>
        <p:nvPicPr>
          <p:cNvPr id="2" name="Picture 1">
            <a:extLst>
              <a:ext uri="{FF2B5EF4-FFF2-40B4-BE49-F238E27FC236}">
                <a16:creationId xmlns:a16="http://schemas.microsoft.com/office/drawing/2014/main" id="{168E530D-2B97-49F6-83BD-4E659201F95A}"/>
              </a:ext>
            </a:extLst>
          </p:cNvPr>
          <p:cNvPicPr>
            <a:picLocks noChangeAspect="1"/>
          </p:cNvPicPr>
          <p:nvPr/>
        </p:nvPicPr>
        <p:blipFill>
          <a:blip r:embed="rId2"/>
          <a:stretch>
            <a:fillRect/>
          </a:stretch>
        </p:blipFill>
        <p:spPr>
          <a:xfrm>
            <a:off x="1802731" y="3350222"/>
            <a:ext cx="5018837" cy="3058161"/>
          </a:xfrm>
          <a:prstGeom prst="rect">
            <a:avLst/>
          </a:prstGeom>
        </p:spPr>
      </p:pic>
    </p:spTree>
    <p:extLst>
      <p:ext uri="{BB962C8B-B14F-4D97-AF65-F5344CB8AC3E}">
        <p14:creationId xmlns:p14="http://schemas.microsoft.com/office/powerpoint/2010/main" val="23625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802731" y="1035394"/>
            <a:ext cx="5817269"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Bef>
                <a:spcPts val="1000"/>
              </a:spcBef>
              <a:defRPr/>
            </a:pPr>
            <a:r>
              <a:rPr lang="en-US" sz="4000" dirty="0">
                <a:ea typeface="+mn-ea"/>
                <a:cs typeface="+mn-cs"/>
              </a:rPr>
              <a:t>Lasso regression</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16</a:t>
            </a:fld>
            <a:endParaRPr lang="en-US" dirty="0"/>
          </a:p>
        </p:txBody>
      </p:sp>
      <p:sp>
        <p:nvSpPr>
          <p:cNvPr id="12" name="Rectangle 11">
            <a:extLst>
              <a:ext uri="{FF2B5EF4-FFF2-40B4-BE49-F238E27FC236}">
                <a16:creationId xmlns:a16="http://schemas.microsoft.com/office/drawing/2014/main" id="{1F3AC57A-91A8-46CD-9AD7-0809474C1DD2}"/>
              </a:ext>
            </a:extLst>
          </p:cNvPr>
          <p:cNvSpPr/>
          <p:nvPr/>
        </p:nvSpPr>
        <p:spPr>
          <a:xfrm>
            <a:off x="392229" y="1270536"/>
            <a:ext cx="2014087" cy="32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BFFF03-F9B0-4966-A0D3-D6D3E79D75E5}"/>
              </a:ext>
            </a:extLst>
          </p:cNvPr>
          <p:cNvSpPr/>
          <p:nvPr/>
        </p:nvSpPr>
        <p:spPr>
          <a:xfrm>
            <a:off x="1802731" y="2042498"/>
            <a:ext cx="4780146" cy="1200329"/>
          </a:xfrm>
          <a:prstGeom prst="rect">
            <a:avLst/>
          </a:prstGeom>
        </p:spPr>
        <p:txBody>
          <a:bodyPr wrap="square">
            <a:spAutoFit/>
          </a:bodyPr>
          <a:lstStyle/>
          <a:p>
            <a:r>
              <a:rPr lang="en-US" dirty="0"/>
              <a:t>In Lasso regression, I add all categorical variables to make model. Using cross validation to obtain the best </a:t>
            </a:r>
            <a:r>
              <a:rPr lang="el-GR" dirty="0"/>
              <a:t>λ</a:t>
            </a:r>
            <a:r>
              <a:rPr lang="en-US" dirty="0"/>
              <a:t>= 672.1759. Using the best</a:t>
            </a:r>
            <a:r>
              <a:rPr lang="el-GR" dirty="0"/>
              <a:t> λ</a:t>
            </a:r>
            <a:r>
              <a:rPr lang="en-US" dirty="0"/>
              <a:t> I got R^2=0.8894993, MAE= 17976.64.</a:t>
            </a:r>
          </a:p>
        </p:txBody>
      </p:sp>
      <p:pic>
        <p:nvPicPr>
          <p:cNvPr id="4" name="Picture 3">
            <a:extLst>
              <a:ext uri="{FF2B5EF4-FFF2-40B4-BE49-F238E27FC236}">
                <a16:creationId xmlns:a16="http://schemas.microsoft.com/office/drawing/2014/main" id="{7BEFFB1F-5EDB-4B16-BE53-A67F452C3A74}"/>
              </a:ext>
            </a:extLst>
          </p:cNvPr>
          <p:cNvPicPr>
            <a:picLocks noChangeAspect="1"/>
          </p:cNvPicPr>
          <p:nvPr/>
        </p:nvPicPr>
        <p:blipFill>
          <a:blip r:embed="rId2"/>
          <a:stretch>
            <a:fillRect/>
          </a:stretch>
        </p:blipFill>
        <p:spPr>
          <a:xfrm>
            <a:off x="1802731" y="3360054"/>
            <a:ext cx="5095625" cy="3136931"/>
          </a:xfrm>
          <a:prstGeom prst="rect">
            <a:avLst/>
          </a:prstGeom>
        </p:spPr>
      </p:pic>
    </p:spTree>
    <p:extLst>
      <p:ext uri="{BB962C8B-B14F-4D97-AF65-F5344CB8AC3E}">
        <p14:creationId xmlns:p14="http://schemas.microsoft.com/office/powerpoint/2010/main" val="124285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44476" y="2520580"/>
            <a:ext cx="4686286"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Bef>
                <a:spcPts val="1000"/>
              </a:spcBef>
              <a:defRPr/>
            </a:pPr>
            <a:r>
              <a:rPr lang="en-US" dirty="0">
                <a:ea typeface="+mn-ea"/>
                <a:cs typeface="+mn-cs"/>
              </a:rPr>
              <a:t>Forward Stepwise Selection</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17</a:t>
            </a:fld>
            <a:endParaRPr lang="en-US" dirty="0"/>
          </a:p>
        </p:txBody>
      </p:sp>
      <p:sp>
        <p:nvSpPr>
          <p:cNvPr id="12" name="Rectangle 11">
            <a:extLst>
              <a:ext uri="{FF2B5EF4-FFF2-40B4-BE49-F238E27FC236}">
                <a16:creationId xmlns:a16="http://schemas.microsoft.com/office/drawing/2014/main" id="{1F3AC57A-91A8-46CD-9AD7-0809474C1DD2}"/>
              </a:ext>
            </a:extLst>
          </p:cNvPr>
          <p:cNvSpPr/>
          <p:nvPr/>
        </p:nvSpPr>
        <p:spPr>
          <a:xfrm>
            <a:off x="392229" y="1270536"/>
            <a:ext cx="2014087" cy="32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9A72B18-A09A-4C8D-B71D-DFAF4B322597}"/>
              </a:ext>
            </a:extLst>
          </p:cNvPr>
          <p:cNvPicPr>
            <a:picLocks noChangeAspect="1"/>
          </p:cNvPicPr>
          <p:nvPr/>
        </p:nvPicPr>
        <p:blipFill>
          <a:blip r:embed="rId2"/>
          <a:stretch>
            <a:fillRect/>
          </a:stretch>
        </p:blipFill>
        <p:spPr>
          <a:xfrm>
            <a:off x="5360250" y="314633"/>
            <a:ext cx="6287274" cy="3675258"/>
          </a:xfrm>
          <a:prstGeom prst="rect">
            <a:avLst/>
          </a:prstGeom>
        </p:spPr>
      </p:pic>
      <p:pic>
        <p:nvPicPr>
          <p:cNvPr id="6" name="Picture 5">
            <a:extLst>
              <a:ext uri="{FF2B5EF4-FFF2-40B4-BE49-F238E27FC236}">
                <a16:creationId xmlns:a16="http://schemas.microsoft.com/office/drawing/2014/main" id="{2B74E17C-6327-42E8-8299-1E88001630E0}"/>
              </a:ext>
            </a:extLst>
          </p:cNvPr>
          <p:cNvPicPr>
            <a:picLocks noChangeAspect="1"/>
          </p:cNvPicPr>
          <p:nvPr/>
        </p:nvPicPr>
        <p:blipFill>
          <a:blip r:embed="rId3"/>
          <a:stretch>
            <a:fillRect/>
          </a:stretch>
        </p:blipFill>
        <p:spPr>
          <a:xfrm>
            <a:off x="381672" y="4157039"/>
            <a:ext cx="8478050" cy="2527923"/>
          </a:xfrm>
          <a:prstGeom prst="rect">
            <a:avLst/>
          </a:prstGeom>
        </p:spPr>
      </p:pic>
    </p:spTree>
    <p:extLst>
      <p:ext uri="{BB962C8B-B14F-4D97-AF65-F5344CB8AC3E}">
        <p14:creationId xmlns:p14="http://schemas.microsoft.com/office/powerpoint/2010/main" val="124712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524538" y="2055027"/>
            <a:ext cx="4273603"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Bef>
                <a:spcPts val="1000"/>
              </a:spcBef>
              <a:defRPr/>
            </a:pPr>
            <a:r>
              <a:rPr lang="en-US" sz="4000" dirty="0">
                <a:ea typeface="+mn-ea"/>
                <a:cs typeface="+mn-cs"/>
              </a:rPr>
              <a:t>Backward Stepwise Selection</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18</a:t>
            </a:fld>
            <a:endParaRPr lang="en-US" dirty="0"/>
          </a:p>
        </p:txBody>
      </p:sp>
      <p:sp>
        <p:nvSpPr>
          <p:cNvPr id="12" name="Rectangle 11">
            <a:extLst>
              <a:ext uri="{FF2B5EF4-FFF2-40B4-BE49-F238E27FC236}">
                <a16:creationId xmlns:a16="http://schemas.microsoft.com/office/drawing/2014/main" id="{1F3AC57A-91A8-46CD-9AD7-0809474C1DD2}"/>
              </a:ext>
            </a:extLst>
          </p:cNvPr>
          <p:cNvSpPr/>
          <p:nvPr/>
        </p:nvSpPr>
        <p:spPr>
          <a:xfrm>
            <a:off x="392229" y="1270536"/>
            <a:ext cx="2014087" cy="32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FB5D988-B67A-418B-9BC8-5BB65EFD8777}"/>
              </a:ext>
            </a:extLst>
          </p:cNvPr>
          <p:cNvPicPr>
            <a:picLocks noChangeAspect="1"/>
          </p:cNvPicPr>
          <p:nvPr/>
        </p:nvPicPr>
        <p:blipFill>
          <a:blip r:embed="rId2"/>
          <a:stretch>
            <a:fillRect/>
          </a:stretch>
        </p:blipFill>
        <p:spPr>
          <a:xfrm>
            <a:off x="5407741" y="9867"/>
            <a:ext cx="6440519" cy="3726391"/>
          </a:xfrm>
          <a:prstGeom prst="rect">
            <a:avLst/>
          </a:prstGeom>
        </p:spPr>
      </p:pic>
      <p:pic>
        <p:nvPicPr>
          <p:cNvPr id="4" name="Picture 3">
            <a:extLst>
              <a:ext uri="{FF2B5EF4-FFF2-40B4-BE49-F238E27FC236}">
                <a16:creationId xmlns:a16="http://schemas.microsoft.com/office/drawing/2014/main" id="{0BF325B2-83D6-4BAF-9B35-B106AD04D8D0}"/>
              </a:ext>
            </a:extLst>
          </p:cNvPr>
          <p:cNvPicPr>
            <a:picLocks noChangeAspect="1"/>
          </p:cNvPicPr>
          <p:nvPr/>
        </p:nvPicPr>
        <p:blipFill>
          <a:blip r:embed="rId3"/>
          <a:stretch>
            <a:fillRect/>
          </a:stretch>
        </p:blipFill>
        <p:spPr>
          <a:xfrm>
            <a:off x="566499" y="3850593"/>
            <a:ext cx="7377966" cy="2834369"/>
          </a:xfrm>
          <a:prstGeom prst="rect">
            <a:avLst/>
          </a:prstGeom>
        </p:spPr>
      </p:pic>
    </p:spTree>
    <p:extLst>
      <p:ext uri="{BB962C8B-B14F-4D97-AF65-F5344CB8AC3E}">
        <p14:creationId xmlns:p14="http://schemas.microsoft.com/office/powerpoint/2010/main" val="3733662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Summary</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19</a:t>
            </a:fld>
            <a:endParaRPr lang="en-US" dirty="0"/>
          </a:p>
        </p:txBody>
      </p:sp>
      <p:graphicFrame>
        <p:nvGraphicFramePr>
          <p:cNvPr id="5" name="Table 4">
            <a:extLst>
              <a:ext uri="{FF2B5EF4-FFF2-40B4-BE49-F238E27FC236}">
                <a16:creationId xmlns:a16="http://schemas.microsoft.com/office/drawing/2014/main" id="{12DA6A28-FA05-4CBD-BB28-4A40E79E9249}"/>
              </a:ext>
            </a:extLst>
          </p:cNvPr>
          <p:cNvGraphicFramePr>
            <a:graphicFrameLocks noGrp="1"/>
          </p:cNvGraphicFramePr>
          <p:nvPr>
            <p:extLst>
              <p:ext uri="{D42A27DB-BD31-4B8C-83A1-F6EECF244321}">
                <p14:modId xmlns:p14="http://schemas.microsoft.com/office/powerpoint/2010/main" val="1743096244"/>
              </p:ext>
            </p:extLst>
          </p:nvPr>
        </p:nvGraphicFramePr>
        <p:xfrm>
          <a:off x="4928572" y="1945640"/>
          <a:ext cx="6963390" cy="2966720"/>
        </p:xfrm>
        <a:graphic>
          <a:graphicData uri="http://schemas.openxmlformats.org/drawingml/2006/table">
            <a:tbl>
              <a:tblPr firstRow="1" bandRow="1">
                <a:tableStyleId>{5C22544A-7EE6-4342-B048-85BDC9FD1C3A}</a:tableStyleId>
              </a:tblPr>
              <a:tblGrid>
                <a:gridCol w="2893178">
                  <a:extLst>
                    <a:ext uri="{9D8B030D-6E8A-4147-A177-3AD203B41FA5}">
                      <a16:colId xmlns:a16="http://schemas.microsoft.com/office/drawing/2014/main" val="454023397"/>
                    </a:ext>
                  </a:extLst>
                </a:gridCol>
                <a:gridCol w="1621980">
                  <a:extLst>
                    <a:ext uri="{9D8B030D-6E8A-4147-A177-3AD203B41FA5}">
                      <a16:colId xmlns:a16="http://schemas.microsoft.com/office/drawing/2014/main" val="1396719248"/>
                    </a:ext>
                  </a:extLst>
                </a:gridCol>
                <a:gridCol w="1140542">
                  <a:extLst>
                    <a:ext uri="{9D8B030D-6E8A-4147-A177-3AD203B41FA5}">
                      <a16:colId xmlns:a16="http://schemas.microsoft.com/office/drawing/2014/main" val="1138825083"/>
                    </a:ext>
                  </a:extLst>
                </a:gridCol>
                <a:gridCol w="1307690">
                  <a:extLst>
                    <a:ext uri="{9D8B030D-6E8A-4147-A177-3AD203B41FA5}">
                      <a16:colId xmlns:a16="http://schemas.microsoft.com/office/drawing/2014/main" val="2745570155"/>
                    </a:ext>
                  </a:extLst>
                </a:gridCol>
              </a:tblGrid>
              <a:tr h="370840">
                <a:tc>
                  <a:txBody>
                    <a:bodyPr/>
                    <a:lstStyle/>
                    <a:p>
                      <a:r>
                        <a:rPr lang="en-US" dirty="0"/>
                        <a:t>Model</a:t>
                      </a:r>
                    </a:p>
                  </a:txBody>
                  <a:tcPr/>
                </a:tc>
                <a:tc>
                  <a:txBody>
                    <a:bodyPr/>
                    <a:lstStyle/>
                    <a:p>
                      <a:r>
                        <a:rPr lang="en-US" dirty="0"/>
                        <a:t>MSE</a:t>
                      </a:r>
                    </a:p>
                  </a:txBody>
                  <a:tcPr/>
                </a:tc>
                <a:tc>
                  <a:txBody>
                    <a:bodyPr/>
                    <a:lstStyle/>
                    <a:p>
                      <a:r>
                        <a:rPr lang="en-US" dirty="0"/>
                        <a:t>MAE</a:t>
                      </a:r>
                    </a:p>
                  </a:txBody>
                  <a:tcPr/>
                </a:tc>
                <a:tc>
                  <a:txBody>
                    <a:bodyPr/>
                    <a:lstStyle/>
                    <a:p>
                      <a:r>
                        <a:rPr lang="en-US" dirty="0"/>
                        <a:t>R^2</a:t>
                      </a:r>
                    </a:p>
                  </a:txBody>
                  <a:tcPr/>
                </a:tc>
                <a:extLst>
                  <a:ext uri="{0D108BD9-81ED-4DB2-BD59-A6C34878D82A}">
                    <a16:rowId xmlns:a16="http://schemas.microsoft.com/office/drawing/2014/main" val="522356098"/>
                  </a:ext>
                </a:extLst>
              </a:tr>
              <a:tr h="370840">
                <a:tc>
                  <a:txBody>
                    <a:bodyPr/>
                    <a:lstStyle/>
                    <a:p>
                      <a:r>
                        <a:rPr lang="en-US" dirty="0"/>
                        <a:t>Linear Regression</a:t>
                      </a:r>
                    </a:p>
                  </a:txBody>
                  <a:tcPr/>
                </a:tc>
                <a:tc>
                  <a:txBody>
                    <a:bodyPr/>
                    <a:lstStyle/>
                    <a:p>
                      <a:r>
                        <a:rPr lang="en-US" dirty="0"/>
                        <a:t>3870487153</a:t>
                      </a:r>
                    </a:p>
                  </a:txBody>
                  <a:tcPr/>
                </a:tc>
                <a:tc>
                  <a:txBody>
                    <a:bodyPr/>
                    <a:lstStyle/>
                    <a:p>
                      <a:r>
                        <a:rPr lang="en-US" dirty="0"/>
                        <a:t>45654</a:t>
                      </a:r>
                    </a:p>
                  </a:txBody>
                  <a:tcPr/>
                </a:tc>
                <a:tc>
                  <a:txBody>
                    <a:bodyPr/>
                    <a:lstStyle/>
                    <a:p>
                      <a:r>
                        <a:rPr lang="en-US" dirty="0"/>
                        <a:t>0.56</a:t>
                      </a:r>
                    </a:p>
                  </a:txBody>
                  <a:tcPr/>
                </a:tc>
                <a:extLst>
                  <a:ext uri="{0D108BD9-81ED-4DB2-BD59-A6C34878D82A}">
                    <a16:rowId xmlns:a16="http://schemas.microsoft.com/office/drawing/2014/main" val="3772855707"/>
                  </a:ext>
                </a:extLst>
              </a:tr>
              <a:tr h="370840">
                <a:tc>
                  <a:txBody>
                    <a:bodyPr/>
                    <a:lstStyle/>
                    <a:p>
                      <a:r>
                        <a:rPr lang="en-US" dirty="0"/>
                        <a:t>Multiple Linear Regression</a:t>
                      </a:r>
                    </a:p>
                  </a:txBody>
                  <a:tcPr/>
                </a:tc>
                <a:tc>
                  <a:txBody>
                    <a:bodyPr/>
                    <a:lstStyle/>
                    <a:p>
                      <a:r>
                        <a:rPr lang="en-US" dirty="0"/>
                        <a:t>3442170128</a:t>
                      </a:r>
                    </a:p>
                  </a:txBody>
                  <a:tcPr/>
                </a:tc>
                <a:tc>
                  <a:txBody>
                    <a:bodyPr/>
                    <a:lstStyle/>
                    <a:p>
                      <a:r>
                        <a:rPr lang="en-US" dirty="0"/>
                        <a:t>49096</a:t>
                      </a:r>
                    </a:p>
                  </a:txBody>
                  <a:tcPr/>
                </a:tc>
                <a:tc>
                  <a:txBody>
                    <a:bodyPr/>
                    <a:lstStyle/>
                    <a:p>
                      <a:r>
                        <a:rPr lang="en-US" dirty="0"/>
                        <a:t>0.55</a:t>
                      </a:r>
                    </a:p>
                  </a:txBody>
                  <a:tcPr/>
                </a:tc>
                <a:extLst>
                  <a:ext uri="{0D108BD9-81ED-4DB2-BD59-A6C34878D82A}">
                    <a16:rowId xmlns:a16="http://schemas.microsoft.com/office/drawing/2014/main" val="2786381658"/>
                  </a:ext>
                </a:extLst>
              </a:tr>
              <a:tr h="370840">
                <a:tc>
                  <a:txBody>
                    <a:bodyPr/>
                    <a:lstStyle/>
                    <a:p>
                      <a:r>
                        <a:rPr lang="en-US" dirty="0"/>
                        <a:t>KNN(k=1)</a:t>
                      </a:r>
                    </a:p>
                  </a:txBody>
                  <a:tcPr/>
                </a:tc>
                <a:tc>
                  <a:txBody>
                    <a:bodyPr/>
                    <a:lstStyle/>
                    <a:p>
                      <a:r>
                        <a:rPr lang="en-US" dirty="0"/>
                        <a:t>11066609</a:t>
                      </a:r>
                    </a:p>
                  </a:txBody>
                  <a:tcPr/>
                </a:tc>
                <a:tc>
                  <a:txBody>
                    <a:bodyPr/>
                    <a:lstStyle/>
                    <a:p>
                      <a:r>
                        <a:rPr lang="en-US" dirty="0"/>
                        <a:t>962</a:t>
                      </a:r>
                    </a:p>
                  </a:txBody>
                  <a:tcPr/>
                </a:tc>
                <a:tc>
                  <a:txBody>
                    <a:bodyPr/>
                    <a:lstStyle/>
                    <a:p>
                      <a:r>
                        <a:rPr lang="en-US" dirty="0"/>
                        <a:t>0.99</a:t>
                      </a:r>
                    </a:p>
                  </a:txBody>
                  <a:tcPr/>
                </a:tc>
                <a:extLst>
                  <a:ext uri="{0D108BD9-81ED-4DB2-BD59-A6C34878D82A}">
                    <a16:rowId xmlns:a16="http://schemas.microsoft.com/office/drawing/2014/main" val="31512042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KNN(k=3)</a:t>
                      </a:r>
                    </a:p>
                  </a:txBody>
                  <a:tcPr/>
                </a:tc>
                <a:tc>
                  <a:txBody>
                    <a:bodyPr/>
                    <a:lstStyle/>
                    <a:p>
                      <a:r>
                        <a:rPr lang="en-US" dirty="0"/>
                        <a:t>13633639</a:t>
                      </a:r>
                    </a:p>
                  </a:txBody>
                  <a:tcPr/>
                </a:tc>
                <a:tc>
                  <a:txBody>
                    <a:bodyPr/>
                    <a:lstStyle/>
                    <a:p>
                      <a:r>
                        <a:rPr lang="en-US" dirty="0"/>
                        <a:t>1360</a:t>
                      </a:r>
                    </a:p>
                  </a:txBody>
                  <a:tcPr/>
                </a:tc>
                <a:tc>
                  <a:txBody>
                    <a:bodyPr/>
                    <a:lstStyle/>
                    <a:p>
                      <a:r>
                        <a:rPr lang="en-US" dirty="0"/>
                        <a:t>0.99</a:t>
                      </a:r>
                    </a:p>
                  </a:txBody>
                  <a:tcPr/>
                </a:tc>
                <a:extLst>
                  <a:ext uri="{0D108BD9-81ED-4DB2-BD59-A6C34878D82A}">
                    <a16:rowId xmlns:a16="http://schemas.microsoft.com/office/drawing/2014/main" val="22583430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KNN(k=5)</a:t>
                      </a:r>
                    </a:p>
                  </a:txBody>
                  <a:tcPr/>
                </a:tc>
                <a:tc>
                  <a:txBody>
                    <a:bodyPr/>
                    <a:lstStyle/>
                    <a:p>
                      <a:r>
                        <a:rPr lang="en-US" dirty="0"/>
                        <a:t>16462835</a:t>
                      </a:r>
                    </a:p>
                  </a:txBody>
                  <a:tcPr/>
                </a:tc>
                <a:tc>
                  <a:txBody>
                    <a:bodyPr/>
                    <a:lstStyle/>
                    <a:p>
                      <a:r>
                        <a:rPr lang="en-US" dirty="0"/>
                        <a:t>1579</a:t>
                      </a:r>
                    </a:p>
                  </a:txBody>
                  <a:tcPr/>
                </a:tc>
                <a:tc>
                  <a:txBody>
                    <a:bodyPr/>
                    <a:lstStyle/>
                    <a:p>
                      <a:r>
                        <a:rPr lang="en-US" dirty="0"/>
                        <a:t>0.99</a:t>
                      </a:r>
                    </a:p>
                  </a:txBody>
                  <a:tcPr/>
                </a:tc>
                <a:extLst>
                  <a:ext uri="{0D108BD9-81ED-4DB2-BD59-A6C34878D82A}">
                    <a16:rowId xmlns:a16="http://schemas.microsoft.com/office/drawing/2014/main" val="38570481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Lasso Regression</a:t>
                      </a:r>
                    </a:p>
                  </a:txBody>
                  <a:tcPr/>
                </a:tc>
                <a:tc>
                  <a:txBody>
                    <a:bodyPr/>
                    <a:lstStyle/>
                    <a:p>
                      <a:r>
                        <a:rPr lang="en-US" dirty="0"/>
                        <a:t>694366449</a:t>
                      </a:r>
                    </a:p>
                  </a:txBody>
                  <a:tcPr/>
                </a:tc>
                <a:tc>
                  <a:txBody>
                    <a:bodyPr/>
                    <a:lstStyle/>
                    <a:p>
                      <a:r>
                        <a:rPr lang="en-US" dirty="0"/>
                        <a:t>16182</a:t>
                      </a:r>
                    </a:p>
                  </a:txBody>
                  <a:tcPr/>
                </a:tc>
                <a:tc>
                  <a:txBody>
                    <a:bodyPr/>
                    <a:lstStyle/>
                    <a:p>
                      <a:r>
                        <a:rPr lang="en-US" dirty="0"/>
                        <a:t>0.87</a:t>
                      </a:r>
                    </a:p>
                  </a:txBody>
                  <a:tcPr/>
                </a:tc>
                <a:extLst>
                  <a:ext uri="{0D108BD9-81ED-4DB2-BD59-A6C34878D82A}">
                    <a16:rowId xmlns:a16="http://schemas.microsoft.com/office/drawing/2014/main" val="3126228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Ridge Regression</a:t>
                      </a:r>
                    </a:p>
                  </a:txBody>
                  <a:tcPr/>
                </a:tc>
                <a:tc>
                  <a:txBody>
                    <a:bodyPr/>
                    <a:lstStyle/>
                    <a:p>
                      <a:r>
                        <a:rPr lang="en-US" dirty="0"/>
                        <a:t>596698596</a:t>
                      </a:r>
                    </a:p>
                  </a:txBody>
                  <a:tcPr/>
                </a:tc>
                <a:tc>
                  <a:txBody>
                    <a:bodyPr/>
                    <a:lstStyle/>
                    <a:p>
                      <a:r>
                        <a:rPr lang="en-US" dirty="0"/>
                        <a:t>16182</a:t>
                      </a:r>
                    </a:p>
                  </a:txBody>
                  <a:tcPr/>
                </a:tc>
                <a:tc>
                  <a:txBody>
                    <a:bodyPr/>
                    <a:lstStyle/>
                    <a:p>
                      <a:r>
                        <a:rPr lang="en-US" dirty="0"/>
                        <a:t>0.89</a:t>
                      </a:r>
                    </a:p>
                  </a:txBody>
                  <a:tcPr/>
                </a:tc>
                <a:extLst>
                  <a:ext uri="{0D108BD9-81ED-4DB2-BD59-A6C34878D82A}">
                    <a16:rowId xmlns:a16="http://schemas.microsoft.com/office/drawing/2014/main" val="1028220417"/>
                  </a:ext>
                </a:extLst>
              </a:tr>
            </a:tbl>
          </a:graphicData>
        </a:graphic>
      </p:graphicFrame>
      <p:sp>
        <p:nvSpPr>
          <p:cNvPr id="7" name="TextBox 6">
            <a:extLst>
              <a:ext uri="{FF2B5EF4-FFF2-40B4-BE49-F238E27FC236}">
                <a16:creationId xmlns:a16="http://schemas.microsoft.com/office/drawing/2014/main" id="{29ABEA46-2C1A-4E78-A58F-43AA9A3E20D6}"/>
              </a:ext>
            </a:extLst>
          </p:cNvPr>
          <p:cNvSpPr txBox="1"/>
          <p:nvPr/>
        </p:nvSpPr>
        <p:spPr>
          <a:xfrm>
            <a:off x="796413" y="1504336"/>
            <a:ext cx="3559277" cy="4801314"/>
          </a:xfrm>
          <a:prstGeom prst="rect">
            <a:avLst/>
          </a:prstGeom>
          <a:noFill/>
        </p:spPr>
        <p:txBody>
          <a:bodyPr wrap="square" rtlCol="0">
            <a:spAutoFit/>
          </a:bodyPr>
          <a:lstStyle/>
          <a:p>
            <a:r>
              <a:rPr lang="en-US" b="1" dirty="0">
                <a:solidFill>
                  <a:schemeClr val="bg1"/>
                </a:solidFill>
              </a:rPr>
              <a:t>House price depends on a lot of variables. </a:t>
            </a:r>
          </a:p>
          <a:p>
            <a:endParaRPr lang="en-US" b="1" dirty="0">
              <a:solidFill>
                <a:schemeClr val="bg1"/>
              </a:solidFill>
            </a:endParaRPr>
          </a:p>
          <a:p>
            <a:r>
              <a:rPr lang="en-US" b="1" dirty="0">
                <a:solidFill>
                  <a:schemeClr val="bg1"/>
                </a:solidFill>
              </a:rPr>
              <a:t>Some predictors have positive relationship (positive coefficients) with </a:t>
            </a:r>
            <a:r>
              <a:rPr lang="en-US" b="1" dirty="0" err="1">
                <a:solidFill>
                  <a:schemeClr val="bg1"/>
                </a:solidFill>
              </a:rPr>
              <a:t>SalePrice</a:t>
            </a:r>
            <a:r>
              <a:rPr lang="en-US" b="1" dirty="0">
                <a:solidFill>
                  <a:schemeClr val="bg1"/>
                </a:solidFill>
              </a:rPr>
              <a:t>, such as </a:t>
            </a:r>
            <a:r>
              <a:rPr lang="en-US" b="1" dirty="0" err="1">
                <a:solidFill>
                  <a:schemeClr val="bg1"/>
                </a:solidFill>
              </a:rPr>
              <a:t>OverallQual</a:t>
            </a:r>
            <a:r>
              <a:rPr lang="en-US" b="1" dirty="0">
                <a:solidFill>
                  <a:schemeClr val="bg1"/>
                </a:solidFill>
              </a:rPr>
              <a:t>, </a:t>
            </a:r>
            <a:r>
              <a:rPr lang="en-US" b="1" dirty="0" err="1">
                <a:solidFill>
                  <a:schemeClr val="bg1"/>
                </a:solidFill>
              </a:rPr>
              <a:t>OverallCond</a:t>
            </a:r>
            <a:r>
              <a:rPr lang="en-US" b="1" dirty="0">
                <a:solidFill>
                  <a:schemeClr val="bg1"/>
                </a:solidFill>
              </a:rPr>
              <a:t>, </a:t>
            </a:r>
            <a:r>
              <a:rPr lang="en-US" b="1" dirty="0" err="1">
                <a:solidFill>
                  <a:schemeClr val="bg1"/>
                </a:solidFill>
              </a:rPr>
              <a:t>LotArea</a:t>
            </a:r>
            <a:r>
              <a:rPr lang="en-US" b="1" dirty="0">
                <a:solidFill>
                  <a:schemeClr val="bg1"/>
                </a:solidFill>
              </a:rPr>
              <a:t>, </a:t>
            </a:r>
            <a:r>
              <a:rPr lang="en-US" b="1" dirty="0" err="1">
                <a:solidFill>
                  <a:schemeClr val="bg1"/>
                </a:solidFill>
              </a:rPr>
              <a:t>YearBuilt</a:t>
            </a:r>
            <a:r>
              <a:rPr lang="en-US" b="1" dirty="0">
                <a:solidFill>
                  <a:schemeClr val="bg1"/>
                </a:solidFill>
              </a:rPr>
              <a:t>. In general words, this means, the bigger, better condition, more quality material, and new built would make a higher sale price.</a:t>
            </a:r>
          </a:p>
          <a:p>
            <a:endParaRPr lang="en-US" b="1" dirty="0">
              <a:solidFill>
                <a:schemeClr val="bg1"/>
              </a:solidFill>
            </a:endParaRPr>
          </a:p>
          <a:p>
            <a:r>
              <a:rPr lang="en-US" b="1" dirty="0">
                <a:solidFill>
                  <a:schemeClr val="bg1"/>
                </a:solidFill>
              </a:rPr>
              <a:t>From right form, KNN k=1 is the best model. It means: if you want to estimate a house’s sale price, try to find a sold house which is similar. </a:t>
            </a:r>
          </a:p>
          <a:p>
            <a:endParaRPr lang="en-US" b="1" dirty="0">
              <a:solidFill>
                <a:schemeClr val="bg1"/>
              </a:solidFill>
            </a:endParaRPr>
          </a:p>
        </p:txBody>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dirty="0"/>
              <a:t>Contents</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r>
              <a:rPr lang="en-US" dirty="0"/>
              <a:t>Project description</a:t>
            </a:r>
          </a:p>
          <a:p>
            <a:r>
              <a:rPr lang="en-US" dirty="0"/>
              <a:t>Data set </a:t>
            </a:r>
          </a:p>
          <a:p>
            <a:r>
              <a:rPr lang="en-US" dirty="0"/>
              <a:t>Data clean</a:t>
            </a:r>
          </a:p>
          <a:p>
            <a:r>
              <a:rPr lang="en-US" dirty="0"/>
              <a:t>Build models</a:t>
            </a:r>
          </a:p>
          <a:p>
            <a:r>
              <a:rPr lang="en-US" dirty="0"/>
              <a:t>Summary</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2" name="Picture 1">
            <a:extLst>
              <a:ext uri="{FF2B5EF4-FFF2-40B4-BE49-F238E27FC236}">
                <a16:creationId xmlns:a16="http://schemas.microsoft.com/office/drawing/2014/main" id="{0ECA9D88-6904-426B-A563-CC668DA45504}"/>
              </a:ext>
            </a:extLst>
          </p:cNvPr>
          <p:cNvPicPr>
            <a:picLocks noChangeAspect="1"/>
          </p:cNvPicPr>
          <p:nvPr/>
        </p:nvPicPr>
        <p:blipFill>
          <a:blip r:embed="rId2">
            <a:duotone>
              <a:schemeClr val="accent1">
                <a:shade val="45000"/>
                <a:satMod val="135000"/>
              </a:schemeClr>
              <a:prstClr val="white"/>
            </a:duotone>
          </a:blip>
          <a:stretch>
            <a:fillRect/>
          </a:stretch>
        </p:blipFill>
        <p:spPr>
          <a:xfrm>
            <a:off x="1404594" y="1296176"/>
            <a:ext cx="4994243" cy="4412143"/>
          </a:xfrm>
          <a:prstGeom prst="rect">
            <a:avLst/>
          </a:prstGeom>
        </p:spPr>
      </p:pic>
    </p:spTree>
    <p:extLst>
      <p:ext uri="{BB962C8B-B14F-4D97-AF65-F5344CB8AC3E}">
        <p14:creationId xmlns:p14="http://schemas.microsoft.com/office/powerpoint/2010/main" val="83665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11085" y="158448"/>
            <a:ext cx="3840244" cy="1175444"/>
          </a:xfrm>
        </p:spPr>
        <p:txBody>
          <a:bodyPr/>
          <a:lstStyle/>
          <a:p>
            <a:r>
              <a:rPr lang="en-US" dirty="0">
                <a:solidFill>
                  <a:schemeClr val="bg1"/>
                </a:solidFill>
              </a:rPr>
              <a:t>Next</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20</a:t>
            </a:fld>
            <a:endParaRPr lang="en-US" dirty="0"/>
          </a:p>
        </p:txBody>
      </p:sp>
      <p:sp>
        <p:nvSpPr>
          <p:cNvPr id="6" name="Rectangle 5">
            <a:extLst>
              <a:ext uri="{FF2B5EF4-FFF2-40B4-BE49-F238E27FC236}">
                <a16:creationId xmlns:a16="http://schemas.microsoft.com/office/drawing/2014/main" id="{0C45C17D-DF60-4336-A6BE-A1A0A5165A33}"/>
              </a:ext>
            </a:extLst>
          </p:cNvPr>
          <p:cNvSpPr/>
          <p:nvPr/>
        </p:nvSpPr>
        <p:spPr>
          <a:xfrm>
            <a:off x="772999" y="1383384"/>
            <a:ext cx="10633434" cy="4894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first file train.csv has 1460 house sale records for training. And test.csv has 1459 house sale records for testing. The file train.csv has 1461 rows. The first row is the title, and below each row represents a house sale record. The file train.csv has 81 columns. The first column is Id. The last column is sale price----the output. And the rest columns represent 80 variables.</a:t>
            </a:r>
          </a:p>
        </p:txBody>
      </p:sp>
      <p:sp>
        <p:nvSpPr>
          <p:cNvPr id="7" name="TextBox 6">
            <a:extLst>
              <a:ext uri="{FF2B5EF4-FFF2-40B4-BE49-F238E27FC236}">
                <a16:creationId xmlns:a16="http://schemas.microsoft.com/office/drawing/2014/main" id="{FEF1AC89-AAFF-4A61-A539-0DE74C1103FE}"/>
              </a:ext>
            </a:extLst>
          </p:cNvPr>
          <p:cNvSpPr txBox="1"/>
          <p:nvPr/>
        </p:nvSpPr>
        <p:spPr>
          <a:xfrm>
            <a:off x="1098272" y="1765072"/>
            <a:ext cx="10124786" cy="923330"/>
          </a:xfrm>
          <a:prstGeom prst="rect">
            <a:avLst/>
          </a:prstGeom>
          <a:noFill/>
        </p:spPr>
        <p:txBody>
          <a:bodyPr wrap="square" rtlCol="0">
            <a:spAutoFit/>
          </a:bodyPr>
          <a:lstStyle/>
          <a:p>
            <a:r>
              <a:rPr lang="en-US" dirty="0">
                <a:latin typeface="+mj-lt"/>
              </a:rPr>
              <a:t>I will try some other models such like polynomial regression, bagging….</a:t>
            </a:r>
          </a:p>
          <a:p>
            <a:r>
              <a:rPr lang="en-US" dirty="0">
                <a:latin typeface="+mj-lt"/>
              </a:rPr>
              <a:t>After comparing all the models I tried, I will select the best model and use all the training data set to make the model and do prediction on the test data set.  </a:t>
            </a:r>
          </a:p>
        </p:txBody>
      </p:sp>
      <p:sp>
        <p:nvSpPr>
          <p:cNvPr id="4" name="Rectangle 3">
            <a:extLst>
              <a:ext uri="{FF2B5EF4-FFF2-40B4-BE49-F238E27FC236}">
                <a16:creationId xmlns:a16="http://schemas.microsoft.com/office/drawing/2014/main" id="{33D364E9-88B8-4374-AD1C-4AC06C23156C}"/>
              </a:ext>
            </a:extLst>
          </p:cNvPr>
          <p:cNvSpPr/>
          <p:nvPr/>
        </p:nvSpPr>
        <p:spPr>
          <a:xfrm>
            <a:off x="4494389" y="3559997"/>
            <a:ext cx="235481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Thanks!</a:t>
            </a:r>
          </a:p>
        </p:txBody>
      </p:sp>
    </p:spTree>
    <p:extLst>
      <p:ext uri="{BB962C8B-B14F-4D97-AF65-F5344CB8AC3E}">
        <p14:creationId xmlns:p14="http://schemas.microsoft.com/office/powerpoint/2010/main" val="255380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355246" y="827875"/>
            <a:ext cx="5272764" cy="792706"/>
          </a:xfrm>
        </p:spPr>
        <p:txBody>
          <a:bodyPr/>
          <a:lstStyle/>
          <a:p>
            <a:r>
              <a:rPr lang="en-US" dirty="0"/>
              <a:t>Project description</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277671" y="1722091"/>
            <a:ext cx="5272764" cy="4755711"/>
          </a:xfrm>
        </p:spPr>
        <p:txBody>
          <a:bodyPr>
            <a:normAutofit/>
          </a:bodyPr>
          <a:lstStyle/>
          <a:p>
            <a:pPr>
              <a:lnSpc>
                <a:spcPct val="110000"/>
              </a:lnSpc>
            </a:pPr>
            <a:r>
              <a:rPr lang="en-US" sz="2400" dirty="0">
                <a:latin typeface="+mj-lt"/>
              </a:rPr>
              <a:t>For your future dream house, expected relax place, and a feasible payment plan, to estimate the house price ahead of time is helpful.</a:t>
            </a:r>
          </a:p>
          <a:p>
            <a:pPr>
              <a:lnSpc>
                <a:spcPct val="110000"/>
              </a:lnSpc>
            </a:pPr>
            <a:r>
              <a:rPr lang="en-US" sz="2400" u="sng" dirty="0">
                <a:latin typeface="+mj-lt"/>
              </a:rPr>
              <a:t>In this project the goal is to </a:t>
            </a:r>
            <a:r>
              <a:rPr lang="en-US" sz="2400" b="1" u="sng" dirty="0">
                <a:latin typeface="+mj-lt"/>
              </a:rPr>
              <a:t>predict the house price</a:t>
            </a:r>
            <a:r>
              <a:rPr lang="en-US" sz="2400" u="sng" dirty="0">
                <a:latin typeface="+mj-lt"/>
              </a:rPr>
              <a:t>. This is a </a:t>
            </a:r>
            <a:r>
              <a:rPr lang="en-US" sz="2400" b="1" u="sng" dirty="0">
                <a:latin typeface="+mj-lt"/>
              </a:rPr>
              <a:t>regression</a:t>
            </a:r>
            <a:r>
              <a:rPr lang="en-US" sz="2400" u="sng" dirty="0">
                <a:latin typeface="+mj-lt"/>
              </a:rPr>
              <a:t> problem.</a:t>
            </a:r>
          </a:p>
          <a:p>
            <a:pPr>
              <a:lnSpc>
                <a:spcPct val="110000"/>
              </a:lnSpc>
            </a:pPr>
            <a:r>
              <a:rPr lang="en-US" sz="2400" dirty="0">
                <a:latin typeface="+mj-lt"/>
              </a:rPr>
              <a:t>There are a lot of variables of house price. I will try to build several statistical models to predict the numerical response(house price). </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8" name="Picture 7">
            <a:extLst>
              <a:ext uri="{FF2B5EF4-FFF2-40B4-BE49-F238E27FC236}">
                <a16:creationId xmlns:a16="http://schemas.microsoft.com/office/drawing/2014/main" id="{C318B8F5-0C36-44E4-835E-74E00C19B9E7}"/>
              </a:ext>
            </a:extLst>
          </p:cNvPr>
          <p:cNvPicPr>
            <a:picLocks noChangeAspect="1"/>
          </p:cNvPicPr>
          <p:nvPr/>
        </p:nvPicPr>
        <p:blipFill>
          <a:blip r:embed="rId2">
            <a:duotone>
              <a:schemeClr val="accent1">
                <a:shade val="45000"/>
                <a:satMod val="135000"/>
              </a:schemeClr>
              <a:prstClr val="white"/>
            </a:duotone>
          </a:blip>
          <a:stretch>
            <a:fillRect/>
          </a:stretch>
        </p:blipFill>
        <p:spPr>
          <a:xfrm>
            <a:off x="789655" y="1271747"/>
            <a:ext cx="5488016" cy="4314505"/>
          </a:xfrm>
          <a:prstGeom prst="rect">
            <a:avLst/>
          </a:prstGeom>
        </p:spPr>
      </p:pic>
    </p:spTree>
    <p:extLst>
      <p:ext uri="{BB962C8B-B14F-4D97-AF65-F5344CB8AC3E}">
        <p14:creationId xmlns:p14="http://schemas.microsoft.com/office/powerpoint/2010/main" val="130031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68562E51-D53F-4CA2-8BF0-E130B326D56A}"/>
              </a:ext>
            </a:extLst>
          </p:cNvPr>
          <p:cNvSpPr>
            <a:spLocks noGrp="1"/>
          </p:cNvSpPr>
          <p:nvPr>
            <p:ph type="title" idx="4294967295"/>
          </p:nvPr>
        </p:nvSpPr>
        <p:spPr>
          <a:xfrm>
            <a:off x="371475" y="-758824"/>
            <a:ext cx="11520487" cy="758824"/>
          </a:xfrm>
        </p:spPr>
        <p:txBody>
          <a:bodyPr vert="horz" lIns="91440" tIns="45720" rIns="91440" bIns="45720" rtlCol="0" anchor="b">
            <a:normAutofit/>
          </a:bodyPr>
          <a:lstStyle/>
          <a:p>
            <a:r>
              <a:rPr lang="en-US" sz="700" b="0" dirty="0">
                <a:solidFill>
                  <a:schemeClr val="bg1">
                    <a:lumMod val="95000"/>
                  </a:schemeClr>
                </a:solidFill>
              </a:rPr>
              <a:t>Slide 27</a:t>
            </a:r>
          </a:p>
        </p:txBody>
      </p:sp>
    </p:spTree>
    <p:extLst>
      <p:ext uri="{BB962C8B-B14F-4D97-AF65-F5344CB8AC3E}">
        <p14:creationId xmlns:p14="http://schemas.microsoft.com/office/powerpoint/2010/main" val="19607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11085" y="158448"/>
            <a:ext cx="3840244" cy="1175444"/>
          </a:xfrm>
        </p:spPr>
        <p:txBody>
          <a:bodyPr/>
          <a:lstStyle/>
          <a:p>
            <a:r>
              <a:rPr lang="en-US" altLang="zh-CN" dirty="0">
                <a:solidFill>
                  <a:schemeClr val="bg1"/>
                </a:solidFill>
              </a:rPr>
              <a:t>Data set</a:t>
            </a:r>
            <a:endParaRPr lang="en-US" dirty="0">
              <a:solidFill>
                <a:schemeClr val="bg1"/>
              </a:solidFill>
            </a:endParaRP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6" name="Rectangle 5">
            <a:extLst>
              <a:ext uri="{FF2B5EF4-FFF2-40B4-BE49-F238E27FC236}">
                <a16:creationId xmlns:a16="http://schemas.microsoft.com/office/drawing/2014/main" id="{0C45C17D-DF60-4336-A6BE-A1A0A5165A33}"/>
              </a:ext>
            </a:extLst>
          </p:cNvPr>
          <p:cNvSpPr/>
          <p:nvPr/>
        </p:nvSpPr>
        <p:spPr>
          <a:xfrm>
            <a:off x="772999" y="1383383"/>
            <a:ext cx="10633434" cy="4904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first file train.csv has 1460 house sale records for training. And test.csv has 1459 house sale records for testing. The file train.csv has 1461 rows. The first row is the title, and below each row represents a house sale record. The file train.csv has 81 columns. The first column is Id. The last column is sale price----the output. And the rest columns represent 80 variables.</a:t>
            </a:r>
          </a:p>
        </p:txBody>
      </p:sp>
      <p:sp>
        <p:nvSpPr>
          <p:cNvPr id="7" name="TextBox 6">
            <a:extLst>
              <a:ext uri="{FF2B5EF4-FFF2-40B4-BE49-F238E27FC236}">
                <a16:creationId xmlns:a16="http://schemas.microsoft.com/office/drawing/2014/main" id="{FEF1AC89-AAFF-4A61-A539-0DE74C1103FE}"/>
              </a:ext>
            </a:extLst>
          </p:cNvPr>
          <p:cNvSpPr txBox="1"/>
          <p:nvPr/>
        </p:nvSpPr>
        <p:spPr>
          <a:xfrm>
            <a:off x="1098271" y="1765072"/>
            <a:ext cx="10793691" cy="923330"/>
          </a:xfrm>
          <a:prstGeom prst="rect">
            <a:avLst/>
          </a:prstGeom>
          <a:noFill/>
        </p:spPr>
        <p:txBody>
          <a:bodyPr wrap="square" rtlCol="0">
            <a:spAutoFit/>
          </a:bodyPr>
          <a:lstStyle/>
          <a:p>
            <a:r>
              <a:rPr lang="en-US" dirty="0">
                <a:latin typeface="+mj-lt"/>
              </a:rPr>
              <a:t>The data I used in this project is from Kaggle. The link is below:</a:t>
            </a:r>
          </a:p>
          <a:p>
            <a:endParaRPr lang="en-US" dirty="0">
              <a:latin typeface="+mj-lt"/>
            </a:endParaRPr>
          </a:p>
          <a:p>
            <a:r>
              <a:rPr lang="en-US" dirty="0">
                <a:solidFill>
                  <a:srgbClr val="0070C0"/>
                </a:solidFill>
                <a:latin typeface="+mj-lt"/>
              </a:rPr>
              <a:t>https://www.kaggle.com/c/house-prices-advanced-regression-techniques/overview </a:t>
            </a:r>
          </a:p>
        </p:txBody>
      </p:sp>
      <p:pic>
        <p:nvPicPr>
          <p:cNvPr id="9" name="Picture 8">
            <a:extLst>
              <a:ext uri="{FF2B5EF4-FFF2-40B4-BE49-F238E27FC236}">
                <a16:creationId xmlns:a16="http://schemas.microsoft.com/office/drawing/2014/main" id="{3A4539D0-18EA-40BA-9531-4D4E64FCAF2F}"/>
              </a:ext>
            </a:extLst>
          </p:cNvPr>
          <p:cNvPicPr>
            <a:picLocks noChangeAspect="1"/>
          </p:cNvPicPr>
          <p:nvPr/>
        </p:nvPicPr>
        <p:blipFill>
          <a:blip r:embed="rId2"/>
          <a:stretch>
            <a:fillRect/>
          </a:stretch>
        </p:blipFill>
        <p:spPr>
          <a:xfrm>
            <a:off x="1098270" y="2792352"/>
            <a:ext cx="9211961" cy="1695687"/>
          </a:xfrm>
          <a:prstGeom prst="rect">
            <a:avLst/>
          </a:prstGeom>
        </p:spPr>
      </p:pic>
      <p:sp>
        <p:nvSpPr>
          <p:cNvPr id="10" name="TextBox 9">
            <a:extLst>
              <a:ext uri="{FF2B5EF4-FFF2-40B4-BE49-F238E27FC236}">
                <a16:creationId xmlns:a16="http://schemas.microsoft.com/office/drawing/2014/main" id="{4BBEA861-9772-4B3B-97A1-1B26B7521FC2}"/>
              </a:ext>
            </a:extLst>
          </p:cNvPr>
          <p:cNvSpPr txBox="1"/>
          <p:nvPr/>
        </p:nvSpPr>
        <p:spPr>
          <a:xfrm>
            <a:off x="1098269" y="4637302"/>
            <a:ext cx="9211961" cy="1754326"/>
          </a:xfrm>
          <a:prstGeom prst="rect">
            <a:avLst/>
          </a:prstGeom>
          <a:noFill/>
        </p:spPr>
        <p:txBody>
          <a:bodyPr wrap="square" rtlCol="0">
            <a:spAutoFit/>
          </a:bodyPr>
          <a:lstStyle/>
          <a:p>
            <a:r>
              <a:rPr lang="en-US" dirty="0">
                <a:latin typeface="+mj-lt"/>
              </a:rPr>
              <a:t>The first file train.csv has </a:t>
            </a:r>
            <a:r>
              <a:rPr lang="en-US" b="1" u="sng" dirty="0">
                <a:solidFill>
                  <a:srgbClr val="FF0000"/>
                </a:solidFill>
                <a:latin typeface="+mj-lt"/>
              </a:rPr>
              <a:t>1460</a:t>
            </a:r>
            <a:r>
              <a:rPr lang="en-US" dirty="0">
                <a:latin typeface="+mj-lt"/>
              </a:rPr>
              <a:t> house sale records for training. The file train.csv has 1461 rows. The first row is the title, and below each row represents a house sale record. The file train.csv has </a:t>
            </a:r>
            <a:r>
              <a:rPr lang="en-US" b="1" u="sng" dirty="0">
                <a:solidFill>
                  <a:srgbClr val="FF0000"/>
                </a:solidFill>
                <a:latin typeface="+mj-lt"/>
              </a:rPr>
              <a:t>81</a:t>
            </a:r>
            <a:r>
              <a:rPr lang="en-US" dirty="0">
                <a:latin typeface="+mj-lt"/>
              </a:rPr>
              <a:t> columns. The first column is Id. The last column is sale price----the output. And the rest columns represent 80 variables. Test.csv is similar from train.csv, and has 1459 records without sale price. So I will split train.csv into </a:t>
            </a:r>
            <a:r>
              <a:rPr lang="en-US" b="1" u="sng" dirty="0">
                <a:solidFill>
                  <a:srgbClr val="FF0000"/>
                </a:solidFill>
                <a:latin typeface="+mj-lt"/>
              </a:rPr>
              <a:t>training data set(75%) </a:t>
            </a:r>
            <a:r>
              <a:rPr lang="en-US" dirty="0">
                <a:latin typeface="+mj-lt"/>
              </a:rPr>
              <a:t>and </a:t>
            </a:r>
            <a:r>
              <a:rPr lang="en-US" b="1" u="sng" dirty="0">
                <a:solidFill>
                  <a:srgbClr val="FF0000"/>
                </a:solidFill>
                <a:latin typeface="+mj-lt"/>
              </a:rPr>
              <a:t>test data set(25%)</a:t>
            </a:r>
            <a:r>
              <a:rPr lang="en-US" dirty="0">
                <a:latin typeface="+mj-lt"/>
              </a:rPr>
              <a:t>. And use test data set to verify the models. </a:t>
            </a:r>
          </a:p>
        </p:txBody>
      </p:sp>
    </p:spTree>
    <p:extLst>
      <p:ext uri="{BB962C8B-B14F-4D97-AF65-F5344CB8AC3E}">
        <p14:creationId xmlns:p14="http://schemas.microsoft.com/office/powerpoint/2010/main" val="346288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11085" y="158448"/>
            <a:ext cx="3840244" cy="1175444"/>
          </a:xfrm>
        </p:spPr>
        <p:txBody>
          <a:bodyPr/>
          <a:lstStyle/>
          <a:p>
            <a:r>
              <a:rPr lang="en-US" altLang="zh-CN" dirty="0">
                <a:solidFill>
                  <a:schemeClr val="bg1"/>
                </a:solidFill>
              </a:rPr>
              <a:t>Data set</a:t>
            </a:r>
            <a:endParaRPr lang="en-US" dirty="0">
              <a:solidFill>
                <a:schemeClr val="bg1"/>
              </a:solidFill>
            </a:endParaRP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6" name="Rectangle 5">
            <a:extLst>
              <a:ext uri="{FF2B5EF4-FFF2-40B4-BE49-F238E27FC236}">
                <a16:creationId xmlns:a16="http://schemas.microsoft.com/office/drawing/2014/main" id="{0C45C17D-DF60-4336-A6BE-A1A0A5165A33}"/>
              </a:ext>
            </a:extLst>
          </p:cNvPr>
          <p:cNvSpPr/>
          <p:nvPr/>
        </p:nvSpPr>
        <p:spPr>
          <a:xfrm>
            <a:off x="772999" y="1383383"/>
            <a:ext cx="10633434" cy="4904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first file train.csv has 1460 house sale records for training. And test.csv has 1459 house sale records for testing. The file train.csv has 1461 rows. The first row is the title, and below each row represents a house sale record. The file train.csv has 81 columns. The first column is Id. The last column is sale price----the output. And the rest columns represent 80 variables.</a:t>
            </a:r>
          </a:p>
        </p:txBody>
      </p:sp>
      <p:pic>
        <p:nvPicPr>
          <p:cNvPr id="2" name="Picture 1">
            <a:extLst>
              <a:ext uri="{FF2B5EF4-FFF2-40B4-BE49-F238E27FC236}">
                <a16:creationId xmlns:a16="http://schemas.microsoft.com/office/drawing/2014/main" id="{6D30C552-E3B7-4BED-A2A0-C74A13F9A4D8}"/>
              </a:ext>
            </a:extLst>
          </p:cNvPr>
          <p:cNvPicPr>
            <a:picLocks noChangeAspect="1"/>
          </p:cNvPicPr>
          <p:nvPr/>
        </p:nvPicPr>
        <p:blipFill>
          <a:blip r:embed="rId2"/>
          <a:stretch>
            <a:fillRect/>
          </a:stretch>
        </p:blipFill>
        <p:spPr>
          <a:xfrm>
            <a:off x="4233129" y="1671860"/>
            <a:ext cx="6645897" cy="4788051"/>
          </a:xfrm>
          <a:prstGeom prst="rect">
            <a:avLst/>
          </a:prstGeom>
        </p:spPr>
      </p:pic>
      <p:sp>
        <p:nvSpPr>
          <p:cNvPr id="11" name="TextBox 10">
            <a:extLst>
              <a:ext uri="{FF2B5EF4-FFF2-40B4-BE49-F238E27FC236}">
                <a16:creationId xmlns:a16="http://schemas.microsoft.com/office/drawing/2014/main" id="{4C73B3AC-0FEC-4FB1-B2CC-8468033E24DE}"/>
              </a:ext>
            </a:extLst>
          </p:cNvPr>
          <p:cNvSpPr txBox="1"/>
          <p:nvPr/>
        </p:nvSpPr>
        <p:spPr>
          <a:xfrm>
            <a:off x="1341743" y="1813199"/>
            <a:ext cx="2809586" cy="923330"/>
          </a:xfrm>
          <a:prstGeom prst="rect">
            <a:avLst/>
          </a:prstGeom>
          <a:noFill/>
        </p:spPr>
        <p:txBody>
          <a:bodyPr wrap="square" rtlCol="0">
            <a:spAutoFit/>
          </a:bodyPr>
          <a:lstStyle/>
          <a:p>
            <a:r>
              <a:rPr lang="en-US" dirty="0">
                <a:latin typeface="+mj-lt"/>
              </a:rPr>
              <a:t>Screenshot of some variables name  and variables explanation.</a:t>
            </a:r>
          </a:p>
        </p:txBody>
      </p:sp>
    </p:spTree>
    <p:extLst>
      <p:ext uri="{BB962C8B-B14F-4D97-AF65-F5344CB8AC3E}">
        <p14:creationId xmlns:p14="http://schemas.microsoft.com/office/powerpoint/2010/main" val="209908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11085" y="158448"/>
            <a:ext cx="3840244" cy="1175444"/>
          </a:xfrm>
        </p:spPr>
        <p:txBody>
          <a:bodyPr/>
          <a:lstStyle/>
          <a:p>
            <a:r>
              <a:rPr lang="en-US" altLang="zh-CN" dirty="0">
                <a:solidFill>
                  <a:schemeClr val="bg1"/>
                </a:solidFill>
              </a:rPr>
              <a:t>Data set</a:t>
            </a:r>
            <a:endParaRPr lang="en-US" dirty="0">
              <a:solidFill>
                <a:schemeClr val="bg1"/>
              </a:solidFill>
            </a:endParaRP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6" name="Rectangle 5">
            <a:extLst>
              <a:ext uri="{FF2B5EF4-FFF2-40B4-BE49-F238E27FC236}">
                <a16:creationId xmlns:a16="http://schemas.microsoft.com/office/drawing/2014/main" id="{0C45C17D-DF60-4336-A6BE-A1A0A5165A33}"/>
              </a:ext>
            </a:extLst>
          </p:cNvPr>
          <p:cNvSpPr/>
          <p:nvPr/>
        </p:nvSpPr>
        <p:spPr>
          <a:xfrm>
            <a:off x="772999" y="1383383"/>
            <a:ext cx="10633434" cy="4904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first file train.csv has 1460 house sale records for training. And test.csv has 1459 house sale records for testing. The file train.csv has 1461 rows. The first row is the title, and below each row represents a house sale record. The file train.csv has 81 columns. The first column is Id. The last column is sale price----the output. And the rest columns represent 80 variables.</a:t>
            </a:r>
          </a:p>
        </p:txBody>
      </p:sp>
      <p:sp>
        <p:nvSpPr>
          <p:cNvPr id="11" name="TextBox 10">
            <a:extLst>
              <a:ext uri="{FF2B5EF4-FFF2-40B4-BE49-F238E27FC236}">
                <a16:creationId xmlns:a16="http://schemas.microsoft.com/office/drawing/2014/main" id="{4C73B3AC-0FEC-4FB1-B2CC-8468033E24DE}"/>
              </a:ext>
            </a:extLst>
          </p:cNvPr>
          <p:cNvSpPr txBox="1"/>
          <p:nvPr/>
        </p:nvSpPr>
        <p:spPr>
          <a:xfrm>
            <a:off x="1245490" y="1697696"/>
            <a:ext cx="5521070" cy="369332"/>
          </a:xfrm>
          <a:prstGeom prst="rect">
            <a:avLst/>
          </a:prstGeom>
          <a:noFill/>
        </p:spPr>
        <p:txBody>
          <a:bodyPr wrap="square" rtlCol="0">
            <a:spAutoFit/>
          </a:bodyPr>
          <a:lstStyle/>
          <a:p>
            <a:r>
              <a:rPr lang="en-US" dirty="0">
                <a:latin typeface="+mj-lt"/>
              </a:rPr>
              <a:t>Variable type summary and some variables histograms.</a:t>
            </a:r>
          </a:p>
        </p:txBody>
      </p:sp>
      <p:pic>
        <p:nvPicPr>
          <p:cNvPr id="4" name="Picture 3">
            <a:extLst>
              <a:ext uri="{FF2B5EF4-FFF2-40B4-BE49-F238E27FC236}">
                <a16:creationId xmlns:a16="http://schemas.microsoft.com/office/drawing/2014/main" id="{E7467FBE-5142-4D28-BB65-A44623EB313F}"/>
              </a:ext>
            </a:extLst>
          </p:cNvPr>
          <p:cNvPicPr>
            <a:picLocks noChangeAspect="1"/>
          </p:cNvPicPr>
          <p:nvPr/>
        </p:nvPicPr>
        <p:blipFill>
          <a:blip r:embed="rId2"/>
          <a:stretch>
            <a:fillRect/>
          </a:stretch>
        </p:blipFill>
        <p:spPr>
          <a:xfrm>
            <a:off x="1245490" y="2714325"/>
            <a:ext cx="2126099" cy="2636362"/>
          </a:xfrm>
          <a:prstGeom prst="rect">
            <a:avLst/>
          </a:prstGeom>
        </p:spPr>
      </p:pic>
      <p:pic>
        <p:nvPicPr>
          <p:cNvPr id="7" name="Picture 6">
            <a:extLst>
              <a:ext uri="{FF2B5EF4-FFF2-40B4-BE49-F238E27FC236}">
                <a16:creationId xmlns:a16="http://schemas.microsoft.com/office/drawing/2014/main" id="{BEB65C36-929C-432A-8DBD-AEE34F4582B0}"/>
              </a:ext>
            </a:extLst>
          </p:cNvPr>
          <p:cNvPicPr>
            <a:picLocks noChangeAspect="1"/>
          </p:cNvPicPr>
          <p:nvPr/>
        </p:nvPicPr>
        <p:blipFill>
          <a:blip r:embed="rId3"/>
          <a:stretch>
            <a:fillRect/>
          </a:stretch>
        </p:blipFill>
        <p:spPr>
          <a:xfrm>
            <a:off x="3690492" y="2926080"/>
            <a:ext cx="3326615" cy="2703739"/>
          </a:xfrm>
          <a:prstGeom prst="rect">
            <a:avLst/>
          </a:prstGeom>
        </p:spPr>
      </p:pic>
      <p:pic>
        <p:nvPicPr>
          <p:cNvPr id="8" name="Picture 7">
            <a:extLst>
              <a:ext uri="{FF2B5EF4-FFF2-40B4-BE49-F238E27FC236}">
                <a16:creationId xmlns:a16="http://schemas.microsoft.com/office/drawing/2014/main" id="{167EAF67-74BF-430A-8C49-32FFFB1092B1}"/>
              </a:ext>
            </a:extLst>
          </p:cNvPr>
          <p:cNvPicPr>
            <a:picLocks noChangeAspect="1"/>
          </p:cNvPicPr>
          <p:nvPr/>
        </p:nvPicPr>
        <p:blipFill>
          <a:blip r:embed="rId4"/>
          <a:stretch>
            <a:fillRect/>
          </a:stretch>
        </p:blipFill>
        <p:spPr>
          <a:xfrm>
            <a:off x="7221449" y="2828174"/>
            <a:ext cx="3630165" cy="2801645"/>
          </a:xfrm>
          <a:prstGeom prst="rect">
            <a:avLst/>
          </a:prstGeom>
        </p:spPr>
      </p:pic>
      <p:sp>
        <p:nvSpPr>
          <p:cNvPr id="2" name="TextBox 1">
            <a:extLst>
              <a:ext uri="{FF2B5EF4-FFF2-40B4-BE49-F238E27FC236}">
                <a16:creationId xmlns:a16="http://schemas.microsoft.com/office/drawing/2014/main" id="{91536098-0003-44DD-9484-72CDDDCEE75E}"/>
              </a:ext>
            </a:extLst>
          </p:cNvPr>
          <p:cNvSpPr txBox="1"/>
          <p:nvPr/>
        </p:nvSpPr>
        <p:spPr>
          <a:xfrm>
            <a:off x="1654354" y="5037193"/>
            <a:ext cx="796616" cy="246221"/>
          </a:xfrm>
          <a:prstGeom prst="rect">
            <a:avLst/>
          </a:prstGeom>
          <a:solidFill>
            <a:schemeClr val="bg1"/>
          </a:solidFill>
        </p:spPr>
        <p:txBody>
          <a:bodyPr wrap="square" rtlCol="0">
            <a:spAutoFit/>
          </a:bodyPr>
          <a:lstStyle/>
          <a:p>
            <a:r>
              <a:rPr lang="en-US" sz="1000" dirty="0"/>
              <a:t>categorical</a:t>
            </a:r>
          </a:p>
        </p:txBody>
      </p:sp>
    </p:spTree>
    <p:extLst>
      <p:ext uri="{BB962C8B-B14F-4D97-AF65-F5344CB8AC3E}">
        <p14:creationId xmlns:p14="http://schemas.microsoft.com/office/powerpoint/2010/main" val="394759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11085" y="158448"/>
            <a:ext cx="3840244" cy="1175444"/>
          </a:xfrm>
        </p:spPr>
        <p:txBody>
          <a:bodyPr/>
          <a:lstStyle/>
          <a:p>
            <a:r>
              <a:rPr lang="en-US" altLang="zh-CN" dirty="0">
                <a:solidFill>
                  <a:schemeClr val="bg1"/>
                </a:solidFill>
              </a:rPr>
              <a:t>Data set</a:t>
            </a:r>
            <a:endParaRPr lang="en-US" dirty="0">
              <a:solidFill>
                <a:schemeClr val="bg1"/>
              </a:solidFill>
            </a:endParaRP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6" name="Rectangle 5">
            <a:extLst>
              <a:ext uri="{FF2B5EF4-FFF2-40B4-BE49-F238E27FC236}">
                <a16:creationId xmlns:a16="http://schemas.microsoft.com/office/drawing/2014/main" id="{0C45C17D-DF60-4336-A6BE-A1A0A5165A33}"/>
              </a:ext>
            </a:extLst>
          </p:cNvPr>
          <p:cNvSpPr/>
          <p:nvPr/>
        </p:nvSpPr>
        <p:spPr>
          <a:xfrm>
            <a:off x="772999" y="1383383"/>
            <a:ext cx="10633434" cy="4904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first file train.csv has 1460 house sale records for training. And test.csv has 1459 house sale records for testing. The file train.csv has 1461 rows. The first row is the title, and below each row represents a house sale record. The file train.csv has 81 columns. The first column is Id. The last column is sale price----the output. And the rest columns represent 80 variables.</a:t>
            </a:r>
          </a:p>
        </p:txBody>
      </p:sp>
      <p:sp>
        <p:nvSpPr>
          <p:cNvPr id="11" name="TextBox 10">
            <a:extLst>
              <a:ext uri="{FF2B5EF4-FFF2-40B4-BE49-F238E27FC236}">
                <a16:creationId xmlns:a16="http://schemas.microsoft.com/office/drawing/2014/main" id="{4C73B3AC-0FEC-4FB1-B2CC-8468033E24DE}"/>
              </a:ext>
            </a:extLst>
          </p:cNvPr>
          <p:cNvSpPr txBox="1"/>
          <p:nvPr/>
        </p:nvSpPr>
        <p:spPr>
          <a:xfrm>
            <a:off x="1245490" y="1697696"/>
            <a:ext cx="5521070" cy="369332"/>
          </a:xfrm>
          <a:prstGeom prst="rect">
            <a:avLst/>
          </a:prstGeom>
          <a:noFill/>
        </p:spPr>
        <p:txBody>
          <a:bodyPr wrap="square" rtlCol="0">
            <a:spAutoFit/>
          </a:bodyPr>
          <a:lstStyle/>
          <a:p>
            <a:r>
              <a:rPr lang="en-US" altLang="zh-CN" dirty="0">
                <a:latin typeface="+mj-lt"/>
              </a:rPr>
              <a:t>S</a:t>
            </a:r>
            <a:r>
              <a:rPr lang="en-US" dirty="0">
                <a:latin typeface="+mj-lt"/>
              </a:rPr>
              <a:t>ome variables </a:t>
            </a:r>
            <a:r>
              <a:rPr lang="en-US" altLang="zh-CN" dirty="0">
                <a:latin typeface="+mj-lt"/>
              </a:rPr>
              <a:t>and response</a:t>
            </a:r>
            <a:r>
              <a:rPr lang="en-US" dirty="0">
                <a:latin typeface="+mj-lt"/>
              </a:rPr>
              <a:t> histograms.</a:t>
            </a:r>
          </a:p>
        </p:txBody>
      </p:sp>
      <p:pic>
        <p:nvPicPr>
          <p:cNvPr id="2" name="Picture 1">
            <a:extLst>
              <a:ext uri="{FF2B5EF4-FFF2-40B4-BE49-F238E27FC236}">
                <a16:creationId xmlns:a16="http://schemas.microsoft.com/office/drawing/2014/main" id="{8ABEE512-A80F-4DCF-AAE7-508C7B4ECB69}"/>
              </a:ext>
            </a:extLst>
          </p:cNvPr>
          <p:cNvPicPr>
            <a:picLocks noChangeAspect="1"/>
          </p:cNvPicPr>
          <p:nvPr/>
        </p:nvPicPr>
        <p:blipFill>
          <a:blip r:embed="rId2"/>
          <a:stretch>
            <a:fillRect/>
          </a:stretch>
        </p:blipFill>
        <p:spPr>
          <a:xfrm>
            <a:off x="785567" y="2906829"/>
            <a:ext cx="3095013" cy="2364611"/>
          </a:xfrm>
          <a:prstGeom prst="rect">
            <a:avLst/>
          </a:prstGeom>
        </p:spPr>
      </p:pic>
      <p:pic>
        <p:nvPicPr>
          <p:cNvPr id="9" name="Picture 8">
            <a:extLst>
              <a:ext uri="{FF2B5EF4-FFF2-40B4-BE49-F238E27FC236}">
                <a16:creationId xmlns:a16="http://schemas.microsoft.com/office/drawing/2014/main" id="{D517DA87-3AAD-42BF-A322-39847C3DA7DE}"/>
              </a:ext>
            </a:extLst>
          </p:cNvPr>
          <p:cNvPicPr>
            <a:picLocks noChangeAspect="1"/>
          </p:cNvPicPr>
          <p:nvPr/>
        </p:nvPicPr>
        <p:blipFill>
          <a:blip r:embed="rId3"/>
          <a:stretch>
            <a:fillRect/>
          </a:stretch>
        </p:blipFill>
        <p:spPr>
          <a:xfrm>
            <a:off x="4135287" y="2906829"/>
            <a:ext cx="3202372" cy="2480482"/>
          </a:xfrm>
          <a:prstGeom prst="rect">
            <a:avLst/>
          </a:prstGeom>
        </p:spPr>
      </p:pic>
      <p:pic>
        <p:nvPicPr>
          <p:cNvPr id="10" name="Picture 9">
            <a:extLst>
              <a:ext uri="{FF2B5EF4-FFF2-40B4-BE49-F238E27FC236}">
                <a16:creationId xmlns:a16="http://schemas.microsoft.com/office/drawing/2014/main" id="{1736F1E0-6535-4752-A830-97F069D1DECC}"/>
              </a:ext>
            </a:extLst>
          </p:cNvPr>
          <p:cNvPicPr>
            <a:picLocks noChangeAspect="1"/>
          </p:cNvPicPr>
          <p:nvPr/>
        </p:nvPicPr>
        <p:blipFill>
          <a:blip r:embed="rId4"/>
          <a:stretch>
            <a:fillRect/>
          </a:stretch>
        </p:blipFill>
        <p:spPr>
          <a:xfrm>
            <a:off x="7565461" y="2906829"/>
            <a:ext cx="3316855" cy="2529240"/>
          </a:xfrm>
          <a:prstGeom prst="rect">
            <a:avLst/>
          </a:prstGeom>
        </p:spPr>
      </p:pic>
    </p:spTree>
    <p:extLst>
      <p:ext uri="{BB962C8B-B14F-4D97-AF65-F5344CB8AC3E}">
        <p14:creationId xmlns:p14="http://schemas.microsoft.com/office/powerpoint/2010/main" val="336533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11085" y="158448"/>
            <a:ext cx="3840244" cy="1175444"/>
          </a:xfrm>
        </p:spPr>
        <p:txBody>
          <a:bodyPr/>
          <a:lstStyle/>
          <a:p>
            <a:r>
              <a:rPr lang="en-US" altLang="zh-CN" dirty="0">
                <a:solidFill>
                  <a:schemeClr val="bg1"/>
                </a:solidFill>
              </a:rPr>
              <a:t>Data clean</a:t>
            </a:r>
            <a:endParaRPr lang="en-US" dirty="0">
              <a:solidFill>
                <a:schemeClr val="bg1"/>
              </a:solidFill>
            </a:endParaRP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6" name="Rectangle 5">
            <a:extLst>
              <a:ext uri="{FF2B5EF4-FFF2-40B4-BE49-F238E27FC236}">
                <a16:creationId xmlns:a16="http://schemas.microsoft.com/office/drawing/2014/main" id="{0C45C17D-DF60-4336-A6BE-A1A0A5165A33}"/>
              </a:ext>
            </a:extLst>
          </p:cNvPr>
          <p:cNvSpPr/>
          <p:nvPr/>
        </p:nvSpPr>
        <p:spPr>
          <a:xfrm>
            <a:off x="772999" y="1383383"/>
            <a:ext cx="10633434" cy="4904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first file train.csv has 1460 house sale records for training. And test.csv has 1459 house sale records for testing. The file train.csv has 1461 rows. The first row is the title, and below each row represents a house sale record. The file train.csv has 81 columns. The first column is Id. The last column is sale price----the output. And the rest columns represent 80 variables.</a:t>
            </a:r>
          </a:p>
        </p:txBody>
      </p:sp>
      <p:sp>
        <p:nvSpPr>
          <p:cNvPr id="7" name="TextBox 6">
            <a:extLst>
              <a:ext uri="{FF2B5EF4-FFF2-40B4-BE49-F238E27FC236}">
                <a16:creationId xmlns:a16="http://schemas.microsoft.com/office/drawing/2014/main" id="{FEF1AC89-AAFF-4A61-A539-0DE74C1103FE}"/>
              </a:ext>
            </a:extLst>
          </p:cNvPr>
          <p:cNvSpPr txBox="1"/>
          <p:nvPr/>
        </p:nvSpPr>
        <p:spPr>
          <a:xfrm>
            <a:off x="1098272" y="1765072"/>
            <a:ext cx="10124786" cy="1477328"/>
          </a:xfrm>
          <a:prstGeom prst="rect">
            <a:avLst/>
          </a:prstGeom>
          <a:noFill/>
        </p:spPr>
        <p:txBody>
          <a:bodyPr wrap="square" rtlCol="0">
            <a:spAutoFit/>
          </a:bodyPr>
          <a:lstStyle/>
          <a:p>
            <a:r>
              <a:rPr lang="en-US" dirty="0">
                <a:latin typeface="+mj-lt"/>
              </a:rPr>
              <a:t>I found some variables has only one level. Or some variables are almost all “NA”. Or some categorical variables has large percentage on one of the category, and small percentage on the others. And I checked the box plotting, there is not such a obviously difference between the categories. To avoid cannot found the minor category in training set error, I delete these categorical variables.</a:t>
            </a:r>
            <a:r>
              <a:rPr lang="en-US" dirty="0">
                <a:solidFill>
                  <a:srgbClr val="0070C0"/>
                </a:solidFill>
                <a:latin typeface="+mj-lt"/>
              </a:rPr>
              <a:t> </a:t>
            </a:r>
            <a:r>
              <a:rPr lang="en-US" dirty="0">
                <a:latin typeface="+mj-lt"/>
              </a:rPr>
              <a:t>For example, I deleted these variables:</a:t>
            </a:r>
          </a:p>
        </p:txBody>
      </p:sp>
      <p:pic>
        <p:nvPicPr>
          <p:cNvPr id="2" name="Picture 1">
            <a:extLst>
              <a:ext uri="{FF2B5EF4-FFF2-40B4-BE49-F238E27FC236}">
                <a16:creationId xmlns:a16="http://schemas.microsoft.com/office/drawing/2014/main" id="{0B444C79-F310-4A67-B104-9BF146DD17B3}"/>
              </a:ext>
            </a:extLst>
          </p:cNvPr>
          <p:cNvPicPr>
            <a:picLocks noChangeAspect="1"/>
          </p:cNvPicPr>
          <p:nvPr/>
        </p:nvPicPr>
        <p:blipFill>
          <a:blip r:embed="rId2"/>
          <a:stretch>
            <a:fillRect/>
          </a:stretch>
        </p:blipFill>
        <p:spPr>
          <a:xfrm>
            <a:off x="1710524" y="3407848"/>
            <a:ext cx="1041366" cy="658143"/>
          </a:xfrm>
          <a:prstGeom prst="rect">
            <a:avLst/>
          </a:prstGeom>
        </p:spPr>
      </p:pic>
      <p:pic>
        <p:nvPicPr>
          <p:cNvPr id="4" name="Picture 3">
            <a:extLst>
              <a:ext uri="{FF2B5EF4-FFF2-40B4-BE49-F238E27FC236}">
                <a16:creationId xmlns:a16="http://schemas.microsoft.com/office/drawing/2014/main" id="{BC352BB4-C74E-4D6D-8E1E-507BB2174273}"/>
              </a:ext>
            </a:extLst>
          </p:cNvPr>
          <p:cNvPicPr>
            <a:picLocks noChangeAspect="1"/>
          </p:cNvPicPr>
          <p:nvPr/>
        </p:nvPicPr>
        <p:blipFill>
          <a:blip r:embed="rId3"/>
          <a:stretch>
            <a:fillRect/>
          </a:stretch>
        </p:blipFill>
        <p:spPr>
          <a:xfrm>
            <a:off x="1098272" y="4090737"/>
            <a:ext cx="3755625" cy="2491241"/>
          </a:xfrm>
          <a:prstGeom prst="rect">
            <a:avLst/>
          </a:prstGeom>
        </p:spPr>
      </p:pic>
      <p:pic>
        <p:nvPicPr>
          <p:cNvPr id="8" name="Picture 7">
            <a:extLst>
              <a:ext uri="{FF2B5EF4-FFF2-40B4-BE49-F238E27FC236}">
                <a16:creationId xmlns:a16="http://schemas.microsoft.com/office/drawing/2014/main" id="{3248D8BB-14F3-4765-95BE-3EB68D7847E6}"/>
              </a:ext>
            </a:extLst>
          </p:cNvPr>
          <p:cNvPicPr>
            <a:picLocks noChangeAspect="1"/>
          </p:cNvPicPr>
          <p:nvPr/>
        </p:nvPicPr>
        <p:blipFill>
          <a:blip r:embed="rId4"/>
          <a:stretch>
            <a:fillRect/>
          </a:stretch>
        </p:blipFill>
        <p:spPr>
          <a:xfrm>
            <a:off x="5524902" y="3407848"/>
            <a:ext cx="954837" cy="776290"/>
          </a:xfrm>
          <a:prstGeom prst="rect">
            <a:avLst/>
          </a:prstGeom>
        </p:spPr>
      </p:pic>
      <p:sp>
        <p:nvSpPr>
          <p:cNvPr id="11" name="Rectangle 10">
            <a:extLst>
              <a:ext uri="{FF2B5EF4-FFF2-40B4-BE49-F238E27FC236}">
                <a16:creationId xmlns:a16="http://schemas.microsoft.com/office/drawing/2014/main" id="{5D4380A6-68F6-4337-BABC-581DA7517AC1}"/>
              </a:ext>
            </a:extLst>
          </p:cNvPr>
          <p:cNvSpPr/>
          <p:nvPr/>
        </p:nvSpPr>
        <p:spPr>
          <a:xfrm>
            <a:off x="5524902" y="3965608"/>
            <a:ext cx="954837" cy="2185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F97D089-B8A6-44CC-84FA-B81968C601FF}"/>
              </a:ext>
            </a:extLst>
          </p:cNvPr>
          <p:cNvPicPr>
            <a:picLocks noChangeAspect="1"/>
          </p:cNvPicPr>
          <p:nvPr/>
        </p:nvPicPr>
        <p:blipFill>
          <a:blip r:embed="rId5">
            <a:duotone>
              <a:schemeClr val="accent1">
                <a:shade val="45000"/>
                <a:satMod val="135000"/>
              </a:schemeClr>
              <a:prstClr val="white"/>
            </a:duotone>
          </a:blip>
          <a:stretch>
            <a:fillRect/>
          </a:stretch>
        </p:blipFill>
        <p:spPr>
          <a:xfrm>
            <a:off x="7150744" y="3428999"/>
            <a:ext cx="3682899" cy="2491241"/>
          </a:xfrm>
          <a:prstGeom prst="rect">
            <a:avLst/>
          </a:prstGeom>
        </p:spPr>
      </p:pic>
    </p:spTree>
    <p:extLst>
      <p:ext uri="{BB962C8B-B14F-4D97-AF65-F5344CB8AC3E}">
        <p14:creationId xmlns:p14="http://schemas.microsoft.com/office/powerpoint/2010/main" val="4184184595"/>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_Bold_Block_01_MS_v5" id="{AA60D5CE-876A-47D1-9228-3D76491083AD}" vid="{07E49AEA-13A3-4305-88B7-82B9D72D0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60C99C-4D9A-4DAB-AA53-E488AEBCAE16}">
  <ds:schemaRefs>
    <ds:schemaRef ds:uri="http://purl.org/dc/terms/"/>
    <ds:schemaRef ds:uri="71af3243-3dd4-4a8d-8c0d-dd76da1f02a5"/>
    <ds:schemaRef ds:uri="16c05727-aa75-4e4a-9b5f-8a80a1165891"/>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E1B6A5B5-1BEC-4EEA-9356-9BFD758ACB72}">
  <ds:schemaRefs>
    <ds:schemaRef ds:uri="http://schemas.microsoft.com/sharepoint/v3/contenttype/forms"/>
  </ds:schemaRefs>
</ds:datastoreItem>
</file>

<file path=customXml/itemProps3.xml><?xml version="1.0" encoding="utf-8"?>
<ds:datastoreItem xmlns:ds="http://schemas.openxmlformats.org/officeDocument/2006/customXml" ds:itemID="{16D1F562-76A4-4CE4-B3CA-758D572E94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0</TotalTime>
  <Words>1477</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Predicting the House Price</vt:lpstr>
      <vt:lpstr>Contents</vt:lpstr>
      <vt:lpstr>Project description</vt:lpstr>
      <vt:lpstr>Slide 27</vt:lpstr>
      <vt:lpstr>Data set</vt:lpstr>
      <vt:lpstr>Data set</vt:lpstr>
      <vt:lpstr>Data set</vt:lpstr>
      <vt:lpstr>Data set</vt:lpstr>
      <vt:lpstr>Data clean</vt:lpstr>
      <vt:lpstr>Data clean</vt:lpstr>
      <vt:lpstr>PowerPoint Presentation</vt:lpstr>
      <vt:lpstr>Linear regression</vt:lpstr>
      <vt:lpstr>Multiple Linear Regression</vt:lpstr>
      <vt:lpstr>K-Nearest Neighbors</vt:lpstr>
      <vt:lpstr>Ridge regression</vt:lpstr>
      <vt:lpstr>Lasso regression</vt:lpstr>
      <vt:lpstr>Forward Stepwise Selection</vt:lpstr>
      <vt:lpstr>Backward Stepwise Selection</vt:lpstr>
      <vt:lpstr>Summary</vt:lpstr>
      <vt:lpstr>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2022-05-06T17:07:02Z</dcterms:created>
  <dcterms:modified xsi:type="dcterms:W3CDTF">2022-05-22T04:30:10Z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