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85" r:id="rId5"/>
    <p:sldId id="275" r:id="rId6"/>
    <p:sldId id="261" r:id="rId7"/>
    <p:sldId id="276" r:id="rId8"/>
    <p:sldId id="277" r:id="rId9"/>
    <p:sldId id="278" r:id="rId10"/>
    <p:sldId id="258" r:id="rId11"/>
    <p:sldId id="279" r:id="rId12"/>
    <p:sldId id="281" r:id="rId13"/>
    <p:sldId id="280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>
        <p:scale>
          <a:sx n="75" d="100"/>
          <a:sy n="75" d="100"/>
        </p:scale>
        <p:origin x="196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bittlingmayer/amazonreviews?select=train.ft.txt.bz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7E5E-CFC3-4A10-BAA5-587E15898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Social Chatbot Strategies for Sentiment Judgement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BBB61-5380-47F9-BD99-D179732A1D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 Presentation</a:t>
            </a:r>
          </a:p>
          <a:p>
            <a:r>
              <a:rPr lang="en-US" dirty="0" err="1"/>
              <a:t>Xingxin</a:t>
            </a:r>
            <a:r>
              <a:rPr lang="en-US" dirty="0"/>
              <a:t> Ma</a:t>
            </a:r>
          </a:p>
        </p:txBody>
      </p:sp>
    </p:spTree>
    <p:extLst>
      <p:ext uri="{BB962C8B-B14F-4D97-AF65-F5344CB8AC3E}">
        <p14:creationId xmlns:p14="http://schemas.microsoft.com/office/powerpoint/2010/main" val="120066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75C0-52F4-4D06-8864-01562102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43522-704A-48FC-8243-969DDE6E2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625" y="1651969"/>
            <a:ext cx="4561887" cy="26697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Select a special usage scenario to simplify the chatbot building.</a:t>
            </a:r>
          </a:p>
          <a:p>
            <a:r>
              <a:rPr lang="en-US" dirty="0"/>
              <a:t>Usage scenario: Ella is a chatbot in the shopping mall. Her job is to guide the customer and collecting complaints if any.</a:t>
            </a:r>
          </a:p>
          <a:p>
            <a:r>
              <a:rPr lang="en-US" dirty="0"/>
              <a:t>Made </a:t>
            </a:r>
            <a:r>
              <a:rPr lang="en-US" dirty="0" err="1"/>
              <a:t>ShopAssistant</a:t>
            </a:r>
            <a:r>
              <a:rPr lang="en-US" dirty="0"/>
              <a:t> python class.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3E2755-7F45-4081-945D-4C0C0F38708A}"/>
              </a:ext>
            </a:extLst>
          </p:cNvPr>
          <p:cNvSpPr/>
          <p:nvPr/>
        </p:nvSpPr>
        <p:spPr>
          <a:xfrm>
            <a:off x="6505562" y="1108609"/>
            <a:ext cx="2174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Process flow diagram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B84F5B87-F9C0-4E18-B1AF-2807B2A76ACB}"/>
              </a:ext>
            </a:extLst>
          </p:cNvPr>
          <p:cNvSpPr/>
          <p:nvPr/>
        </p:nvSpPr>
        <p:spPr>
          <a:xfrm>
            <a:off x="6317131" y="1761342"/>
            <a:ext cx="1768631" cy="118255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input in console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9AFB34F4-CF96-45DC-B70D-EED029C71439}"/>
              </a:ext>
            </a:extLst>
          </p:cNvPr>
          <p:cNvSpPr/>
          <p:nvPr/>
        </p:nvSpPr>
        <p:spPr>
          <a:xfrm>
            <a:off x="6198483" y="4521303"/>
            <a:ext cx="2095872" cy="94133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negative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06FF38A-64E3-4CEF-A5E2-28D6D731C8CE}"/>
              </a:ext>
            </a:extLst>
          </p:cNvPr>
          <p:cNvSpPr/>
          <p:nvPr/>
        </p:nvSpPr>
        <p:spPr>
          <a:xfrm>
            <a:off x="8679812" y="1882595"/>
            <a:ext cx="2095872" cy="94133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for guide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8CF2478F-044D-4146-BAEB-554C93951612}"/>
              </a:ext>
            </a:extLst>
          </p:cNvPr>
          <p:cNvSpPr/>
          <p:nvPr/>
        </p:nvSpPr>
        <p:spPr>
          <a:xfrm>
            <a:off x="7448905" y="3227298"/>
            <a:ext cx="2095872" cy="94133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end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B2E559-A05B-48C3-8DBA-DED8AEE95305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7908899" y="2352620"/>
            <a:ext cx="770913" cy="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592AC0A-09C7-440D-80F7-04689A81AC42}"/>
              </a:ext>
            </a:extLst>
          </p:cNvPr>
          <p:cNvCxnSpPr>
            <a:stCxn id="9" idx="2"/>
            <a:endCxn id="10" idx="3"/>
          </p:cNvCxnSpPr>
          <p:nvPr/>
        </p:nvCxnSpPr>
        <p:spPr>
          <a:xfrm rot="5400000">
            <a:off x="9199246" y="3169465"/>
            <a:ext cx="874034" cy="182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AC8EBB-8BC9-42BC-BE3C-889C3B5D9D62}"/>
              </a:ext>
            </a:extLst>
          </p:cNvPr>
          <p:cNvSpPr txBox="1"/>
          <p:nvPr/>
        </p:nvSpPr>
        <p:spPr>
          <a:xfrm>
            <a:off x="9777227" y="3024059"/>
            <a:ext cx="47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1058899-CDD6-42C1-B815-BD2A76378F92}"/>
              </a:ext>
            </a:extLst>
          </p:cNvPr>
          <p:cNvCxnSpPr>
            <a:cxnSpLocks/>
            <a:stCxn id="9" idx="3"/>
            <a:endCxn id="19" idx="0"/>
          </p:cNvCxnSpPr>
          <p:nvPr/>
        </p:nvCxnSpPr>
        <p:spPr>
          <a:xfrm>
            <a:off x="10775684" y="2353264"/>
            <a:ext cx="62722" cy="1815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7154BC92-DAEF-4621-9556-C44F877E0E52}"/>
              </a:ext>
            </a:extLst>
          </p:cNvPr>
          <p:cNvSpPr/>
          <p:nvPr/>
        </p:nvSpPr>
        <p:spPr>
          <a:xfrm>
            <a:off x="9777227" y="4168636"/>
            <a:ext cx="1768631" cy="118255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output in console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49D035-BC79-4C00-A25B-09055F48E43B}"/>
              </a:ext>
            </a:extLst>
          </p:cNvPr>
          <p:cNvSpPr txBox="1"/>
          <p:nvPr/>
        </p:nvSpPr>
        <p:spPr>
          <a:xfrm>
            <a:off x="10838406" y="3037521"/>
            <a:ext cx="47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007DD89-9FC7-44E2-BAF1-F0F4980CB9AA}"/>
              </a:ext>
            </a:extLst>
          </p:cNvPr>
          <p:cNvCxnSpPr>
            <a:stCxn id="10" idx="2"/>
            <a:endCxn id="19" idx="2"/>
          </p:cNvCxnSpPr>
          <p:nvPr/>
        </p:nvCxnSpPr>
        <p:spPr>
          <a:xfrm rot="16200000" flipH="1">
            <a:off x="8929826" y="3735650"/>
            <a:ext cx="591278" cy="14572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7408F54-E785-492B-AFF6-931BB27A1355}"/>
              </a:ext>
            </a:extLst>
          </p:cNvPr>
          <p:cNvSpPr txBox="1"/>
          <p:nvPr/>
        </p:nvSpPr>
        <p:spPr>
          <a:xfrm>
            <a:off x="8496840" y="4269971"/>
            <a:ext cx="47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0102534-2F7C-4B4C-B507-8255BA380F8D}"/>
              </a:ext>
            </a:extLst>
          </p:cNvPr>
          <p:cNvCxnSpPr>
            <a:stCxn id="10" idx="1"/>
            <a:endCxn id="8" idx="0"/>
          </p:cNvCxnSpPr>
          <p:nvPr/>
        </p:nvCxnSpPr>
        <p:spPr>
          <a:xfrm rot="10800000" flipV="1">
            <a:off x="7246419" y="3697967"/>
            <a:ext cx="202486" cy="8233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6DC8885-3617-4AD8-BC8D-33455FCEDF49}"/>
              </a:ext>
            </a:extLst>
          </p:cNvPr>
          <p:cNvSpPr txBox="1"/>
          <p:nvPr/>
        </p:nvSpPr>
        <p:spPr>
          <a:xfrm>
            <a:off x="6898307" y="3907015"/>
            <a:ext cx="47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5A6B2A6-EE4F-4B25-8659-58E7A7813412}"/>
              </a:ext>
            </a:extLst>
          </p:cNvPr>
          <p:cNvCxnSpPr>
            <a:stCxn id="8" idx="3"/>
            <a:endCxn id="19" idx="3"/>
          </p:cNvCxnSpPr>
          <p:nvPr/>
        </p:nvCxnSpPr>
        <p:spPr>
          <a:xfrm>
            <a:off x="8294355" y="4991972"/>
            <a:ext cx="2190324" cy="359219"/>
          </a:xfrm>
          <a:prstGeom prst="bentConnector4">
            <a:avLst>
              <a:gd name="adj1" fmla="val 33851"/>
              <a:gd name="adj2" fmla="val 1636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4405D3-2C13-4B14-A23F-9D713A210AEC}"/>
              </a:ext>
            </a:extLst>
          </p:cNvPr>
          <p:cNvSpPr txBox="1"/>
          <p:nvPr/>
        </p:nvSpPr>
        <p:spPr>
          <a:xfrm>
            <a:off x="8350455" y="4981859"/>
            <a:ext cx="47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595684A-DA47-4A7F-A851-9C322E6CDC83}"/>
              </a:ext>
            </a:extLst>
          </p:cNvPr>
          <p:cNvCxnSpPr>
            <a:stCxn id="8" idx="2"/>
            <a:endCxn id="19" idx="4"/>
          </p:cNvCxnSpPr>
          <p:nvPr/>
        </p:nvCxnSpPr>
        <p:spPr>
          <a:xfrm rot="5400000" flipH="1" flipV="1">
            <a:off x="8898256" y="3699354"/>
            <a:ext cx="111450" cy="3415124"/>
          </a:xfrm>
          <a:prstGeom prst="bentConnector3">
            <a:avLst>
              <a:gd name="adj1" fmla="val -2051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691D97-A819-49EC-BDEE-AA8D461F337C}"/>
              </a:ext>
            </a:extLst>
          </p:cNvPr>
          <p:cNvSpPr txBox="1"/>
          <p:nvPr/>
        </p:nvSpPr>
        <p:spPr>
          <a:xfrm>
            <a:off x="6863436" y="5406916"/>
            <a:ext cx="47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5992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2CAF-9669-4B5C-9F12-6EE14FB0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1.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7F5B6-5262-464A-B867-E0A831FF8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91383"/>
            <a:ext cx="9603275" cy="4111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 used about 5000 testing data set to test(different from the training set).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C30B8-694F-4DC6-9FA5-D190BB807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84" y="2236139"/>
            <a:ext cx="5985074" cy="3553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EA3BD4-2A9B-4249-902F-F623542E8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87" r="11237"/>
          <a:stretch/>
        </p:blipFill>
        <p:spPr>
          <a:xfrm>
            <a:off x="7305773" y="1952952"/>
            <a:ext cx="4213781" cy="391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6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4CA4F-DF31-4A21-A0C9-B4297B318B87}"/>
              </a:ext>
            </a:extLst>
          </p:cNvPr>
          <p:cNvSpPr txBox="1"/>
          <p:nvPr/>
        </p:nvSpPr>
        <p:spPr>
          <a:xfrm>
            <a:off x="463190" y="952106"/>
            <a:ext cx="58590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Explanation to the result: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Precision: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True positive/(True positive + False positive)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Recall: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True positive/(True positive + False negative)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Support: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row’s sample number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f1-score: 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F1 = 2*Precision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Recall/(Precision + Recall)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AE214-B8E7-4C12-9E3C-E7FC1F16A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141" r="41408" b="8006"/>
          <a:stretch/>
        </p:blipFill>
        <p:spPr>
          <a:xfrm>
            <a:off x="6315957" y="952106"/>
            <a:ext cx="5732659" cy="23731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1F20E4-34A7-4AF7-AB0D-712737342D27}"/>
              </a:ext>
            </a:extLst>
          </p:cNvPr>
          <p:cNvSpPr/>
          <p:nvPr/>
        </p:nvSpPr>
        <p:spPr>
          <a:xfrm>
            <a:off x="463190" y="3814428"/>
            <a:ext cx="115854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micro avg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Calculate correct prediction including all the data.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samples,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correctly,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micro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avg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3/5.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macro avg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Weight added micro avg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EAFC66-8215-4036-A11C-D805B8A44063}"/>
              </a:ext>
            </a:extLst>
          </p:cNvPr>
          <p:cNvSpPr/>
          <p:nvPr/>
        </p:nvSpPr>
        <p:spPr>
          <a:xfrm>
            <a:off x="463190" y="4949882"/>
            <a:ext cx="6835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From the test result, the precision of the model is good.</a:t>
            </a:r>
          </a:p>
        </p:txBody>
      </p:sp>
    </p:spTree>
    <p:extLst>
      <p:ext uri="{BB962C8B-B14F-4D97-AF65-F5344CB8AC3E}">
        <p14:creationId xmlns:p14="http://schemas.microsoft.com/office/powerpoint/2010/main" val="4093889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2CAF-9669-4B5C-9F12-6EE14FB0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2 Ella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093A1-FC16-4A1C-95B1-E14A32BAC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5681"/>
            <a:ext cx="12192000" cy="38689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A8F93E-C447-4DEF-AEAE-BD90E8FAE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855" y="1560866"/>
            <a:ext cx="9603275" cy="441693"/>
          </a:xfrm>
        </p:spPr>
        <p:txBody>
          <a:bodyPr>
            <a:normAutofit/>
          </a:bodyPr>
          <a:lstStyle/>
          <a:p>
            <a:r>
              <a:rPr lang="en-US" dirty="0"/>
              <a:t>I tested Ella’s logic and the judgement branch to deal with a complaint. </a:t>
            </a:r>
          </a:p>
        </p:txBody>
      </p:sp>
    </p:spTree>
    <p:extLst>
      <p:ext uri="{BB962C8B-B14F-4D97-AF65-F5344CB8AC3E}">
        <p14:creationId xmlns:p14="http://schemas.microsoft.com/office/powerpoint/2010/main" val="2333661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2CAF-9669-4B5C-9F12-6EE14FB0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A8F93E-C447-4DEF-AEAE-BD90E8FAE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855" y="1560866"/>
            <a:ext cx="9603275" cy="2718903"/>
          </a:xfrm>
        </p:spPr>
        <p:txBody>
          <a:bodyPr>
            <a:normAutofit/>
          </a:bodyPr>
          <a:lstStyle/>
          <a:p>
            <a:r>
              <a:rPr lang="en-US" dirty="0"/>
              <a:t>In this project I build a simple chatbot Ella for “shopping mall assistant” usage scenario.</a:t>
            </a:r>
          </a:p>
          <a:p>
            <a:r>
              <a:rPr lang="en-US" dirty="0"/>
              <a:t>In Ella I add complaints dealing logic using gpt2 sentimental analysis fine-tuned model.</a:t>
            </a:r>
          </a:p>
          <a:p>
            <a:r>
              <a:rPr lang="en-US" dirty="0"/>
              <a:t>I tested the model and the precise is good(around 90%).</a:t>
            </a:r>
          </a:p>
          <a:p>
            <a:r>
              <a:rPr lang="en-US" dirty="0"/>
              <a:t>The python files I used: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69B336-5377-475E-9725-BEA6EDDE8AD2}"/>
              </a:ext>
            </a:extLst>
          </p:cNvPr>
          <p:cNvSpPr/>
          <p:nvPr/>
        </p:nvSpPr>
        <p:spPr>
          <a:xfrm>
            <a:off x="2209015" y="425527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Main.py: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Test.py: model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dataPreprocess.py: data preprocess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Finetuning.py: fine tuning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ShopAssistant.py: Ella</a:t>
            </a:r>
          </a:p>
        </p:txBody>
      </p:sp>
    </p:spTree>
    <p:extLst>
      <p:ext uri="{BB962C8B-B14F-4D97-AF65-F5344CB8AC3E}">
        <p14:creationId xmlns:p14="http://schemas.microsoft.com/office/powerpoint/2010/main" val="34024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2CAF-9669-4B5C-9F12-6EE14FB0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329934"/>
            <a:ext cx="9603275" cy="142223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Thanks to transformer team!</a:t>
            </a:r>
            <a:b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Thanks to George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Mihaila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! I referred his tutorial code in this project, the original code link is as below: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28094-F8AC-4C70-8F32-8666C7BD11BF}"/>
              </a:ext>
            </a:extLst>
          </p:cNvPr>
          <p:cNvSpPr/>
          <p:nvPr/>
        </p:nvSpPr>
        <p:spPr>
          <a:xfrm>
            <a:off x="1294362" y="3752165"/>
            <a:ext cx="967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https://colab.research.google.com/github/gmihaila/ml_things/blob/master/notebooks/pytorch/gpt2_finetune_classification.ipynb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07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2CAF-9669-4B5C-9F12-6EE14FB0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680" y="2879467"/>
            <a:ext cx="7076640" cy="1099066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latin typeface="Calibri" panose="020F0502020204030204" pitchFamily="34" charset="0"/>
                <a:cs typeface="Calibri" panose="020F0502020204030204" pitchFamily="34" charset="0"/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403708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2CAF-9669-4B5C-9F12-6EE14FB0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7F5B6-5262-464A-B867-E0A831FF8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53386"/>
            <a:ext cx="9603275" cy="37129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Project Introduction</a:t>
            </a:r>
          </a:p>
          <a:p>
            <a:r>
              <a:rPr lang="en-US" dirty="0"/>
              <a:t>Prior work in the area</a:t>
            </a:r>
          </a:p>
          <a:p>
            <a:r>
              <a:rPr lang="en-US" dirty="0"/>
              <a:t>Project flow chart</a:t>
            </a:r>
          </a:p>
          <a:p>
            <a:r>
              <a:rPr lang="en-US" dirty="0"/>
              <a:t>Data set and preprocessing</a:t>
            </a:r>
          </a:p>
          <a:p>
            <a:r>
              <a:rPr lang="en-US" dirty="0"/>
              <a:t>Model fine-tuning</a:t>
            </a:r>
          </a:p>
          <a:p>
            <a:r>
              <a:rPr lang="en-US" dirty="0"/>
              <a:t>Build a chatbot</a:t>
            </a:r>
          </a:p>
          <a:p>
            <a:r>
              <a:rPr lang="en-US" dirty="0"/>
              <a:t>Test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9750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0843-5C72-44D0-A4AA-1496C46C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E1209-B44A-4424-8BBD-7A81F86A5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statement: Many existing chatbots do not effectively support sentiment judgement, do not differentiate between response strategies for different emotions. </a:t>
            </a:r>
          </a:p>
          <a:p>
            <a:r>
              <a:rPr lang="en-US" dirty="0"/>
              <a:t>Project objectives: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Try to use GPT2 fine-tuning to get a text sentiment analysis model which can estimate if sentence is positive or negative.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Make a chatbot with sentiment judgement using fine-tuned model.</a:t>
            </a:r>
          </a:p>
        </p:txBody>
      </p:sp>
    </p:spTree>
    <p:extLst>
      <p:ext uri="{BB962C8B-B14F-4D97-AF65-F5344CB8AC3E}">
        <p14:creationId xmlns:p14="http://schemas.microsoft.com/office/powerpoint/2010/main" val="257363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0843-5C72-44D0-A4AA-1496C46C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 in the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E1209-B44A-4424-8BBD-7A81F86A5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15678"/>
            <a:ext cx="9603275" cy="37506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Paper: Improving Language Understanding by Generative Pre-Training: Giving a way that pre-training of a language model on a diverse corpus of unlabeled text, and followed by discriminative fine-tuning on each specific task.</a:t>
            </a:r>
          </a:p>
          <a:p>
            <a:r>
              <a:rPr lang="en-US" dirty="0"/>
              <a:t>Paper: Attention Is All You Need: proposed a new simple network architecture, the Transformer.</a:t>
            </a:r>
          </a:p>
          <a:p>
            <a:r>
              <a:rPr lang="en-US" dirty="0"/>
              <a:t>Paper: Effective Social Chatbot Strategies for Increasing User Initiative: Giving some strategies to improve user initiative. </a:t>
            </a:r>
          </a:p>
          <a:p>
            <a:r>
              <a:rPr lang="en-US" dirty="0"/>
              <a:t>Paper: Marketing Research: The Role Of Sentiment Analysis: This article promotes sentiment analysis as an alternative research technique for collecting and analyzing textual data on the internet. </a:t>
            </a:r>
          </a:p>
        </p:txBody>
      </p:sp>
    </p:spTree>
    <p:extLst>
      <p:ext uri="{BB962C8B-B14F-4D97-AF65-F5344CB8AC3E}">
        <p14:creationId xmlns:p14="http://schemas.microsoft.com/office/powerpoint/2010/main" val="102066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0843-5C72-44D0-A4AA-1496C46C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chart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9FACBAF5-B0D8-4A38-9B9B-1730E4AA2B5E}"/>
              </a:ext>
            </a:extLst>
          </p:cNvPr>
          <p:cNvSpPr/>
          <p:nvPr/>
        </p:nvSpPr>
        <p:spPr>
          <a:xfrm>
            <a:off x="3565133" y="2426820"/>
            <a:ext cx="1869897" cy="10492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Fine-tuning on google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colab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E922A8C-0134-4014-AFE3-6C423B50B267}"/>
              </a:ext>
            </a:extLst>
          </p:cNvPr>
          <p:cNvSpPr/>
          <p:nvPr/>
        </p:nvSpPr>
        <p:spPr>
          <a:xfrm>
            <a:off x="1243286" y="2426821"/>
            <a:ext cx="1869897" cy="10492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preprocess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52EF176-FB87-4C58-BA26-7D1B3F98B545}"/>
              </a:ext>
            </a:extLst>
          </p:cNvPr>
          <p:cNvSpPr/>
          <p:nvPr/>
        </p:nvSpPr>
        <p:spPr>
          <a:xfrm>
            <a:off x="5886980" y="2426820"/>
            <a:ext cx="1869897" cy="10492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 chat bot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D398FC88-A801-4008-A789-66A9DA3C4AB1}"/>
              </a:ext>
            </a:extLst>
          </p:cNvPr>
          <p:cNvSpPr/>
          <p:nvPr/>
        </p:nvSpPr>
        <p:spPr>
          <a:xfrm>
            <a:off x="8208827" y="2426820"/>
            <a:ext cx="1869897" cy="10492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B8A541-B949-412C-8BD9-004FCA20FFA8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3113183" y="2951438"/>
            <a:ext cx="4519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F8D514-2474-46FB-92B2-610341BCF2A7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435030" y="2951438"/>
            <a:ext cx="451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A03DFA-D519-4C37-89EB-F24128C7F0D1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756877" y="2951438"/>
            <a:ext cx="451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BC0ABD-28E8-4834-A1EB-E7677B5918EA}"/>
              </a:ext>
            </a:extLst>
          </p:cNvPr>
          <p:cNvSpPr txBox="1"/>
          <p:nvPr/>
        </p:nvSpPr>
        <p:spPr>
          <a:xfrm>
            <a:off x="1508650" y="3650612"/>
            <a:ext cx="160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F6DA57-69D9-4F5E-A42F-1B84C6B36144}"/>
              </a:ext>
            </a:extLst>
          </p:cNvPr>
          <p:cNvSpPr txBox="1"/>
          <p:nvPr/>
        </p:nvSpPr>
        <p:spPr>
          <a:xfrm>
            <a:off x="3846902" y="3655113"/>
            <a:ext cx="1604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Got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86543-414F-4FAC-A225-8339D039F9D8}"/>
              </a:ext>
            </a:extLst>
          </p:cNvPr>
          <p:cNvSpPr txBox="1"/>
          <p:nvPr/>
        </p:nvSpPr>
        <p:spPr>
          <a:xfrm>
            <a:off x="6106274" y="3655113"/>
            <a:ext cx="1604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Pycharm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1E46E3-F481-4159-B387-15DC22473A70}"/>
              </a:ext>
            </a:extLst>
          </p:cNvPr>
          <p:cNvSpPr txBox="1"/>
          <p:nvPr/>
        </p:nvSpPr>
        <p:spPr>
          <a:xfrm>
            <a:off x="8474191" y="3636880"/>
            <a:ext cx="194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Chatbot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test</a:t>
            </a:r>
          </a:p>
        </p:txBody>
      </p:sp>
    </p:spTree>
    <p:extLst>
      <p:ext uri="{BB962C8B-B14F-4D97-AF65-F5344CB8AC3E}">
        <p14:creationId xmlns:p14="http://schemas.microsoft.com/office/powerpoint/2010/main" val="187930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3A2C-9A7D-4936-9609-B6DACFE6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set(Supervised training)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7050-6F60-4D4A-84F1-6F0A2459A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329457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Amazon Reviews for Sentiment Analysis</a:t>
            </a:r>
          </a:p>
          <a:p>
            <a:r>
              <a:rPr lang="en-US" dirty="0">
                <a:hlinkClick r:id="rId2"/>
              </a:rPr>
              <a:t>https://www.kaggle.com/datasets/bittlingmayer/amazonreviews?select=train.ft.txt.bz2</a:t>
            </a:r>
            <a:endParaRPr lang="en-US" dirty="0"/>
          </a:p>
          <a:p>
            <a:r>
              <a:rPr lang="en-US" dirty="0"/>
              <a:t>This dataset consists of a few million Amazon customer reviews (input text) and star ratings (output labels).</a:t>
            </a:r>
          </a:p>
          <a:p>
            <a:r>
              <a:rPr lang="en-US" dirty="0"/>
              <a:t>The training data size is 1.6G. It contains 3.6M text reviews and ratings for training. </a:t>
            </a:r>
          </a:p>
          <a:p>
            <a:r>
              <a:rPr lang="en-US" dirty="0"/>
              <a:t>In the data, the classes are __label__1 and __label__2, and there is only one class per row.</a:t>
            </a:r>
          </a:p>
          <a:p>
            <a:pPr marL="0" indent="0">
              <a:buNone/>
            </a:pPr>
            <a:r>
              <a:rPr lang="en-US" dirty="0"/>
              <a:t>     __label__1 corresponds to 1- and 2-star reviews, and __label__2 corresponds to 4- and 5-star reviews.</a:t>
            </a:r>
          </a:p>
          <a:p>
            <a:pPr marL="0" indent="0">
              <a:buNone/>
            </a:pPr>
            <a:r>
              <a:rPr lang="en-US" dirty="0"/>
              <a:t>(3-star reviews i.e. reviews with neutral sentiment were not included in the original),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4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0843-5C72-44D0-A4AA-1496C46C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preprocessing: step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FB229-7670-4DD4-9D8B-3DFF489FB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12" y="1920730"/>
            <a:ext cx="3439686" cy="2184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01DE96-656B-41DC-9CFC-B7524DD0A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04" y="1122056"/>
            <a:ext cx="3542426" cy="49254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C38874-5695-4243-97C8-EB5CCA0D2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303" y="4526512"/>
            <a:ext cx="6023524" cy="14972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492A09-3275-428D-B416-BDEAB0A37C84}"/>
              </a:ext>
            </a:extLst>
          </p:cNvPr>
          <p:cNvSpPr txBox="1"/>
          <p:nvPr/>
        </p:nvSpPr>
        <p:spPr>
          <a:xfrm>
            <a:off x="1130270" y="1551398"/>
            <a:ext cx="418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Before data preprocessing: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43D510-44E0-4312-80A7-D802C28796A0}"/>
              </a:ext>
            </a:extLst>
          </p:cNvPr>
          <p:cNvSpPr txBox="1"/>
          <p:nvPr/>
        </p:nvSpPr>
        <p:spPr>
          <a:xfrm>
            <a:off x="6072100" y="2645017"/>
            <a:ext cx="2303454" cy="1200329"/>
          </a:xfrm>
          <a:prstGeom prst="rect">
            <a:avLst/>
          </a:prstGeom>
          <a:solidFill>
            <a:schemeClr val="bg2">
              <a:alpha val="7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Divide data into pos and neg folder, each file contents 1 line of the original data: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8ADF13-D3D7-48D0-8E47-E530B4A71EB9}"/>
              </a:ext>
            </a:extLst>
          </p:cNvPr>
          <p:cNvSpPr txBox="1"/>
          <p:nvPr/>
        </p:nvSpPr>
        <p:spPr>
          <a:xfrm>
            <a:off x="1123263" y="4131374"/>
            <a:ext cx="418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After step 1: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0F7C34-F26B-440F-8304-16586A991436}"/>
              </a:ext>
            </a:extLst>
          </p:cNvPr>
          <p:cNvCxnSpPr>
            <a:stCxn id="3" idx="3"/>
          </p:cNvCxnSpPr>
          <p:nvPr/>
        </p:nvCxnSpPr>
        <p:spPr>
          <a:xfrm>
            <a:off x="4672698" y="3013149"/>
            <a:ext cx="1399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97C556-08CA-4D9E-B0C2-FABA40E80551}"/>
              </a:ext>
            </a:extLst>
          </p:cNvPr>
          <p:cNvCxnSpPr/>
          <p:nvPr/>
        </p:nvCxnSpPr>
        <p:spPr>
          <a:xfrm>
            <a:off x="6458857" y="3845346"/>
            <a:ext cx="0" cy="65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3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CED90AB-C6D6-40B4-A1AE-49DEA9197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919" y="1618261"/>
            <a:ext cx="2786161" cy="1414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2C0843-5C72-44D0-A4AA-1496C46C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preprocessing: step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8ADF13-D3D7-48D0-8E47-E530B4A71EB9}"/>
              </a:ext>
            </a:extLst>
          </p:cNvPr>
          <p:cNvSpPr txBox="1"/>
          <p:nvPr/>
        </p:nvSpPr>
        <p:spPr>
          <a:xfrm>
            <a:off x="5328937" y="4923444"/>
            <a:ext cx="609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After step 2: I got the loaded data which can be used to train.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5D52C7-814D-46EA-B21C-C8BD2F572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0" y="1677336"/>
            <a:ext cx="3744083" cy="49100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43D510-44E0-4312-80A7-D802C28796A0}"/>
              </a:ext>
            </a:extLst>
          </p:cNvPr>
          <p:cNvSpPr txBox="1"/>
          <p:nvPr/>
        </p:nvSpPr>
        <p:spPr>
          <a:xfrm>
            <a:off x="5580464" y="1604140"/>
            <a:ext cx="2529380" cy="1200329"/>
          </a:xfrm>
          <a:prstGeom prst="rect">
            <a:avLst/>
          </a:prstGeom>
          <a:solidFill>
            <a:schemeClr val="bg2">
              <a:alpha val="7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Transfer txt data into two lists: label and data, combine them to dictionary data.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80AC2C-7AE7-48E6-8C55-F997E1D2F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843" y="4223850"/>
            <a:ext cx="6386247" cy="2961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1E24BB-99B8-48A6-A4F7-7DBDF1C36D80}"/>
              </a:ext>
            </a:extLst>
          </p:cNvPr>
          <p:cNvSpPr txBox="1"/>
          <p:nvPr/>
        </p:nvSpPr>
        <p:spPr>
          <a:xfrm>
            <a:off x="7111277" y="3451028"/>
            <a:ext cx="2529380" cy="923330"/>
          </a:xfrm>
          <a:prstGeom prst="rect">
            <a:avLst/>
          </a:prstGeom>
          <a:solidFill>
            <a:schemeClr val="bg2">
              <a:alpha val="7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the dictionary data to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dataloader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using gpt2 collator.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242F93D-1EAD-4310-AA40-99ED62C29976}"/>
              </a:ext>
            </a:extLst>
          </p:cNvPr>
          <p:cNvCxnSpPr>
            <a:stCxn id="16" idx="3"/>
            <a:endCxn id="11" idx="0"/>
          </p:cNvCxnSpPr>
          <p:nvPr/>
        </p:nvCxnSpPr>
        <p:spPr>
          <a:xfrm>
            <a:off x="8109844" y="2204305"/>
            <a:ext cx="266123" cy="12467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25CF7F-9AA4-40EF-88DF-8B15CF6A13C8}"/>
              </a:ext>
            </a:extLst>
          </p:cNvPr>
          <p:cNvCxnSpPr>
            <a:stCxn id="8" idx="2"/>
            <a:endCxn id="17" idx="0"/>
          </p:cNvCxnSpPr>
          <p:nvPr/>
        </p:nvCxnSpPr>
        <p:spPr>
          <a:xfrm>
            <a:off x="8375967" y="4519954"/>
            <a:ext cx="0" cy="40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42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0843-5C72-44D0-A4AA-1496C46C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fine-tuning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8ADF13-D3D7-48D0-8E47-E530B4A71EB9}"/>
              </a:ext>
            </a:extLst>
          </p:cNvPr>
          <p:cNvSpPr txBox="1"/>
          <p:nvPr/>
        </p:nvSpPr>
        <p:spPr>
          <a:xfrm>
            <a:off x="3051953" y="4827236"/>
            <a:ext cx="609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Thanks for Transformer library, it did a lot of work for GPT2!</a:t>
            </a:r>
          </a:p>
        </p:txBody>
      </p:sp>
      <p:sp>
        <p:nvSpPr>
          <p:cNvPr id="3" name="Flowchart: Predefined Process 2">
            <a:extLst>
              <a:ext uri="{FF2B5EF4-FFF2-40B4-BE49-F238E27FC236}">
                <a16:creationId xmlns:a16="http://schemas.microsoft.com/office/drawing/2014/main" id="{8548590A-9272-4DC0-A4A4-82EE28DF071B}"/>
              </a:ext>
            </a:extLst>
          </p:cNvPr>
          <p:cNvSpPr/>
          <p:nvPr/>
        </p:nvSpPr>
        <p:spPr>
          <a:xfrm>
            <a:off x="4795542" y="2054459"/>
            <a:ext cx="2217999" cy="511406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Transformer</a:t>
            </a:r>
            <a:r>
              <a:rPr lang="en-US" dirty="0" err="1"/>
              <a:t>r</a:t>
            </a:r>
            <a:endParaRPr lang="en-US" dirty="0"/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65BF29E5-8954-4EE1-A262-31A8D634E793}"/>
              </a:ext>
            </a:extLst>
          </p:cNvPr>
          <p:cNvSpPr/>
          <p:nvPr/>
        </p:nvSpPr>
        <p:spPr>
          <a:xfrm>
            <a:off x="4795543" y="3796832"/>
            <a:ext cx="2217999" cy="511406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Pytorch</a:t>
            </a:r>
            <a:r>
              <a:rPr lang="en-US" dirty="0">
                <a:solidFill>
                  <a:schemeClr val="tx1"/>
                </a:solidFill>
              </a:rPr>
              <a:t> train</a:t>
            </a:r>
            <a:endParaRPr lang="en-US" dirty="0"/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CCE783AA-0CF0-4020-916D-062835FA28BA}"/>
              </a:ext>
            </a:extLst>
          </p:cNvPr>
          <p:cNvSpPr/>
          <p:nvPr/>
        </p:nvSpPr>
        <p:spPr>
          <a:xfrm>
            <a:off x="1376313" y="3670749"/>
            <a:ext cx="2573517" cy="76357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Preprocessed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36FBB5-4A21-4ED1-B21A-DE1FA1C53ACA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3692478" y="4052535"/>
            <a:ext cx="1103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88BD31-DF26-4EB2-8DF4-3D1D5EE42892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904542" y="2565865"/>
            <a:ext cx="1" cy="123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3CA03C-C906-4E8B-A7E8-7CE3BEEB6E79}"/>
              </a:ext>
            </a:extLst>
          </p:cNvPr>
          <p:cNvSpPr txBox="1"/>
          <p:nvPr/>
        </p:nvSpPr>
        <p:spPr>
          <a:xfrm>
            <a:off x="5972086" y="2844760"/>
            <a:ext cx="1852162" cy="64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GPT2 pretrained 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A7F99D-405E-49AA-A325-8C7B25F9B0F0}"/>
              </a:ext>
            </a:extLst>
          </p:cNvPr>
          <p:cNvSpPr txBox="1"/>
          <p:nvPr/>
        </p:nvSpPr>
        <p:spPr>
          <a:xfrm>
            <a:off x="4852208" y="2842898"/>
            <a:ext cx="107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GPT2 Tokenizer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810984-6C58-4C92-B579-6866903848C5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flipH="1">
            <a:off x="2663072" y="2310162"/>
            <a:ext cx="2132470" cy="136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9BD131B-4620-460B-A25F-49B283A41273}"/>
              </a:ext>
            </a:extLst>
          </p:cNvPr>
          <p:cNvSpPr txBox="1"/>
          <p:nvPr/>
        </p:nvSpPr>
        <p:spPr>
          <a:xfrm>
            <a:off x="2532614" y="2493505"/>
            <a:ext cx="107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GPT2 Collator</a:t>
            </a:r>
          </a:p>
        </p:txBody>
      </p:sp>
      <p:sp>
        <p:nvSpPr>
          <p:cNvPr id="31" name="Flowchart: Data 30">
            <a:extLst>
              <a:ext uri="{FF2B5EF4-FFF2-40B4-BE49-F238E27FC236}">
                <a16:creationId xmlns:a16="http://schemas.microsoft.com/office/drawing/2014/main" id="{624091FE-52AF-4C57-95ED-BD8D96BA55D6}"/>
              </a:ext>
            </a:extLst>
          </p:cNvPr>
          <p:cNvSpPr/>
          <p:nvPr/>
        </p:nvSpPr>
        <p:spPr>
          <a:xfrm>
            <a:off x="7859255" y="3670749"/>
            <a:ext cx="2573517" cy="76357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Fine-tuned model(.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B48265D-C2A9-46A3-909C-1A627BE026C4}"/>
              </a:ext>
            </a:extLst>
          </p:cNvPr>
          <p:cNvCxnSpPr>
            <a:stCxn id="12" idx="3"/>
            <a:endCxn id="31" idx="2"/>
          </p:cNvCxnSpPr>
          <p:nvPr/>
        </p:nvCxnSpPr>
        <p:spPr>
          <a:xfrm>
            <a:off x="7013542" y="4052535"/>
            <a:ext cx="1103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9386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13371</TotalTime>
  <Words>831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Century Gothic</vt:lpstr>
      <vt:lpstr>Gallery</vt:lpstr>
      <vt:lpstr>Social Chatbot Strategies for Sentiment Judgement</vt:lpstr>
      <vt:lpstr>Contents</vt:lpstr>
      <vt:lpstr>Project Introduction</vt:lpstr>
      <vt:lpstr>Prior work in the area</vt:lpstr>
      <vt:lpstr>Project flow chart</vt:lpstr>
      <vt:lpstr>Data set(Supervised training)</vt:lpstr>
      <vt:lpstr>Data preprocessing: step 1</vt:lpstr>
      <vt:lpstr>Data preprocessing: step 2</vt:lpstr>
      <vt:lpstr>Model fine-tuning</vt:lpstr>
      <vt:lpstr>Chatbot</vt:lpstr>
      <vt:lpstr>Test 1. model</vt:lpstr>
      <vt:lpstr>PowerPoint Presentation</vt:lpstr>
      <vt:lpstr>Test 2 Ella</vt:lpstr>
      <vt:lpstr>Summary</vt:lpstr>
      <vt:lpstr>Thanks to transformer team! Thanks to George Mihaila! I referred his tutorial code in this project, the original code link is as below: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Chatbot Strategies for Sentiment Judgement</dc:title>
  <dc:creator>JPL-ST-SPRING2021</dc:creator>
  <cp:lastModifiedBy>JPL-ST-SPRING2021</cp:lastModifiedBy>
  <cp:revision>65</cp:revision>
  <dcterms:created xsi:type="dcterms:W3CDTF">2022-04-06T16:42:29Z</dcterms:created>
  <dcterms:modified xsi:type="dcterms:W3CDTF">2022-05-14T02:10:02Z</dcterms:modified>
</cp:coreProperties>
</file>