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325" r:id="rId10"/>
    <p:sldId id="264" r:id="rId11"/>
    <p:sldId id="265" r:id="rId12"/>
    <p:sldId id="266" r:id="rId13"/>
    <p:sldId id="267" r:id="rId14"/>
    <p:sldId id="268" r:id="rId15"/>
    <p:sldId id="269" r:id="rId16"/>
    <p:sldId id="295" r:id="rId17"/>
    <p:sldId id="294" r:id="rId18"/>
    <p:sldId id="296" r:id="rId19"/>
    <p:sldId id="297" r:id="rId20"/>
    <p:sldId id="298" r:id="rId21"/>
    <p:sldId id="299" r:id="rId22"/>
    <p:sldId id="300" r:id="rId23"/>
    <p:sldId id="301" r:id="rId24"/>
    <p:sldId id="312"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313" r:id="rId50"/>
    <p:sldId id="314" r:id="rId51"/>
    <p:sldId id="316" r:id="rId52"/>
    <p:sldId id="315" r:id="rId53"/>
    <p:sldId id="317" r:id="rId54"/>
    <p:sldId id="318" r:id="rId55"/>
    <p:sldId id="319" r:id="rId56"/>
    <p:sldId id="320" r:id="rId57"/>
    <p:sldId id="321" r:id="rId58"/>
    <p:sldId id="322" r:id="rId59"/>
    <p:sldId id="323" r:id="rId60"/>
    <p:sldId id="324" r:id="rId61"/>
    <p:sldId id="302" r:id="rId62"/>
    <p:sldId id="303" r:id="rId63"/>
    <p:sldId id="304" r:id="rId64"/>
    <p:sldId id="305" r:id="rId65"/>
    <p:sldId id="306" r:id="rId66"/>
    <p:sldId id="307" r:id="rId67"/>
    <p:sldId id="308" r:id="rId68"/>
    <p:sldId id="309" r:id="rId69"/>
    <p:sldId id="310" r:id="rId70"/>
    <p:sldId id="311" r:id="rId7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3B707E-9F63-43AC-BF2C-0B270E9E3560}" type="datetimeFigureOut">
              <a:rPr lang="zh-TW" altLang="en-US" smtClean="0"/>
              <a:t>2020/7/18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D9AAA6-ADA1-47B6-9355-1281D4007302}" type="slidenum">
              <a:rPr lang="zh-TW" altLang="en-US" smtClean="0"/>
              <a:t>‹#›</a:t>
            </a:fld>
            <a:endParaRPr lang="zh-TW" altLang="en-US"/>
          </a:p>
        </p:txBody>
      </p:sp>
    </p:spTree>
    <p:extLst>
      <p:ext uri="{BB962C8B-B14F-4D97-AF65-F5344CB8AC3E}">
        <p14:creationId xmlns:p14="http://schemas.microsoft.com/office/powerpoint/2010/main" val="119040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log.techbridge.cc/2017/05/22/factory-method-and-abstract-factory/"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1D9AAA6-ADA1-47B6-9355-1281D4007302}" type="slidenum">
              <a:rPr lang="zh-TW" altLang="en-US" smtClean="0"/>
              <a:t>26</a:t>
            </a:fld>
            <a:endParaRPr lang="zh-TW" altLang="en-US"/>
          </a:p>
        </p:txBody>
      </p:sp>
    </p:spTree>
    <p:extLst>
      <p:ext uri="{BB962C8B-B14F-4D97-AF65-F5344CB8AC3E}">
        <p14:creationId xmlns:p14="http://schemas.microsoft.com/office/powerpoint/2010/main" val="138775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1D9AAA6-ADA1-47B6-9355-1281D4007302}" type="slidenum">
              <a:rPr lang="zh-TW" altLang="en-US" smtClean="0"/>
              <a:t>30</a:t>
            </a:fld>
            <a:endParaRPr lang="zh-TW" altLang="en-US"/>
          </a:p>
        </p:txBody>
      </p:sp>
    </p:spTree>
    <p:extLst>
      <p:ext uri="{BB962C8B-B14F-4D97-AF65-F5344CB8AC3E}">
        <p14:creationId xmlns:p14="http://schemas.microsoft.com/office/powerpoint/2010/main" val="101558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https://blog.techbridge.cc/2017/05/22/factory-method-and-abstract-factory/</a:t>
            </a:r>
            <a:endParaRPr lang="zh-TW" altLang="en-US" dirty="0"/>
          </a:p>
        </p:txBody>
      </p:sp>
      <p:sp>
        <p:nvSpPr>
          <p:cNvPr id="4" name="投影片編號版面配置區 3"/>
          <p:cNvSpPr>
            <a:spLocks noGrp="1"/>
          </p:cNvSpPr>
          <p:nvPr>
            <p:ph type="sldNum" sz="quarter" idx="10"/>
          </p:nvPr>
        </p:nvSpPr>
        <p:spPr/>
        <p:txBody>
          <a:bodyPr/>
          <a:lstStyle/>
          <a:p>
            <a:fld id="{C1D9AAA6-ADA1-47B6-9355-1281D4007302}" type="slidenum">
              <a:rPr lang="zh-TW" altLang="en-US" smtClean="0"/>
              <a:t>48</a:t>
            </a:fld>
            <a:endParaRPr lang="zh-TW" altLang="en-US"/>
          </a:p>
        </p:txBody>
      </p:sp>
    </p:spTree>
    <p:extLst>
      <p:ext uri="{BB962C8B-B14F-4D97-AF65-F5344CB8AC3E}">
        <p14:creationId xmlns:p14="http://schemas.microsoft.com/office/powerpoint/2010/main" val="83360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D54BFDB-8EB8-45B8-80AE-94196B6A0146}" type="datetime1">
              <a:rPr lang="zh-TW" altLang="en-US" smtClean="0"/>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249040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B1578D5-9ADB-4461-BFE6-BF3CECF4672A}" type="datetime1">
              <a:rPr lang="zh-TW" altLang="en-US" smtClean="0"/>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193199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A3D1419-46D6-4A32-9361-129CFE9555DB}" type="datetime1">
              <a:rPr lang="zh-TW" altLang="en-US" smtClean="0"/>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66183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FE5D51A-F434-421E-B536-62E3371363A4}" type="datetime1">
              <a:rPr lang="zh-TW" altLang="en-US" smtClean="0"/>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425980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67F45CC-4EFE-40CE-A7AD-F5C6DA6E8AB9}" type="datetime1">
              <a:rPr lang="zh-TW" altLang="en-US" smtClean="0"/>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259490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69993F9-E7A7-4181-8A6A-96D0AB80B403}" type="datetime1">
              <a:rPr lang="zh-TW" altLang="en-US" smtClean="0"/>
              <a:t>2020/7/18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182716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3D6DF2E-14A8-4C7D-951C-972E03904310}" type="datetime1">
              <a:rPr lang="zh-TW" altLang="en-US" smtClean="0"/>
              <a:t>2020/7/18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296168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8997631-03E8-4419-B0CE-E5A02987A5CF}" type="datetime1">
              <a:rPr lang="zh-TW" altLang="en-US" smtClean="0"/>
              <a:t>2020/7/18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97302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F96E2DE-3BDB-47FE-AC51-E5F08D8AFA98}" type="datetime1">
              <a:rPr lang="zh-TW" altLang="en-US" smtClean="0"/>
              <a:t>2020/7/18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65851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3D784F9-E75F-4E4F-96AC-44FF0B4F65D6}" type="datetime1">
              <a:rPr lang="zh-TW" altLang="en-US" smtClean="0"/>
              <a:t>2020/7/18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381806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F263D5E-2337-4835-9294-B61EF4466F2E}" type="datetime1">
              <a:rPr lang="zh-TW" altLang="en-US" smtClean="0"/>
              <a:t>2020/7/18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1880082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57F98-F641-43E5-A43B-57CE2CA0F0F3}" type="datetime1">
              <a:rPr lang="zh-TW" altLang="en-US" smtClean="0"/>
              <a:t>2020/7/18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90798-374D-47A2-8350-758D50033257}" type="slidenum">
              <a:rPr lang="zh-TW" altLang="en-US" smtClean="0"/>
              <a:t>‹#›</a:t>
            </a:fld>
            <a:endParaRPr lang="zh-TW" altLang="en-US"/>
          </a:p>
        </p:txBody>
      </p:sp>
    </p:spTree>
    <p:extLst>
      <p:ext uri="{BB962C8B-B14F-4D97-AF65-F5344CB8AC3E}">
        <p14:creationId xmlns:p14="http://schemas.microsoft.com/office/powerpoint/2010/main" val="909236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mtClean="0"/>
              <a:t>Design Pattern</a:t>
            </a:r>
            <a:endParaRPr lang="zh-TW" altLang="en-US" dirty="0"/>
          </a:p>
        </p:txBody>
      </p:sp>
      <p:sp>
        <p:nvSpPr>
          <p:cNvPr id="3" name="副標題 2"/>
          <p:cNvSpPr>
            <a:spLocks noGrp="1"/>
          </p:cNvSpPr>
          <p:nvPr>
            <p:ph type="subTitle" idx="1"/>
          </p:nvPr>
        </p:nvSpPr>
        <p:spPr/>
        <p:txBody>
          <a:bodyPr>
            <a:normAutofit/>
          </a:bodyPr>
          <a:lstStyle/>
          <a:p>
            <a:r>
              <a:rPr lang="zh-TW" altLang="en-US" sz="2400" smtClean="0"/>
              <a:t>分享者</a:t>
            </a:r>
            <a:r>
              <a:rPr lang="en-US" altLang="zh-TW" sz="2400" smtClean="0"/>
              <a:t>:</a:t>
            </a:r>
            <a:r>
              <a:rPr lang="zh-TW" altLang="en-US" sz="2400" smtClean="0"/>
              <a:t>黃韋慈</a:t>
            </a:r>
            <a:endParaRPr lang="zh-TW" altLang="en-US" sz="2400" dirty="0"/>
          </a:p>
        </p:txBody>
      </p:sp>
      <p:sp>
        <p:nvSpPr>
          <p:cNvPr id="10" name="投影片編號版面配置區 9"/>
          <p:cNvSpPr>
            <a:spLocks noGrp="1"/>
          </p:cNvSpPr>
          <p:nvPr>
            <p:ph type="sldNum" sz="quarter" idx="12"/>
          </p:nvPr>
        </p:nvSpPr>
        <p:spPr/>
        <p:txBody>
          <a:bodyPr/>
          <a:lstStyle/>
          <a:p>
            <a:fld id="{08A90798-374D-47A2-8350-758D50033257}" type="slidenum">
              <a:rPr lang="zh-TW" altLang="en-US" smtClean="0"/>
              <a:t>1</a:t>
            </a:fld>
            <a:endParaRPr lang="zh-TW" altLang="en-US"/>
          </a:p>
        </p:txBody>
      </p:sp>
    </p:spTree>
    <p:extLst>
      <p:ext uri="{BB962C8B-B14F-4D97-AF65-F5344CB8AC3E}">
        <p14:creationId xmlns:p14="http://schemas.microsoft.com/office/powerpoint/2010/main" val="1245468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77443" y="5661248"/>
            <a:ext cx="4330824" cy="777281"/>
          </a:xfrm>
        </p:spPr>
        <p:txBody>
          <a:bodyPr>
            <a:normAutofit fontScale="92500"/>
          </a:bodyPr>
          <a:lstStyle/>
          <a:p>
            <a:pPr marL="0" indent="0">
              <a:buNone/>
            </a:pPr>
            <a:r>
              <a:rPr lang="en-US" altLang="zh-TW" dirty="0" err="1"/>
              <a:t>GoF</a:t>
            </a:r>
            <a:r>
              <a:rPr lang="zh-TW" altLang="en-US" dirty="0"/>
              <a:t>（</a:t>
            </a:r>
            <a:r>
              <a:rPr lang="en-US" altLang="zh-TW" dirty="0"/>
              <a:t>Gang of </a:t>
            </a:r>
            <a:r>
              <a:rPr lang="en-US" altLang="zh-TW" dirty="0" smtClean="0"/>
              <a:t>Four</a:t>
            </a:r>
            <a:r>
              <a:rPr lang="zh-TW" altLang="en-US" dirty="0" smtClean="0"/>
              <a:t>四人</a:t>
            </a:r>
            <a:r>
              <a:rPr lang="zh-TW" altLang="en-US" dirty="0"/>
              <a:t>幫</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10</a:t>
            </a:fld>
            <a:endParaRPr lang="zh-TW" altLang="en-US" dirty="0"/>
          </a:p>
        </p:txBody>
      </p:sp>
      <p:sp>
        <p:nvSpPr>
          <p:cNvPr id="5" name="標題 1"/>
          <p:cNvSpPr>
            <a:spLocks noGrp="1"/>
          </p:cNvSpPr>
          <p:nvPr>
            <p:ph type="title"/>
          </p:nvPr>
        </p:nvSpPr>
        <p:spPr/>
        <p:txBody>
          <a:bodyPr>
            <a:normAutofit/>
          </a:bodyPr>
          <a:lstStyle/>
          <a:p>
            <a:r>
              <a:rPr lang="en-US" altLang="zh-TW" dirty="0" smtClean="0"/>
              <a:t>Design pattern </a:t>
            </a:r>
            <a:r>
              <a:rPr lang="zh-TW" altLang="en-US" dirty="0" smtClean="0"/>
              <a:t>起源</a:t>
            </a:r>
            <a:r>
              <a:rPr lang="en-US" altLang="zh-TW" dirty="0" smtClean="0"/>
              <a:t>-design pattern?</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5"/>
            <a:ext cx="3862591" cy="3216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916832"/>
            <a:ext cx="2836540" cy="3654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080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83968" y="2124618"/>
            <a:ext cx="4330824" cy="1368152"/>
          </a:xfrm>
        </p:spPr>
        <p:txBody>
          <a:bodyPr/>
          <a:lstStyle/>
          <a:p>
            <a:r>
              <a:rPr lang="en-US" altLang="zh-TW" dirty="0" smtClean="0"/>
              <a:t>23</a:t>
            </a:r>
            <a:r>
              <a:rPr lang="zh-TW" altLang="en-US" dirty="0" smtClean="0"/>
              <a:t>個設計模式</a:t>
            </a:r>
            <a:endParaRPr lang="en-US" altLang="zh-TW" dirty="0" smtClean="0"/>
          </a:p>
          <a:p>
            <a:r>
              <a:rPr lang="zh-TW" altLang="en-US" dirty="0"/>
              <a:t>物件導向為基礎</a:t>
            </a:r>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11</a:t>
            </a:fld>
            <a:endParaRPr lang="zh-TW" altLang="en-US"/>
          </a:p>
        </p:txBody>
      </p:sp>
      <p:sp>
        <p:nvSpPr>
          <p:cNvPr id="5" name="標題 1"/>
          <p:cNvSpPr>
            <a:spLocks noGrp="1"/>
          </p:cNvSpPr>
          <p:nvPr>
            <p:ph type="title"/>
          </p:nvPr>
        </p:nvSpPr>
        <p:spPr/>
        <p:txBody>
          <a:bodyPr>
            <a:normAutofit/>
          </a:bodyPr>
          <a:lstStyle/>
          <a:p>
            <a:r>
              <a:rPr lang="en-US" altLang="zh-TW" dirty="0" smtClean="0"/>
              <a:t>Design pattern </a:t>
            </a:r>
            <a:r>
              <a:rPr lang="zh-TW" altLang="en-US" dirty="0" smtClean="0"/>
              <a:t>起源</a:t>
            </a:r>
            <a:r>
              <a:rPr lang="en-US" altLang="zh-TW" dirty="0" smtClean="0"/>
              <a:t>-design pattern?</a:t>
            </a:r>
            <a:endParaRPr lang="zh-TW"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2836540" cy="3654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784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為什麼我們需要</a:t>
            </a:r>
            <a:r>
              <a:rPr lang="en-US" altLang="zh-TW" dirty="0"/>
              <a:t> Design pattern</a:t>
            </a:r>
            <a:r>
              <a:rPr lang="zh-TW" altLang="zh-TW" dirty="0"/>
              <a:t>？</a:t>
            </a:r>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12</a:t>
            </a:fld>
            <a:endParaRPr lang="zh-TW" altLang="en-US"/>
          </a:p>
        </p:txBody>
      </p:sp>
      <p:sp>
        <p:nvSpPr>
          <p:cNvPr id="5" name="內容版面配置區 2"/>
          <p:cNvSpPr txBox="1">
            <a:spLocks/>
          </p:cNvSpPr>
          <p:nvPr/>
        </p:nvSpPr>
        <p:spPr>
          <a:xfrm>
            <a:off x="609600" y="1752601"/>
            <a:ext cx="8229600" cy="74868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TW" altLang="zh-TW" dirty="0" smtClean="0"/>
              <a:t>最常見的問題是什麼？</a:t>
            </a:r>
            <a:r>
              <a:rPr lang="en-US" altLang="zh-TW" dirty="0" smtClean="0"/>
              <a:t>        </a:t>
            </a:r>
            <a:r>
              <a:rPr lang="zh-TW" altLang="en-US" dirty="0" smtClean="0"/>
              <a:t> </a:t>
            </a:r>
            <a:r>
              <a:rPr lang="zh-TW" altLang="en-US" dirty="0" smtClean="0"/>
              <a:t>      </a:t>
            </a:r>
            <a:r>
              <a:rPr lang="en-US" altLang="zh-TW" sz="4800" dirty="0" smtClean="0"/>
              <a:t>Bug</a:t>
            </a:r>
            <a:r>
              <a:rPr lang="en-US" altLang="zh-TW" sz="4800" dirty="0" smtClean="0"/>
              <a:t>?    </a:t>
            </a:r>
            <a:endParaRPr lang="zh-TW" altLang="en-US" sz="4800" dirty="0"/>
          </a:p>
        </p:txBody>
      </p:sp>
      <p:sp>
        <p:nvSpPr>
          <p:cNvPr id="6" name="內容版面配置區 5"/>
          <p:cNvSpPr>
            <a:spLocks noGrp="1"/>
          </p:cNvSpPr>
          <p:nvPr>
            <p:ph idx="1"/>
          </p:nvPr>
        </p:nvSpPr>
        <p:spPr>
          <a:xfrm>
            <a:off x="2915816" y="3068960"/>
            <a:ext cx="2808312" cy="936104"/>
          </a:xfrm>
        </p:spPr>
        <p:style>
          <a:lnRef idx="0">
            <a:schemeClr val="accent2"/>
          </a:lnRef>
          <a:fillRef idx="3">
            <a:schemeClr val="accent2"/>
          </a:fillRef>
          <a:effectRef idx="3">
            <a:schemeClr val="accent2"/>
          </a:effectRef>
          <a:fontRef idx="minor">
            <a:schemeClr val="lt1"/>
          </a:fontRef>
        </p:style>
        <p:txBody>
          <a:bodyPr>
            <a:normAutofit/>
          </a:bodyPr>
          <a:lstStyle/>
          <a:p>
            <a:pPr marL="0" indent="0">
              <a:buNone/>
            </a:pPr>
            <a:r>
              <a:rPr lang="zh-TW" altLang="en-US" sz="4000" dirty="0"/>
              <a:t>變動的需求</a:t>
            </a:r>
          </a:p>
        </p:txBody>
      </p:sp>
      <p:sp>
        <p:nvSpPr>
          <p:cNvPr id="8" name="乘號 7"/>
          <p:cNvSpPr/>
          <p:nvPr/>
        </p:nvSpPr>
        <p:spPr>
          <a:xfrm>
            <a:off x="5148064" y="1007859"/>
            <a:ext cx="2664296" cy="2238163"/>
          </a:xfrm>
          <a:prstGeom prst="mathMultiply">
            <a:avLst>
              <a:gd name="adj1" fmla="val 1570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rgbClr val="FF0000"/>
                </a:solidFill>
              </a:ln>
              <a:solidFill>
                <a:srgbClr val="C00000"/>
              </a:solidFill>
            </a:endParaRPr>
          </a:p>
        </p:txBody>
      </p:sp>
      <p:sp>
        <p:nvSpPr>
          <p:cNvPr id="9" name="文字方塊 8"/>
          <p:cNvSpPr txBox="1"/>
          <p:nvPr/>
        </p:nvSpPr>
        <p:spPr>
          <a:xfrm>
            <a:off x="770088" y="4519392"/>
            <a:ext cx="1656184" cy="523220"/>
          </a:xfrm>
          <a:prstGeom prst="rect">
            <a:avLst/>
          </a:prstGeom>
          <a:noFill/>
        </p:spPr>
        <p:txBody>
          <a:bodyPr wrap="square" rtlCol="0">
            <a:spAutoFit/>
          </a:bodyPr>
          <a:lstStyle/>
          <a:p>
            <a:r>
              <a:rPr lang="zh-TW" altLang="en-US" sz="2800" dirty="0" smtClean="0"/>
              <a:t>可讀性</a:t>
            </a:r>
            <a:endParaRPr lang="zh-TW" altLang="en-US" sz="2800" dirty="0"/>
          </a:p>
        </p:txBody>
      </p:sp>
      <p:sp>
        <p:nvSpPr>
          <p:cNvPr id="10" name="文字方塊 9"/>
          <p:cNvSpPr txBox="1"/>
          <p:nvPr/>
        </p:nvSpPr>
        <p:spPr>
          <a:xfrm>
            <a:off x="2123728" y="5248840"/>
            <a:ext cx="1656184" cy="523220"/>
          </a:xfrm>
          <a:prstGeom prst="rect">
            <a:avLst/>
          </a:prstGeom>
          <a:noFill/>
        </p:spPr>
        <p:txBody>
          <a:bodyPr wrap="square" rtlCol="0">
            <a:spAutoFit/>
          </a:bodyPr>
          <a:lstStyle/>
          <a:p>
            <a:r>
              <a:rPr lang="zh-TW" altLang="en-US" sz="2800" dirty="0" smtClean="0"/>
              <a:t>可維護性</a:t>
            </a:r>
            <a:endParaRPr lang="zh-TW" altLang="en-US" sz="2800" dirty="0"/>
          </a:p>
        </p:txBody>
      </p:sp>
      <p:sp>
        <p:nvSpPr>
          <p:cNvPr id="11" name="文字方塊 10"/>
          <p:cNvSpPr txBox="1"/>
          <p:nvPr/>
        </p:nvSpPr>
        <p:spPr>
          <a:xfrm>
            <a:off x="4355976" y="5226560"/>
            <a:ext cx="1656184" cy="523220"/>
          </a:xfrm>
          <a:prstGeom prst="rect">
            <a:avLst/>
          </a:prstGeom>
          <a:noFill/>
        </p:spPr>
        <p:txBody>
          <a:bodyPr wrap="square" rtlCol="0">
            <a:spAutoFit/>
          </a:bodyPr>
          <a:lstStyle/>
          <a:p>
            <a:r>
              <a:rPr lang="zh-TW" altLang="en-US" sz="2800" dirty="0" smtClean="0"/>
              <a:t>可擴充性</a:t>
            </a:r>
            <a:endParaRPr lang="zh-TW" altLang="en-US" sz="2800" dirty="0"/>
          </a:p>
        </p:txBody>
      </p:sp>
      <p:sp>
        <p:nvSpPr>
          <p:cNvPr id="12" name="文字方塊 11"/>
          <p:cNvSpPr txBox="1"/>
          <p:nvPr/>
        </p:nvSpPr>
        <p:spPr>
          <a:xfrm>
            <a:off x="6137448" y="4562064"/>
            <a:ext cx="2971056" cy="523220"/>
          </a:xfrm>
          <a:prstGeom prst="rect">
            <a:avLst/>
          </a:prstGeom>
          <a:noFill/>
        </p:spPr>
        <p:txBody>
          <a:bodyPr wrap="square" rtlCol="0">
            <a:spAutoFit/>
          </a:bodyPr>
          <a:lstStyle/>
          <a:p>
            <a:r>
              <a:rPr lang="zh-TW" altLang="zh-TW" sz="2800" dirty="0"/>
              <a:t>簡化設計的過程</a:t>
            </a:r>
          </a:p>
        </p:txBody>
      </p:sp>
      <p:sp>
        <p:nvSpPr>
          <p:cNvPr id="13" name="橢圓 12"/>
          <p:cNvSpPr/>
          <p:nvPr/>
        </p:nvSpPr>
        <p:spPr>
          <a:xfrm>
            <a:off x="395536" y="4437112"/>
            <a:ext cx="2088232" cy="648172"/>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1835696" y="5157092"/>
            <a:ext cx="2088232" cy="648172"/>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4139952" y="5157092"/>
            <a:ext cx="2088232" cy="648172"/>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6065440" y="4437112"/>
            <a:ext cx="2899048" cy="81172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16"/>
          <p:cNvCxnSpPr/>
          <p:nvPr/>
        </p:nvCxnSpPr>
        <p:spPr>
          <a:xfrm flipH="1" flipV="1">
            <a:off x="5765304" y="4109921"/>
            <a:ext cx="493712" cy="452143"/>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8" name="直線接點 17"/>
          <p:cNvCxnSpPr>
            <a:stCxn id="15" idx="0"/>
          </p:cNvCxnSpPr>
          <p:nvPr/>
        </p:nvCxnSpPr>
        <p:spPr>
          <a:xfrm flipH="1" flipV="1">
            <a:off x="4860032" y="4283564"/>
            <a:ext cx="324036" cy="873528"/>
          </a:xfrm>
          <a:prstGeom prst="line">
            <a:avLst/>
          </a:prstGeom>
          <a:ln w="76200">
            <a:solidFill>
              <a:srgbClr val="92D05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2951820" y="4335992"/>
            <a:ext cx="828092" cy="82110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flipV="1">
            <a:off x="2267744" y="4109921"/>
            <a:ext cx="504056" cy="452143"/>
          </a:xfrm>
          <a:prstGeom prst="line">
            <a:avLst/>
          </a:prstGeom>
          <a:ln w="76200">
            <a:solidFill>
              <a:srgbClr val="FFFF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9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Effect transition="in" filter="circle(in)">
                                      <p:cBhvr>
                                        <p:cTn id="19" dur="2000"/>
                                        <p:tgtEl>
                                          <p:spTgt spid="6">
                                            <p:bg/>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circle(in)">
                                      <p:cBhvr>
                                        <p:cTn id="24" dur="20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animBg="1"/>
      <p:bldP spid="8" grpId="0" animBg="1"/>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23</a:t>
            </a:r>
            <a:r>
              <a:rPr lang="zh-TW" altLang="zh-TW" dirty="0"/>
              <a:t>個設計模式</a:t>
            </a:r>
            <a:endParaRPr lang="zh-TW" altLang="en-US" dirty="0"/>
          </a:p>
        </p:txBody>
      </p:sp>
      <p:sp>
        <p:nvSpPr>
          <p:cNvPr id="3" name="內容版面配置區 2"/>
          <p:cNvSpPr>
            <a:spLocks noGrp="1"/>
          </p:cNvSpPr>
          <p:nvPr>
            <p:ph idx="1"/>
          </p:nvPr>
        </p:nvSpPr>
        <p:spPr/>
        <p:txBody>
          <a:bodyPr>
            <a:normAutofit/>
          </a:bodyPr>
          <a:lstStyle/>
          <a:p>
            <a:r>
              <a:rPr lang="en-US" altLang="zh-TW" dirty="0" smtClean="0"/>
              <a:t>Behavioral Patterns</a:t>
            </a:r>
            <a:r>
              <a:rPr lang="zh-TW" altLang="en-US" dirty="0" smtClean="0"/>
              <a:t>  </a:t>
            </a:r>
            <a:r>
              <a:rPr lang="zh-TW" altLang="zh-TW" dirty="0" smtClean="0"/>
              <a:t>行為型模式</a:t>
            </a:r>
            <a:endParaRPr lang="zh-TW" altLang="en-US" dirty="0" smtClean="0"/>
          </a:p>
          <a:p>
            <a:endParaRPr lang="en-US" altLang="zh-TW" dirty="0"/>
          </a:p>
          <a:p>
            <a:endParaRPr lang="en-US" altLang="zh-TW" sz="1400" dirty="0" smtClean="0"/>
          </a:p>
          <a:p>
            <a:r>
              <a:rPr lang="en-US" altLang="zh-TW" dirty="0" smtClean="0"/>
              <a:t>Creational Patterns</a:t>
            </a:r>
            <a:r>
              <a:rPr lang="zh-TW" altLang="en-US" dirty="0" smtClean="0"/>
              <a:t>  </a:t>
            </a:r>
            <a:r>
              <a:rPr lang="zh-TW" altLang="zh-TW" dirty="0" smtClean="0"/>
              <a:t>建立型模式</a:t>
            </a:r>
            <a:endParaRPr lang="en-US" altLang="zh-TW" dirty="0" smtClean="0"/>
          </a:p>
          <a:p>
            <a:endParaRPr lang="en-US" altLang="zh-TW" dirty="0" smtClean="0"/>
          </a:p>
          <a:p>
            <a:endParaRPr lang="en-US" altLang="zh-TW" dirty="0"/>
          </a:p>
          <a:p>
            <a:r>
              <a:rPr lang="en-US" altLang="zh-TW" dirty="0" smtClean="0"/>
              <a:t>Structural Patterns</a:t>
            </a:r>
            <a:r>
              <a:rPr lang="zh-TW" altLang="en-US" dirty="0" smtClean="0"/>
              <a:t>   </a:t>
            </a:r>
            <a:r>
              <a:rPr lang="zh-TW" altLang="zh-TW" dirty="0" smtClean="0"/>
              <a:t>結構型模式</a:t>
            </a:r>
            <a:endParaRPr lang="en-US" altLang="zh-TW" dirty="0" smtClean="0"/>
          </a:p>
          <a:p>
            <a:endParaRPr lang="en-US" altLang="zh-TW" dirty="0" smtClean="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13</a:t>
            </a:fld>
            <a:endParaRPr lang="zh-TW" altLang="en-US"/>
          </a:p>
        </p:txBody>
      </p:sp>
      <p:cxnSp>
        <p:nvCxnSpPr>
          <p:cNvPr id="11" name="肘形接點 10"/>
          <p:cNvCxnSpPr/>
          <p:nvPr/>
        </p:nvCxnSpPr>
        <p:spPr>
          <a:xfrm>
            <a:off x="1745628" y="5733256"/>
            <a:ext cx="648072" cy="230833"/>
          </a:xfrm>
          <a:prstGeom prst="bentConnector3">
            <a:avLst>
              <a:gd name="adj1" fmla="val 4849"/>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2" name="文字方塊 11"/>
          <p:cNvSpPr txBox="1"/>
          <p:nvPr/>
        </p:nvSpPr>
        <p:spPr>
          <a:xfrm>
            <a:off x="2560352" y="5661248"/>
            <a:ext cx="1579600" cy="461665"/>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TW" altLang="en-US" sz="2400" dirty="0"/>
              <a:t>代理模式</a:t>
            </a:r>
          </a:p>
        </p:txBody>
      </p:sp>
      <p:sp>
        <p:nvSpPr>
          <p:cNvPr id="13" name="文字方塊 12"/>
          <p:cNvSpPr txBox="1"/>
          <p:nvPr/>
        </p:nvSpPr>
        <p:spPr>
          <a:xfrm>
            <a:off x="2560352" y="3903439"/>
            <a:ext cx="6336704" cy="461665"/>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TW" altLang="en-US" sz="2400" dirty="0" smtClean="0"/>
              <a:t>簡單工廠模式</a:t>
            </a:r>
            <a:r>
              <a:rPr lang="en-US" altLang="zh-TW" sz="2400" dirty="0" smtClean="0"/>
              <a:t>&amp;</a:t>
            </a:r>
            <a:r>
              <a:rPr lang="zh-TW" altLang="en-US" sz="2400" dirty="0" smtClean="0"/>
              <a:t>工廠方法模式</a:t>
            </a:r>
            <a:r>
              <a:rPr lang="en-US" altLang="zh-TW" sz="2400" dirty="0"/>
              <a:t>&amp;</a:t>
            </a:r>
            <a:r>
              <a:rPr lang="zh-TW" altLang="en-US" sz="2400" dirty="0"/>
              <a:t>抽象工廠模式</a:t>
            </a:r>
          </a:p>
        </p:txBody>
      </p:sp>
      <p:sp>
        <p:nvSpPr>
          <p:cNvPr id="14" name="文字方塊 13"/>
          <p:cNvSpPr txBox="1"/>
          <p:nvPr/>
        </p:nvSpPr>
        <p:spPr>
          <a:xfrm>
            <a:off x="2627784" y="2211924"/>
            <a:ext cx="1872208" cy="553998"/>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TW" altLang="en-US" sz="3000" dirty="0"/>
              <a:t>策略</a:t>
            </a:r>
            <a:r>
              <a:rPr lang="zh-TW" altLang="en-US" sz="3000" dirty="0" smtClean="0"/>
              <a:t>模式</a:t>
            </a:r>
            <a:endParaRPr lang="zh-TW" altLang="en-US" sz="3000" dirty="0"/>
          </a:p>
        </p:txBody>
      </p:sp>
      <p:cxnSp>
        <p:nvCxnSpPr>
          <p:cNvPr id="19" name="肘形接點 18"/>
          <p:cNvCxnSpPr/>
          <p:nvPr/>
        </p:nvCxnSpPr>
        <p:spPr>
          <a:xfrm>
            <a:off x="1655676" y="2219532"/>
            <a:ext cx="648072" cy="230833"/>
          </a:xfrm>
          <a:prstGeom prst="bentConnector3">
            <a:avLst>
              <a:gd name="adj1" fmla="val 4849"/>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0" name="肘形接點 19"/>
          <p:cNvCxnSpPr/>
          <p:nvPr/>
        </p:nvCxnSpPr>
        <p:spPr>
          <a:xfrm>
            <a:off x="1655676" y="3933056"/>
            <a:ext cx="648072" cy="230833"/>
          </a:xfrm>
          <a:prstGeom prst="bentConnector3">
            <a:avLst>
              <a:gd name="adj1" fmla="val 4849"/>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9247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策略模式</a:t>
            </a:r>
            <a:endParaRPr lang="zh-TW" altLang="en-US" dirty="0"/>
          </a:p>
        </p:txBody>
      </p:sp>
      <p:sp>
        <p:nvSpPr>
          <p:cNvPr id="3" name="內容版面配置區 2"/>
          <p:cNvSpPr>
            <a:spLocks noGrp="1"/>
          </p:cNvSpPr>
          <p:nvPr>
            <p:ph idx="1"/>
          </p:nvPr>
        </p:nvSpPr>
        <p:spPr>
          <a:xfrm>
            <a:off x="539552" y="2464296"/>
            <a:ext cx="8229600" cy="1972816"/>
          </a:xfrm>
        </p:spPr>
        <p:txBody>
          <a:bodyPr>
            <a:normAutofit/>
          </a:bodyPr>
          <a:lstStyle/>
          <a:p>
            <a:pPr marL="0" indent="0">
              <a:buNone/>
            </a:pPr>
            <a:r>
              <a:rPr lang="zh-TW" altLang="zh-TW" sz="2800" dirty="0"/>
              <a:t>策略模式</a:t>
            </a:r>
            <a:r>
              <a:rPr lang="en-US" altLang="zh-TW" sz="2800" dirty="0"/>
              <a:t>(Strategy Pattern)</a:t>
            </a:r>
            <a:r>
              <a:rPr lang="zh-TW" altLang="zh-TW" sz="2800" dirty="0"/>
              <a:t>：定義一系列算法，將每一個算法</a:t>
            </a:r>
            <a:r>
              <a:rPr lang="zh-TW" altLang="zh-TW" dirty="0"/>
              <a:t>封裝</a:t>
            </a:r>
            <a:r>
              <a:rPr lang="zh-TW" altLang="zh-TW" sz="2800" dirty="0"/>
              <a:t>起來，並讓它們可以相互替換。策略模式讓算法獨立於使用它的客戶而變化，也稱為政策模式</a:t>
            </a:r>
            <a:r>
              <a:rPr lang="en-US" altLang="zh-TW" sz="2800" dirty="0"/>
              <a:t>(Policy)</a:t>
            </a:r>
            <a:r>
              <a:rPr lang="zh-TW" altLang="zh-TW" sz="2800" dirty="0"/>
              <a:t>。</a:t>
            </a:r>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14</a:t>
            </a:fld>
            <a:endParaRPr lang="zh-TW" altLang="en-US"/>
          </a:p>
        </p:txBody>
      </p:sp>
    </p:spTree>
    <p:extLst>
      <p:ext uri="{BB962C8B-B14F-4D97-AF65-F5344CB8AC3E}">
        <p14:creationId xmlns:p14="http://schemas.microsoft.com/office/powerpoint/2010/main" val="677323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47664" y="5333404"/>
            <a:ext cx="1450504" cy="576064"/>
          </a:xfrm>
        </p:spPr>
        <p:txBody>
          <a:bodyPr>
            <a:normAutofit lnSpcReduction="10000"/>
          </a:bodyPr>
          <a:lstStyle/>
          <a:p>
            <a:pPr marL="0" indent="0">
              <a:buNone/>
            </a:pPr>
            <a:r>
              <a:rPr lang="zh-TW" altLang="en-US" dirty="0" smtClean="0"/>
              <a:t>小明</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15</a:t>
            </a:fld>
            <a:endParaRPr lang="zh-TW" altLang="en-US"/>
          </a:p>
        </p:txBody>
      </p:sp>
      <p:sp>
        <p:nvSpPr>
          <p:cNvPr id="5" name="標題 1"/>
          <p:cNvSpPr>
            <a:spLocks noGrp="1"/>
          </p:cNvSpPr>
          <p:nvPr>
            <p:ph type="title"/>
          </p:nvPr>
        </p:nvSpPr>
        <p:spPr/>
        <p:txBody>
          <a:bodyPr/>
          <a:lstStyle/>
          <a:p>
            <a:r>
              <a:rPr lang="zh-TW" altLang="en-US" dirty="0" smtClean="0"/>
              <a:t>策略模式</a:t>
            </a:r>
            <a:endParaRPr lang="zh-TW" altLang="en-US" dirty="0"/>
          </a:p>
        </p:txBody>
      </p:sp>
      <p:sp>
        <p:nvSpPr>
          <p:cNvPr id="10" name="內容版面配置區 2"/>
          <p:cNvSpPr txBox="1">
            <a:spLocks/>
          </p:cNvSpPr>
          <p:nvPr/>
        </p:nvSpPr>
        <p:spPr>
          <a:xfrm>
            <a:off x="6989127" y="5334892"/>
            <a:ext cx="1450504" cy="57606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TW" altLang="en-US" dirty="0" smtClean="0"/>
              <a:t>小王</a:t>
            </a:r>
            <a:endParaRPr lang="zh-TW" altLang="en-US" dirty="0"/>
          </a:p>
        </p:txBody>
      </p:sp>
      <p:pic>
        <p:nvPicPr>
          <p:cNvPr id="61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16782"/>
            <a:ext cx="3384376"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945" y="2064618"/>
            <a:ext cx="3044541" cy="3044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1580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23528" y="1484784"/>
            <a:ext cx="3682752" cy="892695"/>
          </a:xfrm>
        </p:spPr>
        <p:txBody>
          <a:bodyPr/>
          <a:lstStyle/>
          <a:p>
            <a:r>
              <a:rPr lang="zh-TW" altLang="en-US" dirty="0" smtClean="0"/>
              <a:t>第一種</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16</a:t>
            </a:fld>
            <a:endParaRPr lang="zh-TW" altLang="en-US"/>
          </a:p>
        </p:txBody>
      </p:sp>
      <p:sp>
        <p:nvSpPr>
          <p:cNvPr id="5" name="標題 1"/>
          <p:cNvSpPr>
            <a:spLocks noGrp="1"/>
          </p:cNvSpPr>
          <p:nvPr>
            <p:ph type="title"/>
          </p:nvPr>
        </p:nvSpPr>
        <p:spPr/>
        <p:txBody>
          <a:bodyPr/>
          <a:lstStyle/>
          <a:p>
            <a:r>
              <a:rPr lang="zh-TW" altLang="en-US" dirty="0" smtClean="0"/>
              <a:t>策略模式</a:t>
            </a:r>
            <a:r>
              <a:rPr lang="en-US" altLang="zh-TW" dirty="0" smtClean="0"/>
              <a:t>-</a:t>
            </a:r>
            <a:r>
              <a:rPr lang="zh-TW" altLang="en-US" dirty="0" smtClean="0"/>
              <a:t>原版</a:t>
            </a:r>
            <a:r>
              <a:rPr lang="en-US" altLang="zh-TW" dirty="0" smtClean="0"/>
              <a:t>1</a:t>
            </a:r>
            <a:endParaRPr lang="zh-TW" altLang="en-US" dirty="0"/>
          </a:p>
        </p:txBody>
      </p:sp>
      <p:grpSp>
        <p:nvGrpSpPr>
          <p:cNvPr id="11" name="群組 10"/>
          <p:cNvGrpSpPr/>
          <p:nvPr/>
        </p:nvGrpSpPr>
        <p:grpSpPr>
          <a:xfrm>
            <a:off x="4355976" y="1628800"/>
            <a:ext cx="4032448" cy="3600400"/>
            <a:chOff x="4860032" y="1628800"/>
            <a:chExt cx="4032448" cy="3600400"/>
          </a:xfrm>
        </p:grpSpPr>
        <p:sp>
          <p:nvSpPr>
            <p:cNvPr id="6" name="矩形 5"/>
            <p:cNvSpPr/>
            <p:nvPr/>
          </p:nvSpPr>
          <p:spPr>
            <a:xfrm>
              <a:off x="5076056" y="1628800"/>
              <a:ext cx="3528392" cy="36004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6156176" y="1772816"/>
              <a:ext cx="1368152" cy="461665"/>
            </a:xfrm>
            <a:prstGeom prst="rect">
              <a:avLst/>
            </a:prstGeom>
            <a:noFill/>
          </p:spPr>
          <p:txBody>
            <a:bodyPr wrap="square" rtlCol="0">
              <a:spAutoFit/>
            </a:bodyPr>
            <a:lstStyle/>
            <a:p>
              <a:pPr algn="ctr"/>
              <a:r>
                <a:rPr lang="en-US" altLang="zh-TW" sz="2400" dirty="0" smtClean="0"/>
                <a:t>HERO</a:t>
              </a:r>
              <a:endParaRPr lang="zh-TW" altLang="en-US" sz="2400" dirty="0"/>
            </a:p>
          </p:txBody>
        </p:sp>
        <p:cxnSp>
          <p:nvCxnSpPr>
            <p:cNvPr id="9" name="直線接點 8"/>
            <p:cNvCxnSpPr/>
            <p:nvPr/>
          </p:nvCxnSpPr>
          <p:spPr>
            <a:xfrm>
              <a:off x="5076056" y="2276872"/>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5364088" y="2276872"/>
              <a:ext cx="2520280" cy="2308324"/>
            </a:xfrm>
            <a:prstGeom prst="rect">
              <a:avLst/>
            </a:prstGeom>
            <a:noFill/>
          </p:spPr>
          <p:txBody>
            <a:bodyPr wrap="square" rtlCol="0">
              <a:spAutoFit/>
            </a:bodyPr>
            <a:lstStyle/>
            <a:p>
              <a:r>
                <a:rPr lang="en-US" altLang="zh-TW" sz="2400" dirty="0" smtClean="0"/>
                <a:t>-</a:t>
              </a:r>
              <a:r>
                <a:rPr lang="en-US" altLang="zh-TW" sz="2400" dirty="0" err="1" smtClean="0"/>
                <a:t>hp</a:t>
              </a:r>
              <a:r>
                <a:rPr lang="en-US" altLang="zh-TW" sz="2400" dirty="0" smtClean="0"/>
                <a:t>: </a:t>
              </a:r>
              <a:r>
                <a:rPr lang="en-US" altLang="zh-TW" sz="2400" dirty="0" err="1" smtClean="0"/>
                <a:t>int</a:t>
              </a:r>
              <a:endParaRPr lang="en-US" altLang="zh-TW" sz="2400" dirty="0" smtClean="0"/>
            </a:p>
            <a:p>
              <a:r>
                <a:rPr lang="en-US" altLang="zh-TW" sz="2400" dirty="0" smtClean="0"/>
                <a:t>-</a:t>
              </a:r>
              <a:r>
                <a:rPr lang="en-US" altLang="zh-TW" sz="2400" dirty="0" err="1" smtClean="0"/>
                <a:t>mp</a:t>
              </a:r>
              <a:r>
                <a:rPr lang="en-US" altLang="zh-TW" sz="2400" dirty="0" smtClean="0"/>
                <a:t>:</a:t>
              </a:r>
              <a:r>
                <a:rPr lang="zh-TW" altLang="en-US" sz="2400" dirty="0"/>
                <a:t> </a:t>
              </a:r>
              <a:r>
                <a:rPr lang="en-US" altLang="zh-TW" sz="2400" dirty="0" err="1" smtClean="0"/>
                <a:t>int</a:t>
              </a:r>
              <a:endParaRPr lang="en-US" altLang="zh-TW" sz="2400" dirty="0" smtClean="0"/>
            </a:p>
            <a:p>
              <a:r>
                <a:rPr lang="en-US" altLang="zh-TW" sz="2400" dirty="0" smtClean="0"/>
                <a:t>-strength: </a:t>
              </a:r>
              <a:r>
                <a:rPr lang="en-US" altLang="zh-TW" sz="2400" dirty="0" err="1" smtClean="0"/>
                <a:t>int</a:t>
              </a:r>
              <a:endParaRPr lang="en-US" altLang="zh-TW" sz="2400" dirty="0" smtClean="0"/>
            </a:p>
            <a:p>
              <a:r>
                <a:rPr lang="en-US" altLang="zh-TW" sz="2400" dirty="0" smtClean="0"/>
                <a:t>-wisdom: </a:t>
              </a:r>
              <a:r>
                <a:rPr lang="en-US" altLang="zh-TW" sz="2400" dirty="0" err="1" smtClean="0"/>
                <a:t>int</a:t>
              </a:r>
              <a:endParaRPr lang="en-US" altLang="zh-TW" sz="2400" dirty="0" smtClean="0"/>
            </a:p>
            <a:p>
              <a:r>
                <a:rPr lang="en-US" altLang="zh-TW" sz="2400" dirty="0" smtClean="0"/>
                <a:t>-</a:t>
              </a:r>
              <a:r>
                <a:rPr lang="en-US" altLang="zh-TW" sz="2400" dirty="0" err="1"/>
                <a:t>d</a:t>
              </a:r>
              <a:r>
                <a:rPr lang="en-US" altLang="zh-TW" sz="2400" dirty="0" err="1" smtClean="0"/>
                <a:t>efence</a:t>
              </a:r>
              <a:r>
                <a:rPr lang="en-US" altLang="zh-TW" sz="2400" dirty="0" smtClean="0"/>
                <a:t>: </a:t>
              </a:r>
              <a:r>
                <a:rPr lang="en-US" altLang="zh-TW" sz="2400" dirty="0" err="1" smtClean="0"/>
                <a:t>int</a:t>
              </a:r>
              <a:endParaRPr lang="en-US" altLang="zh-TW" sz="2400" dirty="0" smtClean="0"/>
            </a:p>
            <a:p>
              <a:r>
                <a:rPr lang="en-US" altLang="zh-TW" sz="2400" dirty="0"/>
                <a:t>-</a:t>
              </a:r>
              <a:r>
                <a:rPr lang="en-US" altLang="zh-TW" sz="2400" dirty="0" smtClean="0"/>
                <a:t>skill: string</a:t>
              </a:r>
            </a:p>
          </p:txBody>
        </p:sp>
        <p:cxnSp>
          <p:nvCxnSpPr>
            <p:cNvPr id="12" name="直線接點 11"/>
            <p:cNvCxnSpPr/>
            <p:nvPr/>
          </p:nvCxnSpPr>
          <p:spPr>
            <a:xfrm>
              <a:off x="5148064" y="4653136"/>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860032" y="4757082"/>
              <a:ext cx="4032448" cy="400110"/>
            </a:xfrm>
            <a:prstGeom prst="rect">
              <a:avLst/>
            </a:prstGeom>
            <a:noFill/>
          </p:spPr>
          <p:txBody>
            <a:bodyPr wrap="square" rtlCol="0">
              <a:spAutoFit/>
            </a:bodyPr>
            <a:lstStyle/>
            <a:p>
              <a:pPr algn="ctr"/>
              <a:r>
                <a:rPr lang="en-US" altLang="zh-TW" sz="2000" dirty="0" smtClean="0"/>
                <a:t>+</a:t>
              </a:r>
              <a:r>
                <a:rPr lang="en-US" altLang="zh-TW" sz="2000" dirty="0" smtClean="0"/>
                <a:t>attack(</a:t>
              </a:r>
              <a:r>
                <a:rPr lang="en-US" altLang="zh-TW" sz="2000" dirty="0" err="1" smtClean="0"/>
                <a:t>targetHero:Hero</a:t>
              </a:r>
              <a:r>
                <a:rPr lang="en-US" altLang="zh-TW" sz="2000" dirty="0" smtClean="0"/>
                <a:t>):void</a:t>
              </a:r>
              <a:endParaRPr lang="zh-TW" altLang="en-US" sz="2000" dirty="0"/>
            </a:p>
          </p:txBody>
        </p:sp>
      </p:grpSp>
      <p:grpSp>
        <p:nvGrpSpPr>
          <p:cNvPr id="15" name="群組 14"/>
          <p:cNvGrpSpPr/>
          <p:nvPr/>
        </p:nvGrpSpPr>
        <p:grpSpPr>
          <a:xfrm>
            <a:off x="993515" y="2564904"/>
            <a:ext cx="2354349" cy="2538094"/>
            <a:chOff x="4773527" y="1623078"/>
            <a:chExt cx="4032448" cy="3606122"/>
          </a:xfrm>
        </p:grpSpPr>
        <p:sp>
          <p:nvSpPr>
            <p:cNvPr id="16" name="矩形 15"/>
            <p:cNvSpPr/>
            <p:nvPr/>
          </p:nvSpPr>
          <p:spPr>
            <a:xfrm>
              <a:off x="5076056" y="1628800"/>
              <a:ext cx="3528392" cy="36004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5786177" y="1623078"/>
              <a:ext cx="2033135" cy="655933"/>
            </a:xfrm>
            <a:prstGeom prst="rect">
              <a:avLst/>
            </a:prstGeom>
            <a:noFill/>
          </p:spPr>
          <p:txBody>
            <a:bodyPr wrap="square" rtlCol="0">
              <a:spAutoFit/>
            </a:bodyPr>
            <a:lstStyle/>
            <a:p>
              <a:pPr algn="ctr"/>
              <a:r>
                <a:rPr lang="en-US" altLang="zh-TW" sz="2400" dirty="0" smtClean="0"/>
                <a:t>Battle</a:t>
              </a:r>
              <a:endParaRPr lang="zh-TW" altLang="en-US" sz="2400" dirty="0"/>
            </a:p>
          </p:txBody>
        </p:sp>
        <p:cxnSp>
          <p:nvCxnSpPr>
            <p:cNvPr id="18" name="直線接點 17"/>
            <p:cNvCxnSpPr/>
            <p:nvPr/>
          </p:nvCxnSpPr>
          <p:spPr>
            <a:xfrm>
              <a:off x="5076056" y="2276872"/>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5184067" y="2858683"/>
              <a:ext cx="3312369" cy="1180680"/>
            </a:xfrm>
            <a:prstGeom prst="rect">
              <a:avLst/>
            </a:prstGeom>
            <a:noFill/>
          </p:spPr>
          <p:txBody>
            <a:bodyPr wrap="square" rtlCol="0">
              <a:spAutoFit/>
            </a:bodyPr>
            <a:lstStyle/>
            <a:p>
              <a:r>
                <a:rPr lang="en-US" altLang="zh-TW" sz="2400" dirty="0" smtClean="0"/>
                <a:t>-hero1:Hero</a:t>
              </a:r>
            </a:p>
            <a:p>
              <a:r>
                <a:rPr lang="en-US" altLang="zh-TW" sz="2400" dirty="0" smtClean="0"/>
                <a:t>-hero2:Hero</a:t>
              </a:r>
            </a:p>
          </p:txBody>
        </p:sp>
        <p:cxnSp>
          <p:nvCxnSpPr>
            <p:cNvPr id="20" name="直線接點 19"/>
            <p:cNvCxnSpPr/>
            <p:nvPr/>
          </p:nvCxnSpPr>
          <p:spPr>
            <a:xfrm>
              <a:off x="5148064" y="4653136"/>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4773527" y="4635414"/>
              <a:ext cx="4032448" cy="568476"/>
            </a:xfrm>
            <a:prstGeom prst="rect">
              <a:avLst/>
            </a:prstGeom>
            <a:noFill/>
          </p:spPr>
          <p:txBody>
            <a:bodyPr wrap="square" rtlCol="0">
              <a:spAutoFit/>
            </a:bodyPr>
            <a:lstStyle/>
            <a:p>
              <a:pPr algn="ctr"/>
              <a:r>
                <a:rPr lang="en-US" altLang="zh-TW" sz="2000" dirty="0" smtClean="0"/>
                <a:t>+start():void</a:t>
              </a:r>
              <a:endParaRPr lang="zh-TW" altLang="en-US" sz="2000" dirty="0"/>
            </a:p>
          </p:txBody>
        </p:sp>
      </p:grpSp>
      <p:cxnSp>
        <p:nvCxnSpPr>
          <p:cNvPr id="22" name="直線接點 21"/>
          <p:cNvCxnSpPr>
            <a:stCxn id="16" idx="3"/>
          </p:cNvCxnSpPr>
          <p:nvPr/>
        </p:nvCxnSpPr>
        <p:spPr>
          <a:xfrm>
            <a:off x="3230202" y="3835965"/>
            <a:ext cx="1341798" cy="14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140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17</a:t>
            </a:fld>
            <a:endParaRPr lang="zh-TW" alt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23" y="1340768"/>
            <a:ext cx="460057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211" y="3688744"/>
            <a:ext cx="6191524" cy="273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標題 1"/>
          <p:cNvSpPr>
            <a:spLocks noGrp="1"/>
          </p:cNvSpPr>
          <p:nvPr>
            <p:ph type="title"/>
          </p:nvPr>
        </p:nvSpPr>
        <p:spPr/>
        <p:txBody>
          <a:bodyPr/>
          <a:lstStyle/>
          <a:p>
            <a:r>
              <a:rPr lang="zh-TW" altLang="en-US" dirty="0" smtClean="0"/>
              <a:t>策略模式</a:t>
            </a:r>
            <a:r>
              <a:rPr lang="en-US" altLang="zh-TW" dirty="0" smtClean="0"/>
              <a:t>-</a:t>
            </a:r>
            <a:r>
              <a:rPr lang="zh-TW" altLang="en-US" dirty="0" smtClean="0"/>
              <a:t>原版</a:t>
            </a:r>
            <a:r>
              <a:rPr lang="en-US" altLang="zh-TW" dirty="0" smtClean="0"/>
              <a:t>1</a:t>
            </a:r>
            <a:endParaRPr lang="zh-TW" altLang="en-US" dirty="0"/>
          </a:p>
        </p:txBody>
      </p:sp>
    </p:spTree>
    <p:extLst>
      <p:ext uri="{BB962C8B-B14F-4D97-AF65-F5344CB8AC3E}">
        <p14:creationId xmlns:p14="http://schemas.microsoft.com/office/powerpoint/2010/main" val="996836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18</a:t>
            </a:fld>
            <a:endParaRPr lang="zh-TW" altLang="en-US"/>
          </a:p>
        </p:txBody>
      </p:sp>
      <p:sp>
        <p:nvSpPr>
          <p:cNvPr id="5" name="標題 1"/>
          <p:cNvSpPr>
            <a:spLocks noGrp="1"/>
          </p:cNvSpPr>
          <p:nvPr>
            <p:ph type="title"/>
          </p:nvPr>
        </p:nvSpPr>
        <p:spPr/>
        <p:txBody>
          <a:bodyPr/>
          <a:lstStyle/>
          <a:p>
            <a:r>
              <a:rPr lang="zh-TW" altLang="en-US" dirty="0" smtClean="0"/>
              <a:t>策略模式</a:t>
            </a:r>
            <a:r>
              <a:rPr lang="en-US" altLang="zh-TW" dirty="0" smtClean="0"/>
              <a:t>-</a:t>
            </a:r>
            <a:r>
              <a:rPr lang="zh-TW" altLang="en-US" dirty="0" smtClean="0"/>
              <a:t>原版</a:t>
            </a:r>
            <a:r>
              <a:rPr lang="en-US" altLang="zh-TW" dirty="0" smtClean="0"/>
              <a:t>1</a:t>
            </a:r>
            <a:endParaRPr lang="zh-TW" alt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38672"/>
            <a:ext cx="5804693" cy="542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290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smtClean="0"/>
              <a:t>第二種</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19</a:t>
            </a:fld>
            <a:endParaRPr lang="zh-TW" altLang="en-US"/>
          </a:p>
        </p:txBody>
      </p:sp>
      <p:sp>
        <p:nvSpPr>
          <p:cNvPr id="5" name="標題 1"/>
          <p:cNvSpPr>
            <a:spLocks noGrp="1"/>
          </p:cNvSpPr>
          <p:nvPr>
            <p:ph type="title"/>
          </p:nvPr>
        </p:nvSpPr>
        <p:spPr/>
        <p:txBody>
          <a:bodyPr/>
          <a:lstStyle/>
          <a:p>
            <a:r>
              <a:rPr lang="zh-TW" altLang="en-US" dirty="0" smtClean="0"/>
              <a:t>策略模式</a:t>
            </a:r>
            <a:r>
              <a:rPr lang="en-US" altLang="zh-TW" dirty="0" smtClean="0"/>
              <a:t>-</a:t>
            </a:r>
            <a:r>
              <a:rPr lang="zh-TW" altLang="en-US" dirty="0" smtClean="0"/>
              <a:t>原版</a:t>
            </a:r>
            <a:r>
              <a:rPr lang="en-US" altLang="zh-TW" dirty="0" smtClean="0"/>
              <a:t>2</a:t>
            </a:r>
            <a:endParaRPr lang="zh-TW" altLang="en-US" dirty="0"/>
          </a:p>
        </p:txBody>
      </p:sp>
      <p:cxnSp>
        <p:nvCxnSpPr>
          <p:cNvPr id="31" name="直線接點 30"/>
          <p:cNvCxnSpPr/>
          <p:nvPr/>
        </p:nvCxnSpPr>
        <p:spPr>
          <a:xfrm>
            <a:off x="7524327" y="4725144"/>
            <a:ext cx="1" cy="3885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1619672" y="4696633"/>
            <a:ext cx="1" cy="3885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802" name="群組 33801"/>
          <p:cNvGrpSpPr/>
          <p:nvPr/>
        </p:nvGrpSpPr>
        <p:grpSpPr>
          <a:xfrm>
            <a:off x="0" y="1418166"/>
            <a:ext cx="9149651" cy="4891154"/>
            <a:chOff x="0" y="1418166"/>
            <a:chExt cx="9149651" cy="4891154"/>
          </a:xfrm>
        </p:grpSpPr>
        <p:grpSp>
          <p:nvGrpSpPr>
            <p:cNvPr id="7" name="群組 6"/>
            <p:cNvGrpSpPr/>
            <p:nvPr/>
          </p:nvGrpSpPr>
          <p:grpSpPr>
            <a:xfrm>
              <a:off x="2874669" y="1418166"/>
              <a:ext cx="3353515" cy="2874930"/>
              <a:chOff x="4860032" y="1628800"/>
              <a:chExt cx="4032448" cy="3600400"/>
            </a:xfrm>
          </p:grpSpPr>
          <p:sp>
            <p:nvSpPr>
              <p:cNvPr id="8" name="矩形 7"/>
              <p:cNvSpPr/>
              <p:nvPr/>
            </p:nvSpPr>
            <p:spPr>
              <a:xfrm>
                <a:off x="5076056" y="1628800"/>
                <a:ext cx="3528392" cy="36004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156176" y="1772816"/>
                <a:ext cx="1368152" cy="461665"/>
              </a:xfrm>
              <a:prstGeom prst="rect">
                <a:avLst/>
              </a:prstGeom>
              <a:noFill/>
            </p:spPr>
            <p:txBody>
              <a:bodyPr wrap="square" rtlCol="0">
                <a:spAutoFit/>
              </a:bodyPr>
              <a:lstStyle/>
              <a:p>
                <a:pPr algn="ctr"/>
                <a:r>
                  <a:rPr lang="en-US" altLang="zh-TW" sz="2400" dirty="0" smtClean="0"/>
                  <a:t>HERO</a:t>
                </a:r>
                <a:endParaRPr lang="zh-TW" altLang="en-US" sz="2400" dirty="0"/>
              </a:p>
            </p:txBody>
          </p:sp>
          <p:cxnSp>
            <p:nvCxnSpPr>
              <p:cNvPr id="10" name="直線接點 9"/>
              <p:cNvCxnSpPr/>
              <p:nvPr/>
            </p:nvCxnSpPr>
            <p:spPr>
              <a:xfrm>
                <a:off x="5076056" y="2276872"/>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364088" y="2276871"/>
                <a:ext cx="2520280" cy="2428284"/>
              </a:xfrm>
              <a:prstGeom prst="rect">
                <a:avLst/>
              </a:prstGeom>
              <a:noFill/>
            </p:spPr>
            <p:txBody>
              <a:bodyPr wrap="square" rtlCol="0">
                <a:spAutoFit/>
              </a:bodyPr>
              <a:lstStyle/>
              <a:p>
                <a:r>
                  <a:rPr lang="en-US" altLang="zh-TW" sz="2000" dirty="0" smtClean="0"/>
                  <a:t>-</a:t>
                </a:r>
                <a:r>
                  <a:rPr lang="en-US" altLang="zh-TW" sz="2000" dirty="0" err="1" smtClean="0"/>
                  <a:t>hp</a:t>
                </a:r>
                <a:r>
                  <a:rPr lang="en-US" altLang="zh-TW" sz="2000" dirty="0" smtClean="0"/>
                  <a:t>: </a:t>
                </a:r>
                <a:r>
                  <a:rPr lang="en-US" altLang="zh-TW" sz="2000" dirty="0" err="1" smtClean="0"/>
                  <a:t>int</a:t>
                </a:r>
                <a:endParaRPr lang="en-US" altLang="zh-TW" sz="2000" dirty="0" smtClean="0"/>
              </a:p>
              <a:p>
                <a:r>
                  <a:rPr lang="en-US" altLang="zh-TW" sz="2000" dirty="0" smtClean="0"/>
                  <a:t>-</a:t>
                </a:r>
                <a:r>
                  <a:rPr lang="en-US" altLang="zh-TW" sz="2000" dirty="0" err="1" smtClean="0"/>
                  <a:t>mp</a:t>
                </a:r>
                <a:r>
                  <a:rPr lang="en-US" altLang="zh-TW" sz="2000" dirty="0" smtClean="0"/>
                  <a:t>:</a:t>
                </a:r>
                <a:r>
                  <a:rPr lang="zh-TW" altLang="en-US" sz="2000" dirty="0"/>
                  <a:t> </a:t>
                </a:r>
                <a:r>
                  <a:rPr lang="en-US" altLang="zh-TW" sz="2000" dirty="0" err="1" smtClean="0"/>
                  <a:t>int</a:t>
                </a:r>
                <a:endParaRPr lang="en-US" altLang="zh-TW" sz="2000" dirty="0" smtClean="0"/>
              </a:p>
              <a:p>
                <a:r>
                  <a:rPr lang="en-US" altLang="zh-TW" sz="2000" dirty="0" smtClean="0"/>
                  <a:t>-strength: </a:t>
                </a:r>
                <a:r>
                  <a:rPr lang="en-US" altLang="zh-TW" sz="2000" dirty="0" err="1" smtClean="0"/>
                  <a:t>int</a:t>
                </a:r>
                <a:endParaRPr lang="en-US" altLang="zh-TW" sz="2000" dirty="0" smtClean="0"/>
              </a:p>
              <a:p>
                <a:r>
                  <a:rPr lang="en-US" altLang="zh-TW" sz="2000" dirty="0" smtClean="0"/>
                  <a:t>-wisdom: </a:t>
                </a:r>
                <a:r>
                  <a:rPr lang="en-US" altLang="zh-TW" sz="2000" dirty="0" err="1" smtClean="0"/>
                  <a:t>int</a:t>
                </a:r>
                <a:endParaRPr lang="en-US" altLang="zh-TW" sz="2000" dirty="0" smtClean="0"/>
              </a:p>
              <a:p>
                <a:r>
                  <a:rPr lang="en-US" altLang="zh-TW" sz="2000" dirty="0" smtClean="0"/>
                  <a:t>-</a:t>
                </a:r>
                <a:r>
                  <a:rPr lang="en-US" altLang="zh-TW" sz="2000" dirty="0" err="1"/>
                  <a:t>d</a:t>
                </a:r>
                <a:r>
                  <a:rPr lang="en-US" altLang="zh-TW" sz="2000" dirty="0" err="1" smtClean="0"/>
                  <a:t>efence</a:t>
                </a:r>
                <a:r>
                  <a:rPr lang="en-US" altLang="zh-TW" sz="2000" dirty="0" smtClean="0"/>
                  <a:t>: </a:t>
                </a:r>
                <a:r>
                  <a:rPr lang="en-US" altLang="zh-TW" sz="2000" dirty="0" err="1" smtClean="0"/>
                  <a:t>int</a:t>
                </a:r>
                <a:endParaRPr lang="en-US" altLang="zh-TW" sz="2000" dirty="0" smtClean="0"/>
              </a:p>
              <a:p>
                <a:r>
                  <a:rPr lang="en-US" altLang="zh-TW" sz="2000" dirty="0"/>
                  <a:t>-</a:t>
                </a:r>
                <a:r>
                  <a:rPr lang="en-US" altLang="zh-TW" sz="2000" dirty="0" smtClean="0"/>
                  <a:t>skill: string</a:t>
                </a:r>
              </a:p>
            </p:txBody>
          </p:sp>
          <p:cxnSp>
            <p:nvCxnSpPr>
              <p:cNvPr id="12" name="直線接點 11"/>
              <p:cNvCxnSpPr/>
              <p:nvPr/>
            </p:nvCxnSpPr>
            <p:spPr>
              <a:xfrm>
                <a:off x="5082682" y="4653136"/>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860032" y="4757082"/>
                <a:ext cx="4032448" cy="462531"/>
              </a:xfrm>
              <a:prstGeom prst="rect">
                <a:avLst/>
              </a:prstGeom>
              <a:noFill/>
            </p:spPr>
            <p:txBody>
              <a:bodyPr wrap="square" rtlCol="0">
                <a:spAutoFit/>
              </a:bodyPr>
              <a:lstStyle/>
              <a:p>
                <a:pPr algn="ctr"/>
                <a:r>
                  <a:rPr lang="en-US" altLang="zh-TW" dirty="0" smtClean="0"/>
                  <a:t>+</a:t>
                </a:r>
                <a:r>
                  <a:rPr lang="en-US" altLang="zh-TW" dirty="0" smtClean="0"/>
                  <a:t>attack(</a:t>
                </a:r>
                <a:r>
                  <a:rPr lang="en-US" altLang="zh-TW" dirty="0" err="1" smtClean="0"/>
                  <a:t>targetHero:Hero</a:t>
                </a:r>
                <a:r>
                  <a:rPr lang="en-US" altLang="zh-TW" dirty="0" smtClean="0"/>
                  <a:t>):void</a:t>
                </a:r>
                <a:endParaRPr lang="zh-TW" altLang="en-US" dirty="0"/>
              </a:p>
            </p:txBody>
          </p:sp>
        </p:grpSp>
        <p:grpSp>
          <p:nvGrpSpPr>
            <p:cNvPr id="22" name="群組 21"/>
            <p:cNvGrpSpPr/>
            <p:nvPr/>
          </p:nvGrpSpPr>
          <p:grpSpPr>
            <a:xfrm>
              <a:off x="0" y="5113695"/>
              <a:ext cx="3353515" cy="1195625"/>
              <a:chOff x="354389" y="3031662"/>
              <a:chExt cx="3353515" cy="1195625"/>
            </a:xfrm>
          </p:grpSpPr>
          <p:sp>
            <p:nvSpPr>
              <p:cNvPr id="6" name="矩形 5"/>
              <p:cNvSpPr/>
              <p:nvPr/>
            </p:nvSpPr>
            <p:spPr>
              <a:xfrm>
                <a:off x="467543" y="3031662"/>
                <a:ext cx="3065483" cy="11956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接點 14"/>
              <p:cNvCxnSpPr/>
              <p:nvPr/>
            </p:nvCxnSpPr>
            <p:spPr>
              <a:xfrm>
                <a:off x="467543" y="3573016"/>
                <a:ext cx="30654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755576" y="3068960"/>
                <a:ext cx="2304256" cy="461665"/>
              </a:xfrm>
              <a:prstGeom prst="rect">
                <a:avLst/>
              </a:prstGeom>
              <a:noFill/>
            </p:spPr>
            <p:txBody>
              <a:bodyPr wrap="square" rtlCol="0">
                <a:spAutoFit/>
              </a:bodyPr>
              <a:lstStyle/>
              <a:p>
                <a:pPr algn="ctr"/>
                <a:r>
                  <a:rPr lang="en-US" altLang="zh-TW" sz="2400" dirty="0" err="1" smtClean="0"/>
                  <a:t>CollidingHero</a:t>
                </a:r>
                <a:endParaRPr lang="zh-TW" altLang="en-US" sz="2400" dirty="0"/>
              </a:p>
            </p:txBody>
          </p:sp>
          <p:sp>
            <p:nvSpPr>
              <p:cNvPr id="19" name="文字方塊 18"/>
              <p:cNvSpPr txBox="1"/>
              <p:nvPr/>
            </p:nvSpPr>
            <p:spPr>
              <a:xfrm>
                <a:off x="354389" y="3717032"/>
                <a:ext cx="3353515" cy="369332"/>
              </a:xfrm>
              <a:prstGeom prst="rect">
                <a:avLst/>
              </a:prstGeom>
              <a:noFill/>
            </p:spPr>
            <p:txBody>
              <a:bodyPr wrap="square" rtlCol="0">
                <a:spAutoFit/>
              </a:bodyPr>
              <a:lstStyle/>
              <a:p>
                <a:pPr algn="ctr"/>
                <a:r>
                  <a:rPr lang="en-US" altLang="zh-TW" dirty="0" smtClean="0"/>
                  <a:t>+</a:t>
                </a:r>
                <a:r>
                  <a:rPr lang="en-US" altLang="zh-TW" dirty="0" smtClean="0"/>
                  <a:t>attack(</a:t>
                </a:r>
                <a:r>
                  <a:rPr lang="en-US" altLang="zh-TW" dirty="0" err="1" smtClean="0"/>
                  <a:t>targetHero:Hero</a:t>
                </a:r>
                <a:r>
                  <a:rPr lang="en-US" altLang="zh-TW" dirty="0" smtClean="0"/>
                  <a:t>):void</a:t>
                </a:r>
                <a:endParaRPr lang="zh-TW" altLang="en-US" dirty="0"/>
              </a:p>
            </p:txBody>
          </p:sp>
        </p:grpSp>
        <p:grpSp>
          <p:nvGrpSpPr>
            <p:cNvPr id="24" name="群組 23"/>
            <p:cNvGrpSpPr/>
            <p:nvPr/>
          </p:nvGrpSpPr>
          <p:grpSpPr>
            <a:xfrm>
              <a:off x="5796136" y="5113695"/>
              <a:ext cx="3353515" cy="1195625"/>
              <a:chOff x="354389" y="3031662"/>
              <a:chExt cx="3353515" cy="1195625"/>
            </a:xfrm>
          </p:grpSpPr>
          <p:sp>
            <p:nvSpPr>
              <p:cNvPr id="25" name="矩形 24"/>
              <p:cNvSpPr/>
              <p:nvPr/>
            </p:nvSpPr>
            <p:spPr>
              <a:xfrm>
                <a:off x="467543" y="3031662"/>
                <a:ext cx="3065483" cy="11956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p:cNvCxnSpPr/>
              <p:nvPr/>
            </p:nvCxnSpPr>
            <p:spPr>
              <a:xfrm>
                <a:off x="467543" y="3573016"/>
                <a:ext cx="30654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755576" y="3068960"/>
                <a:ext cx="2304256" cy="461665"/>
              </a:xfrm>
              <a:prstGeom prst="rect">
                <a:avLst/>
              </a:prstGeom>
              <a:noFill/>
            </p:spPr>
            <p:txBody>
              <a:bodyPr wrap="square" rtlCol="0">
                <a:spAutoFit/>
              </a:bodyPr>
              <a:lstStyle/>
              <a:p>
                <a:pPr algn="ctr"/>
                <a:r>
                  <a:rPr lang="en-US" altLang="zh-TW" sz="2400" dirty="0" err="1" smtClean="0"/>
                  <a:t>WaterballHero</a:t>
                </a:r>
                <a:endParaRPr lang="zh-TW" altLang="en-US" sz="2400" dirty="0"/>
              </a:p>
            </p:txBody>
          </p:sp>
          <p:sp>
            <p:nvSpPr>
              <p:cNvPr id="28" name="文字方塊 27"/>
              <p:cNvSpPr txBox="1"/>
              <p:nvPr/>
            </p:nvSpPr>
            <p:spPr>
              <a:xfrm>
                <a:off x="354389" y="3717032"/>
                <a:ext cx="3353515" cy="369332"/>
              </a:xfrm>
              <a:prstGeom prst="rect">
                <a:avLst/>
              </a:prstGeom>
              <a:noFill/>
            </p:spPr>
            <p:txBody>
              <a:bodyPr wrap="square" rtlCol="0">
                <a:spAutoFit/>
              </a:bodyPr>
              <a:lstStyle/>
              <a:p>
                <a:pPr algn="ctr"/>
                <a:r>
                  <a:rPr lang="en-US" altLang="zh-TW" dirty="0" smtClean="0"/>
                  <a:t>+</a:t>
                </a:r>
                <a:r>
                  <a:rPr lang="en-US" altLang="zh-TW" dirty="0" smtClean="0"/>
                  <a:t>attack(</a:t>
                </a:r>
                <a:r>
                  <a:rPr lang="en-US" altLang="zh-TW" dirty="0" err="1" smtClean="0"/>
                  <a:t>targetHero:Hero</a:t>
                </a:r>
                <a:r>
                  <a:rPr lang="en-US" altLang="zh-TW" dirty="0" smtClean="0"/>
                  <a:t>):void</a:t>
                </a:r>
                <a:endParaRPr lang="zh-TW" altLang="en-US" dirty="0"/>
              </a:p>
            </p:txBody>
          </p:sp>
        </p:grpSp>
        <p:cxnSp>
          <p:nvCxnSpPr>
            <p:cNvPr id="29" name="直線接點 28"/>
            <p:cNvCxnSpPr/>
            <p:nvPr/>
          </p:nvCxnSpPr>
          <p:spPr>
            <a:xfrm>
              <a:off x="1645895" y="4725144"/>
              <a:ext cx="58269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98" name="直線單箭頭接點 33797"/>
            <p:cNvCxnSpPr>
              <a:endCxn id="8" idx="2"/>
            </p:cNvCxnSpPr>
            <p:nvPr/>
          </p:nvCxnSpPr>
          <p:spPr>
            <a:xfrm flipV="1">
              <a:off x="4521485" y="4293096"/>
              <a:ext cx="0" cy="43204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3801" name="矩形 33800"/>
          <p:cNvSpPr/>
          <p:nvPr/>
        </p:nvSpPr>
        <p:spPr>
          <a:xfrm>
            <a:off x="2874669" y="3833107"/>
            <a:ext cx="3353515" cy="5319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5754989" y="5705315"/>
            <a:ext cx="3353515" cy="5319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36512" y="5705315"/>
            <a:ext cx="3353515" cy="5319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57834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目錄</a:t>
            </a:r>
          </a:p>
        </p:txBody>
      </p:sp>
      <p:sp>
        <p:nvSpPr>
          <p:cNvPr id="3" name="內容版面配置區 2"/>
          <p:cNvSpPr>
            <a:spLocks noGrp="1"/>
          </p:cNvSpPr>
          <p:nvPr>
            <p:ph idx="1"/>
          </p:nvPr>
        </p:nvSpPr>
        <p:spPr/>
        <p:txBody>
          <a:bodyPr/>
          <a:lstStyle/>
          <a:p>
            <a:r>
              <a:rPr lang="en-US" altLang="zh-TW" dirty="0" smtClean="0"/>
              <a:t>01</a:t>
            </a:r>
            <a:r>
              <a:rPr lang="zh-TW" altLang="en-US" dirty="0" smtClean="0"/>
              <a:t> </a:t>
            </a:r>
            <a:r>
              <a:rPr lang="en-US" altLang="zh-TW" dirty="0" smtClean="0"/>
              <a:t>Design pattern </a:t>
            </a:r>
            <a:r>
              <a:rPr lang="zh-TW" altLang="en-US" dirty="0" smtClean="0"/>
              <a:t>起源</a:t>
            </a:r>
            <a:endParaRPr lang="en-US" altLang="zh-TW" dirty="0" smtClean="0"/>
          </a:p>
          <a:p>
            <a:r>
              <a:rPr lang="en-US" altLang="zh-TW" dirty="0" smtClean="0"/>
              <a:t>02 </a:t>
            </a:r>
            <a:r>
              <a:rPr lang="zh-TW" altLang="en-US" dirty="0" smtClean="0"/>
              <a:t>策略、工廠、代理模式介紹與呈現</a:t>
            </a:r>
            <a:endParaRPr lang="en-US" altLang="zh-TW" dirty="0" smtClean="0"/>
          </a:p>
          <a:p>
            <a:r>
              <a:rPr lang="en-US" altLang="zh-TW" dirty="0" smtClean="0"/>
              <a:t>03</a:t>
            </a:r>
            <a:r>
              <a:rPr lang="zh-TW" altLang="en-US" dirty="0" smtClean="0"/>
              <a:t> 淺談</a:t>
            </a:r>
            <a:r>
              <a:rPr lang="en-US" altLang="zh-TW" dirty="0" smtClean="0"/>
              <a:t>23</a:t>
            </a:r>
            <a:r>
              <a:rPr lang="zh-TW" altLang="en-US" dirty="0" smtClean="0"/>
              <a:t>個設計模式</a:t>
            </a:r>
            <a:endParaRPr lang="en-US" altLang="zh-TW" dirty="0" smtClean="0"/>
          </a:p>
          <a:p>
            <a:r>
              <a:rPr lang="en-US" altLang="zh-TW" dirty="0" smtClean="0"/>
              <a:t>04</a:t>
            </a:r>
            <a:r>
              <a:rPr lang="zh-TW" altLang="en-US" dirty="0" smtClean="0"/>
              <a:t> 複習知識點</a:t>
            </a:r>
            <a:endParaRPr lang="en-US" altLang="zh-TW" dirty="0" smtClean="0"/>
          </a:p>
          <a:p>
            <a:r>
              <a:rPr lang="en-US" altLang="zh-TW" dirty="0" smtClean="0"/>
              <a:t>05  Q&amp;A </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2</a:t>
            </a:fld>
            <a:endParaRPr lang="zh-TW" altLang="en-US"/>
          </a:p>
        </p:txBody>
      </p:sp>
    </p:spTree>
    <p:extLst>
      <p:ext uri="{BB962C8B-B14F-4D97-AF65-F5344CB8AC3E}">
        <p14:creationId xmlns:p14="http://schemas.microsoft.com/office/powerpoint/2010/main" val="4045753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8A90798-374D-47A2-8350-758D50033257}" type="slidenum">
              <a:rPr lang="zh-TW" altLang="en-US" smtClean="0"/>
              <a:t>20</a:t>
            </a:fld>
            <a:endParaRPr lang="zh-TW" altLang="en-US" dirty="0"/>
          </a:p>
        </p:txBody>
      </p:sp>
      <p:sp>
        <p:nvSpPr>
          <p:cNvPr id="5" name="標題 1"/>
          <p:cNvSpPr>
            <a:spLocks noGrp="1"/>
          </p:cNvSpPr>
          <p:nvPr>
            <p:ph type="title"/>
          </p:nvPr>
        </p:nvSpPr>
        <p:spPr/>
        <p:txBody>
          <a:bodyPr/>
          <a:lstStyle/>
          <a:p>
            <a:r>
              <a:rPr lang="zh-TW" altLang="en-US" dirty="0" smtClean="0"/>
              <a:t>策略模式</a:t>
            </a:r>
            <a:r>
              <a:rPr lang="en-US" altLang="zh-TW" dirty="0" smtClean="0"/>
              <a:t>-</a:t>
            </a:r>
            <a:r>
              <a:rPr lang="zh-TW" altLang="en-US" dirty="0" smtClean="0"/>
              <a:t>原版</a:t>
            </a:r>
            <a:r>
              <a:rPr lang="en-US" altLang="zh-TW" dirty="0" smtClean="0"/>
              <a:t>2</a:t>
            </a:r>
            <a:endParaRPr lang="zh-TW" altLang="en-US" dirty="0"/>
          </a:p>
        </p:txBody>
      </p:sp>
      <p:grpSp>
        <p:nvGrpSpPr>
          <p:cNvPr id="6" name="群組 5"/>
          <p:cNvGrpSpPr/>
          <p:nvPr/>
        </p:nvGrpSpPr>
        <p:grpSpPr>
          <a:xfrm>
            <a:off x="1207147" y="1336867"/>
            <a:ext cx="6840760" cy="3445601"/>
            <a:chOff x="0" y="1418166"/>
            <a:chExt cx="9149651" cy="4891154"/>
          </a:xfrm>
        </p:grpSpPr>
        <p:grpSp>
          <p:nvGrpSpPr>
            <p:cNvPr id="7" name="群組 6"/>
            <p:cNvGrpSpPr/>
            <p:nvPr/>
          </p:nvGrpSpPr>
          <p:grpSpPr>
            <a:xfrm>
              <a:off x="2874669" y="1418166"/>
              <a:ext cx="3353515" cy="2891152"/>
              <a:chOff x="4860032" y="1628800"/>
              <a:chExt cx="4032448" cy="3620716"/>
            </a:xfrm>
          </p:grpSpPr>
          <p:sp>
            <p:nvSpPr>
              <p:cNvPr id="20" name="矩形 19"/>
              <p:cNvSpPr/>
              <p:nvPr/>
            </p:nvSpPr>
            <p:spPr>
              <a:xfrm>
                <a:off x="5076056" y="1628800"/>
                <a:ext cx="3528392" cy="36004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6156176" y="1635735"/>
                <a:ext cx="1368152" cy="711294"/>
              </a:xfrm>
              <a:prstGeom prst="rect">
                <a:avLst/>
              </a:prstGeom>
              <a:noFill/>
            </p:spPr>
            <p:txBody>
              <a:bodyPr wrap="square" rtlCol="0">
                <a:spAutoFit/>
              </a:bodyPr>
              <a:lstStyle/>
              <a:p>
                <a:pPr algn="ctr"/>
                <a:r>
                  <a:rPr lang="en-US" altLang="zh-TW" sz="2000" dirty="0" smtClean="0"/>
                  <a:t>HERO</a:t>
                </a:r>
                <a:endParaRPr lang="zh-TW" altLang="en-US" sz="2000" dirty="0"/>
              </a:p>
            </p:txBody>
          </p:sp>
          <p:cxnSp>
            <p:nvCxnSpPr>
              <p:cNvPr id="22" name="直線接點 21"/>
              <p:cNvCxnSpPr/>
              <p:nvPr/>
            </p:nvCxnSpPr>
            <p:spPr>
              <a:xfrm>
                <a:off x="5076056" y="2276872"/>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5364088" y="2276870"/>
                <a:ext cx="2520280" cy="2462170"/>
              </a:xfrm>
              <a:prstGeom prst="rect">
                <a:avLst/>
              </a:prstGeom>
              <a:noFill/>
            </p:spPr>
            <p:txBody>
              <a:bodyPr wrap="square" rtlCol="0">
                <a:spAutoFit/>
              </a:bodyPr>
              <a:lstStyle/>
              <a:p>
                <a:r>
                  <a:rPr lang="en-US" altLang="zh-TW" sz="1400" dirty="0" smtClean="0"/>
                  <a:t>-</a:t>
                </a:r>
                <a:r>
                  <a:rPr lang="en-US" altLang="zh-TW" sz="1400" dirty="0" err="1" smtClean="0"/>
                  <a:t>hp</a:t>
                </a:r>
                <a:r>
                  <a:rPr lang="en-US" altLang="zh-TW" sz="1400" dirty="0" smtClean="0"/>
                  <a:t>: </a:t>
                </a:r>
                <a:r>
                  <a:rPr lang="en-US" altLang="zh-TW" sz="1400" dirty="0" err="1" smtClean="0"/>
                  <a:t>int</a:t>
                </a:r>
                <a:endParaRPr lang="en-US" altLang="zh-TW" sz="1400" dirty="0" smtClean="0"/>
              </a:p>
              <a:p>
                <a:r>
                  <a:rPr lang="en-US" altLang="zh-TW" sz="1400" dirty="0" smtClean="0"/>
                  <a:t>-</a:t>
                </a:r>
                <a:r>
                  <a:rPr lang="en-US" altLang="zh-TW" sz="1400" dirty="0" err="1" smtClean="0"/>
                  <a:t>mp</a:t>
                </a:r>
                <a:r>
                  <a:rPr lang="en-US" altLang="zh-TW" sz="1400" dirty="0" smtClean="0"/>
                  <a:t>:</a:t>
                </a:r>
                <a:r>
                  <a:rPr lang="zh-TW" altLang="en-US" sz="1400" dirty="0"/>
                  <a:t> </a:t>
                </a:r>
                <a:r>
                  <a:rPr lang="en-US" altLang="zh-TW" sz="1400" dirty="0" err="1" smtClean="0"/>
                  <a:t>int</a:t>
                </a:r>
                <a:endParaRPr lang="en-US" altLang="zh-TW" sz="1400" dirty="0" smtClean="0"/>
              </a:p>
              <a:p>
                <a:r>
                  <a:rPr lang="en-US" altLang="zh-TW" sz="1400" dirty="0" smtClean="0"/>
                  <a:t>-strength: </a:t>
                </a:r>
                <a:r>
                  <a:rPr lang="en-US" altLang="zh-TW" sz="1400" dirty="0" err="1" smtClean="0"/>
                  <a:t>int</a:t>
                </a:r>
                <a:endParaRPr lang="en-US" altLang="zh-TW" sz="1400" dirty="0" smtClean="0"/>
              </a:p>
              <a:p>
                <a:r>
                  <a:rPr lang="en-US" altLang="zh-TW" sz="1400" dirty="0" smtClean="0"/>
                  <a:t>-wisdom: </a:t>
                </a:r>
                <a:r>
                  <a:rPr lang="en-US" altLang="zh-TW" sz="1400" dirty="0" err="1" smtClean="0"/>
                  <a:t>int</a:t>
                </a:r>
                <a:endParaRPr lang="en-US" altLang="zh-TW" sz="1400" dirty="0" smtClean="0"/>
              </a:p>
              <a:p>
                <a:r>
                  <a:rPr lang="en-US" altLang="zh-TW" sz="1400" dirty="0" smtClean="0"/>
                  <a:t>-</a:t>
                </a:r>
                <a:r>
                  <a:rPr lang="en-US" altLang="zh-TW" sz="1400" dirty="0" err="1"/>
                  <a:t>d</a:t>
                </a:r>
                <a:r>
                  <a:rPr lang="en-US" altLang="zh-TW" sz="1400" dirty="0" err="1" smtClean="0"/>
                  <a:t>efence</a:t>
                </a:r>
                <a:r>
                  <a:rPr lang="en-US" altLang="zh-TW" sz="1400" dirty="0" smtClean="0"/>
                  <a:t>: </a:t>
                </a:r>
                <a:r>
                  <a:rPr lang="en-US" altLang="zh-TW" sz="1400" dirty="0" err="1" smtClean="0"/>
                  <a:t>int</a:t>
                </a:r>
                <a:endParaRPr lang="en-US" altLang="zh-TW" sz="1400" dirty="0" smtClean="0"/>
              </a:p>
              <a:p>
                <a:r>
                  <a:rPr lang="en-US" altLang="zh-TW" sz="1400" dirty="0"/>
                  <a:t>-</a:t>
                </a:r>
                <a:r>
                  <a:rPr lang="en-US" altLang="zh-TW" sz="1400" dirty="0" smtClean="0"/>
                  <a:t>skill: string</a:t>
                </a:r>
              </a:p>
            </p:txBody>
          </p:sp>
          <p:cxnSp>
            <p:nvCxnSpPr>
              <p:cNvPr id="24" name="直線接點 23"/>
              <p:cNvCxnSpPr/>
              <p:nvPr/>
            </p:nvCxnSpPr>
            <p:spPr>
              <a:xfrm>
                <a:off x="5082682" y="4653136"/>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4860032" y="4757082"/>
                <a:ext cx="4032448" cy="492434"/>
              </a:xfrm>
              <a:prstGeom prst="rect">
                <a:avLst/>
              </a:prstGeom>
              <a:noFill/>
            </p:spPr>
            <p:txBody>
              <a:bodyPr wrap="square" rtlCol="0">
                <a:spAutoFit/>
              </a:bodyPr>
              <a:lstStyle/>
              <a:p>
                <a:pPr algn="ctr"/>
                <a:r>
                  <a:rPr lang="en-US" altLang="zh-TW" sz="1200" dirty="0" smtClean="0"/>
                  <a:t>+</a:t>
                </a:r>
                <a:r>
                  <a:rPr lang="en-US" altLang="zh-TW" sz="1200" dirty="0" smtClean="0"/>
                  <a:t>attack(</a:t>
                </a:r>
                <a:r>
                  <a:rPr lang="en-US" altLang="zh-TW" sz="1200" dirty="0" err="1" smtClean="0"/>
                  <a:t>targetHero:Hero</a:t>
                </a:r>
                <a:r>
                  <a:rPr lang="en-US" altLang="zh-TW" sz="1200" dirty="0" smtClean="0"/>
                  <a:t>):void</a:t>
                </a:r>
                <a:endParaRPr lang="zh-TW" altLang="en-US" sz="1200" dirty="0"/>
              </a:p>
            </p:txBody>
          </p:sp>
        </p:grpSp>
        <p:grpSp>
          <p:nvGrpSpPr>
            <p:cNvPr id="8" name="群組 7"/>
            <p:cNvGrpSpPr/>
            <p:nvPr/>
          </p:nvGrpSpPr>
          <p:grpSpPr>
            <a:xfrm>
              <a:off x="0" y="5113695"/>
              <a:ext cx="3353515" cy="1195625"/>
              <a:chOff x="354389" y="3031662"/>
              <a:chExt cx="3353515" cy="1195625"/>
            </a:xfrm>
          </p:grpSpPr>
          <p:sp>
            <p:nvSpPr>
              <p:cNvPr id="16" name="矩形 15"/>
              <p:cNvSpPr/>
              <p:nvPr/>
            </p:nvSpPr>
            <p:spPr>
              <a:xfrm>
                <a:off x="467543" y="3031662"/>
                <a:ext cx="3065483" cy="11956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16"/>
              <p:cNvCxnSpPr/>
              <p:nvPr/>
            </p:nvCxnSpPr>
            <p:spPr>
              <a:xfrm>
                <a:off x="467543" y="3573016"/>
                <a:ext cx="30654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755575" y="3068960"/>
                <a:ext cx="2304256" cy="567970"/>
              </a:xfrm>
              <a:prstGeom prst="rect">
                <a:avLst/>
              </a:prstGeom>
              <a:noFill/>
            </p:spPr>
            <p:txBody>
              <a:bodyPr wrap="square" rtlCol="0">
                <a:spAutoFit/>
              </a:bodyPr>
              <a:lstStyle/>
              <a:p>
                <a:pPr algn="ctr"/>
                <a:r>
                  <a:rPr lang="en-US" altLang="zh-TW" sz="2000" dirty="0" err="1" smtClean="0"/>
                  <a:t>CollidingHero</a:t>
                </a:r>
                <a:endParaRPr lang="zh-TW" altLang="en-US" sz="2000" dirty="0"/>
              </a:p>
            </p:txBody>
          </p:sp>
          <p:sp>
            <p:nvSpPr>
              <p:cNvPr id="19" name="文字方塊 18"/>
              <p:cNvSpPr txBox="1"/>
              <p:nvPr/>
            </p:nvSpPr>
            <p:spPr>
              <a:xfrm>
                <a:off x="354389" y="3717032"/>
                <a:ext cx="3353515" cy="436900"/>
              </a:xfrm>
              <a:prstGeom prst="rect">
                <a:avLst/>
              </a:prstGeom>
              <a:noFill/>
            </p:spPr>
            <p:txBody>
              <a:bodyPr wrap="square" rtlCol="0">
                <a:spAutoFit/>
              </a:bodyPr>
              <a:lstStyle/>
              <a:p>
                <a:pPr algn="ctr"/>
                <a:r>
                  <a:rPr lang="en-US" altLang="zh-TW" sz="1400" dirty="0" smtClean="0"/>
                  <a:t>+</a:t>
                </a:r>
                <a:r>
                  <a:rPr lang="en-US" altLang="zh-TW" sz="1400" dirty="0" smtClean="0"/>
                  <a:t>attack(</a:t>
                </a:r>
                <a:r>
                  <a:rPr lang="en-US" altLang="zh-TW" sz="1400" dirty="0" err="1" smtClean="0"/>
                  <a:t>targetHero:Hero</a:t>
                </a:r>
                <a:r>
                  <a:rPr lang="en-US" altLang="zh-TW" sz="1400" dirty="0" smtClean="0"/>
                  <a:t>):void</a:t>
                </a:r>
                <a:endParaRPr lang="zh-TW" altLang="en-US" sz="1400" dirty="0"/>
              </a:p>
            </p:txBody>
          </p:sp>
        </p:grpSp>
        <p:grpSp>
          <p:nvGrpSpPr>
            <p:cNvPr id="9" name="群組 8"/>
            <p:cNvGrpSpPr/>
            <p:nvPr/>
          </p:nvGrpSpPr>
          <p:grpSpPr>
            <a:xfrm>
              <a:off x="5796136" y="5113695"/>
              <a:ext cx="3353515" cy="1195625"/>
              <a:chOff x="354389" y="3031662"/>
              <a:chExt cx="3353515" cy="1195625"/>
            </a:xfrm>
          </p:grpSpPr>
          <p:sp>
            <p:nvSpPr>
              <p:cNvPr id="12" name="矩形 11"/>
              <p:cNvSpPr/>
              <p:nvPr/>
            </p:nvSpPr>
            <p:spPr>
              <a:xfrm>
                <a:off x="467543" y="3031662"/>
                <a:ext cx="3065483" cy="11956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p:cNvCxnSpPr/>
              <p:nvPr/>
            </p:nvCxnSpPr>
            <p:spPr>
              <a:xfrm>
                <a:off x="467543" y="3573016"/>
                <a:ext cx="30654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755575" y="3068960"/>
                <a:ext cx="2304256" cy="567970"/>
              </a:xfrm>
              <a:prstGeom prst="rect">
                <a:avLst/>
              </a:prstGeom>
              <a:noFill/>
            </p:spPr>
            <p:txBody>
              <a:bodyPr wrap="square" rtlCol="0">
                <a:spAutoFit/>
              </a:bodyPr>
              <a:lstStyle/>
              <a:p>
                <a:pPr algn="ctr"/>
                <a:r>
                  <a:rPr lang="en-US" altLang="zh-TW" sz="2000" dirty="0" err="1" smtClean="0"/>
                  <a:t>WaterballHero</a:t>
                </a:r>
                <a:endParaRPr lang="zh-TW" altLang="en-US" sz="2000" dirty="0"/>
              </a:p>
            </p:txBody>
          </p:sp>
          <p:sp>
            <p:nvSpPr>
              <p:cNvPr id="15" name="文字方塊 14"/>
              <p:cNvSpPr txBox="1"/>
              <p:nvPr/>
            </p:nvSpPr>
            <p:spPr>
              <a:xfrm>
                <a:off x="354389" y="3717032"/>
                <a:ext cx="3353515" cy="436900"/>
              </a:xfrm>
              <a:prstGeom prst="rect">
                <a:avLst/>
              </a:prstGeom>
              <a:noFill/>
            </p:spPr>
            <p:txBody>
              <a:bodyPr wrap="square" rtlCol="0">
                <a:spAutoFit/>
              </a:bodyPr>
              <a:lstStyle/>
              <a:p>
                <a:pPr algn="ctr"/>
                <a:r>
                  <a:rPr lang="en-US" altLang="zh-TW" sz="1400" dirty="0" smtClean="0"/>
                  <a:t>+</a:t>
                </a:r>
                <a:r>
                  <a:rPr lang="en-US" altLang="zh-TW" sz="1400" dirty="0" smtClean="0"/>
                  <a:t>attack(</a:t>
                </a:r>
                <a:r>
                  <a:rPr lang="en-US" altLang="zh-TW" sz="1400" dirty="0" err="1" smtClean="0"/>
                  <a:t>targetHero:Hero</a:t>
                </a:r>
                <a:r>
                  <a:rPr lang="en-US" altLang="zh-TW" sz="1400" dirty="0" smtClean="0"/>
                  <a:t>):void</a:t>
                </a:r>
                <a:endParaRPr lang="zh-TW" altLang="en-US" sz="1400" dirty="0"/>
              </a:p>
            </p:txBody>
          </p:sp>
        </p:grpSp>
        <p:cxnSp>
          <p:nvCxnSpPr>
            <p:cNvPr id="10" name="直線接點 9"/>
            <p:cNvCxnSpPr/>
            <p:nvPr/>
          </p:nvCxnSpPr>
          <p:spPr>
            <a:xfrm>
              <a:off x="1553314" y="4725144"/>
              <a:ext cx="59195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endCxn id="20" idx="2"/>
            </p:cNvCxnSpPr>
            <p:nvPr/>
          </p:nvCxnSpPr>
          <p:spPr>
            <a:xfrm flipV="1">
              <a:off x="4521485" y="4293096"/>
              <a:ext cx="0" cy="4320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6" name="直線接點 25"/>
          <p:cNvCxnSpPr>
            <a:endCxn id="18" idx="0"/>
          </p:cNvCxnSpPr>
          <p:nvPr/>
        </p:nvCxnSpPr>
        <p:spPr>
          <a:xfrm>
            <a:off x="2368486" y="3666487"/>
            <a:ext cx="1" cy="299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6804247" y="3645024"/>
            <a:ext cx="1" cy="299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8088" y="5179023"/>
            <a:ext cx="2291916" cy="84226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263436" y="5189130"/>
            <a:ext cx="2063976" cy="400110"/>
          </a:xfrm>
          <a:prstGeom prst="rect">
            <a:avLst/>
          </a:prstGeom>
          <a:noFill/>
        </p:spPr>
        <p:txBody>
          <a:bodyPr wrap="square" rtlCol="0">
            <a:spAutoFit/>
          </a:bodyPr>
          <a:lstStyle/>
          <a:p>
            <a:pPr algn="ctr"/>
            <a:r>
              <a:rPr lang="en-US" altLang="zh-TW" sz="2000" dirty="0" err="1" smtClean="0"/>
              <a:t>CollidingKnight</a:t>
            </a:r>
            <a:endParaRPr lang="zh-TW" altLang="en-US" sz="2000" dirty="0"/>
          </a:p>
        </p:txBody>
      </p:sp>
      <p:sp>
        <p:nvSpPr>
          <p:cNvPr id="40" name="文字方塊 39"/>
          <p:cNvSpPr txBox="1"/>
          <p:nvPr/>
        </p:nvSpPr>
        <p:spPr>
          <a:xfrm>
            <a:off x="-36512" y="5661248"/>
            <a:ext cx="2507264" cy="307777"/>
          </a:xfrm>
          <a:prstGeom prst="rect">
            <a:avLst/>
          </a:prstGeom>
          <a:noFill/>
        </p:spPr>
        <p:txBody>
          <a:bodyPr wrap="square" rtlCol="0">
            <a:spAutoFit/>
          </a:bodyPr>
          <a:lstStyle/>
          <a:p>
            <a:pPr algn="ctr"/>
            <a:r>
              <a:rPr lang="en-US" altLang="zh-TW" sz="1400" dirty="0" smtClean="0"/>
              <a:t>+</a:t>
            </a:r>
            <a:r>
              <a:rPr lang="en-US" altLang="zh-TW" sz="1400" dirty="0" smtClean="0"/>
              <a:t>attack(</a:t>
            </a:r>
            <a:r>
              <a:rPr lang="en-US" altLang="zh-TW" sz="1400" dirty="0" err="1" smtClean="0"/>
              <a:t>targetHero:Hero</a:t>
            </a:r>
            <a:r>
              <a:rPr lang="en-US" altLang="zh-TW" sz="1400" dirty="0" smtClean="0"/>
              <a:t>):void</a:t>
            </a:r>
            <a:endParaRPr lang="zh-TW" altLang="en-US" sz="1400" dirty="0"/>
          </a:p>
        </p:txBody>
      </p:sp>
      <p:sp>
        <p:nvSpPr>
          <p:cNvPr id="41" name="矩形 40"/>
          <p:cNvSpPr/>
          <p:nvPr/>
        </p:nvSpPr>
        <p:spPr>
          <a:xfrm>
            <a:off x="2483768" y="5157192"/>
            <a:ext cx="2291916" cy="84226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2555776" y="5157192"/>
            <a:ext cx="2219232" cy="400110"/>
          </a:xfrm>
          <a:prstGeom prst="rect">
            <a:avLst/>
          </a:prstGeom>
          <a:noFill/>
        </p:spPr>
        <p:txBody>
          <a:bodyPr wrap="square" rtlCol="0">
            <a:spAutoFit/>
          </a:bodyPr>
          <a:lstStyle/>
          <a:p>
            <a:pPr algn="ctr"/>
            <a:r>
              <a:rPr lang="en-US" altLang="zh-TW" sz="2000" dirty="0" err="1" smtClean="0"/>
              <a:t>CollidingWarior</a:t>
            </a:r>
            <a:endParaRPr lang="zh-TW" altLang="en-US" sz="2000" dirty="0"/>
          </a:p>
        </p:txBody>
      </p:sp>
      <p:sp>
        <p:nvSpPr>
          <p:cNvPr id="43" name="文字方塊 42"/>
          <p:cNvSpPr txBox="1"/>
          <p:nvPr/>
        </p:nvSpPr>
        <p:spPr>
          <a:xfrm>
            <a:off x="2411760" y="5661248"/>
            <a:ext cx="2507264" cy="307777"/>
          </a:xfrm>
          <a:prstGeom prst="rect">
            <a:avLst/>
          </a:prstGeom>
          <a:noFill/>
        </p:spPr>
        <p:txBody>
          <a:bodyPr wrap="square" rtlCol="0">
            <a:spAutoFit/>
          </a:bodyPr>
          <a:lstStyle/>
          <a:p>
            <a:pPr algn="ctr"/>
            <a:r>
              <a:rPr lang="en-US" altLang="zh-TW" sz="1400" dirty="0" smtClean="0"/>
              <a:t>+</a:t>
            </a:r>
            <a:r>
              <a:rPr lang="en-US" altLang="zh-TW" sz="1400" dirty="0" smtClean="0"/>
              <a:t>attack(</a:t>
            </a:r>
            <a:r>
              <a:rPr lang="en-US" altLang="zh-TW" sz="1400" dirty="0" err="1" smtClean="0"/>
              <a:t>targetHero:Hero</a:t>
            </a:r>
            <a:r>
              <a:rPr lang="en-US" altLang="zh-TW" sz="1400" dirty="0" smtClean="0"/>
              <a:t>):void</a:t>
            </a:r>
            <a:endParaRPr lang="zh-TW" altLang="en-US" sz="1400" dirty="0"/>
          </a:p>
        </p:txBody>
      </p:sp>
      <p:sp>
        <p:nvSpPr>
          <p:cNvPr id="44" name="矩形 43"/>
          <p:cNvSpPr/>
          <p:nvPr/>
        </p:nvSpPr>
        <p:spPr>
          <a:xfrm>
            <a:off x="4788024" y="5755087"/>
            <a:ext cx="2291916" cy="84226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p:cNvSpPr txBox="1"/>
          <p:nvPr/>
        </p:nvSpPr>
        <p:spPr>
          <a:xfrm>
            <a:off x="4860032" y="5733256"/>
            <a:ext cx="2104333" cy="400110"/>
          </a:xfrm>
          <a:prstGeom prst="rect">
            <a:avLst/>
          </a:prstGeom>
          <a:noFill/>
        </p:spPr>
        <p:txBody>
          <a:bodyPr wrap="square" rtlCol="0">
            <a:spAutoFit/>
          </a:bodyPr>
          <a:lstStyle/>
          <a:p>
            <a:pPr algn="ctr"/>
            <a:r>
              <a:rPr lang="en-US" altLang="zh-TW" sz="2000" dirty="0" err="1" smtClean="0"/>
              <a:t>WaterballKnight</a:t>
            </a:r>
            <a:endParaRPr lang="zh-TW" altLang="en-US" sz="2000" dirty="0"/>
          </a:p>
        </p:txBody>
      </p:sp>
      <p:sp>
        <p:nvSpPr>
          <p:cNvPr id="46" name="文字方塊 45"/>
          <p:cNvSpPr txBox="1"/>
          <p:nvPr/>
        </p:nvSpPr>
        <p:spPr>
          <a:xfrm>
            <a:off x="4644008" y="6217567"/>
            <a:ext cx="2507264" cy="307777"/>
          </a:xfrm>
          <a:prstGeom prst="rect">
            <a:avLst/>
          </a:prstGeom>
          <a:noFill/>
        </p:spPr>
        <p:txBody>
          <a:bodyPr wrap="square" rtlCol="0">
            <a:spAutoFit/>
          </a:bodyPr>
          <a:lstStyle/>
          <a:p>
            <a:pPr algn="ctr"/>
            <a:r>
              <a:rPr lang="en-US" altLang="zh-TW" sz="1400" dirty="0" smtClean="0"/>
              <a:t>+</a:t>
            </a:r>
            <a:r>
              <a:rPr lang="en-US" altLang="zh-TW" sz="1400" dirty="0" smtClean="0"/>
              <a:t>attack(</a:t>
            </a:r>
            <a:r>
              <a:rPr lang="en-US" altLang="zh-TW" sz="1400" dirty="0" err="1" smtClean="0"/>
              <a:t>targetHero:Hero</a:t>
            </a:r>
            <a:r>
              <a:rPr lang="en-US" altLang="zh-TW" sz="1400" dirty="0" smtClean="0"/>
              <a:t>):void</a:t>
            </a:r>
            <a:endParaRPr lang="zh-TW" altLang="en-US" sz="1400" dirty="0"/>
          </a:p>
        </p:txBody>
      </p:sp>
      <p:sp>
        <p:nvSpPr>
          <p:cNvPr id="47" name="矩形 46"/>
          <p:cNvSpPr/>
          <p:nvPr/>
        </p:nvSpPr>
        <p:spPr>
          <a:xfrm>
            <a:off x="6816588" y="5251031"/>
            <a:ext cx="2291916" cy="84226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p:cNvSpPr txBox="1"/>
          <p:nvPr/>
        </p:nvSpPr>
        <p:spPr>
          <a:xfrm>
            <a:off x="6948264" y="5251031"/>
            <a:ext cx="2046311" cy="400110"/>
          </a:xfrm>
          <a:prstGeom prst="rect">
            <a:avLst/>
          </a:prstGeom>
          <a:noFill/>
        </p:spPr>
        <p:txBody>
          <a:bodyPr wrap="square" rtlCol="0">
            <a:spAutoFit/>
          </a:bodyPr>
          <a:lstStyle/>
          <a:p>
            <a:pPr algn="ctr"/>
            <a:r>
              <a:rPr lang="en-US" altLang="zh-TW" sz="2000" dirty="0" err="1" smtClean="0"/>
              <a:t>WaterballWarior</a:t>
            </a:r>
            <a:endParaRPr lang="zh-TW" altLang="en-US" sz="2000" dirty="0"/>
          </a:p>
        </p:txBody>
      </p:sp>
      <p:sp>
        <p:nvSpPr>
          <p:cNvPr id="49" name="文字方塊 48"/>
          <p:cNvSpPr txBox="1"/>
          <p:nvPr/>
        </p:nvSpPr>
        <p:spPr>
          <a:xfrm>
            <a:off x="6745256" y="5735342"/>
            <a:ext cx="2507264" cy="307777"/>
          </a:xfrm>
          <a:prstGeom prst="rect">
            <a:avLst/>
          </a:prstGeom>
          <a:noFill/>
        </p:spPr>
        <p:txBody>
          <a:bodyPr wrap="square" rtlCol="0">
            <a:spAutoFit/>
          </a:bodyPr>
          <a:lstStyle/>
          <a:p>
            <a:pPr algn="ctr"/>
            <a:r>
              <a:rPr lang="en-US" altLang="zh-TW" sz="1400" dirty="0" smtClean="0"/>
              <a:t>+</a:t>
            </a:r>
            <a:r>
              <a:rPr lang="en-US" altLang="zh-TW" sz="1400" dirty="0" smtClean="0"/>
              <a:t>attack(</a:t>
            </a:r>
            <a:r>
              <a:rPr lang="en-US" altLang="zh-TW" sz="1400" dirty="0" err="1" smtClean="0"/>
              <a:t>targetHero:Hero</a:t>
            </a:r>
            <a:r>
              <a:rPr lang="en-US" altLang="zh-TW" sz="1400" dirty="0" smtClean="0"/>
              <a:t>):void</a:t>
            </a:r>
            <a:endParaRPr lang="zh-TW" altLang="en-US" sz="1400" dirty="0"/>
          </a:p>
        </p:txBody>
      </p:sp>
      <p:cxnSp>
        <p:nvCxnSpPr>
          <p:cNvPr id="50" name="直線接點 49"/>
          <p:cNvCxnSpPr/>
          <p:nvPr/>
        </p:nvCxnSpPr>
        <p:spPr>
          <a:xfrm>
            <a:off x="35496" y="5517232"/>
            <a:ext cx="22919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2483768" y="5517232"/>
            <a:ext cx="22919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4800364" y="6165304"/>
            <a:ext cx="22919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6816588" y="5611071"/>
            <a:ext cx="22919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a:off x="1124827" y="5013176"/>
            <a:ext cx="25048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1115616" y="5007196"/>
            <a:ext cx="0" cy="1499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3635896" y="5007196"/>
            <a:ext cx="0" cy="1499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endCxn id="16" idx="2"/>
          </p:cNvCxnSpPr>
          <p:nvPr/>
        </p:nvCxnSpPr>
        <p:spPr>
          <a:xfrm flipV="1">
            <a:off x="2437705" y="4782468"/>
            <a:ext cx="0" cy="2247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V="1">
            <a:off x="5946322" y="5013176"/>
            <a:ext cx="2154070" cy="87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8100392" y="5013176"/>
            <a:ext cx="0" cy="1499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a:endCxn id="45" idx="0"/>
          </p:cNvCxnSpPr>
          <p:nvPr/>
        </p:nvCxnSpPr>
        <p:spPr>
          <a:xfrm>
            <a:off x="5874990" y="5007196"/>
            <a:ext cx="37209" cy="7260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V="1">
            <a:off x="6804248" y="4797152"/>
            <a:ext cx="0" cy="2247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文字方塊 68"/>
          <p:cNvSpPr txBox="1"/>
          <p:nvPr/>
        </p:nvSpPr>
        <p:spPr>
          <a:xfrm>
            <a:off x="6457625" y="1510171"/>
            <a:ext cx="2362847" cy="646331"/>
          </a:xfrm>
          <a:prstGeom prst="rect">
            <a:avLst/>
          </a:prstGeom>
          <a:noFill/>
        </p:spPr>
        <p:txBody>
          <a:bodyPr wrap="square" rtlCol="0">
            <a:spAutoFit/>
          </a:bodyPr>
          <a:lstStyle/>
          <a:p>
            <a:pPr algn="ctr"/>
            <a:r>
              <a:rPr lang="zh-TW" altLang="en-US" sz="3600" dirty="0"/>
              <a:t>組合爆炸</a:t>
            </a:r>
          </a:p>
        </p:txBody>
      </p:sp>
    </p:spTree>
    <p:extLst>
      <p:ext uri="{BB962C8B-B14F-4D97-AF65-F5344CB8AC3E}">
        <p14:creationId xmlns:p14="http://schemas.microsoft.com/office/powerpoint/2010/main" val="3043490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7214920" y="6016792"/>
            <a:ext cx="1800200" cy="70750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21</a:t>
            </a:fld>
            <a:endParaRPr lang="zh-TW" altLang="en-US"/>
          </a:p>
        </p:txBody>
      </p:sp>
      <p:sp>
        <p:nvSpPr>
          <p:cNvPr id="7" name="標題 1"/>
          <p:cNvSpPr>
            <a:spLocks noGrp="1"/>
          </p:cNvSpPr>
          <p:nvPr>
            <p:ph type="title"/>
          </p:nvPr>
        </p:nvSpPr>
        <p:spPr/>
        <p:txBody>
          <a:bodyPr/>
          <a:lstStyle/>
          <a:p>
            <a:r>
              <a:rPr lang="zh-TW" altLang="en-US" dirty="0" smtClean="0"/>
              <a:t>策略模式版</a:t>
            </a:r>
            <a:endParaRPr lang="zh-TW" altLang="en-US" dirty="0"/>
          </a:p>
        </p:txBody>
      </p:sp>
      <p:grpSp>
        <p:nvGrpSpPr>
          <p:cNvPr id="8" name="群組 7"/>
          <p:cNvGrpSpPr/>
          <p:nvPr/>
        </p:nvGrpSpPr>
        <p:grpSpPr>
          <a:xfrm>
            <a:off x="179512" y="2053729"/>
            <a:ext cx="4032448" cy="3600400"/>
            <a:chOff x="4860032" y="1628800"/>
            <a:chExt cx="4032448" cy="3600400"/>
          </a:xfrm>
        </p:grpSpPr>
        <p:sp>
          <p:nvSpPr>
            <p:cNvPr id="9" name="矩形 8"/>
            <p:cNvSpPr/>
            <p:nvPr/>
          </p:nvSpPr>
          <p:spPr>
            <a:xfrm>
              <a:off x="5076056" y="1628800"/>
              <a:ext cx="3528392" cy="36004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156176" y="1772816"/>
              <a:ext cx="1368152" cy="461665"/>
            </a:xfrm>
            <a:prstGeom prst="rect">
              <a:avLst/>
            </a:prstGeom>
            <a:noFill/>
          </p:spPr>
          <p:txBody>
            <a:bodyPr wrap="square" rtlCol="0">
              <a:spAutoFit/>
            </a:bodyPr>
            <a:lstStyle/>
            <a:p>
              <a:pPr algn="ctr"/>
              <a:r>
                <a:rPr lang="en-US" altLang="zh-TW" sz="2400" dirty="0" smtClean="0"/>
                <a:t>HERO</a:t>
              </a:r>
              <a:endParaRPr lang="zh-TW" altLang="en-US" sz="2400" dirty="0"/>
            </a:p>
          </p:txBody>
        </p:sp>
        <p:cxnSp>
          <p:nvCxnSpPr>
            <p:cNvPr id="11" name="直線接點 10"/>
            <p:cNvCxnSpPr/>
            <p:nvPr/>
          </p:nvCxnSpPr>
          <p:spPr>
            <a:xfrm>
              <a:off x="5076056" y="2276872"/>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5364088" y="2276872"/>
              <a:ext cx="2520280" cy="2308324"/>
            </a:xfrm>
            <a:prstGeom prst="rect">
              <a:avLst/>
            </a:prstGeom>
            <a:noFill/>
          </p:spPr>
          <p:txBody>
            <a:bodyPr wrap="square" rtlCol="0">
              <a:spAutoFit/>
            </a:bodyPr>
            <a:lstStyle/>
            <a:p>
              <a:r>
                <a:rPr lang="en-US" altLang="zh-TW" sz="2400" dirty="0" smtClean="0"/>
                <a:t>-</a:t>
              </a:r>
              <a:r>
                <a:rPr lang="en-US" altLang="zh-TW" sz="2400" dirty="0" err="1" smtClean="0"/>
                <a:t>hp</a:t>
              </a:r>
              <a:r>
                <a:rPr lang="en-US" altLang="zh-TW" sz="2400" dirty="0" smtClean="0"/>
                <a:t>: </a:t>
              </a:r>
              <a:r>
                <a:rPr lang="en-US" altLang="zh-TW" sz="2400" dirty="0" err="1" smtClean="0"/>
                <a:t>int</a:t>
              </a:r>
              <a:endParaRPr lang="en-US" altLang="zh-TW" sz="2400" dirty="0" smtClean="0"/>
            </a:p>
            <a:p>
              <a:r>
                <a:rPr lang="en-US" altLang="zh-TW" sz="2400" dirty="0" smtClean="0"/>
                <a:t>-</a:t>
              </a:r>
              <a:r>
                <a:rPr lang="en-US" altLang="zh-TW" sz="2400" dirty="0" err="1" smtClean="0"/>
                <a:t>mp</a:t>
              </a:r>
              <a:r>
                <a:rPr lang="en-US" altLang="zh-TW" sz="2400" dirty="0" smtClean="0"/>
                <a:t>:</a:t>
              </a:r>
              <a:r>
                <a:rPr lang="zh-TW" altLang="en-US" sz="2400" dirty="0"/>
                <a:t> </a:t>
              </a:r>
              <a:r>
                <a:rPr lang="en-US" altLang="zh-TW" sz="2400" dirty="0" err="1" smtClean="0"/>
                <a:t>int</a:t>
              </a:r>
              <a:endParaRPr lang="en-US" altLang="zh-TW" sz="2400" dirty="0" smtClean="0"/>
            </a:p>
            <a:p>
              <a:r>
                <a:rPr lang="en-US" altLang="zh-TW" sz="2400" dirty="0" smtClean="0"/>
                <a:t>-strength: </a:t>
              </a:r>
              <a:r>
                <a:rPr lang="en-US" altLang="zh-TW" sz="2400" dirty="0" err="1" smtClean="0"/>
                <a:t>int</a:t>
              </a:r>
              <a:endParaRPr lang="en-US" altLang="zh-TW" sz="2400" dirty="0" smtClean="0"/>
            </a:p>
            <a:p>
              <a:r>
                <a:rPr lang="en-US" altLang="zh-TW" sz="2400" dirty="0" smtClean="0"/>
                <a:t>-wisdom: </a:t>
              </a:r>
              <a:r>
                <a:rPr lang="en-US" altLang="zh-TW" sz="2400" dirty="0" err="1" smtClean="0"/>
                <a:t>int</a:t>
              </a:r>
              <a:endParaRPr lang="en-US" altLang="zh-TW" sz="2400" dirty="0" smtClean="0"/>
            </a:p>
            <a:p>
              <a:r>
                <a:rPr lang="en-US" altLang="zh-TW" sz="2400" dirty="0" smtClean="0"/>
                <a:t>-</a:t>
              </a:r>
              <a:r>
                <a:rPr lang="en-US" altLang="zh-TW" sz="2400" dirty="0" err="1"/>
                <a:t>d</a:t>
              </a:r>
              <a:r>
                <a:rPr lang="en-US" altLang="zh-TW" sz="2400" dirty="0" err="1" smtClean="0"/>
                <a:t>efence</a:t>
              </a:r>
              <a:r>
                <a:rPr lang="en-US" altLang="zh-TW" sz="2400" dirty="0" smtClean="0"/>
                <a:t>: </a:t>
              </a:r>
              <a:r>
                <a:rPr lang="en-US" altLang="zh-TW" sz="2400" dirty="0" err="1" smtClean="0"/>
                <a:t>int</a:t>
              </a:r>
              <a:endParaRPr lang="en-US" altLang="zh-TW" sz="2400" dirty="0" smtClean="0"/>
            </a:p>
            <a:p>
              <a:r>
                <a:rPr lang="en-US" altLang="zh-TW" sz="2400" dirty="0"/>
                <a:t>-</a:t>
              </a:r>
              <a:r>
                <a:rPr lang="en-US" altLang="zh-TW" sz="2400" dirty="0" smtClean="0"/>
                <a:t>skill: string</a:t>
              </a:r>
            </a:p>
          </p:txBody>
        </p:sp>
        <p:cxnSp>
          <p:nvCxnSpPr>
            <p:cNvPr id="13" name="直線接點 12"/>
            <p:cNvCxnSpPr/>
            <p:nvPr/>
          </p:nvCxnSpPr>
          <p:spPr>
            <a:xfrm>
              <a:off x="5148064" y="4653136"/>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4860032" y="4757082"/>
              <a:ext cx="4032448" cy="400110"/>
            </a:xfrm>
            <a:prstGeom prst="rect">
              <a:avLst/>
            </a:prstGeom>
            <a:noFill/>
          </p:spPr>
          <p:txBody>
            <a:bodyPr wrap="square" rtlCol="0">
              <a:spAutoFit/>
            </a:bodyPr>
            <a:lstStyle/>
            <a:p>
              <a:pPr algn="ctr"/>
              <a:r>
                <a:rPr lang="en-US" altLang="zh-TW" sz="2000" dirty="0" smtClean="0"/>
                <a:t>+</a:t>
              </a:r>
              <a:r>
                <a:rPr lang="en-US" altLang="zh-TW" sz="2000" dirty="0" smtClean="0"/>
                <a:t>attack(</a:t>
              </a:r>
              <a:r>
                <a:rPr lang="en-US" altLang="zh-TW" sz="2000" dirty="0" err="1" smtClean="0"/>
                <a:t>targetHero:Hero</a:t>
              </a:r>
              <a:r>
                <a:rPr lang="en-US" altLang="zh-TW" sz="2000" dirty="0" smtClean="0"/>
                <a:t>):void</a:t>
              </a:r>
              <a:endParaRPr lang="zh-TW" altLang="en-US" sz="2000" dirty="0"/>
            </a:p>
          </p:txBody>
        </p:sp>
      </p:grpSp>
      <p:sp>
        <p:nvSpPr>
          <p:cNvPr id="5" name="矩形 4"/>
          <p:cNvSpPr/>
          <p:nvPr/>
        </p:nvSpPr>
        <p:spPr>
          <a:xfrm>
            <a:off x="4211960" y="2984500"/>
            <a:ext cx="4932040" cy="1584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508104" y="3068960"/>
            <a:ext cx="2448272" cy="461665"/>
          </a:xfrm>
          <a:prstGeom prst="rect">
            <a:avLst/>
          </a:prstGeom>
          <a:noFill/>
        </p:spPr>
        <p:txBody>
          <a:bodyPr wrap="square" rtlCol="0">
            <a:spAutoFit/>
          </a:bodyPr>
          <a:lstStyle/>
          <a:p>
            <a:pPr algn="ctr"/>
            <a:r>
              <a:rPr lang="en-US" altLang="zh-TW" sz="2400" dirty="0" smtClean="0"/>
              <a:t>&lt;&lt;interface&gt;&gt;</a:t>
            </a:r>
            <a:endParaRPr lang="zh-TW" altLang="en-US" sz="2400" dirty="0"/>
          </a:p>
        </p:txBody>
      </p:sp>
      <p:sp>
        <p:nvSpPr>
          <p:cNvPr id="17" name="文字方塊 16"/>
          <p:cNvSpPr txBox="1"/>
          <p:nvPr/>
        </p:nvSpPr>
        <p:spPr>
          <a:xfrm>
            <a:off x="6084168" y="3356992"/>
            <a:ext cx="1368152" cy="461665"/>
          </a:xfrm>
          <a:prstGeom prst="rect">
            <a:avLst/>
          </a:prstGeom>
          <a:noFill/>
        </p:spPr>
        <p:txBody>
          <a:bodyPr wrap="square" rtlCol="0">
            <a:spAutoFit/>
          </a:bodyPr>
          <a:lstStyle/>
          <a:p>
            <a:pPr algn="ctr"/>
            <a:r>
              <a:rPr lang="en-US" altLang="zh-TW" sz="2400" dirty="0" smtClean="0"/>
              <a:t>Skill</a:t>
            </a:r>
            <a:endParaRPr lang="zh-TW" altLang="en-US" sz="2400" dirty="0"/>
          </a:p>
        </p:txBody>
      </p:sp>
      <p:cxnSp>
        <p:nvCxnSpPr>
          <p:cNvPr id="18" name="直線接點 17"/>
          <p:cNvCxnSpPr/>
          <p:nvPr/>
        </p:nvCxnSpPr>
        <p:spPr>
          <a:xfrm>
            <a:off x="4211960" y="3861048"/>
            <a:ext cx="49320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4211960" y="4005064"/>
            <a:ext cx="4824536" cy="338554"/>
          </a:xfrm>
          <a:prstGeom prst="rect">
            <a:avLst/>
          </a:prstGeom>
          <a:noFill/>
        </p:spPr>
        <p:txBody>
          <a:bodyPr wrap="square" rtlCol="0">
            <a:spAutoFit/>
          </a:bodyPr>
          <a:lstStyle/>
          <a:p>
            <a:pPr algn="ctr"/>
            <a:r>
              <a:rPr lang="en-US" altLang="zh-TW" sz="1600" dirty="0" smtClean="0"/>
              <a:t>+</a:t>
            </a:r>
            <a:r>
              <a:rPr lang="en-US" altLang="zh-TW" sz="1600" dirty="0" smtClean="0"/>
              <a:t>attack(</a:t>
            </a:r>
            <a:r>
              <a:rPr lang="en-US" altLang="zh-TW" sz="1600" dirty="0" err="1" smtClean="0"/>
              <a:t>attachingHero:Hero,attackedHero:Hero</a:t>
            </a:r>
            <a:r>
              <a:rPr lang="en-US" altLang="zh-TW" sz="1600" dirty="0" smtClean="0"/>
              <a:t>):void</a:t>
            </a:r>
            <a:endParaRPr lang="zh-TW" altLang="en-US" sz="1600" dirty="0"/>
          </a:p>
        </p:txBody>
      </p:sp>
      <p:cxnSp>
        <p:nvCxnSpPr>
          <p:cNvPr id="21" name="直線接點 20"/>
          <p:cNvCxnSpPr>
            <a:stCxn id="9" idx="3"/>
          </p:cNvCxnSpPr>
          <p:nvPr/>
        </p:nvCxnSpPr>
        <p:spPr>
          <a:xfrm>
            <a:off x="3923928" y="3853929"/>
            <a:ext cx="288032" cy="7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肘形接點 24"/>
          <p:cNvCxnSpPr/>
          <p:nvPr/>
        </p:nvCxnSpPr>
        <p:spPr>
          <a:xfrm flipV="1">
            <a:off x="3923928" y="4653136"/>
            <a:ext cx="1584176" cy="728930"/>
          </a:xfrm>
          <a:prstGeom prst="bentConnector3">
            <a:avLst>
              <a:gd name="adj1" fmla="val 99704"/>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肘形接點 33"/>
          <p:cNvCxnSpPr>
            <a:stCxn id="5" idx="0"/>
          </p:cNvCxnSpPr>
          <p:nvPr/>
        </p:nvCxnSpPr>
        <p:spPr>
          <a:xfrm rot="16200000" flipV="1">
            <a:off x="4907577" y="1214097"/>
            <a:ext cx="786755" cy="2754052"/>
          </a:xfrm>
          <a:prstGeom prst="bentConnector2">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4644008" y="1628800"/>
            <a:ext cx="2124236" cy="830997"/>
          </a:xfrm>
          <a:prstGeom prst="rect">
            <a:avLst/>
          </a:prstGeom>
          <a:noFill/>
        </p:spPr>
        <p:txBody>
          <a:bodyPr wrap="square" rtlCol="0">
            <a:spAutoFit/>
          </a:bodyPr>
          <a:lstStyle/>
          <a:p>
            <a:pPr algn="ctr"/>
            <a:r>
              <a:rPr lang="zh-TW" altLang="en-US" sz="2400" dirty="0" smtClean="0"/>
              <a:t>攻擊英雄</a:t>
            </a:r>
            <a:endParaRPr lang="en-US" altLang="zh-TW" sz="2400" dirty="0" smtClean="0"/>
          </a:p>
          <a:p>
            <a:pPr algn="ctr"/>
            <a:endParaRPr lang="zh-TW" altLang="en-US" sz="2400" dirty="0"/>
          </a:p>
        </p:txBody>
      </p:sp>
      <p:sp>
        <p:nvSpPr>
          <p:cNvPr id="38" name="文字方塊 37"/>
          <p:cNvSpPr txBox="1"/>
          <p:nvPr/>
        </p:nvSpPr>
        <p:spPr>
          <a:xfrm>
            <a:off x="3923928" y="5380251"/>
            <a:ext cx="2016224" cy="1200329"/>
          </a:xfrm>
          <a:prstGeom prst="rect">
            <a:avLst/>
          </a:prstGeom>
          <a:noFill/>
        </p:spPr>
        <p:txBody>
          <a:bodyPr wrap="square" rtlCol="0">
            <a:spAutoFit/>
          </a:bodyPr>
          <a:lstStyle/>
          <a:p>
            <a:pPr algn="ctr"/>
            <a:r>
              <a:rPr lang="zh-TW" altLang="en-US" sz="2400" dirty="0"/>
              <a:t>委派</a:t>
            </a:r>
            <a:r>
              <a:rPr lang="zh-TW" altLang="en-US" sz="2400" dirty="0" smtClean="0"/>
              <a:t>攻擊</a:t>
            </a:r>
            <a:endParaRPr lang="en-US" altLang="zh-TW" sz="2400" dirty="0" smtClean="0"/>
          </a:p>
          <a:p>
            <a:pPr algn="ctr"/>
            <a:endParaRPr lang="en-US" altLang="zh-TW" sz="2400" dirty="0" smtClean="0"/>
          </a:p>
          <a:p>
            <a:pPr algn="ctr"/>
            <a:endParaRPr lang="zh-TW" altLang="en-US" sz="2400" dirty="0"/>
          </a:p>
        </p:txBody>
      </p:sp>
      <p:sp>
        <p:nvSpPr>
          <p:cNvPr id="34820" name="矩形 34819"/>
          <p:cNvSpPr/>
          <p:nvPr/>
        </p:nvSpPr>
        <p:spPr>
          <a:xfrm>
            <a:off x="4968044" y="6047653"/>
            <a:ext cx="1800200" cy="70750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821" name="文字方塊 34820"/>
          <p:cNvSpPr txBox="1"/>
          <p:nvPr/>
        </p:nvSpPr>
        <p:spPr>
          <a:xfrm>
            <a:off x="5300954" y="6163901"/>
            <a:ext cx="1080120" cy="400110"/>
          </a:xfrm>
          <a:prstGeom prst="rect">
            <a:avLst/>
          </a:prstGeom>
          <a:noFill/>
        </p:spPr>
        <p:txBody>
          <a:bodyPr wrap="square" rtlCol="0">
            <a:spAutoFit/>
          </a:bodyPr>
          <a:lstStyle/>
          <a:p>
            <a:r>
              <a:rPr lang="en-US" altLang="zh-TW" sz="2000" dirty="0" smtClean="0"/>
              <a:t>Colliding</a:t>
            </a:r>
            <a:endParaRPr lang="zh-TW" altLang="en-US" sz="2000" dirty="0"/>
          </a:p>
        </p:txBody>
      </p:sp>
      <p:sp>
        <p:nvSpPr>
          <p:cNvPr id="41" name="文字方塊 40"/>
          <p:cNvSpPr txBox="1"/>
          <p:nvPr/>
        </p:nvSpPr>
        <p:spPr>
          <a:xfrm>
            <a:off x="7524328" y="6165304"/>
            <a:ext cx="1317520" cy="400110"/>
          </a:xfrm>
          <a:prstGeom prst="rect">
            <a:avLst/>
          </a:prstGeom>
          <a:noFill/>
        </p:spPr>
        <p:txBody>
          <a:bodyPr wrap="square" rtlCol="0">
            <a:spAutoFit/>
          </a:bodyPr>
          <a:lstStyle/>
          <a:p>
            <a:r>
              <a:rPr lang="en-US" altLang="zh-TW" sz="2000" dirty="0" err="1" smtClean="0"/>
              <a:t>Waterball</a:t>
            </a:r>
            <a:endParaRPr lang="zh-TW" altLang="en-US" sz="2000" dirty="0"/>
          </a:p>
        </p:txBody>
      </p:sp>
      <p:cxnSp>
        <p:nvCxnSpPr>
          <p:cNvPr id="34823" name="直線接點 34822"/>
          <p:cNvCxnSpPr/>
          <p:nvPr/>
        </p:nvCxnSpPr>
        <p:spPr>
          <a:xfrm>
            <a:off x="5940152" y="5458570"/>
            <a:ext cx="0" cy="63472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flipH="1">
            <a:off x="5948896" y="5445224"/>
            <a:ext cx="236752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827" name="直線單箭頭接點 34826"/>
          <p:cNvCxnSpPr/>
          <p:nvPr/>
        </p:nvCxnSpPr>
        <p:spPr>
          <a:xfrm flipV="1">
            <a:off x="7214920" y="4653136"/>
            <a:ext cx="0" cy="79208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8316416" y="5386562"/>
            <a:ext cx="0" cy="63472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586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8A90798-374D-47A2-8350-758D50033257}" type="slidenum">
              <a:rPr lang="zh-TW" altLang="en-US" smtClean="0"/>
              <a:t>22</a:t>
            </a:fld>
            <a:endParaRPr lang="zh-TW" altLang="en-US"/>
          </a:p>
        </p:txBody>
      </p:sp>
      <p:sp>
        <p:nvSpPr>
          <p:cNvPr id="5" name="標題 1"/>
          <p:cNvSpPr>
            <a:spLocks noGrp="1"/>
          </p:cNvSpPr>
          <p:nvPr>
            <p:ph type="title"/>
          </p:nvPr>
        </p:nvSpPr>
        <p:spPr/>
        <p:txBody>
          <a:bodyPr/>
          <a:lstStyle/>
          <a:p>
            <a:r>
              <a:rPr lang="zh-TW" altLang="en-US" dirty="0" smtClean="0"/>
              <a:t>策略模式</a:t>
            </a:r>
            <a:r>
              <a:rPr lang="zh-TW" altLang="en-US" dirty="0"/>
              <a:t>版</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31083"/>
            <a:ext cx="62865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91680" y="3429000"/>
            <a:ext cx="7131857"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894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23</a:t>
            </a:fld>
            <a:endParaRPr lang="zh-TW" altLang="en-US"/>
          </a:p>
        </p:txBody>
      </p:sp>
      <p:sp>
        <p:nvSpPr>
          <p:cNvPr id="5" name="標題 1"/>
          <p:cNvSpPr>
            <a:spLocks noGrp="1"/>
          </p:cNvSpPr>
          <p:nvPr>
            <p:ph type="title"/>
          </p:nvPr>
        </p:nvSpPr>
        <p:spPr/>
        <p:txBody>
          <a:bodyPr/>
          <a:lstStyle/>
          <a:p>
            <a:r>
              <a:rPr lang="zh-TW" altLang="en-US" dirty="0" smtClean="0"/>
              <a:t>策略模式</a:t>
            </a:r>
            <a:r>
              <a:rPr lang="zh-TW" altLang="en-US" dirty="0"/>
              <a:t>版</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268760"/>
            <a:ext cx="5195987" cy="5312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6623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zh-TW" altLang="en-US" dirty="0" smtClean="0"/>
              <a:t>優點</a:t>
            </a:r>
            <a:r>
              <a:rPr lang="en-US" altLang="zh-TW" dirty="0" smtClean="0"/>
              <a:t>:</a:t>
            </a:r>
          </a:p>
          <a:p>
            <a:pPr marL="514350" indent="-514350">
              <a:buFont typeface="+mj-lt"/>
              <a:buAutoNum type="arabicPeriod"/>
            </a:pPr>
            <a:r>
              <a:rPr lang="zh-TW" altLang="zh-TW" sz="2400" dirty="0" smtClean="0"/>
              <a:t>用戶</a:t>
            </a:r>
            <a:r>
              <a:rPr lang="zh-TW" altLang="zh-TW" sz="2400" dirty="0"/>
              <a:t>可以在不修改原有系統的基礎上選擇算法或行為，也可以靈活地增加新的算法或行為。</a:t>
            </a:r>
          </a:p>
          <a:p>
            <a:pPr marL="514350" indent="-514350">
              <a:buFont typeface="+mj-lt"/>
              <a:buAutoNum type="arabicPeriod"/>
            </a:pPr>
            <a:r>
              <a:rPr lang="zh-TW" altLang="zh-TW" sz="2400" dirty="0"/>
              <a:t>使用策略模式可以避免使用多重條件轉移語句</a:t>
            </a:r>
            <a:r>
              <a:rPr lang="zh-TW" altLang="zh-TW" sz="2400" dirty="0" smtClean="0"/>
              <a:t>。</a:t>
            </a:r>
            <a:endParaRPr lang="en-US" altLang="zh-TW" sz="2400" dirty="0" smtClean="0"/>
          </a:p>
          <a:p>
            <a:pPr marL="514350" indent="-514350">
              <a:buFont typeface="+mj-lt"/>
              <a:buAutoNum type="arabicPeriod"/>
            </a:pPr>
            <a:r>
              <a:rPr lang="zh-TW" altLang="zh-TW" sz="2400" dirty="0" smtClean="0"/>
              <a:t>策略</a:t>
            </a:r>
            <a:r>
              <a:rPr lang="zh-TW" altLang="zh-TW" sz="2400" dirty="0"/>
              <a:t>模式提供了可以替換繼承關係的辦法。</a:t>
            </a:r>
          </a:p>
          <a:p>
            <a:pPr marL="0" indent="0">
              <a:buNone/>
            </a:pPr>
            <a:r>
              <a:rPr lang="zh-TW" altLang="en-US" dirty="0" smtClean="0"/>
              <a:t>缺點</a:t>
            </a:r>
            <a:r>
              <a:rPr lang="en-US" altLang="zh-TW" dirty="0" smtClean="0"/>
              <a:t>:</a:t>
            </a:r>
          </a:p>
          <a:p>
            <a:pPr marL="514350" indent="-514350">
              <a:buFont typeface="+mj-lt"/>
              <a:buAutoNum type="arabicPeriod"/>
            </a:pPr>
            <a:r>
              <a:rPr lang="zh-TW" altLang="en-US" sz="2200" dirty="0" smtClean="0"/>
              <a:t>客戶</a:t>
            </a:r>
            <a:r>
              <a:rPr lang="zh-TW" altLang="en-US" sz="2200" dirty="0"/>
              <a:t>端必須理解所有策略算法的區別，以便適時選擇恰當的算法類。</a:t>
            </a:r>
          </a:p>
          <a:p>
            <a:pPr marL="514350" indent="-514350">
              <a:buFont typeface="+mj-lt"/>
              <a:buAutoNum type="arabicPeriod"/>
            </a:pPr>
            <a:r>
              <a:rPr lang="zh-TW" altLang="en-US" sz="2200" dirty="0"/>
              <a:t>策略模式造成很多的策略類。</a:t>
            </a:r>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24</a:t>
            </a:fld>
            <a:endParaRPr lang="zh-TW" altLang="en-US"/>
          </a:p>
        </p:txBody>
      </p:sp>
      <p:sp>
        <p:nvSpPr>
          <p:cNvPr id="5" name="標題 1"/>
          <p:cNvSpPr>
            <a:spLocks noGrp="1"/>
          </p:cNvSpPr>
          <p:nvPr>
            <p:ph type="title"/>
          </p:nvPr>
        </p:nvSpPr>
        <p:spPr/>
        <p:txBody>
          <a:bodyPr/>
          <a:lstStyle/>
          <a:p>
            <a:r>
              <a:rPr lang="zh-TW" altLang="en-US" dirty="0" smtClean="0"/>
              <a:t>策略模式</a:t>
            </a:r>
            <a:endParaRPr lang="zh-TW" altLang="en-US" dirty="0"/>
          </a:p>
        </p:txBody>
      </p:sp>
    </p:spTree>
    <p:extLst>
      <p:ext uri="{BB962C8B-B14F-4D97-AF65-F5344CB8AC3E}">
        <p14:creationId xmlns:p14="http://schemas.microsoft.com/office/powerpoint/2010/main" val="1415297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8A90798-374D-47A2-8350-758D50033257}" type="slidenum">
              <a:rPr lang="zh-TW" altLang="en-US" smtClean="0"/>
              <a:t>25</a:t>
            </a:fld>
            <a:endParaRPr lang="zh-TW" altLang="en-US"/>
          </a:p>
        </p:txBody>
      </p:sp>
      <p:sp>
        <p:nvSpPr>
          <p:cNvPr id="5" name="標題 1"/>
          <p:cNvSpPr>
            <a:spLocks noGrp="1"/>
          </p:cNvSpPr>
          <p:nvPr>
            <p:ph type="title"/>
          </p:nvPr>
        </p:nvSpPr>
        <p:spPr/>
        <p:txBody>
          <a:bodyPr>
            <a:normAutofit/>
          </a:bodyPr>
          <a:lstStyle/>
          <a:p>
            <a:r>
              <a:rPr lang="zh-TW" altLang="en-US" sz="3200" dirty="0" smtClean="0"/>
              <a:t>簡單工廠模式</a:t>
            </a:r>
            <a:endParaRPr lang="zh-TW" altLang="en-US" sz="3200" dirty="0"/>
          </a:p>
        </p:txBody>
      </p:sp>
      <p:sp>
        <p:nvSpPr>
          <p:cNvPr id="6" name="AutoShape 4" descr="卡通手绘披萨店PNG透明素材下载- 尺寸1200*1200 - 编号44123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6" descr="卡通手绘披萨店PNG透明素材下载- 尺寸1200*1200 - 编号44123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8" descr="卡通手绘披萨店PNG透明素材下载- 尺寸1200*1200 - 编号441235"/>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922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96" y="1988841"/>
            <a:ext cx="309634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內容版面配置區 2"/>
          <p:cNvSpPr>
            <a:spLocks noGrp="1"/>
          </p:cNvSpPr>
          <p:nvPr>
            <p:ph idx="1"/>
          </p:nvPr>
        </p:nvSpPr>
        <p:spPr>
          <a:xfrm>
            <a:off x="3059087" y="5949280"/>
            <a:ext cx="2232993" cy="687884"/>
          </a:xfrm>
        </p:spPr>
        <p:txBody>
          <a:bodyPr>
            <a:normAutofit/>
          </a:bodyPr>
          <a:lstStyle/>
          <a:p>
            <a:pPr marL="0" indent="0">
              <a:buNone/>
            </a:pPr>
            <a:r>
              <a:rPr lang="en-US" altLang="zh-TW" dirty="0" smtClean="0"/>
              <a:t>Pizza store</a:t>
            </a:r>
            <a:endParaRPr lang="zh-TW" altLang="en-US" dirty="0"/>
          </a:p>
        </p:txBody>
      </p:sp>
      <p:pic>
        <p:nvPicPr>
          <p:cNvPr id="92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1208" y="1376772"/>
            <a:ext cx="4980341" cy="4320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8758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簡單工廠模式</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26</a:t>
            </a:fld>
            <a:endParaRPr lang="zh-TW" altLang="en-US"/>
          </a:p>
        </p:txBody>
      </p:sp>
      <p:sp>
        <p:nvSpPr>
          <p:cNvPr id="9" name="內容版面配置區 2"/>
          <p:cNvSpPr txBox="1">
            <a:spLocks/>
          </p:cNvSpPr>
          <p:nvPr/>
        </p:nvSpPr>
        <p:spPr>
          <a:xfrm>
            <a:off x="540525" y="5733256"/>
            <a:ext cx="8358460" cy="9361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TW" altLang="en-US" sz="2800" dirty="0" smtClean="0"/>
              <a:t>。</a:t>
            </a:r>
            <a:endParaRPr lang="en-US" altLang="zh-TW" sz="2800" dirty="0"/>
          </a:p>
        </p:txBody>
      </p:sp>
      <p:sp>
        <p:nvSpPr>
          <p:cNvPr id="10" name="內容版面配置區 9"/>
          <p:cNvSpPr>
            <a:spLocks noGrp="1"/>
          </p:cNvSpPr>
          <p:nvPr>
            <p:ph idx="1"/>
          </p:nvPr>
        </p:nvSpPr>
        <p:spPr/>
        <p:txBody>
          <a:bodyPr/>
          <a:lstStyle/>
          <a:p>
            <a:endParaRPr lang="zh-TW" alt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935648"/>
            <a:ext cx="4104456" cy="360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988839"/>
            <a:ext cx="4398993" cy="3495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392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27</a:t>
            </a:fld>
            <a:endParaRPr lang="zh-TW"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44824"/>
            <a:ext cx="7495961" cy="4068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標題 1"/>
          <p:cNvSpPr>
            <a:spLocks noGrp="1"/>
          </p:cNvSpPr>
          <p:nvPr>
            <p:ph type="title"/>
          </p:nvPr>
        </p:nvSpPr>
        <p:spPr/>
        <p:txBody>
          <a:bodyPr/>
          <a:lstStyle/>
          <a:p>
            <a:r>
              <a:rPr lang="zh-TW" altLang="en-US" dirty="0" smtClean="0"/>
              <a:t>簡單工廠模式</a:t>
            </a:r>
            <a:endParaRPr lang="zh-TW" altLang="en-US" dirty="0"/>
          </a:p>
        </p:txBody>
      </p:sp>
    </p:spTree>
    <p:extLst>
      <p:ext uri="{BB962C8B-B14F-4D97-AF65-F5344CB8AC3E}">
        <p14:creationId xmlns:p14="http://schemas.microsoft.com/office/powerpoint/2010/main" val="1317739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smtClean="0"/>
              <a:t>優點</a:t>
            </a:r>
            <a:r>
              <a:rPr lang="en-US" altLang="zh-TW" dirty="0" smtClean="0"/>
              <a:t>:</a:t>
            </a:r>
            <a:r>
              <a:rPr lang="zh-TW" altLang="en-US" dirty="0" smtClean="0"/>
              <a:t>分離</a:t>
            </a:r>
            <a:r>
              <a:rPr lang="zh-TW" altLang="en-US" dirty="0"/>
              <a:t>了物件的使用和</a:t>
            </a:r>
            <a:r>
              <a:rPr lang="zh-TW" altLang="en-US" dirty="0" smtClean="0"/>
              <a:t>創造</a:t>
            </a:r>
            <a:endParaRPr lang="en-US" altLang="zh-TW" dirty="0" smtClean="0"/>
          </a:p>
          <a:p>
            <a:pPr marL="0" indent="0">
              <a:buNone/>
            </a:pPr>
            <a:endParaRPr lang="en-US" altLang="zh-TW" dirty="0" smtClean="0"/>
          </a:p>
          <a:p>
            <a:r>
              <a:rPr lang="zh-TW" altLang="en-US" dirty="0" smtClean="0"/>
              <a:t>缺點</a:t>
            </a:r>
            <a:r>
              <a:rPr lang="en-US" altLang="zh-TW" dirty="0" smtClean="0"/>
              <a:t>:</a:t>
            </a:r>
            <a:r>
              <a:rPr lang="zh-TW" altLang="en-US" dirty="0" smtClean="0"/>
              <a:t>每當</a:t>
            </a:r>
            <a:r>
              <a:rPr lang="zh-TW" altLang="en-US" dirty="0"/>
              <a:t>有新的 </a:t>
            </a:r>
            <a:r>
              <a:rPr lang="en-US" altLang="zh-TW" dirty="0"/>
              <a:t>class </a:t>
            </a:r>
            <a:r>
              <a:rPr lang="zh-TW" altLang="en-US" dirty="0"/>
              <a:t>出來工廠就要改，複雜度上升得很</a:t>
            </a:r>
            <a:r>
              <a:rPr lang="zh-TW" altLang="en-US" dirty="0" smtClean="0"/>
              <a:t>快</a:t>
            </a:r>
            <a:endParaRPr lang="en-US" altLang="zh-TW" dirty="0" smtClean="0"/>
          </a:p>
          <a:p>
            <a:pPr marL="0" indent="0">
              <a:buNone/>
            </a:pPr>
            <a:endParaRPr lang="zh-TW" altLang="en-US" dirty="0"/>
          </a:p>
          <a:p>
            <a:r>
              <a:rPr lang="zh-TW" altLang="en-US" dirty="0"/>
              <a:t>適用</a:t>
            </a:r>
            <a:r>
              <a:rPr lang="zh-TW" altLang="en-US" dirty="0" smtClean="0"/>
              <a:t>情況</a:t>
            </a:r>
            <a:r>
              <a:rPr lang="en-US" altLang="zh-TW" dirty="0" smtClean="0"/>
              <a:t>:</a:t>
            </a:r>
            <a:r>
              <a:rPr lang="zh-TW" altLang="en-US" dirty="0" smtClean="0"/>
              <a:t>當創建</a:t>
            </a:r>
            <a:r>
              <a:rPr lang="zh-TW" altLang="en-US" dirty="0"/>
              <a:t>的種類比較少，而且客戶對於怎麼創建對象的方法不關心。</a:t>
            </a:r>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28</a:t>
            </a:fld>
            <a:endParaRPr lang="zh-TW" altLang="en-US"/>
          </a:p>
        </p:txBody>
      </p:sp>
      <p:sp>
        <p:nvSpPr>
          <p:cNvPr id="5" name="標題 1"/>
          <p:cNvSpPr>
            <a:spLocks noGrp="1"/>
          </p:cNvSpPr>
          <p:nvPr>
            <p:ph type="title"/>
          </p:nvPr>
        </p:nvSpPr>
        <p:spPr/>
        <p:txBody>
          <a:bodyPr/>
          <a:lstStyle/>
          <a:p>
            <a:r>
              <a:rPr lang="zh-TW" altLang="en-US" dirty="0" smtClean="0"/>
              <a:t>簡單工廠模式</a:t>
            </a:r>
            <a:endParaRPr lang="zh-TW" altLang="en-US" dirty="0"/>
          </a:p>
        </p:txBody>
      </p:sp>
    </p:spTree>
    <p:extLst>
      <p:ext uri="{BB962C8B-B14F-4D97-AF65-F5344CB8AC3E}">
        <p14:creationId xmlns:p14="http://schemas.microsoft.com/office/powerpoint/2010/main" val="609108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問題</a:t>
            </a:r>
            <a:r>
              <a:rPr lang="en-US" altLang="zh-TW" dirty="0" smtClean="0"/>
              <a:t>:</a:t>
            </a:r>
            <a:r>
              <a:rPr lang="zh-TW" altLang="en-US" dirty="0" smtClean="0"/>
              <a:t>生意不錯 開個分店</a:t>
            </a:r>
            <a:r>
              <a:rPr lang="en-US" altLang="zh-TW" dirty="0" smtClean="0"/>
              <a:t>?</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29</a:t>
            </a:fld>
            <a:endParaRPr lang="zh-TW" altLang="en-US"/>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547" y="2960092"/>
            <a:ext cx="216024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769491"/>
            <a:ext cx="2160241" cy="216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228" y="4581128"/>
            <a:ext cx="216024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789040"/>
            <a:ext cx="216024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769491"/>
            <a:ext cx="216024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040212"/>
            <a:ext cx="216024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1628800"/>
            <a:ext cx="216024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2" y="4437112"/>
            <a:ext cx="216024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421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457200" y="2564904"/>
            <a:ext cx="8229600" cy="3561259"/>
          </a:xfrm>
        </p:spPr>
        <p:txBody>
          <a:bodyPr/>
          <a:lstStyle/>
          <a:p>
            <a:pPr marL="0" indent="0" algn="ctr">
              <a:buNone/>
            </a:pPr>
            <a:r>
              <a:rPr lang="en-US" altLang="zh-TW" sz="6000" dirty="0" smtClean="0"/>
              <a:t>Design pattern </a:t>
            </a:r>
            <a:r>
              <a:rPr lang="zh-TW" altLang="en-US" sz="6000" dirty="0" smtClean="0"/>
              <a:t>起源</a:t>
            </a:r>
            <a:endParaRPr lang="en-US" altLang="zh-TW" sz="6000" dirty="0" smtClean="0"/>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a:t>
            </a:fld>
            <a:endParaRPr lang="zh-TW" altLang="en-US"/>
          </a:p>
        </p:txBody>
      </p:sp>
    </p:spTree>
    <p:extLst>
      <p:ext uri="{BB962C8B-B14F-4D97-AF65-F5344CB8AC3E}">
        <p14:creationId xmlns:p14="http://schemas.microsoft.com/office/powerpoint/2010/main" val="3123812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70187"/>
            <a:ext cx="7992888" cy="577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dirty="0" smtClean="0"/>
              <a:t>問題</a:t>
            </a:r>
            <a:r>
              <a:rPr lang="en-US" altLang="zh-TW" dirty="0" smtClean="0"/>
              <a:t>:</a:t>
            </a:r>
            <a:r>
              <a:rPr lang="zh-TW" altLang="en-US" dirty="0" smtClean="0"/>
              <a:t>生意不錯 開個分店</a:t>
            </a:r>
            <a:r>
              <a:rPr lang="en-US" altLang="zh-TW" dirty="0" smtClean="0"/>
              <a:t>?</a:t>
            </a:r>
            <a:endParaRPr lang="zh-TW" altLang="en-US" dirty="0"/>
          </a:p>
        </p:txBody>
      </p:sp>
      <p:sp>
        <p:nvSpPr>
          <p:cNvPr id="3" name="內容版面配置區 2"/>
          <p:cNvSpPr>
            <a:spLocks noGrp="1"/>
          </p:cNvSpPr>
          <p:nvPr>
            <p:ph idx="1"/>
          </p:nvPr>
        </p:nvSpPr>
        <p:spPr>
          <a:xfrm>
            <a:off x="3203848" y="4941168"/>
            <a:ext cx="2520280" cy="720080"/>
          </a:xfrm>
        </p:spPr>
        <p:txBody>
          <a:bodyPr>
            <a:normAutofit/>
          </a:bodyPr>
          <a:lstStyle/>
          <a:p>
            <a:pPr marL="0" indent="0">
              <a:buNone/>
            </a:pPr>
            <a:r>
              <a:rPr lang="en-US" altLang="zh-TW" dirty="0"/>
              <a:t> cheese </a:t>
            </a:r>
            <a:r>
              <a:rPr lang="en-US" altLang="zh-TW" dirty="0" smtClean="0"/>
              <a:t>pizza</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30</a:t>
            </a:fld>
            <a:endParaRPr lang="zh-TW" altLang="en-US"/>
          </a:p>
        </p:txBody>
      </p:sp>
      <p:sp>
        <p:nvSpPr>
          <p:cNvPr id="5" name="向右箭號 4"/>
          <p:cNvSpPr/>
          <p:nvPr/>
        </p:nvSpPr>
        <p:spPr>
          <a:xfrm>
            <a:off x="5220072" y="3258605"/>
            <a:ext cx="792088" cy="595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rot="10800000">
            <a:off x="2987824" y="3259969"/>
            <a:ext cx="792088" cy="595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內容版面配置區 2"/>
          <p:cNvSpPr txBox="1">
            <a:spLocks/>
          </p:cNvSpPr>
          <p:nvPr/>
        </p:nvSpPr>
        <p:spPr>
          <a:xfrm>
            <a:off x="846446" y="6165304"/>
            <a:ext cx="2933466" cy="50048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TW" altLang="en-US" dirty="0" smtClean="0"/>
              <a:t>紐約</a:t>
            </a:r>
            <a:r>
              <a:rPr lang="en-US" altLang="zh-TW" dirty="0" smtClean="0"/>
              <a:t> cheese pizza</a:t>
            </a:r>
            <a:endParaRPr lang="zh-TW" altLang="en-US" dirty="0"/>
          </a:p>
        </p:txBody>
      </p:sp>
      <p:sp>
        <p:nvSpPr>
          <p:cNvPr id="10" name="內容版面配置區 2"/>
          <p:cNvSpPr txBox="1">
            <a:spLocks/>
          </p:cNvSpPr>
          <p:nvPr/>
        </p:nvSpPr>
        <p:spPr>
          <a:xfrm>
            <a:off x="5568639" y="6240884"/>
            <a:ext cx="2933466" cy="50048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TW" altLang="en-US" dirty="0"/>
              <a:t>芝加哥</a:t>
            </a:r>
            <a:r>
              <a:rPr lang="en-US" altLang="zh-TW" dirty="0" smtClean="0"/>
              <a:t>cheese pizza</a:t>
            </a:r>
            <a:endParaRPr lang="zh-TW" altLang="en-US" dirty="0"/>
          </a:p>
        </p:txBody>
      </p:sp>
      <p:cxnSp>
        <p:nvCxnSpPr>
          <p:cNvPr id="18" name="弧形接點 17"/>
          <p:cNvCxnSpPr/>
          <p:nvPr/>
        </p:nvCxnSpPr>
        <p:spPr>
          <a:xfrm flipV="1">
            <a:off x="2123728" y="1844824"/>
            <a:ext cx="1008112" cy="936104"/>
          </a:xfrm>
          <a:prstGeom prst="curvedConnector3">
            <a:avLst>
              <a:gd name="adj1" fmla="val 86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內容版面配置區 2"/>
          <p:cNvSpPr txBox="1">
            <a:spLocks/>
          </p:cNvSpPr>
          <p:nvPr/>
        </p:nvSpPr>
        <p:spPr>
          <a:xfrm>
            <a:off x="1025779" y="1574540"/>
            <a:ext cx="1260140"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TW" dirty="0" smtClean="0"/>
              <a:t> </a:t>
            </a:r>
            <a:r>
              <a:rPr lang="zh-TW" altLang="en-US" dirty="0" smtClean="0"/>
              <a:t>繼承</a:t>
            </a:r>
            <a:endParaRPr lang="zh-TW" altLang="en-US" dirty="0"/>
          </a:p>
        </p:txBody>
      </p:sp>
      <p:sp>
        <p:nvSpPr>
          <p:cNvPr id="27" name="內容版面配置區 2"/>
          <p:cNvSpPr txBox="1">
            <a:spLocks/>
          </p:cNvSpPr>
          <p:nvPr/>
        </p:nvSpPr>
        <p:spPr>
          <a:xfrm>
            <a:off x="7008484" y="1484784"/>
            <a:ext cx="1260140"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TW" dirty="0" smtClean="0"/>
              <a:t> </a:t>
            </a:r>
            <a:r>
              <a:rPr lang="zh-TW" altLang="en-US" dirty="0" smtClean="0"/>
              <a:t>繼承</a:t>
            </a:r>
            <a:endParaRPr lang="zh-TW" altLang="en-US" dirty="0"/>
          </a:p>
        </p:txBody>
      </p:sp>
      <p:cxnSp>
        <p:nvCxnSpPr>
          <p:cNvPr id="30" name="弧形接點 29"/>
          <p:cNvCxnSpPr/>
          <p:nvPr/>
        </p:nvCxnSpPr>
        <p:spPr>
          <a:xfrm rot="10800000">
            <a:off x="5868144" y="1772816"/>
            <a:ext cx="936104" cy="792088"/>
          </a:xfrm>
          <a:prstGeom prst="curvedConnector3">
            <a:avLst>
              <a:gd name="adj1" fmla="val 2516"/>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943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31</a:t>
            </a:fld>
            <a:endParaRPr lang="zh-TW" altLang="en-US"/>
          </a:p>
        </p:txBody>
      </p:sp>
      <p:sp>
        <p:nvSpPr>
          <p:cNvPr id="5" name="標題 1"/>
          <p:cNvSpPr>
            <a:spLocks noGrp="1"/>
          </p:cNvSpPr>
          <p:nvPr>
            <p:ph type="title"/>
          </p:nvPr>
        </p:nvSpPr>
        <p:spPr/>
        <p:txBody>
          <a:bodyPr/>
          <a:lstStyle/>
          <a:p>
            <a:r>
              <a:rPr lang="zh-TW" altLang="en-US" dirty="0" smtClean="0"/>
              <a:t>問題</a:t>
            </a:r>
            <a:r>
              <a:rPr lang="en-US" altLang="zh-TW" dirty="0" smtClean="0"/>
              <a:t>:</a:t>
            </a:r>
            <a:r>
              <a:rPr lang="zh-TW" altLang="en-US" dirty="0" smtClean="0"/>
              <a:t>生意不錯 開個分店</a:t>
            </a:r>
            <a:r>
              <a:rPr lang="en-US" altLang="zh-TW" dirty="0" smtClean="0"/>
              <a:t>?</a:t>
            </a:r>
            <a:endParaRPr lang="zh-TW"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39"/>
            <a:ext cx="8522701" cy="3384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內容版面配置區 2"/>
          <p:cNvSpPr txBox="1">
            <a:spLocks/>
          </p:cNvSpPr>
          <p:nvPr/>
        </p:nvSpPr>
        <p:spPr>
          <a:xfrm>
            <a:off x="4026816" y="3356992"/>
            <a:ext cx="1121248" cy="5040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TW" dirty="0" smtClean="0"/>
              <a:t> </a:t>
            </a:r>
            <a:r>
              <a:rPr lang="zh-TW" altLang="en-US" dirty="0" smtClean="0"/>
              <a:t>繼承</a:t>
            </a:r>
            <a:endParaRPr lang="zh-TW" altLang="en-US" dirty="0"/>
          </a:p>
        </p:txBody>
      </p:sp>
      <p:sp>
        <p:nvSpPr>
          <p:cNvPr id="9" name="內容版面配置區 2"/>
          <p:cNvSpPr txBox="1">
            <a:spLocks/>
          </p:cNvSpPr>
          <p:nvPr/>
        </p:nvSpPr>
        <p:spPr>
          <a:xfrm>
            <a:off x="7092280" y="3428999"/>
            <a:ext cx="1121248" cy="5040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TW" dirty="0" smtClean="0"/>
              <a:t> </a:t>
            </a:r>
            <a:r>
              <a:rPr lang="zh-TW" altLang="en-US" dirty="0" smtClean="0"/>
              <a:t>繼承</a:t>
            </a:r>
            <a:endParaRPr lang="zh-TW" altLang="en-US" dirty="0"/>
          </a:p>
        </p:txBody>
      </p:sp>
      <p:sp>
        <p:nvSpPr>
          <p:cNvPr id="10" name="內容版面配置區 2"/>
          <p:cNvSpPr txBox="1">
            <a:spLocks/>
          </p:cNvSpPr>
          <p:nvPr/>
        </p:nvSpPr>
        <p:spPr>
          <a:xfrm>
            <a:off x="3275856" y="1844824"/>
            <a:ext cx="1121248" cy="5040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zh-TW" altLang="en-US" dirty="0"/>
              <a:t>鬆綁</a:t>
            </a:r>
          </a:p>
        </p:txBody>
      </p:sp>
    </p:spTree>
    <p:extLst>
      <p:ext uri="{BB962C8B-B14F-4D97-AF65-F5344CB8AC3E}">
        <p14:creationId xmlns:p14="http://schemas.microsoft.com/office/powerpoint/2010/main" val="690743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工廠方法模式</a:t>
            </a:r>
            <a:endParaRPr lang="zh-TW" altLang="en-US" dirty="0"/>
          </a:p>
        </p:txBody>
      </p:sp>
      <p:sp>
        <p:nvSpPr>
          <p:cNvPr id="3" name="內容版面配置區 2"/>
          <p:cNvSpPr>
            <a:spLocks noGrp="1"/>
          </p:cNvSpPr>
          <p:nvPr>
            <p:ph idx="1"/>
          </p:nvPr>
        </p:nvSpPr>
        <p:spPr>
          <a:xfrm>
            <a:off x="539552" y="2780928"/>
            <a:ext cx="8229600" cy="1900808"/>
          </a:xfrm>
        </p:spPr>
        <p:txBody>
          <a:bodyPr>
            <a:normAutofit/>
          </a:bodyPr>
          <a:lstStyle/>
          <a:p>
            <a:pPr marL="0" indent="0" algn="ctr">
              <a:buNone/>
            </a:pPr>
            <a:r>
              <a:rPr lang="zh-TW" altLang="en-US" dirty="0"/>
              <a:t>工廠方法模式定義了一個建立物件的介面，但由子類決定要實例化的類別為何。工廠方法讓類別把 </a:t>
            </a:r>
            <a:r>
              <a:rPr lang="zh-TW" altLang="en-US" sz="4400" b="1" dirty="0"/>
              <a:t>實例化</a:t>
            </a:r>
            <a:r>
              <a:rPr lang="zh-TW" altLang="en-US" dirty="0"/>
              <a:t> 的動作推遲到了子</a:t>
            </a:r>
            <a:r>
              <a:rPr lang="zh-TW" altLang="en-US" dirty="0" smtClean="0"/>
              <a:t>類別。</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32</a:t>
            </a:fld>
            <a:endParaRPr lang="zh-TW" altLang="en-US"/>
          </a:p>
        </p:txBody>
      </p:sp>
    </p:spTree>
    <p:extLst>
      <p:ext uri="{BB962C8B-B14F-4D97-AF65-F5344CB8AC3E}">
        <p14:creationId xmlns:p14="http://schemas.microsoft.com/office/powerpoint/2010/main" val="1431554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33</a:t>
            </a:fld>
            <a:endParaRPr lang="zh-TW"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2252092"/>
            <a:ext cx="4464497" cy="3478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標題 1"/>
          <p:cNvSpPr>
            <a:spLocks noGrp="1"/>
          </p:cNvSpPr>
          <p:nvPr>
            <p:ph type="title"/>
          </p:nvPr>
        </p:nvSpPr>
        <p:spPr/>
        <p:txBody>
          <a:bodyPr/>
          <a:lstStyle/>
          <a:p>
            <a:r>
              <a:rPr lang="zh-TW" altLang="en-US" dirty="0" smtClean="0"/>
              <a:t>工廠方法模式</a:t>
            </a:r>
            <a:endParaRPr lang="zh-TW" alt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962" y="2252092"/>
            <a:ext cx="4463542" cy="3445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107503" y="3356992"/>
            <a:ext cx="3456385" cy="369332"/>
          </a:xfrm>
          <a:prstGeom prst="rect">
            <a:avLst/>
          </a:prstGeom>
          <a:noFill/>
          <a:ln w="38100">
            <a:solidFill>
              <a:srgbClr val="FFFF00"/>
            </a:solidFill>
          </a:ln>
        </p:spPr>
        <p:txBody>
          <a:bodyPr wrap="square" rtlCol="0">
            <a:spAutoFit/>
          </a:bodyPr>
          <a:lstStyle/>
          <a:p>
            <a:endParaRPr lang="zh-TW" altLang="en-US" dirty="0"/>
          </a:p>
        </p:txBody>
      </p:sp>
    </p:spTree>
    <p:extLst>
      <p:ext uri="{BB962C8B-B14F-4D97-AF65-F5344CB8AC3E}">
        <p14:creationId xmlns:p14="http://schemas.microsoft.com/office/powerpoint/2010/main" val="3813945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8A90798-374D-47A2-8350-758D50033257}" type="slidenum">
              <a:rPr lang="zh-TW" altLang="en-US" smtClean="0"/>
              <a:t>34</a:t>
            </a:fld>
            <a:endParaRPr lang="zh-TW" altLang="en-US"/>
          </a:p>
        </p:txBody>
      </p:sp>
      <p:sp>
        <p:nvSpPr>
          <p:cNvPr id="5" name="標題 1"/>
          <p:cNvSpPr>
            <a:spLocks noGrp="1"/>
          </p:cNvSpPr>
          <p:nvPr>
            <p:ph type="title"/>
          </p:nvPr>
        </p:nvSpPr>
        <p:spPr/>
        <p:txBody>
          <a:bodyPr/>
          <a:lstStyle/>
          <a:p>
            <a:r>
              <a:rPr lang="zh-TW" altLang="en-US" dirty="0" smtClean="0"/>
              <a:t>工廠方法模式</a:t>
            </a:r>
            <a:endParaRPr lang="zh-TW" alt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263" y="5013176"/>
            <a:ext cx="6219048" cy="819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1" y="2204864"/>
            <a:ext cx="6818313"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向右箭號 5"/>
          <p:cNvSpPr/>
          <p:nvPr/>
        </p:nvSpPr>
        <p:spPr>
          <a:xfrm rot="5400000">
            <a:off x="4031940" y="3861048"/>
            <a:ext cx="1152128" cy="6480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95412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35</a:t>
            </a:fld>
            <a:endParaRPr lang="zh-TW" altLang="en-US"/>
          </a:p>
        </p:txBody>
      </p:sp>
      <p:sp>
        <p:nvSpPr>
          <p:cNvPr id="5" name="標題 1"/>
          <p:cNvSpPr>
            <a:spLocks noGrp="1"/>
          </p:cNvSpPr>
          <p:nvPr>
            <p:ph type="title"/>
          </p:nvPr>
        </p:nvSpPr>
        <p:spPr/>
        <p:txBody>
          <a:bodyPr/>
          <a:lstStyle/>
          <a:p>
            <a:r>
              <a:rPr lang="zh-TW" altLang="en-US" dirty="0" smtClean="0"/>
              <a:t>工廠方法模式</a:t>
            </a:r>
            <a:endParaRPr lang="zh-TW"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7"/>
            <a:ext cx="8355639" cy="3518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內容版面配置區 2"/>
          <p:cNvSpPr txBox="1">
            <a:spLocks/>
          </p:cNvSpPr>
          <p:nvPr/>
        </p:nvSpPr>
        <p:spPr>
          <a:xfrm>
            <a:off x="683568" y="1844823"/>
            <a:ext cx="1008112" cy="43204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en-US" altLang="zh-TW" dirty="0"/>
              <a:t>Pizza</a:t>
            </a:r>
            <a:endParaRPr lang="zh-TW" altLang="en-US" dirty="0"/>
          </a:p>
        </p:txBody>
      </p:sp>
      <p:sp>
        <p:nvSpPr>
          <p:cNvPr id="8" name="內容版面配置區 2"/>
          <p:cNvSpPr txBox="1">
            <a:spLocks/>
          </p:cNvSpPr>
          <p:nvPr/>
        </p:nvSpPr>
        <p:spPr>
          <a:xfrm>
            <a:off x="139677" y="4509120"/>
            <a:ext cx="2304255" cy="44206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en-US" altLang="zh-TW" dirty="0" err="1"/>
              <a:t>NYStyleCheesePizza</a:t>
            </a:r>
            <a:endParaRPr lang="zh-TW" altLang="en-US" dirty="0"/>
          </a:p>
        </p:txBody>
      </p:sp>
      <p:sp>
        <p:nvSpPr>
          <p:cNvPr id="9" name="內容版面配置區 2"/>
          <p:cNvSpPr txBox="1">
            <a:spLocks/>
          </p:cNvSpPr>
          <p:nvPr/>
        </p:nvSpPr>
        <p:spPr>
          <a:xfrm>
            <a:off x="3491880" y="1676620"/>
            <a:ext cx="1728192" cy="6002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en-US" altLang="zh-TW" dirty="0" err="1"/>
              <a:t>PizzaStore</a:t>
            </a:r>
            <a:endParaRPr lang="zh-TW" altLang="en-US" dirty="0"/>
          </a:p>
        </p:txBody>
      </p:sp>
      <p:sp>
        <p:nvSpPr>
          <p:cNvPr id="10" name="內容版面配置區 2"/>
          <p:cNvSpPr txBox="1">
            <a:spLocks/>
          </p:cNvSpPr>
          <p:nvPr/>
        </p:nvSpPr>
        <p:spPr>
          <a:xfrm>
            <a:off x="3203848" y="4956741"/>
            <a:ext cx="2304255" cy="44206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en-US" altLang="zh-TW" dirty="0" err="1"/>
              <a:t>NYPizzaStore</a:t>
            </a:r>
            <a:endParaRPr lang="zh-TW" altLang="en-US" dirty="0"/>
          </a:p>
        </p:txBody>
      </p:sp>
    </p:spTree>
    <p:extLst>
      <p:ext uri="{BB962C8B-B14F-4D97-AF65-F5344CB8AC3E}">
        <p14:creationId xmlns:p14="http://schemas.microsoft.com/office/powerpoint/2010/main" val="3655809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zh-TW" altLang="en-US" sz="2800" dirty="0" smtClean="0"/>
              <a:t>優點</a:t>
            </a:r>
            <a:r>
              <a:rPr lang="en-US" altLang="zh-TW" sz="2800" dirty="0" smtClean="0"/>
              <a:t>:</a:t>
            </a:r>
            <a:r>
              <a:rPr lang="zh-TW" altLang="en-US" sz="2800" dirty="0"/>
              <a:t>跟簡單工廠一樣，隱藏了創建物件的細節，最重要的是加入新產品不需要改動 </a:t>
            </a:r>
            <a:r>
              <a:rPr lang="en-US" altLang="zh-TW" sz="2800" dirty="0"/>
              <a:t>Creator</a:t>
            </a:r>
            <a:r>
              <a:rPr lang="zh-TW" altLang="en-US" sz="2800" dirty="0" smtClean="0"/>
              <a:t>，直接</a:t>
            </a:r>
            <a:r>
              <a:rPr lang="zh-TW" altLang="en-US" sz="2800" dirty="0"/>
              <a:t>繼承 </a:t>
            </a:r>
            <a:r>
              <a:rPr lang="en-US" altLang="zh-TW" sz="2800" dirty="0"/>
              <a:t>Creator </a:t>
            </a:r>
            <a:r>
              <a:rPr lang="zh-TW" altLang="en-US" sz="2800" dirty="0"/>
              <a:t>就好了 </a:t>
            </a:r>
            <a:r>
              <a:rPr lang="zh-TW" altLang="en-US" sz="2800" dirty="0" smtClean="0"/>
              <a:t>。</a:t>
            </a:r>
            <a:endParaRPr lang="en-US" altLang="zh-TW" sz="2800" dirty="0" smtClean="0"/>
          </a:p>
          <a:p>
            <a:endParaRPr lang="en-US" altLang="zh-TW" sz="2800" dirty="0"/>
          </a:p>
          <a:p>
            <a:r>
              <a:rPr lang="zh-TW" altLang="en-US" sz="2800" dirty="0"/>
              <a:t>缺點就是 </a:t>
            </a:r>
            <a:r>
              <a:rPr lang="en-US" altLang="zh-TW" sz="2800" dirty="0" err="1"/>
              <a:t>ConcreteCreator</a:t>
            </a:r>
            <a:r>
              <a:rPr lang="en-US" altLang="zh-TW" sz="2800" dirty="0"/>
              <a:t> </a:t>
            </a:r>
            <a:r>
              <a:rPr lang="zh-TW" altLang="en-US" sz="2800" dirty="0"/>
              <a:t>跟 </a:t>
            </a:r>
            <a:r>
              <a:rPr lang="en-US" altLang="zh-TW" sz="2800" dirty="0" err="1"/>
              <a:t>ConcreteProduct</a:t>
            </a:r>
            <a:r>
              <a:rPr lang="en-US" altLang="zh-TW" sz="2800" dirty="0"/>
              <a:t> </a:t>
            </a:r>
            <a:r>
              <a:rPr lang="zh-TW" altLang="en-US" sz="2800" dirty="0"/>
              <a:t>會成對的增加</a:t>
            </a:r>
            <a:r>
              <a:rPr lang="zh-TW" altLang="en-US" sz="2800" dirty="0" smtClean="0"/>
              <a:t>。</a:t>
            </a:r>
            <a:endParaRPr lang="en-US" altLang="zh-TW" sz="2800" dirty="0" smtClean="0"/>
          </a:p>
          <a:p>
            <a:endParaRPr lang="en-US" altLang="zh-TW" sz="2800" dirty="0"/>
          </a:p>
          <a:p>
            <a:r>
              <a:rPr lang="zh-TW" altLang="en-US" sz="2800" dirty="0" smtClean="0"/>
              <a:t>限制</a:t>
            </a:r>
            <a:r>
              <a:rPr lang="en-US" altLang="zh-TW" sz="2800" dirty="0" smtClean="0"/>
              <a:t>:</a:t>
            </a:r>
            <a:r>
              <a:rPr lang="zh-TW" altLang="en-US" sz="2800" dirty="0"/>
              <a:t>工廠方法的 </a:t>
            </a:r>
            <a:r>
              <a:rPr lang="en-US" altLang="zh-TW" sz="2800" dirty="0" err="1"/>
              <a:t>factoryMethod</a:t>
            </a:r>
            <a:r>
              <a:rPr lang="zh-TW" altLang="en-US" sz="2800" dirty="0"/>
              <a:t>，只能創建一個對象，比如說 </a:t>
            </a:r>
            <a:r>
              <a:rPr lang="en-US" altLang="zh-TW" sz="2800" dirty="0"/>
              <a:t>Pizza </a:t>
            </a:r>
            <a:r>
              <a:rPr lang="zh-TW" altLang="en-US" sz="2800" dirty="0"/>
              <a:t>。</a:t>
            </a:r>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36</a:t>
            </a:fld>
            <a:endParaRPr lang="zh-TW" altLang="en-US"/>
          </a:p>
        </p:txBody>
      </p:sp>
      <p:sp>
        <p:nvSpPr>
          <p:cNvPr id="5" name="標題 1"/>
          <p:cNvSpPr>
            <a:spLocks noGrp="1"/>
          </p:cNvSpPr>
          <p:nvPr>
            <p:ph type="title"/>
          </p:nvPr>
        </p:nvSpPr>
        <p:spPr/>
        <p:txBody>
          <a:bodyPr/>
          <a:lstStyle/>
          <a:p>
            <a:r>
              <a:rPr lang="zh-TW" altLang="en-US" dirty="0" smtClean="0"/>
              <a:t>工廠方法模式</a:t>
            </a:r>
            <a:endParaRPr lang="zh-TW" altLang="en-US" dirty="0"/>
          </a:p>
        </p:txBody>
      </p:sp>
    </p:spTree>
    <p:extLst>
      <p:ext uri="{BB962C8B-B14F-4D97-AF65-F5344CB8AC3E}">
        <p14:creationId xmlns:p14="http://schemas.microsoft.com/office/powerpoint/2010/main" val="4102947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問題</a:t>
            </a:r>
            <a:r>
              <a:rPr lang="en-US" altLang="zh-TW" dirty="0" smtClean="0"/>
              <a:t>:</a:t>
            </a:r>
            <a:r>
              <a:rPr lang="zh-TW" altLang="en-US" dirty="0" smtClean="0"/>
              <a:t>每個工廠只能生產一樣產品</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37</a:t>
            </a:fld>
            <a:endParaRPr lang="zh-TW" altLang="en-US"/>
          </a:p>
        </p:txBody>
      </p:sp>
      <p:pic>
        <p:nvPicPr>
          <p:cNvPr id="19460" name="Picture 4" descr="做pizza材料卡通_做pizza材料卡通图片分享"/>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302520"/>
            <a:ext cx="3310930" cy="3310930"/>
          </a:xfrm>
          <a:prstGeom prst="rect">
            <a:avLst/>
          </a:prstGeom>
          <a:noFill/>
          <a:extLst>
            <a:ext uri="{909E8E84-426E-40DD-AFC4-6F175D3DCCD1}">
              <a14:hiddenFill xmlns:a14="http://schemas.microsoft.com/office/drawing/2010/main">
                <a:solidFill>
                  <a:srgbClr val="FFFFFF"/>
                </a:solidFill>
              </a14:hiddenFill>
            </a:ext>
          </a:extLst>
        </p:spPr>
      </p:pic>
      <p:sp>
        <p:nvSpPr>
          <p:cNvPr id="7" name="內容版面配置區 2"/>
          <p:cNvSpPr txBox="1">
            <a:spLocks/>
          </p:cNvSpPr>
          <p:nvPr/>
        </p:nvSpPr>
        <p:spPr>
          <a:xfrm>
            <a:off x="179512" y="2708919"/>
            <a:ext cx="2304256" cy="720081"/>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en-US" altLang="zh-TW" dirty="0"/>
              <a:t>NY </a:t>
            </a:r>
            <a:r>
              <a:rPr lang="zh-TW" altLang="en-US" dirty="0"/>
              <a:t>麵團工廠</a:t>
            </a:r>
          </a:p>
        </p:txBody>
      </p:sp>
      <p:sp>
        <p:nvSpPr>
          <p:cNvPr id="8" name="內容版面配置區 2"/>
          <p:cNvSpPr txBox="1">
            <a:spLocks/>
          </p:cNvSpPr>
          <p:nvPr/>
        </p:nvSpPr>
        <p:spPr>
          <a:xfrm>
            <a:off x="827584" y="4293095"/>
            <a:ext cx="2304256" cy="720081"/>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a:t>NY </a:t>
            </a:r>
            <a:r>
              <a:rPr lang="zh-TW" altLang="en-US" dirty="0"/>
              <a:t>醬料工廠</a:t>
            </a:r>
          </a:p>
        </p:txBody>
      </p:sp>
      <p:sp>
        <p:nvSpPr>
          <p:cNvPr id="10" name="內容版面配置區 2"/>
          <p:cNvSpPr txBox="1">
            <a:spLocks/>
          </p:cNvSpPr>
          <p:nvPr/>
        </p:nvSpPr>
        <p:spPr>
          <a:xfrm>
            <a:off x="2771552" y="1420415"/>
            <a:ext cx="2304256" cy="720081"/>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a:t>NY </a:t>
            </a:r>
            <a:r>
              <a:rPr lang="zh-TW" altLang="en-US" dirty="0"/>
              <a:t>起司工廠</a:t>
            </a:r>
          </a:p>
        </p:txBody>
      </p:sp>
      <p:sp>
        <p:nvSpPr>
          <p:cNvPr id="12" name="內容版面配置區 2"/>
          <p:cNvSpPr txBox="1">
            <a:spLocks/>
          </p:cNvSpPr>
          <p:nvPr/>
        </p:nvSpPr>
        <p:spPr>
          <a:xfrm>
            <a:off x="6779444" y="3717032"/>
            <a:ext cx="2304256" cy="720081"/>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en-US" altLang="zh-TW" dirty="0"/>
              <a:t>NY </a:t>
            </a:r>
            <a:r>
              <a:rPr lang="zh-TW" altLang="en-US" dirty="0"/>
              <a:t>蛤蠣工廠</a:t>
            </a:r>
          </a:p>
        </p:txBody>
      </p:sp>
      <p:sp>
        <p:nvSpPr>
          <p:cNvPr id="13" name="內容版面配置區 2"/>
          <p:cNvSpPr txBox="1">
            <a:spLocks/>
          </p:cNvSpPr>
          <p:nvPr/>
        </p:nvSpPr>
        <p:spPr>
          <a:xfrm>
            <a:off x="6012160" y="2132856"/>
            <a:ext cx="2304256" cy="720081"/>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en-US" altLang="zh-TW" dirty="0"/>
              <a:t>NY </a:t>
            </a:r>
            <a:r>
              <a:rPr lang="zh-TW" altLang="en-US" dirty="0"/>
              <a:t>蛤蠣工廠</a:t>
            </a:r>
          </a:p>
        </p:txBody>
      </p:sp>
      <p:sp>
        <p:nvSpPr>
          <p:cNvPr id="14" name="內容版面配置區 2"/>
          <p:cNvSpPr txBox="1">
            <a:spLocks/>
          </p:cNvSpPr>
          <p:nvPr/>
        </p:nvSpPr>
        <p:spPr>
          <a:xfrm>
            <a:off x="3563888" y="5613450"/>
            <a:ext cx="2304256" cy="720081"/>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a:t>NY </a:t>
            </a:r>
            <a:r>
              <a:rPr lang="zh-TW" altLang="en-US" dirty="0" smtClean="0"/>
              <a:t>起司披薩</a:t>
            </a:r>
            <a:endParaRPr lang="zh-TW" altLang="en-US" dirty="0"/>
          </a:p>
        </p:txBody>
      </p:sp>
    </p:spTree>
    <p:extLst>
      <p:ext uri="{BB962C8B-B14F-4D97-AF65-F5344CB8AC3E}">
        <p14:creationId xmlns:p14="http://schemas.microsoft.com/office/powerpoint/2010/main" val="456224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38</a:t>
            </a:fld>
            <a:endParaRPr lang="zh-TW" altLang="en-US"/>
          </a:p>
        </p:txBody>
      </p:sp>
      <p:sp>
        <p:nvSpPr>
          <p:cNvPr id="5" name="標題 1"/>
          <p:cNvSpPr>
            <a:spLocks noGrp="1"/>
          </p:cNvSpPr>
          <p:nvPr>
            <p:ph type="title"/>
          </p:nvPr>
        </p:nvSpPr>
        <p:spPr/>
        <p:txBody>
          <a:bodyPr>
            <a:normAutofit/>
          </a:bodyPr>
          <a:lstStyle/>
          <a:p>
            <a:r>
              <a:rPr lang="zh-TW" altLang="en-US" dirty="0" smtClean="0"/>
              <a:t>問題</a:t>
            </a:r>
            <a:r>
              <a:rPr lang="en-US" altLang="zh-TW" dirty="0" smtClean="0"/>
              <a:t>:</a:t>
            </a:r>
            <a:r>
              <a:rPr lang="zh-TW" altLang="en-US" dirty="0" smtClean="0"/>
              <a:t>每個工廠只能生產一樣產品</a:t>
            </a:r>
            <a:r>
              <a:rPr lang="en-US" altLang="zh-TW" dirty="0" smtClean="0"/>
              <a:t>?</a:t>
            </a:r>
            <a:endParaRPr lang="zh-TW"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47403"/>
            <a:ext cx="5325740" cy="493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853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抽象工廠</a:t>
            </a:r>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39</a:t>
            </a:fld>
            <a:endParaRPr lang="zh-TW" altLang="en-US"/>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6405281" cy="5353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294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Design pattern </a:t>
            </a:r>
            <a:r>
              <a:rPr lang="zh-TW" altLang="en-US" dirty="0" smtClean="0"/>
              <a:t>起源</a:t>
            </a:r>
            <a:endParaRPr lang="zh-TW" altLang="en-US" dirty="0"/>
          </a:p>
        </p:txBody>
      </p:sp>
      <p:sp>
        <p:nvSpPr>
          <p:cNvPr id="3" name="內容版面配置區 2"/>
          <p:cNvSpPr>
            <a:spLocks noGrp="1"/>
          </p:cNvSpPr>
          <p:nvPr>
            <p:ph idx="1"/>
          </p:nvPr>
        </p:nvSpPr>
        <p:spPr>
          <a:xfrm>
            <a:off x="467544" y="5468517"/>
            <a:ext cx="4104456" cy="657646"/>
          </a:xfrm>
        </p:spPr>
        <p:txBody>
          <a:bodyPr/>
          <a:lstStyle/>
          <a:p>
            <a:pPr marL="0" indent="0">
              <a:buNone/>
            </a:pPr>
            <a:r>
              <a:rPr lang="en-US" altLang="zh-TW" dirty="0" smtClean="0"/>
              <a:t>Christopher </a:t>
            </a:r>
            <a:r>
              <a:rPr lang="en-US" altLang="zh-TW" dirty="0"/>
              <a:t>Alexander</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a:t>
            </a:fld>
            <a:endParaRPr lang="zh-TW" altLang="en-US"/>
          </a:p>
        </p:txBody>
      </p:sp>
      <p:pic>
        <p:nvPicPr>
          <p:cNvPr id="1026" name="Picture 2" descr="Christopher Alexander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51351"/>
            <a:ext cx="3457420" cy="30263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Timeless Way of Buildi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772816"/>
            <a:ext cx="2447925"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39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40</a:t>
            </a:fld>
            <a:endParaRPr lang="zh-TW"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093387"/>
            <a:ext cx="6428235" cy="5702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標題 1"/>
          <p:cNvSpPr>
            <a:spLocks noGrp="1"/>
          </p:cNvSpPr>
          <p:nvPr>
            <p:ph type="title"/>
          </p:nvPr>
        </p:nvSpPr>
        <p:spPr/>
        <p:txBody>
          <a:bodyPr/>
          <a:lstStyle/>
          <a:p>
            <a:r>
              <a:rPr lang="zh-TW" altLang="en-US" dirty="0"/>
              <a:t>抽象工廠</a:t>
            </a:r>
          </a:p>
        </p:txBody>
      </p:sp>
    </p:spTree>
    <p:extLst>
      <p:ext uri="{BB962C8B-B14F-4D97-AF65-F5344CB8AC3E}">
        <p14:creationId xmlns:p14="http://schemas.microsoft.com/office/powerpoint/2010/main" val="6983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8A90798-374D-47A2-8350-758D50033257}" type="slidenum">
              <a:rPr lang="zh-TW" altLang="en-US" smtClean="0"/>
              <a:t>41</a:t>
            </a:fld>
            <a:endParaRPr lang="zh-TW" altLang="en-US"/>
          </a:p>
        </p:txBody>
      </p:sp>
      <p:sp>
        <p:nvSpPr>
          <p:cNvPr id="5" name="標題 1"/>
          <p:cNvSpPr>
            <a:spLocks noGrp="1"/>
          </p:cNvSpPr>
          <p:nvPr>
            <p:ph type="title"/>
          </p:nvPr>
        </p:nvSpPr>
        <p:spPr/>
        <p:txBody>
          <a:bodyPr/>
          <a:lstStyle/>
          <a:p>
            <a:r>
              <a:rPr lang="zh-TW" altLang="en-US" dirty="0"/>
              <a:t>抽象工廠</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1374651"/>
            <a:ext cx="6137621" cy="248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5816" y="3429000"/>
            <a:ext cx="5987008" cy="3045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10830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42</a:t>
            </a:fld>
            <a:endParaRPr lang="zh-TW" alt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3000375"/>
            <a:ext cx="61055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標題 1"/>
          <p:cNvSpPr>
            <a:spLocks noGrp="1"/>
          </p:cNvSpPr>
          <p:nvPr>
            <p:ph type="title"/>
          </p:nvPr>
        </p:nvSpPr>
        <p:spPr/>
        <p:txBody>
          <a:bodyPr/>
          <a:lstStyle/>
          <a:p>
            <a:r>
              <a:rPr lang="zh-TW" altLang="en-US" dirty="0"/>
              <a:t>抽象工廠</a:t>
            </a:r>
          </a:p>
        </p:txBody>
      </p:sp>
    </p:spTree>
    <p:extLst>
      <p:ext uri="{BB962C8B-B14F-4D97-AF65-F5344CB8AC3E}">
        <p14:creationId xmlns:p14="http://schemas.microsoft.com/office/powerpoint/2010/main" val="23752577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2636912"/>
            <a:ext cx="8229600" cy="1756792"/>
          </a:xfrm>
        </p:spPr>
        <p:txBody>
          <a:bodyPr/>
          <a:lstStyle/>
          <a:p>
            <a:pPr marL="0" indent="0" algn="ctr">
              <a:buNone/>
            </a:pPr>
            <a:r>
              <a:rPr lang="zh-TW" altLang="en-US" dirty="0"/>
              <a:t>用一個抽象工廠來定義一個創建 </a:t>
            </a:r>
            <a:r>
              <a:rPr lang="zh-TW" altLang="en-US" i="1" dirty="0"/>
              <a:t>產品族</a:t>
            </a:r>
            <a:r>
              <a:rPr lang="zh-TW" altLang="en-US" dirty="0"/>
              <a:t> 的介面，產品族裡面每個產品的具體類別由繼承抽象工廠的實體工廠決定。</a:t>
            </a:r>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43</a:t>
            </a:fld>
            <a:endParaRPr lang="zh-TW" altLang="en-US"/>
          </a:p>
        </p:txBody>
      </p:sp>
      <p:sp>
        <p:nvSpPr>
          <p:cNvPr id="5" name="標題 1"/>
          <p:cNvSpPr>
            <a:spLocks noGrp="1"/>
          </p:cNvSpPr>
          <p:nvPr>
            <p:ph type="title"/>
          </p:nvPr>
        </p:nvSpPr>
        <p:spPr/>
        <p:txBody>
          <a:bodyPr/>
          <a:lstStyle/>
          <a:p>
            <a:r>
              <a:rPr lang="zh-TW" altLang="en-US" dirty="0"/>
              <a:t>抽象工廠</a:t>
            </a:r>
          </a:p>
        </p:txBody>
      </p:sp>
    </p:spTree>
    <p:extLst>
      <p:ext uri="{BB962C8B-B14F-4D97-AF65-F5344CB8AC3E}">
        <p14:creationId xmlns:p14="http://schemas.microsoft.com/office/powerpoint/2010/main" val="16640799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44</a:t>
            </a:fld>
            <a:endParaRPr lang="zh-TW" altLang="en-US"/>
          </a:p>
        </p:txBody>
      </p:sp>
      <p:sp>
        <p:nvSpPr>
          <p:cNvPr id="5" name="標題 1"/>
          <p:cNvSpPr>
            <a:spLocks noGrp="1"/>
          </p:cNvSpPr>
          <p:nvPr>
            <p:ph type="title"/>
          </p:nvPr>
        </p:nvSpPr>
        <p:spPr/>
        <p:txBody>
          <a:bodyPr/>
          <a:lstStyle/>
          <a:p>
            <a:r>
              <a:rPr lang="zh-TW" altLang="en-US" dirty="0"/>
              <a:t>抽象工廠</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115735" cy="4190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內容版面配置區 2"/>
          <p:cNvSpPr txBox="1">
            <a:spLocks/>
          </p:cNvSpPr>
          <p:nvPr/>
        </p:nvSpPr>
        <p:spPr>
          <a:xfrm>
            <a:off x="827584" y="1772817"/>
            <a:ext cx="3024336" cy="432047"/>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en-US" altLang="zh-TW" dirty="0" err="1"/>
              <a:t>PizzaIngredientFactory</a:t>
            </a:r>
            <a:endParaRPr lang="zh-TW" altLang="en-US" dirty="0"/>
          </a:p>
        </p:txBody>
      </p:sp>
      <p:sp>
        <p:nvSpPr>
          <p:cNvPr id="8" name="內容版面配置區 2"/>
          <p:cNvSpPr txBox="1">
            <a:spLocks/>
          </p:cNvSpPr>
          <p:nvPr/>
        </p:nvSpPr>
        <p:spPr>
          <a:xfrm>
            <a:off x="818456" y="4725144"/>
            <a:ext cx="3024336" cy="43204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dirty="0" smtClean="0"/>
              <a:t> </a:t>
            </a:r>
            <a:r>
              <a:rPr lang="en-US" altLang="zh-TW" dirty="0" err="1"/>
              <a:t>NYPizzaIngredientFactory</a:t>
            </a:r>
            <a:endParaRPr lang="zh-TW" altLang="en-US" dirty="0"/>
          </a:p>
        </p:txBody>
      </p:sp>
      <p:sp>
        <p:nvSpPr>
          <p:cNvPr id="6" name="矩形 5"/>
          <p:cNvSpPr/>
          <p:nvPr/>
        </p:nvSpPr>
        <p:spPr>
          <a:xfrm>
            <a:off x="5652120" y="1943254"/>
            <a:ext cx="1152128" cy="523220"/>
          </a:xfrm>
          <a:prstGeom prst="rect">
            <a:avLst/>
          </a:prstGeom>
        </p:spPr>
        <p:txBody>
          <a:bodyPr wrap="square">
            <a:spAutoFit/>
          </a:bodyPr>
          <a:lstStyle/>
          <a:p>
            <a:r>
              <a:rPr lang="en-US" altLang="zh-TW" sz="2800" dirty="0"/>
              <a:t>Dough</a:t>
            </a:r>
            <a:endParaRPr lang="zh-TW" altLang="en-US" sz="2800" dirty="0"/>
          </a:p>
        </p:txBody>
      </p:sp>
      <p:sp>
        <p:nvSpPr>
          <p:cNvPr id="10" name="矩形 9"/>
          <p:cNvSpPr/>
          <p:nvPr/>
        </p:nvSpPr>
        <p:spPr>
          <a:xfrm>
            <a:off x="5220072" y="3645024"/>
            <a:ext cx="2664296" cy="461665"/>
          </a:xfrm>
          <a:prstGeom prst="rect">
            <a:avLst/>
          </a:prstGeom>
        </p:spPr>
        <p:txBody>
          <a:bodyPr wrap="square">
            <a:spAutoFit/>
          </a:bodyPr>
          <a:lstStyle/>
          <a:p>
            <a:r>
              <a:rPr lang="en-US" altLang="zh-TW" sz="2400" dirty="0" err="1"/>
              <a:t>ThickCrustDough</a:t>
            </a:r>
            <a:endParaRPr lang="zh-TW" altLang="en-US" sz="2400" dirty="0"/>
          </a:p>
        </p:txBody>
      </p:sp>
    </p:spTree>
    <p:extLst>
      <p:ext uri="{BB962C8B-B14F-4D97-AF65-F5344CB8AC3E}">
        <p14:creationId xmlns:p14="http://schemas.microsoft.com/office/powerpoint/2010/main" val="38805311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229600" cy="4997152"/>
          </a:xfrm>
        </p:spPr>
        <p:txBody>
          <a:bodyPr>
            <a:normAutofit/>
          </a:bodyPr>
          <a:lstStyle/>
          <a:p>
            <a:r>
              <a:rPr lang="zh-TW" altLang="en-US" sz="2400" dirty="0" smtClean="0"/>
              <a:t>優點</a:t>
            </a:r>
            <a:r>
              <a:rPr lang="en-US" altLang="zh-TW" sz="2400" dirty="0" smtClean="0"/>
              <a:t>:</a:t>
            </a:r>
          </a:p>
          <a:p>
            <a:r>
              <a:rPr lang="en-US" altLang="zh-TW" sz="1800" dirty="0"/>
              <a:t>1</a:t>
            </a:r>
            <a:r>
              <a:rPr lang="en-US" altLang="zh-TW" sz="1800" dirty="0" smtClean="0"/>
              <a:t>.</a:t>
            </a:r>
            <a:r>
              <a:rPr lang="zh-TW" altLang="en-US" sz="1800" dirty="0" smtClean="0"/>
              <a:t> 區</a:t>
            </a:r>
            <a:r>
              <a:rPr lang="zh-TW" altLang="en-US" sz="1800" dirty="0"/>
              <a:t>隔了每個產品的生成和使用</a:t>
            </a:r>
            <a:r>
              <a:rPr lang="zh-TW" altLang="en-US" sz="1800" dirty="0" smtClean="0"/>
              <a:t>，</a:t>
            </a:r>
            <a:r>
              <a:rPr lang="en-US" altLang="zh-TW" sz="1800" dirty="0" smtClean="0"/>
              <a:t>client </a:t>
            </a:r>
            <a:r>
              <a:rPr lang="zh-TW" altLang="en-US" sz="1800" dirty="0" smtClean="0"/>
              <a:t>只要</a:t>
            </a:r>
            <a:r>
              <a:rPr lang="zh-TW" altLang="en-US" sz="1800" dirty="0"/>
              <a:t>知道那個產品有哪些函數可以給他 </a:t>
            </a:r>
            <a:r>
              <a:rPr lang="en-US" altLang="zh-TW" sz="1800" dirty="0" smtClean="0"/>
              <a:t>call</a:t>
            </a:r>
            <a:r>
              <a:rPr lang="zh-TW" altLang="en-US" sz="1800" dirty="0" smtClean="0"/>
              <a:t>。</a:t>
            </a:r>
            <a:endParaRPr lang="zh-TW" altLang="en-US" sz="1800" dirty="0"/>
          </a:p>
          <a:p>
            <a:r>
              <a:rPr lang="en-US" altLang="zh-TW" sz="1800" dirty="0"/>
              <a:t>2.</a:t>
            </a:r>
            <a:r>
              <a:rPr lang="zh-TW" altLang="en-US" sz="1800" dirty="0"/>
              <a:t>性質類似的產品集中</a:t>
            </a:r>
            <a:r>
              <a:rPr lang="zh-TW" altLang="en-US" sz="1800" dirty="0" smtClean="0"/>
              <a:t>管理。</a:t>
            </a:r>
            <a:r>
              <a:rPr lang="zh-TW" altLang="en-US" sz="1800" dirty="0"/>
              <a:t>今天有新的工廠要進來</a:t>
            </a:r>
            <a:r>
              <a:rPr lang="zh-TW" altLang="en-US" sz="1800" dirty="0" smtClean="0"/>
              <a:t>，需要 </a:t>
            </a:r>
            <a:r>
              <a:rPr lang="en-US" altLang="zh-TW" sz="1800" dirty="0"/>
              <a:t>implement </a:t>
            </a:r>
            <a:r>
              <a:rPr lang="zh-TW" altLang="en-US" sz="1800" dirty="0"/>
              <a:t>的 </a:t>
            </a:r>
            <a:r>
              <a:rPr lang="en-US" altLang="zh-TW" sz="1800" dirty="0"/>
              <a:t>method </a:t>
            </a:r>
            <a:r>
              <a:rPr lang="zh-TW" altLang="en-US" sz="1800" dirty="0"/>
              <a:t>非常明確，照著 </a:t>
            </a:r>
            <a:r>
              <a:rPr lang="en-US" altLang="zh-TW" sz="1800" dirty="0" err="1"/>
              <a:t>AbstractFactory</a:t>
            </a:r>
            <a:r>
              <a:rPr lang="en-US" altLang="zh-TW" sz="1800" dirty="0"/>
              <a:t> </a:t>
            </a:r>
            <a:r>
              <a:rPr lang="zh-TW" altLang="en-US" sz="1800" dirty="0"/>
              <a:t>定義的介面實作就對了</a:t>
            </a:r>
            <a:r>
              <a:rPr lang="zh-TW" altLang="en-US" sz="1800" dirty="0" smtClean="0"/>
              <a:t>。</a:t>
            </a:r>
            <a:endParaRPr lang="zh-TW" altLang="en-US" sz="1800" dirty="0"/>
          </a:p>
          <a:p>
            <a:pPr lvl="0"/>
            <a:r>
              <a:rPr lang="zh-TW" altLang="en-US" sz="2400" dirty="0">
                <a:solidFill>
                  <a:prstClr val="black"/>
                </a:solidFill>
              </a:rPr>
              <a:t>缺點</a:t>
            </a:r>
            <a:r>
              <a:rPr lang="en-US" altLang="zh-TW" sz="2400" dirty="0" smtClean="0">
                <a:solidFill>
                  <a:prstClr val="black"/>
                </a:solidFill>
              </a:rPr>
              <a:t>:</a:t>
            </a:r>
          </a:p>
          <a:p>
            <a:pPr lvl="0"/>
            <a:r>
              <a:rPr lang="zh-TW" altLang="en-US" sz="1800" dirty="0" smtClean="0">
                <a:solidFill>
                  <a:prstClr val="black"/>
                </a:solidFill>
              </a:rPr>
              <a:t>當想</a:t>
            </a:r>
            <a:r>
              <a:rPr lang="zh-TW" altLang="en-US" sz="1800" dirty="0">
                <a:solidFill>
                  <a:prstClr val="black"/>
                </a:solidFill>
              </a:rPr>
              <a:t>在產品族加一個產品非常困難。</a:t>
            </a:r>
            <a:r>
              <a:rPr lang="zh-TW" altLang="en-US" sz="1800" dirty="0" smtClean="0">
                <a:solidFill>
                  <a:prstClr val="black"/>
                </a:solidFill>
              </a:rPr>
              <a:t>因為所有</a:t>
            </a:r>
            <a:r>
              <a:rPr lang="zh-TW" altLang="en-US" sz="1800" dirty="0">
                <a:solidFill>
                  <a:prstClr val="black"/>
                </a:solidFill>
              </a:rPr>
              <a:t>子工廠要跟著改，這被稱為開閉原則的傾斜性：新增產品族容易，但新增產品結構困難。</a:t>
            </a:r>
            <a:endParaRPr lang="zh-TW" altLang="en-US" dirty="0" smtClean="0"/>
          </a:p>
          <a:p>
            <a:r>
              <a:rPr lang="zh-TW" altLang="en-US" sz="2400" dirty="0" smtClean="0"/>
              <a:t>使用時機</a:t>
            </a:r>
          </a:p>
          <a:p>
            <a:r>
              <a:rPr lang="en-US" altLang="zh-TW" sz="1800" dirty="0" smtClean="0"/>
              <a:t>1.</a:t>
            </a:r>
            <a:r>
              <a:rPr lang="zh-TW" altLang="en-US" sz="1800" dirty="0" smtClean="0"/>
              <a:t>一個系統必須和產品的生成</a:t>
            </a:r>
            <a:r>
              <a:rPr lang="en-US" altLang="zh-TW" sz="1800" dirty="0" smtClean="0"/>
              <a:t>/</a:t>
            </a:r>
            <a:r>
              <a:rPr lang="zh-TW" altLang="en-US" sz="1800" dirty="0" smtClean="0"/>
              <a:t>組合，保持獨立。</a:t>
            </a:r>
          </a:p>
          <a:p>
            <a:r>
              <a:rPr lang="en-US" altLang="zh-TW" sz="1800" dirty="0" smtClean="0"/>
              <a:t>2.</a:t>
            </a:r>
            <a:r>
              <a:rPr lang="zh-TW" altLang="en-US" sz="1800" dirty="0" smtClean="0"/>
              <a:t>許多類似的產品可以組成產品族，方便集中管理，而且多於一個的產品族。</a:t>
            </a:r>
          </a:p>
          <a:p>
            <a:r>
              <a:rPr lang="en-US" altLang="zh-TW" sz="1800" dirty="0" smtClean="0"/>
              <a:t>3.</a:t>
            </a:r>
            <a:r>
              <a:rPr lang="zh-TW" altLang="en-US" sz="1800" dirty="0" smtClean="0"/>
              <a:t>只想公開產品 </a:t>
            </a:r>
            <a:r>
              <a:rPr lang="en-US" altLang="zh-TW" sz="1800" dirty="0" smtClean="0"/>
              <a:t>interface </a:t>
            </a:r>
            <a:r>
              <a:rPr lang="zh-TW" altLang="en-US" sz="1800" dirty="0" smtClean="0"/>
              <a:t>不想公開實作細節。</a:t>
            </a:r>
            <a:endParaRPr lang="zh-TW" altLang="en-US" sz="1800"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45</a:t>
            </a:fld>
            <a:endParaRPr lang="zh-TW" altLang="en-US"/>
          </a:p>
        </p:txBody>
      </p:sp>
      <p:sp>
        <p:nvSpPr>
          <p:cNvPr id="5" name="標題 1"/>
          <p:cNvSpPr>
            <a:spLocks noGrp="1"/>
          </p:cNvSpPr>
          <p:nvPr>
            <p:ph type="title"/>
          </p:nvPr>
        </p:nvSpPr>
        <p:spPr/>
        <p:txBody>
          <a:bodyPr/>
          <a:lstStyle/>
          <a:p>
            <a:r>
              <a:rPr lang="zh-TW" altLang="en-US" dirty="0"/>
              <a:t>抽象工廠</a:t>
            </a:r>
          </a:p>
        </p:txBody>
      </p:sp>
    </p:spTree>
    <p:extLst>
      <p:ext uri="{BB962C8B-B14F-4D97-AF65-F5344CB8AC3E}">
        <p14:creationId xmlns:p14="http://schemas.microsoft.com/office/powerpoint/2010/main" val="32416953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46</a:t>
            </a:fld>
            <a:endParaRPr lang="zh-TW" altLang="en-US"/>
          </a:p>
        </p:txBody>
      </p:sp>
      <p:sp>
        <p:nvSpPr>
          <p:cNvPr id="5" name="標題 4"/>
          <p:cNvSpPr txBox="1">
            <a:spLocks noGrp="1"/>
          </p:cNvSpPr>
          <p:nvPr>
            <p:ph type="title"/>
          </p:nvPr>
        </p:nvSpPr>
        <p:spPr>
          <a:xfrm>
            <a:off x="457200" y="553750"/>
            <a:ext cx="8229600" cy="58477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TW" altLang="en-US" sz="3200" dirty="0" smtClean="0"/>
              <a:t>簡單工廠模式</a:t>
            </a:r>
            <a:r>
              <a:rPr lang="en-US" altLang="zh-TW" sz="3200" dirty="0" smtClean="0"/>
              <a:t>&amp;</a:t>
            </a:r>
            <a:r>
              <a:rPr lang="zh-TW" altLang="en-US" sz="3200" dirty="0" smtClean="0"/>
              <a:t>抽象工廠模式</a:t>
            </a:r>
            <a:r>
              <a:rPr lang="en-US" altLang="zh-TW" sz="3200" dirty="0" smtClean="0"/>
              <a:t>&amp;</a:t>
            </a:r>
            <a:r>
              <a:rPr lang="zh-TW" altLang="en-US" sz="3200" dirty="0" smtClean="0"/>
              <a:t>工廠方法模式</a:t>
            </a:r>
            <a:endParaRPr lang="zh-TW" altLang="en-US" sz="3200"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458292" cy="4380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7623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47</a:t>
            </a:fld>
            <a:endParaRPr lang="zh-TW" altLang="en-US"/>
          </a:p>
        </p:txBody>
      </p:sp>
      <p:sp>
        <p:nvSpPr>
          <p:cNvPr id="5" name="標題 4"/>
          <p:cNvSpPr txBox="1">
            <a:spLocks noGrp="1"/>
          </p:cNvSpPr>
          <p:nvPr>
            <p:ph type="title"/>
          </p:nvPr>
        </p:nvSpPr>
        <p:spPr>
          <a:xfrm>
            <a:off x="457200" y="553750"/>
            <a:ext cx="8229600" cy="58477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TW" altLang="en-US" sz="3200" dirty="0" smtClean="0"/>
              <a:t>簡單工廠模式</a:t>
            </a:r>
            <a:r>
              <a:rPr lang="en-US" altLang="zh-TW" sz="3200" dirty="0" smtClean="0"/>
              <a:t>&amp;</a:t>
            </a:r>
            <a:r>
              <a:rPr lang="zh-TW" altLang="en-US" sz="3200" dirty="0" smtClean="0"/>
              <a:t>抽象工廠模式</a:t>
            </a:r>
            <a:r>
              <a:rPr lang="en-US" altLang="zh-TW" sz="3200" dirty="0" smtClean="0"/>
              <a:t>&amp;</a:t>
            </a:r>
            <a:r>
              <a:rPr lang="zh-TW" altLang="en-US" sz="3200" dirty="0" smtClean="0"/>
              <a:t>工廠方法模式</a:t>
            </a:r>
            <a:endParaRPr lang="zh-TW" altLang="en-US" sz="32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7699615" cy="4193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8864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48</a:t>
            </a:fld>
            <a:endParaRPr lang="zh-TW" altLang="en-US"/>
          </a:p>
        </p:txBody>
      </p:sp>
      <p:sp>
        <p:nvSpPr>
          <p:cNvPr id="5" name="標題 4"/>
          <p:cNvSpPr txBox="1">
            <a:spLocks noGrp="1"/>
          </p:cNvSpPr>
          <p:nvPr>
            <p:ph type="title"/>
          </p:nvPr>
        </p:nvSpPr>
        <p:spPr>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TW" altLang="en-US" sz="3200" dirty="0" smtClean="0"/>
              <a:t>簡單工廠模式</a:t>
            </a:r>
            <a:r>
              <a:rPr lang="en-US" altLang="zh-TW" sz="3200" dirty="0" smtClean="0"/>
              <a:t>&amp;</a:t>
            </a:r>
            <a:r>
              <a:rPr lang="zh-TW" altLang="en-US" sz="3200" dirty="0" smtClean="0"/>
              <a:t>抽象工廠模式</a:t>
            </a:r>
            <a:r>
              <a:rPr lang="en-US" altLang="zh-TW" sz="3200" dirty="0" smtClean="0"/>
              <a:t>&amp;</a:t>
            </a:r>
            <a:r>
              <a:rPr lang="zh-TW" altLang="en-US" sz="3200" dirty="0" smtClean="0"/>
              <a:t>工廠方法模式</a:t>
            </a:r>
            <a:endParaRPr lang="zh-TW" altLang="en-US" sz="32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76" y="1615604"/>
            <a:ext cx="7825364" cy="4041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192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2195736" y="2996952"/>
            <a:ext cx="6059016" cy="792088"/>
          </a:xfrm>
        </p:spPr>
        <p:txBody>
          <a:bodyPr/>
          <a:lstStyle/>
          <a:p>
            <a:pPr marL="0" indent="0">
              <a:buNone/>
            </a:pPr>
            <a:r>
              <a:rPr lang="zh-TW" altLang="en-US" sz="3600" dirty="0" smtClean="0"/>
              <a:t>代理模式</a:t>
            </a:r>
            <a:r>
              <a:rPr lang="en-US" altLang="zh-TW" sz="3600" dirty="0"/>
              <a:t>Proxy Pattern</a:t>
            </a:r>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49</a:t>
            </a:fld>
            <a:endParaRPr lang="zh-TW" altLang="en-US"/>
          </a:p>
        </p:txBody>
      </p:sp>
    </p:spTree>
    <p:extLst>
      <p:ext uri="{BB962C8B-B14F-4D97-AF65-F5344CB8AC3E}">
        <p14:creationId xmlns:p14="http://schemas.microsoft.com/office/powerpoint/2010/main" val="4225022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rot="1084893">
            <a:off x="6504757" y="1899114"/>
            <a:ext cx="1450504" cy="1084982"/>
          </a:xfrm>
        </p:spPr>
        <p:txBody>
          <a:bodyPr>
            <a:noAutofit/>
          </a:bodyPr>
          <a:lstStyle/>
          <a:p>
            <a:r>
              <a:rPr lang="en-US" altLang="zh-TW" sz="9600" dirty="0" smtClean="0">
                <a:solidFill>
                  <a:srgbClr val="FF0000"/>
                </a:solidFill>
              </a:rPr>
              <a:t>?</a:t>
            </a:r>
            <a:endParaRPr lang="zh-TW" altLang="en-US" sz="9600" dirty="0">
              <a:solidFill>
                <a:srgbClr val="FF0000"/>
              </a:solidFill>
            </a:endParaRPr>
          </a:p>
        </p:txBody>
      </p:sp>
      <p:sp>
        <p:nvSpPr>
          <p:cNvPr id="3" name="內容版面配置區 2"/>
          <p:cNvSpPr>
            <a:spLocks noGrp="1"/>
          </p:cNvSpPr>
          <p:nvPr>
            <p:ph idx="1"/>
          </p:nvPr>
        </p:nvSpPr>
        <p:spPr>
          <a:xfrm>
            <a:off x="2339752" y="2852936"/>
            <a:ext cx="4546848" cy="1036712"/>
          </a:xfrm>
        </p:spPr>
        <p:txBody>
          <a:bodyPr>
            <a:normAutofit/>
          </a:bodyPr>
          <a:lstStyle/>
          <a:p>
            <a:pPr marL="0" indent="0">
              <a:buNone/>
            </a:pPr>
            <a:r>
              <a:rPr lang="en-US" altLang="zh-TW" sz="5400" dirty="0"/>
              <a:t> Design pattern</a:t>
            </a:r>
            <a:endParaRPr lang="zh-TW" altLang="en-US" sz="5400"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5</a:t>
            </a:fld>
            <a:endParaRPr lang="zh-TW" altLang="en-US"/>
          </a:p>
        </p:txBody>
      </p:sp>
      <p:sp>
        <p:nvSpPr>
          <p:cNvPr id="5" name="橢圓 4"/>
          <p:cNvSpPr/>
          <p:nvPr/>
        </p:nvSpPr>
        <p:spPr>
          <a:xfrm>
            <a:off x="4499992" y="2852936"/>
            <a:ext cx="2304256" cy="11521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內容版面配置區 2"/>
          <p:cNvSpPr txBox="1">
            <a:spLocks/>
          </p:cNvSpPr>
          <p:nvPr/>
        </p:nvSpPr>
        <p:spPr>
          <a:xfrm>
            <a:off x="3666728" y="3861048"/>
            <a:ext cx="2273424"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TW" altLang="en-US" sz="4000" dirty="0" smtClean="0"/>
              <a:t>設計模式</a:t>
            </a:r>
            <a:endParaRPr lang="zh-TW" altLang="en-US" sz="4000" dirty="0"/>
          </a:p>
        </p:txBody>
      </p:sp>
    </p:spTree>
    <p:extLst>
      <p:ext uri="{BB962C8B-B14F-4D97-AF65-F5344CB8AC3E}">
        <p14:creationId xmlns:p14="http://schemas.microsoft.com/office/powerpoint/2010/main" val="25995404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代理模式</a:t>
            </a:r>
            <a:endParaRPr lang="zh-TW" altLang="en-US" dirty="0"/>
          </a:p>
        </p:txBody>
      </p:sp>
      <p:sp>
        <p:nvSpPr>
          <p:cNvPr id="3" name="內容版面配置區 2"/>
          <p:cNvSpPr>
            <a:spLocks noGrp="1"/>
          </p:cNvSpPr>
          <p:nvPr>
            <p:ph idx="1"/>
          </p:nvPr>
        </p:nvSpPr>
        <p:spPr>
          <a:xfrm>
            <a:off x="457200" y="2924944"/>
            <a:ext cx="8229600" cy="892696"/>
          </a:xfrm>
        </p:spPr>
        <p:txBody>
          <a:bodyPr/>
          <a:lstStyle/>
          <a:p>
            <a:pPr marL="0" indent="0" algn="ctr">
              <a:buNone/>
            </a:pPr>
            <a:r>
              <a:rPr lang="zh-TW" altLang="en-US" sz="2000" dirty="0"/>
              <a:t>代理人模式讓某個物件具有一個替身，藉以控制外界對此物件的影響。</a:t>
            </a:r>
          </a:p>
          <a:p>
            <a:pPr marL="0" indent="0" algn="ctr">
              <a:buNone/>
            </a:pPr>
            <a:r>
              <a:rPr lang="en-US" altLang="zh-TW" sz="2000" dirty="0"/>
              <a:t>Provide a surrogate or placeholder for another object to control access to it.</a:t>
            </a:r>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50</a:t>
            </a:fld>
            <a:endParaRPr lang="zh-TW" altLang="en-US"/>
          </a:p>
        </p:txBody>
      </p:sp>
    </p:spTree>
    <p:extLst>
      <p:ext uri="{BB962C8B-B14F-4D97-AF65-F5344CB8AC3E}">
        <p14:creationId xmlns:p14="http://schemas.microsoft.com/office/powerpoint/2010/main" val="9629594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51</a:t>
            </a:fld>
            <a:endParaRPr lang="zh-TW" altLang="en-US"/>
          </a:p>
        </p:txBody>
      </p:sp>
      <p:sp>
        <p:nvSpPr>
          <p:cNvPr id="5" name="標題 1"/>
          <p:cNvSpPr>
            <a:spLocks noGrp="1"/>
          </p:cNvSpPr>
          <p:nvPr>
            <p:ph type="title"/>
          </p:nvPr>
        </p:nvSpPr>
        <p:spPr/>
        <p:txBody>
          <a:bodyPr/>
          <a:lstStyle/>
          <a:p>
            <a:r>
              <a:rPr lang="zh-TW" altLang="en-US" dirty="0" smtClean="0"/>
              <a:t>代理模式</a:t>
            </a:r>
            <a:endParaRPr lang="zh-TW"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21" y="1556792"/>
            <a:ext cx="7369313" cy="4413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1059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635896" y="2680320"/>
            <a:ext cx="5328859" cy="2044824"/>
          </a:xfrm>
        </p:spPr>
        <p:txBody>
          <a:bodyPr>
            <a:normAutofit/>
          </a:bodyPr>
          <a:lstStyle/>
          <a:p>
            <a:pPr fontAlgn="base"/>
            <a:r>
              <a:rPr lang="zh-TW" altLang="en-US" sz="2400" dirty="0"/>
              <a:t>情境</a:t>
            </a:r>
            <a:r>
              <a:rPr lang="zh-TW" altLang="en-US" sz="2400" dirty="0" smtClean="0"/>
              <a:t>：</a:t>
            </a:r>
            <a:r>
              <a:rPr lang="zh-TW" altLang="en-US" sz="2400" dirty="0"/>
              <a:t>小成希望買一臺最新的頂配</a:t>
            </a:r>
            <a:r>
              <a:rPr lang="en-US" altLang="zh-TW" sz="2400" dirty="0"/>
              <a:t>Mac</a:t>
            </a:r>
            <a:r>
              <a:rPr lang="zh-TW" altLang="en-US" sz="2400" dirty="0"/>
              <a:t>電腦</a:t>
            </a:r>
          </a:p>
          <a:p>
            <a:pPr fontAlgn="base"/>
            <a:r>
              <a:rPr lang="zh-TW" altLang="en-US" sz="2400" dirty="0" smtClean="0"/>
              <a:t>衝突：</a:t>
            </a:r>
            <a:r>
              <a:rPr lang="zh-TW" altLang="en-US" sz="2400" dirty="0"/>
              <a:t>國內還沒上，只有美國才有</a:t>
            </a:r>
          </a:p>
          <a:p>
            <a:pPr fontAlgn="base"/>
            <a:r>
              <a:rPr lang="zh-TW" altLang="en-US" sz="2400" dirty="0"/>
              <a:t>解決方案：尋找代購進行購買</a:t>
            </a:r>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52</a:t>
            </a:fld>
            <a:endParaRPr lang="zh-TW" altLang="en-US"/>
          </a:p>
        </p:txBody>
      </p:sp>
      <p:sp>
        <p:nvSpPr>
          <p:cNvPr id="5" name="標題 1"/>
          <p:cNvSpPr>
            <a:spLocks noGrp="1"/>
          </p:cNvSpPr>
          <p:nvPr>
            <p:ph type="title"/>
          </p:nvPr>
        </p:nvSpPr>
        <p:spPr/>
        <p:txBody>
          <a:bodyPr/>
          <a:lstStyle/>
          <a:p>
            <a:r>
              <a:rPr lang="zh-TW" altLang="en-US" dirty="0" smtClean="0"/>
              <a:t>代理模式</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852936"/>
            <a:ext cx="3168352" cy="2492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46471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6321" y="1556792"/>
            <a:ext cx="7369313" cy="4413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投影片編號版面配置區 3"/>
          <p:cNvSpPr>
            <a:spLocks noGrp="1"/>
          </p:cNvSpPr>
          <p:nvPr>
            <p:ph type="sldNum" sz="quarter" idx="12"/>
          </p:nvPr>
        </p:nvSpPr>
        <p:spPr/>
        <p:txBody>
          <a:bodyPr/>
          <a:lstStyle/>
          <a:p>
            <a:fld id="{08A90798-374D-47A2-8350-758D50033257}" type="slidenum">
              <a:rPr lang="zh-TW" altLang="en-US" smtClean="0"/>
              <a:t>53</a:t>
            </a:fld>
            <a:endParaRPr lang="zh-TW" altLang="en-US"/>
          </a:p>
        </p:txBody>
      </p:sp>
      <p:sp>
        <p:nvSpPr>
          <p:cNvPr id="6" name="標題 1"/>
          <p:cNvSpPr>
            <a:spLocks noGrp="1"/>
          </p:cNvSpPr>
          <p:nvPr>
            <p:ph type="title"/>
          </p:nvPr>
        </p:nvSpPr>
        <p:spPr/>
        <p:txBody>
          <a:bodyPr/>
          <a:lstStyle/>
          <a:p>
            <a:r>
              <a:rPr lang="zh-TW" altLang="en-US" dirty="0" smtClean="0"/>
              <a:t>代理模式</a:t>
            </a:r>
            <a:endParaRPr lang="zh-TW" altLang="en-US" dirty="0"/>
          </a:p>
        </p:txBody>
      </p:sp>
      <p:sp>
        <p:nvSpPr>
          <p:cNvPr id="7" name="文字方塊 6"/>
          <p:cNvSpPr txBox="1"/>
          <p:nvPr/>
        </p:nvSpPr>
        <p:spPr>
          <a:xfrm>
            <a:off x="827584" y="5085184"/>
            <a:ext cx="2088232" cy="400110"/>
          </a:xfrm>
          <a:prstGeom prst="rect">
            <a:avLst/>
          </a:prstGeom>
          <a:solidFill>
            <a:schemeClr val="accent6">
              <a:lumMod val="60000"/>
              <a:lumOff val="40000"/>
            </a:schemeClr>
          </a:solidFill>
        </p:spPr>
        <p:txBody>
          <a:bodyPr wrap="square" rtlCol="0">
            <a:spAutoFit/>
          </a:bodyPr>
          <a:lstStyle/>
          <a:p>
            <a:pPr algn="ctr"/>
            <a:r>
              <a:rPr lang="zh-TW" altLang="en-US" sz="2000" dirty="0"/>
              <a:t>美國代購</a:t>
            </a:r>
            <a:endParaRPr lang="zh-TW" altLang="en-US" sz="2000" dirty="0"/>
          </a:p>
        </p:txBody>
      </p:sp>
      <p:sp>
        <p:nvSpPr>
          <p:cNvPr id="8" name="文字方塊 7"/>
          <p:cNvSpPr txBox="1"/>
          <p:nvPr/>
        </p:nvSpPr>
        <p:spPr>
          <a:xfrm>
            <a:off x="5364088" y="5085184"/>
            <a:ext cx="2808312" cy="400110"/>
          </a:xfrm>
          <a:prstGeom prst="rect">
            <a:avLst/>
          </a:prstGeom>
          <a:solidFill>
            <a:schemeClr val="accent6">
              <a:lumMod val="60000"/>
              <a:lumOff val="40000"/>
            </a:schemeClr>
          </a:solidFill>
        </p:spPr>
        <p:txBody>
          <a:bodyPr wrap="square" rtlCol="0">
            <a:spAutoFit/>
          </a:bodyPr>
          <a:lstStyle/>
          <a:p>
            <a:pPr algn="ctr"/>
            <a:r>
              <a:rPr lang="zh-TW" altLang="en-US" sz="2000" dirty="0"/>
              <a:t>台灣</a:t>
            </a:r>
            <a:r>
              <a:rPr lang="zh-TW" altLang="en-US" sz="2000" dirty="0" smtClean="0"/>
              <a:t>代購</a:t>
            </a:r>
            <a:endParaRPr lang="zh-TW" altLang="en-US" sz="2000" dirty="0"/>
          </a:p>
        </p:txBody>
      </p:sp>
      <p:sp>
        <p:nvSpPr>
          <p:cNvPr id="9" name="文字方塊 8"/>
          <p:cNvSpPr txBox="1"/>
          <p:nvPr/>
        </p:nvSpPr>
        <p:spPr>
          <a:xfrm>
            <a:off x="3275856" y="1844824"/>
            <a:ext cx="2098888" cy="400110"/>
          </a:xfrm>
          <a:prstGeom prst="rect">
            <a:avLst/>
          </a:prstGeom>
          <a:solidFill>
            <a:schemeClr val="accent6">
              <a:lumMod val="60000"/>
              <a:lumOff val="40000"/>
            </a:schemeClr>
          </a:solidFill>
          <a:ln>
            <a:solidFill>
              <a:schemeClr val="accent1"/>
            </a:solidFill>
          </a:ln>
        </p:spPr>
        <p:txBody>
          <a:bodyPr wrap="square" rtlCol="0">
            <a:spAutoFit/>
          </a:bodyPr>
          <a:lstStyle/>
          <a:p>
            <a:pPr algn="ctr"/>
            <a:r>
              <a:rPr lang="zh-TW" altLang="en-US" sz="2000" dirty="0"/>
              <a:t>買</a:t>
            </a:r>
            <a:r>
              <a:rPr lang="en-US" altLang="zh-TW" sz="2000" dirty="0"/>
              <a:t>mac</a:t>
            </a:r>
            <a:endParaRPr lang="zh-TW" altLang="en-US" sz="2000" dirty="0"/>
          </a:p>
        </p:txBody>
      </p:sp>
    </p:spTree>
    <p:extLst>
      <p:ext uri="{BB962C8B-B14F-4D97-AF65-F5344CB8AC3E}">
        <p14:creationId xmlns:p14="http://schemas.microsoft.com/office/powerpoint/2010/main" val="5462180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54</a:t>
            </a:fld>
            <a:endParaRPr lang="zh-TW" altLang="en-US"/>
          </a:p>
        </p:txBody>
      </p:sp>
      <p:sp>
        <p:nvSpPr>
          <p:cNvPr id="5" name="標題 1"/>
          <p:cNvSpPr>
            <a:spLocks noGrp="1"/>
          </p:cNvSpPr>
          <p:nvPr>
            <p:ph type="title"/>
          </p:nvPr>
        </p:nvSpPr>
        <p:spPr/>
        <p:txBody>
          <a:bodyPr/>
          <a:lstStyle/>
          <a:p>
            <a:r>
              <a:rPr lang="zh-TW" altLang="en-US" dirty="0" smtClean="0"/>
              <a:t>代理模式</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56626"/>
            <a:ext cx="4892005" cy="1640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132856"/>
            <a:ext cx="4320480" cy="4345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p:nvPr/>
        </p:nvSpPr>
        <p:spPr>
          <a:xfrm>
            <a:off x="1403648" y="3068960"/>
            <a:ext cx="2376264" cy="584775"/>
          </a:xfrm>
          <a:prstGeom prst="rect">
            <a:avLst/>
          </a:prstGeom>
          <a:noFill/>
        </p:spPr>
        <p:txBody>
          <a:bodyPr wrap="square" rtlCol="0">
            <a:spAutoFit/>
          </a:bodyPr>
          <a:lstStyle/>
          <a:p>
            <a:r>
              <a:rPr lang="zh-TW" altLang="en-US" sz="3200" dirty="0" smtClean="0"/>
              <a:t>美國代購</a:t>
            </a:r>
            <a:endParaRPr lang="zh-TW" altLang="en-US" sz="3200" dirty="0"/>
          </a:p>
        </p:txBody>
      </p:sp>
      <p:sp>
        <p:nvSpPr>
          <p:cNvPr id="10" name="文字方塊 9"/>
          <p:cNvSpPr txBox="1"/>
          <p:nvPr/>
        </p:nvSpPr>
        <p:spPr>
          <a:xfrm>
            <a:off x="6300192" y="1556792"/>
            <a:ext cx="2304256" cy="584775"/>
          </a:xfrm>
          <a:prstGeom prst="rect">
            <a:avLst/>
          </a:prstGeom>
          <a:noFill/>
        </p:spPr>
        <p:txBody>
          <a:bodyPr wrap="square" rtlCol="0">
            <a:spAutoFit/>
          </a:bodyPr>
          <a:lstStyle/>
          <a:p>
            <a:r>
              <a:rPr lang="zh-TW" altLang="en-US" sz="3200" dirty="0" smtClean="0"/>
              <a:t>台灣代購</a:t>
            </a:r>
            <a:endParaRPr lang="zh-TW" altLang="en-US" sz="3200" dirty="0"/>
          </a:p>
        </p:txBody>
      </p:sp>
    </p:spTree>
    <p:extLst>
      <p:ext uri="{BB962C8B-B14F-4D97-AF65-F5344CB8AC3E}">
        <p14:creationId xmlns:p14="http://schemas.microsoft.com/office/powerpoint/2010/main" val="33888549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8A90798-374D-47A2-8350-758D50033257}" type="slidenum">
              <a:rPr lang="zh-TW" altLang="en-US" smtClean="0"/>
              <a:t>55</a:t>
            </a:fld>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92077"/>
            <a:ext cx="45910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997" y="4653136"/>
            <a:ext cx="2633435"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標題 1"/>
          <p:cNvSpPr>
            <a:spLocks noGrp="1"/>
          </p:cNvSpPr>
          <p:nvPr>
            <p:ph type="title"/>
          </p:nvPr>
        </p:nvSpPr>
        <p:spPr/>
        <p:txBody>
          <a:bodyPr/>
          <a:lstStyle/>
          <a:p>
            <a:r>
              <a:rPr lang="zh-TW" altLang="en-US" dirty="0" smtClean="0"/>
              <a:t>代理模式</a:t>
            </a:r>
            <a:endParaRPr lang="zh-TW" altLang="en-US" dirty="0"/>
          </a:p>
        </p:txBody>
      </p:sp>
      <p:sp>
        <p:nvSpPr>
          <p:cNvPr id="9" name="文字方塊 8"/>
          <p:cNvSpPr txBox="1"/>
          <p:nvPr/>
        </p:nvSpPr>
        <p:spPr>
          <a:xfrm>
            <a:off x="1043608" y="1620089"/>
            <a:ext cx="1512168" cy="584775"/>
          </a:xfrm>
          <a:prstGeom prst="rect">
            <a:avLst/>
          </a:prstGeom>
          <a:noFill/>
        </p:spPr>
        <p:txBody>
          <a:bodyPr wrap="square" rtlCol="0">
            <a:spAutoFit/>
          </a:bodyPr>
          <a:lstStyle/>
          <a:p>
            <a:r>
              <a:rPr lang="zh-TW" altLang="en-US" sz="3200" dirty="0"/>
              <a:t>客戶端</a:t>
            </a:r>
          </a:p>
        </p:txBody>
      </p:sp>
      <p:sp>
        <p:nvSpPr>
          <p:cNvPr id="10" name="文字方塊 9"/>
          <p:cNvSpPr txBox="1"/>
          <p:nvPr/>
        </p:nvSpPr>
        <p:spPr>
          <a:xfrm>
            <a:off x="6444208" y="4284385"/>
            <a:ext cx="1512168" cy="461665"/>
          </a:xfrm>
          <a:prstGeom prst="rect">
            <a:avLst/>
          </a:prstGeom>
          <a:noFill/>
        </p:spPr>
        <p:txBody>
          <a:bodyPr wrap="square" rtlCol="0">
            <a:spAutoFit/>
          </a:bodyPr>
          <a:lstStyle/>
          <a:p>
            <a:r>
              <a:rPr lang="en-US" altLang="zh-TW" sz="2400" dirty="0" smtClean="0"/>
              <a:t>Output</a:t>
            </a:r>
          </a:p>
        </p:txBody>
      </p:sp>
    </p:spTree>
    <p:extLst>
      <p:ext uri="{BB962C8B-B14F-4D97-AF65-F5344CB8AC3E}">
        <p14:creationId xmlns:p14="http://schemas.microsoft.com/office/powerpoint/2010/main" val="4869089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514350" indent="-514350">
              <a:buFont typeface="+mj-lt"/>
              <a:buAutoNum type="arabicPeriod"/>
            </a:pPr>
            <a:r>
              <a:rPr lang="zh-TW" altLang="en-US" sz="2800" dirty="0"/>
              <a:t>遠端（</a:t>
            </a:r>
            <a:r>
              <a:rPr lang="en-US" altLang="zh-TW" sz="2800" dirty="0"/>
              <a:t>Remote</a:t>
            </a:r>
            <a:r>
              <a:rPr lang="zh-TW" altLang="en-US" sz="2800" dirty="0"/>
              <a:t>）代理</a:t>
            </a:r>
            <a:r>
              <a:rPr lang="zh-TW" altLang="en-US" sz="2800" dirty="0" smtClean="0"/>
              <a:t>：</a:t>
            </a:r>
            <a:endParaRPr lang="en-US" altLang="zh-TW" sz="2800" dirty="0" smtClean="0"/>
          </a:p>
          <a:p>
            <a:pPr marL="0" indent="0">
              <a:buNone/>
            </a:pPr>
            <a:r>
              <a:rPr lang="zh-TW" altLang="en-US" sz="2400" dirty="0" smtClean="0"/>
              <a:t>為</a:t>
            </a:r>
            <a:r>
              <a:rPr lang="zh-TW" altLang="en-US" sz="2400" dirty="0"/>
              <a:t>一個位於不同的地址空間的物件提供一個局域代表物件</a:t>
            </a:r>
            <a:r>
              <a:rPr lang="zh-TW" altLang="en-US" sz="2400" dirty="0" smtClean="0"/>
              <a:t>。</a:t>
            </a:r>
            <a:endParaRPr lang="en-US" altLang="zh-TW" sz="2400" dirty="0" smtClean="0"/>
          </a:p>
          <a:p>
            <a:pPr marL="514350" indent="-514350">
              <a:buFont typeface="+mj-lt"/>
              <a:buAutoNum type="arabicPeriod" startAt="2"/>
            </a:pPr>
            <a:r>
              <a:rPr lang="zh-TW" altLang="en-US" sz="2800" dirty="0"/>
              <a:t>虛擬（</a:t>
            </a:r>
            <a:r>
              <a:rPr lang="en-US" altLang="zh-TW" sz="2800" dirty="0"/>
              <a:t>Virtual</a:t>
            </a:r>
            <a:r>
              <a:rPr lang="zh-TW" altLang="en-US" sz="2800" dirty="0"/>
              <a:t>）代理</a:t>
            </a:r>
            <a:r>
              <a:rPr lang="zh-TW" altLang="en-US" sz="2800" dirty="0" smtClean="0"/>
              <a:t>：</a:t>
            </a:r>
            <a:endParaRPr lang="en-US" altLang="zh-TW" sz="2800" dirty="0" smtClean="0"/>
          </a:p>
          <a:p>
            <a:pPr marL="0" indent="0">
              <a:buNone/>
            </a:pPr>
            <a:r>
              <a:rPr lang="zh-TW" altLang="en-US" sz="2400" dirty="0" smtClean="0"/>
              <a:t>根據</a:t>
            </a:r>
            <a:r>
              <a:rPr lang="zh-TW" altLang="en-US" sz="2400" dirty="0"/>
              <a:t>需要將一個資源消耗很大或者比較複雜的物件延遲的真正需要時才建立</a:t>
            </a:r>
            <a:r>
              <a:rPr lang="zh-TW" altLang="en-US" sz="2400" dirty="0" smtClean="0"/>
              <a:t>。</a:t>
            </a:r>
            <a:endParaRPr lang="en-US" altLang="zh-TW" sz="2400" dirty="0" smtClean="0"/>
          </a:p>
          <a:p>
            <a:pPr marL="514350" indent="-514350">
              <a:buFont typeface="+mj-lt"/>
              <a:buAutoNum type="arabicPeriod" startAt="3"/>
            </a:pPr>
            <a:r>
              <a:rPr lang="zh-TW" altLang="en-US" sz="2800" dirty="0"/>
              <a:t>保護（</a:t>
            </a:r>
            <a:r>
              <a:rPr lang="en-US" altLang="zh-TW" sz="2800" dirty="0"/>
              <a:t>Protect or Access</a:t>
            </a:r>
            <a:r>
              <a:rPr lang="zh-TW" altLang="en-US" sz="2800" dirty="0"/>
              <a:t>）代理</a:t>
            </a:r>
            <a:r>
              <a:rPr lang="zh-TW" altLang="en-US" sz="2800" dirty="0" smtClean="0"/>
              <a:t>：</a:t>
            </a:r>
            <a:endParaRPr lang="en-US" altLang="zh-TW" sz="2800" dirty="0" smtClean="0"/>
          </a:p>
          <a:p>
            <a:pPr marL="0" indent="0">
              <a:buNone/>
            </a:pPr>
            <a:r>
              <a:rPr lang="zh-TW" altLang="en-US" sz="2400" dirty="0" smtClean="0"/>
              <a:t>控制</a:t>
            </a:r>
            <a:r>
              <a:rPr lang="zh-TW" altLang="en-US" sz="2400" dirty="0"/>
              <a:t>對一個物件的訪問許可權</a:t>
            </a:r>
            <a:r>
              <a:rPr lang="zh-TW" altLang="en-US" sz="2400" dirty="0" smtClean="0"/>
              <a:t>。</a:t>
            </a:r>
            <a:endParaRPr lang="en-US" altLang="zh-TW" sz="2400" dirty="0" smtClean="0"/>
          </a:p>
          <a:p>
            <a:pPr marL="514350" indent="-514350">
              <a:buFont typeface="+mj-lt"/>
              <a:buAutoNum type="arabicPeriod" startAt="4"/>
            </a:pPr>
            <a:r>
              <a:rPr lang="zh-TW" altLang="en-US" sz="2800" dirty="0"/>
              <a:t>智慧引用（</a:t>
            </a:r>
            <a:r>
              <a:rPr lang="en-US" altLang="zh-TW" sz="2800" dirty="0"/>
              <a:t>Smart Reference</a:t>
            </a:r>
            <a:r>
              <a:rPr lang="zh-TW" altLang="en-US" sz="2800" dirty="0"/>
              <a:t>）代理</a:t>
            </a:r>
            <a:r>
              <a:rPr lang="zh-TW" altLang="en-US" sz="2800" dirty="0" smtClean="0"/>
              <a:t>：</a:t>
            </a:r>
            <a:endParaRPr lang="en-US" altLang="zh-TW" sz="2800" dirty="0" smtClean="0"/>
          </a:p>
          <a:p>
            <a:pPr marL="0" indent="0">
              <a:buNone/>
            </a:pPr>
            <a:r>
              <a:rPr lang="zh-TW" altLang="en-US" sz="2400" dirty="0" smtClean="0"/>
              <a:t>提供</a:t>
            </a:r>
            <a:r>
              <a:rPr lang="zh-TW" altLang="en-US" sz="2400" dirty="0"/>
              <a:t>比對目標物件額外的服務。</a:t>
            </a:r>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56</a:t>
            </a:fld>
            <a:endParaRPr lang="zh-TW" altLang="en-US"/>
          </a:p>
        </p:txBody>
      </p:sp>
      <p:sp>
        <p:nvSpPr>
          <p:cNvPr id="5" name="標題 1"/>
          <p:cNvSpPr>
            <a:spLocks noGrp="1"/>
          </p:cNvSpPr>
          <p:nvPr>
            <p:ph type="title"/>
          </p:nvPr>
        </p:nvSpPr>
        <p:spPr/>
        <p:txBody>
          <a:bodyPr/>
          <a:lstStyle/>
          <a:p>
            <a:r>
              <a:rPr lang="zh-TW" altLang="en-US" dirty="0" smtClean="0"/>
              <a:t>代理模式</a:t>
            </a:r>
            <a:endParaRPr lang="zh-TW" altLang="en-US" dirty="0"/>
          </a:p>
        </p:txBody>
      </p:sp>
    </p:spTree>
    <p:extLst>
      <p:ext uri="{BB962C8B-B14F-4D97-AF65-F5344CB8AC3E}">
        <p14:creationId xmlns:p14="http://schemas.microsoft.com/office/powerpoint/2010/main" val="28783045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pPr marL="514350" indent="-514350">
              <a:buFont typeface="+mj-lt"/>
              <a:buAutoNum type="arabicPeriod" startAt="5"/>
            </a:pPr>
            <a:r>
              <a:rPr lang="zh-TW" altLang="en-US" sz="2800" dirty="0"/>
              <a:t>寫時複製</a:t>
            </a:r>
            <a:r>
              <a:rPr lang="en-US" altLang="zh-TW" sz="2800" dirty="0"/>
              <a:t>(Copy-on-Write</a:t>
            </a:r>
            <a:r>
              <a:rPr lang="en-US" altLang="zh-TW" sz="2800" dirty="0" smtClean="0"/>
              <a:t>)</a:t>
            </a:r>
            <a:r>
              <a:rPr lang="zh-TW" altLang="en-US" sz="2800" dirty="0" smtClean="0"/>
              <a:t>代理：</a:t>
            </a:r>
            <a:endParaRPr lang="en-US" altLang="zh-TW" sz="2800" dirty="0" smtClean="0"/>
          </a:p>
          <a:p>
            <a:pPr marL="0" indent="0">
              <a:buNone/>
            </a:pPr>
            <a:r>
              <a:rPr lang="zh-TW" altLang="en-US" sz="2400" dirty="0"/>
              <a:t>虛擬代理的一種。把複製（克隆）拖延到只有在客戶端需要時，才真正採取</a:t>
            </a:r>
            <a:r>
              <a:rPr lang="zh-TW" altLang="en-US" sz="2400" dirty="0" smtClean="0"/>
              <a:t>行動。</a:t>
            </a:r>
            <a:endParaRPr lang="en-US" altLang="zh-TW" sz="2400" dirty="0" smtClean="0"/>
          </a:p>
          <a:p>
            <a:pPr marL="514350" indent="-514350">
              <a:buFont typeface="+mj-lt"/>
              <a:buAutoNum type="arabicPeriod" startAt="6"/>
            </a:pPr>
            <a:r>
              <a:rPr lang="zh-TW" altLang="en-US" sz="2800" dirty="0"/>
              <a:t>快取</a:t>
            </a:r>
            <a:r>
              <a:rPr lang="en-US" altLang="zh-TW" sz="2800" dirty="0"/>
              <a:t>(Cache)</a:t>
            </a:r>
            <a:r>
              <a:rPr lang="zh-TW" altLang="en-US" sz="2800" dirty="0" smtClean="0"/>
              <a:t>代理：</a:t>
            </a:r>
            <a:endParaRPr lang="en-US" altLang="zh-TW" sz="2800" dirty="0" smtClean="0"/>
          </a:p>
          <a:p>
            <a:pPr marL="0" indent="0">
              <a:buNone/>
            </a:pPr>
            <a:r>
              <a:rPr lang="zh-TW" altLang="en-US" sz="2400" dirty="0"/>
              <a:t>某一個目標操作的結果提供臨時的儲存空間，以便多個客戶端可以共享這些結果。</a:t>
            </a:r>
            <a:r>
              <a:rPr lang="zh-TW" altLang="en-US" sz="2400" dirty="0" smtClean="0"/>
              <a:t>。</a:t>
            </a:r>
            <a:endParaRPr lang="en-US" altLang="zh-TW" sz="2400" dirty="0" smtClean="0"/>
          </a:p>
          <a:p>
            <a:pPr marL="514350" indent="-514350">
              <a:buFont typeface="+mj-lt"/>
              <a:buAutoNum type="arabicPeriod" startAt="7"/>
            </a:pPr>
            <a:r>
              <a:rPr lang="zh-TW" altLang="en-US" sz="2800" dirty="0"/>
              <a:t>防火牆</a:t>
            </a:r>
            <a:r>
              <a:rPr lang="en-US" altLang="zh-TW" sz="2800" dirty="0"/>
              <a:t>(Firewall)</a:t>
            </a:r>
            <a:r>
              <a:rPr lang="zh-TW" altLang="en-US" sz="2800" dirty="0"/>
              <a:t>代理</a:t>
            </a:r>
            <a:r>
              <a:rPr lang="zh-TW" altLang="en-US" sz="2800" dirty="0" smtClean="0"/>
              <a:t>：</a:t>
            </a:r>
            <a:endParaRPr lang="en-US" altLang="zh-TW" sz="2800" dirty="0" smtClean="0"/>
          </a:p>
          <a:p>
            <a:pPr marL="0" indent="0">
              <a:buNone/>
            </a:pPr>
            <a:r>
              <a:rPr lang="zh-TW" altLang="en-US" sz="2400" dirty="0"/>
              <a:t>護目標，不讓惡意使用者</a:t>
            </a:r>
            <a:r>
              <a:rPr lang="zh-TW" altLang="en-US" sz="2400" dirty="0" smtClean="0"/>
              <a:t>接近。</a:t>
            </a:r>
            <a:endParaRPr lang="en-US" altLang="zh-TW" sz="2400" dirty="0" smtClean="0"/>
          </a:p>
          <a:p>
            <a:pPr marL="514350" indent="-514350">
              <a:buFont typeface="+mj-lt"/>
              <a:buAutoNum type="arabicPeriod" startAt="8"/>
            </a:pPr>
            <a:r>
              <a:rPr lang="zh-TW" altLang="en-US" sz="2800" dirty="0"/>
              <a:t>同步</a:t>
            </a:r>
            <a:r>
              <a:rPr lang="en-US" altLang="zh-TW" sz="2800" dirty="0"/>
              <a:t>(Synchronization</a:t>
            </a:r>
            <a:r>
              <a:rPr lang="en-US" altLang="zh-TW" sz="2800" dirty="0" smtClean="0"/>
              <a:t>)</a:t>
            </a:r>
            <a:r>
              <a:rPr lang="zh-TW" altLang="en-US" sz="2800" dirty="0" smtClean="0"/>
              <a:t>代理：</a:t>
            </a:r>
            <a:endParaRPr lang="en-US" altLang="zh-TW" sz="2800" dirty="0" smtClean="0"/>
          </a:p>
          <a:p>
            <a:pPr marL="0" indent="0">
              <a:buNone/>
            </a:pPr>
            <a:r>
              <a:rPr lang="zh-TW" altLang="en-US" sz="2400" dirty="0"/>
              <a:t>使幾個使用者能夠同時使用一個物件而沒有</a:t>
            </a:r>
            <a:r>
              <a:rPr lang="zh-TW" altLang="en-US" sz="2400" dirty="0" smtClean="0"/>
              <a:t>衝突。</a:t>
            </a:r>
            <a:endParaRPr lang="zh-TW" altLang="en-US" sz="2400"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57</a:t>
            </a:fld>
            <a:endParaRPr lang="zh-TW" altLang="en-US"/>
          </a:p>
        </p:txBody>
      </p:sp>
      <p:sp>
        <p:nvSpPr>
          <p:cNvPr id="5" name="標題 1"/>
          <p:cNvSpPr>
            <a:spLocks noGrp="1"/>
          </p:cNvSpPr>
          <p:nvPr>
            <p:ph type="title"/>
          </p:nvPr>
        </p:nvSpPr>
        <p:spPr/>
        <p:txBody>
          <a:bodyPr/>
          <a:lstStyle/>
          <a:p>
            <a:r>
              <a:rPr lang="zh-TW" altLang="en-US" dirty="0" smtClean="0"/>
              <a:t>代理模式</a:t>
            </a:r>
            <a:endParaRPr lang="zh-TW" altLang="en-US" dirty="0"/>
          </a:p>
        </p:txBody>
      </p:sp>
    </p:spTree>
    <p:extLst>
      <p:ext uri="{BB962C8B-B14F-4D97-AF65-F5344CB8AC3E}">
        <p14:creationId xmlns:p14="http://schemas.microsoft.com/office/powerpoint/2010/main" val="10975876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763688" y="1628800"/>
            <a:ext cx="5688632" cy="4237931"/>
          </a:xfrm>
        </p:spPr>
        <p:txBody>
          <a:bodyPr>
            <a:normAutofit fontScale="62500" lnSpcReduction="20000"/>
          </a:bodyPr>
          <a:lstStyle/>
          <a:p>
            <a:pPr marL="0" indent="0">
              <a:buNone/>
            </a:pPr>
            <a:r>
              <a:rPr lang="en-US" altLang="zh-TW" dirty="0"/>
              <a:t>class Document {</a:t>
            </a:r>
            <a:br>
              <a:rPr lang="en-US" altLang="zh-TW" dirty="0"/>
            </a:br>
            <a:r>
              <a:rPr lang="en-US" altLang="zh-TW" dirty="0"/>
              <a:t>    private Image </a:t>
            </a:r>
            <a:r>
              <a:rPr lang="en-US" altLang="zh-TW" dirty="0" err="1"/>
              <a:t>image</a:t>
            </a:r>
            <a:r>
              <a:rPr lang="en-US" altLang="zh-TW" dirty="0"/>
              <a:t>;</a:t>
            </a:r>
            <a:br>
              <a:rPr lang="en-US" altLang="zh-TW" dirty="0"/>
            </a:br>
            <a:r>
              <a:rPr lang="en-US" altLang="zh-TW" dirty="0"/>
              <a:t>    ...</a:t>
            </a:r>
            <a:br>
              <a:rPr lang="en-US" altLang="zh-TW" dirty="0"/>
            </a:br>
            <a:r>
              <a:rPr lang="en-US" altLang="zh-TW" dirty="0"/>
              <a:t>    Document() {</a:t>
            </a:r>
            <a:br>
              <a:rPr lang="en-US" altLang="zh-TW" dirty="0"/>
            </a:br>
            <a:r>
              <a:rPr lang="en-US" altLang="zh-TW" dirty="0"/>
              <a:t>        image = new Image("doc://images/xxx.jpg");</a:t>
            </a:r>
            <a:br>
              <a:rPr lang="en-US" altLang="zh-TW" dirty="0"/>
            </a:br>
            <a:r>
              <a:rPr lang="en-US" altLang="zh-TW" dirty="0"/>
              <a:t>    }</a:t>
            </a:r>
            <a:br>
              <a:rPr lang="en-US" altLang="zh-TW" dirty="0"/>
            </a:br>
            <a:r>
              <a:rPr lang="en-US" altLang="zh-TW" dirty="0"/>
              <a:t/>
            </a:r>
            <a:br>
              <a:rPr lang="en-US" altLang="zh-TW" dirty="0"/>
            </a:br>
            <a:r>
              <a:rPr lang="en-US" altLang="zh-TW" dirty="0"/>
              <a:t>    void scroll() {</a:t>
            </a:r>
            <a:br>
              <a:rPr lang="en-US" altLang="zh-TW" dirty="0"/>
            </a:br>
            <a:r>
              <a:rPr lang="en-US" altLang="zh-TW" dirty="0"/>
              <a:t>        ...</a:t>
            </a:r>
            <a:br>
              <a:rPr lang="en-US" altLang="zh-TW" dirty="0"/>
            </a:br>
            <a:r>
              <a:rPr lang="en-US" altLang="zh-TW" dirty="0"/>
              <a:t>        </a:t>
            </a:r>
            <a:r>
              <a:rPr lang="en-US" altLang="zh-TW" dirty="0" err="1"/>
              <a:t>image.draw</a:t>
            </a:r>
            <a:r>
              <a:rPr lang="en-US" altLang="zh-TW" dirty="0"/>
              <a:t>();</a:t>
            </a:r>
            <a:br>
              <a:rPr lang="en-US" altLang="zh-TW" dirty="0"/>
            </a:br>
            <a:r>
              <a:rPr lang="en-US" altLang="zh-TW" dirty="0"/>
              <a:t>        ...</a:t>
            </a:r>
            <a:br>
              <a:rPr lang="en-US" altLang="zh-TW" dirty="0"/>
            </a:br>
            <a:r>
              <a:rPr lang="en-US" altLang="zh-TW" dirty="0"/>
              <a:t>    }</a:t>
            </a:r>
            <a:br>
              <a:rPr lang="en-US" altLang="zh-TW" dirty="0"/>
            </a:br>
            <a:r>
              <a:rPr lang="en-US" altLang="zh-TW" dirty="0"/>
              <a:t>}</a:t>
            </a:r>
            <a:br>
              <a:rPr lang="en-US" altLang="zh-TW" dirty="0"/>
            </a:br>
            <a:endParaRPr lang="en-US" altLang="zh-TW" dirty="0"/>
          </a:p>
          <a:p>
            <a:pPr marL="0" indent="0">
              <a:buNone/>
            </a:pP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58</a:t>
            </a:fld>
            <a:endParaRPr lang="zh-TW" altLang="en-US"/>
          </a:p>
        </p:txBody>
      </p:sp>
      <p:sp>
        <p:nvSpPr>
          <p:cNvPr id="5" name="標題 1"/>
          <p:cNvSpPr>
            <a:spLocks noGrp="1"/>
          </p:cNvSpPr>
          <p:nvPr>
            <p:ph type="title"/>
          </p:nvPr>
        </p:nvSpPr>
        <p:spPr/>
        <p:txBody>
          <a:bodyPr/>
          <a:lstStyle/>
          <a:p>
            <a:r>
              <a:rPr lang="zh-TW" altLang="en-US" dirty="0" smtClean="0"/>
              <a:t>代理模式</a:t>
            </a:r>
            <a:r>
              <a:rPr lang="en-US" altLang="zh-TW" dirty="0" smtClean="0"/>
              <a:t>-</a:t>
            </a:r>
            <a:r>
              <a:rPr lang="zh-TW" altLang="en-US" dirty="0"/>
              <a:t>虛擬（</a:t>
            </a:r>
            <a:r>
              <a:rPr lang="en-US" altLang="zh-TW" dirty="0"/>
              <a:t>Virtual</a:t>
            </a:r>
            <a:r>
              <a:rPr lang="zh-TW" altLang="en-US" dirty="0"/>
              <a:t>）代理</a:t>
            </a:r>
          </a:p>
        </p:txBody>
      </p:sp>
    </p:spTree>
    <p:extLst>
      <p:ext uri="{BB962C8B-B14F-4D97-AF65-F5344CB8AC3E}">
        <p14:creationId xmlns:p14="http://schemas.microsoft.com/office/powerpoint/2010/main" val="32334089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59</a:t>
            </a:fld>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09" y="1340768"/>
            <a:ext cx="4250078" cy="29817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972" y="1268759"/>
            <a:ext cx="4406508" cy="42933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200068"/>
            <a:ext cx="3817739" cy="26579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標題 1"/>
          <p:cNvSpPr>
            <a:spLocks noGrp="1"/>
          </p:cNvSpPr>
          <p:nvPr>
            <p:ph type="title"/>
          </p:nvPr>
        </p:nvSpPr>
        <p:spPr/>
        <p:txBody>
          <a:bodyPr/>
          <a:lstStyle/>
          <a:p>
            <a:r>
              <a:rPr lang="zh-TW" altLang="en-US" dirty="0" smtClean="0"/>
              <a:t>代理模式</a:t>
            </a:r>
            <a:r>
              <a:rPr lang="en-US" altLang="zh-TW" dirty="0" smtClean="0"/>
              <a:t>-</a:t>
            </a:r>
            <a:r>
              <a:rPr lang="zh-TW" altLang="en-US" dirty="0"/>
              <a:t>虛擬（</a:t>
            </a:r>
            <a:r>
              <a:rPr lang="en-US" altLang="zh-TW" dirty="0"/>
              <a:t>Virtual</a:t>
            </a:r>
            <a:r>
              <a:rPr lang="zh-TW" altLang="en-US" dirty="0"/>
              <a:t>）代理</a:t>
            </a:r>
          </a:p>
        </p:txBody>
      </p:sp>
    </p:spTree>
    <p:extLst>
      <p:ext uri="{BB962C8B-B14F-4D97-AF65-F5344CB8AC3E}">
        <p14:creationId xmlns:p14="http://schemas.microsoft.com/office/powerpoint/2010/main" val="3798928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229600" cy="1900808"/>
          </a:xfrm>
        </p:spPr>
        <p:txBody>
          <a:bodyPr/>
          <a:lstStyle/>
          <a:p>
            <a:pPr marL="0" indent="0">
              <a:buNone/>
            </a:pPr>
            <a:r>
              <a:rPr lang="zh-TW" altLang="en-US" sz="2800" dirty="0" smtClean="0"/>
              <a:t>定義</a:t>
            </a:r>
            <a:r>
              <a:rPr lang="en-US" altLang="zh-TW" sz="2800" dirty="0" smtClean="0"/>
              <a:t>:</a:t>
            </a:r>
            <a:r>
              <a:rPr lang="en-US" altLang="zh-TW" sz="2800" dirty="0"/>
              <a:t>Each pattern is a three-part rule, which expresses a relation between a certain </a:t>
            </a:r>
            <a:r>
              <a:rPr lang="en-US" altLang="zh-TW" sz="4000" b="1" dirty="0">
                <a:solidFill>
                  <a:srgbClr val="FF0000"/>
                </a:solidFill>
              </a:rPr>
              <a:t>context</a:t>
            </a:r>
            <a:r>
              <a:rPr lang="en-US" altLang="zh-TW" sz="2800" dirty="0"/>
              <a:t>, a </a:t>
            </a:r>
            <a:r>
              <a:rPr lang="en-US" altLang="zh-TW" sz="4000" b="1" dirty="0">
                <a:solidFill>
                  <a:srgbClr val="FF0000"/>
                </a:solidFill>
              </a:rPr>
              <a:t>problem</a:t>
            </a:r>
            <a:r>
              <a:rPr lang="en-US" altLang="zh-TW" dirty="0"/>
              <a:t>, </a:t>
            </a:r>
            <a:r>
              <a:rPr lang="en-US" altLang="zh-TW" sz="2800" dirty="0"/>
              <a:t>and a </a:t>
            </a:r>
            <a:r>
              <a:rPr lang="en-US" altLang="zh-TW" sz="4000" b="1" dirty="0">
                <a:solidFill>
                  <a:srgbClr val="FF0000"/>
                </a:solidFill>
              </a:rPr>
              <a:t>solution</a:t>
            </a:r>
            <a:r>
              <a:rPr lang="en-US" altLang="zh-TW" dirty="0"/>
              <a:t>.</a:t>
            </a:r>
            <a:endParaRPr lang="zh-TW" altLang="zh-TW" dirty="0"/>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a:t>
            </a:fld>
            <a:endParaRPr lang="zh-TW" altLang="en-US"/>
          </a:p>
        </p:txBody>
      </p:sp>
      <p:sp>
        <p:nvSpPr>
          <p:cNvPr id="5" name="標題 1"/>
          <p:cNvSpPr>
            <a:spLocks noGrp="1"/>
          </p:cNvSpPr>
          <p:nvPr>
            <p:ph type="title"/>
          </p:nvPr>
        </p:nvSpPr>
        <p:spPr/>
        <p:txBody>
          <a:bodyPr>
            <a:normAutofit fontScale="90000"/>
          </a:bodyPr>
          <a:lstStyle/>
          <a:p>
            <a:r>
              <a:rPr lang="en-US" altLang="zh-TW" dirty="0" smtClean="0"/>
              <a:t>Design pattern </a:t>
            </a:r>
            <a:r>
              <a:rPr lang="zh-TW" altLang="en-US" dirty="0" smtClean="0"/>
              <a:t>起源</a:t>
            </a:r>
            <a:r>
              <a:rPr lang="en-US" altLang="zh-TW" dirty="0" smtClean="0"/>
              <a:t>-</a:t>
            </a:r>
            <a:r>
              <a:rPr lang="zh-TW" altLang="en-US" dirty="0" smtClean="0"/>
              <a:t>什麼是</a:t>
            </a:r>
            <a:r>
              <a:rPr lang="en-US" altLang="zh-TW" dirty="0" smtClean="0"/>
              <a:t>pattern?</a:t>
            </a:r>
            <a:endParaRPr lang="zh-TW" altLang="en-US" dirty="0"/>
          </a:p>
        </p:txBody>
      </p:sp>
      <p:sp>
        <p:nvSpPr>
          <p:cNvPr id="6" name="內容版面配置區 2"/>
          <p:cNvSpPr txBox="1">
            <a:spLocks/>
          </p:cNvSpPr>
          <p:nvPr/>
        </p:nvSpPr>
        <p:spPr>
          <a:xfrm>
            <a:off x="323528" y="4048472"/>
            <a:ext cx="8373616" cy="247687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TW" altLang="zh-TW" sz="3400" dirty="0"/>
              <a:t>每一個模式</a:t>
            </a:r>
            <a:r>
              <a:rPr lang="en-US" altLang="zh-TW" sz="3400" dirty="0"/>
              <a:t>(pattern)</a:t>
            </a:r>
            <a:r>
              <a:rPr lang="zh-TW" altLang="zh-TW" sz="3400" dirty="0"/>
              <a:t>都是在</a:t>
            </a:r>
          </a:p>
          <a:p>
            <a:pPr marL="0" indent="0" algn="ctr">
              <a:buNone/>
            </a:pPr>
            <a:r>
              <a:rPr lang="zh-TW" altLang="zh-TW" sz="3500" dirty="0"/>
              <a:t>某個</a:t>
            </a:r>
            <a:r>
              <a:rPr lang="zh-TW" altLang="zh-TW" sz="5200" b="1" dirty="0">
                <a:solidFill>
                  <a:srgbClr val="FF0000"/>
                </a:solidFill>
              </a:rPr>
              <a:t>環境</a:t>
            </a:r>
            <a:r>
              <a:rPr lang="en-US" altLang="zh-TW" sz="5200" b="1" dirty="0">
                <a:solidFill>
                  <a:srgbClr val="FF0000"/>
                </a:solidFill>
              </a:rPr>
              <a:t>(context)</a:t>
            </a:r>
            <a:r>
              <a:rPr lang="zh-TW" altLang="zh-TW" sz="3500" dirty="0"/>
              <a:t>下</a:t>
            </a:r>
          </a:p>
          <a:p>
            <a:pPr marL="0" indent="0" algn="ctr">
              <a:buNone/>
            </a:pPr>
            <a:r>
              <a:rPr lang="zh-TW" altLang="zh-TW" sz="3500" dirty="0"/>
              <a:t>針對某</a:t>
            </a:r>
            <a:r>
              <a:rPr lang="zh-TW" altLang="zh-TW" sz="5700" b="1" dirty="0">
                <a:solidFill>
                  <a:srgbClr val="FF0000"/>
                </a:solidFill>
              </a:rPr>
              <a:t>問題</a:t>
            </a:r>
            <a:r>
              <a:rPr lang="en-US" altLang="zh-TW" sz="5700" b="1" dirty="0">
                <a:solidFill>
                  <a:srgbClr val="FF0000"/>
                </a:solidFill>
              </a:rPr>
              <a:t>(Problem)</a:t>
            </a:r>
            <a:endParaRPr lang="zh-TW" altLang="zh-TW" sz="5700" b="1" dirty="0">
              <a:solidFill>
                <a:srgbClr val="FF0000"/>
              </a:solidFill>
            </a:endParaRPr>
          </a:p>
          <a:p>
            <a:pPr marL="0" indent="0" algn="ctr">
              <a:buNone/>
            </a:pPr>
            <a:r>
              <a:rPr lang="zh-TW" altLang="zh-TW" sz="3500" dirty="0"/>
              <a:t>提出的</a:t>
            </a:r>
            <a:r>
              <a:rPr lang="zh-TW" altLang="zh-TW" sz="5700" b="1" dirty="0">
                <a:solidFill>
                  <a:srgbClr val="FF0000"/>
                </a:solidFill>
              </a:rPr>
              <a:t>解決方案</a:t>
            </a:r>
            <a:r>
              <a:rPr lang="en-US" altLang="zh-TW" sz="5700" b="1" dirty="0">
                <a:solidFill>
                  <a:srgbClr val="FF0000"/>
                </a:solidFill>
              </a:rPr>
              <a:t>(solution)</a:t>
            </a:r>
            <a:endParaRPr lang="zh-TW" altLang="zh-TW" sz="5700" b="1" dirty="0">
              <a:solidFill>
                <a:srgbClr val="FF0000"/>
              </a:solidFill>
            </a:endParaRPr>
          </a:p>
          <a:p>
            <a:endParaRPr lang="zh-TW" altLang="en-US" dirty="0"/>
          </a:p>
        </p:txBody>
      </p:sp>
      <p:sp>
        <p:nvSpPr>
          <p:cNvPr id="7" name="向右箭號 6"/>
          <p:cNvSpPr/>
          <p:nvPr/>
        </p:nvSpPr>
        <p:spPr>
          <a:xfrm rot="5400000">
            <a:off x="4155468" y="3207804"/>
            <a:ext cx="709736" cy="57606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289493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60</a:t>
            </a:fld>
            <a:endParaRPr lang="zh-TW" altLang="en-US"/>
          </a:p>
        </p:txBody>
      </p:sp>
      <p:sp>
        <p:nvSpPr>
          <p:cNvPr id="5" name="標題 1"/>
          <p:cNvSpPr>
            <a:spLocks noGrp="1"/>
          </p:cNvSpPr>
          <p:nvPr>
            <p:ph type="title"/>
          </p:nvPr>
        </p:nvSpPr>
        <p:spPr/>
        <p:txBody>
          <a:bodyPr>
            <a:normAutofit/>
          </a:bodyPr>
          <a:lstStyle/>
          <a:p>
            <a:r>
              <a:rPr lang="zh-TW" altLang="en-US" sz="3600" dirty="0" smtClean="0"/>
              <a:t>代理模式</a:t>
            </a:r>
            <a:r>
              <a:rPr lang="en-US" altLang="zh-TW" sz="3600" dirty="0" smtClean="0"/>
              <a:t>-</a:t>
            </a:r>
            <a:r>
              <a:rPr lang="zh-TW" altLang="en-US" sz="3600" dirty="0"/>
              <a:t>保護（</a:t>
            </a:r>
            <a:r>
              <a:rPr lang="en-US" altLang="zh-TW" sz="3600" dirty="0"/>
              <a:t>Protect or Access</a:t>
            </a:r>
            <a:r>
              <a:rPr lang="zh-TW" altLang="en-US" sz="3600" dirty="0"/>
              <a:t>）代理</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4771653" cy="4025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564904"/>
            <a:ext cx="4896544" cy="3703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89726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淺談</a:t>
            </a:r>
            <a:r>
              <a:rPr lang="en-US" altLang="zh-TW" dirty="0" smtClean="0"/>
              <a:t>23</a:t>
            </a:r>
            <a:r>
              <a:rPr lang="zh-TW" altLang="en-US" dirty="0" smtClean="0"/>
              <a:t>個設計模式</a:t>
            </a:r>
            <a:endParaRPr lang="zh-TW" altLang="en-US" dirty="0"/>
          </a:p>
        </p:txBody>
      </p:sp>
      <p:sp>
        <p:nvSpPr>
          <p:cNvPr id="3" name="內容版面配置區 2"/>
          <p:cNvSpPr>
            <a:spLocks noGrp="1"/>
          </p:cNvSpPr>
          <p:nvPr>
            <p:ph idx="1"/>
          </p:nvPr>
        </p:nvSpPr>
        <p:spPr/>
        <p:txBody>
          <a:bodyPr>
            <a:normAutofit/>
          </a:bodyPr>
          <a:lstStyle/>
          <a:p>
            <a:r>
              <a:rPr lang="en-US" altLang="zh-TW" dirty="0" smtClean="0"/>
              <a:t>Creational Patterns</a:t>
            </a:r>
            <a:r>
              <a:rPr lang="zh-TW" altLang="en-US" dirty="0" smtClean="0"/>
              <a:t>  </a:t>
            </a:r>
            <a:r>
              <a:rPr lang="zh-TW" altLang="zh-TW" dirty="0" smtClean="0"/>
              <a:t>建立型模式</a:t>
            </a:r>
            <a:endParaRPr lang="en-US" altLang="zh-TW" dirty="0" smtClean="0"/>
          </a:p>
          <a:p>
            <a:pPr marL="514350" indent="-514350">
              <a:buFont typeface="+mj-lt"/>
              <a:buAutoNum type="arabicPeriod"/>
            </a:pPr>
            <a:r>
              <a:rPr lang="en-US" altLang="zh-TW" sz="2800" dirty="0" smtClean="0"/>
              <a:t>  Factory (</a:t>
            </a:r>
            <a:r>
              <a:rPr lang="zh-TW" altLang="en-US" sz="2800" dirty="0" smtClean="0"/>
              <a:t>工廠模式</a:t>
            </a:r>
            <a:r>
              <a:rPr lang="en-US" altLang="zh-TW" sz="2800" dirty="0" smtClean="0"/>
              <a:t>)</a:t>
            </a:r>
          </a:p>
          <a:p>
            <a:pPr marL="514350" lvl="0" indent="-514350">
              <a:buFont typeface="+mj-lt"/>
              <a:buAutoNum type="arabicPeriod"/>
            </a:pPr>
            <a:r>
              <a:rPr lang="zh-TW" altLang="en-US" sz="2800" dirty="0"/>
              <a:t> </a:t>
            </a:r>
            <a:r>
              <a:rPr lang="zh-TW" altLang="en-US" sz="2800" dirty="0" smtClean="0"/>
              <a:t> </a:t>
            </a:r>
            <a:r>
              <a:rPr lang="en-US" altLang="zh-TW" sz="2800" dirty="0" smtClean="0"/>
              <a:t>Builder  (</a:t>
            </a:r>
            <a:r>
              <a:rPr lang="zh-TW" altLang="en-US" sz="2800" dirty="0" smtClean="0"/>
              <a:t>建造者模式</a:t>
            </a:r>
            <a:r>
              <a:rPr lang="en-US" altLang="zh-TW" sz="2800" dirty="0" smtClean="0"/>
              <a:t>)</a:t>
            </a:r>
          </a:p>
          <a:p>
            <a:pPr marL="0" lvl="0" indent="0">
              <a:buNone/>
            </a:pPr>
            <a:r>
              <a:rPr lang="zh-TW" altLang="en-US" sz="2000" dirty="0" smtClean="0">
                <a:solidFill>
                  <a:prstClr val="black"/>
                </a:solidFill>
              </a:rPr>
              <a:t>將</a:t>
            </a:r>
            <a:r>
              <a:rPr lang="zh-TW" altLang="en-US" sz="2000" dirty="0">
                <a:solidFill>
                  <a:prstClr val="black"/>
                </a:solidFill>
              </a:rPr>
              <a:t>一個複雜對象的構建與它的表示分離，使得同樣的構建過程可以創建不同的表示</a:t>
            </a:r>
            <a:r>
              <a:rPr lang="zh-TW" altLang="en-US" sz="2000" dirty="0" smtClean="0">
                <a:solidFill>
                  <a:prstClr val="black"/>
                </a:solidFill>
              </a:rPr>
              <a:t>。</a:t>
            </a:r>
            <a:endParaRPr lang="en-US" altLang="zh-TW" dirty="0" smtClean="0"/>
          </a:p>
          <a:p>
            <a:pPr marL="514350" indent="-514350">
              <a:buFont typeface="+mj-lt"/>
              <a:buAutoNum type="arabicPeriod" startAt="3"/>
            </a:pPr>
            <a:r>
              <a:rPr lang="zh-TW" altLang="en-US" sz="2800" dirty="0"/>
              <a:t> </a:t>
            </a:r>
            <a:r>
              <a:rPr lang="en-US" altLang="zh-TW" sz="2800" dirty="0" smtClean="0"/>
              <a:t> </a:t>
            </a:r>
            <a:r>
              <a:rPr lang="en-US" altLang="zh-TW" sz="2800" dirty="0"/>
              <a:t>Prototype  (</a:t>
            </a:r>
            <a:r>
              <a:rPr lang="zh-TW" altLang="en-US" sz="2800" dirty="0"/>
              <a:t>原型模式</a:t>
            </a:r>
            <a:r>
              <a:rPr lang="en-US" altLang="zh-TW" sz="2800" dirty="0" smtClean="0"/>
              <a:t>)</a:t>
            </a:r>
          </a:p>
          <a:p>
            <a:pPr marL="0" indent="0">
              <a:buNone/>
            </a:pPr>
            <a:r>
              <a:rPr lang="zh-TW" altLang="en-US" sz="2000" dirty="0"/>
              <a:t>用原型實例指定創建對象的種類，並且通過拷貝這些原型創建新的對象。</a:t>
            </a:r>
            <a:endParaRPr lang="en-US" altLang="zh-TW" sz="2000" dirty="0" smtClean="0"/>
          </a:p>
          <a:p>
            <a:pPr marL="514350" indent="-514350">
              <a:buFont typeface="+mj-lt"/>
              <a:buAutoNum type="arabicPeriod" startAt="4"/>
            </a:pPr>
            <a:r>
              <a:rPr lang="zh-TW" altLang="en-US" dirty="0"/>
              <a:t> </a:t>
            </a:r>
            <a:r>
              <a:rPr lang="zh-TW" altLang="en-US" sz="2800" dirty="0" smtClean="0"/>
              <a:t> </a:t>
            </a:r>
            <a:r>
              <a:rPr lang="en-US" altLang="zh-TW" sz="2800" dirty="0" smtClean="0"/>
              <a:t>Singleton</a:t>
            </a:r>
            <a:r>
              <a:rPr lang="en-US" altLang="zh-TW" sz="2800" dirty="0"/>
              <a:t>  (</a:t>
            </a:r>
            <a:r>
              <a:rPr lang="zh-TW" altLang="en-US" sz="2800" dirty="0"/>
              <a:t>獨身模式或叫單例模式</a:t>
            </a:r>
            <a:r>
              <a:rPr lang="en-US" altLang="zh-TW" sz="2800" dirty="0" smtClean="0"/>
              <a:t>)</a:t>
            </a:r>
          </a:p>
          <a:p>
            <a:pPr marL="0" indent="0">
              <a:buNone/>
            </a:pPr>
            <a:r>
              <a:rPr lang="zh-TW" altLang="en-US" sz="1900" dirty="0"/>
              <a:t>確保一個類只有一個實例，並提供對該實例的全局訪問。</a:t>
            </a:r>
            <a:endParaRPr lang="en-US" altLang="zh-TW" sz="1900" dirty="0"/>
          </a:p>
          <a:p>
            <a:pPr marL="0" indent="0">
              <a:buNone/>
            </a:pPr>
            <a:endParaRPr lang="en-US" altLang="zh-TW" sz="2000" dirty="0"/>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61</a:t>
            </a:fld>
            <a:endParaRPr lang="zh-TW" altLang="en-US"/>
          </a:p>
        </p:txBody>
      </p:sp>
    </p:spTree>
    <p:extLst>
      <p:ext uri="{BB962C8B-B14F-4D97-AF65-F5344CB8AC3E}">
        <p14:creationId xmlns:p14="http://schemas.microsoft.com/office/powerpoint/2010/main" val="18856445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淺談</a:t>
            </a:r>
            <a:r>
              <a:rPr lang="en-US" altLang="zh-TW" dirty="0" smtClean="0"/>
              <a:t>23</a:t>
            </a:r>
            <a:r>
              <a:rPr lang="zh-TW" altLang="en-US" dirty="0" smtClean="0"/>
              <a:t>個設計模式</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Structural Patterns   </a:t>
            </a:r>
            <a:r>
              <a:rPr lang="zh-TW" altLang="en-US" dirty="0" smtClean="0"/>
              <a:t>結構型模式</a:t>
            </a:r>
          </a:p>
          <a:p>
            <a:pPr marL="514350" indent="-514350">
              <a:buFont typeface="+mj-lt"/>
              <a:buAutoNum type="arabicPeriod"/>
            </a:pPr>
            <a:r>
              <a:rPr lang="en-US" altLang="zh-TW" sz="3000" dirty="0" smtClean="0"/>
              <a:t>Adapter  (</a:t>
            </a:r>
            <a:r>
              <a:rPr lang="zh-TW" altLang="en-US" sz="3000" dirty="0" smtClean="0"/>
              <a:t>配接器模式</a:t>
            </a:r>
            <a:r>
              <a:rPr lang="en-US" altLang="zh-TW" sz="3000" dirty="0" smtClean="0"/>
              <a:t>)</a:t>
            </a:r>
          </a:p>
          <a:p>
            <a:pPr marL="0" indent="0">
              <a:buNone/>
            </a:pPr>
            <a:r>
              <a:rPr lang="zh-TW" altLang="en-US" sz="2200" dirty="0" smtClean="0"/>
              <a:t>將某個類的介面轉換成客戶端期望的另一個介面表示。適配器模式可以消除由於介面不匹配所造成的類兼容性問題。</a:t>
            </a:r>
            <a:endParaRPr lang="en-US" altLang="zh-TW" sz="2200" dirty="0" smtClean="0"/>
          </a:p>
          <a:p>
            <a:pPr marL="514350" lvl="0" indent="-514350">
              <a:buFont typeface="+mj-lt"/>
              <a:buAutoNum type="arabicPeriod" startAt="2"/>
            </a:pPr>
            <a:r>
              <a:rPr lang="zh-TW" altLang="en-US" sz="3000" dirty="0"/>
              <a:t> </a:t>
            </a:r>
            <a:r>
              <a:rPr lang="zh-TW" altLang="en-US" sz="3000" dirty="0" smtClean="0"/>
              <a:t> </a:t>
            </a:r>
            <a:r>
              <a:rPr lang="en-US" altLang="zh-TW" sz="3000" dirty="0" smtClean="0"/>
              <a:t> Bridge  (</a:t>
            </a:r>
            <a:r>
              <a:rPr lang="zh-TW" altLang="en-US" sz="3000" dirty="0" smtClean="0"/>
              <a:t>橋樑模式</a:t>
            </a:r>
            <a:r>
              <a:rPr lang="en-US" altLang="zh-TW" sz="3000" dirty="0" smtClean="0"/>
              <a:t>)</a:t>
            </a:r>
          </a:p>
          <a:p>
            <a:pPr marL="0" lvl="0" indent="0">
              <a:buNone/>
            </a:pPr>
            <a:r>
              <a:rPr lang="zh-TW" altLang="en-US" sz="2000" dirty="0"/>
              <a:t>將一個抽象與實現解耦，以便兩者可以獨立的</a:t>
            </a:r>
            <a:r>
              <a:rPr lang="zh-TW" altLang="en-US" sz="2000" dirty="0" smtClean="0"/>
              <a:t>變化</a:t>
            </a:r>
            <a:r>
              <a:rPr lang="zh-TW" altLang="en-US" sz="2000" dirty="0" smtClean="0">
                <a:solidFill>
                  <a:prstClr val="black"/>
                </a:solidFill>
              </a:rPr>
              <a:t>。</a:t>
            </a:r>
            <a:endParaRPr lang="en-US" altLang="zh-TW" dirty="0" smtClean="0"/>
          </a:p>
          <a:p>
            <a:pPr marL="514350" indent="-514350">
              <a:buFont typeface="+mj-lt"/>
              <a:buAutoNum type="arabicPeriod" startAt="3"/>
            </a:pPr>
            <a:r>
              <a:rPr lang="zh-TW" altLang="en-US" sz="2800" dirty="0"/>
              <a:t> </a:t>
            </a:r>
            <a:r>
              <a:rPr lang="en-US" altLang="zh-TW" sz="2800" dirty="0" smtClean="0"/>
              <a:t> </a:t>
            </a:r>
            <a:r>
              <a:rPr lang="en-US" altLang="zh-TW" sz="3000" dirty="0"/>
              <a:t>Composite  (</a:t>
            </a:r>
            <a:r>
              <a:rPr lang="zh-TW" altLang="en-US" sz="3000" dirty="0"/>
              <a:t>組合</a:t>
            </a:r>
            <a:r>
              <a:rPr lang="zh-TW" altLang="en-US" sz="3000" dirty="0" smtClean="0"/>
              <a:t>模式</a:t>
            </a:r>
            <a:r>
              <a:rPr lang="en-US" altLang="zh-TW" sz="3000" dirty="0" smtClean="0"/>
              <a:t>)</a:t>
            </a:r>
          </a:p>
          <a:p>
            <a:pPr marL="0" indent="0">
              <a:buNone/>
            </a:pPr>
            <a:r>
              <a:rPr lang="zh-TW" altLang="en-US" sz="2000" dirty="0"/>
              <a:t>把多個對象組成樹狀結構來表示局部與整體，這樣用戶可以一樣的對待單個對象和對象的</a:t>
            </a:r>
            <a:r>
              <a:rPr lang="zh-TW" altLang="en-US" sz="2000" dirty="0" smtClean="0"/>
              <a:t>組合。</a:t>
            </a:r>
            <a:endParaRPr lang="en-US" altLang="zh-TW" sz="2000" dirty="0" smtClean="0"/>
          </a:p>
          <a:p>
            <a:pPr marL="514350" indent="-514350">
              <a:buFont typeface="+mj-lt"/>
              <a:buAutoNum type="arabicPeriod" startAt="4"/>
            </a:pPr>
            <a:r>
              <a:rPr lang="zh-TW" altLang="en-US" sz="3000" dirty="0"/>
              <a:t> </a:t>
            </a:r>
            <a:r>
              <a:rPr lang="zh-TW" altLang="en-US" sz="3000" dirty="0" smtClean="0"/>
              <a:t> </a:t>
            </a:r>
            <a:r>
              <a:rPr lang="en-US" altLang="zh-TW" sz="3000" dirty="0"/>
              <a:t> Decorator  (</a:t>
            </a:r>
            <a:r>
              <a:rPr lang="zh-TW" altLang="en-US" sz="3000" dirty="0"/>
              <a:t>裝飾模式</a:t>
            </a:r>
            <a:r>
              <a:rPr lang="en-US" altLang="zh-TW" sz="3000" dirty="0" smtClean="0"/>
              <a:t>)</a:t>
            </a:r>
          </a:p>
          <a:p>
            <a:pPr marL="0" indent="0">
              <a:buNone/>
            </a:pPr>
            <a:r>
              <a:rPr lang="zh-TW" altLang="en-US" sz="2000" dirty="0"/>
              <a:t>向某個對象動態地添加更多的功能。修飾模式是除類繼承外另一種擴展功能的方法。</a:t>
            </a:r>
            <a:endParaRPr lang="en-US" altLang="zh-TW" sz="2000" dirty="0"/>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62</a:t>
            </a:fld>
            <a:endParaRPr lang="zh-TW" altLang="en-US"/>
          </a:p>
        </p:txBody>
      </p:sp>
    </p:spTree>
    <p:extLst>
      <p:ext uri="{BB962C8B-B14F-4D97-AF65-F5344CB8AC3E}">
        <p14:creationId xmlns:p14="http://schemas.microsoft.com/office/powerpoint/2010/main" val="33340253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淺談</a:t>
            </a:r>
            <a:r>
              <a:rPr lang="en-US" altLang="zh-TW" dirty="0" smtClean="0"/>
              <a:t>23</a:t>
            </a:r>
            <a:r>
              <a:rPr lang="zh-TW" altLang="en-US" dirty="0" smtClean="0"/>
              <a:t>個設計模式</a:t>
            </a:r>
            <a:endParaRPr lang="zh-TW" altLang="en-US" dirty="0"/>
          </a:p>
        </p:txBody>
      </p:sp>
      <p:sp>
        <p:nvSpPr>
          <p:cNvPr id="3" name="內容版面配置區 2"/>
          <p:cNvSpPr>
            <a:spLocks noGrp="1"/>
          </p:cNvSpPr>
          <p:nvPr>
            <p:ph idx="1"/>
          </p:nvPr>
        </p:nvSpPr>
        <p:spPr/>
        <p:txBody>
          <a:bodyPr>
            <a:normAutofit/>
          </a:bodyPr>
          <a:lstStyle/>
          <a:p>
            <a:r>
              <a:rPr lang="en-US" altLang="zh-TW" sz="2800" dirty="0"/>
              <a:t> Facade  (</a:t>
            </a:r>
            <a:r>
              <a:rPr lang="zh-TW" altLang="en-US" sz="2800" dirty="0"/>
              <a:t>外觀模式</a:t>
            </a:r>
            <a:r>
              <a:rPr lang="en-US" altLang="zh-TW" sz="3000" dirty="0" smtClean="0"/>
              <a:t>)</a:t>
            </a:r>
          </a:p>
          <a:p>
            <a:pPr marL="0" indent="0">
              <a:buNone/>
            </a:pPr>
            <a:r>
              <a:rPr lang="zh-TW" altLang="en-US" sz="2200" dirty="0"/>
              <a:t>為子系統中的一組介面提供一個一致的界面， 外觀模式定義了一個高層介面，這個介面使得這一子系統更加容易</a:t>
            </a:r>
            <a:r>
              <a:rPr lang="zh-TW" altLang="en-US" sz="2200" dirty="0" smtClean="0"/>
              <a:t>使用。</a:t>
            </a:r>
            <a:endParaRPr lang="en-US" altLang="zh-TW" sz="2200" dirty="0" smtClean="0"/>
          </a:p>
          <a:p>
            <a:pPr marL="514350" lvl="0" indent="-514350">
              <a:buFont typeface="+mj-lt"/>
              <a:buAutoNum type="arabicPeriod" startAt="6"/>
            </a:pPr>
            <a:r>
              <a:rPr lang="zh-TW" altLang="en-US" sz="3000" dirty="0"/>
              <a:t> </a:t>
            </a:r>
            <a:r>
              <a:rPr lang="zh-TW" altLang="en-US" sz="3000" dirty="0" smtClean="0"/>
              <a:t> </a:t>
            </a:r>
            <a:r>
              <a:rPr lang="en-US" altLang="zh-TW" sz="3000" dirty="0" smtClean="0"/>
              <a:t> </a:t>
            </a:r>
            <a:r>
              <a:rPr lang="en-US" altLang="zh-TW" sz="2800" dirty="0"/>
              <a:t>Flyweight  (</a:t>
            </a:r>
            <a:r>
              <a:rPr lang="zh-TW" altLang="en-US" sz="2800" dirty="0"/>
              <a:t>享元</a:t>
            </a:r>
            <a:r>
              <a:rPr lang="zh-TW" altLang="en-US" sz="2800" dirty="0" smtClean="0"/>
              <a:t>模式</a:t>
            </a:r>
            <a:r>
              <a:rPr lang="en-US" altLang="zh-TW" sz="3000" dirty="0" smtClean="0"/>
              <a:t>)</a:t>
            </a:r>
          </a:p>
          <a:p>
            <a:pPr marL="0" lvl="0" indent="0">
              <a:buNone/>
            </a:pPr>
            <a:r>
              <a:rPr lang="zh-TW" altLang="en-US" sz="2000" dirty="0"/>
              <a:t>通過共享以便有效的支持大量小顆粒</a:t>
            </a:r>
            <a:r>
              <a:rPr lang="zh-TW" altLang="en-US" sz="2000" dirty="0" smtClean="0"/>
              <a:t>對象</a:t>
            </a:r>
            <a:r>
              <a:rPr lang="zh-TW" altLang="en-US" sz="2000" dirty="0" smtClean="0">
                <a:solidFill>
                  <a:prstClr val="black"/>
                </a:solidFill>
              </a:rPr>
              <a:t>。</a:t>
            </a:r>
            <a:endParaRPr lang="en-US" altLang="zh-TW" dirty="0" smtClean="0"/>
          </a:p>
          <a:p>
            <a:pPr marL="514350" indent="-514350">
              <a:buFont typeface="+mj-lt"/>
              <a:buAutoNum type="arabicPeriod" startAt="7"/>
            </a:pPr>
            <a:r>
              <a:rPr lang="zh-TW" altLang="en-US" sz="2800" dirty="0" smtClean="0"/>
              <a:t> </a:t>
            </a:r>
            <a:r>
              <a:rPr lang="en-US" altLang="zh-TW" sz="2800" dirty="0" smtClean="0"/>
              <a:t> </a:t>
            </a:r>
            <a:r>
              <a:rPr lang="en-US" altLang="zh-TW" sz="2800" dirty="0"/>
              <a:t> Proxy  (</a:t>
            </a:r>
            <a:r>
              <a:rPr lang="zh-TW" altLang="en-US" sz="2800" dirty="0"/>
              <a:t>代理模式</a:t>
            </a:r>
            <a:r>
              <a:rPr lang="en-US" altLang="zh-TW" sz="3000" dirty="0" smtClean="0"/>
              <a:t>)</a:t>
            </a:r>
          </a:p>
          <a:p>
            <a:pPr marL="0" indent="0">
              <a:buNone/>
            </a:pPr>
            <a:r>
              <a:rPr lang="zh-TW" altLang="en-US" sz="2000" dirty="0"/>
              <a:t>為其他對象提供一個代理以控制對這個對象的訪問</a:t>
            </a:r>
            <a:r>
              <a:rPr lang="zh-TW" altLang="en-US" sz="2000" dirty="0" smtClean="0"/>
              <a:t>。</a:t>
            </a:r>
            <a:endParaRPr lang="en-US" altLang="zh-TW" sz="2000" dirty="0" smtClean="0"/>
          </a:p>
          <a:p>
            <a:pPr marL="0" indent="0">
              <a:buNone/>
            </a:pPr>
            <a:r>
              <a:rPr lang="zh-TW" altLang="en-US" dirty="0" smtClean="0"/>
              <a:t> </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63</a:t>
            </a:fld>
            <a:endParaRPr lang="zh-TW" altLang="en-US"/>
          </a:p>
        </p:txBody>
      </p:sp>
    </p:spTree>
    <p:extLst>
      <p:ext uri="{BB962C8B-B14F-4D97-AF65-F5344CB8AC3E}">
        <p14:creationId xmlns:p14="http://schemas.microsoft.com/office/powerpoint/2010/main" val="16212413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淺談</a:t>
            </a:r>
            <a:r>
              <a:rPr lang="en-US" altLang="zh-TW" dirty="0" smtClean="0"/>
              <a:t>23</a:t>
            </a:r>
            <a:r>
              <a:rPr lang="zh-TW" altLang="en-US" dirty="0" smtClean="0"/>
              <a:t>個設計模式</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Behavioral Patterns</a:t>
            </a:r>
            <a:r>
              <a:rPr lang="zh-TW" altLang="en-US" dirty="0" smtClean="0"/>
              <a:t>  </a:t>
            </a:r>
            <a:r>
              <a:rPr lang="zh-TW" altLang="zh-TW" dirty="0" smtClean="0"/>
              <a:t>行為型模式</a:t>
            </a:r>
            <a:endParaRPr lang="zh-TW" altLang="en-US" dirty="0" smtClean="0"/>
          </a:p>
          <a:p>
            <a:pPr marL="514350" indent="-514350">
              <a:buFont typeface="+mj-lt"/>
              <a:buAutoNum type="arabicPeriod"/>
            </a:pPr>
            <a:r>
              <a:rPr lang="en-US" altLang="zh-TW" sz="3000" dirty="0" smtClean="0"/>
              <a:t>Chain </a:t>
            </a:r>
            <a:r>
              <a:rPr lang="en-US" altLang="zh-TW" sz="3000" dirty="0"/>
              <a:t>of Responsibility  (</a:t>
            </a:r>
            <a:r>
              <a:rPr lang="zh-TW" altLang="en-US" sz="3000" dirty="0"/>
              <a:t>責任鏈模式</a:t>
            </a:r>
            <a:r>
              <a:rPr lang="en-US" altLang="zh-TW" sz="3000" dirty="0" smtClean="0"/>
              <a:t>)</a:t>
            </a:r>
          </a:p>
          <a:p>
            <a:pPr marL="0" indent="0">
              <a:buNone/>
            </a:pPr>
            <a:r>
              <a:rPr lang="zh-TW" altLang="en-US" sz="2200" dirty="0"/>
              <a:t>為解除請求的發送者和接收者之間耦合，而使多個對象都有機會處理這個請求。將這些對象連成一條鏈，並沿著這條鏈傳遞該請求，直到有一個對象處理它</a:t>
            </a:r>
            <a:r>
              <a:rPr lang="zh-TW" altLang="en-US" sz="2200" dirty="0" smtClean="0"/>
              <a:t>。</a:t>
            </a:r>
            <a:endParaRPr lang="en-US" altLang="zh-TW" sz="2200" dirty="0" smtClean="0"/>
          </a:p>
          <a:p>
            <a:pPr marL="514350" lvl="0" indent="-514350">
              <a:buFont typeface="+mj-lt"/>
              <a:buAutoNum type="arabicPeriod" startAt="2"/>
            </a:pPr>
            <a:r>
              <a:rPr lang="zh-TW" altLang="en-US" sz="3000" dirty="0"/>
              <a:t> </a:t>
            </a:r>
            <a:r>
              <a:rPr lang="zh-TW" altLang="en-US" sz="3000" dirty="0" smtClean="0"/>
              <a:t> </a:t>
            </a:r>
            <a:r>
              <a:rPr lang="en-US" altLang="zh-TW" sz="3000" dirty="0" smtClean="0"/>
              <a:t> </a:t>
            </a:r>
            <a:r>
              <a:rPr lang="en-US" altLang="zh-TW" sz="3000" dirty="0"/>
              <a:t>Command  (</a:t>
            </a:r>
            <a:r>
              <a:rPr lang="zh-TW" altLang="en-US" sz="3000" dirty="0"/>
              <a:t>命令模式</a:t>
            </a:r>
            <a:r>
              <a:rPr lang="en-US" altLang="zh-TW" sz="3000" dirty="0" smtClean="0"/>
              <a:t>)</a:t>
            </a:r>
          </a:p>
          <a:p>
            <a:pPr marL="0" lvl="0" indent="0">
              <a:buNone/>
            </a:pPr>
            <a:r>
              <a:rPr lang="zh-TW" altLang="en-US" sz="2200" dirty="0"/>
              <a:t>將一個請求封裝為一個對象，從而使你可用不同的請求對客戶進行參數化；對請求排隊或記錄請求日誌，以及支持可取消的操作</a:t>
            </a:r>
            <a:r>
              <a:rPr lang="zh-TW" altLang="en-US" sz="2200" dirty="0" smtClean="0">
                <a:solidFill>
                  <a:prstClr val="black"/>
                </a:solidFill>
              </a:rPr>
              <a:t>。</a:t>
            </a:r>
            <a:endParaRPr lang="en-US" altLang="zh-TW" sz="2200" dirty="0" smtClean="0"/>
          </a:p>
          <a:p>
            <a:pPr marL="514350" indent="-514350">
              <a:buFont typeface="+mj-lt"/>
              <a:buAutoNum type="arabicPeriod" startAt="3"/>
            </a:pPr>
            <a:r>
              <a:rPr lang="zh-TW" altLang="en-US" sz="2800" dirty="0" smtClean="0"/>
              <a:t> </a:t>
            </a:r>
            <a:r>
              <a:rPr lang="en-US" altLang="zh-TW" sz="2800" dirty="0" smtClean="0"/>
              <a:t> </a:t>
            </a:r>
            <a:r>
              <a:rPr lang="en-US" altLang="zh-TW" sz="2800" dirty="0"/>
              <a:t> </a:t>
            </a:r>
            <a:r>
              <a:rPr lang="en-US" altLang="zh-TW" sz="3000" dirty="0"/>
              <a:t>Iterator  (</a:t>
            </a:r>
            <a:r>
              <a:rPr lang="zh-TW" altLang="en-US" sz="3000" dirty="0"/>
              <a:t>迭代器模式</a:t>
            </a:r>
            <a:r>
              <a:rPr lang="en-US" altLang="zh-TW" sz="3000" dirty="0" smtClean="0"/>
              <a:t>)</a:t>
            </a:r>
          </a:p>
          <a:p>
            <a:pPr marL="0" indent="0">
              <a:buNone/>
            </a:pPr>
            <a:r>
              <a:rPr lang="zh-TW" altLang="en-US" sz="2200" dirty="0"/>
              <a:t>提供一種方法順序訪問一個聚合對象中各個元素</a:t>
            </a:r>
            <a:r>
              <a:rPr lang="en-US" altLang="zh-TW" sz="2200" dirty="0"/>
              <a:t>, </a:t>
            </a:r>
            <a:r>
              <a:rPr lang="zh-TW" altLang="en-US" sz="2200" dirty="0"/>
              <a:t>而又不需暴露該對象的內部</a:t>
            </a:r>
            <a:r>
              <a:rPr lang="zh-TW" altLang="en-US" sz="2200" dirty="0" smtClean="0"/>
              <a:t>表示。</a:t>
            </a:r>
            <a:endParaRPr lang="en-US" altLang="zh-TW" sz="2200" dirty="0" smtClean="0"/>
          </a:p>
          <a:p>
            <a:pPr marL="514350" indent="-514350">
              <a:buFont typeface="+mj-lt"/>
              <a:buAutoNum type="arabicPeriod" startAt="4"/>
            </a:pPr>
            <a:r>
              <a:rPr lang="zh-TW" altLang="en-US" dirty="0" smtClean="0"/>
              <a:t> </a:t>
            </a:r>
            <a:r>
              <a:rPr lang="en-US" altLang="zh-TW" sz="4000" dirty="0" smtClean="0"/>
              <a:t> </a:t>
            </a:r>
            <a:r>
              <a:rPr lang="en-US" altLang="zh-TW" sz="3000" dirty="0"/>
              <a:t>Strategy  (</a:t>
            </a:r>
            <a:r>
              <a:rPr lang="zh-TW" altLang="en-US" sz="3000" dirty="0"/>
              <a:t>策略模式</a:t>
            </a:r>
            <a:r>
              <a:rPr lang="en-US" altLang="zh-TW" sz="3000" dirty="0" smtClean="0"/>
              <a:t>)</a:t>
            </a:r>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64</a:t>
            </a:fld>
            <a:endParaRPr lang="zh-TW" altLang="en-US"/>
          </a:p>
        </p:txBody>
      </p:sp>
    </p:spTree>
    <p:extLst>
      <p:ext uri="{BB962C8B-B14F-4D97-AF65-F5344CB8AC3E}">
        <p14:creationId xmlns:p14="http://schemas.microsoft.com/office/powerpoint/2010/main" val="2485655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淺談</a:t>
            </a:r>
            <a:r>
              <a:rPr lang="en-US" altLang="zh-TW" dirty="0" smtClean="0"/>
              <a:t>23</a:t>
            </a:r>
            <a:r>
              <a:rPr lang="zh-TW" altLang="en-US" dirty="0" smtClean="0"/>
              <a:t>個設計模式</a:t>
            </a:r>
            <a:endParaRPr lang="zh-TW" altLang="en-US" dirty="0"/>
          </a:p>
        </p:txBody>
      </p:sp>
      <p:sp>
        <p:nvSpPr>
          <p:cNvPr id="3" name="內容版面配置區 2"/>
          <p:cNvSpPr>
            <a:spLocks noGrp="1"/>
          </p:cNvSpPr>
          <p:nvPr>
            <p:ph idx="1"/>
          </p:nvPr>
        </p:nvSpPr>
        <p:spPr/>
        <p:txBody>
          <a:bodyPr>
            <a:normAutofit fontScale="92500" lnSpcReduction="10000"/>
          </a:bodyPr>
          <a:lstStyle/>
          <a:p>
            <a:pPr marL="514350" indent="-514350">
              <a:buFont typeface="+mj-lt"/>
              <a:buAutoNum type="arabicPeriod" startAt="5"/>
            </a:pPr>
            <a:r>
              <a:rPr lang="en-US" altLang="zh-TW" sz="3000" dirty="0" smtClean="0"/>
              <a:t>Template </a:t>
            </a:r>
            <a:r>
              <a:rPr lang="en-US" altLang="zh-TW" sz="3000" dirty="0"/>
              <a:t>Method  (</a:t>
            </a:r>
            <a:r>
              <a:rPr lang="zh-TW" altLang="en-US" sz="3000" dirty="0"/>
              <a:t>模版方法模式</a:t>
            </a:r>
            <a:r>
              <a:rPr lang="en-US" altLang="zh-TW" sz="3000" dirty="0" smtClean="0"/>
              <a:t>)</a:t>
            </a:r>
          </a:p>
          <a:p>
            <a:pPr marL="0" indent="0">
              <a:buNone/>
            </a:pPr>
            <a:r>
              <a:rPr lang="zh-TW" altLang="en-US" sz="2200" dirty="0"/>
              <a:t>模板方法模式準備一個抽象類，將部分邏輯以具體方法及具體構造子類的形式實現，然後聲明一些抽象方法來迫使子類實現剩餘的邏輯。不同的子類可以以不同的方式實現這些抽象方法，從而對剩餘的邏輯有不同的實現。先構建一個頂級邏輯框架，而將邏輯的細節留給具體的子類去</a:t>
            </a:r>
            <a:r>
              <a:rPr lang="zh-TW" altLang="en-US" sz="2200" dirty="0" smtClean="0"/>
              <a:t>實現。</a:t>
            </a:r>
            <a:endParaRPr lang="en-US" altLang="zh-TW" sz="2200" dirty="0" smtClean="0"/>
          </a:p>
          <a:p>
            <a:pPr marL="514350" lvl="0" indent="-514350">
              <a:buFont typeface="+mj-lt"/>
              <a:buAutoNum type="arabicPeriod" startAt="6"/>
            </a:pPr>
            <a:r>
              <a:rPr lang="zh-TW" altLang="en-US" sz="3000" dirty="0"/>
              <a:t> </a:t>
            </a:r>
            <a:r>
              <a:rPr lang="zh-TW" altLang="en-US" sz="3000" dirty="0" smtClean="0"/>
              <a:t> </a:t>
            </a:r>
            <a:r>
              <a:rPr lang="en-US" altLang="zh-TW" sz="3000" dirty="0" smtClean="0"/>
              <a:t> </a:t>
            </a:r>
            <a:r>
              <a:rPr lang="en-US" altLang="zh-TW" sz="3000" dirty="0"/>
              <a:t>Observer  (</a:t>
            </a:r>
            <a:r>
              <a:rPr lang="zh-TW" altLang="en-US" sz="3000" dirty="0"/>
              <a:t>觀察者模式</a:t>
            </a:r>
            <a:r>
              <a:rPr lang="en-US" altLang="zh-TW" sz="3000" dirty="0" smtClean="0"/>
              <a:t>)</a:t>
            </a:r>
          </a:p>
          <a:p>
            <a:pPr marL="0" lvl="0" indent="0">
              <a:buNone/>
            </a:pPr>
            <a:r>
              <a:rPr lang="zh-TW" altLang="en-US" sz="2200" dirty="0"/>
              <a:t>在對象間定義一個一對多的聯繫性，由此當一個對象改變了狀態，所有其他相關的對象會被通知並且自動</a:t>
            </a:r>
            <a:r>
              <a:rPr lang="zh-TW" altLang="en-US" sz="2200" dirty="0" smtClean="0"/>
              <a:t>刷新</a:t>
            </a:r>
            <a:r>
              <a:rPr lang="zh-TW" altLang="en-US" sz="2200" dirty="0" smtClean="0">
                <a:solidFill>
                  <a:prstClr val="black"/>
                </a:solidFill>
              </a:rPr>
              <a:t>。</a:t>
            </a:r>
            <a:endParaRPr lang="en-US" altLang="zh-TW" sz="2200" dirty="0" smtClean="0"/>
          </a:p>
          <a:p>
            <a:pPr marL="514350" indent="-514350">
              <a:buFont typeface="+mj-lt"/>
              <a:buAutoNum type="arabicPeriod" startAt="7"/>
            </a:pPr>
            <a:r>
              <a:rPr lang="en-US" altLang="zh-TW" sz="3000" dirty="0"/>
              <a:t>Mediator  (</a:t>
            </a:r>
            <a:r>
              <a:rPr lang="zh-TW" altLang="en-US" sz="3000" dirty="0"/>
              <a:t>中介者模式</a:t>
            </a:r>
            <a:r>
              <a:rPr lang="en-US" altLang="zh-TW" sz="3000" dirty="0" smtClean="0"/>
              <a:t>)</a:t>
            </a:r>
          </a:p>
          <a:p>
            <a:pPr marL="0" indent="0">
              <a:buNone/>
            </a:pPr>
            <a:r>
              <a:rPr lang="zh-TW" altLang="en-US" sz="2200" dirty="0"/>
              <a:t>包裝了一系列對象相互作用的方式，使得這些對象不必相互明顯作用，從而使它們可以鬆散偶合。當某些對象之間的作用發生改變時，不會立即影響其他的一些對象之間的作用，保證這些作用可以彼此獨立的變化</a:t>
            </a:r>
            <a:r>
              <a:rPr lang="zh-TW" altLang="en-US" sz="2200" dirty="0" smtClean="0"/>
              <a:t>。</a:t>
            </a:r>
            <a:endParaRPr lang="en-US" altLang="zh-TW" sz="2200" dirty="0" smtClean="0"/>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65</a:t>
            </a:fld>
            <a:endParaRPr lang="zh-TW" altLang="en-US"/>
          </a:p>
        </p:txBody>
      </p:sp>
    </p:spTree>
    <p:extLst>
      <p:ext uri="{BB962C8B-B14F-4D97-AF65-F5344CB8AC3E}">
        <p14:creationId xmlns:p14="http://schemas.microsoft.com/office/powerpoint/2010/main" val="7617541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淺談</a:t>
            </a:r>
            <a:r>
              <a:rPr lang="en-US" altLang="zh-TW" dirty="0" smtClean="0"/>
              <a:t>23</a:t>
            </a:r>
            <a:r>
              <a:rPr lang="zh-TW" altLang="en-US" dirty="0" smtClean="0"/>
              <a:t>個設計模式</a:t>
            </a:r>
            <a:endParaRPr lang="zh-TW" altLang="en-US" dirty="0"/>
          </a:p>
        </p:txBody>
      </p:sp>
      <p:sp>
        <p:nvSpPr>
          <p:cNvPr id="3" name="內容版面配置區 2"/>
          <p:cNvSpPr>
            <a:spLocks noGrp="1"/>
          </p:cNvSpPr>
          <p:nvPr>
            <p:ph idx="1"/>
          </p:nvPr>
        </p:nvSpPr>
        <p:spPr/>
        <p:txBody>
          <a:bodyPr>
            <a:normAutofit fontScale="92500" lnSpcReduction="10000"/>
          </a:bodyPr>
          <a:lstStyle/>
          <a:p>
            <a:pPr marL="514350" indent="-514350">
              <a:buFont typeface="+mj-lt"/>
              <a:buAutoNum type="arabicPeriod" startAt="8"/>
            </a:pPr>
            <a:r>
              <a:rPr lang="en-US" altLang="zh-TW" sz="3000" dirty="0" smtClean="0"/>
              <a:t>State</a:t>
            </a:r>
            <a:r>
              <a:rPr lang="en-US" altLang="zh-TW" sz="3000" dirty="0"/>
              <a:t>  (</a:t>
            </a:r>
            <a:r>
              <a:rPr lang="zh-TW" altLang="en-US" sz="3000" dirty="0"/>
              <a:t>狀態模式</a:t>
            </a:r>
            <a:r>
              <a:rPr lang="en-US" altLang="zh-TW" sz="3000" dirty="0" smtClean="0"/>
              <a:t>)</a:t>
            </a:r>
          </a:p>
          <a:p>
            <a:pPr marL="0" indent="0">
              <a:buNone/>
            </a:pPr>
            <a:r>
              <a:rPr lang="zh-TW" altLang="en-US" sz="2200" dirty="0"/>
              <a:t>讓一個對象在其內部狀態改變的時候，其行為也隨之改變。狀態模式需要對每一個系統可能取得的狀態創立一個狀態類的子類。當系統的狀態變化時，系統便改變所選的子</a:t>
            </a:r>
            <a:r>
              <a:rPr lang="zh-TW" altLang="en-US" sz="2200" dirty="0" smtClean="0"/>
              <a:t>類。</a:t>
            </a:r>
            <a:endParaRPr lang="en-US" altLang="zh-TW" sz="2200" dirty="0" smtClean="0"/>
          </a:p>
          <a:p>
            <a:pPr marL="514350" lvl="0" indent="-514350">
              <a:buFont typeface="+mj-lt"/>
              <a:buAutoNum type="arabicPeriod" startAt="9"/>
            </a:pPr>
            <a:r>
              <a:rPr lang="zh-TW" altLang="en-US" sz="3000" dirty="0"/>
              <a:t> </a:t>
            </a:r>
            <a:r>
              <a:rPr lang="zh-TW" altLang="en-US" sz="3000" dirty="0" smtClean="0"/>
              <a:t> </a:t>
            </a:r>
            <a:r>
              <a:rPr lang="en-US" altLang="zh-TW" sz="3000" dirty="0" smtClean="0"/>
              <a:t> </a:t>
            </a:r>
            <a:r>
              <a:rPr lang="en-US" altLang="zh-TW" sz="3000" dirty="0"/>
              <a:t>Memento  (</a:t>
            </a:r>
            <a:r>
              <a:rPr lang="zh-TW" altLang="en-US" sz="3000" dirty="0"/>
              <a:t>備忘錄模式</a:t>
            </a:r>
            <a:r>
              <a:rPr lang="en-US" altLang="zh-TW" sz="3000" dirty="0" smtClean="0"/>
              <a:t>)</a:t>
            </a:r>
          </a:p>
          <a:p>
            <a:pPr marL="0" lvl="0" indent="0">
              <a:buNone/>
            </a:pPr>
            <a:r>
              <a:rPr lang="zh-TW" altLang="en-US" sz="2200" dirty="0"/>
              <a:t>備忘錄對象是一個用來存儲另外一個對象內部狀態的快照的對象。備忘錄模式的用意是在不破壞封裝的條件下，將一個對象的狀態捉住，並外部化，存儲起來，從而可以在將來合適的時候把這個對象還原到存儲起來的狀態</a:t>
            </a:r>
            <a:r>
              <a:rPr lang="zh-TW" altLang="en-US" sz="2200" dirty="0" smtClean="0"/>
              <a:t>。</a:t>
            </a:r>
            <a:endParaRPr lang="en-US" altLang="zh-TW" sz="2200" dirty="0" smtClean="0"/>
          </a:p>
          <a:p>
            <a:pPr marL="514350" indent="-514350">
              <a:buFont typeface="+mj-lt"/>
              <a:buAutoNum type="arabicPeriod" startAt="10"/>
            </a:pPr>
            <a:r>
              <a:rPr lang="en-US" altLang="zh-TW" sz="3000" dirty="0"/>
              <a:t>Mediator  (</a:t>
            </a:r>
            <a:r>
              <a:rPr lang="zh-TW" altLang="en-US" sz="3000" dirty="0"/>
              <a:t>中介者模式</a:t>
            </a:r>
            <a:r>
              <a:rPr lang="en-US" altLang="zh-TW" sz="3000" dirty="0" smtClean="0"/>
              <a:t>)</a:t>
            </a:r>
          </a:p>
          <a:p>
            <a:pPr marL="0" indent="0">
              <a:buNone/>
            </a:pPr>
            <a:r>
              <a:rPr lang="zh-TW" altLang="en-US" sz="2200" dirty="0"/>
              <a:t>包裝了一系列對象相互作用的方式，使得這些對象不必相互明顯作用，從而使它們可以鬆散偶合。當某些對象之間的作用發生改變時，不會立即影響其他的一些對象之間的作用，保證這些作用可以彼此獨立的變化</a:t>
            </a:r>
            <a:r>
              <a:rPr lang="zh-TW" altLang="en-US" sz="2200" dirty="0" smtClean="0"/>
              <a:t>。</a:t>
            </a:r>
            <a:endParaRPr lang="en-US" altLang="zh-TW" sz="2000" dirty="0" smtClean="0"/>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66</a:t>
            </a:fld>
            <a:endParaRPr lang="zh-TW" altLang="en-US"/>
          </a:p>
        </p:txBody>
      </p:sp>
    </p:spTree>
    <p:extLst>
      <p:ext uri="{BB962C8B-B14F-4D97-AF65-F5344CB8AC3E}">
        <p14:creationId xmlns:p14="http://schemas.microsoft.com/office/powerpoint/2010/main" val="5380059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淺談</a:t>
            </a:r>
            <a:r>
              <a:rPr lang="en-US" altLang="zh-TW" dirty="0" smtClean="0"/>
              <a:t>23</a:t>
            </a:r>
            <a:r>
              <a:rPr lang="zh-TW" altLang="en-US" dirty="0" smtClean="0"/>
              <a:t>個設計模式</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sz="2800" dirty="0"/>
              <a:t>Visitor  (</a:t>
            </a:r>
            <a:r>
              <a:rPr lang="zh-TW" altLang="en-US" sz="2800" dirty="0"/>
              <a:t>訪問者模式</a:t>
            </a:r>
            <a:r>
              <a:rPr lang="en-US" altLang="zh-TW" sz="2800" dirty="0"/>
              <a:t>)</a:t>
            </a:r>
            <a:r>
              <a:rPr lang="en-US" altLang="zh-TW" sz="3000" dirty="0" smtClean="0"/>
              <a:t>)</a:t>
            </a:r>
          </a:p>
          <a:p>
            <a:pPr marL="0" indent="0">
              <a:buNone/>
            </a:pPr>
            <a:r>
              <a:rPr lang="zh-TW" altLang="en-US" sz="2400" dirty="0"/>
              <a:t>封裝一些施加於某種資料結構元素之上的操作。一旦這些操作需要修改，接受這個操作的資料結構可以保持不變。訪問者模式適用於資料結構相對未定的系統，它把資料結構和作用於結構上的操作之間的耦合解脫開，使得操作集合可以相對自由的演化。</a:t>
            </a:r>
            <a:r>
              <a:rPr lang="zh-TW" altLang="en-US" sz="2200" dirty="0" smtClean="0"/>
              <a:t>。</a:t>
            </a:r>
            <a:endParaRPr lang="en-US" altLang="zh-TW" sz="2200" dirty="0" smtClean="0"/>
          </a:p>
          <a:p>
            <a:pPr marL="514350" lvl="0" indent="-514350">
              <a:buFont typeface="+mj-lt"/>
              <a:buAutoNum type="arabicPeriod" startAt="2"/>
            </a:pPr>
            <a:r>
              <a:rPr lang="en-US" altLang="zh-TW" sz="2800" dirty="0"/>
              <a:t>Interpreter  (</a:t>
            </a:r>
            <a:r>
              <a:rPr lang="zh-TW" altLang="en-US" sz="2800" dirty="0"/>
              <a:t>解譯器模式</a:t>
            </a:r>
            <a:r>
              <a:rPr lang="en-US" altLang="zh-TW" sz="3000" dirty="0" smtClean="0"/>
              <a:t>)</a:t>
            </a:r>
          </a:p>
          <a:p>
            <a:r>
              <a:rPr lang="zh-TW" altLang="en-US" sz="1800" dirty="0"/>
              <a:t>給定一個語言</a:t>
            </a:r>
            <a:r>
              <a:rPr lang="en-US" altLang="zh-TW" sz="1800" dirty="0"/>
              <a:t>, </a:t>
            </a:r>
            <a:r>
              <a:rPr lang="zh-TW" altLang="en-US" sz="1800" dirty="0"/>
              <a:t>定義它的文法的一種表示，並定義一個解釋器</a:t>
            </a:r>
            <a:r>
              <a:rPr lang="en-US" altLang="zh-TW" sz="1800" dirty="0"/>
              <a:t>, </a:t>
            </a:r>
            <a:r>
              <a:rPr lang="zh-TW" altLang="en-US" sz="1800" dirty="0"/>
              <a:t>該解釋器使用該表示來解釋語言中的句子。</a:t>
            </a:r>
          </a:p>
          <a:p>
            <a:pPr marL="0" indent="0">
              <a:buNone/>
            </a:pPr>
            <a:endParaRPr lang="en-US" altLang="zh-TW" sz="2000" dirty="0" smtClean="0"/>
          </a:p>
          <a:p>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67</a:t>
            </a:fld>
            <a:endParaRPr lang="zh-TW" altLang="en-US"/>
          </a:p>
        </p:txBody>
      </p:sp>
    </p:spTree>
    <p:extLst>
      <p:ext uri="{BB962C8B-B14F-4D97-AF65-F5344CB8AC3E}">
        <p14:creationId xmlns:p14="http://schemas.microsoft.com/office/powerpoint/2010/main" val="29674036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複習知識點</a:t>
            </a:r>
            <a:endParaRPr lang="zh-TW" altLang="en-US" dirty="0"/>
          </a:p>
        </p:txBody>
      </p:sp>
      <p:sp>
        <p:nvSpPr>
          <p:cNvPr id="3" name="內容版面配置區 2"/>
          <p:cNvSpPr>
            <a:spLocks noGrp="1"/>
          </p:cNvSpPr>
          <p:nvPr>
            <p:ph idx="1"/>
          </p:nvPr>
        </p:nvSpPr>
        <p:spPr/>
        <p:txBody>
          <a:bodyPr/>
          <a:lstStyle/>
          <a:p>
            <a:r>
              <a:rPr lang="en-US" altLang="zh-TW" dirty="0" smtClean="0"/>
              <a:t>Design pattern </a:t>
            </a:r>
            <a:r>
              <a:rPr lang="zh-TW" altLang="en-US" dirty="0" smtClean="0"/>
              <a:t>起源</a:t>
            </a:r>
            <a:endParaRPr lang="en-US" altLang="zh-TW" dirty="0" smtClean="0"/>
          </a:p>
          <a:p>
            <a:r>
              <a:rPr lang="en-US" altLang="zh-TW" dirty="0" smtClean="0"/>
              <a:t>Pattern</a:t>
            </a:r>
            <a:r>
              <a:rPr lang="zh-TW" altLang="en-US" dirty="0" smtClean="0"/>
              <a:t> 三元素</a:t>
            </a:r>
            <a:endParaRPr lang="en-US" altLang="zh-TW" dirty="0" smtClean="0"/>
          </a:p>
          <a:p>
            <a:r>
              <a:rPr lang="zh-TW" altLang="en-US" dirty="0" smtClean="0"/>
              <a:t>策略模式</a:t>
            </a:r>
            <a:endParaRPr lang="en-US" altLang="zh-TW" dirty="0" smtClean="0"/>
          </a:p>
          <a:p>
            <a:r>
              <a:rPr lang="zh-TW" altLang="en-US" dirty="0"/>
              <a:t>工廠</a:t>
            </a:r>
            <a:r>
              <a:rPr lang="zh-TW" altLang="en-US" dirty="0" smtClean="0"/>
              <a:t>模式</a:t>
            </a:r>
            <a:endParaRPr lang="en-US" altLang="zh-TW" dirty="0" smtClean="0"/>
          </a:p>
          <a:p>
            <a:r>
              <a:rPr lang="zh-TW" altLang="en-US" dirty="0"/>
              <a:t>代理</a:t>
            </a:r>
            <a:r>
              <a:rPr lang="zh-TW" altLang="en-US" dirty="0" smtClean="0"/>
              <a:t>模式</a:t>
            </a:r>
            <a:endParaRPr lang="en-US" altLang="zh-TW" dirty="0" smtClean="0"/>
          </a:p>
          <a:p>
            <a:r>
              <a:rPr lang="en-US" altLang="zh-TW" dirty="0" smtClean="0"/>
              <a:t>23</a:t>
            </a:r>
            <a:r>
              <a:rPr lang="zh-TW" altLang="en-US" dirty="0" smtClean="0"/>
              <a:t>個設計模型</a:t>
            </a:r>
            <a:endParaRPr lang="zh-TW" altLang="en-US"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68</a:t>
            </a:fld>
            <a:endParaRPr lang="zh-TW" altLang="en-US"/>
          </a:p>
        </p:txBody>
      </p:sp>
    </p:spTree>
    <p:extLst>
      <p:ext uri="{BB962C8B-B14F-4D97-AF65-F5344CB8AC3E}">
        <p14:creationId xmlns:p14="http://schemas.microsoft.com/office/powerpoint/2010/main" val="27694271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3347864" y="2924944"/>
            <a:ext cx="2098576" cy="1036712"/>
          </a:xfrm>
        </p:spPr>
        <p:txBody>
          <a:bodyPr>
            <a:normAutofit/>
          </a:bodyPr>
          <a:lstStyle/>
          <a:p>
            <a:pPr marL="0" indent="0" algn="ctr">
              <a:buNone/>
            </a:pPr>
            <a:r>
              <a:rPr lang="en-US" altLang="zh-TW" sz="5400" dirty="0" smtClean="0"/>
              <a:t>Q&amp;A</a:t>
            </a:r>
            <a:endParaRPr lang="zh-TW" altLang="en-US" sz="5400"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69</a:t>
            </a:fld>
            <a:endParaRPr lang="zh-TW" altLang="en-US"/>
          </a:p>
        </p:txBody>
      </p:sp>
    </p:spTree>
    <p:extLst>
      <p:ext uri="{BB962C8B-B14F-4D97-AF65-F5344CB8AC3E}">
        <p14:creationId xmlns:p14="http://schemas.microsoft.com/office/powerpoint/2010/main" val="2977702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11960" y="1844824"/>
            <a:ext cx="4608512" cy="4281339"/>
          </a:xfrm>
        </p:spPr>
        <p:txBody>
          <a:bodyPr/>
          <a:lstStyle/>
          <a:p>
            <a:r>
              <a:rPr lang="en-US" altLang="zh-TW" dirty="0" smtClean="0"/>
              <a:t>Context:</a:t>
            </a:r>
          </a:p>
          <a:p>
            <a:pPr marL="0" indent="0">
              <a:buNone/>
            </a:pPr>
            <a:r>
              <a:rPr lang="zh-TW" altLang="zh-TW" sz="2400" dirty="0" smtClean="0"/>
              <a:t>路上</a:t>
            </a:r>
            <a:r>
              <a:rPr lang="zh-TW" altLang="zh-TW" sz="2400" dirty="0"/>
              <a:t>有一位漂亮的女生</a:t>
            </a:r>
          </a:p>
          <a:p>
            <a:endParaRPr lang="en-US" altLang="zh-TW" sz="1800" dirty="0" smtClean="0"/>
          </a:p>
          <a:p>
            <a:pPr>
              <a:spcAft>
                <a:spcPts val="0"/>
              </a:spcAft>
            </a:pPr>
            <a:r>
              <a:rPr lang="en-US" altLang="zh-TW" kern="100" dirty="0">
                <a:cs typeface="Times New Roman"/>
              </a:rPr>
              <a:t> Problem</a:t>
            </a:r>
            <a:r>
              <a:rPr lang="en-US" altLang="zh-TW" kern="100" dirty="0" smtClean="0">
                <a:cs typeface="Times New Roman"/>
              </a:rPr>
              <a:t>:</a:t>
            </a:r>
          </a:p>
          <a:p>
            <a:pPr marL="0" indent="0">
              <a:spcAft>
                <a:spcPts val="0"/>
              </a:spcAft>
              <a:buNone/>
            </a:pPr>
            <a:r>
              <a:rPr lang="zh-TW" altLang="zh-TW" sz="2400" kern="100" dirty="0" smtClean="0">
                <a:cs typeface="Times New Roman"/>
              </a:rPr>
              <a:t>要</a:t>
            </a:r>
            <a:r>
              <a:rPr lang="zh-TW" altLang="zh-TW" sz="2400" kern="100" dirty="0">
                <a:cs typeface="Times New Roman"/>
              </a:rPr>
              <a:t>怎麼</a:t>
            </a:r>
            <a:r>
              <a:rPr lang="zh-TW" altLang="zh-TW" sz="2400" kern="100" dirty="0" smtClean="0">
                <a:cs typeface="Times New Roman"/>
              </a:rPr>
              <a:t>要</a:t>
            </a:r>
            <a:r>
              <a:rPr lang="zh-TW" altLang="en-US" sz="2400" kern="100" dirty="0" smtClean="0">
                <a:cs typeface="Times New Roman"/>
              </a:rPr>
              <a:t>到</a:t>
            </a:r>
            <a:r>
              <a:rPr lang="zh-TW" altLang="zh-TW" sz="2400" kern="100" dirty="0" smtClean="0">
                <a:cs typeface="Times New Roman"/>
              </a:rPr>
              <a:t>他</a:t>
            </a:r>
            <a:r>
              <a:rPr lang="zh-TW" altLang="zh-TW" sz="2400" kern="100" dirty="0">
                <a:cs typeface="Times New Roman"/>
              </a:rPr>
              <a:t>的聯絡方式呢</a:t>
            </a:r>
            <a:r>
              <a:rPr lang="en-US" altLang="zh-TW" sz="2400" kern="100" dirty="0">
                <a:cs typeface="Times New Roman"/>
              </a:rPr>
              <a:t>?</a:t>
            </a:r>
            <a:endParaRPr lang="zh-TW" altLang="zh-TW" sz="2400" kern="100" dirty="0">
              <a:cs typeface="Times New Roman"/>
            </a:endParaRPr>
          </a:p>
          <a:p>
            <a:endParaRPr lang="en-US" altLang="zh-TW" sz="1800" dirty="0" smtClean="0"/>
          </a:p>
          <a:p>
            <a:pPr lvl="0"/>
            <a:r>
              <a:rPr lang="en-US" altLang="zh-TW" dirty="0"/>
              <a:t>Solution: </a:t>
            </a:r>
            <a:endParaRPr lang="en-US" altLang="zh-TW" dirty="0" smtClean="0"/>
          </a:p>
          <a:p>
            <a:pPr marL="0" lvl="0" indent="0">
              <a:buNone/>
            </a:pPr>
            <a:r>
              <a:rPr lang="zh-TW" altLang="zh-TW" sz="2400" dirty="0" smtClean="0"/>
              <a:t>為了</a:t>
            </a:r>
            <a:r>
              <a:rPr lang="zh-TW" altLang="zh-TW" sz="2400" dirty="0"/>
              <a:t>認識他所做的方法</a:t>
            </a:r>
            <a:endParaRPr lang="zh-TW" altLang="en-US" sz="2400"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7</a:t>
            </a:fld>
            <a:endParaRPr lang="zh-TW" altLang="en-US"/>
          </a:p>
        </p:txBody>
      </p:sp>
      <p:sp>
        <p:nvSpPr>
          <p:cNvPr id="5" name="標題 1"/>
          <p:cNvSpPr>
            <a:spLocks noGrp="1"/>
          </p:cNvSpPr>
          <p:nvPr>
            <p:ph type="title"/>
          </p:nvPr>
        </p:nvSpPr>
        <p:spPr/>
        <p:txBody>
          <a:bodyPr>
            <a:normAutofit fontScale="90000"/>
          </a:bodyPr>
          <a:lstStyle/>
          <a:p>
            <a:r>
              <a:rPr lang="en-US" altLang="zh-TW" dirty="0" smtClean="0"/>
              <a:t>Design pattern </a:t>
            </a:r>
            <a:r>
              <a:rPr lang="zh-TW" altLang="en-US" dirty="0" smtClean="0"/>
              <a:t>起源</a:t>
            </a:r>
            <a:r>
              <a:rPr lang="en-US" altLang="zh-TW" dirty="0" smtClean="0"/>
              <a:t>-</a:t>
            </a:r>
            <a:r>
              <a:rPr lang="zh-TW" altLang="en-US" dirty="0" smtClean="0"/>
              <a:t>什麼是</a:t>
            </a:r>
            <a:r>
              <a:rPr lang="en-US" altLang="zh-TW" dirty="0" smtClean="0"/>
              <a:t>pattern?</a:t>
            </a:r>
            <a:endParaRPr lang="zh-TW" altLang="en-US" dirty="0"/>
          </a:p>
        </p:txBody>
      </p:sp>
      <p:pic>
        <p:nvPicPr>
          <p:cNvPr id="2052" name="Picture 4" descr="源靜香- 萌娘百科萬物皆可萌的百科全書"/>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844824"/>
            <a:ext cx="2357646" cy="4133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631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70</a:t>
            </a:fld>
            <a:endParaRPr lang="zh-TW" altLang="en-US"/>
          </a:p>
        </p:txBody>
      </p:sp>
      <p:sp>
        <p:nvSpPr>
          <p:cNvPr id="6" name="內容版面配置區 2"/>
          <p:cNvSpPr>
            <a:spLocks noGrp="1"/>
          </p:cNvSpPr>
          <p:nvPr>
            <p:ph idx="1"/>
          </p:nvPr>
        </p:nvSpPr>
        <p:spPr>
          <a:xfrm>
            <a:off x="3347864" y="2924944"/>
            <a:ext cx="2592288" cy="1036712"/>
          </a:xfrm>
        </p:spPr>
        <p:txBody>
          <a:bodyPr>
            <a:normAutofit fontScale="77500" lnSpcReduction="20000"/>
          </a:bodyPr>
          <a:lstStyle/>
          <a:p>
            <a:pPr marL="0" indent="0" algn="ctr">
              <a:buNone/>
            </a:pPr>
            <a:r>
              <a:rPr lang="zh-TW" altLang="en-US" sz="5400" dirty="0"/>
              <a:t>謝謝</a:t>
            </a:r>
            <a:r>
              <a:rPr lang="zh-TW" altLang="en-US" sz="5400" dirty="0" smtClean="0"/>
              <a:t>大家</a:t>
            </a:r>
            <a:r>
              <a:rPr lang="en-US" altLang="zh-TW" sz="5400" dirty="0" smtClean="0"/>
              <a:t>~</a:t>
            </a:r>
            <a:endParaRPr lang="zh-TW" altLang="en-US" sz="5400" dirty="0"/>
          </a:p>
        </p:txBody>
      </p:sp>
    </p:spTree>
    <p:extLst>
      <p:ext uri="{BB962C8B-B14F-4D97-AF65-F5344CB8AC3E}">
        <p14:creationId xmlns:p14="http://schemas.microsoft.com/office/powerpoint/2010/main" val="1316347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552" y="2780928"/>
            <a:ext cx="2890664" cy="604663"/>
          </a:xfrm>
        </p:spPr>
        <p:txBody>
          <a:bodyPr>
            <a:normAutofit fontScale="92500"/>
          </a:bodyPr>
          <a:lstStyle/>
          <a:p>
            <a:pPr marL="0" indent="0">
              <a:buNone/>
            </a:pPr>
            <a:r>
              <a:rPr lang="zh-TW" altLang="en-US" sz="2800" dirty="0" smtClean="0"/>
              <a:t>在圖書館搭訕同學</a:t>
            </a:r>
            <a:r>
              <a:rPr lang="en-US" altLang="zh-TW" sz="2800" dirty="0" smtClean="0"/>
              <a:t>?</a:t>
            </a:r>
            <a:endParaRPr lang="zh-TW" altLang="en-US" sz="2800" dirty="0"/>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8</a:t>
            </a:fld>
            <a:endParaRPr lang="zh-TW" altLang="en-US"/>
          </a:p>
        </p:txBody>
      </p:sp>
      <p:sp>
        <p:nvSpPr>
          <p:cNvPr id="5" name="標題 1"/>
          <p:cNvSpPr>
            <a:spLocks noGrp="1"/>
          </p:cNvSpPr>
          <p:nvPr>
            <p:ph type="title"/>
          </p:nvPr>
        </p:nvSpPr>
        <p:spPr/>
        <p:txBody>
          <a:bodyPr>
            <a:normAutofit fontScale="90000"/>
          </a:bodyPr>
          <a:lstStyle/>
          <a:p>
            <a:r>
              <a:rPr lang="en-US" altLang="zh-TW" dirty="0" smtClean="0"/>
              <a:t>Design pattern </a:t>
            </a:r>
            <a:r>
              <a:rPr lang="zh-TW" altLang="en-US" dirty="0" smtClean="0"/>
              <a:t>起源</a:t>
            </a:r>
            <a:r>
              <a:rPr lang="en-US" altLang="zh-TW" dirty="0" smtClean="0"/>
              <a:t>-</a:t>
            </a:r>
            <a:r>
              <a:rPr lang="zh-TW" altLang="en-US" dirty="0" smtClean="0"/>
              <a:t>什麼是</a:t>
            </a:r>
            <a:r>
              <a:rPr lang="en-US" altLang="zh-TW" dirty="0" smtClean="0"/>
              <a:t>pattern?</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704" y="4025159"/>
            <a:ext cx="2736304" cy="206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橢圓 5"/>
          <p:cNvSpPr/>
          <p:nvPr/>
        </p:nvSpPr>
        <p:spPr>
          <a:xfrm>
            <a:off x="395536" y="2636912"/>
            <a:ext cx="3240360" cy="86409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內容版面配置區 2"/>
          <p:cNvSpPr txBox="1">
            <a:spLocks/>
          </p:cNvSpPr>
          <p:nvPr/>
        </p:nvSpPr>
        <p:spPr>
          <a:xfrm>
            <a:off x="3337520" y="6021288"/>
            <a:ext cx="2890664" cy="6046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TW" altLang="en-US" sz="2800" dirty="0"/>
              <a:t>搭訕寶典</a:t>
            </a:r>
          </a:p>
        </p:txBody>
      </p:sp>
      <p:cxnSp>
        <p:nvCxnSpPr>
          <p:cNvPr id="9" name="直線接點 8"/>
          <p:cNvCxnSpPr/>
          <p:nvPr/>
        </p:nvCxnSpPr>
        <p:spPr>
          <a:xfrm flipH="1" flipV="1">
            <a:off x="2843808" y="3573016"/>
            <a:ext cx="493712" cy="452143"/>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sp>
        <p:nvSpPr>
          <p:cNvPr id="11" name="內容版面配置區 2"/>
          <p:cNvSpPr txBox="1">
            <a:spLocks/>
          </p:cNvSpPr>
          <p:nvPr/>
        </p:nvSpPr>
        <p:spPr>
          <a:xfrm>
            <a:off x="3654624" y="2045201"/>
            <a:ext cx="2890664" cy="6046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TW" altLang="en-US" sz="2800" dirty="0" smtClean="0"/>
              <a:t>在路上搭訕人</a:t>
            </a:r>
            <a:r>
              <a:rPr lang="en-US" altLang="zh-TW" sz="2800" dirty="0" smtClean="0"/>
              <a:t>?</a:t>
            </a:r>
            <a:endParaRPr lang="zh-TW" altLang="en-US" sz="2800" dirty="0"/>
          </a:p>
        </p:txBody>
      </p:sp>
      <p:sp>
        <p:nvSpPr>
          <p:cNvPr id="13" name="橢圓 12"/>
          <p:cNvSpPr/>
          <p:nvPr/>
        </p:nvSpPr>
        <p:spPr>
          <a:xfrm>
            <a:off x="3217056" y="1916831"/>
            <a:ext cx="3155144" cy="7364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p:cNvCxnSpPr>
            <a:endCxn id="13" idx="4"/>
          </p:cNvCxnSpPr>
          <p:nvPr/>
        </p:nvCxnSpPr>
        <p:spPr>
          <a:xfrm flipV="1">
            <a:off x="4613856" y="2653272"/>
            <a:ext cx="180772" cy="1279784"/>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a:off x="5868144" y="3645024"/>
            <a:ext cx="504056" cy="380135"/>
          </a:xfrm>
          <a:prstGeom prst="line">
            <a:avLst/>
          </a:prstGeom>
          <a:ln w="76200">
            <a:solidFill>
              <a:srgbClr val="FFFF00"/>
            </a:solidFill>
            <a:prstDash val="sysDot"/>
          </a:ln>
        </p:spPr>
        <p:style>
          <a:lnRef idx="1">
            <a:schemeClr val="accent1"/>
          </a:lnRef>
          <a:fillRef idx="0">
            <a:schemeClr val="accent1"/>
          </a:fillRef>
          <a:effectRef idx="0">
            <a:schemeClr val="accent1"/>
          </a:effectRef>
          <a:fontRef idx="minor">
            <a:schemeClr val="tx1"/>
          </a:fontRef>
        </p:style>
      </p:cxnSp>
      <p:sp>
        <p:nvSpPr>
          <p:cNvPr id="18" name="內容版面配置區 2"/>
          <p:cNvSpPr txBox="1">
            <a:spLocks/>
          </p:cNvSpPr>
          <p:nvPr/>
        </p:nvSpPr>
        <p:spPr>
          <a:xfrm>
            <a:off x="6084168" y="2990832"/>
            <a:ext cx="3059832" cy="808255"/>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TW" altLang="en-US" sz="2400" dirty="0" smtClean="0"/>
              <a:t>在辦公室搭訕新來的女生</a:t>
            </a:r>
            <a:r>
              <a:rPr lang="en-US" altLang="zh-TW" sz="2400" dirty="0" smtClean="0"/>
              <a:t>?</a:t>
            </a:r>
            <a:endParaRPr lang="zh-TW" altLang="en-US" sz="2400" dirty="0"/>
          </a:p>
        </p:txBody>
      </p:sp>
      <p:sp>
        <p:nvSpPr>
          <p:cNvPr id="19" name="橢圓 18"/>
          <p:cNvSpPr/>
          <p:nvPr/>
        </p:nvSpPr>
        <p:spPr>
          <a:xfrm>
            <a:off x="5982008" y="2873031"/>
            <a:ext cx="3155144" cy="926056"/>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31754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8A90798-374D-47A2-8350-758D50033257}" type="slidenum">
              <a:rPr lang="zh-TW" altLang="en-US" smtClean="0"/>
              <a:t>9</a:t>
            </a:fld>
            <a:endParaRPr lang="zh-TW" altLang="en-US"/>
          </a:p>
        </p:txBody>
      </p:sp>
      <p:sp>
        <p:nvSpPr>
          <p:cNvPr id="5" name="標題 1"/>
          <p:cNvSpPr>
            <a:spLocks noGrp="1"/>
          </p:cNvSpPr>
          <p:nvPr>
            <p:ph type="title"/>
          </p:nvPr>
        </p:nvSpPr>
        <p:spPr/>
        <p:txBody>
          <a:bodyPr>
            <a:normAutofit fontScale="90000"/>
          </a:bodyPr>
          <a:lstStyle/>
          <a:p>
            <a:r>
              <a:rPr lang="en-US" altLang="zh-TW" dirty="0" smtClean="0"/>
              <a:t>Design pattern </a:t>
            </a:r>
            <a:r>
              <a:rPr lang="zh-TW" altLang="en-US" dirty="0" smtClean="0"/>
              <a:t>起源</a:t>
            </a:r>
            <a:r>
              <a:rPr lang="en-US" altLang="zh-TW" dirty="0" smtClean="0"/>
              <a:t>-</a:t>
            </a:r>
            <a:r>
              <a:rPr lang="zh-TW" altLang="en-US" dirty="0" smtClean="0"/>
              <a:t>什麼是</a:t>
            </a:r>
            <a:r>
              <a:rPr lang="en-US" altLang="zh-TW" dirty="0" smtClean="0"/>
              <a:t>pattern?</a:t>
            </a:r>
            <a:endParaRPr lang="zh-TW" altLang="en-US" dirty="0"/>
          </a:p>
        </p:txBody>
      </p:sp>
      <p:sp>
        <p:nvSpPr>
          <p:cNvPr id="6" name="內容版面配置區 2"/>
          <p:cNvSpPr txBox="1">
            <a:spLocks/>
          </p:cNvSpPr>
          <p:nvPr/>
        </p:nvSpPr>
        <p:spPr>
          <a:xfrm>
            <a:off x="539552" y="3284984"/>
            <a:ext cx="8208912"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TW" altLang="zh-TW" sz="2400" dirty="0" smtClean="0"/>
              <a:t>『</a:t>
            </a:r>
            <a:r>
              <a:rPr lang="zh-TW" altLang="zh-TW" sz="2400" dirty="0"/>
              <a:t>在軟體工程中，設計模式（</a:t>
            </a:r>
            <a:r>
              <a:rPr lang="en-US" altLang="zh-TW" sz="2400" dirty="0"/>
              <a:t>design pattern</a:t>
            </a:r>
            <a:r>
              <a:rPr lang="zh-TW" altLang="zh-TW" sz="2400" dirty="0"/>
              <a:t>）是對軟體設計中</a:t>
            </a:r>
            <a:r>
              <a:rPr lang="zh-TW" altLang="zh-TW" sz="2400" u="sng" dirty="0"/>
              <a:t>普遍存在（反覆出現）</a:t>
            </a:r>
            <a:r>
              <a:rPr lang="zh-TW" altLang="zh-TW" sz="2400" dirty="0"/>
              <a:t>的各種問題，所提出的解決方案。』</a:t>
            </a:r>
          </a:p>
        </p:txBody>
      </p:sp>
    </p:spTree>
    <p:extLst>
      <p:ext uri="{BB962C8B-B14F-4D97-AF65-F5344CB8AC3E}">
        <p14:creationId xmlns:p14="http://schemas.microsoft.com/office/powerpoint/2010/main" val="4605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4563</TotalTime>
  <Words>1680</Words>
  <Application>Microsoft Office PowerPoint</Application>
  <PresentationFormat>如螢幕大小 (4:3)</PresentationFormat>
  <Paragraphs>391</Paragraphs>
  <Slides>70</Slides>
  <Notes>3</Notes>
  <HiddenSlides>0</HiddenSlides>
  <MMClips>0</MMClips>
  <ScaleCrop>false</ScaleCrop>
  <HeadingPairs>
    <vt:vector size="4" baseType="variant">
      <vt:variant>
        <vt:lpstr>佈景主題</vt:lpstr>
      </vt:variant>
      <vt:variant>
        <vt:i4>1</vt:i4>
      </vt:variant>
      <vt:variant>
        <vt:lpstr>投影片標題</vt:lpstr>
      </vt:variant>
      <vt:variant>
        <vt:i4>70</vt:i4>
      </vt:variant>
    </vt:vector>
  </HeadingPairs>
  <TitlesOfParts>
    <vt:vector size="71" baseType="lpstr">
      <vt:lpstr>Office 佈景主題</vt:lpstr>
      <vt:lpstr>Design Pattern</vt:lpstr>
      <vt:lpstr>目錄</vt:lpstr>
      <vt:lpstr>PowerPoint 簡報</vt:lpstr>
      <vt:lpstr>Design pattern 起源</vt:lpstr>
      <vt:lpstr>?</vt:lpstr>
      <vt:lpstr>Design pattern 起源-什麼是pattern?</vt:lpstr>
      <vt:lpstr>Design pattern 起源-什麼是pattern?</vt:lpstr>
      <vt:lpstr>Design pattern 起源-什麼是pattern?</vt:lpstr>
      <vt:lpstr>Design pattern 起源-什麼是pattern?</vt:lpstr>
      <vt:lpstr>Design pattern 起源-design pattern?</vt:lpstr>
      <vt:lpstr>Design pattern 起源-design pattern?</vt:lpstr>
      <vt:lpstr>為什麼我們需要 Design pattern？</vt:lpstr>
      <vt:lpstr>23個設計模式</vt:lpstr>
      <vt:lpstr>策略模式</vt:lpstr>
      <vt:lpstr>策略模式</vt:lpstr>
      <vt:lpstr>策略模式-原版1</vt:lpstr>
      <vt:lpstr>策略模式-原版1</vt:lpstr>
      <vt:lpstr>策略模式-原版1</vt:lpstr>
      <vt:lpstr>策略模式-原版2</vt:lpstr>
      <vt:lpstr>策略模式-原版2</vt:lpstr>
      <vt:lpstr>策略模式版</vt:lpstr>
      <vt:lpstr>策略模式版</vt:lpstr>
      <vt:lpstr>策略模式版</vt:lpstr>
      <vt:lpstr>策略模式</vt:lpstr>
      <vt:lpstr>簡單工廠模式</vt:lpstr>
      <vt:lpstr>簡單工廠模式</vt:lpstr>
      <vt:lpstr>簡單工廠模式</vt:lpstr>
      <vt:lpstr>簡單工廠模式</vt:lpstr>
      <vt:lpstr>問題:生意不錯 開個分店?</vt:lpstr>
      <vt:lpstr>問題:生意不錯 開個分店?</vt:lpstr>
      <vt:lpstr>問題:生意不錯 開個分店?</vt:lpstr>
      <vt:lpstr>工廠方法模式</vt:lpstr>
      <vt:lpstr>工廠方法模式</vt:lpstr>
      <vt:lpstr>工廠方法模式</vt:lpstr>
      <vt:lpstr>工廠方法模式</vt:lpstr>
      <vt:lpstr>工廠方法模式</vt:lpstr>
      <vt:lpstr>問題:每個工廠只能生產一樣產品?</vt:lpstr>
      <vt:lpstr>問題:每個工廠只能生產一樣產品?</vt:lpstr>
      <vt:lpstr>抽象工廠</vt:lpstr>
      <vt:lpstr>抽象工廠</vt:lpstr>
      <vt:lpstr>抽象工廠</vt:lpstr>
      <vt:lpstr>抽象工廠</vt:lpstr>
      <vt:lpstr>抽象工廠</vt:lpstr>
      <vt:lpstr>抽象工廠</vt:lpstr>
      <vt:lpstr>抽象工廠</vt:lpstr>
      <vt:lpstr>簡單工廠模式&amp;抽象工廠模式&amp;工廠方法模式</vt:lpstr>
      <vt:lpstr>簡單工廠模式&amp;抽象工廠模式&amp;工廠方法模式</vt:lpstr>
      <vt:lpstr>簡單工廠模式&amp;抽象工廠模式&amp;工廠方法模式</vt:lpstr>
      <vt:lpstr>PowerPoint 簡報</vt:lpstr>
      <vt:lpstr>代理模式</vt:lpstr>
      <vt:lpstr>代理模式</vt:lpstr>
      <vt:lpstr>代理模式</vt:lpstr>
      <vt:lpstr>代理模式</vt:lpstr>
      <vt:lpstr>代理模式</vt:lpstr>
      <vt:lpstr>代理模式</vt:lpstr>
      <vt:lpstr>代理模式</vt:lpstr>
      <vt:lpstr>代理模式</vt:lpstr>
      <vt:lpstr>代理模式-虛擬（Virtual）代理</vt:lpstr>
      <vt:lpstr>代理模式-虛擬（Virtual）代理</vt:lpstr>
      <vt:lpstr>代理模式-保護（Protect or Access）代理</vt:lpstr>
      <vt:lpstr>淺談23個設計模式</vt:lpstr>
      <vt:lpstr>淺談23個設計模式</vt:lpstr>
      <vt:lpstr>淺談23個設計模式</vt:lpstr>
      <vt:lpstr>淺談23個設計模式</vt:lpstr>
      <vt:lpstr>淺談23個設計模式</vt:lpstr>
      <vt:lpstr>淺談23個設計模式</vt:lpstr>
      <vt:lpstr>淺談23個設計模式</vt:lpstr>
      <vt:lpstr>複習知識點</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韋慈</dc:creator>
  <cp:lastModifiedBy>韋慈</cp:lastModifiedBy>
  <cp:revision>86</cp:revision>
  <dcterms:created xsi:type="dcterms:W3CDTF">2020-07-12T14:21:42Z</dcterms:created>
  <dcterms:modified xsi:type="dcterms:W3CDTF">2020-07-18T14:33:18Z</dcterms:modified>
</cp:coreProperties>
</file>