
<file path=[Content_Types].xml><?xml version="1.0" encoding="utf-8"?>
<Types xmlns="http://schemas.openxmlformats.org/package/2006/content-types">
  <Default Extension="bin" ContentType="application/vnd.openxmlformats-officedocument.oleObject"/>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27"/>
  </p:notesMasterIdLst>
  <p:sldIdLst>
    <p:sldId id="256" r:id="rId2"/>
    <p:sldId id="257" r:id="rId3"/>
    <p:sldId id="283" r:id="rId4"/>
    <p:sldId id="279" r:id="rId5"/>
    <p:sldId id="280" r:id="rId6"/>
    <p:sldId id="258" r:id="rId7"/>
    <p:sldId id="281" r:id="rId8"/>
    <p:sldId id="260" r:id="rId9"/>
    <p:sldId id="282" r:id="rId10"/>
    <p:sldId id="261" r:id="rId11"/>
    <p:sldId id="262" r:id="rId12"/>
    <p:sldId id="264" r:id="rId13"/>
    <p:sldId id="265" r:id="rId14"/>
    <p:sldId id="267" r:id="rId15"/>
    <p:sldId id="268" r:id="rId16"/>
    <p:sldId id="269" r:id="rId17"/>
    <p:sldId id="270" r:id="rId18"/>
    <p:sldId id="271" r:id="rId19"/>
    <p:sldId id="272" r:id="rId20"/>
    <p:sldId id="273" r:id="rId21"/>
    <p:sldId id="274" r:id="rId22"/>
    <p:sldId id="275" r:id="rId23"/>
    <p:sldId id="277" r:id="rId24"/>
    <p:sldId id="278" r:id="rId25"/>
    <p:sldId id="284"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8" roundtripDataSignature="AMtx7mjQXIZzwpHWHEHyIpUP3mUlp0eQy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0"/>
    <p:restoredTop sz="94636"/>
  </p:normalViewPr>
  <p:slideViewPr>
    <p:cSldViewPr snapToGrid="0">
      <p:cViewPr>
        <p:scale>
          <a:sx n="119" d="100"/>
          <a:sy n="119" d="100"/>
        </p:scale>
        <p:origin x="-720" y="-6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customschemas.google.com/relationships/presentationmetadata" Target="meta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when no bug, no extra message</a:t>
            </a:r>
            <a:endParaRPr/>
          </a:p>
          <a:p>
            <a:pPr marL="0" lvl="0" indent="0" algn="l" rtl="0">
              <a:lnSpc>
                <a:spcPct val="100000"/>
              </a:lnSpc>
              <a:spcBef>
                <a:spcPts val="0"/>
              </a:spcBef>
              <a:spcAft>
                <a:spcPts val="0"/>
              </a:spcAft>
              <a:buSzPts val="1100"/>
              <a:buNone/>
            </a:pPr>
            <a:endParaRPr/>
          </a:p>
        </p:txBody>
      </p:sp>
      <p:sp>
        <p:nvSpPr>
          <p:cNvPr id="180" name="Google Shape;180;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7" name="Google Shape;187;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3" name="Google Shape;193;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9" name="Google Shape;199;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5" name="Google Shape;205;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p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2" name="Google Shape;232;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9" name="Google Shape;239;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3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45" name="Google Shape;245;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p3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52" name="Google Shape;252;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p3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65" name="Google Shape;265;p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p3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71" name="Google Shape;271;p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3" name="Google Shape;193;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011917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115" name="Google Shape;11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6" name="Google Shape;136;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2" name="Google Shape;14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8" name="Google Shape;148;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0" name="Google Shape;16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7" name="Google Shape;16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TW" altLang="en-US"/>
              <a:t>按一下以編輯母片標題樣式</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20106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1426329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直排標題及文字">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563169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489526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章節標題">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zh-TW" altLang="en-US"/>
              <a:t>按一下以編輯母片標題樣式</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85704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712641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Content Placeholder 3"/>
          <p:cNvSpPr>
            <a:spLocks noGrp="1"/>
          </p:cNvSpPr>
          <p:nvPr>
            <p:ph sz="half" idx="2"/>
          </p:nvPr>
        </p:nvSpPr>
        <p:spPr>
          <a:xfrm>
            <a:off x="1097280" y="2582334"/>
            <a:ext cx="4937760" cy="3378200"/>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Content Placeholder 5"/>
          <p:cNvSpPr>
            <a:spLocks noGrp="1"/>
          </p:cNvSpPr>
          <p:nvPr>
            <p:ph sz="quarter" idx="4"/>
          </p:nvPr>
        </p:nvSpPr>
        <p:spPr>
          <a:xfrm>
            <a:off x="6217920" y="2582334"/>
            <a:ext cx="4937760" cy="3378200"/>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4416270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8615144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endParaRPr lang="zh-TW"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zh-TW" altLang="en-US"/>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442543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含標題的內容">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zh-TW" altLang="en-US"/>
              <a:t>按一下以編輯母片標題樣式</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endParaRPr lang="zh-TW"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zh-TW"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101988976"/>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含標題的圖片">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5" name="Date Placeholder 4"/>
          <p:cNvSpPr>
            <a:spLocks noGrp="1"/>
          </p:cNvSpPr>
          <p:nvPr>
            <p:ph type="dt" sz="half" idx="10"/>
          </p:nvPr>
        </p:nvSpPr>
        <p:spPr/>
        <p:txBody>
          <a:bodyPr/>
          <a:lstStyle/>
          <a:p>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214925104"/>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endParaRPr lang="zh-TW"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zh-TW"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pPr marL="0" lvl="0" indent="0" algn="r" rtl="0">
              <a:spcBef>
                <a:spcPts val="0"/>
              </a:spcBef>
              <a:spcAft>
                <a:spcPts val="0"/>
              </a:spcAft>
              <a:buNone/>
            </a:pPr>
            <a:fld id="{00000000-1234-1234-1234-123412341234}"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589152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4.jp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jp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3" Type="http://schemas.openxmlformats.org/officeDocument/2006/relationships/hyperlink" Target="https://wiki.onosproject.org/display/ONOS/Flow+Rules"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txBox="1">
            <a:spLocks noGrp="1"/>
          </p:cNvSpPr>
          <p:nvPr>
            <p:ph type="ctrTitle"/>
          </p:nvPr>
        </p:nvSpPr>
        <p:spPr>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6000"/>
              <a:buFont typeface="Calibri"/>
              <a:buNone/>
            </a:pPr>
            <a:r>
              <a:rPr lang="zh-TW" altLang="en-US" dirty="0"/>
              <a:t>行動電信網路</a:t>
            </a:r>
            <a:br>
              <a:rPr lang="en-US" altLang="zh-TW" dirty="0"/>
            </a:br>
            <a:r>
              <a:rPr lang="en-US" dirty="0"/>
              <a:t>Project 3</a:t>
            </a:r>
            <a:endParaRPr dirty="0"/>
          </a:p>
        </p:txBody>
      </p:sp>
      <p:sp>
        <p:nvSpPr>
          <p:cNvPr id="3" name="副標題 2">
            <a:extLst>
              <a:ext uri="{FF2B5EF4-FFF2-40B4-BE49-F238E27FC236}">
                <a16:creationId xmlns:a16="http://schemas.microsoft.com/office/drawing/2014/main" id="{7F349344-7027-4AE4-97BB-F113C51765E8}"/>
              </a:ext>
            </a:extLst>
          </p:cNvPr>
          <p:cNvSpPr>
            <a:spLocks noGrp="1"/>
          </p:cNvSpPr>
          <p:nvPr>
            <p:ph type="subTitle" idx="1"/>
          </p:nvPr>
        </p:nvSpPr>
        <p:spPr/>
        <p:txBody>
          <a:bodyPr/>
          <a:lstStyle/>
          <a:p>
            <a:endParaRPr lang="zh-TW"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6"/>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t>Set flow rules on switch (1/6) – </a:t>
            </a:r>
            <a:r>
              <a:rPr lang="en-US" dirty="0" err="1"/>
              <a:t>Onos</a:t>
            </a:r>
            <a:r>
              <a:rPr lang="en-US" dirty="0"/>
              <a:t> GUI</a:t>
            </a:r>
            <a:endParaRPr dirty="0"/>
          </a:p>
        </p:txBody>
      </p:sp>
      <p:sp>
        <p:nvSpPr>
          <p:cNvPr id="145" name="Google Shape;145;p6"/>
          <p:cNvSpPr txBox="1">
            <a:spLocks noGrp="1"/>
          </p:cNvSpPr>
          <p:nvPr>
            <p:ph idx="1"/>
          </p:nvPr>
        </p:nvSpPr>
        <p:spPr>
          <a:prstGeom prst="rect">
            <a:avLst/>
          </a:prstGeom>
          <a:noFill/>
          <a:ln>
            <a:noFill/>
          </a:ln>
        </p:spPr>
        <p:txBody>
          <a:bodyPr spcFirstLastPara="1" wrap="square" lIns="91425" tIns="45700" rIns="91425" bIns="45700" anchor="t" anchorCtr="0">
            <a:normAutofit/>
          </a:bodyPr>
          <a:lstStyle/>
          <a:p>
            <a:pPr lvl="0" algn="l" rtl="0">
              <a:lnSpc>
                <a:spcPct val="150000"/>
              </a:lnSpc>
              <a:spcBef>
                <a:spcPts val="0"/>
              </a:spcBef>
              <a:spcAft>
                <a:spcPts val="0"/>
              </a:spcAft>
              <a:buClr>
                <a:schemeClr val="dk1"/>
              </a:buClr>
              <a:buSzPct val="80000"/>
              <a:buFont typeface="Wingdings" panose="05000000000000000000" pitchFamily="2" charset="2"/>
              <a:buChar char="l"/>
            </a:pPr>
            <a:r>
              <a:rPr lang="en-US" dirty="0"/>
              <a:t> Now, we can see our topology in ONOS web GUI.</a:t>
            </a:r>
            <a:endParaRPr dirty="0"/>
          </a:p>
          <a:p>
            <a:pPr lvl="0" algn="l" rtl="0">
              <a:lnSpc>
                <a:spcPct val="150000"/>
              </a:lnSpc>
              <a:spcBef>
                <a:spcPts val="1000"/>
              </a:spcBef>
              <a:spcAft>
                <a:spcPts val="0"/>
              </a:spcAft>
              <a:buClr>
                <a:schemeClr val="dk1"/>
              </a:buClr>
              <a:buSzPct val="80000"/>
              <a:buFont typeface="Wingdings" panose="05000000000000000000" pitchFamily="2" charset="2"/>
              <a:buChar char="l"/>
            </a:pPr>
            <a:r>
              <a:rPr lang="en-US" dirty="0"/>
              <a:t> Open your browser, visit “http://localhost:8181/</a:t>
            </a:r>
            <a:r>
              <a:rPr lang="en-US" dirty="0" err="1"/>
              <a:t>onos</a:t>
            </a:r>
            <a:r>
              <a:rPr lang="en-US" dirty="0"/>
              <a:t>/</a:t>
            </a:r>
            <a:r>
              <a:rPr lang="en-US" dirty="0" err="1"/>
              <a:t>ui</a:t>
            </a:r>
            <a:endParaRPr lang="en-US" dirty="0"/>
          </a:p>
          <a:p>
            <a:pPr>
              <a:lnSpc>
                <a:spcPct val="150000"/>
              </a:lnSpc>
              <a:spcBef>
                <a:spcPts val="1000"/>
              </a:spcBef>
              <a:spcAft>
                <a:spcPts val="0"/>
              </a:spcAft>
              <a:buClr>
                <a:schemeClr val="dk1"/>
              </a:buClr>
              <a:buSzPct val="80000"/>
              <a:buFont typeface="Wingdings" panose="05000000000000000000" pitchFamily="2" charset="2"/>
              <a:buChar char="l"/>
            </a:pPr>
            <a:r>
              <a:rPr lang="en-US" altLang="zh-TW" dirty="0"/>
              <a:t>http://192.168.1.108:8181/</a:t>
            </a:r>
            <a:r>
              <a:rPr lang="en-US" altLang="zh-TW" dirty="0" err="1"/>
              <a:t>onos</a:t>
            </a:r>
            <a:r>
              <a:rPr lang="en-US" altLang="zh-TW" dirty="0"/>
              <a:t>/</a:t>
            </a:r>
            <a:r>
              <a:rPr lang="en-US" altLang="zh-TW" dirty="0" err="1"/>
              <a:t>ui</a:t>
            </a:r>
            <a:endParaRPr lang="en-US" altLang="zh-TW" dirty="0"/>
          </a:p>
          <a:p>
            <a:pPr lvl="0" algn="l" rtl="0">
              <a:lnSpc>
                <a:spcPct val="150000"/>
              </a:lnSpc>
              <a:spcBef>
                <a:spcPts val="1000"/>
              </a:spcBef>
              <a:spcAft>
                <a:spcPts val="0"/>
              </a:spcAft>
              <a:buClr>
                <a:schemeClr val="dk1"/>
              </a:buClr>
              <a:buSzPct val="80000"/>
              <a:buFont typeface="Wingdings" panose="05000000000000000000" pitchFamily="2" charset="2"/>
              <a:buChar char="l"/>
            </a:pPr>
            <a:endParaRPr dirty="0"/>
          </a:p>
          <a:p>
            <a:pPr marL="742950" lvl="1" indent="-285750" algn="l" rtl="0">
              <a:lnSpc>
                <a:spcPct val="150000"/>
              </a:lnSpc>
              <a:spcBef>
                <a:spcPts val="500"/>
              </a:spcBef>
              <a:spcAft>
                <a:spcPts val="0"/>
              </a:spcAft>
              <a:buClr>
                <a:schemeClr val="dk1"/>
              </a:buClr>
              <a:buSzPct val="80000"/>
              <a:buFont typeface="Wingdings" panose="05000000000000000000" pitchFamily="2" charset="2"/>
              <a:buChar char="l"/>
            </a:pPr>
            <a:r>
              <a:rPr lang="en-US" dirty="0"/>
              <a:t>user: </a:t>
            </a:r>
            <a:r>
              <a:rPr lang="en-US" dirty="0" err="1"/>
              <a:t>onos</a:t>
            </a:r>
            <a:r>
              <a:rPr lang="en-US" dirty="0"/>
              <a:t>/ password: rocks</a:t>
            </a:r>
            <a:endParaRPr dirty="0"/>
          </a:p>
          <a:p>
            <a:pPr marL="228600" lvl="0" indent="-50800" algn="l" rtl="0">
              <a:lnSpc>
                <a:spcPct val="90000"/>
              </a:lnSpc>
              <a:spcBef>
                <a:spcPts val="1000"/>
              </a:spcBef>
              <a:spcAft>
                <a:spcPts val="0"/>
              </a:spcAft>
              <a:buClr>
                <a:schemeClr val="dk1"/>
              </a:buClr>
              <a:buSzPts val="2800"/>
              <a:buNone/>
            </a:pPr>
            <a:endParaRPr dirty="0"/>
          </a:p>
          <a:p>
            <a:pPr marL="228600" lvl="0" indent="-50800" algn="l" rtl="0">
              <a:lnSpc>
                <a:spcPct val="90000"/>
              </a:lnSpc>
              <a:spcBef>
                <a:spcPts val="1000"/>
              </a:spcBef>
              <a:spcAft>
                <a:spcPts val="0"/>
              </a:spcAft>
              <a:buClr>
                <a:schemeClr val="dk1"/>
              </a:buClr>
              <a:buSzPts val="2800"/>
              <a:buNone/>
            </a:pPr>
            <a:endParaRPr dirty="0"/>
          </a:p>
        </p:txBody>
      </p:sp>
      <p:pic>
        <p:nvPicPr>
          <p:cNvPr id="2" name="圖片 1">
            <a:extLst>
              <a:ext uri="{FF2B5EF4-FFF2-40B4-BE49-F238E27FC236}">
                <a16:creationId xmlns:a16="http://schemas.microsoft.com/office/drawing/2014/main" id="{BDDA8F9D-5F05-4C9B-AA1C-18D11409C87B}"/>
              </a:ext>
            </a:extLst>
          </p:cNvPr>
          <p:cNvPicPr>
            <a:picLocks noChangeAspect="1"/>
          </p:cNvPicPr>
          <p:nvPr/>
        </p:nvPicPr>
        <p:blipFill rotWithShape="1">
          <a:blip r:embed="rId3"/>
          <a:srcRect r="4195" b="776"/>
          <a:stretch/>
        </p:blipFill>
        <p:spPr>
          <a:xfrm>
            <a:off x="6228785" y="3477339"/>
            <a:ext cx="4865935" cy="3094058"/>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7"/>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t>Set flow rules on switch</a:t>
            </a:r>
            <a:r>
              <a:rPr lang="en-US" altLang="zh-TW" dirty="0"/>
              <a:t> (2/6) – </a:t>
            </a:r>
            <a:r>
              <a:rPr lang="en-US" altLang="zh-TW" dirty="0" err="1"/>
              <a:t>Onos</a:t>
            </a:r>
            <a:r>
              <a:rPr lang="en-US" altLang="zh-TW" dirty="0"/>
              <a:t> GUI</a:t>
            </a:r>
            <a:endParaRPr dirty="0"/>
          </a:p>
        </p:txBody>
      </p:sp>
      <p:sp>
        <p:nvSpPr>
          <p:cNvPr id="151" name="Google Shape;151;p7"/>
          <p:cNvSpPr txBox="1">
            <a:spLocks noGrp="1"/>
          </p:cNvSpPr>
          <p:nvPr>
            <p:ph idx="1"/>
          </p:nvPr>
        </p:nvSpPr>
        <p:spPr>
          <a:prstGeom prst="rect">
            <a:avLst/>
          </a:prstGeom>
          <a:noFill/>
          <a:ln>
            <a:noFill/>
          </a:ln>
        </p:spPr>
        <p:txBody>
          <a:bodyPr spcFirstLastPara="1" wrap="square" lIns="91425" tIns="45700" rIns="91425" bIns="45700" anchor="t" anchorCtr="0">
            <a:normAutofit/>
          </a:bodyPr>
          <a:lstStyle/>
          <a:p>
            <a:pPr lvl="0" algn="l" rtl="0">
              <a:lnSpc>
                <a:spcPct val="150000"/>
              </a:lnSpc>
              <a:spcBef>
                <a:spcPts val="0"/>
              </a:spcBef>
              <a:spcAft>
                <a:spcPts val="0"/>
              </a:spcAft>
              <a:buClr>
                <a:schemeClr val="dk1"/>
              </a:buClr>
              <a:buSzPct val="80000"/>
              <a:buFont typeface="Wingdings" panose="05000000000000000000" pitchFamily="2" charset="2"/>
              <a:buChar char="l"/>
            </a:pPr>
            <a:r>
              <a:rPr lang="en-US" dirty="0"/>
              <a:t> If you want to see the hosts in network, the controller needs to receive some packet from them first.</a:t>
            </a:r>
            <a:endParaRPr dirty="0"/>
          </a:p>
          <a:p>
            <a:pPr lvl="0" algn="l" rtl="0">
              <a:lnSpc>
                <a:spcPct val="150000"/>
              </a:lnSpc>
              <a:spcBef>
                <a:spcPts val="1000"/>
              </a:spcBef>
              <a:spcAft>
                <a:spcPts val="0"/>
              </a:spcAft>
              <a:buClr>
                <a:schemeClr val="dk1"/>
              </a:buClr>
              <a:buSzPct val="80000"/>
              <a:buFont typeface="Wingdings" panose="05000000000000000000" pitchFamily="2" charset="2"/>
              <a:buChar char="l"/>
            </a:pPr>
            <a:r>
              <a:rPr lang="en-US" dirty="0"/>
              <a:t> Fortunately, ONOS has a default flow rule that will packet-in all </a:t>
            </a:r>
            <a:r>
              <a:rPr lang="en-US" dirty="0" err="1"/>
              <a:t>arp</a:t>
            </a:r>
            <a:r>
              <a:rPr lang="en-US" dirty="0"/>
              <a:t> packets, so we just need to let hosts ping or </a:t>
            </a:r>
            <a:r>
              <a:rPr lang="en-US" dirty="0" err="1"/>
              <a:t>arping</a:t>
            </a:r>
            <a:r>
              <a:rPr lang="en-US" dirty="0"/>
              <a:t> each other.</a:t>
            </a:r>
            <a:endParaRPr dirty="0"/>
          </a:p>
          <a:p>
            <a:pPr marL="742950" lvl="1" indent="-285750" algn="l" rtl="0">
              <a:lnSpc>
                <a:spcPct val="150000"/>
              </a:lnSpc>
              <a:spcBef>
                <a:spcPts val="500"/>
              </a:spcBef>
              <a:spcAft>
                <a:spcPts val="0"/>
              </a:spcAft>
              <a:buClr>
                <a:schemeClr val="dk1"/>
              </a:buClr>
              <a:buSzPct val="80000"/>
              <a:buFont typeface="Wingdings" panose="05000000000000000000" pitchFamily="2" charset="2"/>
              <a:buChar char="l"/>
            </a:pPr>
            <a:r>
              <a:rPr lang="en-US" dirty="0"/>
              <a:t>use “</a:t>
            </a:r>
            <a:r>
              <a:rPr lang="en-US" dirty="0" err="1"/>
              <a:t>pingall</a:t>
            </a:r>
            <a:r>
              <a:rPr lang="en-US" dirty="0"/>
              <a:t>”, each host will ping all other hosts.</a:t>
            </a:r>
            <a:endParaRPr dirty="0"/>
          </a:p>
          <a:p>
            <a:pPr marL="742950" lvl="1" indent="-285750" algn="l" rtl="0">
              <a:lnSpc>
                <a:spcPct val="150000"/>
              </a:lnSpc>
              <a:spcBef>
                <a:spcPts val="500"/>
              </a:spcBef>
              <a:spcAft>
                <a:spcPts val="0"/>
              </a:spcAft>
              <a:buClr>
                <a:schemeClr val="dk1"/>
              </a:buClr>
              <a:buSzPct val="80000"/>
              <a:buFont typeface="Wingdings" panose="05000000000000000000" pitchFamily="2" charset="2"/>
              <a:buChar char="l"/>
            </a:pPr>
            <a:r>
              <a:rPr lang="en-US" dirty="0"/>
              <a:t>or use “host1_name ping host2_name”, host1 will ping host2</a:t>
            </a:r>
            <a:endParaRPr dirty="0"/>
          </a:p>
          <a:p>
            <a:pPr marL="742950" lvl="1" indent="-285750" algn="l" rtl="0">
              <a:lnSpc>
                <a:spcPct val="150000"/>
              </a:lnSpc>
              <a:spcBef>
                <a:spcPts val="500"/>
              </a:spcBef>
              <a:spcAft>
                <a:spcPts val="0"/>
              </a:spcAft>
              <a:buClr>
                <a:schemeClr val="dk1"/>
              </a:buClr>
              <a:buSzPct val="80000"/>
              <a:buFont typeface="Wingdings" panose="05000000000000000000" pitchFamily="2" charset="2"/>
              <a:buChar char="l"/>
            </a:pPr>
            <a:r>
              <a:rPr lang="en-US" dirty="0"/>
              <a:t>if you just want to send </a:t>
            </a:r>
            <a:r>
              <a:rPr lang="en-US" dirty="0" err="1"/>
              <a:t>arp</a:t>
            </a:r>
            <a:r>
              <a:rPr lang="en-US" dirty="0"/>
              <a:t> packet , use “</a:t>
            </a:r>
            <a:r>
              <a:rPr lang="en-US" dirty="0">
                <a:solidFill>
                  <a:srgbClr val="FF0000"/>
                </a:solidFill>
              </a:rPr>
              <a:t>host1_name </a:t>
            </a:r>
            <a:r>
              <a:rPr lang="en-US" dirty="0" err="1">
                <a:solidFill>
                  <a:srgbClr val="FF0000"/>
                </a:solidFill>
              </a:rPr>
              <a:t>arping</a:t>
            </a:r>
            <a:r>
              <a:rPr lang="en-US" dirty="0">
                <a:solidFill>
                  <a:srgbClr val="FF0000"/>
                </a:solidFill>
              </a:rPr>
              <a:t> host2_name</a:t>
            </a:r>
            <a:r>
              <a:rPr lang="en-US" dirty="0"/>
              <a:t>”</a:t>
            </a:r>
          </a:p>
          <a:p>
            <a:pPr marL="742950" lvl="1" indent="-285750" algn="l" rtl="0">
              <a:lnSpc>
                <a:spcPct val="150000"/>
              </a:lnSpc>
              <a:spcBef>
                <a:spcPts val="500"/>
              </a:spcBef>
              <a:spcAft>
                <a:spcPts val="0"/>
              </a:spcAft>
              <a:buClr>
                <a:schemeClr val="dk1"/>
              </a:buClr>
              <a:buSzPct val="80000"/>
              <a:buFont typeface="Wingdings" panose="05000000000000000000" pitchFamily="2" charset="2"/>
              <a:buChar char="l"/>
            </a:pPr>
            <a:r>
              <a:rPr lang="en-US" dirty="0"/>
              <a:t>Ex. After host1 </a:t>
            </a:r>
            <a:r>
              <a:rPr lang="en-US" dirty="0" err="1"/>
              <a:t>arping</a:t>
            </a:r>
            <a:r>
              <a:rPr lang="en-US" dirty="0"/>
              <a:t> host2, </a:t>
            </a:r>
            <a:r>
              <a:rPr lang="en-US" altLang="zh-TW" dirty="0"/>
              <a:t>press “H” key on </a:t>
            </a:r>
            <a:r>
              <a:rPr lang="en-US" altLang="zh-TW" dirty="0" err="1"/>
              <a:t>Onos</a:t>
            </a:r>
            <a:r>
              <a:rPr lang="en-US" altLang="zh-TW" dirty="0"/>
              <a:t> GUI,</a:t>
            </a:r>
            <a:r>
              <a:rPr lang="en-US" dirty="0"/>
              <a:t> </a:t>
            </a:r>
            <a:r>
              <a:rPr lang="zh-TW" altLang="en-US" dirty="0"/>
              <a:t> </a:t>
            </a:r>
            <a:r>
              <a:rPr lang="en-US" altLang="zh-TW" dirty="0"/>
              <a:t>and </a:t>
            </a:r>
            <a:r>
              <a:rPr lang="en-US" dirty="0"/>
              <a:t>you’ll see host1 on the </a:t>
            </a:r>
            <a:r>
              <a:rPr lang="en-US" dirty="0" err="1"/>
              <a:t>Onos</a:t>
            </a:r>
            <a:r>
              <a:rPr lang="en-US" dirty="0"/>
              <a:t> GUI</a:t>
            </a:r>
          </a:p>
          <a:p>
            <a:pPr marL="457200" lvl="1" indent="0" algn="l" rtl="0">
              <a:lnSpc>
                <a:spcPct val="90000"/>
              </a:lnSpc>
              <a:spcBef>
                <a:spcPts val="500"/>
              </a:spcBef>
              <a:spcAft>
                <a:spcPts val="0"/>
              </a:spcAft>
              <a:buClr>
                <a:schemeClr val="dk1"/>
              </a:buClr>
              <a:buSzPct val="100000"/>
              <a:buNone/>
            </a:pP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9"/>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t>Set flow rules on switch </a:t>
            </a:r>
            <a:r>
              <a:rPr lang="en-US" altLang="zh-TW" dirty="0"/>
              <a:t>(3/6) </a:t>
            </a:r>
            <a:r>
              <a:rPr lang="en-US" dirty="0"/>
              <a:t>– </a:t>
            </a:r>
            <a:r>
              <a:rPr lang="en-US" dirty="0" err="1"/>
              <a:t>Onos</a:t>
            </a:r>
            <a:r>
              <a:rPr lang="en-US" dirty="0"/>
              <a:t> GUI</a:t>
            </a:r>
            <a:endParaRPr dirty="0"/>
          </a:p>
        </p:txBody>
      </p:sp>
      <p:sp>
        <p:nvSpPr>
          <p:cNvPr id="163" name="Google Shape;163;p9"/>
          <p:cNvSpPr txBox="1">
            <a:spLocks noGrp="1"/>
          </p:cNvSpPr>
          <p:nvPr>
            <p:ph idx="1"/>
          </p:nvPr>
        </p:nvSpPr>
        <p:spPr>
          <a:prstGeom prst="rect">
            <a:avLst/>
          </a:prstGeom>
          <a:noFill/>
          <a:ln>
            <a:noFill/>
          </a:ln>
        </p:spPr>
        <p:txBody>
          <a:bodyPr spcFirstLastPara="1" wrap="square" lIns="91425" tIns="45700" rIns="91425" bIns="45700" anchor="t" anchorCtr="0">
            <a:normAutofit/>
          </a:bodyPr>
          <a:lstStyle/>
          <a:p>
            <a:pPr lvl="0" algn="l" rtl="0">
              <a:lnSpc>
                <a:spcPct val="150000"/>
              </a:lnSpc>
              <a:spcBef>
                <a:spcPts val="0"/>
              </a:spcBef>
              <a:spcAft>
                <a:spcPts val="0"/>
              </a:spcAft>
              <a:buClr>
                <a:schemeClr val="dk1"/>
              </a:buClr>
              <a:buSzPct val="80000"/>
              <a:buFont typeface="Wingdings" panose="05000000000000000000" pitchFamily="2" charset="2"/>
              <a:buChar char="l"/>
            </a:pPr>
            <a:r>
              <a:rPr lang="en-US" dirty="0"/>
              <a:t> We can see the topology in the GUI </a:t>
            </a:r>
          </a:p>
          <a:p>
            <a:pPr lvl="0" algn="l" rtl="0">
              <a:lnSpc>
                <a:spcPct val="150000"/>
              </a:lnSpc>
              <a:spcBef>
                <a:spcPts val="0"/>
              </a:spcBef>
              <a:spcAft>
                <a:spcPts val="0"/>
              </a:spcAft>
              <a:buClr>
                <a:schemeClr val="dk1"/>
              </a:buClr>
              <a:buSzPct val="80000"/>
              <a:buFont typeface="Wingdings" panose="05000000000000000000" pitchFamily="2" charset="2"/>
              <a:buChar char="l"/>
            </a:pPr>
            <a:r>
              <a:rPr lang="en-US" dirty="0"/>
              <a:t> Before we set flow rules, the ping (ICMP requests) cannot reach its destination because the switch doesn’t know where it is.</a:t>
            </a:r>
            <a:endParaRPr dirty="0"/>
          </a:p>
        </p:txBody>
      </p:sp>
      <p:pic>
        <p:nvPicPr>
          <p:cNvPr id="164" name="Google Shape;164;p9"/>
          <p:cNvPicPr preferRelativeResize="0"/>
          <p:nvPr/>
        </p:nvPicPr>
        <p:blipFill rotWithShape="1">
          <a:blip r:embed="rId3">
            <a:alphaModFix/>
          </a:blip>
          <a:srcRect/>
          <a:stretch/>
        </p:blipFill>
        <p:spPr>
          <a:xfrm>
            <a:off x="6353626" y="3432674"/>
            <a:ext cx="4938354" cy="2867025"/>
          </a:xfrm>
          <a:prstGeom prst="rect">
            <a:avLst/>
          </a:prstGeom>
          <a:noFill/>
          <a:ln>
            <a:noFill/>
          </a:ln>
        </p:spPr>
      </p:pic>
      <p:grpSp>
        <p:nvGrpSpPr>
          <p:cNvPr id="9" name="群組 8">
            <a:extLst>
              <a:ext uri="{FF2B5EF4-FFF2-40B4-BE49-F238E27FC236}">
                <a16:creationId xmlns:a16="http://schemas.microsoft.com/office/drawing/2014/main" id="{8F497CE9-1622-4A8D-A13A-A51B82F65D91}"/>
              </a:ext>
            </a:extLst>
          </p:cNvPr>
          <p:cNvGrpSpPr/>
          <p:nvPr/>
        </p:nvGrpSpPr>
        <p:grpSpPr>
          <a:xfrm>
            <a:off x="1225362" y="3620099"/>
            <a:ext cx="4613013" cy="2492174"/>
            <a:chOff x="953285" y="2554780"/>
            <a:chExt cx="5953125" cy="2867025"/>
          </a:xfrm>
        </p:grpSpPr>
        <p:pic>
          <p:nvPicPr>
            <p:cNvPr id="10" name="圖片 9">
              <a:extLst>
                <a:ext uri="{FF2B5EF4-FFF2-40B4-BE49-F238E27FC236}">
                  <a16:creationId xmlns:a16="http://schemas.microsoft.com/office/drawing/2014/main" id="{B95AD7D8-9C7F-4213-B90C-38EC2B2EB13D}"/>
                </a:ext>
              </a:extLst>
            </p:cNvPr>
            <p:cNvPicPr>
              <a:picLocks noChangeAspect="1"/>
            </p:cNvPicPr>
            <p:nvPr/>
          </p:nvPicPr>
          <p:blipFill>
            <a:blip r:embed="rId4"/>
            <a:stretch>
              <a:fillRect/>
            </a:stretch>
          </p:blipFill>
          <p:spPr>
            <a:xfrm>
              <a:off x="953285" y="2554780"/>
              <a:ext cx="5953125" cy="2867025"/>
            </a:xfrm>
            <a:prstGeom prst="rect">
              <a:avLst/>
            </a:prstGeom>
          </p:spPr>
        </p:pic>
        <p:pic>
          <p:nvPicPr>
            <p:cNvPr id="11" name="圖片 10">
              <a:extLst>
                <a:ext uri="{FF2B5EF4-FFF2-40B4-BE49-F238E27FC236}">
                  <a16:creationId xmlns:a16="http://schemas.microsoft.com/office/drawing/2014/main" id="{524F5AD5-A99B-4A3D-B95B-70AF4DBF01DD}"/>
                </a:ext>
              </a:extLst>
            </p:cNvPr>
            <p:cNvPicPr>
              <a:picLocks noChangeAspect="1"/>
            </p:cNvPicPr>
            <p:nvPr/>
          </p:nvPicPr>
          <p:blipFill>
            <a:blip r:embed="rId5"/>
            <a:stretch>
              <a:fillRect/>
            </a:stretch>
          </p:blipFill>
          <p:spPr>
            <a:xfrm>
              <a:off x="2948772" y="3429000"/>
              <a:ext cx="1962150" cy="1562100"/>
            </a:xfrm>
            <a:prstGeom prst="rect">
              <a:avLst/>
            </a:prstGeom>
          </p:spPr>
        </p:pic>
        <p:pic>
          <p:nvPicPr>
            <p:cNvPr id="12" name="圖片 11">
              <a:extLst>
                <a:ext uri="{FF2B5EF4-FFF2-40B4-BE49-F238E27FC236}">
                  <a16:creationId xmlns:a16="http://schemas.microsoft.com/office/drawing/2014/main" id="{6D74F9EE-FECA-4CDC-933C-A75C72043A05}"/>
                </a:ext>
              </a:extLst>
            </p:cNvPr>
            <p:cNvPicPr>
              <a:picLocks noChangeAspect="1"/>
            </p:cNvPicPr>
            <p:nvPr/>
          </p:nvPicPr>
          <p:blipFill>
            <a:blip r:embed="rId6"/>
            <a:stretch>
              <a:fillRect/>
            </a:stretch>
          </p:blipFill>
          <p:spPr>
            <a:xfrm>
              <a:off x="4747014" y="3136037"/>
              <a:ext cx="2104760" cy="1992805"/>
            </a:xfrm>
            <a:prstGeom prst="rect">
              <a:avLst/>
            </a:prstGeom>
          </p:spPr>
        </p:pic>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10"/>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t>Set flow rules on switch </a:t>
            </a:r>
            <a:r>
              <a:rPr lang="en-US" altLang="zh-TW" dirty="0"/>
              <a:t>(4/6) </a:t>
            </a:r>
            <a:r>
              <a:rPr lang="en-US" dirty="0"/>
              <a:t>– Flow Rule</a:t>
            </a:r>
            <a:endParaRPr dirty="0"/>
          </a:p>
        </p:txBody>
      </p:sp>
      <p:sp>
        <p:nvSpPr>
          <p:cNvPr id="170" name="Google Shape;170;p10"/>
          <p:cNvSpPr txBox="1">
            <a:spLocks noGrp="1"/>
          </p:cNvSpPr>
          <p:nvPr>
            <p:ph idx="1"/>
          </p:nvPr>
        </p:nvSpPr>
        <p:spPr>
          <a:prstGeom prst="rect">
            <a:avLst/>
          </a:prstGeom>
          <a:noFill/>
          <a:ln>
            <a:noFill/>
          </a:ln>
        </p:spPr>
        <p:txBody>
          <a:bodyPr spcFirstLastPara="1" wrap="square" lIns="91425" tIns="45700" rIns="91425" bIns="45700" anchor="t" anchorCtr="0">
            <a:normAutofit/>
          </a:bodyPr>
          <a:lstStyle/>
          <a:p>
            <a:pPr lvl="0" algn="l" rtl="0">
              <a:lnSpc>
                <a:spcPct val="150000"/>
              </a:lnSpc>
              <a:spcBef>
                <a:spcPts val="0"/>
              </a:spcBef>
              <a:spcAft>
                <a:spcPts val="0"/>
              </a:spcAft>
              <a:buClr>
                <a:schemeClr val="dk1"/>
              </a:buClr>
              <a:buSzPct val="80000"/>
              <a:buFont typeface="Wingdings" panose="05000000000000000000" pitchFamily="2" charset="2"/>
              <a:buChar char="l"/>
            </a:pPr>
            <a:r>
              <a:rPr lang="en-US" dirty="0"/>
              <a:t> But how to set flow rules?</a:t>
            </a:r>
            <a:endParaRPr dirty="0"/>
          </a:p>
          <a:p>
            <a:pPr lvl="0" algn="l" rtl="0">
              <a:lnSpc>
                <a:spcPct val="150000"/>
              </a:lnSpc>
              <a:spcBef>
                <a:spcPts val="1000"/>
              </a:spcBef>
              <a:spcAft>
                <a:spcPts val="0"/>
              </a:spcAft>
              <a:buClr>
                <a:schemeClr val="dk1"/>
              </a:buClr>
              <a:buSzPct val="80000"/>
              <a:buFont typeface="Wingdings" panose="05000000000000000000" pitchFamily="2" charset="2"/>
              <a:buChar char="l"/>
            </a:pPr>
            <a:r>
              <a:rPr lang="en-US" dirty="0"/>
              <a:t> We can write flow rules in .json file, and use curl command to send them to the controller.</a:t>
            </a:r>
            <a:endParaRPr dirty="0"/>
          </a:p>
          <a:p>
            <a:pPr lvl="0" algn="l" rtl="0">
              <a:lnSpc>
                <a:spcPct val="150000"/>
              </a:lnSpc>
              <a:spcBef>
                <a:spcPts val="1000"/>
              </a:spcBef>
              <a:spcAft>
                <a:spcPts val="0"/>
              </a:spcAft>
              <a:buClr>
                <a:schemeClr val="dk1"/>
              </a:buClr>
              <a:buSzPct val="80000"/>
              <a:buFont typeface="Wingdings" panose="05000000000000000000" pitchFamily="2" charset="2"/>
              <a:buChar char="l"/>
            </a:pPr>
            <a:r>
              <a:rPr lang="en-US" dirty="0"/>
              <a:t> Remember, the network communication is “both-way”, so if we want to use “h1 ping h2” and get response, we need to set two flow rules:   h1 to h2 and h2 to h1.</a:t>
            </a:r>
          </a:p>
          <a:p>
            <a:pPr>
              <a:lnSpc>
                <a:spcPct val="150000"/>
              </a:lnSpc>
              <a:spcBef>
                <a:spcPts val="1000"/>
              </a:spcBef>
              <a:spcAft>
                <a:spcPts val="0"/>
              </a:spcAft>
              <a:buClr>
                <a:schemeClr val="dk1"/>
              </a:buClr>
              <a:buSzPct val="80000"/>
              <a:buFont typeface="Wingdings" panose="05000000000000000000" pitchFamily="2" charset="2"/>
              <a:buChar char="l"/>
            </a:pPr>
            <a:r>
              <a:rPr lang="en-US" altLang="zh-TW" dirty="0"/>
              <a:t> The .json flow rule is like follow:</a:t>
            </a:r>
          </a:p>
          <a:p>
            <a:pPr marL="0" indent="0">
              <a:lnSpc>
                <a:spcPct val="150000"/>
              </a:lnSpc>
              <a:spcBef>
                <a:spcPts val="1000"/>
              </a:spcBef>
              <a:spcAft>
                <a:spcPts val="0"/>
              </a:spcAft>
              <a:buClr>
                <a:schemeClr val="dk1"/>
              </a:buClr>
              <a:buSzPts val="2800"/>
              <a:buNone/>
            </a:pPr>
            <a:endParaRPr lang="en-US" altLang="zh-TW" dirty="0"/>
          </a:p>
          <a:p>
            <a:pPr marL="228600" lvl="0" indent="-228600" algn="l" rtl="0">
              <a:lnSpc>
                <a:spcPct val="150000"/>
              </a:lnSpc>
              <a:spcBef>
                <a:spcPts val="1000"/>
              </a:spcBef>
              <a:spcAft>
                <a:spcPts val="0"/>
              </a:spcAft>
              <a:buClr>
                <a:schemeClr val="dk1"/>
              </a:buClr>
              <a:buSzPts val="2800"/>
              <a:buChar char="•"/>
            </a:pPr>
            <a:endParaRPr dirty="0"/>
          </a:p>
        </p:txBody>
      </p:sp>
      <p:pic>
        <p:nvPicPr>
          <p:cNvPr id="4" name="Google Shape;177;p11">
            <a:extLst>
              <a:ext uri="{FF2B5EF4-FFF2-40B4-BE49-F238E27FC236}">
                <a16:creationId xmlns:a16="http://schemas.microsoft.com/office/drawing/2014/main" id="{011BEB24-6BC5-4DD2-9D80-F0935F933DDA}"/>
              </a:ext>
            </a:extLst>
          </p:cNvPr>
          <p:cNvPicPr preferRelativeResize="0"/>
          <p:nvPr/>
        </p:nvPicPr>
        <p:blipFill rotWithShape="1">
          <a:blip r:embed="rId3">
            <a:alphaModFix/>
          </a:blip>
          <a:srcRect/>
          <a:stretch/>
        </p:blipFill>
        <p:spPr>
          <a:xfrm>
            <a:off x="5105548" y="4139791"/>
            <a:ext cx="3545741" cy="2632228"/>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12"/>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t>Set flow rules on switch </a:t>
            </a:r>
            <a:r>
              <a:rPr lang="en-US" altLang="zh-TW" dirty="0"/>
              <a:t>(5/6) </a:t>
            </a:r>
            <a:r>
              <a:rPr lang="en-US" dirty="0"/>
              <a:t>– Flow Rule</a:t>
            </a:r>
            <a:endParaRPr dirty="0"/>
          </a:p>
        </p:txBody>
      </p:sp>
      <p:sp>
        <p:nvSpPr>
          <p:cNvPr id="183" name="Google Shape;183;p12"/>
          <p:cNvSpPr txBox="1">
            <a:spLocks noGrp="1"/>
          </p:cNvSpPr>
          <p:nvPr>
            <p:ph idx="1"/>
          </p:nvPr>
        </p:nvSpPr>
        <p:spPr>
          <a:prstGeom prst="rect">
            <a:avLst/>
          </a:prstGeom>
          <a:noFill/>
          <a:ln>
            <a:noFill/>
          </a:ln>
        </p:spPr>
        <p:txBody>
          <a:bodyPr spcFirstLastPara="1" wrap="square" lIns="91425" tIns="45700" rIns="91425" bIns="45700" anchor="t" anchorCtr="0">
            <a:normAutofit/>
          </a:bodyPr>
          <a:lstStyle/>
          <a:p>
            <a:pPr lvl="0" algn="l" rtl="0">
              <a:lnSpc>
                <a:spcPct val="150000"/>
              </a:lnSpc>
              <a:spcBef>
                <a:spcPts val="0"/>
              </a:spcBef>
              <a:spcAft>
                <a:spcPts val="0"/>
              </a:spcAft>
              <a:buClr>
                <a:schemeClr val="dk1"/>
              </a:buClr>
              <a:buSzPct val="80000"/>
              <a:buFont typeface="Wingdings" panose="05000000000000000000" pitchFamily="2" charset="2"/>
              <a:buChar char="l"/>
            </a:pPr>
            <a:r>
              <a:rPr lang="en-US" dirty="0"/>
              <a:t> curl -u </a:t>
            </a:r>
            <a:r>
              <a:rPr lang="en-US" dirty="0" err="1"/>
              <a:t>onos:rocks</a:t>
            </a:r>
            <a:r>
              <a:rPr lang="en-US" dirty="0"/>
              <a:t>  -X POST -H ‘Content-Type: application/json’ –d @switch1_1.json ‘http://localhost:8181/</a:t>
            </a:r>
            <a:r>
              <a:rPr lang="en-US" dirty="0" err="1"/>
              <a:t>onos</a:t>
            </a:r>
            <a:r>
              <a:rPr lang="en-US" dirty="0"/>
              <a:t>/v1/flows/of:0000000000000001’</a:t>
            </a:r>
          </a:p>
          <a:p>
            <a:pPr lvl="0" algn="l" rtl="0">
              <a:lnSpc>
                <a:spcPct val="150000"/>
              </a:lnSpc>
              <a:spcBef>
                <a:spcPts val="0"/>
              </a:spcBef>
              <a:spcAft>
                <a:spcPts val="0"/>
              </a:spcAft>
              <a:buClr>
                <a:schemeClr val="dk1"/>
              </a:buClr>
              <a:buSzPct val="80000"/>
              <a:buFont typeface="Wingdings" panose="05000000000000000000" pitchFamily="2" charset="2"/>
              <a:buChar char="l"/>
            </a:pPr>
            <a:endParaRPr lang="en-US" dirty="0"/>
          </a:p>
          <a:p>
            <a:pPr lvl="0" algn="l" rtl="0">
              <a:lnSpc>
                <a:spcPct val="150000"/>
              </a:lnSpc>
              <a:spcBef>
                <a:spcPts val="0"/>
              </a:spcBef>
              <a:spcAft>
                <a:spcPts val="0"/>
              </a:spcAft>
              <a:buClr>
                <a:schemeClr val="dk1"/>
              </a:buClr>
              <a:buSzPct val="80000"/>
              <a:buFont typeface="Wingdings" panose="05000000000000000000" pitchFamily="2" charset="2"/>
              <a:buChar char="l"/>
            </a:pPr>
            <a:endParaRPr lang="en-US" dirty="0"/>
          </a:p>
          <a:p>
            <a:pPr lvl="0" algn="l" rtl="0">
              <a:lnSpc>
                <a:spcPct val="150000"/>
              </a:lnSpc>
              <a:spcBef>
                <a:spcPts val="0"/>
              </a:spcBef>
              <a:spcAft>
                <a:spcPts val="0"/>
              </a:spcAft>
              <a:buClr>
                <a:schemeClr val="dk1"/>
              </a:buClr>
              <a:buSzPct val="80000"/>
              <a:buFont typeface="Wingdings" panose="05000000000000000000" pitchFamily="2" charset="2"/>
              <a:buChar char="l"/>
            </a:pPr>
            <a:r>
              <a:rPr lang="en-US" dirty="0"/>
              <a:t> We can observe the flow rules in the GUI</a:t>
            </a:r>
            <a:r>
              <a:rPr lang="zh-TW" altLang="en-US" dirty="0"/>
              <a:t> </a:t>
            </a:r>
            <a:r>
              <a:rPr lang="en-US" altLang="zh-TW" dirty="0"/>
              <a:t>like this:</a:t>
            </a:r>
            <a:endParaRPr lang="en-US" dirty="0"/>
          </a:p>
          <a:p>
            <a:pPr marL="228600" lvl="0" indent="-228600" algn="l" rtl="0">
              <a:lnSpc>
                <a:spcPct val="150000"/>
              </a:lnSpc>
              <a:spcBef>
                <a:spcPts val="0"/>
              </a:spcBef>
              <a:spcAft>
                <a:spcPts val="0"/>
              </a:spcAft>
              <a:buClr>
                <a:schemeClr val="dk1"/>
              </a:buClr>
              <a:buSzPts val="2800"/>
              <a:buChar char="•"/>
            </a:pPr>
            <a:endParaRPr lang="en-US" dirty="0"/>
          </a:p>
          <a:p>
            <a:pPr marL="228600" lvl="0" indent="-228600" algn="l" rtl="0">
              <a:lnSpc>
                <a:spcPct val="150000"/>
              </a:lnSpc>
              <a:spcBef>
                <a:spcPts val="0"/>
              </a:spcBef>
              <a:spcAft>
                <a:spcPts val="0"/>
              </a:spcAft>
              <a:buClr>
                <a:schemeClr val="dk1"/>
              </a:buClr>
              <a:buSzPts val="2800"/>
              <a:buChar char="•"/>
            </a:pPr>
            <a:endParaRPr lang="en-US" dirty="0"/>
          </a:p>
          <a:p>
            <a:pPr marL="0" lvl="0" indent="0" algn="l" rtl="0">
              <a:lnSpc>
                <a:spcPct val="150000"/>
              </a:lnSpc>
              <a:spcBef>
                <a:spcPts val="0"/>
              </a:spcBef>
              <a:spcAft>
                <a:spcPts val="0"/>
              </a:spcAft>
              <a:buClr>
                <a:schemeClr val="dk1"/>
              </a:buClr>
              <a:buSzPts val="2800"/>
              <a:buNone/>
            </a:pPr>
            <a:endParaRPr lang="en-US" dirty="0"/>
          </a:p>
          <a:p>
            <a:pPr marL="228600" lvl="0" indent="-228600" algn="l" rtl="0">
              <a:lnSpc>
                <a:spcPct val="150000"/>
              </a:lnSpc>
              <a:spcBef>
                <a:spcPts val="0"/>
              </a:spcBef>
              <a:spcAft>
                <a:spcPts val="0"/>
              </a:spcAft>
              <a:buClr>
                <a:schemeClr val="dk1"/>
              </a:buClr>
              <a:buSzPts val="2800"/>
              <a:buChar char="•"/>
            </a:pPr>
            <a:endParaRPr lang="en-US" altLang="zh-TW" dirty="0"/>
          </a:p>
          <a:p>
            <a:pPr marL="228600" lvl="0" indent="-228600" algn="l" rtl="0">
              <a:lnSpc>
                <a:spcPct val="150000"/>
              </a:lnSpc>
              <a:spcBef>
                <a:spcPts val="0"/>
              </a:spcBef>
              <a:spcAft>
                <a:spcPts val="0"/>
              </a:spcAft>
              <a:buClr>
                <a:schemeClr val="dk1"/>
              </a:buClr>
              <a:buSzPts val="2800"/>
              <a:buChar char="•"/>
            </a:pPr>
            <a:endParaRPr lang="en-US" altLang="zh-TW" dirty="0"/>
          </a:p>
          <a:p>
            <a:pPr marL="228600" lvl="0" indent="-228600" algn="l" rtl="0">
              <a:lnSpc>
                <a:spcPct val="150000"/>
              </a:lnSpc>
              <a:spcBef>
                <a:spcPts val="0"/>
              </a:spcBef>
              <a:spcAft>
                <a:spcPts val="0"/>
              </a:spcAft>
              <a:buClr>
                <a:schemeClr val="dk1"/>
              </a:buClr>
              <a:buSzPts val="2800"/>
              <a:buChar char="•"/>
            </a:pPr>
            <a:endParaRPr lang="en-US" altLang="zh-TW" dirty="0"/>
          </a:p>
          <a:p>
            <a:pPr marL="228600" lvl="0" indent="-228600" algn="l" rtl="0">
              <a:lnSpc>
                <a:spcPct val="150000"/>
              </a:lnSpc>
              <a:spcBef>
                <a:spcPts val="0"/>
              </a:spcBef>
              <a:spcAft>
                <a:spcPts val="0"/>
              </a:spcAft>
              <a:buClr>
                <a:schemeClr val="dk1"/>
              </a:buClr>
              <a:buSzPts val="2800"/>
              <a:buChar char="•"/>
            </a:pPr>
            <a:endParaRPr dirty="0"/>
          </a:p>
          <a:p>
            <a:pPr marL="228600" lvl="0" indent="-50800" algn="l" rtl="0">
              <a:lnSpc>
                <a:spcPct val="90000"/>
              </a:lnSpc>
              <a:spcBef>
                <a:spcPts val="1000"/>
              </a:spcBef>
              <a:spcAft>
                <a:spcPts val="0"/>
              </a:spcAft>
              <a:buClr>
                <a:schemeClr val="dk1"/>
              </a:buClr>
              <a:buSzPts val="2800"/>
              <a:buNone/>
            </a:pPr>
            <a:endParaRPr dirty="0"/>
          </a:p>
        </p:txBody>
      </p:sp>
      <p:pic>
        <p:nvPicPr>
          <p:cNvPr id="184" name="Google Shape;184;p12"/>
          <p:cNvPicPr preferRelativeResize="0"/>
          <p:nvPr/>
        </p:nvPicPr>
        <p:blipFill rotWithShape="1">
          <a:blip r:embed="rId3">
            <a:alphaModFix/>
          </a:blip>
          <a:srcRect/>
          <a:stretch/>
        </p:blipFill>
        <p:spPr>
          <a:xfrm>
            <a:off x="1422870" y="2814221"/>
            <a:ext cx="8857471" cy="957014"/>
          </a:xfrm>
          <a:prstGeom prst="rect">
            <a:avLst/>
          </a:prstGeom>
          <a:noFill/>
          <a:ln>
            <a:noFill/>
          </a:ln>
        </p:spPr>
      </p:pic>
      <p:pic>
        <p:nvPicPr>
          <p:cNvPr id="6148" name="Picture 4" descr="Rest API 下rule（ofdpa-ovs） - HackMD">
            <a:extLst>
              <a:ext uri="{FF2B5EF4-FFF2-40B4-BE49-F238E27FC236}">
                <a16:creationId xmlns:a16="http://schemas.microsoft.com/office/drawing/2014/main" id="{3A196E77-D1C3-B8AE-A4F4-22936D506D5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22870" y="4208042"/>
            <a:ext cx="7765677" cy="188795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3"/>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t>Set flow rules on switch </a:t>
            </a:r>
            <a:r>
              <a:rPr lang="en-US" altLang="zh-TW" dirty="0"/>
              <a:t>(6/6) </a:t>
            </a:r>
            <a:r>
              <a:rPr lang="en-US" dirty="0"/>
              <a:t>– Flow Rule</a:t>
            </a:r>
            <a:endParaRPr dirty="0"/>
          </a:p>
        </p:txBody>
      </p:sp>
      <p:sp>
        <p:nvSpPr>
          <p:cNvPr id="2" name="內容版面配置區 1">
            <a:extLst>
              <a:ext uri="{FF2B5EF4-FFF2-40B4-BE49-F238E27FC236}">
                <a16:creationId xmlns:a16="http://schemas.microsoft.com/office/drawing/2014/main" id="{2624D06A-E0A3-4A8A-B4FC-DA19E9344259}"/>
              </a:ext>
            </a:extLst>
          </p:cNvPr>
          <p:cNvSpPr>
            <a:spLocks noGrp="1"/>
          </p:cNvSpPr>
          <p:nvPr>
            <p:ph idx="1"/>
          </p:nvPr>
        </p:nvSpPr>
        <p:spPr/>
        <p:txBody>
          <a:bodyPr/>
          <a:lstStyle/>
          <a:p>
            <a:pPr>
              <a:lnSpc>
                <a:spcPct val="150000"/>
              </a:lnSpc>
              <a:buClrTx/>
              <a:buSzPct val="80000"/>
              <a:buFont typeface="Wingdings" panose="05000000000000000000" pitchFamily="2" charset="2"/>
              <a:buChar char="l"/>
            </a:pPr>
            <a:r>
              <a:rPr lang="en-US" altLang="zh-TW" dirty="0"/>
              <a:t> After installing the flow rules, the packet will execute the corresponding action when matching      treatment</a:t>
            </a:r>
          </a:p>
          <a:p>
            <a:pPr>
              <a:buFont typeface="Wingdings" panose="05000000000000000000" pitchFamily="2" charset="2"/>
              <a:buChar char="l"/>
            </a:pPr>
            <a:endParaRPr lang="zh-TW" altLang="en-US" dirty="0"/>
          </a:p>
        </p:txBody>
      </p:sp>
      <p:pic>
        <p:nvPicPr>
          <p:cNvPr id="5" name="Google Shape;190;p13">
            <a:extLst>
              <a:ext uri="{FF2B5EF4-FFF2-40B4-BE49-F238E27FC236}">
                <a16:creationId xmlns:a16="http://schemas.microsoft.com/office/drawing/2014/main" id="{F4EC0140-4E37-41A0-A1B6-87CE5AA0FE80}"/>
              </a:ext>
            </a:extLst>
          </p:cNvPr>
          <p:cNvPicPr preferRelativeResize="0">
            <a:picLocks/>
          </p:cNvPicPr>
          <p:nvPr/>
        </p:nvPicPr>
        <p:blipFill rotWithShape="1">
          <a:blip r:embed="rId3">
            <a:alphaModFix/>
          </a:blip>
          <a:srcRect/>
          <a:stretch/>
        </p:blipFill>
        <p:spPr>
          <a:xfrm>
            <a:off x="1186056" y="3032678"/>
            <a:ext cx="5850551" cy="245467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26"/>
          <p:cNvSpPr txBox="1">
            <a:spLocks noGrp="1"/>
          </p:cNvSpPr>
          <p:nvPr>
            <p:ph type="title"/>
          </p:nvPr>
        </p:nvSpPr>
        <p:spPr>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6000"/>
              <a:buFont typeface="Calibri"/>
              <a:buNone/>
            </a:pPr>
            <a:r>
              <a:rPr lang="en-US"/>
              <a:t>Requirements</a:t>
            </a:r>
            <a:endParaRPr/>
          </a:p>
        </p:txBody>
      </p:sp>
      <p:sp>
        <p:nvSpPr>
          <p:cNvPr id="196" name="Google Shape;196;p26"/>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457200" lvl="0" indent="-228600" algn="l" rtl="0">
              <a:lnSpc>
                <a:spcPct val="90000"/>
              </a:lnSpc>
              <a:spcBef>
                <a:spcPts val="1000"/>
              </a:spcBef>
              <a:spcAft>
                <a:spcPts val="0"/>
              </a:spcAft>
              <a:buClr>
                <a:srgbClr val="888888"/>
              </a:buClr>
              <a:buSzPts val="2400"/>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27"/>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800"/>
              <a:buNone/>
            </a:pPr>
            <a:r>
              <a:rPr lang="en-US" dirty="0"/>
              <a:t>To-Do</a:t>
            </a:r>
            <a:endParaRPr dirty="0"/>
          </a:p>
        </p:txBody>
      </p:sp>
      <p:sp>
        <p:nvSpPr>
          <p:cNvPr id="202" name="Google Shape;202;p27"/>
          <p:cNvSpPr txBox="1">
            <a:spLocks noGrp="1"/>
          </p:cNvSpPr>
          <p:nvPr>
            <p:ph idx="1"/>
          </p:nvPr>
        </p:nvSpPr>
        <p:spPr>
          <a:prstGeom prst="rect">
            <a:avLst/>
          </a:prstGeom>
          <a:noFill/>
          <a:ln>
            <a:noFill/>
          </a:ln>
        </p:spPr>
        <p:txBody>
          <a:bodyPr spcFirstLastPara="1" wrap="square" lIns="91425" tIns="45700" rIns="91425" bIns="45700" anchor="t" anchorCtr="0">
            <a:normAutofit/>
          </a:bodyPr>
          <a:lstStyle/>
          <a:p>
            <a:pPr marL="457200" indent="-342900">
              <a:lnSpc>
                <a:spcPct val="150000"/>
              </a:lnSpc>
              <a:spcBef>
                <a:spcPts val="1000"/>
              </a:spcBef>
              <a:spcAft>
                <a:spcPts val="0"/>
              </a:spcAft>
              <a:buClr>
                <a:schemeClr val="dk1"/>
              </a:buClr>
              <a:buSzPct val="80000"/>
              <a:buFont typeface="Wingdings" panose="05000000000000000000" pitchFamily="2" charset="2"/>
              <a:buChar char="l"/>
            </a:pPr>
            <a:r>
              <a:rPr lang="en-US" dirty="0"/>
              <a:t>We divided this project into three parts:</a:t>
            </a:r>
          </a:p>
          <a:p>
            <a:pPr marL="457200" indent="-342900">
              <a:lnSpc>
                <a:spcPct val="150000"/>
              </a:lnSpc>
              <a:spcBef>
                <a:spcPts val="1000"/>
              </a:spcBef>
              <a:spcAft>
                <a:spcPts val="0"/>
              </a:spcAft>
              <a:buClr>
                <a:schemeClr val="dk1"/>
              </a:buClr>
              <a:buSzPct val="80000"/>
              <a:buFont typeface="Wingdings" panose="05000000000000000000" pitchFamily="2" charset="2"/>
              <a:buChar char="l"/>
            </a:pPr>
            <a:r>
              <a:rPr lang="en-US" dirty="0"/>
              <a:t>1. Topology Creation </a:t>
            </a:r>
          </a:p>
          <a:p>
            <a:pPr marL="457200" lvl="0" indent="-342900" algn="l" rtl="0">
              <a:lnSpc>
                <a:spcPct val="150000"/>
              </a:lnSpc>
              <a:spcBef>
                <a:spcPts val="1000"/>
              </a:spcBef>
              <a:spcAft>
                <a:spcPts val="0"/>
              </a:spcAft>
              <a:buClr>
                <a:schemeClr val="dk1"/>
              </a:buClr>
              <a:buSzPct val="80000"/>
              <a:buFont typeface="Wingdings" panose="05000000000000000000" pitchFamily="2" charset="2"/>
              <a:buChar char="l"/>
            </a:pPr>
            <a:r>
              <a:rPr lang="en-US" dirty="0"/>
              <a:t>2. Ping Ability</a:t>
            </a:r>
          </a:p>
          <a:p>
            <a:pPr marL="457200" lvl="0" indent="-342900" algn="l" rtl="0">
              <a:lnSpc>
                <a:spcPct val="150000"/>
              </a:lnSpc>
              <a:spcBef>
                <a:spcPts val="1000"/>
              </a:spcBef>
              <a:spcAft>
                <a:spcPts val="0"/>
              </a:spcAft>
              <a:buClr>
                <a:schemeClr val="dk1"/>
              </a:buClr>
              <a:buSzPct val="80000"/>
              <a:buFont typeface="Wingdings" panose="05000000000000000000" pitchFamily="2" charset="2"/>
              <a:buChar char="l"/>
            </a:pPr>
            <a:r>
              <a:rPr lang="en-US" dirty="0"/>
              <a:t>3. Load Balance</a:t>
            </a:r>
            <a:endParaRPr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28"/>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800"/>
              <a:buNone/>
            </a:pPr>
            <a:r>
              <a:rPr lang="en-US" dirty="0"/>
              <a:t>Task_1 - Topology Creation (1/3)</a:t>
            </a:r>
            <a:endParaRPr dirty="0"/>
          </a:p>
        </p:txBody>
      </p:sp>
      <p:sp>
        <p:nvSpPr>
          <p:cNvPr id="208" name="Google Shape;208;p28"/>
          <p:cNvSpPr txBox="1">
            <a:spLocks noGrp="1"/>
          </p:cNvSpPr>
          <p:nvPr>
            <p:ph idx="1"/>
          </p:nvPr>
        </p:nvSpPr>
        <p:spPr>
          <a:prstGeom prst="rect">
            <a:avLst/>
          </a:prstGeom>
          <a:noFill/>
          <a:ln>
            <a:noFill/>
          </a:ln>
        </p:spPr>
        <p:txBody>
          <a:bodyPr spcFirstLastPara="1" wrap="square" lIns="91425" tIns="45700" rIns="91425" bIns="45700" anchor="t" anchorCtr="0">
            <a:normAutofit/>
          </a:bodyPr>
          <a:lstStyle/>
          <a:p>
            <a:pPr marL="457200" lvl="0" indent="-342900" algn="l" rtl="0">
              <a:lnSpc>
                <a:spcPct val="150000"/>
              </a:lnSpc>
              <a:spcBef>
                <a:spcPts val="1000"/>
              </a:spcBef>
              <a:spcAft>
                <a:spcPts val="0"/>
              </a:spcAft>
              <a:buClr>
                <a:schemeClr val="dk1"/>
              </a:buClr>
              <a:buSzPct val="80000"/>
              <a:buFont typeface="Wingdings" panose="05000000000000000000" pitchFamily="2" charset="2"/>
              <a:buChar char="l"/>
            </a:pPr>
            <a:r>
              <a:rPr lang="en-US" sz="1800" dirty="0"/>
              <a:t>Use the skills mentioned before to create a designated topology in </a:t>
            </a:r>
            <a:r>
              <a:rPr lang="en-US" sz="1800" dirty="0" err="1"/>
              <a:t>mininet</a:t>
            </a:r>
            <a:r>
              <a:rPr lang="en-US" sz="1800" dirty="0"/>
              <a:t>, the topology includes:</a:t>
            </a:r>
          </a:p>
          <a:p>
            <a:pPr marL="749808" lvl="1" indent="-342900">
              <a:lnSpc>
                <a:spcPct val="150000"/>
              </a:lnSpc>
              <a:spcBef>
                <a:spcPts val="1000"/>
              </a:spcBef>
              <a:spcAft>
                <a:spcPts val="0"/>
              </a:spcAft>
              <a:buClr>
                <a:schemeClr val="dk1"/>
              </a:buClr>
              <a:buSzPct val="80000"/>
              <a:buFont typeface="Wingdings" panose="05000000000000000000" pitchFamily="2" charset="2"/>
              <a:buChar char="l"/>
            </a:pPr>
            <a:r>
              <a:rPr lang="en-US" altLang="zh-TW" dirty="0"/>
              <a:t>2 hosts for clients, 2 hosts for servers, 6 switches</a:t>
            </a:r>
          </a:p>
          <a:p>
            <a:pPr marL="457200" indent="-342900">
              <a:lnSpc>
                <a:spcPct val="150000"/>
              </a:lnSpc>
              <a:spcBef>
                <a:spcPts val="1000"/>
              </a:spcBef>
              <a:spcAft>
                <a:spcPts val="0"/>
              </a:spcAft>
              <a:buClr>
                <a:schemeClr val="dk1"/>
              </a:buClr>
              <a:buSzPct val="80000"/>
              <a:buFont typeface="Wingdings" panose="05000000000000000000" pitchFamily="2" charset="2"/>
              <a:buChar char="l"/>
            </a:pPr>
            <a:r>
              <a:rPr lang="en-US" altLang="zh-TW" sz="1800" dirty="0"/>
              <a:t>It would look like:</a:t>
            </a:r>
          </a:p>
          <a:p>
            <a:pPr marL="457200" lvl="0" indent="-342900" algn="l" rtl="0">
              <a:lnSpc>
                <a:spcPct val="90000"/>
              </a:lnSpc>
              <a:spcBef>
                <a:spcPts val="1000"/>
              </a:spcBef>
              <a:spcAft>
                <a:spcPts val="0"/>
              </a:spcAft>
              <a:buClr>
                <a:schemeClr val="dk1"/>
              </a:buClr>
              <a:buSzPts val="1800"/>
              <a:buChar char="•"/>
            </a:pPr>
            <a:endParaRPr dirty="0"/>
          </a:p>
        </p:txBody>
      </p:sp>
      <p:pic>
        <p:nvPicPr>
          <p:cNvPr id="25" name="Google Shape;95;p2">
            <a:extLst>
              <a:ext uri="{FF2B5EF4-FFF2-40B4-BE49-F238E27FC236}">
                <a16:creationId xmlns:a16="http://schemas.microsoft.com/office/drawing/2014/main" id="{2D7095D3-2066-40BB-B7C2-17B0233E30D3}"/>
              </a:ext>
            </a:extLst>
          </p:cNvPr>
          <p:cNvPicPr preferRelativeResize="0"/>
          <p:nvPr/>
        </p:nvPicPr>
        <p:blipFill rotWithShape="1">
          <a:blip r:embed="rId3">
            <a:alphaModFix/>
          </a:blip>
          <a:srcRect/>
          <a:stretch/>
        </p:blipFill>
        <p:spPr>
          <a:xfrm>
            <a:off x="6532813" y="6052870"/>
            <a:ext cx="814780" cy="821247"/>
          </a:xfrm>
          <a:prstGeom prst="rect">
            <a:avLst/>
          </a:prstGeom>
          <a:noFill/>
          <a:ln>
            <a:noFill/>
          </a:ln>
        </p:spPr>
      </p:pic>
      <p:pic>
        <p:nvPicPr>
          <p:cNvPr id="26" name="Google Shape;100;p2">
            <a:extLst>
              <a:ext uri="{FF2B5EF4-FFF2-40B4-BE49-F238E27FC236}">
                <a16:creationId xmlns:a16="http://schemas.microsoft.com/office/drawing/2014/main" id="{582D75FF-746D-4558-B2B1-8C2C55D616CB}"/>
              </a:ext>
            </a:extLst>
          </p:cNvPr>
          <p:cNvPicPr preferRelativeResize="0"/>
          <p:nvPr/>
        </p:nvPicPr>
        <p:blipFill rotWithShape="1">
          <a:blip r:embed="rId4">
            <a:alphaModFix/>
          </a:blip>
          <a:srcRect/>
          <a:stretch/>
        </p:blipFill>
        <p:spPr>
          <a:xfrm>
            <a:off x="6471207" y="5329408"/>
            <a:ext cx="943313" cy="396822"/>
          </a:xfrm>
          <a:prstGeom prst="rect">
            <a:avLst/>
          </a:prstGeom>
          <a:noFill/>
          <a:ln>
            <a:noFill/>
          </a:ln>
        </p:spPr>
      </p:pic>
      <p:cxnSp>
        <p:nvCxnSpPr>
          <p:cNvPr id="27" name="Google Shape;102;p2">
            <a:extLst>
              <a:ext uri="{FF2B5EF4-FFF2-40B4-BE49-F238E27FC236}">
                <a16:creationId xmlns:a16="http://schemas.microsoft.com/office/drawing/2014/main" id="{D1F4EB84-D355-4F43-B053-AD37520988C3}"/>
              </a:ext>
            </a:extLst>
          </p:cNvPr>
          <p:cNvCxnSpPr>
            <a:cxnSpLocks/>
          </p:cNvCxnSpPr>
          <p:nvPr/>
        </p:nvCxnSpPr>
        <p:spPr>
          <a:xfrm flipV="1">
            <a:off x="1606858" y="4314447"/>
            <a:ext cx="405007" cy="648172"/>
          </a:xfrm>
          <a:prstGeom prst="straightConnector1">
            <a:avLst/>
          </a:prstGeom>
          <a:noFill/>
          <a:ln w="19050" cap="flat" cmpd="sng">
            <a:solidFill>
              <a:schemeClr val="dk1"/>
            </a:solidFill>
            <a:prstDash val="solid"/>
            <a:miter lim="800000"/>
            <a:headEnd type="triangle" w="med" len="med"/>
            <a:tailEnd type="triangle" w="med" len="med"/>
          </a:ln>
        </p:spPr>
      </p:cxnSp>
      <p:cxnSp>
        <p:nvCxnSpPr>
          <p:cNvPr id="28" name="Google Shape;104;p2">
            <a:extLst>
              <a:ext uri="{FF2B5EF4-FFF2-40B4-BE49-F238E27FC236}">
                <a16:creationId xmlns:a16="http://schemas.microsoft.com/office/drawing/2014/main" id="{D6E94FAA-0A0B-4C0B-AD5F-8E2C1EA9E589}"/>
              </a:ext>
            </a:extLst>
          </p:cNvPr>
          <p:cNvCxnSpPr>
            <a:cxnSpLocks/>
            <a:stCxn id="33" idx="3"/>
            <a:endCxn id="32" idx="1"/>
          </p:cNvCxnSpPr>
          <p:nvPr/>
        </p:nvCxnSpPr>
        <p:spPr>
          <a:xfrm flipV="1">
            <a:off x="2610206" y="3995295"/>
            <a:ext cx="4648893" cy="5025"/>
          </a:xfrm>
          <a:prstGeom prst="straightConnector1">
            <a:avLst/>
          </a:prstGeom>
          <a:noFill/>
          <a:ln w="19050" cap="flat" cmpd="sng">
            <a:solidFill>
              <a:schemeClr val="dk1"/>
            </a:solidFill>
            <a:prstDash val="solid"/>
            <a:miter lim="800000"/>
            <a:headEnd type="triangle" w="med" len="med"/>
            <a:tailEnd type="triangle" w="med" len="med"/>
          </a:ln>
        </p:spPr>
      </p:cxnSp>
      <p:cxnSp>
        <p:nvCxnSpPr>
          <p:cNvPr id="29" name="Google Shape;105;p2">
            <a:extLst>
              <a:ext uri="{FF2B5EF4-FFF2-40B4-BE49-F238E27FC236}">
                <a16:creationId xmlns:a16="http://schemas.microsoft.com/office/drawing/2014/main" id="{A738645D-895D-41DF-98E0-3D81476AA619}"/>
              </a:ext>
            </a:extLst>
          </p:cNvPr>
          <p:cNvCxnSpPr>
            <a:cxnSpLocks/>
            <a:endCxn id="35" idx="0"/>
          </p:cNvCxnSpPr>
          <p:nvPr/>
        </p:nvCxnSpPr>
        <p:spPr>
          <a:xfrm flipH="1">
            <a:off x="6940203" y="4193705"/>
            <a:ext cx="593700" cy="412242"/>
          </a:xfrm>
          <a:prstGeom prst="straightConnector1">
            <a:avLst/>
          </a:prstGeom>
          <a:noFill/>
          <a:ln w="19050" cap="flat" cmpd="sng">
            <a:solidFill>
              <a:schemeClr val="dk1"/>
            </a:solidFill>
            <a:prstDash val="solid"/>
            <a:miter lim="800000"/>
            <a:headEnd type="triangle" w="med" len="med"/>
            <a:tailEnd type="triangle" w="med" len="med"/>
          </a:ln>
        </p:spPr>
      </p:cxnSp>
      <p:cxnSp>
        <p:nvCxnSpPr>
          <p:cNvPr id="30" name="Google Shape;107;p2">
            <a:extLst>
              <a:ext uri="{FF2B5EF4-FFF2-40B4-BE49-F238E27FC236}">
                <a16:creationId xmlns:a16="http://schemas.microsoft.com/office/drawing/2014/main" id="{373A0C7A-8626-419F-89D2-CA2937E04BD2}"/>
              </a:ext>
            </a:extLst>
          </p:cNvPr>
          <p:cNvCxnSpPr>
            <a:cxnSpLocks/>
            <a:stCxn id="35" idx="2"/>
          </p:cNvCxnSpPr>
          <p:nvPr/>
        </p:nvCxnSpPr>
        <p:spPr>
          <a:xfrm>
            <a:off x="6940203" y="5002768"/>
            <a:ext cx="0" cy="332713"/>
          </a:xfrm>
          <a:prstGeom prst="straightConnector1">
            <a:avLst/>
          </a:prstGeom>
          <a:noFill/>
          <a:ln w="19050" cap="flat" cmpd="sng">
            <a:solidFill>
              <a:schemeClr val="dk1"/>
            </a:solidFill>
            <a:prstDash val="solid"/>
            <a:miter lim="800000"/>
            <a:headEnd type="triangle" w="med" len="med"/>
            <a:tailEnd type="triangle" w="med" len="med"/>
          </a:ln>
        </p:spPr>
      </p:cxnSp>
      <p:pic>
        <p:nvPicPr>
          <p:cNvPr id="32" name="Google Shape;99;p2">
            <a:extLst>
              <a:ext uri="{FF2B5EF4-FFF2-40B4-BE49-F238E27FC236}">
                <a16:creationId xmlns:a16="http://schemas.microsoft.com/office/drawing/2014/main" id="{9F576A7C-06FA-4C72-9EB7-FEE3C2801722}"/>
              </a:ext>
            </a:extLst>
          </p:cNvPr>
          <p:cNvPicPr preferRelativeResize="0"/>
          <p:nvPr/>
        </p:nvPicPr>
        <p:blipFill rotWithShape="1">
          <a:blip r:embed="rId4">
            <a:alphaModFix/>
          </a:blip>
          <a:srcRect/>
          <a:stretch/>
        </p:blipFill>
        <p:spPr>
          <a:xfrm>
            <a:off x="7259099" y="3796884"/>
            <a:ext cx="943312" cy="396821"/>
          </a:xfrm>
          <a:prstGeom prst="rect">
            <a:avLst/>
          </a:prstGeom>
          <a:noFill/>
          <a:ln>
            <a:noFill/>
          </a:ln>
        </p:spPr>
      </p:pic>
      <p:pic>
        <p:nvPicPr>
          <p:cNvPr id="33" name="Google Shape;99;p2">
            <a:extLst>
              <a:ext uri="{FF2B5EF4-FFF2-40B4-BE49-F238E27FC236}">
                <a16:creationId xmlns:a16="http://schemas.microsoft.com/office/drawing/2014/main" id="{C5201AF7-B958-4BFD-A6A2-CF56A120C90A}"/>
              </a:ext>
            </a:extLst>
          </p:cNvPr>
          <p:cNvPicPr preferRelativeResize="0"/>
          <p:nvPr/>
        </p:nvPicPr>
        <p:blipFill rotWithShape="1">
          <a:blip r:embed="rId4">
            <a:alphaModFix/>
          </a:blip>
          <a:srcRect/>
          <a:stretch/>
        </p:blipFill>
        <p:spPr>
          <a:xfrm>
            <a:off x="1666894" y="3801909"/>
            <a:ext cx="943312" cy="396821"/>
          </a:xfrm>
          <a:prstGeom prst="rect">
            <a:avLst/>
          </a:prstGeom>
          <a:noFill/>
          <a:ln>
            <a:noFill/>
          </a:ln>
        </p:spPr>
      </p:pic>
      <p:pic>
        <p:nvPicPr>
          <p:cNvPr id="34" name="Google Shape;93;p2">
            <a:extLst>
              <a:ext uri="{FF2B5EF4-FFF2-40B4-BE49-F238E27FC236}">
                <a16:creationId xmlns:a16="http://schemas.microsoft.com/office/drawing/2014/main" id="{4C4DE0AE-D514-4BEC-8E36-BFDA9D95740C}"/>
              </a:ext>
            </a:extLst>
          </p:cNvPr>
          <p:cNvPicPr preferRelativeResize="0"/>
          <p:nvPr/>
        </p:nvPicPr>
        <p:blipFill rotWithShape="1">
          <a:blip r:embed="rId5">
            <a:alphaModFix/>
          </a:blip>
          <a:srcRect/>
          <a:stretch/>
        </p:blipFill>
        <p:spPr>
          <a:xfrm>
            <a:off x="888978" y="4986328"/>
            <a:ext cx="1063771" cy="544308"/>
          </a:xfrm>
          <a:prstGeom prst="rect">
            <a:avLst/>
          </a:prstGeom>
          <a:noFill/>
          <a:ln>
            <a:noFill/>
          </a:ln>
        </p:spPr>
      </p:pic>
      <p:pic>
        <p:nvPicPr>
          <p:cNvPr id="35" name="Google Shape;99;p2">
            <a:extLst>
              <a:ext uri="{FF2B5EF4-FFF2-40B4-BE49-F238E27FC236}">
                <a16:creationId xmlns:a16="http://schemas.microsoft.com/office/drawing/2014/main" id="{9E7765DF-452C-4B1E-8CD9-30F19B3011F2}"/>
              </a:ext>
            </a:extLst>
          </p:cNvPr>
          <p:cNvPicPr preferRelativeResize="0"/>
          <p:nvPr/>
        </p:nvPicPr>
        <p:blipFill rotWithShape="1">
          <a:blip r:embed="rId4">
            <a:alphaModFix/>
          </a:blip>
          <a:srcRect/>
          <a:stretch/>
        </p:blipFill>
        <p:spPr>
          <a:xfrm>
            <a:off x="6468547" y="4605947"/>
            <a:ext cx="943312" cy="396821"/>
          </a:xfrm>
          <a:prstGeom prst="rect">
            <a:avLst/>
          </a:prstGeom>
          <a:noFill/>
          <a:ln>
            <a:noFill/>
          </a:ln>
        </p:spPr>
      </p:pic>
      <p:cxnSp>
        <p:nvCxnSpPr>
          <p:cNvPr id="37" name="Google Shape;102;p2">
            <a:extLst>
              <a:ext uri="{FF2B5EF4-FFF2-40B4-BE49-F238E27FC236}">
                <a16:creationId xmlns:a16="http://schemas.microsoft.com/office/drawing/2014/main" id="{61B1A138-0F4F-441C-8CD4-62361DCFAD6D}"/>
              </a:ext>
            </a:extLst>
          </p:cNvPr>
          <p:cNvCxnSpPr>
            <a:cxnSpLocks/>
          </p:cNvCxnSpPr>
          <p:nvPr/>
        </p:nvCxnSpPr>
        <p:spPr>
          <a:xfrm flipH="1" flipV="1">
            <a:off x="2411241" y="4298540"/>
            <a:ext cx="397929" cy="662799"/>
          </a:xfrm>
          <a:prstGeom prst="straightConnector1">
            <a:avLst/>
          </a:prstGeom>
          <a:noFill/>
          <a:ln w="19050" cap="flat" cmpd="sng">
            <a:solidFill>
              <a:schemeClr val="dk1"/>
            </a:solidFill>
            <a:prstDash val="solid"/>
            <a:miter lim="800000"/>
            <a:headEnd type="triangle" w="med" len="med"/>
            <a:tailEnd type="triangle" w="med" len="med"/>
          </a:ln>
        </p:spPr>
      </p:cxnSp>
      <p:cxnSp>
        <p:nvCxnSpPr>
          <p:cNvPr id="38" name="Google Shape;105;p2">
            <a:extLst>
              <a:ext uri="{FF2B5EF4-FFF2-40B4-BE49-F238E27FC236}">
                <a16:creationId xmlns:a16="http://schemas.microsoft.com/office/drawing/2014/main" id="{F730A0F1-1520-4333-A9B3-D74A465FAC87}"/>
              </a:ext>
            </a:extLst>
          </p:cNvPr>
          <p:cNvCxnSpPr>
            <a:cxnSpLocks/>
          </p:cNvCxnSpPr>
          <p:nvPr/>
        </p:nvCxnSpPr>
        <p:spPr>
          <a:xfrm>
            <a:off x="7981473" y="4128331"/>
            <a:ext cx="669980" cy="462195"/>
          </a:xfrm>
          <a:prstGeom prst="straightConnector1">
            <a:avLst/>
          </a:prstGeom>
          <a:noFill/>
          <a:ln w="19050" cap="flat" cmpd="sng">
            <a:solidFill>
              <a:schemeClr val="dk1"/>
            </a:solidFill>
            <a:prstDash val="solid"/>
            <a:miter lim="800000"/>
            <a:headEnd type="triangle" w="med" len="med"/>
            <a:tailEnd type="triangle" w="med" len="med"/>
          </a:ln>
        </p:spPr>
      </p:cxnSp>
      <p:cxnSp>
        <p:nvCxnSpPr>
          <p:cNvPr id="39" name="Google Shape;107;p2">
            <a:extLst>
              <a:ext uri="{FF2B5EF4-FFF2-40B4-BE49-F238E27FC236}">
                <a16:creationId xmlns:a16="http://schemas.microsoft.com/office/drawing/2014/main" id="{3B2C2932-7A8F-4A24-9A87-74775C77C857}"/>
              </a:ext>
            </a:extLst>
          </p:cNvPr>
          <p:cNvCxnSpPr>
            <a:cxnSpLocks/>
          </p:cNvCxnSpPr>
          <p:nvPr/>
        </p:nvCxnSpPr>
        <p:spPr>
          <a:xfrm>
            <a:off x="6940203" y="5726230"/>
            <a:ext cx="0" cy="332713"/>
          </a:xfrm>
          <a:prstGeom prst="straightConnector1">
            <a:avLst/>
          </a:prstGeom>
          <a:noFill/>
          <a:ln w="19050" cap="flat" cmpd="sng">
            <a:solidFill>
              <a:schemeClr val="dk1"/>
            </a:solidFill>
            <a:prstDash val="solid"/>
            <a:miter lim="800000"/>
            <a:headEnd type="triangle" w="med" len="med"/>
            <a:tailEnd type="triangle" w="med" len="med"/>
          </a:ln>
        </p:spPr>
      </p:cxnSp>
      <p:pic>
        <p:nvPicPr>
          <p:cNvPr id="40" name="Google Shape;95;p2">
            <a:extLst>
              <a:ext uri="{FF2B5EF4-FFF2-40B4-BE49-F238E27FC236}">
                <a16:creationId xmlns:a16="http://schemas.microsoft.com/office/drawing/2014/main" id="{89D41086-796B-43E4-A4F9-630C08EC95C4}"/>
              </a:ext>
            </a:extLst>
          </p:cNvPr>
          <p:cNvPicPr preferRelativeResize="0"/>
          <p:nvPr/>
        </p:nvPicPr>
        <p:blipFill rotWithShape="1">
          <a:blip r:embed="rId3">
            <a:alphaModFix/>
          </a:blip>
          <a:srcRect/>
          <a:stretch/>
        </p:blipFill>
        <p:spPr>
          <a:xfrm>
            <a:off x="8274218" y="6064422"/>
            <a:ext cx="814780" cy="821247"/>
          </a:xfrm>
          <a:prstGeom prst="rect">
            <a:avLst/>
          </a:prstGeom>
          <a:noFill/>
          <a:ln>
            <a:noFill/>
          </a:ln>
        </p:spPr>
      </p:pic>
      <p:pic>
        <p:nvPicPr>
          <p:cNvPr id="41" name="Google Shape;100;p2">
            <a:extLst>
              <a:ext uri="{FF2B5EF4-FFF2-40B4-BE49-F238E27FC236}">
                <a16:creationId xmlns:a16="http://schemas.microsoft.com/office/drawing/2014/main" id="{EBF42D9A-98DB-4A94-B118-4DE630E4C495}"/>
              </a:ext>
            </a:extLst>
          </p:cNvPr>
          <p:cNvPicPr preferRelativeResize="0"/>
          <p:nvPr/>
        </p:nvPicPr>
        <p:blipFill rotWithShape="1">
          <a:blip r:embed="rId4">
            <a:alphaModFix/>
          </a:blip>
          <a:srcRect/>
          <a:stretch/>
        </p:blipFill>
        <p:spPr>
          <a:xfrm>
            <a:off x="8212612" y="5340960"/>
            <a:ext cx="943313" cy="396822"/>
          </a:xfrm>
          <a:prstGeom prst="rect">
            <a:avLst/>
          </a:prstGeom>
          <a:noFill/>
          <a:ln>
            <a:noFill/>
          </a:ln>
        </p:spPr>
      </p:pic>
      <p:cxnSp>
        <p:nvCxnSpPr>
          <p:cNvPr id="42" name="Google Shape;107;p2">
            <a:extLst>
              <a:ext uri="{FF2B5EF4-FFF2-40B4-BE49-F238E27FC236}">
                <a16:creationId xmlns:a16="http://schemas.microsoft.com/office/drawing/2014/main" id="{0422BDDC-5C44-4703-A704-40BA1F3BA629}"/>
              </a:ext>
            </a:extLst>
          </p:cNvPr>
          <p:cNvCxnSpPr>
            <a:cxnSpLocks/>
            <a:stCxn id="43" idx="2"/>
          </p:cNvCxnSpPr>
          <p:nvPr/>
        </p:nvCxnSpPr>
        <p:spPr>
          <a:xfrm>
            <a:off x="8681608" y="5014320"/>
            <a:ext cx="0" cy="332713"/>
          </a:xfrm>
          <a:prstGeom prst="straightConnector1">
            <a:avLst/>
          </a:prstGeom>
          <a:noFill/>
          <a:ln w="19050" cap="flat" cmpd="sng">
            <a:solidFill>
              <a:schemeClr val="dk1"/>
            </a:solidFill>
            <a:prstDash val="solid"/>
            <a:miter lim="800000"/>
            <a:headEnd type="triangle" w="med" len="med"/>
            <a:tailEnd type="triangle" w="med" len="med"/>
          </a:ln>
        </p:spPr>
      </p:cxnSp>
      <p:pic>
        <p:nvPicPr>
          <p:cNvPr id="43" name="Google Shape;99;p2">
            <a:extLst>
              <a:ext uri="{FF2B5EF4-FFF2-40B4-BE49-F238E27FC236}">
                <a16:creationId xmlns:a16="http://schemas.microsoft.com/office/drawing/2014/main" id="{1C640D44-73D9-4377-BC09-4477EF9708D8}"/>
              </a:ext>
            </a:extLst>
          </p:cNvPr>
          <p:cNvPicPr preferRelativeResize="0"/>
          <p:nvPr/>
        </p:nvPicPr>
        <p:blipFill rotWithShape="1">
          <a:blip r:embed="rId4">
            <a:alphaModFix/>
          </a:blip>
          <a:srcRect/>
          <a:stretch/>
        </p:blipFill>
        <p:spPr>
          <a:xfrm>
            <a:off x="8209952" y="4617499"/>
            <a:ext cx="943312" cy="396821"/>
          </a:xfrm>
          <a:prstGeom prst="rect">
            <a:avLst/>
          </a:prstGeom>
          <a:noFill/>
          <a:ln>
            <a:noFill/>
          </a:ln>
        </p:spPr>
      </p:pic>
      <p:cxnSp>
        <p:nvCxnSpPr>
          <p:cNvPr id="44" name="Google Shape;107;p2">
            <a:extLst>
              <a:ext uri="{FF2B5EF4-FFF2-40B4-BE49-F238E27FC236}">
                <a16:creationId xmlns:a16="http://schemas.microsoft.com/office/drawing/2014/main" id="{0C869033-0BCF-4DEF-BAF9-85A4C25DDC01}"/>
              </a:ext>
            </a:extLst>
          </p:cNvPr>
          <p:cNvCxnSpPr>
            <a:cxnSpLocks/>
          </p:cNvCxnSpPr>
          <p:nvPr/>
        </p:nvCxnSpPr>
        <p:spPr>
          <a:xfrm>
            <a:off x="8681608" y="5737782"/>
            <a:ext cx="0" cy="332713"/>
          </a:xfrm>
          <a:prstGeom prst="straightConnector1">
            <a:avLst/>
          </a:prstGeom>
          <a:noFill/>
          <a:ln w="19050" cap="flat" cmpd="sng">
            <a:solidFill>
              <a:schemeClr val="dk1"/>
            </a:solidFill>
            <a:prstDash val="solid"/>
            <a:miter lim="800000"/>
            <a:headEnd type="triangle" w="med" len="med"/>
            <a:tailEnd type="triangle" w="med" len="med"/>
          </a:ln>
        </p:spPr>
      </p:cxnSp>
      <p:pic>
        <p:nvPicPr>
          <p:cNvPr id="45" name="Google Shape;93;p2">
            <a:extLst>
              <a:ext uri="{FF2B5EF4-FFF2-40B4-BE49-F238E27FC236}">
                <a16:creationId xmlns:a16="http://schemas.microsoft.com/office/drawing/2014/main" id="{107BCBA5-FF8F-4449-AEA4-D8C52538BCCE}"/>
              </a:ext>
            </a:extLst>
          </p:cNvPr>
          <p:cNvPicPr preferRelativeResize="0"/>
          <p:nvPr/>
        </p:nvPicPr>
        <p:blipFill rotWithShape="1">
          <a:blip r:embed="rId5">
            <a:alphaModFix/>
          </a:blip>
          <a:srcRect/>
          <a:stretch/>
        </p:blipFill>
        <p:spPr>
          <a:xfrm>
            <a:off x="2208575" y="5011244"/>
            <a:ext cx="1063771" cy="544308"/>
          </a:xfrm>
          <a:prstGeom prst="rect">
            <a:avLst/>
          </a:prstGeom>
          <a:noFill/>
          <a:ln>
            <a:noFill/>
          </a:ln>
        </p:spPr>
      </p:pic>
      <p:sp>
        <p:nvSpPr>
          <p:cNvPr id="46" name="文字方塊 45">
            <a:extLst>
              <a:ext uri="{FF2B5EF4-FFF2-40B4-BE49-F238E27FC236}">
                <a16:creationId xmlns:a16="http://schemas.microsoft.com/office/drawing/2014/main" id="{54C5CB2C-54C1-4C4C-87D5-466C3ED8C1D7}"/>
              </a:ext>
            </a:extLst>
          </p:cNvPr>
          <p:cNvSpPr txBox="1"/>
          <p:nvPr/>
        </p:nvSpPr>
        <p:spPr>
          <a:xfrm>
            <a:off x="999369" y="5608136"/>
            <a:ext cx="842988" cy="369332"/>
          </a:xfrm>
          <a:prstGeom prst="rect">
            <a:avLst/>
          </a:prstGeom>
          <a:noFill/>
        </p:spPr>
        <p:txBody>
          <a:bodyPr wrap="none" rtlCol="0">
            <a:spAutoFit/>
          </a:bodyPr>
          <a:lstStyle/>
          <a:p>
            <a:r>
              <a:rPr lang="en-US" altLang="zh-TW" dirty="0"/>
              <a:t>Client1</a:t>
            </a:r>
            <a:endParaRPr lang="zh-TW" altLang="en-US" dirty="0"/>
          </a:p>
        </p:txBody>
      </p:sp>
      <p:sp>
        <p:nvSpPr>
          <p:cNvPr id="47" name="文字方塊 46">
            <a:extLst>
              <a:ext uri="{FF2B5EF4-FFF2-40B4-BE49-F238E27FC236}">
                <a16:creationId xmlns:a16="http://schemas.microsoft.com/office/drawing/2014/main" id="{51E4DDE7-106D-42F1-9397-0F304EAF9CA7}"/>
              </a:ext>
            </a:extLst>
          </p:cNvPr>
          <p:cNvSpPr txBox="1"/>
          <p:nvPr/>
        </p:nvSpPr>
        <p:spPr>
          <a:xfrm>
            <a:off x="2411241" y="5586378"/>
            <a:ext cx="842988" cy="369332"/>
          </a:xfrm>
          <a:prstGeom prst="rect">
            <a:avLst/>
          </a:prstGeom>
          <a:noFill/>
        </p:spPr>
        <p:txBody>
          <a:bodyPr wrap="none" rtlCol="0">
            <a:spAutoFit/>
          </a:bodyPr>
          <a:lstStyle/>
          <a:p>
            <a:r>
              <a:rPr lang="en-US" altLang="zh-TW" dirty="0"/>
              <a:t>Client2</a:t>
            </a:r>
            <a:endParaRPr lang="zh-TW" altLang="en-US" dirty="0"/>
          </a:p>
        </p:txBody>
      </p:sp>
      <p:sp>
        <p:nvSpPr>
          <p:cNvPr id="48" name="文字方塊 47">
            <a:extLst>
              <a:ext uri="{FF2B5EF4-FFF2-40B4-BE49-F238E27FC236}">
                <a16:creationId xmlns:a16="http://schemas.microsoft.com/office/drawing/2014/main" id="{A0277439-431A-46A1-8CF3-76D042C48D0C}"/>
              </a:ext>
            </a:extLst>
          </p:cNvPr>
          <p:cNvSpPr txBox="1"/>
          <p:nvPr/>
        </p:nvSpPr>
        <p:spPr>
          <a:xfrm>
            <a:off x="5800147" y="6039613"/>
            <a:ext cx="902683" cy="369332"/>
          </a:xfrm>
          <a:prstGeom prst="rect">
            <a:avLst/>
          </a:prstGeom>
          <a:noFill/>
        </p:spPr>
        <p:txBody>
          <a:bodyPr wrap="none" rtlCol="0">
            <a:spAutoFit/>
          </a:bodyPr>
          <a:lstStyle/>
          <a:p>
            <a:r>
              <a:rPr lang="en-US" altLang="zh-TW" dirty="0"/>
              <a:t>Server1</a:t>
            </a:r>
            <a:endParaRPr lang="zh-TW" altLang="en-US" dirty="0"/>
          </a:p>
        </p:txBody>
      </p:sp>
      <p:sp>
        <p:nvSpPr>
          <p:cNvPr id="49" name="文字方塊 48">
            <a:extLst>
              <a:ext uri="{FF2B5EF4-FFF2-40B4-BE49-F238E27FC236}">
                <a16:creationId xmlns:a16="http://schemas.microsoft.com/office/drawing/2014/main" id="{638AC1C0-EB6A-4D3A-93EA-CBF017901C76}"/>
              </a:ext>
            </a:extLst>
          </p:cNvPr>
          <p:cNvSpPr txBox="1"/>
          <p:nvPr/>
        </p:nvSpPr>
        <p:spPr>
          <a:xfrm>
            <a:off x="9055191" y="6004704"/>
            <a:ext cx="902683" cy="369332"/>
          </a:xfrm>
          <a:prstGeom prst="rect">
            <a:avLst/>
          </a:prstGeom>
          <a:noFill/>
        </p:spPr>
        <p:txBody>
          <a:bodyPr wrap="none" rtlCol="0">
            <a:spAutoFit/>
          </a:bodyPr>
          <a:lstStyle/>
          <a:p>
            <a:r>
              <a:rPr lang="en-US" altLang="zh-TW" dirty="0"/>
              <a:t>Server2</a:t>
            </a:r>
            <a:endParaRPr lang="zh-TW"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pic>
        <p:nvPicPr>
          <p:cNvPr id="15" name="圖片 14">
            <a:extLst>
              <a:ext uri="{FF2B5EF4-FFF2-40B4-BE49-F238E27FC236}">
                <a16:creationId xmlns:a16="http://schemas.microsoft.com/office/drawing/2014/main" id="{D0F84FDA-71EB-1F9C-F6F2-383B09C36FEB}"/>
              </a:ext>
            </a:extLst>
          </p:cNvPr>
          <p:cNvPicPr>
            <a:picLocks noChangeAspect="1"/>
          </p:cNvPicPr>
          <p:nvPr/>
        </p:nvPicPr>
        <p:blipFill rotWithShape="1">
          <a:blip r:embed="rId3"/>
          <a:srcRect l="3421" t="15580" r="526" b="1734"/>
          <a:stretch/>
        </p:blipFill>
        <p:spPr>
          <a:xfrm>
            <a:off x="1147010" y="1787035"/>
            <a:ext cx="9897980" cy="4291384"/>
          </a:xfrm>
          <a:prstGeom prst="rect">
            <a:avLst/>
          </a:prstGeom>
        </p:spPr>
      </p:pic>
      <p:sp>
        <p:nvSpPr>
          <p:cNvPr id="234" name="Google Shape;234;p29"/>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lvl="0">
              <a:lnSpc>
                <a:spcPct val="90000"/>
              </a:lnSpc>
              <a:spcBef>
                <a:spcPts val="0"/>
              </a:spcBef>
              <a:buClr>
                <a:schemeClr val="dk1"/>
              </a:buClr>
              <a:buSzPts val="1800"/>
            </a:pPr>
            <a:r>
              <a:rPr lang="en-US" altLang="zh-TW" dirty="0"/>
              <a:t>Task_1 - Topology Creation (2/3)</a:t>
            </a:r>
            <a:endParaRPr dirty="0"/>
          </a:p>
        </p:txBody>
      </p:sp>
      <p:sp>
        <p:nvSpPr>
          <p:cNvPr id="2" name="文字方塊 1">
            <a:extLst>
              <a:ext uri="{FF2B5EF4-FFF2-40B4-BE49-F238E27FC236}">
                <a16:creationId xmlns:a16="http://schemas.microsoft.com/office/drawing/2014/main" id="{3EA0A1F6-4F40-DEAC-268B-393B59D5CAE4}"/>
              </a:ext>
            </a:extLst>
          </p:cNvPr>
          <p:cNvSpPr txBox="1"/>
          <p:nvPr/>
        </p:nvSpPr>
        <p:spPr>
          <a:xfrm>
            <a:off x="3775642" y="3882745"/>
            <a:ext cx="436728" cy="369332"/>
          </a:xfrm>
          <a:prstGeom prst="rect">
            <a:avLst/>
          </a:prstGeom>
          <a:noFill/>
        </p:spPr>
        <p:txBody>
          <a:bodyPr wrap="square" rtlCol="0">
            <a:spAutoFit/>
          </a:bodyPr>
          <a:lstStyle/>
          <a:p>
            <a:r>
              <a:rPr lang="en-US" altLang="zh-TW" dirty="0"/>
              <a:t>h1</a:t>
            </a:r>
            <a:endParaRPr lang="zh-TW" altLang="en-US" dirty="0"/>
          </a:p>
        </p:txBody>
      </p:sp>
      <p:sp>
        <p:nvSpPr>
          <p:cNvPr id="3" name="文字方塊 2">
            <a:extLst>
              <a:ext uri="{FF2B5EF4-FFF2-40B4-BE49-F238E27FC236}">
                <a16:creationId xmlns:a16="http://schemas.microsoft.com/office/drawing/2014/main" id="{CC74CC9D-31CA-DE1B-E3A6-CA8541515BEE}"/>
              </a:ext>
            </a:extLst>
          </p:cNvPr>
          <p:cNvSpPr txBox="1"/>
          <p:nvPr/>
        </p:nvSpPr>
        <p:spPr>
          <a:xfrm>
            <a:off x="4462818" y="3894499"/>
            <a:ext cx="436728" cy="369332"/>
          </a:xfrm>
          <a:prstGeom prst="rect">
            <a:avLst/>
          </a:prstGeom>
          <a:noFill/>
        </p:spPr>
        <p:txBody>
          <a:bodyPr wrap="square" rtlCol="0">
            <a:spAutoFit/>
          </a:bodyPr>
          <a:lstStyle/>
          <a:p>
            <a:r>
              <a:rPr lang="en-US" altLang="zh-TW" dirty="0"/>
              <a:t>h2</a:t>
            </a:r>
            <a:endParaRPr lang="zh-TW" altLang="en-US" dirty="0"/>
          </a:p>
        </p:txBody>
      </p:sp>
      <p:sp>
        <p:nvSpPr>
          <p:cNvPr id="4" name="文字方塊 3">
            <a:extLst>
              <a:ext uri="{FF2B5EF4-FFF2-40B4-BE49-F238E27FC236}">
                <a16:creationId xmlns:a16="http://schemas.microsoft.com/office/drawing/2014/main" id="{7839E5CC-F74C-27D2-C8F5-AC24DBE4154C}"/>
              </a:ext>
            </a:extLst>
          </p:cNvPr>
          <p:cNvSpPr txBox="1"/>
          <p:nvPr/>
        </p:nvSpPr>
        <p:spPr>
          <a:xfrm>
            <a:off x="5317558" y="5287557"/>
            <a:ext cx="436728" cy="369332"/>
          </a:xfrm>
          <a:prstGeom prst="rect">
            <a:avLst/>
          </a:prstGeom>
          <a:noFill/>
        </p:spPr>
        <p:txBody>
          <a:bodyPr wrap="square" rtlCol="0">
            <a:spAutoFit/>
          </a:bodyPr>
          <a:lstStyle/>
          <a:p>
            <a:r>
              <a:rPr lang="en-US" altLang="zh-TW" dirty="0"/>
              <a:t>h3</a:t>
            </a:r>
            <a:endParaRPr lang="zh-TW" altLang="en-US" dirty="0"/>
          </a:p>
        </p:txBody>
      </p:sp>
      <p:sp>
        <p:nvSpPr>
          <p:cNvPr id="5" name="文字方塊 4">
            <a:extLst>
              <a:ext uri="{FF2B5EF4-FFF2-40B4-BE49-F238E27FC236}">
                <a16:creationId xmlns:a16="http://schemas.microsoft.com/office/drawing/2014/main" id="{9E1F504C-4D2F-7FE7-EE1E-C49424E5BE95}"/>
              </a:ext>
            </a:extLst>
          </p:cNvPr>
          <p:cNvSpPr txBox="1"/>
          <p:nvPr/>
        </p:nvSpPr>
        <p:spPr>
          <a:xfrm>
            <a:off x="7092864" y="5287557"/>
            <a:ext cx="436728" cy="369332"/>
          </a:xfrm>
          <a:prstGeom prst="rect">
            <a:avLst/>
          </a:prstGeom>
          <a:noFill/>
        </p:spPr>
        <p:txBody>
          <a:bodyPr wrap="square" rtlCol="0">
            <a:spAutoFit/>
          </a:bodyPr>
          <a:lstStyle/>
          <a:p>
            <a:r>
              <a:rPr lang="en-US" altLang="zh-TW" dirty="0"/>
              <a:t>h4</a:t>
            </a:r>
            <a:endParaRPr lang="zh-TW" altLang="en-US" dirty="0"/>
          </a:p>
        </p:txBody>
      </p:sp>
      <p:sp>
        <p:nvSpPr>
          <p:cNvPr id="6" name="文字方塊 5">
            <a:extLst>
              <a:ext uri="{FF2B5EF4-FFF2-40B4-BE49-F238E27FC236}">
                <a16:creationId xmlns:a16="http://schemas.microsoft.com/office/drawing/2014/main" id="{264771AB-8941-D126-F692-154E8A1CA3BC}"/>
              </a:ext>
            </a:extLst>
          </p:cNvPr>
          <p:cNvSpPr txBox="1"/>
          <p:nvPr/>
        </p:nvSpPr>
        <p:spPr>
          <a:xfrm>
            <a:off x="4082238" y="2594169"/>
            <a:ext cx="436728" cy="369332"/>
          </a:xfrm>
          <a:prstGeom prst="rect">
            <a:avLst/>
          </a:prstGeom>
          <a:noFill/>
        </p:spPr>
        <p:txBody>
          <a:bodyPr wrap="square" rtlCol="0">
            <a:spAutoFit/>
          </a:bodyPr>
          <a:lstStyle/>
          <a:p>
            <a:r>
              <a:rPr lang="en-US" altLang="zh-TW" dirty="0"/>
              <a:t>s1</a:t>
            </a:r>
            <a:endParaRPr lang="zh-TW" altLang="en-US" dirty="0"/>
          </a:p>
        </p:txBody>
      </p:sp>
      <p:sp>
        <p:nvSpPr>
          <p:cNvPr id="7" name="文字方塊 6">
            <a:extLst>
              <a:ext uri="{FF2B5EF4-FFF2-40B4-BE49-F238E27FC236}">
                <a16:creationId xmlns:a16="http://schemas.microsoft.com/office/drawing/2014/main" id="{72609A3E-8F71-985D-5B6D-8CE7587389CA}"/>
              </a:ext>
            </a:extLst>
          </p:cNvPr>
          <p:cNvSpPr txBox="1"/>
          <p:nvPr/>
        </p:nvSpPr>
        <p:spPr>
          <a:xfrm>
            <a:off x="6496653" y="2616310"/>
            <a:ext cx="436728" cy="369332"/>
          </a:xfrm>
          <a:prstGeom prst="rect">
            <a:avLst/>
          </a:prstGeom>
          <a:noFill/>
        </p:spPr>
        <p:txBody>
          <a:bodyPr wrap="square" rtlCol="0">
            <a:spAutoFit/>
          </a:bodyPr>
          <a:lstStyle/>
          <a:p>
            <a:r>
              <a:rPr lang="en-US" altLang="zh-TW" dirty="0"/>
              <a:t>s2</a:t>
            </a:r>
            <a:endParaRPr lang="zh-TW" altLang="en-US" dirty="0"/>
          </a:p>
        </p:txBody>
      </p:sp>
      <p:sp>
        <p:nvSpPr>
          <p:cNvPr id="8" name="文字方塊 7">
            <a:extLst>
              <a:ext uri="{FF2B5EF4-FFF2-40B4-BE49-F238E27FC236}">
                <a16:creationId xmlns:a16="http://schemas.microsoft.com/office/drawing/2014/main" id="{FABA6154-1FC4-0CDB-6008-CB6142A2B811}"/>
              </a:ext>
            </a:extLst>
          </p:cNvPr>
          <p:cNvSpPr txBox="1"/>
          <p:nvPr/>
        </p:nvSpPr>
        <p:spPr>
          <a:xfrm>
            <a:off x="5315684" y="3656415"/>
            <a:ext cx="436728" cy="369332"/>
          </a:xfrm>
          <a:prstGeom prst="rect">
            <a:avLst/>
          </a:prstGeom>
          <a:noFill/>
        </p:spPr>
        <p:txBody>
          <a:bodyPr wrap="square" rtlCol="0">
            <a:spAutoFit/>
          </a:bodyPr>
          <a:lstStyle/>
          <a:p>
            <a:r>
              <a:rPr lang="en-US" altLang="zh-TW" dirty="0"/>
              <a:t>s3</a:t>
            </a:r>
            <a:endParaRPr lang="zh-TW" altLang="en-US" dirty="0"/>
          </a:p>
        </p:txBody>
      </p:sp>
      <p:sp>
        <p:nvSpPr>
          <p:cNvPr id="9" name="文字方塊 8">
            <a:extLst>
              <a:ext uri="{FF2B5EF4-FFF2-40B4-BE49-F238E27FC236}">
                <a16:creationId xmlns:a16="http://schemas.microsoft.com/office/drawing/2014/main" id="{5E92975F-F536-1A85-7DBA-24BF0EEF12F0}"/>
              </a:ext>
            </a:extLst>
          </p:cNvPr>
          <p:cNvSpPr txBox="1"/>
          <p:nvPr/>
        </p:nvSpPr>
        <p:spPr>
          <a:xfrm>
            <a:off x="7091450" y="3639636"/>
            <a:ext cx="436728" cy="369332"/>
          </a:xfrm>
          <a:prstGeom prst="rect">
            <a:avLst/>
          </a:prstGeom>
          <a:noFill/>
        </p:spPr>
        <p:txBody>
          <a:bodyPr wrap="square" rtlCol="0">
            <a:spAutoFit/>
          </a:bodyPr>
          <a:lstStyle/>
          <a:p>
            <a:r>
              <a:rPr lang="en-US" altLang="zh-TW" dirty="0"/>
              <a:t>s4</a:t>
            </a:r>
            <a:endParaRPr lang="zh-TW" altLang="en-US" dirty="0"/>
          </a:p>
        </p:txBody>
      </p:sp>
      <p:sp>
        <p:nvSpPr>
          <p:cNvPr id="10" name="文字方塊 9">
            <a:extLst>
              <a:ext uri="{FF2B5EF4-FFF2-40B4-BE49-F238E27FC236}">
                <a16:creationId xmlns:a16="http://schemas.microsoft.com/office/drawing/2014/main" id="{3034C0F0-8B70-9355-C8B5-D7BDC85EC15E}"/>
              </a:ext>
            </a:extLst>
          </p:cNvPr>
          <p:cNvSpPr txBox="1"/>
          <p:nvPr/>
        </p:nvSpPr>
        <p:spPr>
          <a:xfrm>
            <a:off x="7092864" y="4430498"/>
            <a:ext cx="436728" cy="369332"/>
          </a:xfrm>
          <a:prstGeom prst="rect">
            <a:avLst/>
          </a:prstGeom>
          <a:noFill/>
        </p:spPr>
        <p:txBody>
          <a:bodyPr wrap="square" rtlCol="0">
            <a:spAutoFit/>
          </a:bodyPr>
          <a:lstStyle/>
          <a:p>
            <a:r>
              <a:rPr lang="en-US" altLang="zh-TW" dirty="0"/>
              <a:t>s6</a:t>
            </a:r>
            <a:endParaRPr lang="zh-TW" altLang="en-US" dirty="0"/>
          </a:p>
        </p:txBody>
      </p:sp>
      <p:sp>
        <p:nvSpPr>
          <p:cNvPr id="11" name="文字方塊 10">
            <a:extLst>
              <a:ext uri="{FF2B5EF4-FFF2-40B4-BE49-F238E27FC236}">
                <a16:creationId xmlns:a16="http://schemas.microsoft.com/office/drawing/2014/main" id="{7F281C9E-20FD-6E49-7395-CE06749C6E6E}"/>
              </a:ext>
            </a:extLst>
          </p:cNvPr>
          <p:cNvSpPr txBox="1"/>
          <p:nvPr/>
        </p:nvSpPr>
        <p:spPr>
          <a:xfrm>
            <a:off x="5317558" y="4430498"/>
            <a:ext cx="436728" cy="369332"/>
          </a:xfrm>
          <a:prstGeom prst="rect">
            <a:avLst/>
          </a:prstGeom>
          <a:noFill/>
        </p:spPr>
        <p:txBody>
          <a:bodyPr wrap="square" rtlCol="0">
            <a:spAutoFit/>
          </a:bodyPr>
          <a:lstStyle/>
          <a:p>
            <a:r>
              <a:rPr lang="en-US" altLang="zh-TW" dirty="0"/>
              <a:t>s5</a:t>
            </a:r>
            <a:endParaRPr lang="zh-TW"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2"/>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t>Goal </a:t>
            </a:r>
            <a:endParaRPr dirty="0"/>
          </a:p>
        </p:txBody>
      </p:sp>
      <p:sp>
        <p:nvSpPr>
          <p:cNvPr id="91" name="Google Shape;91;p2"/>
          <p:cNvSpPr txBox="1">
            <a:spLocks noGrp="1"/>
          </p:cNvSpPr>
          <p:nvPr>
            <p:ph idx="1"/>
          </p:nvPr>
        </p:nvSpPr>
        <p:spPr>
          <a:prstGeom prst="rect">
            <a:avLst/>
          </a:prstGeom>
          <a:noFill/>
          <a:ln>
            <a:noFill/>
          </a:ln>
        </p:spPr>
        <p:txBody>
          <a:bodyPr spcFirstLastPara="1" wrap="square" lIns="91425" tIns="45700" rIns="91425" bIns="45700" anchor="t" anchorCtr="0">
            <a:normAutofit/>
          </a:bodyPr>
          <a:lstStyle/>
          <a:p>
            <a:pPr>
              <a:lnSpc>
                <a:spcPct val="150000"/>
              </a:lnSpc>
              <a:spcBef>
                <a:spcPts val="0"/>
              </a:spcBef>
              <a:spcAft>
                <a:spcPts val="0"/>
              </a:spcAft>
              <a:buClr>
                <a:schemeClr val="dk1"/>
              </a:buClr>
              <a:buSzPct val="80000"/>
              <a:buFont typeface="Wingdings" panose="05000000000000000000" pitchFamily="2" charset="2"/>
              <a:buChar char="l"/>
            </a:pPr>
            <a:r>
              <a:rPr lang="en-US" dirty="0"/>
              <a:t> In project 3, we will </a:t>
            </a:r>
            <a:r>
              <a:rPr lang="en-US" altLang="zh-TW" dirty="0"/>
              <a:t>use </a:t>
            </a:r>
            <a:r>
              <a:rPr lang="en-US" altLang="zh-TW" dirty="0" err="1"/>
              <a:t>mininet</a:t>
            </a:r>
            <a:r>
              <a:rPr lang="en-US" altLang="zh-TW" dirty="0"/>
              <a:t> and ONOS to:</a:t>
            </a:r>
            <a:endParaRPr lang="en-US" dirty="0"/>
          </a:p>
          <a:p>
            <a:pPr lvl="1">
              <a:lnSpc>
                <a:spcPct val="150000"/>
              </a:lnSpc>
              <a:spcBef>
                <a:spcPts val="0"/>
              </a:spcBef>
              <a:spcAft>
                <a:spcPts val="0"/>
              </a:spcAft>
              <a:buClr>
                <a:schemeClr val="dk1"/>
              </a:buClr>
              <a:buSzPct val="80000"/>
              <a:buFont typeface="Wingdings" panose="05000000000000000000" pitchFamily="2" charset="2"/>
              <a:buChar char="l"/>
            </a:pPr>
            <a:r>
              <a:rPr lang="en-US" dirty="0"/>
              <a:t> Build a </a:t>
            </a:r>
            <a:r>
              <a:rPr lang="en-US" altLang="zh-TW" dirty="0"/>
              <a:t>designated topology for the client-server scenario</a:t>
            </a:r>
            <a:endParaRPr lang="en-US" dirty="0"/>
          </a:p>
          <a:p>
            <a:pPr lvl="1">
              <a:lnSpc>
                <a:spcPct val="150000"/>
              </a:lnSpc>
              <a:spcBef>
                <a:spcPts val="0"/>
              </a:spcBef>
              <a:spcAft>
                <a:spcPts val="0"/>
              </a:spcAft>
              <a:buClr>
                <a:schemeClr val="dk1"/>
              </a:buClr>
              <a:buSzPct val="80000"/>
              <a:buFont typeface="Wingdings" panose="05000000000000000000" pitchFamily="2" charset="2"/>
              <a:buChar char="l"/>
            </a:pPr>
            <a:r>
              <a:rPr lang="en-US" dirty="0"/>
              <a:t> Install several flow rules to control network flow</a:t>
            </a:r>
          </a:p>
          <a:p>
            <a:pPr lvl="1">
              <a:lnSpc>
                <a:spcPct val="150000"/>
              </a:lnSpc>
              <a:spcBef>
                <a:spcPts val="0"/>
              </a:spcBef>
              <a:spcAft>
                <a:spcPts val="0"/>
              </a:spcAft>
              <a:buClr>
                <a:schemeClr val="dk1"/>
              </a:buClr>
              <a:buSzPct val="80000"/>
              <a:buFont typeface="Wingdings" panose="05000000000000000000" pitchFamily="2" charset="2"/>
              <a:buChar char="l"/>
            </a:pPr>
            <a:r>
              <a:rPr lang="en-US" dirty="0"/>
              <a:t> Achieve server load balancing</a:t>
            </a:r>
            <a:endParaRPr dirty="0"/>
          </a:p>
        </p:txBody>
      </p:sp>
      <p:pic>
        <p:nvPicPr>
          <p:cNvPr id="95" name="Google Shape;95;p2"/>
          <p:cNvPicPr preferRelativeResize="0"/>
          <p:nvPr/>
        </p:nvPicPr>
        <p:blipFill rotWithShape="1">
          <a:blip r:embed="rId3">
            <a:alphaModFix/>
          </a:blip>
          <a:srcRect/>
          <a:stretch/>
        </p:blipFill>
        <p:spPr>
          <a:xfrm>
            <a:off x="6532813" y="5990725"/>
            <a:ext cx="814780" cy="821247"/>
          </a:xfrm>
          <a:prstGeom prst="rect">
            <a:avLst/>
          </a:prstGeom>
          <a:noFill/>
          <a:ln>
            <a:noFill/>
          </a:ln>
        </p:spPr>
      </p:pic>
      <p:pic>
        <p:nvPicPr>
          <p:cNvPr id="100" name="Google Shape;100;p2"/>
          <p:cNvPicPr preferRelativeResize="0"/>
          <p:nvPr/>
        </p:nvPicPr>
        <p:blipFill rotWithShape="1">
          <a:blip r:embed="rId4">
            <a:alphaModFix/>
          </a:blip>
          <a:srcRect/>
          <a:stretch/>
        </p:blipFill>
        <p:spPr>
          <a:xfrm>
            <a:off x="6471207" y="5267263"/>
            <a:ext cx="943313" cy="396822"/>
          </a:xfrm>
          <a:prstGeom prst="rect">
            <a:avLst/>
          </a:prstGeom>
          <a:noFill/>
          <a:ln>
            <a:noFill/>
          </a:ln>
        </p:spPr>
      </p:pic>
      <p:cxnSp>
        <p:nvCxnSpPr>
          <p:cNvPr id="102" name="Google Shape;102;p2"/>
          <p:cNvCxnSpPr>
            <a:cxnSpLocks/>
          </p:cNvCxnSpPr>
          <p:nvPr/>
        </p:nvCxnSpPr>
        <p:spPr>
          <a:xfrm flipV="1">
            <a:off x="1606858" y="4252302"/>
            <a:ext cx="405007" cy="648172"/>
          </a:xfrm>
          <a:prstGeom prst="straightConnector1">
            <a:avLst/>
          </a:prstGeom>
          <a:noFill/>
          <a:ln w="19050" cap="flat" cmpd="sng">
            <a:solidFill>
              <a:schemeClr val="dk1"/>
            </a:solidFill>
            <a:prstDash val="solid"/>
            <a:miter lim="800000"/>
            <a:headEnd type="triangle" w="med" len="med"/>
            <a:tailEnd type="triangle" w="med" len="med"/>
          </a:ln>
        </p:spPr>
      </p:cxnSp>
      <p:cxnSp>
        <p:nvCxnSpPr>
          <p:cNvPr id="104" name="Google Shape;104;p2"/>
          <p:cNvCxnSpPr>
            <a:cxnSpLocks/>
            <a:stCxn id="31" idx="3"/>
            <a:endCxn id="30" idx="1"/>
          </p:cNvCxnSpPr>
          <p:nvPr/>
        </p:nvCxnSpPr>
        <p:spPr>
          <a:xfrm flipV="1">
            <a:off x="2610206" y="3933150"/>
            <a:ext cx="4648893" cy="5025"/>
          </a:xfrm>
          <a:prstGeom prst="straightConnector1">
            <a:avLst/>
          </a:prstGeom>
          <a:noFill/>
          <a:ln w="19050" cap="flat" cmpd="sng">
            <a:solidFill>
              <a:schemeClr val="dk1"/>
            </a:solidFill>
            <a:prstDash val="solid"/>
            <a:miter lim="800000"/>
            <a:headEnd type="triangle" w="med" len="med"/>
            <a:tailEnd type="triangle" w="med" len="med"/>
          </a:ln>
        </p:spPr>
      </p:cxnSp>
      <p:cxnSp>
        <p:nvCxnSpPr>
          <p:cNvPr id="105" name="Google Shape;105;p2"/>
          <p:cNvCxnSpPr>
            <a:cxnSpLocks/>
            <a:endCxn id="43" idx="0"/>
          </p:cNvCxnSpPr>
          <p:nvPr/>
        </p:nvCxnSpPr>
        <p:spPr>
          <a:xfrm flipH="1">
            <a:off x="6940203" y="4131560"/>
            <a:ext cx="593700" cy="412242"/>
          </a:xfrm>
          <a:prstGeom prst="straightConnector1">
            <a:avLst/>
          </a:prstGeom>
          <a:noFill/>
          <a:ln w="19050" cap="flat" cmpd="sng">
            <a:solidFill>
              <a:schemeClr val="dk1"/>
            </a:solidFill>
            <a:prstDash val="solid"/>
            <a:miter lim="800000"/>
            <a:headEnd type="triangle" w="med" len="med"/>
            <a:tailEnd type="triangle" w="med" len="med"/>
          </a:ln>
        </p:spPr>
      </p:cxnSp>
      <p:cxnSp>
        <p:nvCxnSpPr>
          <p:cNvPr id="107" name="Google Shape;107;p2"/>
          <p:cNvCxnSpPr>
            <a:cxnSpLocks/>
            <a:stCxn id="43" idx="2"/>
          </p:cNvCxnSpPr>
          <p:nvPr/>
        </p:nvCxnSpPr>
        <p:spPr>
          <a:xfrm>
            <a:off x="6940203" y="4940623"/>
            <a:ext cx="0" cy="332713"/>
          </a:xfrm>
          <a:prstGeom prst="straightConnector1">
            <a:avLst/>
          </a:prstGeom>
          <a:noFill/>
          <a:ln w="19050" cap="flat" cmpd="sng">
            <a:solidFill>
              <a:schemeClr val="dk1"/>
            </a:solidFill>
            <a:prstDash val="solid"/>
            <a:miter lim="800000"/>
            <a:headEnd type="triangle" w="med" len="med"/>
            <a:tailEnd type="triangle" w="med" len="med"/>
          </a:ln>
        </p:spPr>
      </p:cxnSp>
      <p:pic>
        <p:nvPicPr>
          <p:cNvPr id="30" name="Google Shape;99;p2">
            <a:extLst>
              <a:ext uri="{FF2B5EF4-FFF2-40B4-BE49-F238E27FC236}">
                <a16:creationId xmlns:a16="http://schemas.microsoft.com/office/drawing/2014/main" id="{129505DC-5C40-4141-8EE8-8EED5F261CBC}"/>
              </a:ext>
            </a:extLst>
          </p:cNvPr>
          <p:cNvPicPr preferRelativeResize="0"/>
          <p:nvPr/>
        </p:nvPicPr>
        <p:blipFill rotWithShape="1">
          <a:blip r:embed="rId4">
            <a:alphaModFix/>
          </a:blip>
          <a:srcRect/>
          <a:stretch/>
        </p:blipFill>
        <p:spPr>
          <a:xfrm>
            <a:off x="7259099" y="3734739"/>
            <a:ext cx="943312" cy="396821"/>
          </a:xfrm>
          <a:prstGeom prst="rect">
            <a:avLst/>
          </a:prstGeom>
          <a:noFill/>
          <a:ln>
            <a:noFill/>
          </a:ln>
        </p:spPr>
      </p:pic>
      <p:pic>
        <p:nvPicPr>
          <p:cNvPr id="31" name="Google Shape;99;p2">
            <a:extLst>
              <a:ext uri="{FF2B5EF4-FFF2-40B4-BE49-F238E27FC236}">
                <a16:creationId xmlns:a16="http://schemas.microsoft.com/office/drawing/2014/main" id="{FEC1C14C-2DB0-4FAD-8AE9-4D6B5648397C}"/>
              </a:ext>
            </a:extLst>
          </p:cNvPr>
          <p:cNvPicPr preferRelativeResize="0"/>
          <p:nvPr/>
        </p:nvPicPr>
        <p:blipFill rotWithShape="1">
          <a:blip r:embed="rId4">
            <a:alphaModFix/>
          </a:blip>
          <a:srcRect/>
          <a:stretch/>
        </p:blipFill>
        <p:spPr>
          <a:xfrm>
            <a:off x="1666894" y="3739764"/>
            <a:ext cx="943312" cy="396821"/>
          </a:xfrm>
          <a:prstGeom prst="rect">
            <a:avLst/>
          </a:prstGeom>
          <a:noFill/>
          <a:ln>
            <a:noFill/>
          </a:ln>
        </p:spPr>
      </p:pic>
      <p:pic>
        <p:nvPicPr>
          <p:cNvPr id="42" name="Google Shape;93;p2">
            <a:extLst>
              <a:ext uri="{FF2B5EF4-FFF2-40B4-BE49-F238E27FC236}">
                <a16:creationId xmlns:a16="http://schemas.microsoft.com/office/drawing/2014/main" id="{F799F1FE-BB14-4F2D-A483-97322C9B5BF1}"/>
              </a:ext>
            </a:extLst>
          </p:cNvPr>
          <p:cNvPicPr preferRelativeResize="0"/>
          <p:nvPr/>
        </p:nvPicPr>
        <p:blipFill rotWithShape="1">
          <a:blip r:embed="rId5">
            <a:alphaModFix/>
          </a:blip>
          <a:srcRect/>
          <a:stretch/>
        </p:blipFill>
        <p:spPr>
          <a:xfrm>
            <a:off x="828027" y="5131329"/>
            <a:ext cx="1063771" cy="544308"/>
          </a:xfrm>
          <a:prstGeom prst="rect">
            <a:avLst/>
          </a:prstGeom>
          <a:noFill/>
          <a:ln>
            <a:noFill/>
          </a:ln>
        </p:spPr>
      </p:pic>
      <p:pic>
        <p:nvPicPr>
          <p:cNvPr id="43" name="Google Shape;99;p2">
            <a:extLst>
              <a:ext uri="{FF2B5EF4-FFF2-40B4-BE49-F238E27FC236}">
                <a16:creationId xmlns:a16="http://schemas.microsoft.com/office/drawing/2014/main" id="{F24C8824-08E1-4401-8305-A97C2041F367}"/>
              </a:ext>
            </a:extLst>
          </p:cNvPr>
          <p:cNvPicPr preferRelativeResize="0"/>
          <p:nvPr/>
        </p:nvPicPr>
        <p:blipFill rotWithShape="1">
          <a:blip r:embed="rId4">
            <a:alphaModFix/>
          </a:blip>
          <a:srcRect/>
          <a:stretch/>
        </p:blipFill>
        <p:spPr>
          <a:xfrm>
            <a:off x="6468547" y="4543802"/>
            <a:ext cx="943312" cy="396821"/>
          </a:xfrm>
          <a:prstGeom prst="rect">
            <a:avLst/>
          </a:prstGeom>
          <a:noFill/>
          <a:ln>
            <a:noFill/>
          </a:ln>
        </p:spPr>
      </p:pic>
      <p:cxnSp>
        <p:nvCxnSpPr>
          <p:cNvPr id="68" name="Google Shape;102;p2">
            <a:extLst>
              <a:ext uri="{FF2B5EF4-FFF2-40B4-BE49-F238E27FC236}">
                <a16:creationId xmlns:a16="http://schemas.microsoft.com/office/drawing/2014/main" id="{6B4DFCF0-7ED9-40F2-8230-9D154F529729}"/>
              </a:ext>
            </a:extLst>
          </p:cNvPr>
          <p:cNvCxnSpPr>
            <a:cxnSpLocks/>
          </p:cNvCxnSpPr>
          <p:nvPr/>
        </p:nvCxnSpPr>
        <p:spPr>
          <a:xfrm flipH="1" flipV="1">
            <a:off x="2411241" y="4236395"/>
            <a:ext cx="397929" cy="662799"/>
          </a:xfrm>
          <a:prstGeom prst="straightConnector1">
            <a:avLst/>
          </a:prstGeom>
          <a:noFill/>
          <a:ln w="19050" cap="flat" cmpd="sng">
            <a:solidFill>
              <a:schemeClr val="dk1"/>
            </a:solidFill>
            <a:prstDash val="solid"/>
            <a:miter lim="800000"/>
            <a:headEnd type="triangle" w="med" len="med"/>
            <a:tailEnd type="triangle" w="med" len="med"/>
          </a:ln>
        </p:spPr>
      </p:cxnSp>
      <p:cxnSp>
        <p:nvCxnSpPr>
          <p:cNvPr id="75" name="Google Shape;105;p2">
            <a:extLst>
              <a:ext uri="{FF2B5EF4-FFF2-40B4-BE49-F238E27FC236}">
                <a16:creationId xmlns:a16="http://schemas.microsoft.com/office/drawing/2014/main" id="{3F74841D-B842-4A9F-B3FF-208EF0ECF4F5}"/>
              </a:ext>
            </a:extLst>
          </p:cNvPr>
          <p:cNvCxnSpPr>
            <a:cxnSpLocks/>
          </p:cNvCxnSpPr>
          <p:nvPr/>
        </p:nvCxnSpPr>
        <p:spPr>
          <a:xfrm>
            <a:off x="7981473" y="4066186"/>
            <a:ext cx="669980" cy="462195"/>
          </a:xfrm>
          <a:prstGeom prst="straightConnector1">
            <a:avLst/>
          </a:prstGeom>
          <a:noFill/>
          <a:ln w="19050" cap="flat" cmpd="sng">
            <a:solidFill>
              <a:schemeClr val="dk1"/>
            </a:solidFill>
            <a:prstDash val="solid"/>
            <a:miter lim="800000"/>
            <a:headEnd type="triangle" w="med" len="med"/>
            <a:tailEnd type="triangle" w="med" len="med"/>
          </a:ln>
        </p:spPr>
      </p:cxnSp>
      <p:cxnSp>
        <p:nvCxnSpPr>
          <p:cNvPr id="87" name="Google Shape;107;p2">
            <a:extLst>
              <a:ext uri="{FF2B5EF4-FFF2-40B4-BE49-F238E27FC236}">
                <a16:creationId xmlns:a16="http://schemas.microsoft.com/office/drawing/2014/main" id="{7BB4C3E7-7D92-4D34-AEEB-571211AD1BCF}"/>
              </a:ext>
            </a:extLst>
          </p:cNvPr>
          <p:cNvCxnSpPr>
            <a:cxnSpLocks/>
          </p:cNvCxnSpPr>
          <p:nvPr/>
        </p:nvCxnSpPr>
        <p:spPr>
          <a:xfrm>
            <a:off x="6940203" y="5664085"/>
            <a:ext cx="0" cy="332713"/>
          </a:xfrm>
          <a:prstGeom prst="straightConnector1">
            <a:avLst/>
          </a:prstGeom>
          <a:noFill/>
          <a:ln w="19050" cap="flat" cmpd="sng">
            <a:solidFill>
              <a:schemeClr val="dk1"/>
            </a:solidFill>
            <a:prstDash val="solid"/>
            <a:miter lim="800000"/>
            <a:headEnd type="triangle" w="med" len="med"/>
            <a:tailEnd type="triangle" w="med" len="med"/>
          </a:ln>
        </p:spPr>
      </p:cxnSp>
      <p:pic>
        <p:nvPicPr>
          <p:cNvPr id="88" name="Google Shape;95;p2">
            <a:extLst>
              <a:ext uri="{FF2B5EF4-FFF2-40B4-BE49-F238E27FC236}">
                <a16:creationId xmlns:a16="http://schemas.microsoft.com/office/drawing/2014/main" id="{4E42FB88-C4E9-47FD-8336-A0C8F970ED84}"/>
              </a:ext>
            </a:extLst>
          </p:cNvPr>
          <p:cNvPicPr preferRelativeResize="0"/>
          <p:nvPr/>
        </p:nvPicPr>
        <p:blipFill rotWithShape="1">
          <a:blip r:embed="rId3">
            <a:alphaModFix/>
          </a:blip>
          <a:srcRect/>
          <a:stretch/>
        </p:blipFill>
        <p:spPr>
          <a:xfrm>
            <a:off x="8274218" y="6002277"/>
            <a:ext cx="814780" cy="821247"/>
          </a:xfrm>
          <a:prstGeom prst="rect">
            <a:avLst/>
          </a:prstGeom>
          <a:noFill/>
          <a:ln>
            <a:noFill/>
          </a:ln>
        </p:spPr>
      </p:pic>
      <p:pic>
        <p:nvPicPr>
          <p:cNvPr id="89" name="Google Shape;100;p2">
            <a:extLst>
              <a:ext uri="{FF2B5EF4-FFF2-40B4-BE49-F238E27FC236}">
                <a16:creationId xmlns:a16="http://schemas.microsoft.com/office/drawing/2014/main" id="{7DFCDA84-F030-4FF3-BA34-921C226E6112}"/>
              </a:ext>
            </a:extLst>
          </p:cNvPr>
          <p:cNvPicPr preferRelativeResize="0"/>
          <p:nvPr/>
        </p:nvPicPr>
        <p:blipFill rotWithShape="1">
          <a:blip r:embed="rId4">
            <a:alphaModFix/>
          </a:blip>
          <a:srcRect/>
          <a:stretch/>
        </p:blipFill>
        <p:spPr>
          <a:xfrm>
            <a:off x="8212612" y="5278815"/>
            <a:ext cx="943313" cy="396822"/>
          </a:xfrm>
          <a:prstGeom prst="rect">
            <a:avLst/>
          </a:prstGeom>
          <a:noFill/>
          <a:ln>
            <a:noFill/>
          </a:ln>
        </p:spPr>
      </p:pic>
      <p:cxnSp>
        <p:nvCxnSpPr>
          <p:cNvPr id="113" name="Google Shape;107;p2">
            <a:extLst>
              <a:ext uri="{FF2B5EF4-FFF2-40B4-BE49-F238E27FC236}">
                <a16:creationId xmlns:a16="http://schemas.microsoft.com/office/drawing/2014/main" id="{2B9E486B-4130-4CA7-B78A-5D97FCDBC5CF}"/>
              </a:ext>
            </a:extLst>
          </p:cNvPr>
          <p:cNvCxnSpPr>
            <a:cxnSpLocks/>
            <a:stCxn id="114" idx="2"/>
          </p:cNvCxnSpPr>
          <p:nvPr/>
        </p:nvCxnSpPr>
        <p:spPr>
          <a:xfrm>
            <a:off x="8681608" y="4952175"/>
            <a:ext cx="0" cy="332713"/>
          </a:xfrm>
          <a:prstGeom prst="straightConnector1">
            <a:avLst/>
          </a:prstGeom>
          <a:noFill/>
          <a:ln w="19050" cap="flat" cmpd="sng">
            <a:solidFill>
              <a:schemeClr val="dk1"/>
            </a:solidFill>
            <a:prstDash val="solid"/>
            <a:miter lim="800000"/>
            <a:headEnd type="triangle" w="med" len="med"/>
            <a:tailEnd type="triangle" w="med" len="med"/>
          </a:ln>
        </p:spPr>
      </p:cxnSp>
      <p:pic>
        <p:nvPicPr>
          <p:cNvPr id="114" name="Google Shape;99;p2">
            <a:extLst>
              <a:ext uri="{FF2B5EF4-FFF2-40B4-BE49-F238E27FC236}">
                <a16:creationId xmlns:a16="http://schemas.microsoft.com/office/drawing/2014/main" id="{81DCBA64-17BF-44C3-A199-0D8F0C451310}"/>
              </a:ext>
            </a:extLst>
          </p:cNvPr>
          <p:cNvPicPr preferRelativeResize="0"/>
          <p:nvPr/>
        </p:nvPicPr>
        <p:blipFill rotWithShape="1">
          <a:blip r:embed="rId4">
            <a:alphaModFix/>
          </a:blip>
          <a:srcRect/>
          <a:stretch/>
        </p:blipFill>
        <p:spPr>
          <a:xfrm>
            <a:off x="8209952" y="4555354"/>
            <a:ext cx="943312" cy="396821"/>
          </a:xfrm>
          <a:prstGeom prst="rect">
            <a:avLst/>
          </a:prstGeom>
          <a:noFill/>
          <a:ln>
            <a:noFill/>
          </a:ln>
        </p:spPr>
      </p:pic>
      <p:cxnSp>
        <p:nvCxnSpPr>
          <p:cNvPr id="115" name="Google Shape;107;p2">
            <a:extLst>
              <a:ext uri="{FF2B5EF4-FFF2-40B4-BE49-F238E27FC236}">
                <a16:creationId xmlns:a16="http://schemas.microsoft.com/office/drawing/2014/main" id="{CE3CDACC-18D0-4944-8ED6-CEB8955B5B57}"/>
              </a:ext>
            </a:extLst>
          </p:cNvPr>
          <p:cNvCxnSpPr>
            <a:cxnSpLocks/>
          </p:cNvCxnSpPr>
          <p:nvPr/>
        </p:nvCxnSpPr>
        <p:spPr>
          <a:xfrm>
            <a:off x="8681608" y="5675637"/>
            <a:ext cx="0" cy="332713"/>
          </a:xfrm>
          <a:prstGeom prst="straightConnector1">
            <a:avLst/>
          </a:prstGeom>
          <a:noFill/>
          <a:ln w="19050" cap="flat" cmpd="sng">
            <a:solidFill>
              <a:schemeClr val="dk1"/>
            </a:solidFill>
            <a:prstDash val="solid"/>
            <a:miter lim="800000"/>
            <a:headEnd type="triangle" w="med" len="med"/>
            <a:tailEnd type="triangle" w="med" len="med"/>
          </a:ln>
        </p:spPr>
      </p:cxnSp>
      <p:pic>
        <p:nvPicPr>
          <p:cNvPr id="117" name="Google Shape;93;p2">
            <a:extLst>
              <a:ext uri="{FF2B5EF4-FFF2-40B4-BE49-F238E27FC236}">
                <a16:creationId xmlns:a16="http://schemas.microsoft.com/office/drawing/2014/main" id="{966F9A32-1E3F-4CAB-A30A-6E15CBE157F8}"/>
              </a:ext>
            </a:extLst>
          </p:cNvPr>
          <p:cNvPicPr preferRelativeResize="0"/>
          <p:nvPr/>
        </p:nvPicPr>
        <p:blipFill rotWithShape="1">
          <a:blip r:embed="rId5">
            <a:alphaModFix/>
          </a:blip>
          <a:srcRect/>
          <a:stretch/>
        </p:blipFill>
        <p:spPr>
          <a:xfrm>
            <a:off x="2230614" y="5149325"/>
            <a:ext cx="1063771" cy="544308"/>
          </a:xfrm>
          <a:prstGeom prst="rect">
            <a:avLst/>
          </a:prstGeom>
          <a:noFill/>
          <a:ln>
            <a:noFill/>
          </a:ln>
        </p:spPr>
      </p:pic>
      <p:sp>
        <p:nvSpPr>
          <p:cNvPr id="65" name="文字方塊 64">
            <a:extLst>
              <a:ext uri="{FF2B5EF4-FFF2-40B4-BE49-F238E27FC236}">
                <a16:creationId xmlns:a16="http://schemas.microsoft.com/office/drawing/2014/main" id="{11BE0F6A-40ED-4AC8-8F08-D4EDCA9D24CC}"/>
              </a:ext>
            </a:extLst>
          </p:cNvPr>
          <p:cNvSpPr txBox="1"/>
          <p:nvPr/>
        </p:nvSpPr>
        <p:spPr>
          <a:xfrm>
            <a:off x="933367" y="5792802"/>
            <a:ext cx="842988" cy="369332"/>
          </a:xfrm>
          <a:prstGeom prst="rect">
            <a:avLst/>
          </a:prstGeom>
          <a:noFill/>
        </p:spPr>
        <p:txBody>
          <a:bodyPr wrap="none" rtlCol="0">
            <a:spAutoFit/>
          </a:bodyPr>
          <a:lstStyle/>
          <a:p>
            <a:r>
              <a:rPr lang="en-US" altLang="zh-TW" dirty="0"/>
              <a:t>Client1</a:t>
            </a:r>
            <a:endParaRPr lang="zh-TW" altLang="en-US" dirty="0"/>
          </a:p>
        </p:txBody>
      </p:sp>
      <p:sp>
        <p:nvSpPr>
          <p:cNvPr id="118" name="文字方塊 117">
            <a:extLst>
              <a:ext uri="{FF2B5EF4-FFF2-40B4-BE49-F238E27FC236}">
                <a16:creationId xmlns:a16="http://schemas.microsoft.com/office/drawing/2014/main" id="{D490AA89-D346-4C2F-A327-DDE3B548AE0D}"/>
              </a:ext>
            </a:extLst>
          </p:cNvPr>
          <p:cNvSpPr txBox="1"/>
          <p:nvPr/>
        </p:nvSpPr>
        <p:spPr>
          <a:xfrm>
            <a:off x="2451397" y="5781121"/>
            <a:ext cx="842988" cy="369332"/>
          </a:xfrm>
          <a:prstGeom prst="rect">
            <a:avLst/>
          </a:prstGeom>
          <a:noFill/>
        </p:spPr>
        <p:txBody>
          <a:bodyPr wrap="none" rtlCol="0">
            <a:spAutoFit/>
          </a:bodyPr>
          <a:lstStyle/>
          <a:p>
            <a:r>
              <a:rPr lang="en-US" altLang="zh-TW" dirty="0"/>
              <a:t>Client2</a:t>
            </a:r>
            <a:endParaRPr lang="zh-TW" altLang="en-US" dirty="0"/>
          </a:p>
        </p:txBody>
      </p:sp>
      <p:sp>
        <p:nvSpPr>
          <p:cNvPr id="119" name="文字方塊 118">
            <a:extLst>
              <a:ext uri="{FF2B5EF4-FFF2-40B4-BE49-F238E27FC236}">
                <a16:creationId xmlns:a16="http://schemas.microsoft.com/office/drawing/2014/main" id="{9332C1BD-3CDD-4EDC-AA66-7E0ED2E8BF0C}"/>
              </a:ext>
            </a:extLst>
          </p:cNvPr>
          <p:cNvSpPr txBox="1"/>
          <p:nvPr/>
        </p:nvSpPr>
        <p:spPr>
          <a:xfrm>
            <a:off x="5800147" y="5977468"/>
            <a:ext cx="902683" cy="369332"/>
          </a:xfrm>
          <a:prstGeom prst="rect">
            <a:avLst/>
          </a:prstGeom>
          <a:noFill/>
        </p:spPr>
        <p:txBody>
          <a:bodyPr wrap="none" rtlCol="0">
            <a:spAutoFit/>
          </a:bodyPr>
          <a:lstStyle/>
          <a:p>
            <a:r>
              <a:rPr lang="en-US" altLang="zh-TW" dirty="0"/>
              <a:t>Server1</a:t>
            </a:r>
            <a:endParaRPr lang="zh-TW" altLang="en-US" dirty="0"/>
          </a:p>
        </p:txBody>
      </p:sp>
      <p:sp>
        <p:nvSpPr>
          <p:cNvPr id="120" name="文字方塊 119">
            <a:extLst>
              <a:ext uri="{FF2B5EF4-FFF2-40B4-BE49-F238E27FC236}">
                <a16:creationId xmlns:a16="http://schemas.microsoft.com/office/drawing/2014/main" id="{FA8B469F-3180-4DBA-B836-B568BEC94882}"/>
              </a:ext>
            </a:extLst>
          </p:cNvPr>
          <p:cNvSpPr txBox="1"/>
          <p:nvPr/>
        </p:nvSpPr>
        <p:spPr>
          <a:xfrm>
            <a:off x="9055191" y="5942559"/>
            <a:ext cx="902683" cy="369332"/>
          </a:xfrm>
          <a:prstGeom prst="rect">
            <a:avLst/>
          </a:prstGeom>
          <a:noFill/>
        </p:spPr>
        <p:txBody>
          <a:bodyPr wrap="none" rtlCol="0">
            <a:spAutoFit/>
          </a:bodyPr>
          <a:lstStyle/>
          <a:p>
            <a:r>
              <a:rPr lang="en-US" altLang="zh-TW" dirty="0"/>
              <a:t>Server2</a:t>
            </a:r>
            <a:endParaRPr lang="zh-TW"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30"/>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lvl="0">
              <a:lnSpc>
                <a:spcPct val="90000"/>
              </a:lnSpc>
              <a:spcBef>
                <a:spcPts val="0"/>
              </a:spcBef>
              <a:buClr>
                <a:schemeClr val="dk1"/>
              </a:buClr>
              <a:buSzPts val="1800"/>
            </a:pPr>
            <a:r>
              <a:rPr lang="en-US" altLang="zh-TW" dirty="0"/>
              <a:t>Task_1 - Topology Creation (3/3)</a:t>
            </a:r>
            <a:endParaRPr dirty="0"/>
          </a:p>
        </p:txBody>
      </p:sp>
      <p:sp>
        <p:nvSpPr>
          <p:cNvPr id="242" name="Google Shape;242;p30"/>
          <p:cNvSpPr txBox="1">
            <a:spLocks noGrp="1"/>
          </p:cNvSpPr>
          <p:nvPr>
            <p:ph idx="1"/>
          </p:nvPr>
        </p:nvSpPr>
        <p:spPr>
          <a:prstGeom prst="rect">
            <a:avLst/>
          </a:prstGeom>
          <a:noFill/>
          <a:ln>
            <a:noFill/>
          </a:ln>
        </p:spPr>
        <p:txBody>
          <a:bodyPr spcFirstLastPara="1" wrap="square" lIns="91425" tIns="45700" rIns="91425" bIns="45700" anchor="t" anchorCtr="0">
            <a:normAutofit/>
          </a:bodyPr>
          <a:lstStyle/>
          <a:p>
            <a:pPr marL="457200" lvl="0" indent="-342900" algn="l" rtl="0">
              <a:lnSpc>
                <a:spcPct val="150000"/>
              </a:lnSpc>
              <a:spcBef>
                <a:spcPts val="1000"/>
              </a:spcBef>
              <a:spcAft>
                <a:spcPts val="0"/>
              </a:spcAft>
              <a:buClrTx/>
              <a:buSzPct val="80000"/>
              <a:buFont typeface="Wingdings" panose="05000000000000000000" pitchFamily="2" charset="2"/>
              <a:buChar char="l"/>
            </a:pPr>
            <a:r>
              <a:rPr lang="en-US" dirty="0"/>
              <a:t>Because we don’t want the hosts to send ARP packets, use following command to start your </a:t>
            </a:r>
            <a:r>
              <a:rPr lang="en-US" dirty="0" err="1"/>
              <a:t>mininet</a:t>
            </a:r>
            <a:endParaRPr dirty="0"/>
          </a:p>
          <a:p>
            <a:pPr marL="457200" lvl="0" indent="-342900" algn="l" rtl="0">
              <a:lnSpc>
                <a:spcPct val="150000"/>
              </a:lnSpc>
              <a:spcBef>
                <a:spcPts val="1000"/>
              </a:spcBef>
              <a:spcAft>
                <a:spcPts val="0"/>
              </a:spcAft>
              <a:buClrTx/>
              <a:buSzPct val="80000"/>
              <a:buFont typeface="Wingdings" panose="05000000000000000000" pitchFamily="2" charset="2"/>
              <a:buChar char="l"/>
            </a:pPr>
            <a:r>
              <a:rPr lang="en-US" dirty="0" err="1"/>
              <a:t>sudo</a:t>
            </a:r>
            <a:r>
              <a:rPr lang="en-US" dirty="0"/>
              <a:t> </a:t>
            </a:r>
            <a:r>
              <a:rPr lang="en-US" dirty="0" err="1"/>
              <a:t>mn</a:t>
            </a:r>
            <a:r>
              <a:rPr lang="en-US" dirty="0"/>
              <a:t> --custom=“your_topology_file.py” --topo=“</a:t>
            </a:r>
            <a:r>
              <a:rPr lang="en-US" dirty="0" err="1"/>
              <a:t>your_topology_name</a:t>
            </a:r>
            <a:r>
              <a:rPr lang="en-US" dirty="0"/>
              <a:t>” --controller=</a:t>
            </a:r>
            <a:r>
              <a:rPr lang="en-US" dirty="0" err="1"/>
              <a:t>remote,ip</a:t>
            </a:r>
            <a:r>
              <a:rPr lang="en-US" dirty="0"/>
              <a:t>=127.0.0.1:6653 </a:t>
            </a:r>
            <a:r>
              <a:rPr lang="en-US" dirty="0">
                <a:solidFill>
                  <a:srgbClr val="FF0000"/>
                </a:solidFill>
              </a:rPr>
              <a:t>--</a:t>
            </a:r>
            <a:r>
              <a:rPr lang="en-US" dirty="0" err="1">
                <a:solidFill>
                  <a:srgbClr val="FF0000"/>
                </a:solidFill>
              </a:rPr>
              <a:t>arp</a:t>
            </a:r>
            <a:endParaRPr dirty="0">
              <a:solidFill>
                <a:srgbClr val="FF0000"/>
              </a:solidFill>
            </a:endParaRPr>
          </a:p>
          <a:p>
            <a:pPr marL="457200" lvl="0" indent="-342900" algn="l" rtl="0">
              <a:lnSpc>
                <a:spcPct val="90000"/>
              </a:lnSpc>
              <a:spcBef>
                <a:spcPts val="1000"/>
              </a:spcBef>
              <a:spcAft>
                <a:spcPts val="0"/>
              </a:spcAft>
              <a:buClrTx/>
              <a:buSzPct val="80000"/>
              <a:buFont typeface="Wingdings" panose="05000000000000000000" pitchFamily="2" charset="2"/>
              <a:buChar char="l"/>
            </a:pPr>
            <a:r>
              <a:rPr lang="en-US" dirty="0"/>
              <a:t>(if you want to see your hosts in ONOS web, the </a:t>
            </a:r>
            <a:r>
              <a:rPr lang="en-US" dirty="0" err="1"/>
              <a:t>pingall</a:t>
            </a:r>
            <a:r>
              <a:rPr lang="en-US" dirty="0"/>
              <a:t> or ping command will not send ARP, so just use </a:t>
            </a:r>
            <a:r>
              <a:rPr lang="en-US" dirty="0" err="1"/>
              <a:t>arping</a:t>
            </a:r>
            <a:r>
              <a:rPr lang="en-US" dirty="0"/>
              <a:t> to send ARP and let the controller see your hosts.)</a:t>
            </a:r>
            <a:endParaRPr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31"/>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800"/>
              <a:buNone/>
            </a:pPr>
            <a:r>
              <a:rPr lang="en-US" altLang="zh-TW" dirty="0"/>
              <a:t>Task_2 - </a:t>
            </a:r>
            <a:r>
              <a:rPr lang="en-US" dirty="0"/>
              <a:t>Ping Ability</a:t>
            </a:r>
            <a:endParaRPr dirty="0"/>
          </a:p>
        </p:txBody>
      </p:sp>
      <p:sp>
        <p:nvSpPr>
          <p:cNvPr id="248" name="Google Shape;248;p31"/>
          <p:cNvSpPr txBox="1">
            <a:spLocks noGrp="1"/>
          </p:cNvSpPr>
          <p:nvPr>
            <p:ph idx="1"/>
          </p:nvPr>
        </p:nvSpPr>
        <p:spPr>
          <a:prstGeom prst="rect">
            <a:avLst/>
          </a:prstGeom>
          <a:noFill/>
          <a:ln>
            <a:noFill/>
          </a:ln>
        </p:spPr>
        <p:txBody>
          <a:bodyPr spcFirstLastPara="1" wrap="square" lIns="91425" tIns="45700" rIns="91425" bIns="45700" anchor="t" anchorCtr="0">
            <a:normAutofit/>
          </a:bodyPr>
          <a:lstStyle/>
          <a:p>
            <a:pPr marL="457200" lvl="0" indent="-342900" algn="l" rtl="0">
              <a:lnSpc>
                <a:spcPct val="150000"/>
              </a:lnSpc>
              <a:spcBef>
                <a:spcPts val="1000"/>
              </a:spcBef>
              <a:spcAft>
                <a:spcPts val="0"/>
              </a:spcAft>
              <a:buClr>
                <a:schemeClr val="dk1"/>
              </a:buClr>
              <a:buSzPct val="80000"/>
              <a:buFont typeface="Wingdings" panose="05000000000000000000" pitchFamily="2" charset="2"/>
              <a:buChar char="l"/>
            </a:pPr>
            <a:r>
              <a:rPr lang="en-US" dirty="0"/>
              <a:t>Set some flow rules on your switches</a:t>
            </a:r>
          </a:p>
          <a:p>
            <a:pPr marL="457200" lvl="0" indent="-342900" algn="l" rtl="0">
              <a:lnSpc>
                <a:spcPct val="150000"/>
              </a:lnSpc>
              <a:spcBef>
                <a:spcPts val="1000"/>
              </a:spcBef>
              <a:spcAft>
                <a:spcPts val="0"/>
              </a:spcAft>
              <a:buClr>
                <a:schemeClr val="dk1"/>
              </a:buClr>
              <a:buSzPct val="80000"/>
              <a:buFont typeface="Wingdings" panose="05000000000000000000" pitchFamily="2" charset="2"/>
              <a:buChar char="l"/>
            </a:pPr>
            <a:r>
              <a:rPr lang="en-US" dirty="0"/>
              <a:t>Let h1 can ping h3, and h2 can ping h4</a:t>
            </a:r>
            <a:endParaRPr dirty="0"/>
          </a:p>
          <a:p>
            <a:pPr marL="114300" lvl="0" indent="0" algn="l" rtl="0">
              <a:lnSpc>
                <a:spcPct val="90000"/>
              </a:lnSpc>
              <a:spcBef>
                <a:spcPts val="1000"/>
              </a:spcBef>
              <a:spcAft>
                <a:spcPts val="0"/>
              </a:spcAft>
              <a:buClr>
                <a:schemeClr val="dk1"/>
              </a:buClr>
              <a:buSzPts val="1800"/>
              <a:buNone/>
            </a:pPr>
            <a:endParaRPr dirty="0"/>
          </a:p>
        </p:txBody>
      </p:sp>
      <p:graphicFrame>
        <p:nvGraphicFramePr>
          <p:cNvPr id="249" name="Google Shape;249;p31"/>
          <p:cNvGraphicFramePr/>
          <p:nvPr>
            <p:extLst>
              <p:ext uri="{D42A27DB-BD31-4B8C-83A1-F6EECF244321}">
                <p14:modId xmlns:p14="http://schemas.microsoft.com/office/powerpoint/2010/main" val="1466161204"/>
              </p:ext>
            </p:extLst>
          </p:nvPr>
        </p:nvGraphicFramePr>
        <p:xfrm>
          <a:off x="1382713" y="3318615"/>
          <a:ext cx="5655031" cy="2425700"/>
        </p:xfrm>
        <a:graphic>
          <a:graphicData uri="http://schemas.openxmlformats.org/presentationml/2006/ole">
            <mc:AlternateContent xmlns:mc="http://schemas.openxmlformats.org/markup-compatibility/2006">
              <mc:Choice xmlns:v="urn:schemas-microsoft-com:vml" Requires="v">
                <p:oleObj r:id="rId3" imgW="5655031" imgH="2425700" progId="PBrush">
                  <p:embed/>
                </p:oleObj>
              </mc:Choice>
              <mc:Fallback>
                <p:oleObj r:id="rId3" imgW="5655031" imgH="2425700" progId="PBrush">
                  <p:embed/>
                  <p:pic>
                    <p:nvPicPr>
                      <p:cNvPr id="249" name="Google Shape;249;p31"/>
                      <p:cNvPicPr preferRelativeResize="0"/>
                      <p:nvPr/>
                    </p:nvPicPr>
                    <p:blipFill rotWithShape="1">
                      <a:blip r:embed="rId4">
                        <a:alphaModFix/>
                      </a:blip>
                      <a:srcRect/>
                      <a:stretch/>
                    </p:blipFill>
                    <p:spPr>
                      <a:xfrm>
                        <a:off x="1382713" y="3318615"/>
                        <a:ext cx="5655031" cy="2425700"/>
                      </a:xfrm>
                      <a:prstGeom prst="rect">
                        <a:avLst/>
                      </a:prstGeom>
                      <a:noFill/>
                      <a:ln>
                        <a:noFill/>
                      </a:ln>
                    </p:spPr>
                  </p:pic>
                </p:oleObj>
              </mc:Fallback>
            </mc:AlternateContent>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32"/>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800"/>
              <a:buNone/>
            </a:pPr>
            <a:r>
              <a:rPr lang="en-US" altLang="zh-TW" dirty="0"/>
              <a:t>Task_3 -  </a:t>
            </a:r>
            <a:r>
              <a:rPr lang="en-US" dirty="0"/>
              <a:t>Load Balance</a:t>
            </a:r>
            <a:r>
              <a:rPr lang="zh-TW" altLang="en-US" dirty="0"/>
              <a:t> </a:t>
            </a:r>
            <a:r>
              <a:rPr lang="en-US" altLang="zh-TW" dirty="0"/>
              <a:t>(1/2)</a:t>
            </a:r>
            <a:endParaRPr dirty="0"/>
          </a:p>
        </p:txBody>
      </p:sp>
      <p:sp>
        <p:nvSpPr>
          <p:cNvPr id="255" name="Google Shape;255;p32"/>
          <p:cNvSpPr txBox="1">
            <a:spLocks noGrp="1"/>
          </p:cNvSpPr>
          <p:nvPr>
            <p:ph idx="1"/>
          </p:nvPr>
        </p:nvSpPr>
        <p:spPr>
          <a:prstGeom prst="rect">
            <a:avLst/>
          </a:prstGeom>
          <a:noFill/>
          <a:ln>
            <a:noFill/>
          </a:ln>
        </p:spPr>
        <p:txBody>
          <a:bodyPr spcFirstLastPara="1" wrap="square" lIns="91425" tIns="45700" rIns="91425" bIns="45700" anchor="t" anchorCtr="0">
            <a:normAutofit/>
          </a:bodyPr>
          <a:lstStyle/>
          <a:p>
            <a:pPr marL="457200" lvl="0" indent="-342900" algn="l" rtl="0">
              <a:lnSpc>
                <a:spcPct val="150000"/>
              </a:lnSpc>
              <a:spcBef>
                <a:spcPts val="1000"/>
              </a:spcBef>
              <a:spcAft>
                <a:spcPts val="0"/>
              </a:spcAft>
              <a:buClrTx/>
              <a:buSzPct val="80000"/>
              <a:buChar char="•"/>
            </a:pPr>
            <a:r>
              <a:rPr lang="en-US" dirty="0"/>
              <a:t>In this section, we construct a scenario: when the path to a specific server is congested,  we need to force the packets to pass through some other paths to another server.</a:t>
            </a:r>
            <a:endParaRPr dirty="0"/>
          </a:p>
          <a:p>
            <a:pPr marL="457200" lvl="0" indent="-342900" algn="l" rtl="0">
              <a:lnSpc>
                <a:spcPct val="150000"/>
              </a:lnSpc>
              <a:spcBef>
                <a:spcPts val="1000"/>
              </a:spcBef>
              <a:spcAft>
                <a:spcPts val="0"/>
              </a:spcAft>
              <a:buClrTx/>
              <a:buSzPct val="80000"/>
              <a:buChar char="•"/>
            </a:pPr>
            <a:r>
              <a:rPr lang="en-US" dirty="0"/>
              <a:t>In our topology, when you use h1 ping h4, let the ICMP request send to h3, similarly, when h2 ping h3, let the request send to h4.</a:t>
            </a:r>
            <a:endParaRPr dirty="0"/>
          </a:p>
        </p:txBody>
      </p:sp>
      <p:graphicFrame>
        <p:nvGraphicFramePr>
          <p:cNvPr id="4" name="Google Shape;262;p33">
            <a:extLst>
              <a:ext uri="{FF2B5EF4-FFF2-40B4-BE49-F238E27FC236}">
                <a16:creationId xmlns:a16="http://schemas.microsoft.com/office/drawing/2014/main" id="{B92A571C-3DF1-4A8A-8EDC-533A83344A3F}"/>
              </a:ext>
            </a:extLst>
          </p:cNvPr>
          <p:cNvGraphicFramePr/>
          <p:nvPr>
            <p:extLst>
              <p:ext uri="{D42A27DB-BD31-4B8C-83A1-F6EECF244321}">
                <p14:modId xmlns:p14="http://schemas.microsoft.com/office/powerpoint/2010/main" val="3673839358"/>
              </p:ext>
            </p:extLst>
          </p:nvPr>
        </p:nvGraphicFramePr>
        <p:xfrm>
          <a:off x="1282229" y="4071371"/>
          <a:ext cx="5306829" cy="2194958"/>
        </p:xfrm>
        <a:graphic>
          <a:graphicData uri="http://schemas.openxmlformats.org/presentationml/2006/ole">
            <mc:AlternateContent xmlns:mc="http://schemas.openxmlformats.org/markup-compatibility/2006">
              <mc:Choice xmlns:v="urn:schemas-microsoft-com:vml" Requires="v">
                <p:oleObj r:id="rId3" imgW="6138475" imgH="2632776" progId="PBrush">
                  <p:embed/>
                </p:oleObj>
              </mc:Choice>
              <mc:Fallback>
                <p:oleObj r:id="rId3" imgW="6138475" imgH="2632776" progId="PBrush">
                  <p:embed/>
                  <p:pic>
                    <p:nvPicPr>
                      <p:cNvPr id="262" name="Google Shape;262;p33"/>
                      <p:cNvPicPr preferRelativeResize="0"/>
                      <p:nvPr/>
                    </p:nvPicPr>
                    <p:blipFill rotWithShape="1">
                      <a:blip r:embed="rId4">
                        <a:alphaModFix/>
                      </a:blip>
                      <a:srcRect/>
                      <a:stretch/>
                    </p:blipFill>
                    <p:spPr>
                      <a:xfrm>
                        <a:off x="1282229" y="4071371"/>
                        <a:ext cx="5306829" cy="2194958"/>
                      </a:xfrm>
                      <a:prstGeom prst="rect">
                        <a:avLst/>
                      </a:prstGeom>
                      <a:noFill/>
                      <a:ln>
                        <a:noFill/>
                      </a:ln>
                    </p:spPr>
                  </p:pic>
                </p:oleObj>
              </mc:Fallback>
            </mc:AlternateContent>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34"/>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800"/>
              <a:buNone/>
            </a:pPr>
            <a:r>
              <a:rPr lang="en-US" altLang="zh-TW" dirty="0"/>
              <a:t>Task_3 -  Load Balance</a:t>
            </a:r>
            <a:r>
              <a:rPr lang="zh-TW" altLang="en-US" dirty="0"/>
              <a:t> </a:t>
            </a:r>
            <a:r>
              <a:rPr lang="en-US" altLang="zh-TW" dirty="0"/>
              <a:t>(2/2)</a:t>
            </a:r>
            <a:endParaRPr dirty="0"/>
          </a:p>
        </p:txBody>
      </p:sp>
      <p:sp>
        <p:nvSpPr>
          <p:cNvPr id="268" name="Google Shape;268;p34"/>
          <p:cNvSpPr txBox="1">
            <a:spLocks noGrp="1"/>
          </p:cNvSpPr>
          <p:nvPr>
            <p:ph idx="1"/>
          </p:nvPr>
        </p:nvSpPr>
        <p:spPr>
          <a:prstGeom prst="rect">
            <a:avLst/>
          </a:prstGeom>
          <a:noFill/>
          <a:ln>
            <a:noFill/>
          </a:ln>
        </p:spPr>
        <p:txBody>
          <a:bodyPr spcFirstLastPara="1" wrap="square" lIns="91425" tIns="45700" rIns="91425" bIns="45700" anchor="t" anchorCtr="0">
            <a:normAutofit/>
          </a:bodyPr>
          <a:lstStyle/>
          <a:p>
            <a:pPr marL="457200" lvl="0" indent="-342900" algn="l" rtl="0">
              <a:lnSpc>
                <a:spcPct val="150000"/>
              </a:lnSpc>
              <a:spcBef>
                <a:spcPts val="1000"/>
              </a:spcBef>
              <a:spcAft>
                <a:spcPts val="0"/>
              </a:spcAft>
              <a:buClrTx/>
              <a:buSzPct val="80000"/>
              <a:buFont typeface="Wingdings" panose="05000000000000000000" pitchFamily="2" charset="2"/>
              <a:buChar char="l"/>
            </a:pPr>
            <a:r>
              <a:rPr lang="en-US" dirty="0"/>
              <a:t>To do this, you need to use “L2MODIFICATION” and “L3MODIFICATION” rules to make the h1 to h4 packet become h1 to h3, and h3 to h1 become h4 to h1. (similar in h2 to h3 situation)</a:t>
            </a:r>
          </a:p>
          <a:p>
            <a:pPr marL="457200" lvl="0" indent="-342900" algn="l" rtl="0">
              <a:lnSpc>
                <a:spcPct val="150000"/>
              </a:lnSpc>
              <a:spcBef>
                <a:spcPts val="1000"/>
              </a:spcBef>
              <a:spcAft>
                <a:spcPts val="0"/>
              </a:spcAft>
              <a:buClrTx/>
              <a:buSzPct val="80000"/>
              <a:buFont typeface="Wingdings" panose="05000000000000000000" pitchFamily="2" charset="2"/>
              <a:buChar char="l"/>
            </a:pPr>
            <a:r>
              <a:rPr lang="en-US" dirty="0"/>
              <a:t>L2MODIFICATION parameter can be used to modify mac address </a:t>
            </a:r>
          </a:p>
          <a:p>
            <a:pPr marL="457200" indent="-342900">
              <a:lnSpc>
                <a:spcPct val="150000"/>
              </a:lnSpc>
              <a:spcBef>
                <a:spcPts val="1000"/>
              </a:spcBef>
              <a:spcAft>
                <a:spcPts val="0"/>
              </a:spcAft>
              <a:buClrTx/>
              <a:buSzPct val="80000"/>
              <a:buFont typeface="Wingdings" panose="05000000000000000000" pitchFamily="2" charset="2"/>
              <a:buChar char="l"/>
            </a:pPr>
            <a:r>
              <a:rPr lang="en-US" dirty="0"/>
              <a:t>L3</a:t>
            </a:r>
            <a:r>
              <a:rPr lang="en-US" altLang="zh-TW" dirty="0"/>
              <a:t>MODIFICATION parameter can be used to modify </a:t>
            </a:r>
            <a:r>
              <a:rPr lang="en-US" altLang="zh-TW" dirty="0" err="1"/>
              <a:t>ip</a:t>
            </a:r>
            <a:r>
              <a:rPr lang="en-US" altLang="zh-TW" dirty="0"/>
              <a:t> address </a:t>
            </a:r>
            <a:endParaRPr lang="en-US" dirty="0"/>
          </a:p>
          <a:p>
            <a:pPr marL="457200" lvl="0" indent="-342900" algn="l" rtl="0">
              <a:lnSpc>
                <a:spcPct val="150000"/>
              </a:lnSpc>
              <a:spcBef>
                <a:spcPts val="1000"/>
              </a:spcBef>
              <a:spcAft>
                <a:spcPts val="0"/>
              </a:spcAft>
              <a:buClrTx/>
              <a:buSzPct val="80000"/>
              <a:buFont typeface="Wingdings" panose="05000000000000000000" pitchFamily="2" charset="2"/>
              <a:buChar char="l"/>
            </a:pPr>
            <a:r>
              <a:rPr lang="en-US" dirty="0"/>
              <a:t>You can reference following documents</a:t>
            </a:r>
            <a:endParaRPr dirty="0"/>
          </a:p>
          <a:p>
            <a:pPr marL="457200" lvl="0" indent="-342900" algn="l" rtl="0">
              <a:lnSpc>
                <a:spcPct val="150000"/>
              </a:lnSpc>
              <a:spcBef>
                <a:spcPts val="1000"/>
              </a:spcBef>
              <a:spcAft>
                <a:spcPts val="0"/>
              </a:spcAft>
              <a:buClrTx/>
              <a:buSzPct val="80000"/>
              <a:buFont typeface="Wingdings" panose="05000000000000000000" pitchFamily="2" charset="2"/>
              <a:buChar char="l"/>
            </a:pPr>
            <a:r>
              <a:rPr lang="en-US" dirty="0"/>
              <a:t>( </a:t>
            </a:r>
            <a:r>
              <a:rPr lang="en-US" u="sng" dirty="0">
                <a:solidFill>
                  <a:schemeClr val="hlink"/>
                </a:solidFill>
                <a:hlinkClick r:id="rId3"/>
              </a:rPr>
              <a:t>https://wiki.onosproject.org/display/ONOS/Flow+Rules</a:t>
            </a:r>
            <a:r>
              <a:rPr lang="en-US" dirty="0"/>
              <a:t> )</a:t>
            </a:r>
            <a:endParaRPr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35"/>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800"/>
              <a:buNone/>
            </a:pPr>
            <a:r>
              <a:rPr lang="en-US" dirty="0"/>
              <a:t>submission</a:t>
            </a:r>
            <a:endParaRPr dirty="0"/>
          </a:p>
        </p:txBody>
      </p:sp>
      <p:sp>
        <p:nvSpPr>
          <p:cNvPr id="274" name="Google Shape;274;p35"/>
          <p:cNvSpPr txBox="1">
            <a:spLocks noGrp="1"/>
          </p:cNvSpPr>
          <p:nvPr>
            <p:ph idx="1"/>
          </p:nvPr>
        </p:nvSpPr>
        <p:spPr>
          <a:prstGeom prst="rect">
            <a:avLst/>
          </a:prstGeom>
          <a:noFill/>
          <a:ln>
            <a:noFill/>
          </a:ln>
        </p:spPr>
        <p:txBody>
          <a:bodyPr spcFirstLastPara="1" wrap="square" lIns="91425" tIns="45700" rIns="91425" bIns="45700" anchor="t" anchorCtr="0">
            <a:normAutofit/>
          </a:bodyPr>
          <a:lstStyle/>
          <a:p>
            <a:pPr marL="457200" lvl="0" indent="-342900" algn="l" rtl="0">
              <a:lnSpc>
                <a:spcPct val="150000"/>
              </a:lnSpc>
              <a:spcBef>
                <a:spcPts val="1000"/>
              </a:spcBef>
              <a:spcAft>
                <a:spcPts val="0"/>
              </a:spcAft>
              <a:buClrTx/>
              <a:buSzPct val="80000"/>
              <a:buFont typeface="Wingdings" panose="05000000000000000000" pitchFamily="2" charset="2"/>
              <a:buChar char="l"/>
            </a:pPr>
            <a:r>
              <a:rPr lang="en-US" dirty="0"/>
              <a:t>You need to write a report </a:t>
            </a:r>
            <a:r>
              <a:rPr lang="en-US" dirty="0">
                <a:solidFill>
                  <a:srgbClr val="FF0000"/>
                </a:solidFill>
              </a:rPr>
              <a:t>(deadline : 12/20)</a:t>
            </a:r>
            <a:r>
              <a:rPr lang="en-US" dirty="0"/>
              <a:t>, including :</a:t>
            </a:r>
          </a:p>
          <a:p>
            <a:pPr marL="875538" lvl="2" indent="-285750">
              <a:lnSpc>
                <a:spcPct val="150000"/>
              </a:lnSpc>
              <a:spcBef>
                <a:spcPts val="1000"/>
              </a:spcBef>
              <a:spcAft>
                <a:spcPts val="0"/>
              </a:spcAft>
              <a:buClrTx/>
              <a:buSzPct val="80000"/>
              <a:buFont typeface="Wingdings" panose="05000000000000000000" pitchFamily="2" charset="2"/>
              <a:buChar char="l"/>
            </a:pPr>
            <a:r>
              <a:rPr lang="en-US" sz="1800" dirty="0"/>
              <a:t>environment setup successfully (40%)</a:t>
            </a:r>
            <a:endParaRPr sz="1800" dirty="0"/>
          </a:p>
          <a:p>
            <a:pPr marL="914400" lvl="1" indent="-342900" algn="l" rtl="0">
              <a:lnSpc>
                <a:spcPct val="150000"/>
              </a:lnSpc>
              <a:spcBef>
                <a:spcPts val="1000"/>
              </a:spcBef>
              <a:spcAft>
                <a:spcPts val="0"/>
              </a:spcAft>
              <a:buClrTx/>
              <a:buSzPct val="80000"/>
              <a:buFont typeface="Wingdings" panose="05000000000000000000" pitchFamily="2" charset="2"/>
              <a:buChar char="l"/>
            </a:pPr>
            <a:r>
              <a:rPr lang="en-US" dirty="0">
                <a:solidFill>
                  <a:schemeClr val="tx1"/>
                </a:solidFill>
              </a:rPr>
              <a:t>your topology file, which is a python file  (20%)</a:t>
            </a:r>
            <a:endParaRPr dirty="0">
              <a:solidFill>
                <a:schemeClr val="tx1"/>
              </a:solidFill>
            </a:endParaRPr>
          </a:p>
          <a:p>
            <a:pPr marL="914400" lvl="1" indent="-342900" algn="l" rtl="0">
              <a:lnSpc>
                <a:spcPct val="150000"/>
              </a:lnSpc>
              <a:spcBef>
                <a:spcPts val="1000"/>
              </a:spcBef>
              <a:spcAft>
                <a:spcPts val="0"/>
              </a:spcAft>
              <a:buClrTx/>
              <a:buSzPct val="80000"/>
              <a:buFont typeface="Wingdings" panose="05000000000000000000" pitchFamily="2" charset="2"/>
              <a:buChar char="l"/>
            </a:pPr>
            <a:r>
              <a:rPr lang="en-US" dirty="0">
                <a:solidFill>
                  <a:schemeClr val="tx1"/>
                </a:solidFill>
              </a:rPr>
              <a:t>screenshot of </a:t>
            </a:r>
            <a:r>
              <a:rPr lang="en-US" altLang="zh-TW" dirty="0">
                <a:solidFill>
                  <a:schemeClr val="tx1"/>
                </a:solidFill>
              </a:rPr>
              <a:t>Task_</a:t>
            </a:r>
            <a:r>
              <a:rPr lang="en-US" dirty="0">
                <a:solidFill>
                  <a:schemeClr val="tx1"/>
                </a:solidFill>
              </a:rPr>
              <a:t>2 ping successfully, like the picture in p.21 (20%)</a:t>
            </a:r>
          </a:p>
          <a:p>
            <a:pPr marL="914400" lvl="1" indent="-342900" algn="l" rtl="0">
              <a:lnSpc>
                <a:spcPct val="150000"/>
              </a:lnSpc>
              <a:spcBef>
                <a:spcPts val="1000"/>
              </a:spcBef>
              <a:spcAft>
                <a:spcPts val="0"/>
              </a:spcAft>
              <a:buClrTx/>
              <a:buSzPct val="80000"/>
              <a:buFont typeface="Wingdings" panose="05000000000000000000" pitchFamily="2" charset="2"/>
              <a:buChar char="l"/>
            </a:pPr>
            <a:r>
              <a:rPr lang="en-US" dirty="0">
                <a:solidFill>
                  <a:schemeClr val="tx1"/>
                </a:solidFill>
              </a:rPr>
              <a:t>screenshot of Task_3 ping successfully, like the picture in p.22 </a:t>
            </a:r>
            <a:r>
              <a:rPr lang="en-US" altLang="zh-TW" dirty="0">
                <a:solidFill>
                  <a:schemeClr val="tx1"/>
                </a:solidFill>
              </a:rPr>
              <a:t>(10%)</a:t>
            </a:r>
            <a:endParaRPr lang="en-US" dirty="0">
              <a:solidFill>
                <a:schemeClr val="tx1"/>
              </a:solidFill>
            </a:endParaRPr>
          </a:p>
          <a:p>
            <a:pPr marL="914400" lvl="1" indent="-342900" algn="l" rtl="0">
              <a:lnSpc>
                <a:spcPct val="150000"/>
              </a:lnSpc>
              <a:spcBef>
                <a:spcPts val="1000"/>
              </a:spcBef>
              <a:spcAft>
                <a:spcPts val="0"/>
              </a:spcAft>
              <a:buClrTx/>
              <a:buSzPct val="80000"/>
              <a:buFont typeface="Wingdings" panose="05000000000000000000" pitchFamily="2" charset="2"/>
              <a:buChar char="l"/>
            </a:pPr>
            <a:r>
              <a:rPr lang="en-US" dirty="0">
                <a:solidFill>
                  <a:schemeClr val="tx1"/>
                </a:solidFill>
              </a:rPr>
              <a:t>all flow rule .</a:t>
            </a:r>
            <a:r>
              <a:rPr lang="en-US" dirty="0" err="1">
                <a:solidFill>
                  <a:schemeClr val="tx1"/>
                </a:solidFill>
              </a:rPr>
              <a:t>json</a:t>
            </a:r>
            <a:r>
              <a:rPr lang="en-US" dirty="0">
                <a:solidFill>
                  <a:schemeClr val="tx1"/>
                </a:solidFill>
              </a:rPr>
              <a:t> file, including Task_2 and Task_3 (10%)</a:t>
            </a:r>
            <a:endParaRPr dirty="0">
              <a:solidFill>
                <a:schemeClr val="tx1"/>
              </a:solidFill>
            </a:endParaRPr>
          </a:p>
          <a:p>
            <a:pPr marL="457200" lvl="0" indent="-228600" algn="l" rtl="0">
              <a:lnSpc>
                <a:spcPct val="90000"/>
              </a:lnSpc>
              <a:spcBef>
                <a:spcPts val="1000"/>
              </a:spcBef>
              <a:spcAft>
                <a:spcPts val="0"/>
              </a:spcAft>
              <a:buClr>
                <a:schemeClr val="dk1"/>
              </a:buClr>
              <a:buSzPts val="1800"/>
              <a:buNone/>
            </a:pPr>
            <a:endParaRPr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A4708A2-9ED7-5868-2505-705D73BDD5FE}"/>
              </a:ext>
            </a:extLst>
          </p:cNvPr>
          <p:cNvSpPr>
            <a:spLocks noGrp="1"/>
          </p:cNvSpPr>
          <p:nvPr>
            <p:ph type="title"/>
          </p:nvPr>
        </p:nvSpPr>
        <p:spPr/>
        <p:txBody>
          <a:bodyPr/>
          <a:lstStyle/>
          <a:p>
            <a:r>
              <a:rPr lang="en-US" altLang="zh-TW" dirty="0"/>
              <a:t>Template Code</a:t>
            </a:r>
            <a:endParaRPr lang="zh-TW" altLang="en-US" dirty="0"/>
          </a:p>
        </p:txBody>
      </p:sp>
      <p:sp>
        <p:nvSpPr>
          <p:cNvPr id="3" name="內容版面配置區 2">
            <a:extLst>
              <a:ext uri="{FF2B5EF4-FFF2-40B4-BE49-F238E27FC236}">
                <a16:creationId xmlns:a16="http://schemas.microsoft.com/office/drawing/2014/main" id="{2C00A1A1-A68E-00AC-8044-C130E281E2AB}"/>
              </a:ext>
            </a:extLst>
          </p:cNvPr>
          <p:cNvSpPr>
            <a:spLocks noGrp="1"/>
          </p:cNvSpPr>
          <p:nvPr>
            <p:ph idx="1"/>
          </p:nvPr>
        </p:nvSpPr>
        <p:spPr/>
        <p:txBody>
          <a:bodyPr/>
          <a:lstStyle/>
          <a:p>
            <a:pPr>
              <a:lnSpc>
                <a:spcPct val="150000"/>
              </a:lnSpc>
              <a:buFont typeface="Wingdings" panose="05000000000000000000" pitchFamily="2" charset="2"/>
              <a:buChar char="l"/>
            </a:pPr>
            <a:r>
              <a:rPr lang="en-US" altLang="zh-TW" dirty="0"/>
              <a:t> </a:t>
            </a:r>
            <a:r>
              <a:rPr lang="zh-TW" altLang="en-US" dirty="0">
                <a:latin typeface="標楷體" panose="03000509000000000000" pitchFamily="65" charset="-120"/>
                <a:ea typeface="標楷體" panose="03000509000000000000" pitchFamily="65" charset="-120"/>
              </a:rPr>
              <a:t>我們有提供 </a:t>
            </a:r>
            <a:r>
              <a:rPr lang="en-US" altLang="zh-TW" dirty="0">
                <a:ea typeface="標楷體" panose="03000509000000000000" pitchFamily="65" charset="-120"/>
              </a:rPr>
              <a:t>project3_template_code </a:t>
            </a:r>
            <a:r>
              <a:rPr lang="zh-TW" altLang="en-US" dirty="0">
                <a:latin typeface="標楷體" panose="03000509000000000000" pitchFamily="65" charset="-120"/>
                <a:ea typeface="標楷體" panose="03000509000000000000" pitchFamily="65" charset="-120"/>
              </a:rPr>
              <a:t>供同學完成 </a:t>
            </a:r>
            <a:r>
              <a:rPr lang="en-US" altLang="zh-TW" dirty="0">
                <a:ea typeface="標楷體" panose="03000509000000000000" pitchFamily="65" charset="-120"/>
              </a:rPr>
              <a:t>project3 </a:t>
            </a:r>
          </a:p>
          <a:p>
            <a:pPr>
              <a:lnSpc>
                <a:spcPct val="150000"/>
              </a:lnSpc>
              <a:buFont typeface="Wingdings" panose="05000000000000000000" pitchFamily="2" charset="2"/>
              <a:buChar char="l"/>
            </a:pPr>
            <a:r>
              <a:rPr lang="zh-TW" altLang="en-US" dirty="0">
                <a:latin typeface="標楷體" panose="03000509000000000000" pitchFamily="65" charset="-120"/>
                <a:ea typeface="標楷體" panose="03000509000000000000" pitchFamily="65" charset="-120"/>
              </a:rPr>
              <a:t> </a:t>
            </a:r>
            <a:r>
              <a:rPr lang="en-US" altLang="zh-TW" dirty="0">
                <a:ea typeface="標楷體" panose="03000509000000000000" pitchFamily="65" charset="-120"/>
              </a:rPr>
              <a:t>project3_template_code</a:t>
            </a:r>
            <a:r>
              <a:rPr lang="zh-TW" altLang="en-US" dirty="0">
                <a:ea typeface="標楷體" panose="03000509000000000000" pitchFamily="65" charset="-120"/>
              </a:rPr>
              <a:t> </a:t>
            </a:r>
            <a:r>
              <a:rPr lang="zh-TW" altLang="en-US" dirty="0">
                <a:latin typeface="標楷體" panose="03000509000000000000" pitchFamily="65" charset="-120"/>
                <a:ea typeface="標楷體" panose="03000509000000000000" pitchFamily="65" charset="-120"/>
              </a:rPr>
              <a:t>的說明在 </a:t>
            </a:r>
            <a:r>
              <a:rPr lang="en-US" altLang="zh-TW" dirty="0">
                <a:ea typeface="標楷體" panose="03000509000000000000" pitchFamily="65" charset="-120"/>
              </a:rPr>
              <a:t>ppt “project3_template_code.pptx”</a:t>
            </a:r>
            <a:r>
              <a:rPr lang="zh-TW" altLang="en-US" dirty="0">
                <a:ea typeface="標楷體" panose="03000509000000000000" pitchFamily="65" charset="-120"/>
              </a:rPr>
              <a:t> </a:t>
            </a:r>
            <a:r>
              <a:rPr lang="zh-TW" altLang="en-US" dirty="0">
                <a:latin typeface="標楷體" panose="03000509000000000000" pitchFamily="65" charset="-120"/>
                <a:ea typeface="標楷體" panose="03000509000000000000" pitchFamily="65" charset="-120"/>
              </a:rPr>
              <a:t>內</a:t>
            </a:r>
            <a:endParaRPr lang="en-US" altLang="zh-TW" dirty="0">
              <a:latin typeface="標楷體" panose="03000509000000000000" pitchFamily="65" charset="-120"/>
              <a:ea typeface="標楷體" panose="03000509000000000000" pitchFamily="65" charset="-120"/>
            </a:endParaRPr>
          </a:p>
          <a:p>
            <a:pPr>
              <a:lnSpc>
                <a:spcPct val="150000"/>
              </a:lnSpc>
              <a:buFont typeface="Wingdings" panose="05000000000000000000" pitchFamily="2" charset="2"/>
              <a:buChar char="l"/>
            </a:pPr>
            <a:r>
              <a:rPr lang="en-US" altLang="zh-TW" dirty="0">
                <a:latin typeface="標楷體" panose="03000509000000000000" pitchFamily="65" charset="-120"/>
                <a:ea typeface="標楷體" panose="03000509000000000000" pitchFamily="65" charset="-120"/>
              </a:rPr>
              <a:t> </a:t>
            </a:r>
            <a:r>
              <a:rPr lang="zh-TW" altLang="en-US" dirty="0">
                <a:latin typeface="標楷體" panose="03000509000000000000" pitchFamily="65" charset="-120"/>
                <a:ea typeface="標楷體" panose="03000509000000000000" pitchFamily="65" charset="-120"/>
              </a:rPr>
              <a:t>請根據 </a:t>
            </a:r>
            <a:r>
              <a:rPr lang="en-US" altLang="zh-TW" dirty="0">
                <a:ea typeface="標楷體" panose="03000509000000000000" pitchFamily="65" charset="-120"/>
              </a:rPr>
              <a:t>project3_template_code.pptx</a:t>
            </a:r>
            <a:r>
              <a:rPr lang="zh-TW" altLang="en-US" dirty="0">
                <a:ea typeface="標楷體" panose="03000509000000000000" pitchFamily="65" charset="-120"/>
              </a:rPr>
              <a:t> </a:t>
            </a:r>
            <a:r>
              <a:rPr lang="zh-TW" altLang="en-US" dirty="0">
                <a:latin typeface="標楷體" panose="03000509000000000000" pitchFamily="65" charset="-120"/>
                <a:ea typeface="標楷體" panose="03000509000000000000" pitchFamily="65" charset="-120"/>
              </a:rPr>
              <a:t>內的指示步驟及註解，逐步完成 </a:t>
            </a:r>
            <a:r>
              <a:rPr lang="en-US" altLang="zh-TW" dirty="0">
                <a:ea typeface="標楷體" panose="03000509000000000000" pitchFamily="65" charset="-120"/>
              </a:rPr>
              <a:t>project3</a:t>
            </a:r>
            <a:endParaRPr lang="zh-TW" altLang="en-US" dirty="0">
              <a:ea typeface="標楷體" panose="03000509000000000000" pitchFamily="65" charset="-120"/>
            </a:endParaRPr>
          </a:p>
        </p:txBody>
      </p:sp>
    </p:spTree>
    <p:extLst>
      <p:ext uri="{BB962C8B-B14F-4D97-AF65-F5344CB8AC3E}">
        <p14:creationId xmlns:p14="http://schemas.microsoft.com/office/powerpoint/2010/main" val="261807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26"/>
          <p:cNvSpPr txBox="1">
            <a:spLocks noGrp="1"/>
          </p:cNvSpPr>
          <p:nvPr>
            <p:ph type="title"/>
          </p:nvPr>
        </p:nvSpPr>
        <p:spPr>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6000"/>
              <a:buFont typeface="Calibri"/>
              <a:buNone/>
            </a:pPr>
            <a:r>
              <a:rPr lang="en-US" dirty="0"/>
              <a:t>Introductions</a:t>
            </a:r>
            <a:endParaRPr dirty="0"/>
          </a:p>
        </p:txBody>
      </p:sp>
      <p:sp>
        <p:nvSpPr>
          <p:cNvPr id="196" name="Google Shape;196;p26"/>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457200" lvl="0" indent="-228600" algn="l" rtl="0">
              <a:lnSpc>
                <a:spcPct val="90000"/>
              </a:lnSpc>
              <a:spcBef>
                <a:spcPts val="1000"/>
              </a:spcBef>
              <a:spcAft>
                <a:spcPts val="0"/>
              </a:spcAft>
              <a:buClr>
                <a:srgbClr val="888888"/>
              </a:buClr>
              <a:buSzPts val="2400"/>
              <a:buNone/>
            </a:pPr>
            <a:endParaRPr/>
          </a:p>
        </p:txBody>
      </p:sp>
    </p:spTree>
    <p:extLst>
      <p:ext uri="{BB962C8B-B14F-4D97-AF65-F5344CB8AC3E}">
        <p14:creationId xmlns:p14="http://schemas.microsoft.com/office/powerpoint/2010/main" val="9481385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0E10252-BA0C-255E-2A7E-6188CD738446}"/>
              </a:ext>
            </a:extLst>
          </p:cNvPr>
          <p:cNvSpPr>
            <a:spLocks noGrp="1"/>
          </p:cNvSpPr>
          <p:nvPr>
            <p:ph type="title"/>
          </p:nvPr>
        </p:nvSpPr>
        <p:spPr/>
        <p:txBody>
          <a:bodyPr anchor="ctr">
            <a:normAutofit/>
          </a:bodyPr>
          <a:lstStyle/>
          <a:p>
            <a:pPr>
              <a:lnSpc>
                <a:spcPct val="150000"/>
              </a:lnSpc>
            </a:pPr>
            <a:r>
              <a:rPr lang="en-US" altLang="zh-TW" dirty="0"/>
              <a:t>To Learn</a:t>
            </a:r>
            <a:endParaRPr lang="zh-TW" altLang="en-US" dirty="0"/>
          </a:p>
        </p:txBody>
      </p:sp>
      <p:sp>
        <p:nvSpPr>
          <p:cNvPr id="3" name="內容版面配置區 2">
            <a:extLst>
              <a:ext uri="{FF2B5EF4-FFF2-40B4-BE49-F238E27FC236}">
                <a16:creationId xmlns:a16="http://schemas.microsoft.com/office/drawing/2014/main" id="{B1385450-2B3D-28D8-DB53-AA9024CB3AE8}"/>
              </a:ext>
            </a:extLst>
          </p:cNvPr>
          <p:cNvSpPr>
            <a:spLocks noGrp="1"/>
          </p:cNvSpPr>
          <p:nvPr>
            <p:ph idx="1"/>
          </p:nvPr>
        </p:nvSpPr>
        <p:spPr/>
        <p:txBody>
          <a:bodyPr/>
          <a:lstStyle/>
          <a:p>
            <a:pPr marL="457200" indent="-457200">
              <a:buFont typeface="+mj-lt"/>
              <a:buAutoNum type="arabicPeriod"/>
            </a:pPr>
            <a:r>
              <a:rPr lang="en-US" altLang="zh-TW" dirty="0"/>
              <a:t>Build a custom topology with python</a:t>
            </a:r>
          </a:p>
          <a:p>
            <a:pPr marL="457200" indent="-457200">
              <a:buFont typeface="+mj-lt"/>
              <a:buAutoNum type="arabicPeriod"/>
            </a:pPr>
            <a:r>
              <a:rPr lang="en-US" altLang="zh-TW" dirty="0"/>
              <a:t>Connect the ONOS controller and </a:t>
            </a:r>
            <a:r>
              <a:rPr lang="en-US" altLang="zh-TW" dirty="0" err="1"/>
              <a:t>mininet</a:t>
            </a:r>
            <a:endParaRPr lang="en-US" altLang="zh-TW" dirty="0"/>
          </a:p>
          <a:p>
            <a:pPr marL="457200" indent="-457200">
              <a:buFont typeface="+mj-lt"/>
              <a:buAutoNum type="arabicPeriod"/>
            </a:pPr>
            <a:r>
              <a:rPr lang="en-US" altLang="zh-TW" dirty="0"/>
              <a:t>Set flow rule on switches</a:t>
            </a:r>
          </a:p>
          <a:p>
            <a:endParaRPr lang="en-US" altLang="zh-TW" dirty="0"/>
          </a:p>
          <a:p>
            <a:endParaRPr lang="zh-TW" altLang="en-US" dirty="0"/>
          </a:p>
        </p:txBody>
      </p:sp>
    </p:spTree>
    <p:extLst>
      <p:ext uri="{BB962C8B-B14F-4D97-AF65-F5344CB8AC3E}">
        <p14:creationId xmlns:p14="http://schemas.microsoft.com/office/powerpoint/2010/main" val="5821978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0E10252-BA0C-255E-2A7E-6188CD738446}"/>
              </a:ext>
            </a:extLst>
          </p:cNvPr>
          <p:cNvSpPr>
            <a:spLocks noGrp="1"/>
          </p:cNvSpPr>
          <p:nvPr>
            <p:ph type="title"/>
          </p:nvPr>
        </p:nvSpPr>
        <p:spPr/>
        <p:txBody>
          <a:bodyPr anchor="ctr">
            <a:normAutofit/>
          </a:bodyPr>
          <a:lstStyle/>
          <a:p>
            <a:pPr>
              <a:lnSpc>
                <a:spcPct val="150000"/>
              </a:lnSpc>
            </a:pPr>
            <a:r>
              <a:rPr lang="en-US" altLang="zh-TW" dirty="0"/>
              <a:t>To Learn</a:t>
            </a:r>
            <a:endParaRPr lang="zh-TW" altLang="en-US" dirty="0"/>
          </a:p>
        </p:txBody>
      </p:sp>
      <p:sp>
        <p:nvSpPr>
          <p:cNvPr id="3" name="內容版面配置區 2">
            <a:extLst>
              <a:ext uri="{FF2B5EF4-FFF2-40B4-BE49-F238E27FC236}">
                <a16:creationId xmlns:a16="http://schemas.microsoft.com/office/drawing/2014/main" id="{B1385450-2B3D-28D8-DB53-AA9024CB3AE8}"/>
              </a:ext>
            </a:extLst>
          </p:cNvPr>
          <p:cNvSpPr>
            <a:spLocks noGrp="1"/>
          </p:cNvSpPr>
          <p:nvPr>
            <p:ph idx="1"/>
          </p:nvPr>
        </p:nvSpPr>
        <p:spPr/>
        <p:txBody>
          <a:bodyPr/>
          <a:lstStyle/>
          <a:p>
            <a:pPr marL="457200" indent="-457200">
              <a:buFont typeface="+mj-lt"/>
              <a:buAutoNum type="arabicPeriod"/>
            </a:pPr>
            <a:r>
              <a:rPr lang="en-US" altLang="zh-TW" dirty="0"/>
              <a:t>Build a custom topology with python</a:t>
            </a:r>
          </a:p>
          <a:p>
            <a:pPr marL="457200" indent="-457200">
              <a:buFont typeface="+mj-lt"/>
              <a:buAutoNum type="arabicPeriod"/>
            </a:pPr>
            <a:r>
              <a:rPr lang="en-US" altLang="zh-TW" dirty="0">
                <a:solidFill>
                  <a:schemeClr val="bg2"/>
                </a:solidFill>
              </a:rPr>
              <a:t>Connect the ONOS controller and </a:t>
            </a:r>
            <a:r>
              <a:rPr lang="en-US" altLang="zh-TW" dirty="0" err="1">
                <a:solidFill>
                  <a:schemeClr val="bg2"/>
                </a:solidFill>
              </a:rPr>
              <a:t>mininet</a:t>
            </a:r>
            <a:endParaRPr lang="en-US" altLang="zh-TW" dirty="0">
              <a:solidFill>
                <a:schemeClr val="bg2"/>
              </a:solidFill>
            </a:endParaRPr>
          </a:p>
          <a:p>
            <a:pPr marL="457200" indent="-457200">
              <a:buFont typeface="+mj-lt"/>
              <a:buAutoNum type="arabicPeriod"/>
            </a:pPr>
            <a:r>
              <a:rPr lang="en-US" altLang="zh-TW" dirty="0">
                <a:solidFill>
                  <a:schemeClr val="bg2"/>
                </a:solidFill>
              </a:rPr>
              <a:t>Set flow rule on switches</a:t>
            </a:r>
          </a:p>
          <a:p>
            <a:endParaRPr lang="en-US" altLang="zh-TW" dirty="0"/>
          </a:p>
          <a:p>
            <a:endParaRPr lang="zh-TW" altLang="en-US" dirty="0"/>
          </a:p>
        </p:txBody>
      </p:sp>
    </p:spTree>
    <p:extLst>
      <p:ext uri="{BB962C8B-B14F-4D97-AF65-F5344CB8AC3E}">
        <p14:creationId xmlns:p14="http://schemas.microsoft.com/office/powerpoint/2010/main" val="32325699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3"/>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t>Customize a topology</a:t>
            </a:r>
            <a:endParaRPr dirty="0"/>
          </a:p>
        </p:txBody>
      </p:sp>
      <p:sp>
        <p:nvSpPr>
          <p:cNvPr id="118" name="Google Shape;118;p3"/>
          <p:cNvSpPr txBox="1">
            <a:spLocks noGrp="1"/>
          </p:cNvSpPr>
          <p:nvPr>
            <p:ph idx="1"/>
          </p:nvPr>
        </p:nvSpPr>
        <p:spPr>
          <a:xfrm>
            <a:off x="1097280" y="1845733"/>
            <a:ext cx="10058400" cy="4457407"/>
          </a:xfrm>
          <a:prstGeom prst="rect">
            <a:avLst/>
          </a:prstGeom>
          <a:noFill/>
          <a:ln>
            <a:noFill/>
          </a:ln>
        </p:spPr>
        <p:txBody>
          <a:bodyPr spcFirstLastPara="1" wrap="square" lIns="91425" tIns="45700" rIns="91425" bIns="45700" anchor="t" anchorCtr="0">
            <a:normAutofit fontScale="77500" lnSpcReduction="20000"/>
          </a:bodyPr>
          <a:lstStyle/>
          <a:p>
            <a:pPr lvl="0" algn="l" rtl="0">
              <a:lnSpc>
                <a:spcPct val="150000"/>
              </a:lnSpc>
              <a:spcBef>
                <a:spcPts val="0"/>
              </a:spcBef>
              <a:spcAft>
                <a:spcPts val="0"/>
              </a:spcAft>
              <a:buClr>
                <a:schemeClr val="dk1"/>
              </a:buClr>
              <a:buSzPct val="80000"/>
              <a:buFont typeface="Wingdings" panose="05000000000000000000" pitchFamily="2" charset="2"/>
              <a:buChar char="l"/>
            </a:pPr>
            <a:r>
              <a:rPr lang="en-US" sz="2400" dirty="0"/>
              <a:t> To build a topology </a:t>
            </a:r>
          </a:p>
          <a:p>
            <a:pPr lvl="0" algn="l" rtl="0">
              <a:lnSpc>
                <a:spcPct val="150000"/>
              </a:lnSpc>
              <a:spcBef>
                <a:spcPts val="0"/>
              </a:spcBef>
              <a:spcAft>
                <a:spcPts val="0"/>
              </a:spcAft>
              <a:buClr>
                <a:schemeClr val="dk1"/>
              </a:buClr>
              <a:buSzPct val="80000"/>
              <a:buFont typeface="Wingdings" panose="05000000000000000000" pitchFamily="2" charset="2"/>
              <a:buChar char="l"/>
            </a:pPr>
            <a:r>
              <a:rPr lang="en-US" sz="2400" dirty="0"/>
              <a:t> You can write a topology in Python like the following one</a:t>
            </a:r>
            <a:r>
              <a:rPr lang="en-US" dirty="0"/>
              <a:t>.</a:t>
            </a:r>
            <a:endParaRPr dirty="0"/>
          </a:p>
          <a:p>
            <a:pPr marL="467360" lvl="0" indent="-342900" algn="l" rtl="0">
              <a:lnSpc>
                <a:spcPct val="150000"/>
              </a:lnSpc>
              <a:spcBef>
                <a:spcPts val="1000"/>
              </a:spcBef>
              <a:spcAft>
                <a:spcPts val="0"/>
              </a:spcAft>
              <a:buClr>
                <a:schemeClr val="dk1"/>
              </a:buClr>
              <a:buSzPct val="80000"/>
              <a:buFont typeface="Wingdings" panose="05000000000000000000" pitchFamily="2" charset="2"/>
              <a:buChar char="l"/>
            </a:pPr>
            <a:endParaRPr dirty="0"/>
          </a:p>
          <a:p>
            <a:pPr marL="467360" lvl="0" indent="-342900" algn="l" rtl="0">
              <a:lnSpc>
                <a:spcPct val="150000"/>
              </a:lnSpc>
              <a:spcBef>
                <a:spcPts val="1000"/>
              </a:spcBef>
              <a:spcAft>
                <a:spcPts val="0"/>
              </a:spcAft>
              <a:buClr>
                <a:schemeClr val="dk1"/>
              </a:buClr>
              <a:buSzPct val="80000"/>
              <a:buFont typeface="Wingdings" panose="05000000000000000000" pitchFamily="2" charset="2"/>
              <a:buChar char="l"/>
            </a:pPr>
            <a:endParaRPr dirty="0"/>
          </a:p>
          <a:p>
            <a:pPr marL="467360" lvl="0" indent="-342900" algn="l" rtl="0">
              <a:lnSpc>
                <a:spcPct val="150000"/>
              </a:lnSpc>
              <a:spcBef>
                <a:spcPts val="1000"/>
              </a:spcBef>
              <a:spcAft>
                <a:spcPts val="0"/>
              </a:spcAft>
              <a:buClr>
                <a:schemeClr val="dk1"/>
              </a:buClr>
              <a:buSzPct val="80000"/>
              <a:buFont typeface="Wingdings" panose="05000000000000000000" pitchFamily="2" charset="2"/>
              <a:buChar char="l"/>
            </a:pPr>
            <a:endParaRPr dirty="0"/>
          </a:p>
          <a:p>
            <a:pPr marL="467360" lvl="0" indent="-342900" algn="l" rtl="0">
              <a:lnSpc>
                <a:spcPct val="150000"/>
              </a:lnSpc>
              <a:spcBef>
                <a:spcPts val="1000"/>
              </a:spcBef>
              <a:spcAft>
                <a:spcPts val="0"/>
              </a:spcAft>
              <a:buClr>
                <a:schemeClr val="dk1"/>
              </a:buClr>
              <a:buSzPct val="80000"/>
              <a:buFont typeface="Wingdings" panose="05000000000000000000" pitchFamily="2" charset="2"/>
              <a:buChar char="l"/>
            </a:pPr>
            <a:endParaRPr dirty="0"/>
          </a:p>
          <a:p>
            <a:pPr lvl="0" algn="l" rtl="0">
              <a:lnSpc>
                <a:spcPct val="150000"/>
              </a:lnSpc>
              <a:spcBef>
                <a:spcPts val="1000"/>
              </a:spcBef>
              <a:spcAft>
                <a:spcPts val="0"/>
              </a:spcAft>
              <a:buClr>
                <a:schemeClr val="dk1"/>
              </a:buClr>
              <a:buSzPct val="80000"/>
              <a:buFont typeface="Wingdings" panose="05000000000000000000" pitchFamily="2" charset="2"/>
              <a:buChar char="l"/>
            </a:pPr>
            <a:r>
              <a:rPr lang="en-US" sz="2400" dirty="0"/>
              <a:t> After that, start </a:t>
            </a:r>
            <a:r>
              <a:rPr lang="en-US" sz="2400" dirty="0" err="1"/>
              <a:t>mininet</a:t>
            </a:r>
            <a:r>
              <a:rPr lang="en-US" sz="2400" dirty="0"/>
              <a:t> with:</a:t>
            </a:r>
            <a:endParaRPr sz="2400" dirty="0"/>
          </a:p>
          <a:p>
            <a:pPr marL="800100" lvl="1" indent="-342900" algn="l" rtl="0">
              <a:lnSpc>
                <a:spcPct val="150000"/>
              </a:lnSpc>
              <a:spcBef>
                <a:spcPts val="500"/>
              </a:spcBef>
              <a:spcAft>
                <a:spcPts val="0"/>
              </a:spcAft>
              <a:buClr>
                <a:schemeClr val="dk1"/>
              </a:buClr>
              <a:buSzPct val="80000"/>
              <a:buFont typeface="Wingdings" panose="05000000000000000000" pitchFamily="2" charset="2"/>
              <a:buChar char="l"/>
            </a:pPr>
            <a:r>
              <a:rPr lang="en-US" sz="2300" dirty="0" err="1"/>
              <a:t>sudo</a:t>
            </a:r>
            <a:r>
              <a:rPr lang="en-US" sz="2300" dirty="0"/>
              <a:t> </a:t>
            </a:r>
            <a:r>
              <a:rPr lang="en-US" sz="2300" dirty="0" err="1"/>
              <a:t>mn</a:t>
            </a:r>
            <a:r>
              <a:rPr lang="en-US" sz="2300" dirty="0"/>
              <a:t> --custom=“your_topology_file.py” --topo=“</a:t>
            </a:r>
            <a:r>
              <a:rPr lang="en-US" sz="2300" dirty="0" err="1"/>
              <a:t>your_topology_name</a:t>
            </a:r>
            <a:r>
              <a:rPr lang="en-US" sz="2300" dirty="0"/>
              <a:t>”</a:t>
            </a:r>
            <a:endParaRPr sz="2300" dirty="0"/>
          </a:p>
          <a:p>
            <a:pPr marL="800100" lvl="1" indent="-342900" algn="l" rtl="0">
              <a:lnSpc>
                <a:spcPct val="150000"/>
              </a:lnSpc>
              <a:spcBef>
                <a:spcPts val="500"/>
              </a:spcBef>
              <a:spcAft>
                <a:spcPts val="0"/>
              </a:spcAft>
              <a:buClr>
                <a:schemeClr val="dk1"/>
              </a:buClr>
              <a:buSzPct val="80000"/>
              <a:buFont typeface="Wingdings" panose="05000000000000000000" pitchFamily="2" charset="2"/>
              <a:buChar char="l"/>
            </a:pPr>
            <a:r>
              <a:rPr lang="en-US" sz="2300" dirty="0"/>
              <a:t>In this example, it will be</a:t>
            </a:r>
            <a:endParaRPr sz="2300" dirty="0"/>
          </a:p>
          <a:p>
            <a:pPr marL="800100" lvl="1" indent="-342900" algn="l" rtl="0">
              <a:lnSpc>
                <a:spcPct val="150000"/>
              </a:lnSpc>
              <a:spcBef>
                <a:spcPts val="500"/>
              </a:spcBef>
              <a:spcAft>
                <a:spcPts val="0"/>
              </a:spcAft>
              <a:buClr>
                <a:schemeClr val="dk1"/>
              </a:buClr>
              <a:buSzPct val="80000"/>
              <a:buFont typeface="Wingdings" panose="05000000000000000000" pitchFamily="2" charset="2"/>
              <a:buChar char="l"/>
            </a:pPr>
            <a:r>
              <a:rPr lang="en-US" sz="2300" dirty="0" err="1"/>
              <a:t>sudo</a:t>
            </a:r>
            <a:r>
              <a:rPr lang="en-US" sz="2300" dirty="0"/>
              <a:t> </a:t>
            </a:r>
            <a:r>
              <a:rPr lang="en-US" sz="2300" dirty="0" err="1"/>
              <a:t>mn</a:t>
            </a:r>
            <a:r>
              <a:rPr lang="en-US" sz="2300" dirty="0"/>
              <a:t> --custom=“p3ex.py” --topo=“project3ex”</a:t>
            </a:r>
            <a:endParaRPr sz="2300" dirty="0"/>
          </a:p>
          <a:p>
            <a:pPr marL="685800" lvl="1" indent="-121919" algn="l" rtl="0">
              <a:lnSpc>
                <a:spcPct val="90000"/>
              </a:lnSpc>
              <a:spcBef>
                <a:spcPts val="500"/>
              </a:spcBef>
              <a:spcAft>
                <a:spcPts val="0"/>
              </a:spcAft>
              <a:buClr>
                <a:schemeClr val="dk1"/>
              </a:buClr>
              <a:buSzPct val="100000"/>
              <a:buNone/>
            </a:pPr>
            <a:endParaRPr dirty="0"/>
          </a:p>
        </p:txBody>
      </p:sp>
      <p:pic>
        <p:nvPicPr>
          <p:cNvPr id="119" name="Google Shape;119;p3"/>
          <p:cNvPicPr preferRelativeResize="0"/>
          <p:nvPr/>
        </p:nvPicPr>
        <p:blipFill rotWithShape="1">
          <a:blip r:embed="rId3">
            <a:alphaModFix/>
          </a:blip>
          <a:srcRect t="3072" b="5031"/>
          <a:stretch/>
        </p:blipFill>
        <p:spPr>
          <a:xfrm>
            <a:off x="1341351" y="2640471"/>
            <a:ext cx="5553511" cy="1979720"/>
          </a:xfrm>
          <a:prstGeom prst="rect">
            <a:avLst/>
          </a:prstGeom>
          <a:noFill/>
          <a:ln>
            <a:noFill/>
          </a:ln>
        </p:spPr>
      </p:pic>
      <p:sp>
        <p:nvSpPr>
          <p:cNvPr id="2" name="矩形 1">
            <a:extLst>
              <a:ext uri="{FF2B5EF4-FFF2-40B4-BE49-F238E27FC236}">
                <a16:creationId xmlns:a16="http://schemas.microsoft.com/office/drawing/2014/main" id="{F5FBA912-0BC8-4EB9-9878-4CBB7E3525F3}"/>
              </a:ext>
            </a:extLst>
          </p:cNvPr>
          <p:cNvSpPr/>
          <p:nvPr/>
        </p:nvSpPr>
        <p:spPr>
          <a:xfrm>
            <a:off x="1366056" y="2640471"/>
            <a:ext cx="5542170" cy="197972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17" name="Google Shape;93;p2">
            <a:extLst>
              <a:ext uri="{FF2B5EF4-FFF2-40B4-BE49-F238E27FC236}">
                <a16:creationId xmlns:a16="http://schemas.microsoft.com/office/drawing/2014/main" id="{21F109B0-CE9D-45CB-90FB-98D45839C87E}"/>
              </a:ext>
            </a:extLst>
          </p:cNvPr>
          <p:cNvPicPr preferRelativeResize="0"/>
          <p:nvPr/>
        </p:nvPicPr>
        <p:blipFill rotWithShape="1">
          <a:blip r:embed="rId4">
            <a:alphaModFix/>
          </a:blip>
          <a:srcRect/>
          <a:stretch/>
        </p:blipFill>
        <p:spPr>
          <a:xfrm>
            <a:off x="7940529" y="3342547"/>
            <a:ext cx="1063771" cy="544308"/>
          </a:xfrm>
          <a:prstGeom prst="rect">
            <a:avLst/>
          </a:prstGeom>
          <a:noFill/>
          <a:ln>
            <a:noFill/>
          </a:ln>
        </p:spPr>
      </p:pic>
      <p:pic>
        <p:nvPicPr>
          <p:cNvPr id="19" name="Google Shape;99;p2">
            <a:extLst>
              <a:ext uri="{FF2B5EF4-FFF2-40B4-BE49-F238E27FC236}">
                <a16:creationId xmlns:a16="http://schemas.microsoft.com/office/drawing/2014/main" id="{D30D6F5C-4499-4265-91CE-33A5CE38B50C}"/>
              </a:ext>
            </a:extLst>
          </p:cNvPr>
          <p:cNvPicPr preferRelativeResize="0"/>
          <p:nvPr/>
        </p:nvPicPr>
        <p:blipFill rotWithShape="1">
          <a:blip r:embed="rId5">
            <a:alphaModFix/>
          </a:blip>
          <a:srcRect/>
          <a:stretch/>
        </p:blipFill>
        <p:spPr>
          <a:xfrm>
            <a:off x="9651279" y="3490034"/>
            <a:ext cx="943312" cy="396821"/>
          </a:xfrm>
          <a:prstGeom prst="rect">
            <a:avLst/>
          </a:prstGeom>
          <a:noFill/>
          <a:ln>
            <a:noFill/>
          </a:ln>
        </p:spPr>
      </p:pic>
      <p:cxnSp>
        <p:nvCxnSpPr>
          <p:cNvPr id="21" name="Google Shape;102;p2">
            <a:extLst>
              <a:ext uri="{FF2B5EF4-FFF2-40B4-BE49-F238E27FC236}">
                <a16:creationId xmlns:a16="http://schemas.microsoft.com/office/drawing/2014/main" id="{FA3625AC-2DCC-4E5E-BC51-724C5AD0E3E7}"/>
              </a:ext>
            </a:extLst>
          </p:cNvPr>
          <p:cNvCxnSpPr>
            <a:cxnSpLocks/>
          </p:cNvCxnSpPr>
          <p:nvPr/>
        </p:nvCxnSpPr>
        <p:spPr>
          <a:xfrm flipH="1">
            <a:off x="9004300" y="3679637"/>
            <a:ext cx="646979" cy="0"/>
          </a:xfrm>
          <a:prstGeom prst="straightConnector1">
            <a:avLst/>
          </a:prstGeom>
          <a:noFill/>
          <a:ln w="19050" cap="flat" cmpd="sng">
            <a:solidFill>
              <a:schemeClr val="dk1"/>
            </a:solidFill>
            <a:prstDash val="solid"/>
            <a:miter lim="800000"/>
            <a:headEnd type="triangle" w="med" len="med"/>
            <a:tailEnd type="triangle" w="med" len="med"/>
          </a:ln>
        </p:spPr>
      </p:cxnSp>
      <p:pic>
        <p:nvPicPr>
          <p:cNvPr id="26" name="Google Shape;93;p2">
            <a:extLst>
              <a:ext uri="{FF2B5EF4-FFF2-40B4-BE49-F238E27FC236}">
                <a16:creationId xmlns:a16="http://schemas.microsoft.com/office/drawing/2014/main" id="{83AFC547-AC9C-4BED-A219-E9A6E6DD6807}"/>
              </a:ext>
            </a:extLst>
          </p:cNvPr>
          <p:cNvPicPr preferRelativeResize="0"/>
          <p:nvPr/>
        </p:nvPicPr>
        <p:blipFill rotWithShape="1">
          <a:blip r:embed="rId4">
            <a:alphaModFix/>
          </a:blip>
          <a:srcRect/>
          <a:stretch/>
        </p:blipFill>
        <p:spPr>
          <a:xfrm>
            <a:off x="11017156" y="3371399"/>
            <a:ext cx="1063771" cy="544308"/>
          </a:xfrm>
          <a:prstGeom prst="rect">
            <a:avLst/>
          </a:prstGeom>
          <a:noFill/>
          <a:ln>
            <a:noFill/>
          </a:ln>
        </p:spPr>
      </p:pic>
      <p:cxnSp>
        <p:nvCxnSpPr>
          <p:cNvPr id="27" name="Google Shape;102;p2">
            <a:extLst>
              <a:ext uri="{FF2B5EF4-FFF2-40B4-BE49-F238E27FC236}">
                <a16:creationId xmlns:a16="http://schemas.microsoft.com/office/drawing/2014/main" id="{685403F8-0C20-49AB-A1E9-1140A0C7BF5B}"/>
              </a:ext>
            </a:extLst>
          </p:cNvPr>
          <p:cNvCxnSpPr>
            <a:cxnSpLocks/>
          </p:cNvCxnSpPr>
          <p:nvPr/>
        </p:nvCxnSpPr>
        <p:spPr>
          <a:xfrm flipH="1">
            <a:off x="10682453" y="3679637"/>
            <a:ext cx="646979" cy="0"/>
          </a:xfrm>
          <a:prstGeom prst="straightConnector1">
            <a:avLst/>
          </a:prstGeom>
          <a:noFill/>
          <a:ln w="19050" cap="flat" cmpd="sng">
            <a:solidFill>
              <a:schemeClr val="dk1"/>
            </a:solidFill>
            <a:prstDash val="solid"/>
            <a:miter lim="800000"/>
            <a:headEnd type="triangle" w="med" len="med"/>
            <a:tailEnd type="triangle" w="med" len="med"/>
          </a:ln>
        </p:spPr>
      </p:cxnSp>
      <p:sp>
        <p:nvSpPr>
          <p:cNvPr id="28" name="文字方塊 27">
            <a:extLst>
              <a:ext uri="{FF2B5EF4-FFF2-40B4-BE49-F238E27FC236}">
                <a16:creationId xmlns:a16="http://schemas.microsoft.com/office/drawing/2014/main" id="{E9A005A9-E8DE-4831-90EE-51798756B09C}"/>
              </a:ext>
            </a:extLst>
          </p:cNvPr>
          <p:cNvSpPr txBox="1"/>
          <p:nvPr/>
        </p:nvSpPr>
        <p:spPr>
          <a:xfrm>
            <a:off x="8457776" y="3002067"/>
            <a:ext cx="423514" cy="369332"/>
          </a:xfrm>
          <a:prstGeom prst="rect">
            <a:avLst/>
          </a:prstGeom>
          <a:noFill/>
        </p:spPr>
        <p:txBody>
          <a:bodyPr wrap="none" rtlCol="0">
            <a:spAutoFit/>
          </a:bodyPr>
          <a:lstStyle/>
          <a:p>
            <a:r>
              <a:rPr lang="en-US" altLang="zh-TW" dirty="0"/>
              <a:t>h1</a:t>
            </a:r>
            <a:endParaRPr lang="zh-TW" altLang="en-US" dirty="0"/>
          </a:p>
        </p:txBody>
      </p:sp>
      <p:sp>
        <p:nvSpPr>
          <p:cNvPr id="29" name="文字方塊 28">
            <a:extLst>
              <a:ext uri="{FF2B5EF4-FFF2-40B4-BE49-F238E27FC236}">
                <a16:creationId xmlns:a16="http://schemas.microsoft.com/office/drawing/2014/main" id="{AB9D3F48-5FE2-450F-B2B0-941EE75E8789}"/>
              </a:ext>
            </a:extLst>
          </p:cNvPr>
          <p:cNvSpPr txBox="1"/>
          <p:nvPr/>
        </p:nvSpPr>
        <p:spPr>
          <a:xfrm>
            <a:off x="11438060" y="2973215"/>
            <a:ext cx="423514" cy="369332"/>
          </a:xfrm>
          <a:prstGeom prst="rect">
            <a:avLst/>
          </a:prstGeom>
          <a:noFill/>
        </p:spPr>
        <p:txBody>
          <a:bodyPr wrap="none" rtlCol="0">
            <a:spAutoFit/>
          </a:bodyPr>
          <a:lstStyle/>
          <a:p>
            <a:r>
              <a:rPr lang="en-US" altLang="zh-TW" dirty="0"/>
              <a:t>h2</a:t>
            </a:r>
            <a:endParaRPr lang="zh-TW" altLang="en-US" dirty="0"/>
          </a:p>
        </p:txBody>
      </p:sp>
      <p:sp>
        <p:nvSpPr>
          <p:cNvPr id="30" name="文字方塊 29">
            <a:extLst>
              <a:ext uri="{FF2B5EF4-FFF2-40B4-BE49-F238E27FC236}">
                <a16:creationId xmlns:a16="http://schemas.microsoft.com/office/drawing/2014/main" id="{DC51A6D2-7A43-4168-BF6B-EB306117CD7D}"/>
              </a:ext>
            </a:extLst>
          </p:cNvPr>
          <p:cNvSpPr txBox="1"/>
          <p:nvPr/>
        </p:nvSpPr>
        <p:spPr>
          <a:xfrm>
            <a:off x="9995093" y="2964114"/>
            <a:ext cx="391454" cy="369332"/>
          </a:xfrm>
          <a:prstGeom prst="rect">
            <a:avLst/>
          </a:prstGeom>
          <a:noFill/>
        </p:spPr>
        <p:txBody>
          <a:bodyPr wrap="none" rtlCol="0">
            <a:spAutoFit/>
          </a:bodyPr>
          <a:lstStyle/>
          <a:p>
            <a:r>
              <a:rPr lang="en-US" altLang="zh-TW" dirty="0"/>
              <a:t>s1</a:t>
            </a:r>
            <a:endParaRPr lang="zh-TW" altLang="en-US" dirty="0"/>
          </a:p>
        </p:txBody>
      </p:sp>
      <p:sp>
        <p:nvSpPr>
          <p:cNvPr id="22" name="箭號: 向右 21">
            <a:extLst>
              <a:ext uri="{FF2B5EF4-FFF2-40B4-BE49-F238E27FC236}">
                <a16:creationId xmlns:a16="http://schemas.microsoft.com/office/drawing/2014/main" id="{0D1BFFEE-641F-4C3E-80A2-50B4E49A6721}"/>
              </a:ext>
            </a:extLst>
          </p:cNvPr>
          <p:cNvSpPr/>
          <p:nvPr/>
        </p:nvSpPr>
        <p:spPr>
          <a:xfrm>
            <a:off x="7113959" y="3409129"/>
            <a:ext cx="768286" cy="369332"/>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0E10252-BA0C-255E-2A7E-6188CD738446}"/>
              </a:ext>
            </a:extLst>
          </p:cNvPr>
          <p:cNvSpPr>
            <a:spLocks noGrp="1"/>
          </p:cNvSpPr>
          <p:nvPr>
            <p:ph type="title"/>
          </p:nvPr>
        </p:nvSpPr>
        <p:spPr/>
        <p:txBody>
          <a:bodyPr anchor="ctr">
            <a:normAutofit/>
          </a:bodyPr>
          <a:lstStyle/>
          <a:p>
            <a:pPr>
              <a:lnSpc>
                <a:spcPct val="150000"/>
              </a:lnSpc>
            </a:pPr>
            <a:r>
              <a:rPr lang="en-US" altLang="zh-TW" dirty="0"/>
              <a:t>To Learn</a:t>
            </a:r>
            <a:endParaRPr lang="zh-TW" altLang="en-US" dirty="0"/>
          </a:p>
        </p:txBody>
      </p:sp>
      <p:sp>
        <p:nvSpPr>
          <p:cNvPr id="3" name="內容版面配置區 2">
            <a:extLst>
              <a:ext uri="{FF2B5EF4-FFF2-40B4-BE49-F238E27FC236}">
                <a16:creationId xmlns:a16="http://schemas.microsoft.com/office/drawing/2014/main" id="{B1385450-2B3D-28D8-DB53-AA9024CB3AE8}"/>
              </a:ext>
            </a:extLst>
          </p:cNvPr>
          <p:cNvSpPr>
            <a:spLocks noGrp="1"/>
          </p:cNvSpPr>
          <p:nvPr>
            <p:ph idx="1"/>
          </p:nvPr>
        </p:nvSpPr>
        <p:spPr/>
        <p:txBody>
          <a:bodyPr/>
          <a:lstStyle/>
          <a:p>
            <a:pPr marL="457200" indent="-457200">
              <a:buFont typeface="+mj-lt"/>
              <a:buAutoNum type="arabicPeriod"/>
            </a:pPr>
            <a:r>
              <a:rPr lang="en-US" altLang="zh-TW" dirty="0">
                <a:solidFill>
                  <a:schemeClr val="bg2"/>
                </a:solidFill>
              </a:rPr>
              <a:t>Build a custom topology with python</a:t>
            </a:r>
          </a:p>
          <a:p>
            <a:pPr marL="457200" indent="-457200">
              <a:buFont typeface="+mj-lt"/>
              <a:buAutoNum type="arabicPeriod"/>
            </a:pPr>
            <a:r>
              <a:rPr lang="en-US" altLang="zh-TW" dirty="0"/>
              <a:t>Connect the ONOS controller and </a:t>
            </a:r>
            <a:r>
              <a:rPr lang="en-US" altLang="zh-TW" dirty="0" err="1"/>
              <a:t>mininet</a:t>
            </a:r>
            <a:endParaRPr lang="en-US" altLang="zh-TW" dirty="0"/>
          </a:p>
          <a:p>
            <a:pPr marL="457200" indent="-457200">
              <a:buFont typeface="+mj-lt"/>
              <a:buAutoNum type="arabicPeriod"/>
            </a:pPr>
            <a:r>
              <a:rPr lang="en-US" altLang="zh-TW" dirty="0">
                <a:solidFill>
                  <a:schemeClr val="bg2"/>
                </a:solidFill>
              </a:rPr>
              <a:t>Set flow rule on switches</a:t>
            </a:r>
          </a:p>
          <a:p>
            <a:endParaRPr lang="en-US" altLang="zh-TW" dirty="0"/>
          </a:p>
          <a:p>
            <a:endParaRPr lang="zh-TW" altLang="en-US" dirty="0"/>
          </a:p>
        </p:txBody>
      </p:sp>
    </p:spTree>
    <p:extLst>
      <p:ext uri="{BB962C8B-B14F-4D97-AF65-F5344CB8AC3E}">
        <p14:creationId xmlns:p14="http://schemas.microsoft.com/office/powerpoint/2010/main" val="30968158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5"/>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a:lnSpc>
                <a:spcPct val="90000"/>
              </a:lnSpc>
              <a:spcBef>
                <a:spcPts val="0"/>
              </a:spcBef>
              <a:buClr>
                <a:schemeClr val="dk1"/>
              </a:buClr>
              <a:buSzPts val="4400"/>
            </a:pPr>
            <a:r>
              <a:rPr lang="en-US" dirty="0"/>
              <a:t>Connect </a:t>
            </a:r>
            <a:r>
              <a:rPr lang="en-US" dirty="0" err="1"/>
              <a:t>mininet</a:t>
            </a:r>
            <a:r>
              <a:rPr lang="en-US" dirty="0"/>
              <a:t> and ONOS</a:t>
            </a:r>
            <a:endParaRPr dirty="0"/>
          </a:p>
        </p:txBody>
      </p:sp>
      <p:sp>
        <p:nvSpPr>
          <p:cNvPr id="139" name="Google Shape;139;p5"/>
          <p:cNvSpPr txBox="1">
            <a:spLocks noGrp="1"/>
          </p:cNvSpPr>
          <p:nvPr>
            <p:ph idx="1"/>
          </p:nvPr>
        </p:nvSpPr>
        <p:spPr>
          <a:prstGeom prst="rect">
            <a:avLst/>
          </a:prstGeom>
          <a:noFill/>
          <a:ln>
            <a:noFill/>
          </a:ln>
        </p:spPr>
        <p:txBody>
          <a:bodyPr spcFirstLastPara="1" wrap="square" lIns="91425" tIns="45700" rIns="91425" bIns="45700" anchor="t" anchorCtr="0">
            <a:normAutofit fontScale="92500" lnSpcReduction="20000"/>
          </a:bodyPr>
          <a:lstStyle/>
          <a:p>
            <a:pPr lvl="0" algn="l" rtl="0">
              <a:lnSpc>
                <a:spcPct val="150000"/>
              </a:lnSpc>
              <a:spcBef>
                <a:spcPts val="0"/>
              </a:spcBef>
              <a:spcAft>
                <a:spcPts val="0"/>
              </a:spcAft>
              <a:buClr>
                <a:schemeClr val="dk1"/>
              </a:buClr>
              <a:buSzPct val="80000"/>
              <a:buFont typeface="Wingdings" panose="05000000000000000000" pitchFamily="2" charset="2"/>
              <a:buChar char="l"/>
            </a:pPr>
            <a:r>
              <a:rPr lang="en-US" sz="2200" dirty="0"/>
              <a:t> We use </a:t>
            </a:r>
            <a:r>
              <a:rPr lang="en-US" sz="2200" dirty="0" err="1"/>
              <a:t>mininet</a:t>
            </a:r>
            <a:r>
              <a:rPr lang="en-US" sz="2200" dirty="0"/>
              <a:t> to simulate the data plane and ONOS as the control plane</a:t>
            </a:r>
            <a:endParaRPr sz="2200" dirty="0"/>
          </a:p>
          <a:p>
            <a:pPr lvl="0" algn="l" rtl="0">
              <a:lnSpc>
                <a:spcPct val="150000"/>
              </a:lnSpc>
              <a:spcBef>
                <a:spcPts val="1000"/>
              </a:spcBef>
              <a:spcAft>
                <a:spcPts val="0"/>
              </a:spcAft>
              <a:buClr>
                <a:schemeClr val="dk1"/>
              </a:buClr>
              <a:buSzPct val="80000"/>
              <a:buFont typeface="Wingdings" panose="05000000000000000000" pitchFamily="2" charset="2"/>
              <a:buChar char="l"/>
            </a:pPr>
            <a:r>
              <a:rPr lang="en-US" sz="2200" dirty="0"/>
              <a:t>  In other words, the ONOS will be our SDN controller, and make us able to program our network.</a:t>
            </a:r>
            <a:endParaRPr sz="2200" dirty="0"/>
          </a:p>
          <a:p>
            <a:pPr lvl="0" algn="l" rtl="0">
              <a:lnSpc>
                <a:spcPct val="150000"/>
              </a:lnSpc>
              <a:spcBef>
                <a:spcPts val="1000"/>
              </a:spcBef>
              <a:spcAft>
                <a:spcPts val="0"/>
              </a:spcAft>
              <a:buClr>
                <a:schemeClr val="dk1"/>
              </a:buClr>
              <a:buSzPct val="80000"/>
              <a:buFont typeface="Wingdings" panose="05000000000000000000" pitchFamily="2" charset="2"/>
              <a:buChar char="l"/>
            </a:pPr>
            <a:r>
              <a:rPr lang="en-US" sz="2200" dirty="0"/>
              <a:t>  How to do this?</a:t>
            </a:r>
            <a:endParaRPr sz="2200" dirty="0"/>
          </a:p>
          <a:p>
            <a:pPr marL="742950" lvl="1" indent="-285750" algn="l" rtl="0">
              <a:lnSpc>
                <a:spcPct val="150000"/>
              </a:lnSpc>
              <a:spcBef>
                <a:spcPts val="500"/>
              </a:spcBef>
              <a:spcAft>
                <a:spcPts val="0"/>
              </a:spcAft>
              <a:buClr>
                <a:schemeClr val="dk1"/>
              </a:buClr>
              <a:buSzPct val="80000"/>
              <a:buFont typeface="Wingdings" panose="05000000000000000000" pitchFamily="2" charset="2"/>
              <a:buChar char="l"/>
            </a:pPr>
            <a:r>
              <a:rPr lang="en-US" sz="1900" dirty="0"/>
              <a:t>To build the data plane, we use:</a:t>
            </a:r>
            <a:endParaRPr sz="1900" dirty="0"/>
          </a:p>
          <a:p>
            <a:pPr marL="742950" lvl="1" indent="-285750" algn="l" rtl="0">
              <a:lnSpc>
                <a:spcPct val="150000"/>
              </a:lnSpc>
              <a:spcBef>
                <a:spcPts val="500"/>
              </a:spcBef>
              <a:spcAft>
                <a:spcPts val="0"/>
              </a:spcAft>
              <a:buClr>
                <a:schemeClr val="dk1"/>
              </a:buClr>
              <a:buSzPct val="80000"/>
              <a:buFont typeface="Wingdings" panose="05000000000000000000" pitchFamily="2" charset="2"/>
              <a:buChar char="l"/>
            </a:pPr>
            <a:r>
              <a:rPr lang="en-US" sz="1900" dirty="0" err="1"/>
              <a:t>sudo</a:t>
            </a:r>
            <a:r>
              <a:rPr lang="en-US" sz="1900" dirty="0"/>
              <a:t> </a:t>
            </a:r>
            <a:r>
              <a:rPr lang="en-US" sz="1900" dirty="0" err="1"/>
              <a:t>mn</a:t>
            </a:r>
            <a:r>
              <a:rPr lang="en-US" sz="1900" dirty="0"/>
              <a:t> --custom=“your_topology_file.py” --topo=“</a:t>
            </a:r>
            <a:r>
              <a:rPr lang="en-US" sz="1900" dirty="0" err="1"/>
              <a:t>your_topology_name</a:t>
            </a:r>
            <a:r>
              <a:rPr lang="en-US" sz="1900" dirty="0"/>
              <a:t>”</a:t>
            </a:r>
            <a:endParaRPr sz="1900" dirty="0"/>
          </a:p>
          <a:p>
            <a:pPr marL="742950" lvl="1" indent="-285750" algn="l" rtl="0">
              <a:lnSpc>
                <a:spcPct val="150000"/>
              </a:lnSpc>
              <a:spcBef>
                <a:spcPts val="500"/>
              </a:spcBef>
              <a:spcAft>
                <a:spcPts val="0"/>
              </a:spcAft>
              <a:buClr>
                <a:schemeClr val="dk1"/>
              </a:buClr>
              <a:buSzPct val="80000"/>
              <a:buFont typeface="Wingdings" panose="05000000000000000000" pitchFamily="2" charset="2"/>
              <a:buChar char="l"/>
            </a:pPr>
            <a:r>
              <a:rPr lang="en-US" sz="1900" dirty="0"/>
              <a:t>To use ONOS or another SDN controller to control </a:t>
            </a:r>
            <a:r>
              <a:rPr lang="en-US" sz="1900" dirty="0" err="1"/>
              <a:t>mininet</a:t>
            </a:r>
            <a:r>
              <a:rPr lang="en-US" sz="1900" dirty="0"/>
              <a:t>, use --controller.</a:t>
            </a:r>
            <a:endParaRPr sz="1900" dirty="0"/>
          </a:p>
          <a:p>
            <a:pPr marL="742950" lvl="1" indent="-285750" algn="l" rtl="0">
              <a:lnSpc>
                <a:spcPct val="150000"/>
              </a:lnSpc>
              <a:spcBef>
                <a:spcPts val="500"/>
              </a:spcBef>
              <a:spcAft>
                <a:spcPts val="0"/>
              </a:spcAft>
              <a:buClr>
                <a:schemeClr val="dk1"/>
              </a:buClr>
              <a:buSzPct val="80000"/>
              <a:buFont typeface="Wingdings" panose="05000000000000000000" pitchFamily="2" charset="2"/>
              <a:buChar char="l"/>
            </a:pPr>
            <a:r>
              <a:rPr lang="en-US" sz="1900" dirty="0" err="1"/>
              <a:t>sudo</a:t>
            </a:r>
            <a:r>
              <a:rPr lang="en-US" sz="1900" dirty="0"/>
              <a:t> </a:t>
            </a:r>
            <a:r>
              <a:rPr lang="en-US" sz="1900" dirty="0" err="1"/>
              <a:t>mn</a:t>
            </a:r>
            <a:r>
              <a:rPr lang="en-US" sz="1900" dirty="0"/>
              <a:t> --custom=“your_topology_file.py” --topo=“</a:t>
            </a:r>
            <a:r>
              <a:rPr lang="en-US" sz="1900" dirty="0" err="1"/>
              <a:t>your_topology_name</a:t>
            </a:r>
            <a:r>
              <a:rPr lang="en-US" sz="1900" dirty="0"/>
              <a:t>” --controller=</a:t>
            </a:r>
            <a:r>
              <a:rPr lang="en-US" sz="1900" dirty="0" err="1"/>
              <a:t>remote,ip</a:t>
            </a:r>
            <a:r>
              <a:rPr lang="en-US" sz="1900" dirty="0"/>
              <a:t>=127.0.0.1:6653</a:t>
            </a:r>
            <a:endParaRPr sz="1900" dirty="0"/>
          </a:p>
          <a:p>
            <a:pPr marL="685800" lvl="1" indent="-110490" algn="l" rtl="0">
              <a:lnSpc>
                <a:spcPct val="90000"/>
              </a:lnSpc>
              <a:spcBef>
                <a:spcPts val="500"/>
              </a:spcBef>
              <a:spcAft>
                <a:spcPts val="0"/>
              </a:spcAft>
              <a:buClr>
                <a:schemeClr val="dk1"/>
              </a:buClr>
              <a:buSzPct val="100000"/>
              <a:buNone/>
            </a:pP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0E10252-BA0C-255E-2A7E-6188CD738446}"/>
              </a:ext>
            </a:extLst>
          </p:cNvPr>
          <p:cNvSpPr>
            <a:spLocks noGrp="1"/>
          </p:cNvSpPr>
          <p:nvPr>
            <p:ph type="title"/>
          </p:nvPr>
        </p:nvSpPr>
        <p:spPr/>
        <p:txBody>
          <a:bodyPr anchor="ctr">
            <a:normAutofit/>
          </a:bodyPr>
          <a:lstStyle/>
          <a:p>
            <a:pPr>
              <a:lnSpc>
                <a:spcPct val="150000"/>
              </a:lnSpc>
            </a:pPr>
            <a:r>
              <a:rPr lang="en-US" altLang="zh-TW" dirty="0"/>
              <a:t>To Learn</a:t>
            </a:r>
            <a:endParaRPr lang="zh-TW" altLang="en-US" dirty="0"/>
          </a:p>
        </p:txBody>
      </p:sp>
      <p:sp>
        <p:nvSpPr>
          <p:cNvPr id="3" name="內容版面配置區 2">
            <a:extLst>
              <a:ext uri="{FF2B5EF4-FFF2-40B4-BE49-F238E27FC236}">
                <a16:creationId xmlns:a16="http://schemas.microsoft.com/office/drawing/2014/main" id="{B1385450-2B3D-28D8-DB53-AA9024CB3AE8}"/>
              </a:ext>
            </a:extLst>
          </p:cNvPr>
          <p:cNvSpPr>
            <a:spLocks noGrp="1"/>
          </p:cNvSpPr>
          <p:nvPr>
            <p:ph idx="1"/>
          </p:nvPr>
        </p:nvSpPr>
        <p:spPr/>
        <p:txBody>
          <a:bodyPr/>
          <a:lstStyle/>
          <a:p>
            <a:pPr marL="457200" indent="-457200">
              <a:buFont typeface="+mj-lt"/>
              <a:buAutoNum type="arabicPeriod"/>
            </a:pPr>
            <a:r>
              <a:rPr lang="en-US" altLang="zh-TW" dirty="0">
                <a:solidFill>
                  <a:schemeClr val="bg2"/>
                </a:solidFill>
              </a:rPr>
              <a:t>Build a custom topology with python</a:t>
            </a:r>
          </a:p>
          <a:p>
            <a:pPr marL="457200" indent="-457200">
              <a:buFont typeface="+mj-lt"/>
              <a:buAutoNum type="arabicPeriod"/>
            </a:pPr>
            <a:r>
              <a:rPr lang="en-US" altLang="zh-TW" dirty="0">
                <a:solidFill>
                  <a:schemeClr val="bg2"/>
                </a:solidFill>
              </a:rPr>
              <a:t>Connect the ONOS controller and </a:t>
            </a:r>
            <a:r>
              <a:rPr lang="en-US" altLang="zh-TW" dirty="0" err="1">
                <a:solidFill>
                  <a:schemeClr val="bg2"/>
                </a:solidFill>
              </a:rPr>
              <a:t>mininet</a:t>
            </a:r>
            <a:endParaRPr lang="en-US" altLang="zh-TW" dirty="0">
              <a:solidFill>
                <a:schemeClr val="bg2"/>
              </a:solidFill>
            </a:endParaRPr>
          </a:p>
          <a:p>
            <a:pPr marL="457200" indent="-457200">
              <a:buFont typeface="+mj-lt"/>
              <a:buAutoNum type="arabicPeriod"/>
            </a:pPr>
            <a:r>
              <a:rPr lang="en-US" altLang="zh-TW" dirty="0"/>
              <a:t>Set flow rule on switches</a:t>
            </a:r>
          </a:p>
          <a:p>
            <a:endParaRPr lang="en-US" altLang="zh-TW" dirty="0"/>
          </a:p>
          <a:p>
            <a:endParaRPr lang="zh-TW" altLang="en-US" dirty="0"/>
          </a:p>
        </p:txBody>
      </p:sp>
    </p:spTree>
    <p:extLst>
      <p:ext uri="{BB962C8B-B14F-4D97-AF65-F5344CB8AC3E}">
        <p14:creationId xmlns:p14="http://schemas.microsoft.com/office/powerpoint/2010/main" val="1870502209"/>
      </p:ext>
    </p:extLst>
  </p:cSld>
  <p:clrMapOvr>
    <a:masterClrMapping/>
  </p:clrMapOvr>
</p:sld>
</file>

<file path=ppt/theme/theme1.xml><?xml version="1.0" encoding="utf-8"?>
<a:theme xmlns:a="http://schemas.openxmlformats.org/drawingml/2006/main" name="回顧">
  <a:themeElements>
    <a:clrScheme name="回顧">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回顧">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顧">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7410</TotalTime>
  <Words>1267</Words>
  <Application>Microsoft Macintosh PowerPoint</Application>
  <PresentationFormat>寬螢幕</PresentationFormat>
  <Paragraphs>136</Paragraphs>
  <Slides>25</Slides>
  <Notes>20</Notes>
  <HiddenSlides>0</HiddenSlides>
  <MMClips>0</MMClips>
  <ScaleCrop>false</ScaleCrop>
  <HeadingPairs>
    <vt:vector size="8" baseType="variant">
      <vt:variant>
        <vt:lpstr>使用字型</vt:lpstr>
      </vt:variant>
      <vt:variant>
        <vt:i4>5</vt:i4>
      </vt:variant>
      <vt:variant>
        <vt:lpstr>佈景主題</vt:lpstr>
      </vt:variant>
      <vt:variant>
        <vt:i4>1</vt:i4>
      </vt:variant>
      <vt:variant>
        <vt:lpstr>內嵌 OLE 伺服程式</vt:lpstr>
      </vt:variant>
      <vt:variant>
        <vt:i4>1</vt:i4>
      </vt:variant>
      <vt:variant>
        <vt:lpstr>投影片標題</vt:lpstr>
      </vt:variant>
      <vt:variant>
        <vt:i4>25</vt:i4>
      </vt:variant>
    </vt:vector>
  </HeadingPairs>
  <TitlesOfParts>
    <vt:vector size="32" baseType="lpstr">
      <vt:lpstr>標楷體</vt:lpstr>
      <vt:lpstr>Arial</vt:lpstr>
      <vt:lpstr>Calibri</vt:lpstr>
      <vt:lpstr>Calibri Light</vt:lpstr>
      <vt:lpstr>Wingdings</vt:lpstr>
      <vt:lpstr>回顧</vt:lpstr>
      <vt:lpstr>PBrush</vt:lpstr>
      <vt:lpstr>行動電信網路 Project 3</vt:lpstr>
      <vt:lpstr>Goal </vt:lpstr>
      <vt:lpstr>Introductions</vt:lpstr>
      <vt:lpstr>To Learn</vt:lpstr>
      <vt:lpstr>To Learn</vt:lpstr>
      <vt:lpstr>Customize a topology</vt:lpstr>
      <vt:lpstr>To Learn</vt:lpstr>
      <vt:lpstr>Connect mininet and ONOS</vt:lpstr>
      <vt:lpstr>To Learn</vt:lpstr>
      <vt:lpstr>Set flow rules on switch (1/6) – Onos GUI</vt:lpstr>
      <vt:lpstr>Set flow rules on switch (2/6) – Onos GUI</vt:lpstr>
      <vt:lpstr>Set flow rules on switch (3/6) – Onos GUI</vt:lpstr>
      <vt:lpstr>Set flow rules on switch (4/6) – Flow Rule</vt:lpstr>
      <vt:lpstr>Set flow rules on switch (5/6) – Flow Rule</vt:lpstr>
      <vt:lpstr>Set flow rules on switch (6/6) – Flow Rule</vt:lpstr>
      <vt:lpstr>Requirements</vt:lpstr>
      <vt:lpstr>To-Do</vt:lpstr>
      <vt:lpstr>Task_1 - Topology Creation (1/3)</vt:lpstr>
      <vt:lpstr>Task_1 - Topology Creation (2/3)</vt:lpstr>
      <vt:lpstr>Task_1 - Topology Creation (3/3)</vt:lpstr>
      <vt:lpstr>Task_2 - Ping Ability</vt:lpstr>
      <vt:lpstr>Task_3 -  Load Balance (1/2)</vt:lpstr>
      <vt:lpstr>Task_3 -  Load Balance (2/2)</vt:lpstr>
      <vt:lpstr>submission</vt:lpstr>
      <vt:lpstr>Template Code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行動電信網路 Project 3</dc:title>
  <dc:creator>宇倫 鄭</dc:creator>
  <cp:lastModifiedBy>黃韋慈</cp:lastModifiedBy>
  <cp:revision>49</cp:revision>
  <dcterms:created xsi:type="dcterms:W3CDTF">2022-07-16T13:45:22Z</dcterms:created>
  <dcterms:modified xsi:type="dcterms:W3CDTF">2022-12-15T04:37:04Z</dcterms:modified>
</cp:coreProperties>
</file>