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5" r:id="rId3"/>
    <p:sldId id="259" r:id="rId4"/>
    <p:sldId id="267" r:id="rId5"/>
    <p:sldId id="265" r:id="rId6"/>
    <p:sldId id="260" r:id="rId7"/>
    <p:sldId id="262" r:id="rId8"/>
    <p:sldId id="263" r:id="rId9"/>
    <p:sldId id="264" r:id="rId10"/>
    <p:sldId id="266" r:id="rId11"/>
    <p:sldId id="269" r:id="rId12"/>
    <p:sldId id="270" r:id="rId13"/>
    <p:sldId id="273" r:id="rId14"/>
    <p:sldId id="272" r:id="rId15"/>
    <p:sldId id="261" r:id="rId16"/>
    <p:sldId id="276" r:id="rId17"/>
    <p:sldId id="27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6"/>
  </p:normalViewPr>
  <p:slideViewPr>
    <p:cSldViewPr snapToGrid="0">
      <p:cViewPr varScale="1">
        <p:scale>
          <a:sx n="88" d="100"/>
          <a:sy n="88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6E0B4-82B0-4801-87ED-1DDE99B411BB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3B4CE-BBFE-4672-87F1-457A46F58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41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3B4CE-BBFE-4672-87F1-457A46F58B9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33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3B4CE-BBFE-4672-87F1-457A46F58B9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8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3B4CE-BBFE-4672-87F1-457A46F58B9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26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3B4CE-BBFE-4672-87F1-457A46F58B9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88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3B4CE-BBFE-4672-87F1-457A46F58B9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89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1C38A-993A-ACEE-C891-0450E0BC7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2DE57C-2A6B-DE3E-47DA-37A098609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3B57F9-08EF-2134-0B39-72DBCA46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3C5F-8917-4A3D-A1CC-AB964D38CA86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98E324-8B20-964C-E670-C6CAF0F3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DA4959-416C-297C-45B8-9D087D35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66C-3A23-4BBA-A9A4-98F043E10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84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A9345-B772-5903-73DD-C226FBDD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042D56-3488-5B79-B9A0-DBBA6A90E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599253-4BA6-2BD6-3961-0B428400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3C5F-8917-4A3D-A1CC-AB964D38CA86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44EA95-1306-52AA-B88B-BE17720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91401C-346B-51CF-BA24-613C7BBD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66C-3A23-4BBA-A9A4-98F043E10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57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A9CA20-1A24-0581-666C-A4DCF389C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C5D0A4-8391-B901-97CB-6ADCF1913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B64BC4-8989-B731-F798-CD93288D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3C5F-8917-4A3D-A1CC-AB964D38CA86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A353C6-231D-E031-7066-D02CF6DB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2D44D8-1A69-A3F3-C532-59D0EC2D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66C-3A23-4BBA-A9A4-98F043E10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3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19FE1-D1C8-4B61-5CEB-AB9AEB47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C172B9-1CA9-62B4-42DB-BD71349A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A7F2AF-068F-3DB9-B9F3-C2A0D592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3C5F-8917-4A3D-A1CC-AB964D38CA86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03CF41-FFC9-0E90-A15D-1D95C28C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0449BF-3189-8BAC-FF83-22B0395E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66C-3A23-4BBA-A9A4-98F043E10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35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903ED-7AEB-FDBF-B09E-FC0CD155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19DB1A-CC51-5DF0-BA7D-33068ADA3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244559-1486-1D89-0CDD-EB0B3B9A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3C5F-8917-4A3D-A1CC-AB964D38CA86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544E66-B8E1-ADFD-7FE9-1F5DBC97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A2BD1-F1E7-5020-AAB7-BFF7B9CE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66C-3A23-4BBA-A9A4-98F043E10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25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F24A3-5725-11F7-9051-F9A49313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841184-364A-6E31-DADC-0DFE41F7D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060E13-4E68-BD5A-5F45-39E0579A8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B2AC49-4826-C59B-CECB-100C8ED0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3C5F-8917-4A3D-A1CC-AB964D38CA86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92D168-FB10-F2BC-19E9-0DD9B563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5C72FB-76C8-9634-4302-88C2B68E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66C-3A23-4BBA-A9A4-98F043E10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9C6BD-1B4B-099B-7E51-A77620A5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6AE122-CD68-B5B5-F309-1B21656DD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F89AC8-57D8-13ED-9ABB-1B66E4E42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70DF067-3C5F-DD2B-8BA6-D79B1F352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B2B2D3-CE9A-AC34-2A13-C51F30C73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8DA9BA5-2504-30D0-7BF0-6CE1EB28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3C5F-8917-4A3D-A1CC-AB964D38CA86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D3B255-80E8-AE17-4850-61E385D0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F218EA-CBEF-9952-3146-C261F758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66C-3A23-4BBA-A9A4-98F043E10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0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1FBBA-5ED6-5E84-E29D-893888B2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25F9FEA-E484-C4C9-D330-194A1C89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3C5F-8917-4A3D-A1CC-AB964D38CA86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08110C-8105-5137-B41B-B15323FA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42DF6A-5F9A-9051-A053-BD658FE1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66C-3A23-4BBA-A9A4-98F043E10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24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2B6C4E2-888C-F401-8EC4-6BF68FCD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3C5F-8917-4A3D-A1CC-AB964D38CA86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0B3A5C-7CEB-29D1-5524-FA3DF312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F24D0A-1822-1155-5BB1-AA2F803C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66C-3A23-4BBA-A9A4-98F043E10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9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16B39-D694-54E6-0D70-7565E913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144DD3-DA59-E442-885A-571B0205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0A113E-2BEB-4F0A-AF8B-9F276A231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36F367-E7FC-FBAD-CC13-DA4EC52A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3C5F-8917-4A3D-A1CC-AB964D38CA86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BDD339-8DEF-9E72-FD10-AD5490AE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600F49-DDB1-6F90-B05C-CB91B901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66C-3A23-4BBA-A9A4-98F043E10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60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C2946-D57A-8679-90DA-358852CE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058B19-94DE-D90A-ECB8-41950B652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3695A3-EB22-FAA1-6955-25DB0E7D6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C1F041-18B9-F6BC-BDA8-A6E4417F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3C5F-8917-4A3D-A1CC-AB964D38CA86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E10FBF-9C69-48DA-DCF3-BC6E3635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4F25D9-131D-F76B-5465-270C61E6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66C-3A23-4BBA-A9A4-98F043E10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62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A31362-3911-1977-41A8-0B59FDFC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AF7FE0-B549-FFC4-9BCB-5BDF4D88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41FCFD-3A16-E0EF-465B-FF0FF2385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3C5F-8917-4A3D-A1CC-AB964D38CA86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B88BA5-EF78-AE73-5DDB-F405C4CB7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CAA394-FA58-502B-9A25-224A5CBF5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F866C-3A23-4BBA-A9A4-98F043E10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27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行動電信網路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Project 3 </a:t>
            </a:r>
            <a:b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Template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code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3A861A0-8870-427B-7DBF-6560479A4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15580" r="526"/>
          <a:stretch/>
        </p:blipFill>
        <p:spPr>
          <a:xfrm>
            <a:off x="543404" y="2721805"/>
            <a:ext cx="7018282" cy="350316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C61800-6442-05C8-19F6-895E5F6D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Task_2 – Ping Ability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846119-E080-B950-BFAF-E4C27D597291}"/>
              </a:ext>
            </a:extLst>
          </p:cNvPr>
          <p:cNvSpPr txBox="1"/>
          <p:nvPr/>
        </p:nvSpPr>
        <p:spPr>
          <a:xfrm>
            <a:off x="779929" y="1529105"/>
            <a:ext cx="1063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在同學完成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task_1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建立好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topology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 並將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mininet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連接至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onos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後，可以在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onos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GUI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看到拓樸的圖形化展示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C6C59AA-E6D5-E0E9-A598-E7CC0071D91E}"/>
              </a:ext>
            </a:extLst>
          </p:cNvPr>
          <p:cNvSpPr txBox="1"/>
          <p:nvPr/>
        </p:nvSpPr>
        <p:spPr>
          <a:xfrm>
            <a:off x="779929" y="2180338"/>
            <a:ext cx="107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如何讓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GUI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顯示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host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可以參閱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project3.pptx p.11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的說明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052D69D-E398-8315-C38D-E36260A4AB5C}"/>
              </a:ext>
            </a:extLst>
          </p:cNvPr>
          <p:cNvSpPr txBox="1"/>
          <p:nvPr/>
        </p:nvSpPr>
        <p:spPr>
          <a:xfrm>
            <a:off x="7665776" y="3120629"/>
            <a:ext cx="424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GUI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左下方的箭頭點開，有提供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GUI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各項功能的表單，同學可以自行嘗試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203DCA-DCD6-0354-CF1F-CDA59225B408}"/>
              </a:ext>
            </a:extLst>
          </p:cNvPr>
          <p:cNvSpPr/>
          <p:nvPr/>
        </p:nvSpPr>
        <p:spPr>
          <a:xfrm>
            <a:off x="543404" y="5740859"/>
            <a:ext cx="96706" cy="409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F7AAC4B-8882-15F0-1A5E-9A33A040F5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3" t="81315" r="71778" b="10655"/>
          <a:stretch/>
        </p:blipFill>
        <p:spPr>
          <a:xfrm>
            <a:off x="8187267" y="4042457"/>
            <a:ext cx="2534521" cy="830631"/>
          </a:xfrm>
          <a:prstGeom prst="rect">
            <a:avLst/>
          </a:prstGeom>
        </p:spPr>
      </p:pic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D808751-633C-7FA5-B8A9-F248A51ACC45}"/>
              </a:ext>
            </a:extLst>
          </p:cNvPr>
          <p:cNvCxnSpPr>
            <a:stCxn id="12" idx="2"/>
            <a:endCxn id="11" idx="1"/>
          </p:cNvCxnSpPr>
          <p:nvPr/>
        </p:nvCxnSpPr>
        <p:spPr>
          <a:xfrm flipV="1">
            <a:off x="591757" y="3443795"/>
            <a:ext cx="7074019" cy="27061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03885B0-C375-85E7-CBE2-4500259CEABB}"/>
              </a:ext>
            </a:extLst>
          </p:cNvPr>
          <p:cNvSpPr/>
          <p:nvPr/>
        </p:nvSpPr>
        <p:spPr>
          <a:xfrm>
            <a:off x="8265460" y="4356847"/>
            <a:ext cx="259976" cy="233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BF25808-229B-DE1B-5CDB-EC22F3719C1C}"/>
              </a:ext>
            </a:extLst>
          </p:cNvPr>
          <p:cNvSpPr txBox="1"/>
          <p:nvPr/>
        </p:nvSpPr>
        <p:spPr>
          <a:xfrm>
            <a:off x="7531781" y="5196254"/>
            <a:ext cx="4517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此功能選項可以顯示各個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switch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裝置的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，幫助同學判別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switch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EB28ACA-CB70-340E-5DD2-AA2B2986EA77}"/>
              </a:ext>
            </a:extLst>
          </p:cNvPr>
          <p:cNvCxnSpPr>
            <a:stCxn id="19" idx="2"/>
          </p:cNvCxnSpPr>
          <p:nvPr/>
        </p:nvCxnSpPr>
        <p:spPr>
          <a:xfrm>
            <a:off x="8395448" y="4589929"/>
            <a:ext cx="208181" cy="606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62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0849869-C5C2-03A2-32C2-6AD6DEA965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15580" r="526"/>
          <a:stretch/>
        </p:blipFill>
        <p:spPr>
          <a:xfrm>
            <a:off x="952477" y="2338067"/>
            <a:ext cx="7018282" cy="350316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C61800-6442-05C8-19F6-895E5F6D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Task_2 – Ping Ability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846119-E080-B950-BFAF-E4C27D597291}"/>
              </a:ext>
            </a:extLst>
          </p:cNvPr>
          <p:cNvSpPr txBox="1"/>
          <p:nvPr/>
        </p:nvSpPr>
        <p:spPr>
          <a:xfrm>
            <a:off x="779929" y="1529105"/>
            <a:ext cx="1063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在知悉各個圖示所對應的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host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switch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後，就可以進行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port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的判讀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BF25808-229B-DE1B-5CDB-EC22F3719C1C}"/>
              </a:ext>
            </a:extLst>
          </p:cNvPr>
          <p:cNvSpPr txBox="1"/>
          <p:nvPr/>
        </p:nvSpPr>
        <p:spPr>
          <a:xfrm>
            <a:off x="8448744" y="3277666"/>
            <a:ext cx="3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點選裝置間的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後，會出現右下角的資訊欄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436B4FA3-9623-5E8C-DA5A-0EDB638E332D}"/>
              </a:ext>
            </a:extLst>
          </p:cNvPr>
          <p:cNvSpPr/>
          <p:nvPr/>
        </p:nvSpPr>
        <p:spPr>
          <a:xfrm>
            <a:off x="2872009" y="3445678"/>
            <a:ext cx="327213" cy="3103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F2477C-8587-1CD7-28D0-555B985F570F}"/>
              </a:ext>
            </a:extLst>
          </p:cNvPr>
          <p:cNvSpPr/>
          <p:nvPr/>
        </p:nvSpPr>
        <p:spPr>
          <a:xfrm>
            <a:off x="6692153" y="3935865"/>
            <a:ext cx="1246094" cy="1245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471CD53-28D6-505A-BF25-18B4037D163C}"/>
              </a:ext>
            </a:extLst>
          </p:cNvPr>
          <p:cNvCxnSpPr>
            <a:cxnSpLocks/>
            <a:stCxn id="3" idx="6"/>
            <a:endCxn id="20" idx="1"/>
          </p:cNvCxnSpPr>
          <p:nvPr/>
        </p:nvCxnSpPr>
        <p:spPr>
          <a:xfrm flipV="1">
            <a:off x="3199222" y="3600832"/>
            <a:ext cx="524952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AC064FC-AE37-7D08-0B71-14678231F744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7938247" y="3600832"/>
            <a:ext cx="510497" cy="9579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4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A395E7A2-D579-C570-F994-2EEB796EC3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31" t="52043" r="21266" b="25759"/>
          <a:stretch/>
        </p:blipFill>
        <p:spPr>
          <a:xfrm>
            <a:off x="1113740" y="1783976"/>
            <a:ext cx="2848660" cy="279250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C61800-6442-05C8-19F6-895E5F6D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Task_2 – Ping Ability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469D10-1C49-6EE4-D5F1-2F0CEF110823}"/>
              </a:ext>
            </a:extLst>
          </p:cNvPr>
          <p:cNvSpPr/>
          <p:nvPr/>
        </p:nvSpPr>
        <p:spPr>
          <a:xfrm>
            <a:off x="1219200" y="2328045"/>
            <a:ext cx="2438400" cy="757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B6BD87-38FC-F268-19D0-9D0D76802B80}"/>
              </a:ext>
            </a:extLst>
          </p:cNvPr>
          <p:cNvSpPr/>
          <p:nvPr/>
        </p:nvSpPr>
        <p:spPr>
          <a:xfrm>
            <a:off x="1219200" y="3180592"/>
            <a:ext cx="2438400" cy="869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5223B4-1886-E6EE-89BE-F3E0DA29C113}"/>
              </a:ext>
            </a:extLst>
          </p:cNvPr>
          <p:cNvSpPr txBox="1"/>
          <p:nvPr/>
        </p:nvSpPr>
        <p:spPr>
          <a:xfrm>
            <a:off x="4670611" y="2328045"/>
            <a:ext cx="6837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在資訊欄中，可以看出該條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link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連接了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host 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device id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of:0000000000000001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switch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port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，也就是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switch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port 1 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id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of:0000000000000001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switch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想傳透過該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link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傳送封包給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host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，則需將目的地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位址符合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host 1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位址的封包，由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port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傳送出去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79218C8-EFC3-C0BC-AF88-5323F6A3059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657600" y="2706804"/>
            <a:ext cx="1013011" cy="6369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DB971D6-D1EF-D1C2-BB96-847802835DE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657600" y="3343708"/>
            <a:ext cx="1013011" cy="2716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9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61800-6442-05C8-19F6-895E5F6D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Task_2 – Ping Ability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16D945B-9290-BD2D-7D2C-ACCD570377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6" t="23482" r="50000" b="28637"/>
          <a:stretch/>
        </p:blipFill>
        <p:spPr>
          <a:xfrm>
            <a:off x="838200" y="1535944"/>
            <a:ext cx="4717625" cy="471011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8F52914-0019-62D6-F76F-AB3E94FAC3D6}"/>
              </a:ext>
            </a:extLst>
          </p:cNvPr>
          <p:cNvSpPr txBox="1"/>
          <p:nvPr/>
        </p:nvSpPr>
        <p:spPr>
          <a:xfrm>
            <a:off x="6096000" y="3118235"/>
            <a:ext cx="4580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因此，在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switch1_1.json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中，當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位址符合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“10.0.0.1/32”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，即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host 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位址時，將其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output port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port 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0D9F32-8224-CF5E-A15D-813703359FF1}"/>
              </a:ext>
            </a:extLst>
          </p:cNvPr>
          <p:cNvSpPr/>
          <p:nvPr/>
        </p:nvSpPr>
        <p:spPr>
          <a:xfrm>
            <a:off x="3236259" y="4903694"/>
            <a:ext cx="1873622" cy="510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47BF6B-AAE1-2B9D-F04B-617C1C794EC8}"/>
              </a:ext>
            </a:extLst>
          </p:cNvPr>
          <p:cNvSpPr/>
          <p:nvPr/>
        </p:nvSpPr>
        <p:spPr>
          <a:xfrm>
            <a:off x="3197012" y="2786203"/>
            <a:ext cx="1873622" cy="510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EB0C825-7FFB-A5BE-BEF4-7C6630F96C9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5070634" y="3041697"/>
            <a:ext cx="1025366" cy="538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E65FF6D-772E-1A5D-F260-AC2483A5E05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5109881" y="3579900"/>
            <a:ext cx="986119" cy="1579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84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61800-6442-05C8-19F6-895E5F6D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Task_2 – Ping Ability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E0EEEA-9063-8896-A793-7CD0E0079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接下來，請同學觀察裝置間的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link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所對應的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port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，並根據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檔內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criteria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位址，判斷符合該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criteria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的封包需要往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switch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的哪個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port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傳送出去，以完成所有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switch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flow rule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待完成後，將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rule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檔透過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curl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指令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post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onos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若所有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flow rule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都設定正確，在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mininet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中，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即可以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ping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通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h2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也能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ping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通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h4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若同學需要重新設定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flow rule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，將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onos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server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關閉重啟並重新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post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即可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678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61800-6442-05C8-19F6-895E5F6D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Task_3 – Load Balance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0A5B8F-1497-6692-D357-6AFB5F23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39926" cy="4887997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實現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load balance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的做法為，將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送往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的封包，改送至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，同理，將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h2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送往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h3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的封包，送往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h4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因此，當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h2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發送封包至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switch 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後，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switch 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可以藉由更改封包的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mac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位址，更改其封包的目的地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同樣地，在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switch 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接收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h3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h4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回傳的封包後，需將其封包的來源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mac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位址更改回原始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h2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發送封包的目的地位址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舉例：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h1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發送目的地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mac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位址為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h4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的封包，在經過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switch 1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後，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switch 1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將封包的目的地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mac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位址更改為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的位址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h3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接收來自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h1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的封包後，發送回傳的封包給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h1</a:t>
            </a: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switch 1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接收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h3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回傳的封包後，因為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h1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原本是將封包發送給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h4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，因此需將封包的來源更改回原本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h4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mac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位址，再傳回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h1</a:t>
            </a: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h2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發送至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h3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的封包同理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onos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REST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中：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L2MODIFICATION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參數可以更改封包的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mac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位址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L3MODIFICATION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參數可以更改封包的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位址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可以透過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L2MODIFICATION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L3MODIFICATION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修改封包的目的地或來源地的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mac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位址 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726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61800-6442-05C8-19F6-895E5F6D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Task_3 – Load Balance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0A5B8F-1497-6692-D357-6AFB5F23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39926" cy="4815807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task_3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template code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中，各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rule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criteria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都已寫好，請同學根據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criteria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rule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是更改目的地或來源地，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並填上需要修改的 </a:t>
            </a:r>
            <a:r>
              <a:rPr lang="en-US" altLang="zh-TW" sz="20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mac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位址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完成後，將新的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switch 1 rule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與其他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switch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rule post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onos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上，進行測試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同學在修改完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Task_3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的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switch rule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後，也需將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Task_2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中其他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switch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rule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一同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post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onos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修改完成後，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h1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即可以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ping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通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h4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h2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也能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ping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通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h3</a:t>
            </a:r>
          </a:p>
          <a:p>
            <a:pPr lvl="1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8522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61800-6442-05C8-19F6-895E5F6D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Task_3 – Load Balance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320C760-FD52-EEBF-AD9A-C34CF4D04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19630" r="55395" b="4738"/>
          <a:stretch/>
        </p:blipFill>
        <p:spPr>
          <a:xfrm>
            <a:off x="1644316" y="1564105"/>
            <a:ext cx="3593432" cy="464419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92732E0-3E9D-1358-0795-D9FDF1113219}"/>
              </a:ext>
            </a:extLst>
          </p:cNvPr>
          <p:cNvSpPr/>
          <p:nvPr/>
        </p:nvSpPr>
        <p:spPr>
          <a:xfrm>
            <a:off x="3320716" y="2390274"/>
            <a:ext cx="1636295" cy="393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D60025-EF14-96CF-7C36-F0B12E972637}"/>
              </a:ext>
            </a:extLst>
          </p:cNvPr>
          <p:cNvSpPr/>
          <p:nvPr/>
        </p:nvSpPr>
        <p:spPr>
          <a:xfrm>
            <a:off x="3320716" y="2929688"/>
            <a:ext cx="1636295" cy="393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25BC94-9D63-DDBB-4FF7-353C70FBE4C9}"/>
              </a:ext>
            </a:extLst>
          </p:cNvPr>
          <p:cNvSpPr/>
          <p:nvPr/>
        </p:nvSpPr>
        <p:spPr>
          <a:xfrm>
            <a:off x="3320715" y="3429000"/>
            <a:ext cx="1636295" cy="393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5DC338-241B-32B0-AFBC-FAE1FA5A4A45}"/>
              </a:ext>
            </a:extLst>
          </p:cNvPr>
          <p:cNvSpPr/>
          <p:nvPr/>
        </p:nvSpPr>
        <p:spPr>
          <a:xfrm>
            <a:off x="3320714" y="4885825"/>
            <a:ext cx="1636295" cy="930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A1052D0-43B8-A3F9-6F8C-475F8552E581}"/>
              </a:ext>
            </a:extLst>
          </p:cNvPr>
          <p:cNvSpPr txBox="1"/>
          <p:nvPr/>
        </p:nvSpPr>
        <p:spPr>
          <a:xfrm>
            <a:off x="7411452" y="3025350"/>
            <a:ext cx="2687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根據封包的目的地及來源，修改該封包所需送往的目的地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位址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CE6C205-4B21-34E2-AEF2-ADD8A24F36E3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957011" y="2586790"/>
            <a:ext cx="2454441" cy="1038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F72B5E0-2CDE-C2EB-2750-960FE9451E08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957011" y="3126204"/>
            <a:ext cx="2454441" cy="4993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7171347-9751-E2E8-12DC-3D0806726D5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4957010" y="3625515"/>
            <a:ext cx="245444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87A92B5-9519-0142-09FE-0ECD3F46AAF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957009" y="3625515"/>
            <a:ext cx="2454443" cy="1725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59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25029C-6906-822B-06B1-F5A0FC32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Project3 Template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AA4C58-912C-70D3-9C67-AFA98FAB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Task_1 - Topology Creation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相關檔案</a:t>
            </a:r>
            <a:r>
              <a:rPr lang="zh-TW" altLang="en-US" dirty="0"/>
              <a:t>： </a:t>
            </a:r>
            <a:r>
              <a:rPr lang="en-US" altLang="zh-TW" dirty="0">
                <a:ea typeface="標楷體" panose="03000509000000000000" pitchFamily="65" charset="-120"/>
              </a:rPr>
              <a:t>project3_tamplate_code/task_1</a:t>
            </a:r>
            <a:r>
              <a:rPr lang="zh-TW" altLang="en-US" dirty="0">
                <a:ea typeface="標楷體" panose="03000509000000000000" pitchFamily="65" charset="-120"/>
              </a:rPr>
              <a:t> 內的</a:t>
            </a:r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en-US" altLang="zh-TW" dirty="0"/>
              <a:t>project3.py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用於創建 </a:t>
            </a:r>
            <a:r>
              <a:rPr lang="en-US" altLang="zh-TW" dirty="0" err="1">
                <a:ea typeface="標楷體" panose="03000509000000000000" pitchFamily="65" charset="-120"/>
              </a:rPr>
              <a:t>mininet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的拓樸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Task_2</a:t>
            </a:r>
            <a:r>
              <a:rPr lang="zh-TW" altLang="en-US" dirty="0"/>
              <a:t> </a:t>
            </a:r>
            <a:r>
              <a:rPr lang="en-US" altLang="zh-TW" dirty="0"/>
              <a:t>- Ping Ability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相關檔案</a:t>
            </a:r>
            <a:r>
              <a:rPr lang="zh-TW" altLang="en-US" dirty="0"/>
              <a:t>： </a:t>
            </a:r>
            <a:r>
              <a:rPr lang="en-US" altLang="zh-TW" dirty="0">
                <a:ea typeface="標楷體" panose="03000509000000000000" pitchFamily="65" charset="-120"/>
              </a:rPr>
              <a:t>project3_tamplate_code/task_2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內的 </a:t>
            </a:r>
            <a:r>
              <a:rPr lang="en-US" altLang="zh-TW" dirty="0" err="1">
                <a:ea typeface="標楷體" panose="03000509000000000000" pitchFamily="65" charset="-120"/>
              </a:rPr>
              <a:t>json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用於撰寫 </a:t>
            </a:r>
            <a:r>
              <a:rPr lang="en-US" altLang="zh-TW" dirty="0">
                <a:ea typeface="標楷體" panose="03000509000000000000" pitchFamily="65" charset="-120"/>
              </a:rPr>
              <a:t>switch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的 </a:t>
            </a:r>
            <a:r>
              <a:rPr lang="en-US" altLang="zh-TW" dirty="0">
                <a:ea typeface="標楷體" panose="03000509000000000000" pitchFamily="65" charset="-120"/>
              </a:rPr>
              <a:t>flow rule</a:t>
            </a:r>
            <a:r>
              <a:rPr lang="zh-TW" altLang="en-US" dirty="0">
                <a:ea typeface="標楷體" panose="03000509000000000000" pitchFamily="65" charset="-120"/>
              </a:rPr>
              <a:t>，使封包能順利在 </a:t>
            </a:r>
            <a:r>
              <a:rPr lang="en-US" altLang="zh-TW" dirty="0" err="1">
                <a:ea typeface="標楷體" panose="03000509000000000000" pitchFamily="65" charset="-120"/>
              </a:rPr>
              <a:t>mininet</a:t>
            </a:r>
            <a:r>
              <a:rPr lang="zh-TW" altLang="en-US" dirty="0">
                <a:ea typeface="標楷體" panose="03000509000000000000" pitchFamily="65" charset="-120"/>
              </a:rPr>
              <a:t> 的拓樸中，從 </a:t>
            </a:r>
            <a:r>
              <a:rPr lang="en-US" altLang="zh-TW" dirty="0">
                <a:ea typeface="標楷體" panose="03000509000000000000" pitchFamily="65" charset="-120"/>
              </a:rPr>
              <a:t>h1</a:t>
            </a:r>
            <a:r>
              <a:rPr lang="zh-TW" altLang="en-US" dirty="0">
                <a:ea typeface="標楷體" panose="03000509000000000000" pitchFamily="65" charset="-120"/>
              </a:rPr>
              <a:t>傳送至 </a:t>
            </a:r>
            <a:r>
              <a:rPr lang="en-US" altLang="zh-TW" dirty="0">
                <a:ea typeface="標楷體" panose="03000509000000000000" pitchFamily="65" charset="-120"/>
              </a:rPr>
              <a:t>h3</a:t>
            </a:r>
            <a:r>
              <a:rPr lang="zh-TW" altLang="en-US" dirty="0">
                <a:ea typeface="標楷體" panose="03000509000000000000" pitchFamily="65" charset="-120"/>
              </a:rPr>
              <a:t>，</a:t>
            </a:r>
            <a:r>
              <a:rPr lang="en-US" altLang="zh-TW" dirty="0">
                <a:ea typeface="標楷體" panose="03000509000000000000" pitchFamily="65" charset="-120"/>
              </a:rPr>
              <a:t>h2 </a:t>
            </a:r>
            <a:r>
              <a:rPr lang="zh-TW" altLang="en-US" dirty="0">
                <a:ea typeface="標楷體" panose="03000509000000000000" pitchFamily="65" charset="-120"/>
              </a:rPr>
              <a:t>傳送至 </a:t>
            </a:r>
            <a:r>
              <a:rPr lang="en-US" altLang="zh-TW" dirty="0">
                <a:ea typeface="標楷體" panose="03000509000000000000" pitchFamily="65" charset="-120"/>
              </a:rPr>
              <a:t>h4</a:t>
            </a:r>
          </a:p>
          <a:p>
            <a:r>
              <a:rPr lang="en-US" altLang="zh-TW" dirty="0"/>
              <a:t>Task_3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Load Balance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相關檔案</a:t>
            </a:r>
            <a:r>
              <a:rPr lang="zh-TW" altLang="en-US" dirty="0"/>
              <a:t>： </a:t>
            </a:r>
            <a:r>
              <a:rPr lang="en-US" altLang="zh-TW" dirty="0"/>
              <a:t>project3_template_code/task_3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內的</a:t>
            </a:r>
            <a:r>
              <a:rPr lang="zh-TW" altLang="en-US" dirty="0"/>
              <a:t> </a:t>
            </a:r>
            <a:r>
              <a:rPr lang="en-US" altLang="zh-TW" dirty="0" err="1"/>
              <a:t>json</a:t>
            </a:r>
            <a:r>
              <a:rPr lang="zh-TW" altLang="en-US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用於撰寫 </a:t>
            </a:r>
            <a:r>
              <a:rPr lang="en-US" altLang="zh-TW" dirty="0">
                <a:ea typeface="標楷體" panose="03000509000000000000" pitchFamily="65" charset="-120"/>
              </a:rPr>
              <a:t>switch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dirty="0">
                <a:ea typeface="標楷體" panose="03000509000000000000" pitchFamily="65" charset="-120"/>
              </a:rPr>
              <a:t>flow </a:t>
            </a:r>
            <a:r>
              <a:rPr lang="en-US" altLang="zh-TW" dirty="0" err="1">
                <a:ea typeface="標楷體" panose="03000509000000000000" pitchFamily="65" charset="-120"/>
              </a:rPr>
              <a:t>fule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，更改封包的目的地，讓原本從 </a:t>
            </a:r>
            <a:r>
              <a:rPr lang="en-US" altLang="zh-TW" dirty="0">
                <a:ea typeface="標楷體" panose="03000509000000000000" pitchFamily="65" charset="-120"/>
              </a:rPr>
              <a:t>h1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傳送至 </a:t>
            </a:r>
            <a:r>
              <a:rPr lang="en-US" altLang="zh-TW" dirty="0">
                <a:ea typeface="標楷體" panose="03000509000000000000" pitchFamily="65" charset="-120"/>
              </a:rPr>
              <a:t>h4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之封包改為傳送至 </a:t>
            </a:r>
            <a:r>
              <a:rPr lang="en-US" altLang="zh-TW" dirty="0">
                <a:ea typeface="標楷體" panose="03000509000000000000" pitchFamily="65" charset="-120"/>
              </a:rPr>
              <a:t>h3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，原本從 </a:t>
            </a:r>
            <a:r>
              <a:rPr lang="en-US" altLang="zh-TW" dirty="0">
                <a:ea typeface="標楷體" panose="03000509000000000000" pitchFamily="65" charset="-120"/>
              </a:rPr>
              <a:t>h2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傳送至 </a:t>
            </a:r>
            <a:r>
              <a:rPr lang="en-US" altLang="zh-TW" dirty="0">
                <a:ea typeface="標楷體" panose="03000509000000000000" pitchFamily="65" charset="-120"/>
              </a:rPr>
              <a:t>h3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之封包改為傳送至 </a:t>
            </a:r>
            <a:r>
              <a:rPr lang="en-US" altLang="zh-TW">
                <a:ea typeface="標楷體" panose="03000509000000000000" pitchFamily="65" charset="-120"/>
              </a:rPr>
              <a:t>h4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以此達到 </a:t>
            </a:r>
            <a:r>
              <a:rPr lang="en-US" altLang="zh-TW" dirty="0">
                <a:ea typeface="標楷體" panose="03000509000000000000" pitchFamily="65" charset="-120"/>
              </a:rPr>
              <a:t>load balance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的目的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441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512BB16-0FF1-927A-04D7-919F6A27EE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6974" r="40924" b="17379"/>
          <a:stretch/>
        </p:blipFill>
        <p:spPr>
          <a:xfrm>
            <a:off x="838200" y="1730008"/>
            <a:ext cx="5970692" cy="476286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C61800-6442-05C8-19F6-895E5F6D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Task_1 – Topology Creation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91CDCF-ABD1-B32E-4C6F-29AE2E605C55}"/>
              </a:ext>
            </a:extLst>
          </p:cNvPr>
          <p:cNvSpPr/>
          <p:nvPr/>
        </p:nvSpPr>
        <p:spPr>
          <a:xfrm>
            <a:off x="1702191" y="2394283"/>
            <a:ext cx="5472332" cy="757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242383-6998-0346-662A-2473B3D300E7}"/>
              </a:ext>
            </a:extLst>
          </p:cNvPr>
          <p:cNvSpPr/>
          <p:nvPr/>
        </p:nvSpPr>
        <p:spPr>
          <a:xfrm>
            <a:off x="1702191" y="3238279"/>
            <a:ext cx="5472332" cy="1012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FCBC65-4329-2975-67D5-5893DEFCCAD3}"/>
              </a:ext>
            </a:extLst>
          </p:cNvPr>
          <p:cNvSpPr/>
          <p:nvPr/>
        </p:nvSpPr>
        <p:spPr>
          <a:xfrm>
            <a:off x="1702191" y="4337164"/>
            <a:ext cx="5472332" cy="1357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C6B0077-7D3A-4EDA-8F5E-CE431D987833}"/>
              </a:ext>
            </a:extLst>
          </p:cNvPr>
          <p:cNvSpPr txBox="1"/>
          <p:nvPr/>
        </p:nvSpPr>
        <p:spPr>
          <a:xfrm>
            <a:off x="7414845" y="2114900"/>
            <a:ext cx="4045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這裡宣告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host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並設定其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mac 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位址，同學可以參閱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porject3.pptx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 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p.19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的截圖根據 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host 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對應的 </a:t>
            </a:r>
            <a:r>
              <a:rPr lang="en-US" altLang="zh-TW" b="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位址填寫，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mac 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可以自行設定。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D6FA98A-C51E-9F90-7CBA-54EB613C1486}"/>
              </a:ext>
            </a:extLst>
          </p:cNvPr>
          <p:cNvSpPr txBox="1"/>
          <p:nvPr/>
        </p:nvSpPr>
        <p:spPr>
          <a:xfrm>
            <a:off x="7414845" y="3483775"/>
            <a:ext cx="3938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這裡宣告並設定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switch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topology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內共有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台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switch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switch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不需指定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位址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5E6CAE3-7CC8-ABD9-2E02-A9DEB2A2D3EC}"/>
              </a:ext>
            </a:extLst>
          </p:cNvPr>
          <p:cNvSpPr txBox="1"/>
          <p:nvPr/>
        </p:nvSpPr>
        <p:spPr>
          <a:xfrm>
            <a:off x="7414845" y="5041262"/>
            <a:ext cx="3938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這裡設定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topology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，此處已幫同學完成，同學可以參照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project3.pptx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p.19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頁的截圖進行對照</a:t>
            </a:r>
          </a:p>
        </p:txBody>
      </p:sp>
    </p:spTree>
    <p:extLst>
      <p:ext uri="{BB962C8B-B14F-4D97-AF65-F5344CB8AC3E}">
        <p14:creationId xmlns:p14="http://schemas.microsoft.com/office/powerpoint/2010/main" val="281795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61800-6442-05C8-19F6-895E5F6D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Task_1 – Topology Creation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E0EEEA-9063-8896-A793-7CD0E0079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Mininet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拓樸建立指令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sudo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mn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--custom= peoject3.py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--topo= project3  --controller=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remote,ip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=127.0.0.1:6653 --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arp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若要重建拓樸，在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mininet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command line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打指令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exit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退出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然後在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terminal command line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sudo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mn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–c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清除之前建立的拓樸，方可重新建立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804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61800-6442-05C8-19F6-895E5F6D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Task_2 – Ping Ability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47E6A0-AA69-D1FD-BA2B-7EE7CB013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6" t="23482" r="50000" b="28637"/>
          <a:stretch/>
        </p:blipFill>
        <p:spPr>
          <a:xfrm>
            <a:off x="838200" y="1535944"/>
            <a:ext cx="4717625" cy="471011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17DCD5D-84A2-D987-CE7F-1E14C8D38C22}"/>
              </a:ext>
            </a:extLst>
          </p:cNvPr>
          <p:cNvSpPr txBox="1"/>
          <p:nvPr/>
        </p:nvSpPr>
        <p:spPr>
          <a:xfrm>
            <a:off x="5555825" y="1548027"/>
            <a:ext cx="41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這邊以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switch1_1.json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作為例子說明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E6B323-C6DA-0842-2599-581B7D37629B}"/>
              </a:ext>
            </a:extLst>
          </p:cNvPr>
          <p:cNvSpPr/>
          <p:nvPr/>
        </p:nvSpPr>
        <p:spPr>
          <a:xfrm>
            <a:off x="1069145" y="1638887"/>
            <a:ext cx="3967089" cy="754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C62CF4-6C90-65AA-E457-461C8F484CD0}"/>
              </a:ext>
            </a:extLst>
          </p:cNvPr>
          <p:cNvSpPr txBox="1"/>
          <p:nvPr/>
        </p:nvSpPr>
        <p:spPr>
          <a:xfrm>
            <a:off x="5555825" y="1938389"/>
            <a:ext cx="415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priority: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此參數設定了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rule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的優先權大小，數字愈大優先權愈高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84B50B5-8B73-2637-A115-49B1E6211BD1}"/>
              </a:ext>
            </a:extLst>
          </p:cNvPr>
          <p:cNvSpPr txBox="1"/>
          <p:nvPr/>
        </p:nvSpPr>
        <p:spPr>
          <a:xfrm>
            <a:off x="5555825" y="2605750"/>
            <a:ext cx="489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timeout: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此參數設定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的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timeoout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83FEF9-B107-407C-37A9-C71260D5B6DD}"/>
              </a:ext>
            </a:extLst>
          </p:cNvPr>
          <p:cNvSpPr txBox="1"/>
          <p:nvPr/>
        </p:nvSpPr>
        <p:spPr>
          <a:xfrm>
            <a:off x="5555824" y="2996112"/>
            <a:ext cx="563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isPermanent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此參數設定了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是不是永久性存在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321E6CD-962D-884A-0B4D-675D8DC2F247}"/>
              </a:ext>
            </a:extLst>
          </p:cNvPr>
          <p:cNvSpPr txBox="1"/>
          <p:nvPr/>
        </p:nvSpPr>
        <p:spPr>
          <a:xfrm>
            <a:off x="5555825" y="3384937"/>
            <a:ext cx="515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deviceId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此參數設定了此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rule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對應的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switch 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of:0000000000000001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switch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，代表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rule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為設定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switch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rule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538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61800-6442-05C8-19F6-895E5F6D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Task_2 – Ping Ability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47E6A0-AA69-D1FD-BA2B-7EE7CB013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6" t="23482" r="50000" b="28637"/>
          <a:stretch/>
        </p:blipFill>
        <p:spPr>
          <a:xfrm>
            <a:off x="838200" y="1535944"/>
            <a:ext cx="4717625" cy="47101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5E6B323-C6DA-0842-2599-581B7D37629B}"/>
              </a:ext>
            </a:extLst>
          </p:cNvPr>
          <p:cNvSpPr/>
          <p:nvPr/>
        </p:nvSpPr>
        <p:spPr>
          <a:xfrm>
            <a:off x="1069145" y="2375647"/>
            <a:ext cx="3967089" cy="140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0F3557-BFDD-644B-6014-19F0C8C1906B}"/>
              </a:ext>
            </a:extLst>
          </p:cNvPr>
          <p:cNvSpPr txBox="1"/>
          <p:nvPr/>
        </p:nvSpPr>
        <p:spPr>
          <a:xfrm>
            <a:off x="5428587" y="2271657"/>
            <a:ext cx="415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treatment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為設定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switch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在接收封包後所要進行的操作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D1F7A9-2A34-87E0-1541-7FAC2DC0F5C1}"/>
              </a:ext>
            </a:extLst>
          </p:cNvPr>
          <p:cNvSpPr/>
          <p:nvPr/>
        </p:nvSpPr>
        <p:spPr>
          <a:xfrm>
            <a:off x="3197012" y="2810970"/>
            <a:ext cx="1698545" cy="4668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78D8903-D34D-EF27-308B-793867207CCF}"/>
              </a:ext>
            </a:extLst>
          </p:cNvPr>
          <p:cNvSpPr txBox="1"/>
          <p:nvPr/>
        </p:nvSpPr>
        <p:spPr>
          <a:xfrm>
            <a:off x="5428587" y="3044371"/>
            <a:ext cx="415934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“type”: “OUTPUT”, “port”: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即表示將封包往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號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port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傳送出去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B443239-BEE4-7435-C9D8-9B7380939D30}"/>
              </a:ext>
            </a:extLst>
          </p:cNvPr>
          <p:cNvCxnSpPr>
            <a:cxnSpLocks/>
          </p:cNvCxnSpPr>
          <p:nvPr/>
        </p:nvCxnSpPr>
        <p:spPr>
          <a:xfrm>
            <a:off x="4908996" y="3044371"/>
            <a:ext cx="506152" cy="13632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13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61800-6442-05C8-19F6-895E5F6D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Task_2 – Ping Ability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47E6A0-AA69-D1FD-BA2B-7EE7CB013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6" t="23482" r="50000" b="28637"/>
          <a:stretch/>
        </p:blipFill>
        <p:spPr>
          <a:xfrm>
            <a:off x="838200" y="1535944"/>
            <a:ext cx="4717625" cy="471011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F6AC2EA-EAFA-4F6F-7F0A-F2FED8385FE7}"/>
              </a:ext>
            </a:extLst>
          </p:cNvPr>
          <p:cNvSpPr/>
          <p:nvPr/>
        </p:nvSpPr>
        <p:spPr>
          <a:xfrm>
            <a:off x="1069145" y="3784209"/>
            <a:ext cx="4130652" cy="2096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68B2095-3B1D-7162-C87D-AF42180229AD}"/>
              </a:ext>
            </a:extLst>
          </p:cNvPr>
          <p:cNvSpPr txBox="1"/>
          <p:nvPr/>
        </p:nvSpPr>
        <p:spPr>
          <a:xfrm>
            <a:off x="5555824" y="3784209"/>
            <a:ext cx="41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這邊為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switch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篩選封包的標準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BDAFC69-7A5A-8E0A-4950-1A77E1792A63}"/>
              </a:ext>
            </a:extLst>
          </p:cNvPr>
          <p:cNvSpPr txBox="1"/>
          <p:nvPr/>
        </p:nvSpPr>
        <p:spPr>
          <a:xfrm>
            <a:off x="5555824" y="4284632"/>
            <a:ext cx="5662635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“type”: “ETH_TYPE”, “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ethType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”0x0800”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代表了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ethernet ipv4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封包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CED7C12-25E6-2735-3CD8-0028EA8A8302}"/>
              </a:ext>
            </a:extLst>
          </p:cNvPr>
          <p:cNvSpPr txBox="1"/>
          <p:nvPr/>
        </p:nvSpPr>
        <p:spPr>
          <a:xfrm>
            <a:off x="5555824" y="4998890"/>
            <a:ext cx="5662635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“type”: “IPV4_DST”, “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”10.0.0.1/32”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代表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ipv4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封包的目的地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位址符合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10.0.0.1/32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的子網域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ADF47F-DA72-06A7-F662-62FC55506116}"/>
              </a:ext>
            </a:extLst>
          </p:cNvPr>
          <p:cNvSpPr/>
          <p:nvPr/>
        </p:nvSpPr>
        <p:spPr>
          <a:xfrm>
            <a:off x="3197012" y="4238070"/>
            <a:ext cx="1852660" cy="4668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294951-2435-A1D8-59A4-312385FE71C4}"/>
              </a:ext>
            </a:extLst>
          </p:cNvPr>
          <p:cNvSpPr/>
          <p:nvPr/>
        </p:nvSpPr>
        <p:spPr>
          <a:xfrm>
            <a:off x="3197012" y="4907398"/>
            <a:ext cx="1852660" cy="4668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4257268-E455-1014-A7A8-171FA8E63AE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049672" y="4471471"/>
            <a:ext cx="506152" cy="13632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D3796AF-5BEE-CEF6-AF15-7A55E4DA6559}"/>
              </a:ext>
            </a:extLst>
          </p:cNvPr>
          <p:cNvCxnSpPr/>
          <p:nvPr/>
        </p:nvCxnSpPr>
        <p:spPr>
          <a:xfrm>
            <a:off x="5049672" y="5158733"/>
            <a:ext cx="506152" cy="13632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2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61800-6442-05C8-19F6-895E5F6D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Task_2 – Ping Ability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47E6A0-AA69-D1FD-BA2B-7EE7CB013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6" t="23482" r="50000" b="28637"/>
          <a:stretch/>
        </p:blipFill>
        <p:spPr>
          <a:xfrm>
            <a:off x="838200" y="1535944"/>
            <a:ext cx="4717625" cy="47101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5E6B323-C6DA-0842-2599-581B7D37629B}"/>
              </a:ext>
            </a:extLst>
          </p:cNvPr>
          <p:cNvSpPr/>
          <p:nvPr/>
        </p:nvSpPr>
        <p:spPr>
          <a:xfrm>
            <a:off x="1069145" y="2349305"/>
            <a:ext cx="3967089" cy="353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0784FB9-A64F-814D-0DA1-7D13328B9129}"/>
              </a:ext>
            </a:extLst>
          </p:cNvPr>
          <p:cNvSpPr txBox="1"/>
          <p:nvPr/>
        </p:nvSpPr>
        <p:spPr>
          <a:xfrm>
            <a:off x="5419347" y="2349305"/>
            <a:ext cx="444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因此，結合前兩頁投影片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(p4, p5)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switch1_1.json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所設定的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為：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1818A90-F3AB-6765-2503-5FA4DDF6F773}"/>
              </a:ext>
            </a:extLst>
          </p:cNvPr>
          <p:cNvSpPr txBox="1"/>
          <p:nvPr/>
        </p:nvSpPr>
        <p:spPr>
          <a:xfrm>
            <a:off x="5419347" y="3262200"/>
            <a:ext cx="4447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Id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of:0000000000000001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switch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，在接收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ipv4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的封包，其封包目的地之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位址符合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“10.0.0.1/32”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的子網域時，將該封包往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號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port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送出</a:t>
            </a:r>
          </a:p>
        </p:txBody>
      </p:sp>
    </p:spTree>
    <p:extLst>
      <p:ext uri="{BB962C8B-B14F-4D97-AF65-F5344CB8AC3E}">
        <p14:creationId xmlns:p14="http://schemas.microsoft.com/office/powerpoint/2010/main" val="367805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61800-6442-05C8-19F6-895E5F6D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Task_2 – Ping Ability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E0EEEA-9063-8896-A793-7CD0E0079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有關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Task_2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檔案皆放置於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task_2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的資料夾內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switch1_1.json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代表此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為設定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switch 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的第一個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rule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switch2_1.json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代表此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為設定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switch 2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的第一個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rule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，依此類推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同學亦可以從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檔內的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deviceId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欄位判斷此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檔為設定哪個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id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switch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在給同學的範例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code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中，我們已經將所有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switch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需要判斷的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criteria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寫好，</a:t>
            </a: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只留下</a:t>
            </a:r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port </a:t>
            </a: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部份的填空留給同學做練習 </a:t>
            </a:r>
            <a:endParaRPr lang="en-US" altLang="zh-TW" sz="2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接下來將介紹如何設定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port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8A2AAD-9669-F2C8-2DF4-9C9B14F1C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2" t="30830" r="41567" b="58057"/>
          <a:stretch/>
        </p:blipFill>
        <p:spPr>
          <a:xfrm>
            <a:off x="3940473" y="4674170"/>
            <a:ext cx="4311054" cy="139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6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1405</Words>
  <Application>Microsoft Macintosh PowerPoint</Application>
  <PresentationFormat>寬螢幕</PresentationFormat>
  <Paragraphs>87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標楷體</vt:lpstr>
      <vt:lpstr>Arial</vt:lpstr>
      <vt:lpstr>Calibri</vt:lpstr>
      <vt:lpstr>Calibri Light</vt:lpstr>
      <vt:lpstr>Office 佈景主題</vt:lpstr>
      <vt:lpstr>行動電信網路 Project 3  Template code 說明</vt:lpstr>
      <vt:lpstr>Project3 Template Code</vt:lpstr>
      <vt:lpstr>Task_1 – Topology Creation</vt:lpstr>
      <vt:lpstr>Task_1 – Topology Creation</vt:lpstr>
      <vt:lpstr>Task_2 – Ping Ability</vt:lpstr>
      <vt:lpstr>Task_2 – Ping Ability</vt:lpstr>
      <vt:lpstr>Task_2 – Ping Ability</vt:lpstr>
      <vt:lpstr>Task_2 – Ping Ability</vt:lpstr>
      <vt:lpstr>Task_2 – Ping Ability</vt:lpstr>
      <vt:lpstr>Task_2 – Ping Ability</vt:lpstr>
      <vt:lpstr>Task_2 – Ping Ability</vt:lpstr>
      <vt:lpstr>Task_2 – Ping Ability</vt:lpstr>
      <vt:lpstr>Task_2 – Ping Ability</vt:lpstr>
      <vt:lpstr>Task_2 – Ping Ability</vt:lpstr>
      <vt:lpstr>Task_3 – Load Balance</vt:lpstr>
      <vt:lpstr>Task_3 – Load Balance</vt:lpstr>
      <vt:lpstr>Task_3 – Load Balance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行動電信網路 Project 3  範例 code 說明</dc:title>
  <dc:creator>JamesHsu</dc:creator>
  <cp:lastModifiedBy>黃韋慈</cp:lastModifiedBy>
  <cp:revision>66</cp:revision>
  <dcterms:created xsi:type="dcterms:W3CDTF">2022-11-24T05:17:38Z</dcterms:created>
  <dcterms:modified xsi:type="dcterms:W3CDTF">2022-12-14T05:47:50Z</dcterms:modified>
</cp:coreProperties>
</file>