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3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RabbitMq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一种</a:t>
            </a:r>
            <a:r>
              <a:rPr lang="en-US" altLang="zh-CN" dirty="0"/>
              <a:t>AMQP</a:t>
            </a:r>
            <a:r>
              <a:rPr lang="zh-CN" altLang="en-US" dirty="0"/>
              <a:t>的可靠实现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980613" y="5943601"/>
            <a:ext cx="1412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李兆明</a:t>
            </a:r>
            <a:endParaRPr lang="en-US" altLang="zh-CN" dirty="0"/>
          </a:p>
          <a:p>
            <a:r>
              <a:rPr lang="en-US" altLang="zh-CN" dirty="0"/>
              <a:t>2016/08/11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945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RabbitMq</a:t>
            </a:r>
            <a:r>
              <a:rPr lang="zh-CN" altLang="en-US" dirty="0"/>
              <a:t>基本概念</a:t>
            </a:r>
          </a:p>
        </p:txBody>
      </p:sp>
      <p:pic>
        <p:nvPicPr>
          <p:cNvPr id="1028" name="Picture 4" descr="http://images2015.cnblogs.com/blog/806920/201509/806920-20150926161722819-77962969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452102"/>
            <a:ext cx="4694147" cy="307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pic002.cnblogs.com/images/2012/444975/201210281729318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67" y="2452102"/>
            <a:ext cx="5578709" cy="307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5910442" y="2180732"/>
            <a:ext cx="6096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</a:p>
          <a:p>
            <a:pPr algn="just">
              <a:buFont typeface="+mj-lt"/>
              <a:buAutoNum type="arabicPeriod"/>
            </a:pPr>
            <a:r>
              <a:rPr lang="zh-CN" altLang="en-US" sz="1600" dirty="0">
                <a:latin typeface="ms shell dlg" panose="020B0604020202020204" pitchFamily="34" charset="0"/>
              </a:rPr>
              <a:t>设置为持久化的队列，</a:t>
            </a:r>
            <a:r>
              <a:rPr lang="en-US" altLang="zh-CN" sz="1600" dirty="0">
                <a:latin typeface="ms shell dlg" panose="020B0604020202020204" pitchFamily="34" charset="0"/>
              </a:rPr>
              <a:t>queue</a:t>
            </a:r>
            <a:r>
              <a:rPr lang="zh-CN" altLang="en-US" sz="1600" dirty="0">
                <a:latin typeface="ms shell dlg" panose="020B0604020202020204" pitchFamily="34" charset="0"/>
              </a:rPr>
              <a:t>中的消息会在</a:t>
            </a:r>
            <a:r>
              <a:rPr lang="en-US" altLang="zh-CN" sz="1600" dirty="0">
                <a:latin typeface="ms shell dlg" panose="020B0604020202020204" pitchFamily="34" charset="0"/>
              </a:rPr>
              <a:t>server</a:t>
            </a:r>
            <a:r>
              <a:rPr lang="zh-CN" altLang="en-US" sz="1600" dirty="0">
                <a:latin typeface="ms shell dlg" panose="020B0604020202020204" pitchFamily="34" charset="0"/>
              </a:rPr>
              <a:t>本地硬盘存储一份，防止系统</a:t>
            </a:r>
            <a:r>
              <a:rPr lang="en-US" altLang="zh-CN" sz="1600" dirty="0">
                <a:latin typeface="ms shell dlg" panose="020B0604020202020204" pitchFamily="34" charset="0"/>
              </a:rPr>
              <a:t>crash</a:t>
            </a:r>
            <a:r>
              <a:rPr lang="zh-CN" altLang="en-US" sz="1600" dirty="0">
                <a:latin typeface="ms shell dlg" panose="020B0604020202020204" pitchFamily="34" charset="0"/>
              </a:rPr>
              <a:t>，数据丢失</a:t>
            </a:r>
          </a:p>
          <a:p>
            <a:pPr algn="just">
              <a:buFont typeface="+mj-lt"/>
              <a:buAutoNum type="arabicPeriod"/>
            </a:pPr>
            <a:r>
              <a:rPr lang="zh-CN" altLang="en-US" sz="1600" dirty="0">
                <a:latin typeface="ms shell dlg" panose="020B0604020202020204" pitchFamily="34" charset="0"/>
              </a:rPr>
              <a:t>设置为临时队列，</a:t>
            </a:r>
            <a:r>
              <a:rPr lang="en-US" altLang="zh-CN" sz="1600" dirty="0">
                <a:latin typeface="ms shell dlg" panose="020B0604020202020204" pitchFamily="34" charset="0"/>
              </a:rPr>
              <a:t>queue</a:t>
            </a:r>
            <a:r>
              <a:rPr lang="zh-CN" altLang="en-US" sz="1600" dirty="0">
                <a:latin typeface="ms shell dlg" panose="020B0604020202020204" pitchFamily="34" charset="0"/>
              </a:rPr>
              <a:t>中的数据在系统重启之后就会丢失</a:t>
            </a:r>
          </a:p>
          <a:p>
            <a:pPr algn="just">
              <a:buFont typeface="+mj-lt"/>
              <a:buAutoNum type="arabicPeriod"/>
            </a:pPr>
            <a:r>
              <a:rPr lang="zh-CN" altLang="en-US" sz="1600" dirty="0">
                <a:latin typeface="ms shell dlg" panose="020B0604020202020204" pitchFamily="34" charset="0"/>
              </a:rPr>
              <a:t>设置为自动删除的队列，当不存在用户连接到</a:t>
            </a:r>
            <a:r>
              <a:rPr lang="en-US" altLang="zh-CN" sz="1600" dirty="0">
                <a:latin typeface="ms shell dlg" panose="020B0604020202020204" pitchFamily="34" charset="0"/>
              </a:rPr>
              <a:t>server</a:t>
            </a:r>
            <a:r>
              <a:rPr lang="zh-CN" altLang="en-US" sz="1600" dirty="0">
                <a:latin typeface="ms shell dlg" panose="020B0604020202020204" pitchFamily="34" charset="0"/>
              </a:rPr>
              <a:t>，队列中的数据会被自动删除</a:t>
            </a:r>
            <a:endParaRPr lang="zh-CN" altLang="en-US" sz="1600" b="0" i="0" dirty="0">
              <a:effectLst/>
              <a:latin typeface="ms shell dlg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10442" y="387350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Exchange</a:t>
            </a:r>
          </a:p>
          <a:p>
            <a:pPr algn="just">
              <a:buFont typeface="+mj-lt"/>
              <a:buAutoNum type="arabicPeriod"/>
            </a:pPr>
            <a:r>
              <a:rPr lang="en-US" altLang="zh-CN" sz="1600" dirty="0">
                <a:latin typeface="ms shell dlg" panose="020B0604020202020204" pitchFamily="34" charset="0"/>
              </a:rPr>
              <a:t>Direct</a:t>
            </a:r>
            <a:endParaRPr lang="zh-CN" altLang="en-US" sz="1600" dirty="0">
              <a:latin typeface="ms shell dlg" panose="020B0604020202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altLang="zh-CN" sz="1600" dirty="0" err="1">
                <a:latin typeface="ms shell dlg" panose="020B0604020202020204" pitchFamily="34" charset="0"/>
              </a:rPr>
              <a:t>Fanout</a:t>
            </a:r>
            <a:endParaRPr lang="zh-CN" altLang="en-US" sz="1600" dirty="0">
              <a:latin typeface="ms shell dlg" panose="020B0604020202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altLang="zh-CN" sz="1600" b="0" i="0" dirty="0">
                <a:effectLst/>
                <a:latin typeface="ms shell dlg" panose="020B0604020202020204" pitchFamily="34" charset="0"/>
              </a:rPr>
              <a:t>Topic</a:t>
            </a:r>
          </a:p>
        </p:txBody>
      </p:sp>
      <p:sp>
        <p:nvSpPr>
          <p:cNvPr id="11" name="矩形 10"/>
          <p:cNvSpPr/>
          <p:nvPr/>
        </p:nvSpPr>
        <p:spPr>
          <a:xfrm>
            <a:off x="5910442" y="507383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Virtual host</a:t>
            </a:r>
            <a:endParaRPr lang="en-US" altLang="zh-CN" sz="1600" b="0" i="0" dirty="0">
              <a:effectLst/>
              <a:latin typeface="ms shell dlg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54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RabbitMq</a:t>
            </a:r>
            <a:r>
              <a:rPr lang="zh-CN" altLang="en-US" dirty="0"/>
              <a:t>基本使用</a:t>
            </a:r>
          </a:p>
        </p:txBody>
      </p:sp>
      <p:sp>
        <p:nvSpPr>
          <p:cNvPr id="7" name="矩形 6"/>
          <p:cNvSpPr/>
          <p:nvPr/>
        </p:nvSpPr>
        <p:spPr>
          <a:xfrm>
            <a:off x="646111" y="1624547"/>
            <a:ext cx="553262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EmitLog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private static final String EXCHANGE_NAME = "logs";</a:t>
            </a:r>
          </a:p>
          <a:p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void main(String[] 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throws 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java.io.IOException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channel.exchangeDeclare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(EXCHANGE_NAME, "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fanout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String message = 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getMessage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channel.basicPublish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(EXCHANGE_NAME, "", null,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message.getBytes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(" [x] Sent '" + message + "'");</a:t>
            </a:r>
          </a:p>
          <a:p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channel.close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connection.close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//...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43895" y="1624547"/>
            <a:ext cx="580861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ReceiveLogs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private static final String EXCHANGE_NAME = "logs";</a:t>
            </a:r>
          </a:p>
          <a:p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) throws Exception {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channel.exchangeDeclare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(EXCHANGE_NAME, "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fanout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queueName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channel.queueDeclare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getQueue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channel.queueBind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queueName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, EXCHANGE_NAME, "");</a:t>
            </a:r>
          </a:p>
          <a:p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Consumer 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DefaultConsumer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(channel) {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@Override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public void 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handleDelivery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consumerTag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Envelope 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envelope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AMQP.BasicProperties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properties,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byte[] body) throws 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String message = new String(body, "UTF-8");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(" [x] Received '" + message + "'");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channel.basicConsume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queueName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, true, consumer);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94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RabbitMq</a:t>
            </a:r>
            <a:r>
              <a:rPr lang="zh-CN" altLang="en-US" dirty="0"/>
              <a:t>单机部署</a:t>
            </a:r>
          </a:p>
        </p:txBody>
      </p:sp>
      <p:sp>
        <p:nvSpPr>
          <p:cNvPr id="4" name="矩形 3"/>
          <p:cNvSpPr/>
          <p:nvPr/>
        </p:nvSpPr>
        <p:spPr>
          <a:xfrm>
            <a:off x="646110" y="1683429"/>
            <a:ext cx="98059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依赖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zh-CN" sz="1600" dirty="0" err="1">
                <a:latin typeface="ms shell dlg" panose="020B0604020202020204" pitchFamily="34" charset="0"/>
              </a:rPr>
              <a:t>cdbs;debhelper</a:t>
            </a:r>
            <a:r>
              <a:rPr lang="en-US" altLang="zh-CN" sz="1600" dirty="0">
                <a:latin typeface="ms shell dlg" panose="020B0604020202020204" pitchFamily="34" charset="0"/>
              </a:rPr>
              <a:t> (&gt;= 5);</a:t>
            </a:r>
            <a:r>
              <a:rPr lang="en-US" altLang="zh-CN" sz="1600" dirty="0" err="1">
                <a:latin typeface="ms shell dlg" panose="020B0604020202020204" pitchFamily="34" charset="0"/>
              </a:rPr>
              <a:t>erlang-dev;python-simplejson;xmlto;xsltproc;erlang-nox</a:t>
            </a:r>
            <a:r>
              <a:rPr lang="en-US" altLang="zh-CN" sz="1600" dirty="0">
                <a:latin typeface="ms shell dlg" panose="020B0604020202020204" pitchFamily="34" charset="0"/>
              </a:rPr>
              <a:t> (&gt;= 1:13.b.3);erlang-</a:t>
            </a:r>
            <a:r>
              <a:rPr lang="en-US" altLang="zh-CN" sz="1600" dirty="0" err="1">
                <a:latin typeface="ms shell dlg" panose="020B0604020202020204" pitchFamily="34" charset="0"/>
              </a:rPr>
              <a:t>src</a:t>
            </a:r>
            <a:r>
              <a:rPr lang="en-US" altLang="zh-CN" sz="1600" dirty="0">
                <a:latin typeface="ms shell dlg" panose="020B0604020202020204" pitchFamily="34" charset="0"/>
              </a:rPr>
              <a:t> (&gt;= 1:13.b.3);</a:t>
            </a:r>
            <a:r>
              <a:rPr lang="en-US" altLang="zh-CN" sz="1600" dirty="0" err="1">
                <a:latin typeface="ms shell dlg" panose="020B0604020202020204" pitchFamily="34" charset="0"/>
              </a:rPr>
              <a:t>unzip;zip</a:t>
            </a:r>
            <a:endParaRPr lang="zh-CN" altLang="en-US" sz="1600" b="0" i="0" dirty="0">
              <a:effectLst/>
              <a:latin typeface="ms shell dlg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6109" y="2637536"/>
            <a:ext cx="9805989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管理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altLang="zh-CN" sz="1600" dirty="0" err="1">
                <a:latin typeface="ms shell dlg" panose="020B0604020202020204" pitchFamily="34" charset="0"/>
              </a:rPr>
              <a:t>virtual_host</a:t>
            </a:r>
            <a:r>
              <a:rPr lang="zh-CN" altLang="en-US" sz="1600" dirty="0">
                <a:latin typeface="ms shell dlg" panose="020B0604020202020204" pitchFamily="34" charset="0"/>
              </a:rPr>
              <a:t>管理</a:t>
            </a:r>
            <a:endParaRPr lang="en-US" altLang="zh-CN" sz="1600" dirty="0">
              <a:latin typeface="ms shell dlg" panose="020B0604020202020204" pitchFamily="34" charset="0"/>
            </a:endParaRPr>
          </a:p>
          <a:p>
            <a:pPr algn="just"/>
            <a:r>
              <a:rPr lang="en-US" altLang="zh-CN" sz="1600" dirty="0">
                <a:latin typeface="ms shell dlg" panose="020B0604020202020204" pitchFamily="34" charset="0"/>
              </a:rPr>
              <a:t>      </a:t>
            </a:r>
            <a:r>
              <a:rPr lang="zh-CN" altLang="en-US" sz="1600" dirty="0">
                <a:latin typeface="ms shell dlg" panose="020B0604020202020204" pitchFamily="34" charset="0"/>
              </a:rPr>
              <a:t>新建</a:t>
            </a:r>
            <a:r>
              <a:rPr lang="en-US" altLang="zh-CN" sz="1600" dirty="0" err="1">
                <a:latin typeface="ms shell dlg" panose="020B0604020202020204" pitchFamily="34" charset="0"/>
              </a:rPr>
              <a:t>virtual_host</a:t>
            </a:r>
            <a:r>
              <a:rPr lang="en-US" altLang="zh-CN" sz="1600" dirty="0">
                <a:latin typeface="ms shell dlg" panose="020B0604020202020204" pitchFamily="34" charset="0"/>
              </a:rPr>
              <a:t>: </a:t>
            </a:r>
            <a:r>
              <a:rPr lang="en-US" altLang="zh-CN" sz="1600" dirty="0" err="1">
                <a:latin typeface="ms shell dlg" panose="020B0604020202020204" pitchFamily="34" charset="0"/>
              </a:rPr>
              <a:t>rabbitmqctl</a:t>
            </a:r>
            <a:r>
              <a:rPr lang="en-US" altLang="zh-CN" sz="1600" dirty="0">
                <a:latin typeface="ms shell dlg" panose="020B0604020202020204" pitchFamily="34" charset="0"/>
              </a:rPr>
              <a:t> </a:t>
            </a:r>
            <a:r>
              <a:rPr lang="en-US" altLang="zh-CN" sz="1600" dirty="0" err="1">
                <a:latin typeface="ms shell dlg" panose="020B0604020202020204" pitchFamily="34" charset="0"/>
              </a:rPr>
              <a:t>add_vhost</a:t>
            </a:r>
            <a:r>
              <a:rPr lang="en-US" altLang="zh-CN" sz="1600" dirty="0">
                <a:latin typeface="ms shell dlg" panose="020B0604020202020204" pitchFamily="34" charset="0"/>
              </a:rPr>
              <a:t>  {path}</a:t>
            </a:r>
          </a:p>
          <a:p>
            <a:pPr algn="just"/>
            <a:r>
              <a:rPr lang="en-US" altLang="zh-CN" sz="1600" dirty="0">
                <a:latin typeface="ms shell dlg" panose="020B0604020202020204" pitchFamily="34" charset="0"/>
              </a:rPr>
              <a:t>      </a:t>
            </a:r>
            <a:r>
              <a:rPr lang="zh-CN" altLang="en-US" sz="1600" dirty="0">
                <a:latin typeface="ms shell dlg" panose="020B0604020202020204" pitchFamily="34" charset="0"/>
              </a:rPr>
              <a:t>撤销</a:t>
            </a:r>
            <a:r>
              <a:rPr lang="en-US" altLang="zh-CN" sz="1600" dirty="0" err="1">
                <a:latin typeface="ms shell dlg" panose="020B0604020202020204" pitchFamily="34" charset="0"/>
              </a:rPr>
              <a:t>virtual_host</a:t>
            </a:r>
            <a:r>
              <a:rPr lang="en-US" altLang="zh-CN" sz="1600" dirty="0">
                <a:latin typeface="ms shell dlg" panose="020B0604020202020204" pitchFamily="34" charset="0"/>
              </a:rPr>
              <a:t>: </a:t>
            </a:r>
            <a:r>
              <a:rPr lang="en-US" altLang="zh-CN" sz="1600" dirty="0" err="1">
                <a:latin typeface="ms shell dlg" panose="020B0604020202020204" pitchFamily="34" charset="0"/>
              </a:rPr>
              <a:t>rabbitmqctl</a:t>
            </a:r>
            <a:r>
              <a:rPr lang="en-US" altLang="zh-CN" sz="1600" dirty="0">
                <a:latin typeface="ms shell dlg" panose="020B0604020202020204" pitchFamily="34" charset="0"/>
              </a:rPr>
              <a:t>  </a:t>
            </a:r>
            <a:r>
              <a:rPr lang="en-US" altLang="zh-CN" sz="1600" dirty="0" err="1">
                <a:latin typeface="ms shell dlg" panose="020B0604020202020204" pitchFamily="34" charset="0"/>
              </a:rPr>
              <a:t>delete_vhost</a:t>
            </a:r>
            <a:r>
              <a:rPr lang="en-US" altLang="zh-CN" sz="1600" dirty="0">
                <a:latin typeface="ms shell dlg" panose="020B0604020202020204" pitchFamily="34" charset="0"/>
              </a:rPr>
              <a:t> {path}</a:t>
            </a:r>
          </a:p>
          <a:p>
            <a:pPr algn="just"/>
            <a:endParaRPr lang="en-US" altLang="zh-CN" sz="1600" dirty="0">
              <a:latin typeface="ms shell dlg" panose="020B0604020202020204" pitchFamily="34" charset="0"/>
            </a:endParaRPr>
          </a:p>
          <a:p>
            <a:pPr algn="just"/>
            <a:r>
              <a:rPr lang="en-US" altLang="zh-CN" sz="1600" dirty="0">
                <a:latin typeface="ms shell dlg" panose="020B0604020202020204" pitchFamily="34" charset="0"/>
              </a:rPr>
              <a:t>2.   </a:t>
            </a:r>
            <a:r>
              <a:rPr lang="zh-CN" altLang="en-US" sz="1600" dirty="0">
                <a:latin typeface="ms shell dlg" panose="020B0604020202020204" pitchFamily="34" charset="0"/>
              </a:rPr>
              <a:t>用户管理</a:t>
            </a:r>
          </a:p>
          <a:p>
            <a:pPr algn="just"/>
            <a:r>
              <a:rPr lang="zh-CN" altLang="en-US" sz="1600" dirty="0">
                <a:latin typeface="ms shell dlg" panose="020B0604020202020204" pitchFamily="34" charset="0"/>
              </a:rPr>
              <a:t>      新建用户：</a:t>
            </a:r>
            <a:r>
              <a:rPr lang="en-US" altLang="zh-CN" sz="1600" dirty="0" err="1">
                <a:latin typeface="ms shell dlg" panose="020B0604020202020204" pitchFamily="34" charset="0"/>
              </a:rPr>
              <a:t>rabbitmqctl</a:t>
            </a:r>
            <a:r>
              <a:rPr lang="en-US" altLang="zh-CN" sz="1600" dirty="0">
                <a:latin typeface="ms shell dlg" panose="020B0604020202020204" pitchFamily="34" charset="0"/>
              </a:rPr>
              <a:t> </a:t>
            </a:r>
            <a:r>
              <a:rPr lang="en-US" altLang="zh-CN" sz="1600" dirty="0" err="1">
                <a:latin typeface="ms shell dlg" panose="020B0604020202020204" pitchFamily="34" charset="0"/>
              </a:rPr>
              <a:t>add_user</a:t>
            </a:r>
            <a:r>
              <a:rPr lang="en-US" altLang="zh-CN" sz="1600" dirty="0">
                <a:latin typeface="ms shell dlg" panose="020B0604020202020204" pitchFamily="34" charset="0"/>
              </a:rPr>
              <a:t> {username} {</a:t>
            </a:r>
            <a:r>
              <a:rPr lang="en-US" altLang="zh-CN" sz="1600" dirty="0" err="1">
                <a:latin typeface="ms shell dlg" panose="020B0604020202020204" pitchFamily="34" charset="0"/>
              </a:rPr>
              <a:t>pwd</a:t>
            </a:r>
            <a:r>
              <a:rPr lang="en-US" altLang="zh-CN" sz="1600" dirty="0">
                <a:latin typeface="ms shell dlg" panose="020B0604020202020204" pitchFamily="34" charset="0"/>
              </a:rPr>
              <a:t>}</a:t>
            </a:r>
          </a:p>
          <a:p>
            <a:pPr algn="just"/>
            <a:r>
              <a:rPr lang="en-US" altLang="zh-CN" sz="1600" dirty="0">
                <a:latin typeface="ms shell dlg" panose="020B0604020202020204" pitchFamily="34" charset="0"/>
              </a:rPr>
              <a:t>      </a:t>
            </a:r>
            <a:r>
              <a:rPr lang="zh-CN" altLang="en-US" sz="1600" dirty="0">
                <a:latin typeface="ms shell dlg" panose="020B0604020202020204" pitchFamily="34" charset="0"/>
              </a:rPr>
              <a:t>删除用户</a:t>
            </a:r>
            <a:r>
              <a:rPr lang="en-US" altLang="zh-CN" sz="1600" dirty="0">
                <a:latin typeface="ms shell dlg" panose="020B0604020202020204" pitchFamily="34" charset="0"/>
              </a:rPr>
              <a:t>:   </a:t>
            </a:r>
            <a:r>
              <a:rPr lang="en-US" altLang="zh-CN" sz="1600" dirty="0" err="1">
                <a:latin typeface="ms shell dlg" panose="020B0604020202020204" pitchFamily="34" charset="0"/>
              </a:rPr>
              <a:t>rabbitmqctl</a:t>
            </a:r>
            <a:r>
              <a:rPr lang="en-US" altLang="zh-CN" sz="1600" dirty="0">
                <a:latin typeface="ms shell dlg" panose="020B0604020202020204" pitchFamily="34" charset="0"/>
              </a:rPr>
              <a:t> </a:t>
            </a:r>
            <a:r>
              <a:rPr lang="en-US" altLang="zh-CN" sz="1600" dirty="0" err="1">
                <a:latin typeface="ms shell dlg" panose="020B0604020202020204" pitchFamily="34" charset="0"/>
              </a:rPr>
              <a:t>delete_user</a:t>
            </a:r>
            <a:r>
              <a:rPr lang="en-US" altLang="zh-CN" sz="1600" dirty="0">
                <a:latin typeface="ms shell dlg" panose="020B0604020202020204" pitchFamily="34" charset="0"/>
              </a:rPr>
              <a:t> {username}</a:t>
            </a:r>
          </a:p>
          <a:p>
            <a:pPr algn="just"/>
            <a:r>
              <a:rPr lang="en-US" altLang="zh-CN" sz="1600" dirty="0">
                <a:latin typeface="ms shell dlg" panose="020B0604020202020204" pitchFamily="34" charset="0"/>
              </a:rPr>
              <a:t>      </a:t>
            </a:r>
            <a:r>
              <a:rPr lang="zh-CN" altLang="en-US" sz="1600" dirty="0">
                <a:latin typeface="ms shell dlg" panose="020B0604020202020204" pitchFamily="34" charset="0"/>
              </a:rPr>
              <a:t>改密码</a:t>
            </a:r>
            <a:r>
              <a:rPr lang="en-US" altLang="zh-CN" sz="1600" dirty="0">
                <a:latin typeface="ms shell dlg" panose="020B0604020202020204" pitchFamily="34" charset="0"/>
              </a:rPr>
              <a:t>: </a:t>
            </a:r>
            <a:r>
              <a:rPr lang="en-US" altLang="zh-CN" sz="1600" dirty="0" err="1">
                <a:latin typeface="ms shell dlg" panose="020B0604020202020204" pitchFamily="34" charset="0"/>
              </a:rPr>
              <a:t>rabbimqctl</a:t>
            </a:r>
            <a:r>
              <a:rPr lang="en-US" altLang="zh-CN" sz="1600" dirty="0">
                <a:latin typeface="ms shell dlg" panose="020B0604020202020204" pitchFamily="34" charset="0"/>
              </a:rPr>
              <a:t> </a:t>
            </a:r>
            <a:r>
              <a:rPr lang="en-US" altLang="zh-CN" sz="1600" dirty="0" err="1">
                <a:latin typeface="ms shell dlg" panose="020B0604020202020204" pitchFamily="34" charset="0"/>
              </a:rPr>
              <a:t>change_password</a:t>
            </a:r>
            <a:r>
              <a:rPr lang="en-US" altLang="zh-CN" sz="1600" dirty="0">
                <a:latin typeface="ms shell dlg" panose="020B0604020202020204" pitchFamily="34" charset="0"/>
              </a:rPr>
              <a:t> {username} {</a:t>
            </a:r>
            <a:r>
              <a:rPr lang="en-US" altLang="zh-CN" sz="1600" dirty="0" err="1">
                <a:latin typeface="ms shell dlg" panose="020B0604020202020204" pitchFamily="34" charset="0"/>
              </a:rPr>
              <a:t>newpassword</a:t>
            </a:r>
            <a:r>
              <a:rPr lang="en-US" altLang="zh-CN" sz="1600" dirty="0">
                <a:latin typeface="ms shell dlg" panose="020B0604020202020204" pitchFamily="34" charset="0"/>
              </a:rPr>
              <a:t>}</a:t>
            </a:r>
          </a:p>
          <a:p>
            <a:pPr algn="just"/>
            <a:r>
              <a:rPr lang="en-US" altLang="zh-CN" sz="1600" dirty="0">
                <a:latin typeface="ms shell dlg" panose="020B0604020202020204" pitchFamily="34" charset="0"/>
              </a:rPr>
              <a:t>      </a:t>
            </a:r>
            <a:r>
              <a:rPr lang="zh-CN" altLang="en-US" sz="1600" dirty="0">
                <a:latin typeface="ms shell dlg" panose="020B0604020202020204" pitchFamily="34" charset="0"/>
              </a:rPr>
              <a:t>设置用户角色：</a:t>
            </a:r>
            <a:r>
              <a:rPr lang="en-US" altLang="zh-CN" sz="1600" dirty="0" err="1">
                <a:latin typeface="ms shell dlg" panose="020B0604020202020204" pitchFamily="34" charset="0"/>
              </a:rPr>
              <a:t>rabbitmqctl</a:t>
            </a:r>
            <a:r>
              <a:rPr lang="en-US" altLang="zh-CN" sz="1600" dirty="0">
                <a:latin typeface="ms shell dlg" panose="020B0604020202020204" pitchFamily="34" charset="0"/>
              </a:rPr>
              <a:t> </a:t>
            </a:r>
            <a:r>
              <a:rPr lang="en-US" altLang="zh-CN" sz="1600" dirty="0" err="1">
                <a:latin typeface="ms shell dlg" panose="020B0604020202020204" pitchFamily="34" charset="0"/>
              </a:rPr>
              <a:t>set_user_tags</a:t>
            </a:r>
            <a:r>
              <a:rPr lang="en-US" altLang="zh-CN" sz="1600" dirty="0">
                <a:latin typeface="ms shell dlg" panose="020B0604020202020204" pitchFamily="34" charset="0"/>
              </a:rPr>
              <a:t> {username} {tag ...}</a:t>
            </a:r>
          </a:p>
          <a:p>
            <a:pPr algn="just"/>
            <a:r>
              <a:rPr lang="en-US" altLang="zh-CN" sz="1600" dirty="0">
                <a:latin typeface="ms shell dlg" panose="020B0604020202020204" pitchFamily="34" charset="0"/>
              </a:rPr>
              <a:t>      Tag</a:t>
            </a:r>
            <a:r>
              <a:rPr lang="zh-CN" altLang="en-US" sz="1600" dirty="0">
                <a:latin typeface="ms shell dlg" panose="020B0604020202020204" pitchFamily="34" charset="0"/>
              </a:rPr>
              <a:t>可以为 </a:t>
            </a:r>
            <a:r>
              <a:rPr lang="en-US" altLang="zh-CN" sz="1600" dirty="0">
                <a:latin typeface="ms shell dlg" panose="020B0604020202020204" pitchFamily="34" charset="0"/>
              </a:rPr>
              <a:t>administrator, monitoring, management</a:t>
            </a:r>
          </a:p>
          <a:p>
            <a:pPr algn="just"/>
            <a:endParaRPr lang="en-US" altLang="zh-CN" sz="1600" dirty="0">
              <a:latin typeface="ms shell dlg" panose="020B0604020202020204" pitchFamily="34" charset="0"/>
            </a:endParaRPr>
          </a:p>
          <a:p>
            <a:pPr algn="just"/>
            <a:r>
              <a:rPr lang="en-US" altLang="zh-CN" sz="1600" dirty="0">
                <a:latin typeface="ms shell dlg" panose="020B0604020202020204" pitchFamily="34" charset="0"/>
              </a:rPr>
              <a:t>3.   </a:t>
            </a:r>
            <a:r>
              <a:rPr lang="zh-CN" altLang="en-US" sz="1600" dirty="0">
                <a:latin typeface="ms shell dlg" panose="020B0604020202020204" pitchFamily="34" charset="0"/>
              </a:rPr>
              <a:t>权限管理</a:t>
            </a:r>
          </a:p>
          <a:p>
            <a:pPr algn="just"/>
            <a:r>
              <a:rPr lang="zh-CN" altLang="en-US" sz="1600" dirty="0">
                <a:latin typeface="ms shell dlg" panose="020B0604020202020204" pitchFamily="34" charset="0"/>
              </a:rPr>
              <a:t>      权限设置：</a:t>
            </a:r>
            <a:r>
              <a:rPr lang="en-US" altLang="zh-CN" sz="1600" dirty="0" err="1">
                <a:latin typeface="ms shell dlg" panose="020B0604020202020204" pitchFamily="34" charset="0"/>
              </a:rPr>
              <a:t>set_permissions</a:t>
            </a:r>
            <a:r>
              <a:rPr lang="en-US" altLang="zh-CN" sz="1600" dirty="0">
                <a:latin typeface="ms shell dlg" panose="020B0604020202020204" pitchFamily="34" charset="0"/>
              </a:rPr>
              <a:t> [-p </a:t>
            </a:r>
            <a:r>
              <a:rPr lang="en-US" altLang="zh-CN" sz="1600" dirty="0" err="1">
                <a:latin typeface="ms shell dlg" panose="020B0604020202020204" pitchFamily="34" charset="0"/>
              </a:rPr>
              <a:t>vhostpath</a:t>
            </a:r>
            <a:r>
              <a:rPr lang="en-US" altLang="zh-CN" sz="1600" dirty="0">
                <a:latin typeface="ms shell dlg" panose="020B0604020202020204" pitchFamily="34" charset="0"/>
              </a:rPr>
              <a:t>] {user} {</a:t>
            </a:r>
            <a:r>
              <a:rPr lang="en-US" altLang="zh-CN" sz="1600" dirty="0" err="1">
                <a:latin typeface="ms shell dlg" panose="020B0604020202020204" pitchFamily="34" charset="0"/>
              </a:rPr>
              <a:t>conf</a:t>
            </a:r>
            <a:r>
              <a:rPr lang="en-US" altLang="zh-CN" sz="1600" dirty="0">
                <a:latin typeface="ms shell dlg" panose="020B0604020202020204" pitchFamily="34" charset="0"/>
              </a:rPr>
              <a:t>} {write} {read}</a:t>
            </a:r>
          </a:p>
          <a:p>
            <a:pPr algn="just"/>
            <a:r>
              <a:rPr lang="en-US" altLang="zh-CN" sz="1600" dirty="0">
                <a:latin typeface="ms shell dlg" panose="020B0604020202020204" pitchFamily="34" charset="0"/>
              </a:rPr>
              <a:t>      </a:t>
            </a:r>
            <a:r>
              <a:rPr lang="en-US" altLang="zh-CN" sz="1600" dirty="0" err="1">
                <a:latin typeface="ms shell dlg" panose="020B0604020202020204" pitchFamily="34" charset="0"/>
              </a:rPr>
              <a:t>rabbitmqctl</a:t>
            </a:r>
            <a:r>
              <a:rPr lang="en-US" altLang="zh-CN" sz="1600" dirty="0">
                <a:latin typeface="ms shell dlg" panose="020B0604020202020204" pitchFamily="34" charset="0"/>
              </a:rPr>
              <a:t>  </a:t>
            </a:r>
            <a:r>
              <a:rPr lang="en-US" altLang="zh-CN" sz="1600" dirty="0" err="1">
                <a:latin typeface="ms shell dlg" panose="020B0604020202020204" pitchFamily="34" charset="0"/>
              </a:rPr>
              <a:t>set_permissions</a:t>
            </a:r>
            <a:r>
              <a:rPr lang="en-US" altLang="zh-CN" sz="1600" dirty="0">
                <a:latin typeface="ms shell dlg" panose="020B0604020202020204" pitchFamily="34" charset="0"/>
              </a:rPr>
              <a:t> -p </a:t>
            </a:r>
            <a:r>
              <a:rPr lang="en-US" altLang="zh-CN" sz="1600" dirty="0" err="1">
                <a:latin typeface="ms shell dlg" panose="020B0604020202020204" pitchFamily="34" charset="0"/>
              </a:rPr>
              <a:t>qingguo</a:t>
            </a:r>
            <a:r>
              <a:rPr lang="en-US" altLang="zh-CN" sz="1600" dirty="0">
                <a:latin typeface="ms shell dlg" panose="020B0604020202020204" pitchFamily="34" charset="0"/>
              </a:rPr>
              <a:t>  </a:t>
            </a:r>
            <a:r>
              <a:rPr lang="en-US" altLang="zh-CN" sz="1600" dirty="0" err="1">
                <a:latin typeface="ms shell dlg" panose="020B0604020202020204" pitchFamily="34" charset="0"/>
              </a:rPr>
              <a:t>qingguo_admin</a:t>
            </a:r>
            <a:r>
              <a:rPr lang="en-US" altLang="zh-CN" sz="1600" dirty="0">
                <a:latin typeface="ms shell dlg" panose="020B0604020202020204" pitchFamily="34" charset="0"/>
              </a:rPr>
              <a:t> '.*' '.*' '.*' </a:t>
            </a:r>
          </a:p>
        </p:txBody>
      </p:sp>
    </p:spTree>
    <p:extLst>
      <p:ext uri="{BB962C8B-B14F-4D97-AF65-F5344CB8AC3E}">
        <p14:creationId xmlns:p14="http://schemas.microsoft.com/office/powerpoint/2010/main" val="734848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RabbitMq</a:t>
            </a:r>
            <a:r>
              <a:rPr lang="zh-CN" altLang="en-US" dirty="0"/>
              <a:t>集群概念</a:t>
            </a:r>
          </a:p>
        </p:txBody>
      </p:sp>
      <p:sp>
        <p:nvSpPr>
          <p:cNvPr id="4" name="矩形 3"/>
          <p:cNvSpPr/>
          <p:nvPr/>
        </p:nvSpPr>
        <p:spPr>
          <a:xfrm>
            <a:off x="646110" y="1853248"/>
            <a:ext cx="78628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普通模式</a:t>
            </a:r>
          </a:p>
          <a:p>
            <a:pPr algn="just"/>
            <a:r>
              <a:rPr lang="zh-CN" altLang="en-US" sz="1600" dirty="0">
                <a:latin typeface="ms shell dlg" panose="020B0604020202020204" pitchFamily="34" charset="0"/>
              </a:rPr>
              <a:t>对于</a:t>
            </a:r>
            <a:r>
              <a:rPr lang="en-US" altLang="zh-CN" sz="1600" dirty="0">
                <a:latin typeface="ms shell dlg" panose="020B0604020202020204" pitchFamily="34" charset="0"/>
              </a:rPr>
              <a:t>Queue</a:t>
            </a:r>
            <a:r>
              <a:rPr lang="zh-CN" altLang="en-US" sz="1600" dirty="0">
                <a:latin typeface="ms shell dlg" panose="020B0604020202020204" pitchFamily="34" charset="0"/>
              </a:rPr>
              <a:t>来说，消息实体只存在于其中一个节点，</a:t>
            </a:r>
            <a:r>
              <a:rPr lang="en-US" altLang="zh-CN" sz="1600" dirty="0">
                <a:latin typeface="ms shell dlg" panose="020B0604020202020204" pitchFamily="34" charset="0"/>
              </a:rPr>
              <a:t>A</a:t>
            </a:r>
            <a:r>
              <a:rPr lang="zh-CN" altLang="en-US" sz="1600" dirty="0">
                <a:latin typeface="ms shell dlg" panose="020B0604020202020204" pitchFamily="34" charset="0"/>
              </a:rPr>
              <a:t>、</a:t>
            </a:r>
            <a:r>
              <a:rPr lang="en-US" altLang="zh-CN" sz="1600" dirty="0">
                <a:latin typeface="ms shell dlg" panose="020B0604020202020204" pitchFamily="34" charset="0"/>
              </a:rPr>
              <a:t>B</a:t>
            </a:r>
            <a:r>
              <a:rPr lang="zh-CN" altLang="en-US" sz="1600" dirty="0">
                <a:latin typeface="ms shell dlg" panose="020B0604020202020204" pitchFamily="34" charset="0"/>
              </a:rPr>
              <a:t>两个节点仅有相同的元数据，即队列结构。当消息进入</a:t>
            </a:r>
            <a:r>
              <a:rPr lang="en-US" altLang="zh-CN" sz="1600" dirty="0">
                <a:latin typeface="ms shell dlg" panose="020B0604020202020204" pitchFamily="34" charset="0"/>
              </a:rPr>
              <a:t>A</a:t>
            </a:r>
            <a:r>
              <a:rPr lang="zh-CN" altLang="en-US" sz="1600" dirty="0">
                <a:latin typeface="ms shell dlg" panose="020B0604020202020204" pitchFamily="34" charset="0"/>
              </a:rPr>
              <a:t>节点的</a:t>
            </a:r>
            <a:r>
              <a:rPr lang="en-US" altLang="zh-CN" sz="1600" dirty="0">
                <a:latin typeface="ms shell dlg" panose="020B0604020202020204" pitchFamily="34" charset="0"/>
              </a:rPr>
              <a:t>Queue</a:t>
            </a:r>
            <a:r>
              <a:rPr lang="zh-CN" altLang="en-US" sz="1600" dirty="0">
                <a:latin typeface="ms shell dlg" panose="020B0604020202020204" pitchFamily="34" charset="0"/>
              </a:rPr>
              <a:t>中后，</a:t>
            </a:r>
            <a:r>
              <a:rPr lang="en-US" altLang="zh-CN" sz="1600" dirty="0">
                <a:latin typeface="ms shell dlg" panose="020B0604020202020204" pitchFamily="34" charset="0"/>
              </a:rPr>
              <a:t>consumer</a:t>
            </a:r>
            <a:r>
              <a:rPr lang="zh-CN" altLang="en-US" sz="1600" dirty="0">
                <a:latin typeface="ms shell dlg" panose="020B0604020202020204" pitchFamily="34" charset="0"/>
              </a:rPr>
              <a:t>从</a:t>
            </a:r>
            <a:r>
              <a:rPr lang="en-US" altLang="zh-CN" sz="1600" dirty="0">
                <a:latin typeface="ms shell dlg" panose="020B0604020202020204" pitchFamily="34" charset="0"/>
              </a:rPr>
              <a:t>B</a:t>
            </a:r>
            <a:r>
              <a:rPr lang="zh-CN" altLang="en-US" sz="1600" dirty="0">
                <a:latin typeface="ms shell dlg" panose="020B0604020202020204" pitchFamily="34" charset="0"/>
              </a:rPr>
              <a:t>节点拉取时，</a:t>
            </a:r>
            <a:r>
              <a:rPr lang="en-US" altLang="zh-CN" sz="1600" dirty="0" err="1">
                <a:latin typeface="ms shell dlg" panose="020B0604020202020204" pitchFamily="34" charset="0"/>
              </a:rPr>
              <a:t>RabbitMQ</a:t>
            </a:r>
            <a:r>
              <a:rPr lang="zh-CN" altLang="en-US" sz="1600" dirty="0">
                <a:latin typeface="ms shell dlg" panose="020B0604020202020204" pitchFamily="34" charset="0"/>
              </a:rPr>
              <a:t>会临时在</a:t>
            </a:r>
            <a:r>
              <a:rPr lang="en-US" altLang="zh-CN" sz="1600" dirty="0">
                <a:latin typeface="ms shell dlg" panose="020B0604020202020204" pitchFamily="34" charset="0"/>
              </a:rPr>
              <a:t>A</a:t>
            </a:r>
            <a:r>
              <a:rPr lang="zh-CN" altLang="en-US" sz="1600" dirty="0">
                <a:latin typeface="ms shell dlg" panose="020B0604020202020204" pitchFamily="34" charset="0"/>
              </a:rPr>
              <a:t>、</a:t>
            </a:r>
            <a:r>
              <a:rPr lang="en-US" altLang="zh-CN" sz="1600" dirty="0">
                <a:latin typeface="ms shell dlg" panose="020B0604020202020204" pitchFamily="34" charset="0"/>
              </a:rPr>
              <a:t>B</a:t>
            </a:r>
            <a:r>
              <a:rPr lang="zh-CN" altLang="en-US" sz="1600" dirty="0">
                <a:latin typeface="ms shell dlg" panose="020B0604020202020204" pitchFamily="34" charset="0"/>
              </a:rPr>
              <a:t>间进行消息传输，把</a:t>
            </a:r>
            <a:r>
              <a:rPr lang="en-US" altLang="zh-CN" sz="1600" dirty="0">
                <a:latin typeface="ms shell dlg" panose="020B0604020202020204" pitchFamily="34" charset="0"/>
              </a:rPr>
              <a:t>A</a:t>
            </a:r>
            <a:r>
              <a:rPr lang="zh-CN" altLang="en-US" sz="1600" dirty="0">
                <a:latin typeface="ms shell dlg" panose="020B0604020202020204" pitchFamily="34" charset="0"/>
              </a:rPr>
              <a:t>中的消息实体取出并经过</a:t>
            </a:r>
            <a:r>
              <a:rPr lang="en-US" altLang="zh-CN" sz="1600" dirty="0">
                <a:latin typeface="ms shell dlg" panose="020B0604020202020204" pitchFamily="34" charset="0"/>
              </a:rPr>
              <a:t>B</a:t>
            </a:r>
            <a:r>
              <a:rPr lang="zh-CN" altLang="en-US" sz="1600" dirty="0">
                <a:latin typeface="ms shell dlg" panose="020B0604020202020204" pitchFamily="34" charset="0"/>
              </a:rPr>
              <a:t>发送给</a:t>
            </a:r>
            <a:r>
              <a:rPr lang="en-US" altLang="zh-CN" sz="1600" dirty="0">
                <a:latin typeface="ms shell dlg" panose="020B0604020202020204" pitchFamily="34" charset="0"/>
              </a:rPr>
              <a:t>consumer</a:t>
            </a:r>
            <a:r>
              <a:rPr lang="zh-CN" altLang="en-US" sz="1600" dirty="0">
                <a:latin typeface="ms shell dlg" panose="020B0604020202020204" pitchFamily="34" charset="0"/>
              </a:rPr>
              <a:t>。</a:t>
            </a:r>
            <a:endParaRPr lang="zh-CN" altLang="en-US" sz="1600" b="0" i="0" dirty="0">
              <a:effectLst/>
              <a:latin typeface="ms shell dlg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6109" y="3053577"/>
            <a:ext cx="78628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镜像模式</a:t>
            </a:r>
          </a:p>
          <a:p>
            <a:pPr algn="just"/>
            <a:r>
              <a:rPr lang="zh-CN" altLang="en-US" sz="1600" dirty="0">
                <a:latin typeface="ms shell dlg" panose="020B0604020202020204" pitchFamily="34" charset="0"/>
              </a:rPr>
              <a:t>消息实体会主动在镜像节点间同步，而不是在</a:t>
            </a:r>
            <a:r>
              <a:rPr lang="en-US" altLang="zh-CN" sz="1600" dirty="0">
                <a:latin typeface="ms shell dlg" panose="020B0604020202020204" pitchFamily="34" charset="0"/>
              </a:rPr>
              <a:t>consumer</a:t>
            </a:r>
            <a:r>
              <a:rPr lang="zh-CN" altLang="en-US" sz="1600" dirty="0">
                <a:latin typeface="ms shell dlg" panose="020B0604020202020204" pitchFamily="34" charset="0"/>
              </a:rPr>
              <a:t>取数据时临时拉取。</a:t>
            </a:r>
            <a:endParaRPr lang="zh-CN" altLang="en-US" sz="1600" b="0" i="0" dirty="0">
              <a:effectLst/>
              <a:latin typeface="ms shell dlg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6109" y="3761463"/>
            <a:ext cx="786288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节点种类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zh-CN" altLang="en-US" sz="1600" dirty="0">
                <a:latin typeface="ms shell dlg" panose="020B0604020202020204" pitchFamily="34" charset="0"/>
              </a:rPr>
              <a:t>内存节点：只保存状态到内存。例外：持久的</a:t>
            </a:r>
            <a:r>
              <a:rPr lang="en-US" altLang="zh-CN" sz="1600" dirty="0">
                <a:latin typeface="ms shell dlg" panose="020B0604020202020204" pitchFamily="34" charset="0"/>
              </a:rPr>
              <a:t>queue</a:t>
            </a:r>
            <a:r>
              <a:rPr lang="zh-CN" altLang="en-US" sz="1600" dirty="0">
                <a:latin typeface="ms shell dlg" panose="020B0604020202020204" pitchFamily="34" charset="0"/>
              </a:rPr>
              <a:t>的持久内容将被保存到磁盘。</a:t>
            </a:r>
            <a:endParaRPr lang="en-US" altLang="zh-CN" sz="1600" dirty="0">
              <a:latin typeface="ms shell dlg" panose="020B0604020202020204" pitchFamily="34" charset="0"/>
            </a:endParaRPr>
          </a:p>
          <a:p>
            <a:pPr algn="just"/>
            <a:r>
              <a:rPr lang="zh-CN" altLang="en-US" sz="1600" dirty="0">
                <a:latin typeface="ms shell dlg" panose="020B0604020202020204" pitchFamily="34" charset="0"/>
              </a:rPr>
              <a:t>磁盘节点：保存状态到内存和磁盘。</a:t>
            </a:r>
          </a:p>
          <a:p>
            <a:pPr algn="just"/>
            <a:r>
              <a:rPr lang="zh-CN" altLang="en-US" sz="1600" dirty="0">
                <a:latin typeface="ms shell dlg" panose="020B0604020202020204" pitchFamily="34" charset="0"/>
              </a:rPr>
              <a:t>内存节点虽然不写入磁盘，但是它执行比磁盘节点要好。集群中，只需要一个磁盘节点来保存状态 就足够了</a:t>
            </a:r>
            <a:endParaRPr lang="zh-CN" altLang="en-US" sz="1600" b="0" i="0" dirty="0">
              <a:effectLst/>
              <a:latin typeface="ms shell dlg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553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RabbitMq</a:t>
            </a:r>
            <a:r>
              <a:rPr lang="zh-CN" altLang="en-US" dirty="0"/>
              <a:t>集群部署</a:t>
            </a:r>
            <a:r>
              <a:rPr lang="en-US" altLang="zh-CN" dirty="0"/>
              <a:t>—</a:t>
            </a:r>
            <a:r>
              <a:rPr lang="zh-CN" altLang="en-US" dirty="0"/>
              <a:t>普通模式</a:t>
            </a:r>
          </a:p>
        </p:txBody>
      </p:sp>
      <p:sp>
        <p:nvSpPr>
          <p:cNvPr id="4" name="矩形 3"/>
          <p:cNvSpPr/>
          <p:nvPr/>
        </p:nvSpPr>
        <p:spPr>
          <a:xfrm>
            <a:off x="646110" y="1853248"/>
            <a:ext cx="786288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Step1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zh-CN" altLang="en-US" sz="1600" b="0" i="0" dirty="0">
                <a:effectLst/>
                <a:latin typeface="ms shell dlg" panose="020B0604020202020204" pitchFamily="34" charset="0"/>
              </a:rPr>
              <a:t>修改</a:t>
            </a:r>
            <a:r>
              <a:rPr lang="en-US" altLang="zh-CN" sz="1600" b="0" i="0" dirty="0">
                <a:effectLst/>
                <a:latin typeface="ms shell dlg" panose="020B0604020202020204" pitchFamily="34" charset="0"/>
              </a:rPr>
              <a:t>/</a:t>
            </a:r>
            <a:r>
              <a:rPr lang="en-US" altLang="zh-CN" sz="1600" b="0" i="0" dirty="0" err="1">
                <a:effectLst/>
                <a:latin typeface="ms shell dlg" panose="020B0604020202020204" pitchFamily="34" charset="0"/>
              </a:rPr>
              <a:t>etc</a:t>
            </a:r>
            <a:r>
              <a:rPr lang="en-US" altLang="zh-CN" sz="1600" b="0" i="0" dirty="0">
                <a:effectLst/>
                <a:latin typeface="ms shell dlg" panose="020B0604020202020204" pitchFamily="34" charset="0"/>
              </a:rPr>
              <a:t>/hosts</a:t>
            </a:r>
            <a:r>
              <a:rPr lang="zh-CN" altLang="en-US" sz="1600" b="0" i="0" dirty="0">
                <a:effectLst/>
                <a:latin typeface="ms shell dlg" panose="020B0604020202020204" pitchFamily="34" charset="0"/>
              </a:rPr>
              <a:t>，加入集群中的</a:t>
            </a:r>
            <a:r>
              <a:rPr lang="en-US" altLang="zh-CN" sz="1600" b="0" i="0" dirty="0" err="1">
                <a:effectLst/>
                <a:latin typeface="ms shell dlg" panose="020B0604020202020204" pitchFamily="34" charset="0"/>
              </a:rPr>
              <a:t>ip</a:t>
            </a:r>
            <a:r>
              <a:rPr lang="zh-CN" altLang="en-US" sz="1600" b="0" i="0" dirty="0">
                <a:effectLst/>
                <a:latin typeface="ms shell dlg" panose="020B0604020202020204" pitchFamily="34" charset="0"/>
              </a:rPr>
              <a:t>和机器名</a:t>
            </a:r>
            <a:endParaRPr lang="en-US" altLang="zh-CN" sz="1600" b="0" i="0" dirty="0">
              <a:effectLst/>
              <a:latin typeface="ms shell dlg" panose="020B0604020202020204" pitchFamily="34" charset="0"/>
            </a:endParaRPr>
          </a:p>
          <a:p>
            <a:pPr algn="just"/>
            <a:r>
              <a:rPr lang="zh-CN" altLang="en-US" sz="1600" dirty="0">
                <a:latin typeface="ms shell dlg" panose="020B0604020202020204" pitchFamily="34" charset="0"/>
              </a:rPr>
              <a:t>例如</a:t>
            </a:r>
            <a:endParaRPr lang="en-US" altLang="zh-CN" sz="1600" dirty="0">
              <a:latin typeface="ms shell dlg" panose="020B0604020202020204" pitchFamily="34" charset="0"/>
            </a:endParaRPr>
          </a:p>
          <a:p>
            <a:pPr algn="just"/>
            <a:r>
              <a:rPr lang="en-US" altLang="zh-CN" sz="1600" dirty="0">
                <a:latin typeface="ms shell dlg" panose="020B0604020202020204" pitchFamily="34" charset="0"/>
              </a:rPr>
              <a:t>10.164.96.117 mq1</a:t>
            </a:r>
          </a:p>
          <a:p>
            <a:pPr algn="just"/>
            <a:r>
              <a:rPr lang="en-US" altLang="zh-CN" sz="1600" dirty="0">
                <a:latin typeface="ms shell dlg" panose="020B0604020202020204" pitchFamily="34" charset="0"/>
              </a:rPr>
              <a:t>10.164.96.116 mq2</a:t>
            </a:r>
            <a:endParaRPr lang="zh-CN" altLang="en-US" sz="1600" b="0" i="0" dirty="0">
              <a:effectLst/>
              <a:latin typeface="ms shell dlg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6106" y="3299798"/>
            <a:ext cx="78628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Step2</a:t>
            </a:r>
          </a:p>
          <a:p>
            <a:pPr algn="just"/>
            <a:r>
              <a:rPr lang="zh-CN" altLang="en-US" sz="1600" dirty="0">
                <a:latin typeface="ms shell dlg" panose="020B0604020202020204" pitchFamily="34" charset="0"/>
              </a:rPr>
              <a:t>在每台机器上</a:t>
            </a:r>
            <a:r>
              <a:rPr lang="en-US" altLang="zh-CN" sz="1600" dirty="0">
                <a:latin typeface="ms shell dlg" panose="020B0604020202020204" pitchFamily="34" charset="0"/>
              </a:rPr>
              <a:t>$RABBIT_HOME/</a:t>
            </a:r>
            <a:r>
              <a:rPr lang="en-US" altLang="zh-CN" sz="1600" dirty="0" err="1">
                <a:latin typeface="ms shell dlg" panose="020B0604020202020204" pitchFamily="34" charset="0"/>
              </a:rPr>
              <a:t>var</a:t>
            </a:r>
            <a:r>
              <a:rPr lang="en-US" altLang="zh-CN" sz="1600" dirty="0">
                <a:latin typeface="ms shell dlg" panose="020B0604020202020204" pitchFamily="34" charset="0"/>
              </a:rPr>
              <a:t>/lib/</a:t>
            </a:r>
            <a:r>
              <a:rPr lang="en-US" altLang="zh-CN" sz="1600" dirty="0" err="1">
                <a:latin typeface="ms shell dlg" panose="020B0604020202020204" pitchFamily="34" charset="0"/>
              </a:rPr>
              <a:t>rabbitmq</a:t>
            </a:r>
            <a:r>
              <a:rPr lang="en-US" altLang="zh-CN" sz="1600" dirty="0">
                <a:latin typeface="ms shell dlg" panose="020B0604020202020204" pitchFamily="34" charset="0"/>
              </a:rPr>
              <a:t>/.</a:t>
            </a:r>
            <a:r>
              <a:rPr lang="en-US" altLang="zh-CN" sz="1600" dirty="0" err="1">
                <a:latin typeface="ms shell dlg" panose="020B0604020202020204" pitchFamily="34" charset="0"/>
              </a:rPr>
              <a:t>erlang.cookie</a:t>
            </a:r>
            <a:r>
              <a:rPr lang="zh-CN" altLang="en-US" sz="1600" dirty="0">
                <a:latin typeface="ms shell dlg" panose="020B0604020202020204" pitchFamily="34" charset="0"/>
              </a:rPr>
              <a:t>内同样的独一无二的</a:t>
            </a:r>
            <a:r>
              <a:rPr lang="en-US" altLang="zh-CN" sz="1600" dirty="0">
                <a:latin typeface="ms shell dlg" panose="020B0604020202020204" pitchFamily="34" charset="0"/>
              </a:rPr>
              <a:t>key</a:t>
            </a:r>
            <a:r>
              <a:rPr lang="zh-CN" altLang="en-US" sz="1600" dirty="0">
                <a:latin typeface="ms shell dlg" panose="020B0604020202020204" pitchFamily="34" charset="0"/>
              </a:rPr>
              <a:t>作为同步</a:t>
            </a:r>
            <a:endParaRPr lang="zh-CN" altLang="en-US" sz="1600" b="0" i="0" dirty="0">
              <a:effectLst/>
              <a:latin typeface="ms shell dlg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6105" y="4269294"/>
            <a:ext cx="78628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Step3</a:t>
            </a:r>
          </a:p>
          <a:p>
            <a:pPr algn="just"/>
            <a:r>
              <a:rPr lang="zh-CN" altLang="en-US" sz="1600" dirty="0">
                <a:latin typeface="ms shell dlg" panose="020B0604020202020204" pitchFamily="34" charset="0"/>
              </a:rPr>
              <a:t>选</a:t>
            </a:r>
            <a:r>
              <a:rPr lang="en-US" altLang="zh-CN" sz="1600" dirty="0">
                <a:latin typeface="ms shell dlg" panose="020B0604020202020204" pitchFamily="34" charset="0"/>
              </a:rPr>
              <a:t>mq2</a:t>
            </a:r>
            <a:r>
              <a:rPr lang="zh-CN" altLang="en-US" sz="1600" dirty="0">
                <a:latin typeface="ms shell dlg" panose="020B0604020202020204" pitchFamily="34" charset="0"/>
              </a:rPr>
              <a:t>作为内存节点与</a:t>
            </a:r>
            <a:r>
              <a:rPr lang="en-US" altLang="zh-CN" sz="1600" dirty="0">
                <a:latin typeface="ms shell dlg" panose="020B0604020202020204" pitchFamily="34" charset="0"/>
              </a:rPr>
              <a:t>mq1</a:t>
            </a:r>
            <a:r>
              <a:rPr lang="zh-CN" altLang="en-US" sz="1600" dirty="0">
                <a:latin typeface="ms shell dlg" panose="020B0604020202020204" pitchFamily="34" charset="0"/>
              </a:rPr>
              <a:t>连接起来，在</a:t>
            </a:r>
            <a:r>
              <a:rPr lang="en-US" altLang="zh-CN" sz="1600" dirty="0">
                <a:latin typeface="ms shell dlg" panose="020B0604020202020204" pitchFamily="34" charset="0"/>
              </a:rPr>
              <a:t>mq2</a:t>
            </a:r>
            <a:r>
              <a:rPr lang="zh-CN" altLang="en-US" sz="1600" dirty="0">
                <a:latin typeface="ms shell dlg" panose="020B0604020202020204" pitchFamily="34" charset="0"/>
              </a:rPr>
              <a:t>上，执行如下命令：</a:t>
            </a:r>
            <a:endParaRPr lang="en-US" altLang="zh-CN" sz="1600" dirty="0">
              <a:latin typeface="ms shell dlg" panose="020B0604020202020204" pitchFamily="34" charset="0"/>
            </a:endParaRPr>
          </a:p>
          <a:p>
            <a:pPr algn="just"/>
            <a:r>
              <a:rPr lang="en-US" altLang="zh-CN" sz="1600" dirty="0" err="1">
                <a:latin typeface="ms shell dlg" panose="020B0604020202020204" pitchFamily="34" charset="0"/>
              </a:rPr>
              <a:t>rabbitmqctl</a:t>
            </a:r>
            <a:r>
              <a:rPr lang="en-US" altLang="zh-CN" sz="1600" dirty="0">
                <a:latin typeface="ms shell dlg" panose="020B0604020202020204" pitchFamily="34" charset="0"/>
              </a:rPr>
              <a:t> </a:t>
            </a:r>
            <a:r>
              <a:rPr lang="en-US" altLang="zh-CN" sz="1600" dirty="0" err="1">
                <a:latin typeface="ms shell dlg" panose="020B0604020202020204" pitchFamily="34" charset="0"/>
              </a:rPr>
              <a:t>join_cluster</a:t>
            </a:r>
            <a:r>
              <a:rPr lang="en-US" altLang="zh-CN" sz="1600" dirty="0">
                <a:latin typeface="ms shell dlg" panose="020B0604020202020204" pitchFamily="34" charset="0"/>
              </a:rPr>
              <a:t> --ram rabbit@mq1</a:t>
            </a:r>
            <a:endParaRPr lang="zh-CN" altLang="en-US" sz="1600" b="0" i="0" dirty="0">
              <a:effectLst/>
              <a:latin typeface="ms shell dlg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6104" y="5223401"/>
            <a:ext cx="78628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Step4</a:t>
            </a:r>
          </a:p>
          <a:p>
            <a:pPr algn="just"/>
            <a:r>
              <a:rPr lang="zh-CN" altLang="en-US" sz="1600" b="0" i="0" dirty="0">
                <a:effectLst/>
                <a:latin typeface="ms shell dlg" panose="020B0604020202020204" pitchFamily="34" charset="0"/>
              </a:rPr>
              <a:t>启动</a:t>
            </a:r>
            <a:r>
              <a:rPr lang="en-US" altLang="zh-CN" sz="1600" b="0" i="0" dirty="0">
                <a:effectLst/>
                <a:latin typeface="ms shell dlg" panose="020B0604020202020204" pitchFamily="34" charset="0"/>
              </a:rPr>
              <a:t>mq2</a:t>
            </a:r>
          </a:p>
          <a:p>
            <a:pPr algn="just"/>
            <a:r>
              <a:rPr lang="en-US" altLang="zh-CN" sz="1600" dirty="0">
                <a:latin typeface="ms shell dlg" panose="020B0604020202020204" pitchFamily="34" charset="0"/>
              </a:rPr>
              <a:t> </a:t>
            </a:r>
            <a:r>
              <a:rPr lang="en-US" altLang="zh-CN" sz="1600" dirty="0" err="1">
                <a:latin typeface="ms shell dlg" panose="020B0604020202020204" pitchFamily="34" charset="0"/>
              </a:rPr>
              <a:t>rabbitmqctl</a:t>
            </a:r>
            <a:r>
              <a:rPr lang="en-US" altLang="zh-CN" sz="1600" dirty="0">
                <a:latin typeface="ms shell dlg" panose="020B0604020202020204" pitchFamily="34" charset="0"/>
              </a:rPr>
              <a:t> </a:t>
            </a:r>
            <a:r>
              <a:rPr lang="en-US" altLang="zh-CN" sz="1600" dirty="0" err="1">
                <a:latin typeface="ms shell dlg" panose="020B0604020202020204" pitchFamily="34" charset="0"/>
              </a:rPr>
              <a:t>start_app</a:t>
            </a:r>
            <a:endParaRPr lang="zh-CN" altLang="en-US" sz="1600" b="0" i="0" dirty="0">
              <a:effectLst/>
              <a:latin typeface="ms shell dlg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712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RabbitMq</a:t>
            </a:r>
            <a:r>
              <a:rPr lang="zh-CN" altLang="en-US" dirty="0"/>
              <a:t>集群部署</a:t>
            </a:r>
            <a:r>
              <a:rPr lang="en-US" altLang="zh-CN" dirty="0"/>
              <a:t>—</a:t>
            </a:r>
            <a:r>
              <a:rPr lang="zh-CN" altLang="en-US" dirty="0"/>
              <a:t>镜像模式</a:t>
            </a:r>
          </a:p>
        </p:txBody>
      </p:sp>
      <p:sp>
        <p:nvSpPr>
          <p:cNvPr id="4" name="矩形 3"/>
          <p:cNvSpPr/>
          <p:nvPr/>
        </p:nvSpPr>
        <p:spPr>
          <a:xfrm>
            <a:off x="646103" y="2586168"/>
            <a:ext cx="78628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Step1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zh-CN" altLang="en-US" sz="1600" b="0" i="0" dirty="0">
                <a:effectLst/>
                <a:latin typeface="ms shell dlg" panose="020B0604020202020204" pitchFamily="34" charset="0"/>
              </a:rPr>
              <a:t>选</a:t>
            </a:r>
            <a:r>
              <a:rPr lang="en-US" altLang="zh-CN" sz="1600" b="0" i="0" dirty="0" err="1">
                <a:effectLst/>
                <a:latin typeface="ms shell dlg" panose="020B0604020202020204" pitchFamily="34" charset="0"/>
              </a:rPr>
              <a:t>HAProxy</a:t>
            </a:r>
            <a:r>
              <a:rPr lang="zh-CN" altLang="en-US" sz="1600" b="0" i="0" dirty="0">
                <a:effectLst/>
                <a:latin typeface="ms shell dlg" panose="020B0604020202020204" pitchFamily="34" charset="0"/>
              </a:rPr>
              <a:t>做为反向代理</a:t>
            </a:r>
          </a:p>
        </p:txBody>
      </p:sp>
      <p:sp>
        <p:nvSpPr>
          <p:cNvPr id="5" name="矩形 4"/>
          <p:cNvSpPr/>
          <p:nvPr/>
        </p:nvSpPr>
        <p:spPr>
          <a:xfrm>
            <a:off x="646106" y="3299798"/>
            <a:ext cx="78628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Step2</a:t>
            </a:r>
          </a:p>
          <a:p>
            <a:pPr algn="just"/>
            <a:r>
              <a:rPr lang="zh-CN" altLang="en-US" sz="1600" b="0" i="0" dirty="0">
                <a:effectLst/>
                <a:latin typeface="ms shell dlg" panose="020B0604020202020204" pitchFamily="34" charset="0"/>
              </a:rPr>
              <a:t>对</a:t>
            </a:r>
            <a:r>
              <a:rPr lang="en-US" altLang="zh-CN" sz="1600" dirty="0">
                <a:latin typeface="ms shell dlg" panose="020B0604020202020204" pitchFamily="34" charset="0"/>
              </a:rPr>
              <a:t>queue</a:t>
            </a:r>
            <a:r>
              <a:rPr lang="zh-CN" altLang="en-US" sz="1600" dirty="0">
                <a:latin typeface="ms shell dlg" panose="020B0604020202020204" pitchFamily="34" charset="0"/>
              </a:rPr>
              <a:t>进行策略配置：</a:t>
            </a:r>
            <a:endParaRPr lang="en-US" altLang="zh-CN" sz="1600" dirty="0">
              <a:latin typeface="ms shell dlg" panose="020B0604020202020204" pitchFamily="34" charset="0"/>
            </a:endParaRPr>
          </a:p>
          <a:p>
            <a:pPr algn="just"/>
            <a:r>
              <a:rPr lang="en-US" altLang="zh-CN" sz="1600" dirty="0" err="1">
                <a:latin typeface="ms shell dlg" panose="020B0604020202020204" pitchFamily="34" charset="0"/>
              </a:rPr>
              <a:t>rabbitmqctl</a:t>
            </a:r>
            <a:r>
              <a:rPr lang="en-US" altLang="zh-CN" sz="1600" dirty="0">
                <a:latin typeface="ms shell dlg" panose="020B0604020202020204" pitchFamily="34" charset="0"/>
              </a:rPr>
              <a:t> </a:t>
            </a:r>
            <a:r>
              <a:rPr lang="en-US" altLang="zh-CN" sz="1600" dirty="0" err="1">
                <a:latin typeface="ms shell dlg" panose="020B0604020202020204" pitchFamily="34" charset="0"/>
              </a:rPr>
              <a:t>set_policy</a:t>
            </a:r>
            <a:r>
              <a:rPr lang="en-US" altLang="zh-CN" sz="1600" dirty="0">
                <a:latin typeface="ms shell dlg" panose="020B0604020202020204" pitchFamily="34" charset="0"/>
              </a:rPr>
              <a:t> -p {</a:t>
            </a:r>
            <a:r>
              <a:rPr lang="en-US" altLang="zh-CN" sz="1600" dirty="0" err="1">
                <a:latin typeface="ms shell dlg" panose="020B0604020202020204" pitchFamily="34" charset="0"/>
              </a:rPr>
              <a:t>vhost</a:t>
            </a:r>
            <a:r>
              <a:rPr lang="en-US" altLang="zh-CN" sz="1600" dirty="0">
                <a:latin typeface="ms shell dlg" panose="020B0604020202020204" pitchFamily="34" charset="0"/>
              </a:rPr>
              <a:t>} {</a:t>
            </a:r>
            <a:r>
              <a:rPr lang="en-US" altLang="zh-CN" sz="1600" dirty="0" err="1">
                <a:latin typeface="ms shell dlg" panose="020B0604020202020204" pitchFamily="34" charset="0"/>
              </a:rPr>
              <a:t>policy_name</a:t>
            </a:r>
            <a:r>
              <a:rPr lang="en-US" altLang="zh-CN" sz="1600" dirty="0">
                <a:latin typeface="ms shell dlg" panose="020B0604020202020204" pitchFamily="34" charset="0"/>
              </a:rPr>
              <a:t>} {pattern}  ‘{"</a:t>
            </a:r>
            <a:r>
              <a:rPr lang="en-US" altLang="zh-CN" sz="1600" dirty="0" err="1">
                <a:latin typeface="ms shell dlg" panose="020B0604020202020204" pitchFamily="34" charset="0"/>
              </a:rPr>
              <a:t>ha-mode":"all</a:t>
            </a:r>
            <a:r>
              <a:rPr lang="en-US" altLang="zh-CN" sz="1600" dirty="0">
                <a:latin typeface="ms shell dlg" panose="020B0604020202020204" pitchFamily="34" charset="0"/>
              </a:rPr>
              <a:t>"}’</a:t>
            </a:r>
          </a:p>
          <a:p>
            <a:pPr algn="just"/>
            <a:endParaRPr lang="zh-CN" altLang="en-US" sz="1600" b="0" i="0" dirty="0">
              <a:effectLst/>
              <a:latin typeface="ms shell dlg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6105" y="4269294"/>
            <a:ext cx="78628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Step3</a:t>
            </a:r>
          </a:p>
          <a:p>
            <a:pPr algn="just"/>
            <a:r>
              <a:rPr lang="zh-CN" altLang="en-US" sz="1600" dirty="0">
                <a:latin typeface="ms shell dlg" panose="020B0604020202020204" pitchFamily="34" charset="0"/>
              </a:rPr>
              <a:t>客户端创建队列时需要指定</a:t>
            </a:r>
            <a:r>
              <a:rPr lang="en-US" altLang="zh-CN" sz="1600" dirty="0">
                <a:latin typeface="ms shell dlg" panose="020B0604020202020204" pitchFamily="34" charset="0"/>
              </a:rPr>
              <a:t>ha</a:t>
            </a:r>
            <a:r>
              <a:rPr lang="zh-CN" altLang="en-US" sz="1600" dirty="0">
                <a:latin typeface="ms shell dlg" panose="020B0604020202020204" pitchFamily="34" charset="0"/>
              </a:rPr>
              <a:t>参数</a:t>
            </a:r>
            <a:endParaRPr lang="zh-CN" altLang="en-US" sz="1600" b="0" i="0" dirty="0">
              <a:effectLst/>
              <a:latin typeface="ms shell dlg" panose="020B0604020202020204" pitchFamily="34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036292"/>
              </p:ext>
            </p:extLst>
          </p:nvPr>
        </p:nvGraphicFramePr>
        <p:xfrm>
          <a:off x="7712710" y="3424859"/>
          <a:ext cx="2489382" cy="132148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49805">
                  <a:extLst>
                    <a:ext uri="{9D8B030D-6E8A-4147-A177-3AD203B41FA5}">
                      <a16:colId xmlns:a16="http://schemas.microsoft.com/office/drawing/2014/main" val="600342399"/>
                    </a:ext>
                  </a:extLst>
                </a:gridCol>
                <a:gridCol w="1339577">
                  <a:extLst>
                    <a:ext uri="{9D8B030D-6E8A-4147-A177-3AD203B41FA5}">
                      <a16:colId xmlns:a16="http://schemas.microsoft.com/office/drawing/2014/main" val="3291444375"/>
                    </a:ext>
                  </a:extLst>
                </a:gridCol>
              </a:tblGrid>
              <a:tr h="4247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ha-mode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67" marR="8467" marT="846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ha-</a:t>
                      </a: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params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67" marR="8467" marT="846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39343"/>
                  </a:ext>
                </a:extLst>
              </a:tr>
              <a:tr h="2989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467" marR="8467" marT="846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(absent)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467" marR="8467" marT="846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5018437"/>
                  </a:ext>
                </a:extLst>
              </a:tr>
              <a:tr h="2989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exactly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467" marR="8467" marT="846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467" marR="8467" marT="846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4161767"/>
                  </a:ext>
                </a:extLst>
              </a:tr>
              <a:tr h="2989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nodes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467" marR="8467" marT="8467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 names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467" marR="8467" marT="8467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94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693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3114</TotalTime>
  <Words>704</Words>
  <Application>Microsoft Office PowerPoint</Application>
  <PresentationFormat>宽屏</PresentationFormat>
  <Paragraphs>115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宋体</vt:lpstr>
      <vt:lpstr>Arial</vt:lpstr>
      <vt:lpstr>Century Gothic</vt:lpstr>
      <vt:lpstr>Consolas</vt:lpstr>
      <vt:lpstr>ms shell dlg</vt:lpstr>
      <vt:lpstr>Wingdings 3</vt:lpstr>
      <vt:lpstr>离子</vt:lpstr>
      <vt:lpstr>RabbitMq</vt:lpstr>
      <vt:lpstr>RabbitMq基本概念</vt:lpstr>
      <vt:lpstr>RabbitMq基本使用</vt:lpstr>
      <vt:lpstr>RabbitMq单机部署</vt:lpstr>
      <vt:lpstr>RabbitMq集群概念</vt:lpstr>
      <vt:lpstr>RabbitMq集群部署—普通模式</vt:lpstr>
      <vt:lpstr>RabbitMq集群部署—镜像模式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李兆明</dc:creator>
  <cp:lastModifiedBy>李兆明</cp:lastModifiedBy>
  <cp:revision>29</cp:revision>
  <dcterms:created xsi:type="dcterms:W3CDTF">2016-08-09T07:09:12Z</dcterms:created>
  <dcterms:modified xsi:type="dcterms:W3CDTF">2016-08-11T11:03:41Z</dcterms:modified>
</cp:coreProperties>
</file>