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261" r:id="rId2"/>
    <p:sldId id="265" r:id="rId3"/>
    <p:sldId id="276" r:id="rId4"/>
    <p:sldId id="281" r:id="rId5"/>
    <p:sldId id="327" r:id="rId6"/>
    <p:sldId id="331" r:id="rId7"/>
    <p:sldId id="330" r:id="rId8"/>
    <p:sldId id="332" r:id="rId9"/>
    <p:sldId id="337" r:id="rId10"/>
    <p:sldId id="336" r:id="rId11"/>
    <p:sldId id="335" r:id="rId12"/>
    <p:sldId id="284" r:id="rId13"/>
    <p:sldId id="285" r:id="rId14"/>
    <p:sldId id="283" r:id="rId15"/>
    <p:sldId id="338" r:id="rId16"/>
    <p:sldId id="286" r:id="rId17"/>
    <p:sldId id="282" r:id="rId18"/>
    <p:sldId id="287" r:id="rId19"/>
    <p:sldId id="288" r:id="rId20"/>
    <p:sldId id="289" r:id="rId21"/>
    <p:sldId id="290" r:id="rId22"/>
    <p:sldId id="294" r:id="rId23"/>
    <p:sldId id="293" r:id="rId24"/>
    <p:sldId id="292" r:id="rId25"/>
    <p:sldId id="291" r:id="rId26"/>
    <p:sldId id="297" r:id="rId27"/>
    <p:sldId id="298" r:id="rId28"/>
    <p:sldId id="296" r:id="rId29"/>
    <p:sldId id="295" r:id="rId30"/>
    <p:sldId id="300" r:id="rId31"/>
    <p:sldId id="303" r:id="rId32"/>
    <p:sldId id="302" r:id="rId33"/>
    <p:sldId id="301" r:id="rId34"/>
    <p:sldId id="299" r:id="rId35"/>
    <p:sldId id="308" r:id="rId36"/>
    <p:sldId id="307" r:id="rId37"/>
    <p:sldId id="306" r:id="rId38"/>
    <p:sldId id="305" r:id="rId39"/>
    <p:sldId id="312" r:id="rId40"/>
    <p:sldId id="311" r:id="rId41"/>
    <p:sldId id="310" r:id="rId42"/>
    <p:sldId id="304" r:id="rId43"/>
    <p:sldId id="309" r:id="rId44"/>
    <p:sldId id="313" r:id="rId45"/>
    <p:sldId id="314" r:id="rId46"/>
    <p:sldId id="326" r:id="rId47"/>
    <p:sldId id="325" r:id="rId48"/>
    <p:sldId id="324" r:id="rId49"/>
    <p:sldId id="323" r:id="rId50"/>
    <p:sldId id="322" r:id="rId51"/>
    <p:sldId id="321" r:id="rId52"/>
    <p:sldId id="320" r:id="rId53"/>
    <p:sldId id="319" r:id="rId54"/>
    <p:sldId id="318" r:id="rId55"/>
    <p:sldId id="317" r:id="rId56"/>
    <p:sldId id="316" r:id="rId57"/>
    <p:sldId id="315" r:id="rId58"/>
    <p:sldId id="342" r:id="rId59"/>
    <p:sldId id="341" r:id="rId60"/>
    <p:sldId id="340" r:id="rId61"/>
    <p:sldId id="280" r:id="rId62"/>
    <p:sldId id="345" r:id="rId63"/>
    <p:sldId id="343" r:id="rId64"/>
    <p:sldId id="344" r:id="rId65"/>
    <p:sldId id="260" r:id="rId6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CC1818"/>
    <a:srgbClr val="F4F4F4"/>
    <a:srgbClr val="EEEEEE"/>
    <a:srgbClr val="362E2B"/>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88398" autoAdjust="0"/>
  </p:normalViewPr>
  <p:slideViewPr>
    <p:cSldViewPr>
      <p:cViewPr varScale="1">
        <p:scale>
          <a:sx n="104" d="100"/>
          <a:sy n="104" d="100"/>
        </p:scale>
        <p:origin x="90" y="24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382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99DAC0-913F-4CFB-852F-43CCF0357516}" type="datetimeFigureOut">
              <a:rPr lang="zh-CN" altLang="en-US" smtClean="0"/>
              <a:pPr/>
              <a:t>2016/8/6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891DBA-2A2E-4F32-BB14-713FAEE65AFF}" type="slidenum">
              <a:rPr lang="zh-CN" altLang="en-US" smtClean="0"/>
              <a:pPr/>
              <a:t>‹#›</a:t>
            </a:fld>
            <a:endParaRPr lang="zh-CN" altLang="en-US"/>
          </a:p>
        </p:txBody>
      </p:sp>
    </p:spTree>
    <p:extLst>
      <p:ext uri="{BB962C8B-B14F-4D97-AF65-F5344CB8AC3E}">
        <p14:creationId xmlns:p14="http://schemas.microsoft.com/office/powerpoint/2010/main" val="79003320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5B019A-55AE-4BF7-B4D3-0D825A3F122A}" type="datetimeFigureOut">
              <a:rPr lang="zh-CN" altLang="en-US" smtClean="0"/>
              <a:pPr/>
              <a:t>2016/8/6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846743-8D4B-4DFC-A9C0-210E1C1A603E}" type="slidenum">
              <a:rPr lang="zh-CN" altLang="en-US" smtClean="0"/>
              <a:pPr/>
              <a:t>‹#›</a:t>
            </a:fld>
            <a:endParaRPr lang="zh-CN" altLang="en-US"/>
          </a:p>
        </p:txBody>
      </p:sp>
    </p:spTree>
    <p:extLst>
      <p:ext uri="{BB962C8B-B14F-4D97-AF65-F5344CB8AC3E}">
        <p14:creationId xmlns:p14="http://schemas.microsoft.com/office/powerpoint/2010/main" val="193979323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56827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16866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E5C5708-F34A-46FD-8080-09CFB1242EF8}" type="datetime1">
              <a:rPr lang="zh-CN" altLang="en-US" smtClean="0"/>
              <a:pPr/>
              <a:t>2016/8/6</a:t>
            </a:fld>
            <a:endParaRPr lang="zh-CN" altLang="en-US"/>
          </a:p>
        </p:txBody>
      </p:sp>
      <p:sp>
        <p:nvSpPr>
          <p:cNvPr id="5" name="页脚占位符 4"/>
          <p:cNvSpPr>
            <a:spLocks noGrp="1"/>
          </p:cNvSpPr>
          <p:nvPr>
            <p:ph type="ftr" sz="quarter" idx="11"/>
          </p:nvPr>
        </p:nvSpPr>
        <p:spPr/>
        <p:txBody>
          <a:bodyPr/>
          <a:lstStyle/>
          <a:p>
            <a:r>
              <a:rPr lang="zh-CN" altLang="en-US" smtClean="0"/>
              <a:t>页面制作</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标题占位符 1"/>
          <p:cNvSpPr>
            <a:spLocks noGrp="1"/>
          </p:cNvSpPr>
          <p:nvPr>
            <p:ph type="title"/>
          </p:nvPr>
        </p:nvSpPr>
        <p:spPr>
          <a:xfrm>
            <a:off x="285720" y="205978"/>
            <a:ext cx="8572560" cy="436946"/>
          </a:xfrm>
          <a:prstGeom prst="rect">
            <a:avLst/>
          </a:prstGeom>
        </p:spPr>
        <p:txBody>
          <a:bodyPr vert="horz" lIns="91440" tIns="45720" rIns="91440" bIns="45720" rtlCol="0" anchor="ctr">
            <a:noAutofit/>
          </a:bodyPr>
          <a:lstStyle/>
          <a:p>
            <a:r>
              <a:rPr lang="zh-CN" altLang="en-US" dirty="0" smtClean="0"/>
              <a:t>单击此处编辑母版标题样式</a:t>
            </a:r>
            <a:endParaRPr lang="zh-CN" altLang="en-US" dirty="0"/>
          </a:p>
        </p:txBody>
      </p:sp>
      <p:sp>
        <p:nvSpPr>
          <p:cNvPr id="8" name="内容占位符 2"/>
          <p:cNvSpPr>
            <a:spLocks noGrp="1"/>
          </p:cNvSpPr>
          <p:nvPr>
            <p:ph sz="half" idx="1"/>
          </p:nvPr>
        </p:nvSpPr>
        <p:spPr>
          <a:xfrm>
            <a:off x="285720" y="750082"/>
            <a:ext cx="4210080" cy="3844541"/>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内容占位符 2"/>
          <p:cNvSpPr>
            <a:spLocks noGrp="1"/>
          </p:cNvSpPr>
          <p:nvPr>
            <p:ph sz="half" idx="13"/>
          </p:nvPr>
        </p:nvSpPr>
        <p:spPr>
          <a:xfrm>
            <a:off x="4643438" y="750082"/>
            <a:ext cx="4210080" cy="3844541"/>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矩形 9"/>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列，左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矩形 5"/>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2"/>
          <p:cNvSpPr>
            <a:spLocks noGrp="1"/>
          </p:cNvSpPr>
          <p:nvPr>
            <p:ph type="body" idx="13" hasCustomPrompt="1"/>
          </p:nvPr>
        </p:nvSpPr>
        <p:spPr>
          <a:xfrm>
            <a:off x="4643438"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单击此处编辑文本样式</a:t>
            </a:r>
          </a:p>
        </p:txBody>
      </p:sp>
      <p:sp>
        <p:nvSpPr>
          <p:cNvPr id="8" name="文本占位符 2"/>
          <p:cNvSpPr>
            <a:spLocks noGrp="1"/>
          </p:cNvSpPr>
          <p:nvPr>
            <p:ph type="body" idx="15"/>
          </p:nvPr>
        </p:nvSpPr>
        <p:spPr>
          <a:xfrm>
            <a:off x="285720"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9" name="内容占位符 3"/>
          <p:cNvSpPr>
            <a:spLocks noGrp="1"/>
          </p:cNvSpPr>
          <p:nvPr>
            <p:ph sz="half" idx="16"/>
          </p:nvPr>
        </p:nvSpPr>
        <p:spPr>
          <a:xfrm>
            <a:off x="285720" y="1178710"/>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文本占位符 2"/>
          <p:cNvSpPr>
            <a:spLocks noGrp="1"/>
          </p:cNvSpPr>
          <p:nvPr>
            <p:ph type="body" idx="17"/>
          </p:nvPr>
        </p:nvSpPr>
        <p:spPr>
          <a:xfrm>
            <a:off x="285720" y="2732486"/>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11" name="内容占位符 3"/>
          <p:cNvSpPr>
            <a:spLocks noGrp="1"/>
          </p:cNvSpPr>
          <p:nvPr>
            <p:ph sz="half" idx="18"/>
          </p:nvPr>
        </p:nvSpPr>
        <p:spPr>
          <a:xfrm>
            <a:off x="285720" y="3161114"/>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单列，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85720" y="750082"/>
            <a:ext cx="8572560" cy="3844541"/>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DE5B55E-66C2-4EEB-B3ED-94DE45C4B0DA}" type="datetime1">
              <a:rPr lang="zh-CN" altLang="en-US" smtClean="0"/>
              <a:pPr/>
              <a:t>2016/8/6</a:t>
            </a:fld>
            <a:endParaRPr lang="zh-CN" altLang="en-US"/>
          </a:p>
        </p:txBody>
      </p:sp>
      <p:sp>
        <p:nvSpPr>
          <p:cNvPr id="7" name="矩形 6"/>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页脚占位符 5"/>
          <p:cNvSpPr>
            <a:spLocks noGrp="1"/>
          </p:cNvSpPr>
          <p:nvPr>
            <p:ph type="ftr" sz="quarter" idx="11"/>
          </p:nvPr>
        </p:nvSpPr>
        <p:spPr>
          <a:xfrm>
            <a:off x="3338514" y="4767263"/>
            <a:ext cx="5591204" cy="273844"/>
          </a:xfrm>
        </p:spPr>
        <p:txBody>
          <a:bodyPr/>
          <a:lstStyle/>
          <a:p>
            <a:r>
              <a:rPr lang="zh-CN" altLang="en-US" smtClean="0"/>
              <a:t>页面制作</a:t>
            </a:r>
            <a:endParaRPr lang="zh-CN" altLang="en-US"/>
          </a:p>
        </p:txBody>
      </p:sp>
      <p:sp>
        <p:nvSpPr>
          <p:cNvPr id="9" name="灯片编号占位符 6"/>
          <p:cNvSpPr>
            <a:spLocks noGrp="1"/>
          </p:cNvSpPr>
          <p:nvPr>
            <p:ph type="sldNum" sz="quarter" idx="12"/>
          </p:nvPr>
        </p:nvSpPr>
        <p:spPr>
          <a:xfrm>
            <a:off x="6553200" y="4767263"/>
            <a:ext cx="2133600" cy="273844"/>
          </a:xfrm>
        </p:spPr>
        <p:txBody>
          <a:bodyPr/>
          <a:lstStyle/>
          <a:p>
            <a:fld id="{0C913308-F349-4B6D-A68A-DD1791B4A57B}" type="slidenum">
              <a:rPr lang="zh-CN" altLang="en-US" smtClean="0"/>
              <a:pPr/>
              <a:t>‹#›</a:t>
            </a:fld>
            <a:endParaRPr lang="zh-CN" altLang="en-US"/>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列，右列大">
    <p:spTree>
      <p:nvGrpSpPr>
        <p:cNvPr id="1" name=""/>
        <p:cNvGrpSpPr/>
        <p:nvPr/>
      </p:nvGrpSpPr>
      <p:grpSpPr>
        <a:xfrm>
          <a:off x="0" y="0"/>
          <a:ext cx="0" cy="0"/>
          <a:chOff x="0" y="0"/>
          <a:chExt cx="0" cy="0"/>
        </a:xfrm>
      </p:grpSpPr>
      <p:sp>
        <p:nvSpPr>
          <p:cNvPr id="3" name="内容占位符 2"/>
          <p:cNvSpPr>
            <a:spLocks noGrp="1"/>
          </p:cNvSpPr>
          <p:nvPr>
            <p:ph idx="1"/>
          </p:nvPr>
        </p:nvSpPr>
        <p:spPr>
          <a:xfrm>
            <a:off x="3500430" y="750082"/>
            <a:ext cx="5357850" cy="3844541"/>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285721" y="750082"/>
            <a:ext cx="3071834" cy="3844541"/>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068FA05D-6727-4413-A937-5FF688DC09C8}" type="datetime1">
              <a:rPr lang="zh-CN" altLang="en-US" smtClean="0"/>
              <a:pPr/>
              <a:t>2016/8/6</a:t>
            </a:fld>
            <a:endParaRPr lang="zh-CN" altLang="en-US"/>
          </a:p>
        </p:txBody>
      </p:sp>
      <p:sp>
        <p:nvSpPr>
          <p:cNvPr id="6" name="页脚占位符 5"/>
          <p:cNvSpPr>
            <a:spLocks noGrp="1"/>
          </p:cNvSpPr>
          <p:nvPr>
            <p:ph type="ftr" sz="quarter" idx="11"/>
          </p:nvPr>
        </p:nvSpPr>
        <p:spPr/>
        <p:txBody>
          <a:bodyPr/>
          <a:lstStyle/>
          <a:p>
            <a:r>
              <a:rPr lang="zh-CN" altLang="en-US" smtClean="0"/>
              <a:t>页面制作</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 1"/>
          <p:cNvSpPr>
            <a:spLocks noGrp="1"/>
          </p:cNvSpPr>
          <p:nvPr>
            <p:ph type="title"/>
          </p:nvPr>
        </p:nvSpPr>
        <p:spPr>
          <a:xfrm>
            <a:off x="285720" y="205978"/>
            <a:ext cx="8572560" cy="436946"/>
          </a:xfrm>
        </p:spPr>
        <p:txBody>
          <a:bodyPr/>
          <a:lstStyle/>
          <a:p>
            <a:r>
              <a:rPr lang="zh-CN" altLang="en-US" smtClean="0"/>
              <a:t>单击此处编辑母版标题样式</a:t>
            </a:r>
            <a:endParaRPr lang="zh-CN" altLang="en-US"/>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2列，左列大">
    <p:spTree>
      <p:nvGrpSpPr>
        <p:cNvPr id="1" name=""/>
        <p:cNvGrpSpPr/>
        <p:nvPr/>
      </p:nvGrpSpPr>
      <p:grpSpPr>
        <a:xfrm>
          <a:off x="0" y="0"/>
          <a:ext cx="0" cy="0"/>
          <a:chOff x="0" y="0"/>
          <a:chExt cx="0" cy="0"/>
        </a:xfrm>
      </p:grpSpPr>
      <p:sp>
        <p:nvSpPr>
          <p:cNvPr id="3" name="内容占位符 2"/>
          <p:cNvSpPr>
            <a:spLocks noGrp="1"/>
          </p:cNvSpPr>
          <p:nvPr>
            <p:ph idx="1"/>
          </p:nvPr>
        </p:nvSpPr>
        <p:spPr>
          <a:xfrm>
            <a:off x="284745" y="750082"/>
            <a:ext cx="5357850" cy="3844541"/>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5786611" y="750082"/>
            <a:ext cx="3071834" cy="3844541"/>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068FA05D-6727-4413-A937-5FF688DC09C8}" type="datetime1">
              <a:rPr lang="zh-CN" altLang="en-US" smtClean="0"/>
              <a:pPr/>
              <a:t>2016/8/6</a:t>
            </a:fld>
            <a:endParaRPr lang="zh-CN" altLang="en-US"/>
          </a:p>
        </p:txBody>
      </p:sp>
      <p:sp>
        <p:nvSpPr>
          <p:cNvPr id="6" name="页脚占位符 5"/>
          <p:cNvSpPr>
            <a:spLocks noGrp="1"/>
          </p:cNvSpPr>
          <p:nvPr>
            <p:ph type="ftr" sz="quarter" idx="11"/>
          </p:nvPr>
        </p:nvSpPr>
        <p:spPr/>
        <p:txBody>
          <a:bodyPr/>
          <a:lstStyle/>
          <a:p>
            <a:r>
              <a:rPr lang="zh-CN" altLang="en-US" smtClean="0"/>
              <a:t>页面制作</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 1"/>
          <p:cNvSpPr>
            <a:spLocks noGrp="1"/>
          </p:cNvSpPr>
          <p:nvPr>
            <p:ph type="title"/>
          </p:nvPr>
        </p:nvSpPr>
        <p:spPr>
          <a:xfrm>
            <a:off x="285720" y="205978"/>
            <a:ext cx="8572560" cy="436946"/>
          </a:xfrm>
        </p:spPr>
        <p:txBody>
          <a:bodyPr/>
          <a:lstStyle/>
          <a:p>
            <a:r>
              <a:rPr lang="zh-CN" altLang="en-US" smtClean="0"/>
              <a:t>单击此处编辑母版标题样式</a:t>
            </a:r>
            <a:endParaRPr lang="zh-CN" altLang="en-US"/>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列，左列标题，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矩形 5"/>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2"/>
          <p:cNvSpPr>
            <a:spLocks noGrp="1"/>
          </p:cNvSpPr>
          <p:nvPr>
            <p:ph type="body" idx="1"/>
          </p:nvPr>
        </p:nvSpPr>
        <p:spPr>
          <a:xfrm>
            <a:off x="285720"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8" name="内容占位符 3"/>
          <p:cNvSpPr>
            <a:spLocks noGrp="1"/>
          </p:cNvSpPr>
          <p:nvPr>
            <p:ph sz="half" idx="2"/>
          </p:nvPr>
        </p:nvSpPr>
        <p:spPr>
          <a:xfrm>
            <a:off x="285720"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图片占位符 2"/>
          <p:cNvSpPr>
            <a:spLocks noGrp="1"/>
          </p:cNvSpPr>
          <p:nvPr>
            <p:ph type="pic" idx="14"/>
          </p:nvPr>
        </p:nvSpPr>
        <p:spPr>
          <a:xfrm>
            <a:off x="4643438" y="750081"/>
            <a:ext cx="4200516" cy="3857652"/>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Tree>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列，右列标题，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图片占位符 2"/>
          <p:cNvSpPr>
            <a:spLocks noGrp="1"/>
          </p:cNvSpPr>
          <p:nvPr>
            <p:ph type="pic" idx="14"/>
          </p:nvPr>
        </p:nvSpPr>
        <p:spPr>
          <a:xfrm>
            <a:off x="285720" y="750081"/>
            <a:ext cx="4200516" cy="3857652"/>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7" name="文本占位符 2"/>
          <p:cNvSpPr>
            <a:spLocks noGrp="1"/>
          </p:cNvSpPr>
          <p:nvPr>
            <p:ph type="body" idx="1"/>
          </p:nvPr>
        </p:nvSpPr>
        <p:spPr>
          <a:xfrm>
            <a:off x="4643438"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8" name="内容占位符 3"/>
          <p:cNvSpPr>
            <a:spLocks noGrp="1"/>
          </p:cNvSpPr>
          <p:nvPr>
            <p:ph sz="half" idx="2"/>
          </p:nvPr>
        </p:nvSpPr>
        <p:spPr>
          <a:xfrm>
            <a:off x="4643438"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列，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图片占位符 2"/>
          <p:cNvSpPr>
            <a:spLocks noGrp="1"/>
          </p:cNvSpPr>
          <p:nvPr>
            <p:ph type="pic" idx="14"/>
          </p:nvPr>
        </p:nvSpPr>
        <p:spPr>
          <a:xfrm>
            <a:off x="285720" y="750081"/>
            <a:ext cx="4200516" cy="3857652"/>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8" name="内容占位符 3"/>
          <p:cNvSpPr>
            <a:spLocks noGrp="1"/>
          </p:cNvSpPr>
          <p:nvPr>
            <p:ph sz="half" idx="2"/>
          </p:nvPr>
        </p:nvSpPr>
        <p:spPr>
          <a:xfrm>
            <a:off x="4643438" y="750082"/>
            <a:ext cx="4211668" cy="3844541"/>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列，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8" name="内容占位符 3"/>
          <p:cNvSpPr>
            <a:spLocks noGrp="1"/>
          </p:cNvSpPr>
          <p:nvPr>
            <p:ph sz="half" idx="2"/>
          </p:nvPr>
        </p:nvSpPr>
        <p:spPr>
          <a:xfrm>
            <a:off x="285720" y="750082"/>
            <a:ext cx="4211668" cy="3844541"/>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图片占位符 2"/>
          <p:cNvSpPr>
            <a:spLocks noGrp="1"/>
          </p:cNvSpPr>
          <p:nvPr>
            <p:ph type="pic" idx="14"/>
          </p:nvPr>
        </p:nvSpPr>
        <p:spPr>
          <a:xfrm>
            <a:off x="4643438" y="750081"/>
            <a:ext cx="4200516" cy="3857652"/>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Tree>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列，右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内容占位符 2"/>
          <p:cNvSpPr>
            <a:spLocks noGrp="1"/>
          </p:cNvSpPr>
          <p:nvPr>
            <p:ph idx="1"/>
          </p:nvPr>
        </p:nvSpPr>
        <p:spPr>
          <a:xfrm>
            <a:off x="285720" y="750082"/>
            <a:ext cx="4286280" cy="3844541"/>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图片占位符 2"/>
          <p:cNvSpPr>
            <a:spLocks noGrp="1"/>
          </p:cNvSpPr>
          <p:nvPr>
            <p:ph type="pic" idx="13"/>
          </p:nvPr>
        </p:nvSpPr>
        <p:spPr>
          <a:xfrm>
            <a:off x="4714876" y="750082"/>
            <a:ext cx="4143404" cy="1821668"/>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9" name="图片占位符 2"/>
          <p:cNvSpPr>
            <a:spLocks noGrp="1"/>
          </p:cNvSpPr>
          <p:nvPr>
            <p:ph type="pic" idx="14"/>
          </p:nvPr>
        </p:nvSpPr>
        <p:spPr>
          <a:xfrm>
            <a:off x="4714876" y="2732485"/>
            <a:ext cx="4143404" cy="1875248"/>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10" name="矩形 9"/>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列，左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内容占位符 2"/>
          <p:cNvSpPr>
            <a:spLocks noGrp="1"/>
          </p:cNvSpPr>
          <p:nvPr>
            <p:ph idx="1"/>
          </p:nvPr>
        </p:nvSpPr>
        <p:spPr>
          <a:xfrm>
            <a:off x="4572000" y="750082"/>
            <a:ext cx="4286280" cy="3844541"/>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图片占位符 2"/>
          <p:cNvSpPr>
            <a:spLocks noGrp="1"/>
          </p:cNvSpPr>
          <p:nvPr>
            <p:ph type="pic" idx="13"/>
          </p:nvPr>
        </p:nvSpPr>
        <p:spPr>
          <a:xfrm>
            <a:off x="285720" y="750082"/>
            <a:ext cx="4143404" cy="1821668"/>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8" name="图片占位符 2"/>
          <p:cNvSpPr>
            <a:spLocks noGrp="1"/>
          </p:cNvSpPr>
          <p:nvPr>
            <p:ph type="pic" idx="14"/>
          </p:nvPr>
        </p:nvSpPr>
        <p:spPr>
          <a:xfrm>
            <a:off x="285720" y="2732485"/>
            <a:ext cx="4143404" cy="1875248"/>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内容占位符 2"/>
          <p:cNvSpPr>
            <a:spLocks noGrp="1"/>
          </p:cNvSpPr>
          <p:nvPr>
            <p:ph sz="half" idx="1"/>
          </p:nvPr>
        </p:nvSpPr>
        <p:spPr>
          <a:xfrm>
            <a:off x="285720" y="750082"/>
            <a:ext cx="4210080" cy="1928825"/>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矩形 6"/>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ph sz="half" idx="13"/>
          </p:nvPr>
        </p:nvSpPr>
        <p:spPr>
          <a:xfrm>
            <a:off x="285720" y="2786064"/>
            <a:ext cx="4210080" cy="1821669"/>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内容占位符 2"/>
          <p:cNvSpPr>
            <a:spLocks noGrp="1"/>
          </p:cNvSpPr>
          <p:nvPr>
            <p:ph sz="half" idx="14"/>
          </p:nvPr>
        </p:nvSpPr>
        <p:spPr>
          <a:xfrm>
            <a:off x="4643438" y="750082"/>
            <a:ext cx="4210080" cy="1928825"/>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3" name="内容占位符 2"/>
          <p:cNvSpPr>
            <a:spLocks noGrp="1"/>
          </p:cNvSpPr>
          <p:nvPr>
            <p:ph sz="half" idx="15"/>
          </p:nvPr>
        </p:nvSpPr>
        <p:spPr>
          <a:xfrm>
            <a:off x="4643438" y="2786064"/>
            <a:ext cx="4210080" cy="1821669"/>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C1A7AE-E083-43D4-BF21-3A103874AE37}" type="datetime1">
              <a:rPr lang="zh-CN" altLang="en-US" smtClean="0"/>
              <a:pPr/>
              <a:t>2016/8/6</a:t>
            </a:fld>
            <a:endParaRPr lang="zh-CN" altLang="en-US"/>
          </a:p>
        </p:txBody>
      </p:sp>
      <p:sp>
        <p:nvSpPr>
          <p:cNvPr id="3" name="页脚占位符 2"/>
          <p:cNvSpPr>
            <a:spLocks noGrp="1"/>
          </p:cNvSpPr>
          <p:nvPr>
            <p:ph type="ftr" sz="quarter" idx="11"/>
          </p:nvPr>
        </p:nvSpPr>
        <p:spPr/>
        <p:txBody>
          <a:bodyPr/>
          <a:lstStyle/>
          <a:p>
            <a:r>
              <a:rPr lang="zh-CN" altLang="en-US" smtClean="0"/>
              <a:t>页面制作</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 1"/>
          <p:cNvSpPr>
            <a:spLocks noGrp="1"/>
          </p:cNvSpPr>
          <p:nvPr>
            <p:ph type="title"/>
          </p:nvPr>
        </p:nvSpPr>
        <p:spPr>
          <a:xfrm>
            <a:off x="285720" y="205978"/>
            <a:ext cx="8572560" cy="436946"/>
          </a:xfrm>
        </p:spPr>
        <p:txBody>
          <a:bodyPr/>
          <a:lstStyle/>
          <a:p>
            <a:r>
              <a:rPr lang="zh-CN" altLang="en-US" smtClean="0"/>
              <a:t>单击此处编辑母版标题样式</a:t>
            </a:r>
            <a:endParaRPr lang="zh-CN" altLang="en-US"/>
          </a:p>
        </p:txBody>
      </p:sp>
      <p:sp>
        <p:nvSpPr>
          <p:cNvPr id="6" name="矩形 5"/>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图片占位符 2"/>
          <p:cNvSpPr>
            <a:spLocks noGrp="1"/>
          </p:cNvSpPr>
          <p:nvPr>
            <p:ph type="pic" idx="14"/>
          </p:nvPr>
        </p:nvSpPr>
        <p:spPr>
          <a:xfrm>
            <a:off x="300046" y="750081"/>
            <a:ext cx="8558234" cy="3857652"/>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Tree>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上图下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285720" y="750082"/>
            <a:ext cx="8572560" cy="2795600"/>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285720" y="3589741"/>
            <a:ext cx="8572560" cy="103940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6BAFA96C-746A-4C40-B380-E1C8AA697EB6}" type="datetime1">
              <a:rPr lang="zh-CN" altLang="en-US" smtClean="0"/>
              <a:pPr/>
              <a:t>2016/8/6</a:t>
            </a:fld>
            <a:endParaRPr lang="zh-CN" altLang="en-US"/>
          </a:p>
        </p:txBody>
      </p:sp>
      <p:sp>
        <p:nvSpPr>
          <p:cNvPr id="6" name="页脚占位符 5"/>
          <p:cNvSpPr>
            <a:spLocks noGrp="1"/>
          </p:cNvSpPr>
          <p:nvPr>
            <p:ph type="ftr" sz="quarter" idx="11"/>
          </p:nvPr>
        </p:nvSpPr>
        <p:spPr/>
        <p:txBody>
          <a:bodyPr/>
          <a:lstStyle/>
          <a:p>
            <a:r>
              <a:rPr lang="zh-CN" altLang="en-US" smtClean="0"/>
              <a:t>页面制作</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0" name="标题 1"/>
          <p:cNvSpPr>
            <a:spLocks noGrp="1"/>
          </p:cNvSpPr>
          <p:nvPr>
            <p:ph type="title"/>
          </p:nvPr>
        </p:nvSpPr>
        <p:spPr>
          <a:xfrm>
            <a:off x="285720" y="205978"/>
            <a:ext cx="8572560" cy="436946"/>
          </a:xfrm>
        </p:spPr>
        <p:txBody>
          <a:bodyPr/>
          <a:lstStyle/>
          <a:p>
            <a:r>
              <a:rPr lang="zh-CN" altLang="en-US" smtClean="0"/>
              <a:t>单击此处编辑母版标题样式</a:t>
            </a:r>
            <a:endParaRPr lang="zh-CN" altLang="en-US"/>
          </a:p>
        </p:txBody>
      </p:sp>
      <p:sp>
        <p:nvSpPr>
          <p:cNvPr id="11" name="矩形 10"/>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图片占位符 2"/>
          <p:cNvSpPr>
            <a:spLocks noGrp="1"/>
          </p:cNvSpPr>
          <p:nvPr>
            <p:ph type="pic" idx="1"/>
          </p:nvPr>
        </p:nvSpPr>
        <p:spPr>
          <a:xfrm>
            <a:off x="285720" y="1865712"/>
            <a:ext cx="8572560" cy="2795600"/>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文本占位符 3"/>
          <p:cNvSpPr>
            <a:spLocks noGrp="1"/>
          </p:cNvSpPr>
          <p:nvPr>
            <p:ph type="body" sz="half" idx="2"/>
          </p:nvPr>
        </p:nvSpPr>
        <p:spPr>
          <a:xfrm>
            <a:off x="285720" y="750081"/>
            <a:ext cx="8572560" cy="103940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8" name="矩形 7"/>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上2图下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A5500BB1-14CC-4B6E-B0FC-82131E108CCA}" type="datetime1">
              <a:rPr lang="zh-CN" altLang="en-US" smtClean="0"/>
              <a:pPr/>
              <a:t>2016/8/6</a:t>
            </a:fld>
            <a:endParaRPr lang="zh-CN" altLang="en-US"/>
          </a:p>
        </p:txBody>
      </p:sp>
      <p:sp>
        <p:nvSpPr>
          <p:cNvPr id="5" name="页脚占位符 4"/>
          <p:cNvSpPr>
            <a:spLocks noGrp="1"/>
          </p:cNvSpPr>
          <p:nvPr>
            <p:ph type="ftr" sz="quarter" idx="11"/>
          </p:nvPr>
        </p:nvSpPr>
        <p:spPr/>
        <p:txBody>
          <a:bodyPr/>
          <a:lstStyle/>
          <a:p>
            <a:r>
              <a:rPr lang="zh-CN" altLang="en-US" smtClean="0"/>
              <a:t>页面制作</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图片占位符 2"/>
          <p:cNvSpPr>
            <a:spLocks noGrp="1"/>
          </p:cNvSpPr>
          <p:nvPr>
            <p:ph type="pic" idx="1"/>
          </p:nvPr>
        </p:nvSpPr>
        <p:spPr>
          <a:xfrm>
            <a:off x="285720" y="750082"/>
            <a:ext cx="4143404" cy="2357453"/>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8" name="图片占位符 2"/>
          <p:cNvSpPr>
            <a:spLocks noGrp="1"/>
          </p:cNvSpPr>
          <p:nvPr>
            <p:ph type="pic" idx="13"/>
          </p:nvPr>
        </p:nvSpPr>
        <p:spPr>
          <a:xfrm>
            <a:off x="4572000" y="750082"/>
            <a:ext cx="4286280" cy="2357453"/>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9" name="文本占位符 3"/>
          <p:cNvSpPr>
            <a:spLocks noGrp="1"/>
          </p:cNvSpPr>
          <p:nvPr>
            <p:ph type="body" sz="half" idx="2"/>
          </p:nvPr>
        </p:nvSpPr>
        <p:spPr>
          <a:xfrm>
            <a:off x="285720" y="3214692"/>
            <a:ext cx="8572560" cy="1414458"/>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10" name="矩形 9"/>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上文下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图片占位符 2"/>
          <p:cNvSpPr>
            <a:spLocks noGrp="1"/>
          </p:cNvSpPr>
          <p:nvPr>
            <p:ph type="pic" idx="1"/>
          </p:nvPr>
        </p:nvSpPr>
        <p:spPr>
          <a:xfrm>
            <a:off x="285720" y="2250280"/>
            <a:ext cx="4143404" cy="2357453"/>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图片占位符 2"/>
          <p:cNvSpPr>
            <a:spLocks noGrp="1"/>
          </p:cNvSpPr>
          <p:nvPr>
            <p:ph type="pic" idx="13"/>
          </p:nvPr>
        </p:nvSpPr>
        <p:spPr>
          <a:xfrm>
            <a:off x="4572000" y="2250280"/>
            <a:ext cx="4286280" cy="2357453"/>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8" name="文本占位符 3"/>
          <p:cNvSpPr>
            <a:spLocks noGrp="1"/>
          </p:cNvSpPr>
          <p:nvPr>
            <p:ph type="body" sz="half" idx="2"/>
          </p:nvPr>
        </p:nvSpPr>
        <p:spPr>
          <a:xfrm>
            <a:off x="285720" y="750081"/>
            <a:ext cx="8572560" cy="1414458"/>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57138540"/>
      </p:ext>
    </p:extLst>
  </p:cSld>
  <p:clrMapOvr>
    <a:masterClrMapping/>
  </p:clrMapOvr>
  <p:transition>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0BB8137-6CA5-45A6-81AF-5B893A33D86C}" type="datetime1">
              <a:rPr lang="zh-CN" altLang="en-US" smtClean="0"/>
              <a:pPr/>
              <a:t>2016/8/6</a:t>
            </a:fld>
            <a:endParaRPr lang="zh-CN" altLang="en-US"/>
          </a:p>
        </p:txBody>
      </p:sp>
      <p:sp>
        <p:nvSpPr>
          <p:cNvPr id="5" name="页脚占位符 4"/>
          <p:cNvSpPr>
            <a:spLocks noGrp="1"/>
          </p:cNvSpPr>
          <p:nvPr>
            <p:ph type="ftr" sz="quarter" idx="11"/>
          </p:nvPr>
        </p:nvSpPr>
        <p:spPr/>
        <p:txBody>
          <a:bodyPr/>
          <a:lstStyle/>
          <a:p>
            <a:r>
              <a:rPr lang="zh-CN" altLang="en-US" smtClean="0"/>
              <a:t>页面制作</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列，左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内容占位符 2"/>
          <p:cNvSpPr>
            <a:spLocks noGrp="1"/>
          </p:cNvSpPr>
          <p:nvPr>
            <p:ph sz="half" idx="1"/>
          </p:nvPr>
        </p:nvSpPr>
        <p:spPr>
          <a:xfrm>
            <a:off x="285720" y="750082"/>
            <a:ext cx="4210080" cy="1928825"/>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矩形 6"/>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ph sz="half" idx="13"/>
          </p:nvPr>
        </p:nvSpPr>
        <p:spPr>
          <a:xfrm>
            <a:off x="285720" y="2786064"/>
            <a:ext cx="4210080" cy="1821669"/>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2"/>
          <p:cNvSpPr>
            <a:spLocks noGrp="1"/>
          </p:cNvSpPr>
          <p:nvPr>
            <p:ph type="body" idx="14" hasCustomPrompt="1"/>
          </p:nvPr>
        </p:nvSpPr>
        <p:spPr>
          <a:xfrm>
            <a:off x="4643438"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单击此处编辑文本样式</a:t>
            </a:r>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列，右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矩形 6"/>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占位符 2"/>
          <p:cNvSpPr>
            <a:spLocks noGrp="1"/>
          </p:cNvSpPr>
          <p:nvPr>
            <p:ph type="body" idx="14" hasCustomPrompt="1"/>
          </p:nvPr>
        </p:nvSpPr>
        <p:spPr>
          <a:xfrm>
            <a:off x="285720"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单击此处编辑文本样式</a:t>
            </a:r>
          </a:p>
        </p:txBody>
      </p:sp>
      <p:sp>
        <p:nvSpPr>
          <p:cNvPr id="10" name="内容占位符 2"/>
          <p:cNvSpPr>
            <a:spLocks noGrp="1"/>
          </p:cNvSpPr>
          <p:nvPr>
            <p:ph sz="half" idx="1"/>
          </p:nvPr>
        </p:nvSpPr>
        <p:spPr>
          <a:xfrm>
            <a:off x="4643438" y="750082"/>
            <a:ext cx="4210080" cy="1928825"/>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内容占位符 2"/>
          <p:cNvSpPr>
            <a:spLocks noGrp="1"/>
          </p:cNvSpPr>
          <p:nvPr>
            <p:ph sz="half" idx="13"/>
          </p:nvPr>
        </p:nvSpPr>
        <p:spPr>
          <a:xfrm>
            <a:off x="4643438" y="2786064"/>
            <a:ext cx="4210080" cy="1821669"/>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列，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85720"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285720"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130DA29C-0567-47A7-BFD2-B939BD2FE0C6}" type="datetime1">
              <a:rPr lang="zh-CN" altLang="en-US" smtClean="0"/>
              <a:pPr/>
              <a:t>2016/8/6</a:t>
            </a:fld>
            <a:endParaRPr lang="zh-CN" altLang="en-US"/>
          </a:p>
        </p:txBody>
      </p:sp>
      <p:sp>
        <p:nvSpPr>
          <p:cNvPr id="8" name="页脚占位符 7"/>
          <p:cNvSpPr>
            <a:spLocks noGrp="1"/>
          </p:cNvSpPr>
          <p:nvPr>
            <p:ph type="ftr" sz="quarter" idx="11"/>
          </p:nvPr>
        </p:nvSpPr>
        <p:spPr/>
        <p:txBody>
          <a:bodyPr/>
          <a:lstStyle/>
          <a:p>
            <a:r>
              <a:rPr lang="zh-CN" altLang="en-US" smtClean="0"/>
              <a:t>页面制作</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0" name="文本占位符 2"/>
          <p:cNvSpPr>
            <a:spLocks noGrp="1"/>
          </p:cNvSpPr>
          <p:nvPr>
            <p:ph type="body" idx="13"/>
          </p:nvPr>
        </p:nvSpPr>
        <p:spPr>
          <a:xfrm>
            <a:off x="4643438"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11" name="内容占位符 3"/>
          <p:cNvSpPr>
            <a:spLocks noGrp="1"/>
          </p:cNvSpPr>
          <p:nvPr>
            <p:ph sz="half" idx="14"/>
          </p:nvPr>
        </p:nvSpPr>
        <p:spPr>
          <a:xfrm>
            <a:off x="4643438"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矩形 11"/>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文本占位符 2"/>
          <p:cNvSpPr>
            <a:spLocks noGrp="1"/>
          </p:cNvSpPr>
          <p:nvPr>
            <p:ph type="body" idx="1"/>
          </p:nvPr>
        </p:nvSpPr>
        <p:spPr>
          <a:xfrm>
            <a:off x="285720"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7" name="内容占位符 3"/>
          <p:cNvSpPr>
            <a:spLocks noGrp="1"/>
          </p:cNvSpPr>
          <p:nvPr>
            <p:ph sz="half" idx="2"/>
          </p:nvPr>
        </p:nvSpPr>
        <p:spPr>
          <a:xfrm>
            <a:off x="285720" y="1178710"/>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endParaRPr lang="zh-CN" altLang="en-US" dirty="0"/>
          </a:p>
        </p:txBody>
      </p:sp>
      <p:sp>
        <p:nvSpPr>
          <p:cNvPr id="8" name="矩形 7"/>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2"/>
          <p:cNvSpPr>
            <a:spLocks noGrp="1"/>
          </p:cNvSpPr>
          <p:nvPr>
            <p:ph type="body" idx="13"/>
          </p:nvPr>
        </p:nvSpPr>
        <p:spPr>
          <a:xfrm>
            <a:off x="285720" y="2732486"/>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10" name="内容占位符 3"/>
          <p:cNvSpPr>
            <a:spLocks noGrp="1"/>
          </p:cNvSpPr>
          <p:nvPr>
            <p:ph sz="half" idx="14"/>
          </p:nvPr>
        </p:nvSpPr>
        <p:spPr>
          <a:xfrm>
            <a:off x="285720" y="3161114"/>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endParaRPr lang="zh-CN" altLang="en-US" dirty="0"/>
          </a:p>
        </p:txBody>
      </p:sp>
      <p:sp>
        <p:nvSpPr>
          <p:cNvPr id="11" name="文本占位符 2"/>
          <p:cNvSpPr>
            <a:spLocks noGrp="1"/>
          </p:cNvSpPr>
          <p:nvPr>
            <p:ph type="body" idx="15"/>
          </p:nvPr>
        </p:nvSpPr>
        <p:spPr>
          <a:xfrm>
            <a:off x="4643438"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12" name="内容占位符 3"/>
          <p:cNvSpPr>
            <a:spLocks noGrp="1"/>
          </p:cNvSpPr>
          <p:nvPr>
            <p:ph sz="half" idx="16"/>
          </p:nvPr>
        </p:nvSpPr>
        <p:spPr>
          <a:xfrm>
            <a:off x="4643438" y="1178710"/>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endParaRPr lang="zh-CN" altLang="en-US" dirty="0"/>
          </a:p>
        </p:txBody>
      </p:sp>
      <p:sp>
        <p:nvSpPr>
          <p:cNvPr id="13" name="文本占位符 2"/>
          <p:cNvSpPr>
            <a:spLocks noGrp="1"/>
          </p:cNvSpPr>
          <p:nvPr>
            <p:ph type="body" idx="17"/>
          </p:nvPr>
        </p:nvSpPr>
        <p:spPr>
          <a:xfrm>
            <a:off x="4643438" y="2732486"/>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14" name="内容占位符 3"/>
          <p:cNvSpPr>
            <a:spLocks noGrp="1"/>
          </p:cNvSpPr>
          <p:nvPr>
            <p:ph sz="half" idx="18"/>
          </p:nvPr>
        </p:nvSpPr>
        <p:spPr>
          <a:xfrm>
            <a:off x="4643438" y="3161114"/>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endParaRPr lang="zh-CN" altLang="en-US" dirty="0"/>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列，左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文本占位符 2"/>
          <p:cNvSpPr>
            <a:spLocks noGrp="1"/>
          </p:cNvSpPr>
          <p:nvPr>
            <p:ph type="body" idx="1"/>
          </p:nvPr>
        </p:nvSpPr>
        <p:spPr>
          <a:xfrm>
            <a:off x="285720"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7" name="内容占位符 3"/>
          <p:cNvSpPr>
            <a:spLocks noGrp="1"/>
          </p:cNvSpPr>
          <p:nvPr>
            <p:ph sz="half" idx="2"/>
          </p:nvPr>
        </p:nvSpPr>
        <p:spPr>
          <a:xfrm>
            <a:off x="285720"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文本占位符 2"/>
          <p:cNvSpPr>
            <a:spLocks noGrp="1"/>
          </p:cNvSpPr>
          <p:nvPr>
            <p:ph type="body" idx="13" hasCustomPrompt="1"/>
          </p:nvPr>
        </p:nvSpPr>
        <p:spPr>
          <a:xfrm>
            <a:off x="4643438"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单击此处编辑文本样式</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列，右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矩形 5"/>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2"/>
          <p:cNvSpPr>
            <a:spLocks noGrp="1"/>
          </p:cNvSpPr>
          <p:nvPr>
            <p:ph type="body" idx="13" hasCustomPrompt="1"/>
          </p:nvPr>
        </p:nvSpPr>
        <p:spPr>
          <a:xfrm>
            <a:off x="285720"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单击此处编辑文本样式</a:t>
            </a:r>
          </a:p>
        </p:txBody>
      </p:sp>
      <p:sp>
        <p:nvSpPr>
          <p:cNvPr id="8" name="文本占位符 2"/>
          <p:cNvSpPr>
            <a:spLocks noGrp="1"/>
          </p:cNvSpPr>
          <p:nvPr>
            <p:ph type="body" idx="1"/>
          </p:nvPr>
        </p:nvSpPr>
        <p:spPr>
          <a:xfrm>
            <a:off x="4643438"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9" name="内容占位符 3"/>
          <p:cNvSpPr>
            <a:spLocks noGrp="1"/>
          </p:cNvSpPr>
          <p:nvPr>
            <p:ph sz="half" idx="2"/>
          </p:nvPr>
        </p:nvSpPr>
        <p:spPr>
          <a:xfrm>
            <a:off x="4643438"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列，右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BC682A-C05F-4C99-A8C4-40D51CBA4C0F}" type="datetime1">
              <a:rPr lang="zh-CN" altLang="en-US" smtClean="0"/>
              <a:pPr/>
              <a:t>2016/8/6</a:t>
            </a:fld>
            <a:endParaRPr lang="zh-CN" altLang="en-US" dirty="0"/>
          </a:p>
        </p:txBody>
      </p:sp>
      <p:sp>
        <p:nvSpPr>
          <p:cNvPr id="4" name="页脚占位符 3"/>
          <p:cNvSpPr>
            <a:spLocks noGrp="1"/>
          </p:cNvSpPr>
          <p:nvPr>
            <p:ph type="ftr" sz="quarter" idx="11"/>
          </p:nvPr>
        </p:nvSpPr>
        <p:spPr/>
        <p:txBody>
          <a:bodyPr/>
          <a:lstStyle/>
          <a:p>
            <a:r>
              <a:rPr lang="zh-CN" altLang="en-US" smtClean="0"/>
              <a:t>页面制作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矩形 5"/>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2"/>
          <p:cNvSpPr>
            <a:spLocks noGrp="1"/>
          </p:cNvSpPr>
          <p:nvPr>
            <p:ph type="body" idx="13" hasCustomPrompt="1"/>
          </p:nvPr>
        </p:nvSpPr>
        <p:spPr>
          <a:xfrm>
            <a:off x="285720"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单击此处编辑文本样式</a:t>
            </a:r>
          </a:p>
        </p:txBody>
      </p:sp>
      <p:sp>
        <p:nvSpPr>
          <p:cNvPr id="8" name="文本占位符 2"/>
          <p:cNvSpPr>
            <a:spLocks noGrp="1"/>
          </p:cNvSpPr>
          <p:nvPr>
            <p:ph type="body" idx="15"/>
          </p:nvPr>
        </p:nvSpPr>
        <p:spPr>
          <a:xfrm>
            <a:off x="4643438"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9" name="内容占位符 3"/>
          <p:cNvSpPr>
            <a:spLocks noGrp="1"/>
          </p:cNvSpPr>
          <p:nvPr>
            <p:ph sz="half" idx="16"/>
          </p:nvPr>
        </p:nvSpPr>
        <p:spPr>
          <a:xfrm>
            <a:off x="4643438" y="1178710"/>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endParaRPr lang="zh-CN" altLang="en-US" dirty="0"/>
          </a:p>
        </p:txBody>
      </p:sp>
      <p:sp>
        <p:nvSpPr>
          <p:cNvPr id="10" name="文本占位符 2"/>
          <p:cNvSpPr>
            <a:spLocks noGrp="1"/>
          </p:cNvSpPr>
          <p:nvPr>
            <p:ph type="body" idx="17"/>
          </p:nvPr>
        </p:nvSpPr>
        <p:spPr>
          <a:xfrm>
            <a:off x="4643438" y="2732486"/>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11" name="内容占位符 3"/>
          <p:cNvSpPr>
            <a:spLocks noGrp="1"/>
          </p:cNvSpPr>
          <p:nvPr>
            <p:ph sz="half" idx="18"/>
          </p:nvPr>
        </p:nvSpPr>
        <p:spPr>
          <a:xfrm>
            <a:off x="4643438" y="3161114"/>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endParaRPr lang="zh-CN" altLang="en-US" dirty="0"/>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4714890"/>
            <a:ext cx="9144000" cy="428610"/>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85720" y="205978"/>
            <a:ext cx="8572560" cy="436946"/>
          </a:xfrm>
          <a:prstGeom prst="rect">
            <a:avLst/>
          </a:prstGeom>
        </p:spPr>
        <p:txBody>
          <a:bodyPr vert="horz" lIns="91440" tIns="45720" rIns="91440" bIns="45720" rtlCol="0" anchor="ctr">
            <a:no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85720" y="803660"/>
            <a:ext cx="8572560" cy="3790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6BC682A-C05F-4C99-A8C4-40D51CBA4C0F}" type="datetime1">
              <a:rPr lang="zh-CN" altLang="en-US" smtClean="0"/>
              <a:pPr/>
              <a:t>2016/8/6</a:t>
            </a:fld>
            <a:endParaRPr lang="zh-CN" altLang="en-US" dirty="0"/>
          </a:p>
        </p:txBody>
      </p:sp>
      <p:sp>
        <p:nvSpPr>
          <p:cNvPr id="5" name="页脚占位符 4"/>
          <p:cNvSpPr>
            <a:spLocks noGrp="1"/>
          </p:cNvSpPr>
          <p:nvPr>
            <p:ph type="ftr" sz="quarter" idx="3"/>
          </p:nvPr>
        </p:nvSpPr>
        <p:spPr>
          <a:xfrm>
            <a:off x="3338514" y="4767263"/>
            <a:ext cx="5591204" cy="273844"/>
          </a:xfrm>
          <a:prstGeom prst="rect">
            <a:avLst/>
          </a:prstGeom>
        </p:spPr>
        <p:txBody>
          <a:bodyPr vert="horz" lIns="91440" tIns="45720" rIns="91440" bIns="45720" rtlCol="0" anchor="ctr"/>
          <a:lstStyle>
            <a:lvl1pPr algn="r">
              <a:defRPr sz="1400">
                <a:solidFill>
                  <a:schemeClr val="bg1"/>
                </a:solidFill>
                <a:latin typeface="微软雅黑" pitchFamily="34" charset="-122"/>
                <a:ea typeface="微软雅黑" pitchFamily="34" charset="-122"/>
              </a:defRPr>
            </a:lvl1pPr>
          </a:lstStyle>
          <a:p>
            <a:r>
              <a:rPr lang="zh-CN" altLang="en-US" smtClean="0"/>
              <a:t>页面制作</a:t>
            </a:r>
            <a:endParaRPr lang="zh-CN" altLang="en-US" dirty="0"/>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dirty="0"/>
          </a:p>
        </p:txBody>
      </p:sp>
      <p:pic>
        <p:nvPicPr>
          <p:cNvPr id="8" name="图片 7" descr="logo.png"/>
          <p:cNvPicPr>
            <a:picLocks noChangeAspect="1"/>
          </p:cNvPicPr>
          <p:nvPr userDrawn="1"/>
        </p:nvPicPr>
        <p:blipFill>
          <a:blip r:embed="rId28" cstate="print"/>
          <a:stretch>
            <a:fillRect/>
          </a:stretch>
        </p:blipFill>
        <p:spPr>
          <a:xfrm>
            <a:off x="285720" y="4794473"/>
            <a:ext cx="1118116" cy="22861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7" r:id="rId2"/>
    <p:sldLayoutId id="2147483673" r:id="rId3"/>
    <p:sldLayoutId id="2147483674" r:id="rId4"/>
    <p:sldLayoutId id="2147483653" r:id="rId5"/>
    <p:sldLayoutId id="2147483670" r:id="rId6"/>
    <p:sldLayoutId id="2147483668" r:id="rId7"/>
    <p:sldLayoutId id="2147483669" r:id="rId8"/>
    <p:sldLayoutId id="2147483671" r:id="rId9"/>
    <p:sldLayoutId id="2147483672" r:id="rId10"/>
    <p:sldLayoutId id="2147483650" r:id="rId11"/>
    <p:sldLayoutId id="2147483656" r:id="rId12"/>
    <p:sldLayoutId id="2147483677" r:id="rId13"/>
    <p:sldLayoutId id="2147483665" r:id="rId14"/>
    <p:sldLayoutId id="2147483666" r:id="rId15"/>
    <p:sldLayoutId id="2147483675" r:id="rId16"/>
    <p:sldLayoutId id="2147483676" r:id="rId17"/>
    <p:sldLayoutId id="2147483660" r:id="rId18"/>
    <p:sldLayoutId id="2147483661" r:id="rId19"/>
    <p:sldLayoutId id="2147483655" r:id="rId20"/>
    <p:sldLayoutId id="2147483657" r:id="rId21"/>
    <p:sldLayoutId id="2147483664" r:id="rId22"/>
    <p:sldLayoutId id="2147483658" r:id="rId23"/>
    <p:sldLayoutId id="2147483663" r:id="rId24"/>
    <p:sldLayoutId id="2147483678" r:id="rId25"/>
    <p:sldLayoutId id="2147483659" r:id="rId26"/>
  </p:sldLayoutIdLst>
  <p:transition>
    <p:wipe/>
  </p:transition>
  <p:hf sldNum="0" hdr="0" dt="0"/>
  <p:txStyles>
    <p:titleStyle>
      <a:lvl1pPr algn="l" defTabSz="914400" rtl="0" eaLnBrk="1" latinLnBrk="0" hangingPunct="1">
        <a:spcBef>
          <a:spcPct val="0"/>
        </a:spcBef>
        <a:buNone/>
        <a:defRPr sz="3200" kern="1200">
          <a:solidFill>
            <a:schemeClr val="accent6">
              <a:lumMod val="50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lnSpc>
          <a:spcPct val="150000"/>
        </a:lnSpc>
        <a:spcBef>
          <a:spcPct val="20000"/>
        </a:spcBef>
        <a:buFont typeface="Arial" pitchFamily="34" charset="0"/>
        <a:buChar char="•"/>
        <a:defRPr sz="2400" kern="1200">
          <a:solidFill>
            <a:schemeClr val="tx1">
              <a:lumMod val="65000"/>
              <a:lumOff val="35000"/>
            </a:schemeClr>
          </a:solidFill>
          <a:latin typeface="微软雅黑" pitchFamily="34" charset="-122"/>
          <a:ea typeface="微软雅黑" pitchFamily="34" charset="-122"/>
          <a:cs typeface="+mn-cs"/>
        </a:defRPr>
      </a:lvl1pPr>
      <a:lvl2pPr marL="742950" indent="-28575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2pPr>
      <a:lvl3pPr marL="1143000" indent="-22860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3pPr>
      <a:lvl4pPr marL="1600200" indent="-22860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4pPr>
      <a:lvl5pPr marL="2057400" indent="-22860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hyperlink" Target="http://doc-kurento.readthedocs.io/en/latest/glossary.html#term-rtp" TargetMode="External"/><Relationship Id="rId2" Type="http://schemas.openxmlformats.org/officeDocument/2006/relationships/image" Target="../media/image21.png"/><Relationship Id="rId1" Type="http://schemas.openxmlformats.org/officeDocument/2006/relationships/slideLayout" Target="../slideLayouts/slideLayout11.xml"/><Relationship Id="rId4" Type="http://schemas.openxmlformats.org/officeDocument/2006/relationships/hyperlink" Target="http://doc-kurento.readthedocs.io/en/latest/glossary.html#term-sdp"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hyperlink" Target="http://doc-kurento.readthedocs.io/en/stable/glossary.html#term-json-rpc" TargetMode="Externa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41.png"/></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16" name="流程图: 过程 15"/>
          <p:cNvSpPr/>
          <p:nvPr/>
        </p:nvSpPr>
        <p:spPr>
          <a:xfrm>
            <a:off x="0" y="-20537"/>
            <a:ext cx="9144000" cy="1080120"/>
          </a:xfrm>
          <a:prstGeom prst="flowChartProcess">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4" name="TextBox 3"/>
          <p:cNvSpPr txBox="1"/>
          <p:nvPr/>
        </p:nvSpPr>
        <p:spPr>
          <a:xfrm>
            <a:off x="2411760" y="1707654"/>
            <a:ext cx="4248472" cy="523220"/>
          </a:xfrm>
          <a:prstGeom prst="rect">
            <a:avLst/>
          </a:prstGeom>
          <a:noFill/>
        </p:spPr>
        <p:txBody>
          <a:bodyPr wrap="square" rtlCol="0">
            <a:spAutoFit/>
          </a:bodyPr>
          <a:lstStyle/>
          <a:p>
            <a:pPr lvl="0"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春招实习生转正</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述职</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汇报</a:t>
            </a:r>
            <a:endParaRPr lang="zh-CN"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副标题 2"/>
          <p:cNvSpPr txBox="1">
            <a:spLocks/>
          </p:cNvSpPr>
          <p:nvPr/>
        </p:nvSpPr>
        <p:spPr>
          <a:xfrm>
            <a:off x="1187624" y="3075806"/>
            <a:ext cx="6400800" cy="936104"/>
          </a:xfrm>
          <a:prstGeom prst="rect">
            <a:avLst/>
          </a:prstGeom>
        </p:spPr>
        <p:txBody>
          <a:bodyPr>
            <a:normAutofit/>
          </a:bodyPr>
          <a:lstStyle>
            <a:lvl1pPr marL="342900" indent="-342900" algn="l" defTabSz="914400" rtl="0" eaLnBrk="1" latinLnBrk="0" hangingPunct="1">
              <a:lnSpc>
                <a:spcPct val="150000"/>
              </a:lnSpc>
              <a:spcBef>
                <a:spcPct val="20000"/>
              </a:spcBef>
              <a:buFont typeface="Arial" pitchFamily="34" charset="0"/>
              <a:buChar char="•"/>
              <a:defRPr sz="2400" kern="1200">
                <a:solidFill>
                  <a:schemeClr val="tx1">
                    <a:lumMod val="65000"/>
                    <a:lumOff val="35000"/>
                  </a:schemeClr>
                </a:solidFill>
                <a:latin typeface="微软雅黑" pitchFamily="34" charset="-122"/>
                <a:ea typeface="微软雅黑" pitchFamily="34" charset="-122"/>
                <a:cs typeface="+mn-cs"/>
              </a:defRPr>
            </a:lvl1pPr>
            <a:lvl2pPr marL="742950" indent="-28575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2pPr>
            <a:lvl3pPr marL="1143000" indent="-22860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3pPr>
            <a:lvl4pPr marL="1600200" indent="-22860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4pPr>
            <a:lvl5pPr marL="2057400" indent="-22860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800" b="1" dirty="0" smtClean="0">
                <a:solidFill>
                  <a:schemeClr val="tx1">
                    <a:lumMod val="75000"/>
                    <a:lumOff val="25000"/>
                  </a:schemeClr>
                </a:solidFill>
              </a:rPr>
              <a:t>杭州研究院</a:t>
            </a:r>
            <a:r>
              <a:rPr lang="en-US" altLang="zh-CN" sz="1800" b="1" dirty="0" smtClean="0">
                <a:solidFill>
                  <a:schemeClr val="tx1">
                    <a:lumMod val="75000"/>
                    <a:lumOff val="25000"/>
                  </a:schemeClr>
                </a:solidFill>
              </a:rPr>
              <a:t>-</a:t>
            </a:r>
            <a:r>
              <a:rPr lang="zh-CN" altLang="en-US" sz="1800" b="1" dirty="0" smtClean="0">
                <a:solidFill>
                  <a:schemeClr val="tx1">
                    <a:lumMod val="75000"/>
                    <a:lumOff val="25000"/>
                  </a:schemeClr>
                </a:solidFill>
              </a:rPr>
              <a:t>智能硬件部</a:t>
            </a:r>
            <a:r>
              <a:rPr lang="en-US" altLang="zh-CN" sz="1800" b="1" dirty="0" smtClean="0">
                <a:solidFill>
                  <a:schemeClr val="tx1">
                    <a:lumMod val="75000"/>
                    <a:lumOff val="25000"/>
                  </a:schemeClr>
                </a:solidFill>
              </a:rPr>
              <a:t/>
            </a:r>
            <a:br>
              <a:rPr lang="en-US" altLang="zh-CN" sz="1800" b="1" dirty="0" smtClean="0">
                <a:solidFill>
                  <a:schemeClr val="tx1">
                    <a:lumMod val="75000"/>
                    <a:lumOff val="25000"/>
                  </a:schemeClr>
                </a:solidFill>
              </a:rPr>
            </a:br>
            <a:r>
              <a:rPr lang="en-US" altLang="zh-CN" sz="1800" b="1" dirty="0" smtClean="0">
                <a:solidFill>
                  <a:schemeClr val="tx1">
                    <a:lumMod val="75000"/>
                    <a:lumOff val="25000"/>
                  </a:schemeClr>
                </a:solidFill>
              </a:rPr>
              <a:t>2016 </a:t>
            </a:r>
            <a:r>
              <a:rPr lang="zh-CN" altLang="en-US" sz="1800" b="1" dirty="0" smtClean="0">
                <a:solidFill>
                  <a:schemeClr val="tx1">
                    <a:lumMod val="75000"/>
                    <a:lumOff val="25000"/>
                  </a:schemeClr>
                </a:solidFill>
              </a:rPr>
              <a:t>年 </a:t>
            </a:r>
            <a:r>
              <a:rPr lang="en-US" altLang="zh-CN" sz="1800" b="1" dirty="0" smtClean="0">
                <a:solidFill>
                  <a:schemeClr val="tx1">
                    <a:lumMod val="75000"/>
                    <a:lumOff val="25000"/>
                  </a:schemeClr>
                </a:solidFill>
              </a:rPr>
              <a:t>8 </a:t>
            </a:r>
            <a:r>
              <a:rPr lang="zh-CN" altLang="en-US" sz="1800" b="1" dirty="0" smtClean="0">
                <a:solidFill>
                  <a:schemeClr val="tx1">
                    <a:lumMod val="75000"/>
                    <a:lumOff val="25000"/>
                  </a:schemeClr>
                </a:solidFill>
              </a:rPr>
              <a:t>月 </a:t>
            </a:r>
            <a:r>
              <a:rPr lang="en-US" altLang="zh-CN" sz="1800" b="1" dirty="0" smtClean="0">
                <a:solidFill>
                  <a:schemeClr val="tx1">
                    <a:lumMod val="75000"/>
                    <a:lumOff val="25000"/>
                  </a:schemeClr>
                </a:solidFill>
              </a:rPr>
              <a:t>1 </a:t>
            </a:r>
            <a:r>
              <a:rPr lang="zh-CN" altLang="en-US" sz="1800" b="1" dirty="0" smtClean="0">
                <a:solidFill>
                  <a:schemeClr val="tx1">
                    <a:lumMod val="75000"/>
                    <a:lumOff val="25000"/>
                  </a:schemeClr>
                </a:solidFill>
              </a:rPr>
              <a:t>日</a:t>
            </a:r>
            <a:endParaRPr lang="zh-CN" altLang="en-US" sz="1800" dirty="0">
              <a:solidFill>
                <a:schemeClr val="tx1">
                  <a:lumMod val="75000"/>
                  <a:lumOff val="25000"/>
                </a:schemeClr>
              </a:solidFill>
            </a:endParaRPr>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395536" y="771550"/>
            <a:ext cx="5832648" cy="369332"/>
          </a:xfrm>
          <a:prstGeom prst="rect">
            <a:avLst/>
          </a:prstGeom>
          <a:noFill/>
        </p:spPr>
        <p:txBody>
          <a:bodyPr wrap="square" rtlCol="0">
            <a:spAutoFit/>
          </a:bodyPr>
          <a:lstStyle/>
          <a:p>
            <a:r>
              <a:rPr lang="zh-CN" altLang="en-US" dirty="0"/>
              <a:t>一</a:t>
            </a:r>
            <a:r>
              <a:rPr lang="zh-CN" altLang="en-US" dirty="0" smtClean="0"/>
              <a:t>、产品研发</a:t>
            </a:r>
            <a:r>
              <a:rPr lang="en-US" altLang="zh-CN" dirty="0" smtClean="0"/>
              <a:t>?title=</a:t>
            </a:r>
            <a:r>
              <a:rPr lang="zh-CN" altLang="en-US" dirty="0" smtClean="0"/>
              <a:t>学习与准备</a:t>
            </a:r>
            <a:r>
              <a:rPr lang="en-US" altLang="zh-CN" dirty="0" smtClean="0"/>
              <a:t>&amp;keyword=</a:t>
            </a:r>
            <a:r>
              <a:rPr lang="zh-CN" altLang="en-US" dirty="0" smtClean="0">
                <a:solidFill>
                  <a:srgbClr val="C00000"/>
                </a:solidFill>
              </a:rPr>
              <a:t>代码静态检查</a:t>
            </a:r>
            <a:endParaRPr lang="zh-CN" altLang="en-US" dirty="0">
              <a:solidFill>
                <a:srgbClr val="C00000"/>
              </a:solidFill>
            </a:endParaRPr>
          </a:p>
        </p:txBody>
      </p:sp>
      <p:sp>
        <p:nvSpPr>
          <p:cNvPr id="2" name="矩形 1"/>
          <p:cNvSpPr/>
          <p:nvPr/>
        </p:nvSpPr>
        <p:spPr>
          <a:xfrm>
            <a:off x="539552" y="2427734"/>
            <a:ext cx="6552728" cy="646331"/>
          </a:xfrm>
          <a:prstGeom prst="rect">
            <a:avLst/>
          </a:prstGeom>
        </p:spPr>
        <p:txBody>
          <a:bodyPr wrap="square">
            <a:spAutoFit/>
          </a:bodyPr>
          <a:lstStyle/>
          <a:p>
            <a:r>
              <a:rPr lang="zh-CN" altLang="en-US" dirty="0" smtClean="0"/>
              <a:t>方法1</a:t>
            </a:r>
            <a:r>
              <a:rPr lang="zh-CN" altLang="en-US" dirty="0"/>
              <a:t>、IDEA提供的重复检测、逻辑优化、TODO注释、空块、无效包</a:t>
            </a:r>
            <a:r>
              <a:rPr lang="zh-CN" altLang="en-US" dirty="0" smtClean="0"/>
              <a:t>无效变量</a:t>
            </a:r>
            <a:r>
              <a:rPr lang="zh-CN" altLang="en-US" dirty="0"/>
              <a:t>、无效if、无限循环、关闭资源、初值等。</a:t>
            </a:r>
          </a:p>
        </p:txBody>
      </p:sp>
      <p:sp>
        <p:nvSpPr>
          <p:cNvPr id="7" name="矩形 6"/>
          <p:cNvSpPr/>
          <p:nvPr/>
        </p:nvSpPr>
        <p:spPr>
          <a:xfrm>
            <a:off x="539552" y="1560444"/>
            <a:ext cx="1569660"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代码静态</a:t>
            </a:r>
            <a:r>
              <a:rPr lang="zh-CN" altLang="en-US" b="1" dirty="0" smtClean="0">
                <a:solidFill>
                  <a:srgbClr val="C00000"/>
                </a:solidFill>
                <a:latin typeface="微软雅黑" panose="020B0503020204020204" pitchFamily="34" charset="-122"/>
                <a:ea typeface="微软雅黑" panose="020B0503020204020204" pitchFamily="34" charset="-122"/>
              </a:rPr>
              <a:t>检查</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3612479"/>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342928" y="728979"/>
            <a:ext cx="5832648" cy="369332"/>
          </a:xfrm>
          <a:prstGeom prst="rect">
            <a:avLst/>
          </a:prstGeom>
          <a:noFill/>
        </p:spPr>
        <p:txBody>
          <a:bodyPr wrap="square" rtlCol="0">
            <a:spAutoFit/>
          </a:bodyPr>
          <a:lstStyle/>
          <a:p>
            <a:r>
              <a:rPr lang="zh-CN" altLang="en-US" dirty="0"/>
              <a:t>一</a:t>
            </a:r>
            <a:r>
              <a:rPr lang="zh-CN" altLang="en-US" dirty="0" smtClean="0"/>
              <a:t>、产品研发</a:t>
            </a:r>
            <a:r>
              <a:rPr lang="en-US" altLang="zh-CN" dirty="0" smtClean="0"/>
              <a:t>?title=</a:t>
            </a:r>
            <a:r>
              <a:rPr lang="zh-CN" altLang="en-US" dirty="0" smtClean="0"/>
              <a:t>学习与准备</a:t>
            </a:r>
            <a:r>
              <a:rPr lang="en-US" altLang="zh-CN" dirty="0" smtClean="0"/>
              <a:t>&amp;keyword=</a:t>
            </a:r>
            <a:r>
              <a:rPr lang="zh-CN" altLang="en-US" dirty="0" smtClean="0">
                <a:solidFill>
                  <a:srgbClr val="C00000"/>
                </a:solidFill>
              </a:rPr>
              <a:t>代码静态检查</a:t>
            </a:r>
            <a:endParaRPr lang="zh-CN" altLang="en-US" dirty="0">
              <a:solidFill>
                <a:srgbClr val="C00000"/>
              </a:solidFill>
            </a:endParaRPr>
          </a:p>
        </p:txBody>
      </p:sp>
      <p:sp>
        <p:nvSpPr>
          <p:cNvPr id="5" name="矩形 4"/>
          <p:cNvSpPr/>
          <p:nvPr/>
        </p:nvSpPr>
        <p:spPr>
          <a:xfrm>
            <a:off x="314344" y="2067694"/>
            <a:ext cx="1569660"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代码静态</a:t>
            </a:r>
            <a:r>
              <a:rPr lang="zh-CN" altLang="en-US" b="1" dirty="0" smtClean="0">
                <a:solidFill>
                  <a:srgbClr val="C00000"/>
                </a:solidFill>
                <a:latin typeface="微软雅黑" panose="020B0503020204020204" pitchFamily="34" charset="-122"/>
                <a:ea typeface="微软雅黑" panose="020B0503020204020204" pitchFamily="34" charset="-122"/>
              </a:rPr>
              <a:t>检查</a:t>
            </a:r>
            <a:endParaRPr lang="en-US" altLang="zh-CN" b="1" dirty="0" smtClean="0">
              <a:solidFill>
                <a:srgbClr val="C0000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2195736" y="1125149"/>
            <a:ext cx="6908234" cy="3520004"/>
          </a:xfrm>
          <a:prstGeom prst="rect">
            <a:avLst/>
          </a:prstGeom>
          <a:ln>
            <a:noFill/>
          </a:ln>
          <a:effectLst>
            <a:outerShdw blurRad="190500" algn="tl" rotWithShape="0">
              <a:srgbClr val="000000">
                <a:alpha val="70000"/>
              </a:srgbClr>
            </a:outerShdw>
          </a:effectLst>
        </p:spPr>
      </p:pic>
      <p:sp>
        <p:nvSpPr>
          <p:cNvPr id="2" name="矩形 1"/>
          <p:cNvSpPr/>
          <p:nvPr/>
        </p:nvSpPr>
        <p:spPr>
          <a:xfrm>
            <a:off x="117923" y="3067855"/>
            <a:ext cx="2048959" cy="369332"/>
          </a:xfrm>
          <a:prstGeom prst="rect">
            <a:avLst/>
          </a:prstGeom>
        </p:spPr>
        <p:txBody>
          <a:bodyPr wrap="none">
            <a:spAutoFit/>
          </a:bodyPr>
          <a:lstStyle/>
          <a:p>
            <a:pPr algn="ctr"/>
            <a:r>
              <a:rPr lang="zh-CN" altLang="en-US" dirty="0"/>
              <a:t>方法</a:t>
            </a:r>
            <a:r>
              <a:rPr lang="en-US" altLang="zh-CN" dirty="0" smtClean="0"/>
              <a:t>2</a:t>
            </a:r>
            <a:r>
              <a:rPr lang="zh-CN" altLang="en-US" dirty="0" smtClean="0"/>
              <a:t>、</a:t>
            </a:r>
            <a:r>
              <a:rPr lang="en-US" altLang="zh-CN" dirty="0" err="1" smtClean="0"/>
              <a:t>SonarQube</a:t>
            </a:r>
            <a:endParaRPr lang="zh-CN" altLang="en-US" dirty="0"/>
          </a:p>
        </p:txBody>
      </p:sp>
    </p:spTree>
    <p:extLst>
      <p:ext uri="{BB962C8B-B14F-4D97-AF65-F5344CB8AC3E}">
        <p14:creationId xmlns:p14="http://schemas.microsoft.com/office/powerpoint/2010/main" val="3918092567"/>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5" name="文本框 4"/>
          <p:cNvSpPr txBox="1"/>
          <p:nvPr/>
        </p:nvSpPr>
        <p:spPr>
          <a:xfrm>
            <a:off x="456152" y="1071740"/>
            <a:ext cx="6696744" cy="3416320"/>
          </a:xfrm>
          <a:prstGeom prst="rect">
            <a:avLst/>
          </a:prstGeom>
          <a:noFill/>
        </p:spPr>
        <p:txBody>
          <a:bodyPr wrap="square" rtlCol="0">
            <a:spAutoFit/>
          </a:bodyPr>
          <a:lstStyle/>
          <a:p>
            <a:endParaRPr lang="en-US" altLang="zh-CN" sz="1200" dirty="0" smtClean="0"/>
          </a:p>
          <a:p>
            <a:r>
              <a:rPr lang="zh-CN" altLang="en-US" sz="1200" dirty="0" smtClean="0"/>
              <a:t>时间节点上</a:t>
            </a:r>
            <a:endParaRPr lang="en-US" altLang="zh-CN" sz="1200" dirty="0" smtClean="0"/>
          </a:p>
          <a:p>
            <a:endParaRPr lang="en-US" altLang="zh-CN" sz="1200" dirty="0" smtClean="0"/>
          </a:p>
          <a:p>
            <a:r>
              <a:rPr lang="en-US" altLang="zh-CN" sz="1200" dirty="0" smtClean="0"/>
              <a:t>2016.5.8~6.8 </a:t>
            </a:r>
          </a:p>
          <a:p>
            <a:r>
              <a:rPr lang="en-US" altLang="zh-CN" sz="1200" dirty="0" smtClean="0"/>
              <a:t>            SVN SSH JIRA</a:t>
            </a:r>
            <a:r>
              <a:rPr lang="zh-CN" altLang="en-US" sz="1200" dirty="0" smtClean="0"/>
              <a:t>等权限的申请，阅读代码，完成</a:t>
            </a:r>
            <a:r>
              <a:rPr lang="en-US" altLang="zh-CN" sz="1200" dirty="0" smtClean="0"/>
              <a:t>learning</a:t>
            </a:r>
          </a:p>
          <a:p>
            <a:endParaRPr lang="en-US" altLang="zh-CN" sz="1200" dirty="0" smtClean="0"/>
          </a:p>
          <a:p>
            <a:r>
              <a:rPr lang="en-US" altLang="zh-CN" sz="1200" dirty="0" smtClean="0"/>
              <a:t>2016.6.8~8.1</a:t>
            </a:r>
          </a:p>
          <a:p>
            <a:pPr lvl="1"/>
            <a:r>
              <a:rPr lang="zh-CN" altLang="en-US" sz="1200" dirty="0" smtClean="0"/>
              <a:t>青果广场</a:t>
            </a:r>
            <a:r>
              <a:rPr lang="en-US" altLang="zh-CN" sz="1200" dirty="0" smtClean="0"/>
              <a:t>square2.4.3                                                </a:t>
            </a:r>
            <a:r>
              <a:rPr lang="zh-CN" altLang="en-US" sz="1200" dirty="0" smtClean="0"/>
              <a:t>与实习生李山</a:t>
            </a:r>
            <a:endParaRPr lang="en-US" altLang="zh-CN" sz="1200" dirty="0" smtClean="0"/>
          </a:p>
          <a:p>
            <a:pPr lvl="1"/>
            <a:r>
              <a:rPr lang="zh-CN" altLang="en-US" sz="1200" dirty="0"/>
              <a:t>青果</a:t>
            </a:r>
            <a:r>
              <a:rPr lang="zh-CN" altLang="en-US" sz="1200" dirty="0" smtClean="0"/>
              <a:t>广场</a:t>
            </a:r>
            <a:r>
              <a:rPr lang="en-US" altLang="zh-CN" sz="1200" dirty="0" smtClean="0"/>
              <a:t>square2.5.1                                                </a:t>
            </a:r>
            <a:r>
              <a:rPr lang="zh-CN" altLang="en-US" sz="1200" dirty="0" smtClean="0"/>
              <a:t>与阳阳</a:t>
            </a:r>
            <a:endParaRPr lang="en-US" altLang="zh-CN" sz="1200" dirty="0" smtClean="0"/>
          </a:p>
          <a:p>
            <a:pPr lvl="1"/>
            <a:r>
              <a:rPr lang="zh-CN" altLang="en-US" sz="1200" dirty="0"/>
              <a:t>青果广场</a:t>
            </a:r>
            <a:r>
              <a:rPr lang="en-US" altLang="zh-CN" sz="1200" dirty="0" smtClean="0"/>
              <a:t>square2.5.2                                                </a:t>
            </a:r>
            <a:r>
              <a:rPr lang="zh-CN" altLang="en-US" sz="1200" dirty="0" smtClean="0"/>
              <a:t>与颜华</a:t>
            </a:r>
            <a:endParaRPr lang="en-US" altLang="zh-CN" sz="1200" dirty="0"/>
          </a:p>
          <a:p>
            <a:pPr lvl="1"/>
            <a:r>
              <a:rPr lang="zh-CN" altLang="en-US" sz="1200" dirty="0"/>
              <a:t>青果广场</a:t>
            </a:r>
            <a:r>
              <a:rPr lang="en-US" altLang="zh-CN" sz="1200" dirty="0" smtClean="0"/>
              <a:t>square2.5.3                                                </a:t>
            </a:r>
            <a:r>
              <a:rPr lang="zh-CN" altLang="en-US" sz="1200" dirty="0" smtClean="0"/>
              <a:t>与颜华、圣裕</a:t>
            </a:r>
            <a:endParaRPr lang="en-US" altLang="zh-CN" sz="1200" dirty="0" smtClean="0"/>
          </a:p>
          <a:p>
            <a:pPr lvl="1"/>
            <a:r>
              <a:rPr lang="zh-CN" altLang="en-US" sz="1200" dirty="0" smtClean="0"/>
              <a:t>轻应用</a:t>
            </a:r>
            <a:r>
              <a:rPr lang="en-US" altLang="zh-CN" sz="1200" dirty="0" smtClean="0"/>
              <a:t>APP</a:t>
            </a:r>
            <a:r>
              <a:rPr lang="zh-CN" altLang="en-US" sz="1200" dirty="0" smtClean="0"/>
              <a:t>管理</a:t>
            </a:r>
            <a:r>
              <a:rPr lang="zh-CN" altLang="en-US" sz="1200" dirty="0" smtClean="0"/>
              <a:t>后台                                                 与李山、阳阳</a:t>
            </a:r>
            <a:endParaRPr lang="en-US" altLang="zh-CN" sz="1200" dirty="0" smtClean="0"/>
          </a:p>
          <a:p>
            <a:pPr lvl="1"/>
            <a:r>
              <a:rPr lang="zh-CN" altLang="en-US" sz="1200" dirty="0"/>
              <a:t>广场管理后台</a:t>
            </a:r>
            <a:r>
              <a:rPr lang="zh-CN" altLang="en-US" sz="1200" dirty="0" smtClean="0"/>
              <a:t>部分功能</a:t>
            </a:r>
            <a:r>
              <a:rPr lang="zh-CN" altLang="en-US" sz="1200" dirty="0"/>
              <a:t>迁移至硬件商</a:t>
            </a:r>
            <a:r>
              <a:rPr lang="zh-CN" altLang="en-US" sz="1200" dirty="0" smtClean="0"/>
              <a:t>城             与阳阳</a:t>
            </a:r>
            <a:endParaRPr lang="en-US" altLang="zh-CN" sz="1200" dirty="0" smtClean="0"/>
          </a:p>
          <a:p>
            <a:pPr lvl="1"/>
            <a:r>
              <a:rPr lang="zh-CN" altLang="en-US" sz="1200" dirty="0" smtClean="0"/>
              <a:t>青果</a:t>
            </a:r>
            <a:r>
              <a:rPr lang="zh-CN" altLang="en-US" sz="1200" dirty="0"/>
              <a:t>达</a:t>
            </a:r>
            <a:r>
              <a:rPr lang="zh-CN" altLang="en-US" sz="1200" dirty="0" smtClean="0"/>
              <a:t>人</a:t>
            </a:r>
            <a:r>
              <a:rPr lang="zh-CN" altLang="en-US" sz="1200" dirty="0" smtClean="0"/>
              <a:t>活动                                                             与</a:t>
            </a:r>
            <a:r>
              <a:rPr lang="zh-CN" altLang="en-US" sz="1200" dirty="0"/>
              <a:t>颜华</a:t>
            </a:r>
            <a:r>
              <a:rPr lang="zh-CN" altLang="en-US" sz="1200" dirty="0" smtClean="0"/>
              <a:t>、阳阳、圣裕</a:t>
            </a:r>
            <a:endParaRPr lang="en-US" altLang="zh-CN" sz="1200" dirty="0" smtClean="0"/>
          </a:p>
          <a:p>
            <a:pPr lvl="1"/>
            <a:r>
              <a:rPr lang="zh-CN" altLang="en-US" sz="1200" dirty="0" smtClean="0"/>
              <a:t>青果广场</a:t>
            </a:r>
            <a:r>
              <a:rPr lang="en-US" altLang="zh-CN" sz="1200" dirty="0" smtClean="0"/>
              <a:t>squre2.6                                                      </a:t>
            </a:r>
            <a:r>
              <a:rPr lang="zh-CN" altLang="en-US" sz="1200" dirty="0" smtClean="0"/>
              <a:t>与</a:t>
            </a:r>
            <a:r>
              <a:rPr lang="zh-CN" altLang="en-US" sz="1200" dirty="0"/>
              <a:t>颜华、阳阳、圣</a:t>
            </a:r>
            <a:r>
              <a:rPr lang="zh-CN" altLang="en-US" sz="1200" dirty="0" smtClean="0"/>
              <a:t>裕</a:t>
            </a:r>
            <a:endParaRPr lang="en-US" altLang="zh-CN" sz="1200" dirty="0" smtClean="0"/>
          </a:p>
          <a:p>
            <a:endParaRPr lang="en-US" altLang="zh-CN" sz="1200" dirty="0" smtClean="0"/>
          </a:p>
          <a:p>
            <a:r>
              <a:rPr lang="en-US" altLang="zh-CN" sz="1200" dirty="0" smtClean="0"/>
              <a:t>2016.8.1~</a:t>
            </a:r>
            <a:r>
              <a:rPr lang="zh-CN" altLang="en-US" sz="1200" dirty="0" smtClean="0"/>
              <a:t>今 </a:t>
            </a:r>
            <a:endParaRPr lang="en-US" altLang="zh-CN" sz="1200" dirty="0" smtClean="0"/>
          </a:p>
          <a:p>
            <a:r>
              <a:rPr lang="en-US" altLang="zh-CN" sz="1200" dirty="0"/>
              <a:t> </a:t>
            </a:r>
            <a:r>
              <a:rPr lang="en-US" altLang="zh-CN" sz="1200" dirty="0" smtClean="0"/>
              <a:t>           </a:t>
            </a:r>
            <a:r>
              <a:rPr lang="zh-CN" altLang="en-US" sz="1200" dirty="0" smtClean="0"/>
              <a:t>青果</a:t>
            </a:r>
            <a:r>
              <a:rPr lang="zh-CN" altLang="en-US" sz="1200" dirty="0"/>
              <a:t>广场</a:t>
            </a:r>
            <a:r>
              <a:rPr lang="en-US" altLang="zh-CN" sz="1200" dirty="0" smtClean="0"/>
              <a:t>square2.7                                                      </a:t>
            </a:r>
            <a:r>
              <a:rPr lang="zh-CN" altLang="en-US" sz="1200" dirty="0" smtClean="0"/>
              <a:t>确认交互</a:t>
            </a:r>
            <a:endParaRPr lang="en-US" altLang="zh-CN" sz="1200" dirty="0" smtClean="0"/>
          </a:p>
        </p:txBody>
      </p:sp>
      <p:sp>
        <p:nvSpPr>
          <p:cNvPr id="4" name="文本框 3"/>
          <p:cNvSpPr txBox="1"/>
          <p:nvPr/>
        </p:nvSpPr>
        <p:spPr>
          <a:xfrm>
            <a:off x="456152" y="672666"/>
            <a:ext cx="5400600" cy="369332"/>
          </a:xfrm>
          <a:prstGeom prst="rect">
            <a:avLst/>
          </a:prstGeom>
          <a:noFill/>
        </p:spPr>
        <p:txBody>
          <a:bodyPr wrap="square" rtlCol="0">
            <a:spAutoFit/>
          </a:bodyPr>
          <a:lstStyle/>
          <a:p>
            <a:r>
              <a:rPr lang="zh-CN" altLang="en-US" dirty="0"/>
              <a:t>一</a:t>
            </a:r>
            <a:r>
              <a:rPr lang="zh-CN" altLang="en-US" dirty="0" smtClean="0"/>
              <a:t>、产品研发</a:t>
            </a:r>
            <a:r>
              <a:rPr lang="en-US" altLang="zh-CN" dirty="0" smtClean="0"/>
              <a:t>?title=</a:t>
            </a:r>
            <a:r>
              <a:rPr lang="zh-CN" altLang="en-US" dirty="0" smtClean="0"/>
              <a:t>实战开发</a:t>
            </a:r>
            <a:r>
              <a:rPr lang="en-US" altLang="zh-CN" dirty="0"/>
              <a:t>&amp;keyword=</a:t>
            </a:r>
            <a:r>
              <a:rPr lang="zh-CN" altLang="en-US" dirty="0">
                <a:solidFill>
                  <a:srgbClr val="C00000"/>
                </a:solidFill>
              </a:rPr>
              <a:t>时间</a:t>
            </a:r>
            <a:r>
              <a:rPr lang="zh-CN" altLang="en-US" dirty="0">
                <a:solidFill>
                  <a:srgbClr val="C00000"/>
                </a:solidFill>
              </a:rPr>
              <a:t>节点</a:t>
            </a:r>
            <a:endParaRPr lang="zh-CN" altLang="en-US" dirty="0">
              <a:solidFill>
                <a:srgbClr val="C00000"/>
              </a:solidFill>
            </a:endParaRPr>
          </a:p>
        </p:txBody>
      </p:sp>
    </p:spTree>
    <p:extLst>
      <p:ext uri="{BB962C8B-B14F-4D97-AF65-F5344CB8AC3E}">
        <p14:creationId xmlns:p14="http://schemas.microsoft.com/office/powerpoint/2010/main" val="1795111544"/>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2" name="文本框 1"/>
          <p:cNvSpPr txBox="1"/>
          <p:nvPr/>
        </p:nvSpPr>
        <p:spPr>
          <a:xfrm>
            <a:off x="1187624" y="1635646"/>
            <a:ext cx="5400600" cy="1754326"/>
          </a:xfrm>
          <a:prstGeom prst="rect">
            <a:avLst/>
          </a:prstGeom>
          <a:noFill/>
        </p:spPr>
        <p:txBody>
          <a:bodyPr wrap="square" rtlCol="0">
            <a:spAutoFit/>
          </a:bodyPr>
          <a:lstStyle/>
          <a:p>
            <a:endParaRPr lang="en-US" altLang="zh-CN" sz="1200" dirty="0"/>
          </a:p>
          <a:p>
            <a:r>
              <a:rPr lang="zh-CN" altLang="en-US" sz="1200" dirty="0" smtClean="0"/>
              <a:t>版本排期后，按照规定的时间去完成服务端相应的开发，</a:t>
            </a:r>
            <a:r>
              <a:rPr lang="zh-CN" altLang="en-US" sz="1200" dirty="0" smtClean="0"/>
              <a:t>完成功能自测和代码自检后，按规范撰写服务器端接口文档，交</a:t>
            </a:r>
            <a:r>
              <a:rPr lang="zh-CN" altLang="en-US" sz="1200" dirty="0" smtClean="0"/>
              <a:t>于前端，并与前端同学进行联合调试，并交付</a:t>
            </a:r>
            <a:r>
              <a:rPr lang="en-US" altLang="zh-CN" sz="1200" dirty="0" smtClean="0"/>
              <a:t>QA</a:t>
            </a:r>
            <a:r>
              <a:rPr lang="zh-CN" altLang="en-US" sz="1200" dirty="0" smtClean="0"/>
              <a:t>测试。</a:t>
            </a:r>
            <a:endParaRPr lang="en-US" altLang="zh-CN" sz="1200" dirty="0" smtClean="0"/>
          </a:p>
          <a:p>
            <a:endParaRPr lang="en-US" altLang="zh-CN" sz="1200" dirty="0"/>
          </a:p>
          <a:p>
            <a:r>
              <a:rPr lang="zh-CN" altLang="en-US" sz="1200" dirty="0" smtClean="0"/>
              <a:t>在时间方面，在</a:t>
            </a:r>
            <a:r>
              <a:rPr lang="en-US" altLang="zh-CN" sz="1200" dirty="0" smtClean="0"/>
              <a:t>square2.5.3</a:t>
            </a:r>
            <a:r>
              <a:rPr lang="zh-CN" altLang="en-US" sz="1200" dirty="0" smtClean="0"/>
              <a:t>版本因为参数绑定的问题，与前端同学调试时出现了一些错误，延期了半天。其他版本在林海和斌峰的帮助下均正常上线。</a:t>
            </a:r>
            <a:endParaRPr lang="en-US" altLang="zh-CN" sz="1200" dirty="0" smtClean="0"/>
          </a:p>
          <a:p>
            <a:endParaRPr lang="en-US" altLang="zh-CN" sz="1200" dirty="0"/>
          </a:p>
          <a:p>
            <a:r>
              <a:rPr lang="en-US" altLang="zh-CN" sz="1200" dirty="0"/>
              <a:t>b</a:t>
            </a:r>
            <a:r>
              <a:rPr lang="en-US" altLang="zh-CN" sz="1200" dirty="0" smtClean="0"/>
              <a:t>ug</a:t>
            </a:r>
            <a:r>
              <a:rPr lang="zh-CN" altLang="en-US" sz="1200" dirty="0" smtClean="0"/>
              <a:t>统计方面，抽取了两个版本的数据如图。</a:t>
            </a:r>
            <a:endParaRPr lang="en-US" altLang="zh-CN" sz="1200" dirty="0" smtClean="0"/>
          </a:p>
        </p:txBody>
      </p:sp>
      <p:sp>
        <p:nvSpPr>
          <p:cNvPr id="4" name="文本框 3"/>
          <p:cNvSpPr txBox="1"/>
          <p:nvPr/>
        </p:nvSpPr>
        <p:spPr>
          <a:xfrm>
            <a:off x="441384" y="729303"/>
            <a:ext cx="6290856" cy="369332"/>
          </a:xfrm>
          <a:prstGeom prst="rect">
            <a:avLst/>
          </a:prstGeom>
          <a:noFill/>
        </p:spPr>
        <p:txBody>
          <a:bodyPr wrap="square" rtlCol="0">
            <a:spAutoFit/>
          </a:bodyPr>
          <a:lstStyle/>
          <a:p>
            <a:r>
              <a:rPr lang="zh-CN" altLang="en-US" dirty="0"/>
              <a:t>一</a:t>
            </a:r>
            <a:r>
              <a:rPr lang="zh-CN" altLang="en-US" dirty="0" smtClean="0"/>
              <a:t>、产品研发</a:t>
            </a:r>
            <a:r>
              <a:rPr lang="en-US" altLang="zh-CN" dirty="0" smtClean="0"/>
              <a:t>?title=</a:t>
            </a:r>
            <a:r>
              <a:rPr lang="zh-CN" altLang="en-US" dirty="0" smtClean="0"/>
              <a:t>实战开发</a:t>
            </a:r>
            <a:r>
              <a:rPr lang="en-US" altLang="zh-CN" dirty="0"/>
              <a:t>&amp;keyword</a:t>
            </a:r>
            <a:r>
              <a:rPr lang="en-US" altLang="zh-CN" dirty="0" smtClean="0"/>
              <a:t>=</a:t>
            </a:r>
            <a:r>
              <a:rPr lang="zh-CN" altLang="en-US" dirty="0">
                <a:solidFill>
                  <a:srgbClr val="C00000"/>
                </a:solidFill>
              </a:rPr>
              <a:t>工作质量和时间周期</a:t>
            </a:r>
            <a:endParaRPr lang="en-US" altLang="zh-CN" dirty="0">
              <a:solidFill>
                <a:srgbClr val="C00000"/>
              </a:solidFill>
            </a:endParaRPr>
          </a:p>
        </p:txBody>
      </p:sp>
    </p:spTree>
    <p:extLst>
      <p:ext uri="{BB962C8B-B14F-4D97-AF65-F5344CB8AC3E}">
        <p14:creationId xmlns:p14="http://schemas.microsoft.com/office/powerpoint/2010/main" val="3975806590"/>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336" y="1193006"/>
            <a:ext cx="3911480" cy="2459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072" y="1151443"/>
            <a:ext cx="4551264" cy="2542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框 2"/>
          <p:cNvSpPr txBox="1"/>
          <p:nvPr/>
        </p:nvSpPr>
        <p:spPr>
          <a:xfrm>
            <a:off x="899592" y="3839785"/>
            <a:ext cx="3168352" cy="246221"/>
          </a:xfrm>
          <a:prstGeom prst="rect">
            <a:avLst/>
          </a:prstGeom>
          <a:noFill/>
        </p:spPr>
        <p:txBody>
          <a:bodyPr wrap="square" rtlCol="0">
            <a:spAutoFit/>
          </a:bodyPr>
          <a:lstStyle/>
          <a:p>
            <a:r>
              <a:rPr lang="zh-CN" altLang="en-US" sz="1000" kern="100" dirty="0">
                <a:latin typeface="Calibri" panose="020F0502020204030204" pitchFamily="34" charset="0"/>
                <a:cs typeface="Times New Roman" panose="02020603050405020304" pitchFamily="18" charset="0"/>
              </a:rPr>
              <a:t>图</a:t>
            </a:r>
            <a:r>
              <a:rPr lang="en-US" altLang="zh-CN" sz="1000" kern="100" dirty="0">
                <a:latin typeface="Calibri" panose="020F0502020204030204" pitchFamily="34" charset="0"/>
                <a:cs typeface="Times New Roman" panose="02020603050405020304" pitchFamily="18" charset="0"/>
              </a:rPr>
              <a:t>1. Square2.5.2 bug</a:t>
            </a:r>
            <a:r>
              <a:rPr lang="zh-CN" altLang="en-US" sz="1000" kern="100" dirty="0">
                <a:latin typeface="Calibri" panose="020F0502020204030204" pitchFamily="34" charset="0"/>
                <a:cs typeface="Times New Roman" panose="02020603050405020304" pitchFamily="18" charset="0"/>
              </a:rPr>
              <a:t>统计</a:t>
            </a:r>
            <a:endParaRPr lang="zh-CN" altLang="en-US" sz="1000" kern="100" dirty="0">
              <a:latin typeface="Calibri" panose="020F0502020204030204" pitchFamily="34" charset="0"/>
              <a:cs typeface="Times New Roman" panose="02020603050405020304" pitchFamily="18" charset="0"/>
            </a:endParaRPr>
          </a:p>
        </p:txBody>
      </p:sp>
      <p:sp>
        <p:nvSpPr>
          <p:cNvPr id="7" name="文本框 6"/>
          <p:cNvSpPr txBox="1"/>
          <p:nvPr/>
        </p:nvSpPr>
        <p:spPr>
          <a:xfrm>
            <a:off x="5508104" y="3899393"/>
            <a:ext cx="3168352" cy="246221"/>
          </a:xfrm>
          <a:prstGeom prst="rect">
            <a:avLst/>
          </a:prstGeom>
          <a:noFill/>
        </p:spPr>
        <p:txBody>
          <a:bodyPr wrap="square" rtlCol="0">
            <a:spAutoFit/>
          </a:bodyPr>
          <a:lstStyle/>
          <a:p>
            <a:r>
              <a:rPr lang="zh-CN" altLang="en-US" sz="1000" kern="100" dirty="0">
                <a:latin typeface="Calibri" panose="020F0502020204030204" pitchFamily="34" charset="0"/>
                <a:cs typeface="Times New Roman" panose="02020603050405020304" pitchFamily="18" charset="0"/>
              </a:rPr>
              <a:t>图</a:t>
            </a:r>
            <a:r>
              <a:rPr lang="en-US" altLang="zh-CN" sz="1000" kern="100" dirty="0">
                <a:latin typeface="Calibri" panose="020F0502020204030204" pitchFamily="34" charset="0"/>
                <a:cs typeface="Times New Roman" panose="02020603050405020304" pitchFamily="18" charset="0"/>
              </a:rPr>
              <a:t>2. </a:t>
            </a:r>
            <a:r>
              <a:rPr lang="en-US" altLang="zh-CN" sz="1000" kern="100" dirty="0">
                <a:latin typeface="Calibri" panose="020F0502020204030204" pitchFamily="34" charset="0"/>
                <a:cs typeface="Times New Roman" panose="02020603050405020304" pitchFamily="18" charset="0"/>
              </a:rPr>
              <a:t>Square2.5.3</a:t>
            </a:r>
            <a:r>
              <a:rPr lang="en-US" altLang="zh-CN" sz="1000" kern="100" dirty="0">
                <a:latin typeface="Calibri" panose="020F0502020204030204" pitchFamily="34" charset="0"/>
                <a:cs typeface="Times New Roman" panose="02020603050405020304" pitchFamily="18" charset="0"/>
              </a:rPr>
              <a:t> bug</a:t>
            </a:r>
            <a:r>
              <a:rPr lang="zh-CN" altLang="en-US" sz="1000" kern="100" dirty="0">
                <a:latin typeface="Calibri" panose="020F0502020204030204" pitchFamily="34" charset="0"/>
                <a:cs typeface="Times New Roman" panose="02020603050405020304" pitchFamily="18" charset="0"/>
              </a:rPr>
              <a:t>统计</a:t>
            </a:r>
            <a:endParaRPr lang="zh-CN" altLang="en-US" sz="1000" kern="100" dirty="0">
              <a:latin typeface="Calibri" panose="020F0502020204030204" pitchFamily="34" charset="0"/>
              <a:cs typeface="Times New Roman" panose="02020603050405020304" pitchFamily="18" charset="0"/>
            </a:endParaRPr>
          </a:p>
        </p:txBody>
      </p:sp>
      <p:sp>
        <p:nvSpPr>
          <p:cNvPr id="9" name="文本框 8"/>
          <p:cNvSpPr txBox="1"/>
          <p:nvPr/>
        </p:nvSpPr>
        <p:spPr>
          <a:xfrm>
            <a:off x="441384" y="729303"/>
            <a:ext cx="6290856" cy="369332"/>
          </a:xfrm>
          <a:prstGeom prst="rect">
            <a:avLst/>
          </a:prstGeom>
          <a:noFill/>
        </p:spPr>
        <p:txBody>
          <a:bodyPr wrap="square" rtlCol="0">
            <a:spAutoFit/>
          </a:bodyPr>
          <a:lstStyle/>
          <a:p>
            <a:r>
              <a:rPr lang="zh-CN" altLang="en-US" dirty="0"/>
              <a:t>一</a:t>
            </a:r>
            <a:r>
              <a:rPr lang="zh-CN" altLang="en-US" dirty="0" smtClean="0"/>
              <a:t>、产品研发</a:t>
            </a:r>
            <a:r>
              <a:rPr lang="en-US" altLang="zh-CN" dirty="0" smtClean="0"/>
              <a:t>?title=</a:t>
            </a:r>
            <a:r>
              <a:rPr lang="zh-CN" altLang="en-US" dirty="0" smtClean="0"/>
              <a:t>实战开发</a:t>
            </a:r>
            <a:r>
              <a:rPr lang="en-US" altLang="zh-CN" dirty="0"/>
              <a:t>&amp;</a:t>
            </a:r>
            <a:r>
              <a:rPr lang="en-US" altLang="zh-CN" dirty="0" smtClean="0"/>
              <a:t>keyword=</a:t>
            </a:r>
            <a:r>
              <a:rPr lang="en-US" altLang="zh-CN" dirty="0" smtClean="0">
                <a:solidFill>
                  <a:srgbClr val="C00000"/>
                </a:solidFill>
              </a:rPr>
              <a:t>bug</a:t>
            </a:r>
            <a:r>
              <a:rPr lang="zh-CN" altLang="en-US" dirty="0" smtClean="0">
                <a:solidFill>
                  <a:srgbClr val="C00000"/>
                </a:solidFill>
              </a:rPr>
              <a:t>统计</a:t>
            </a:r>
            <a:endParaRPr lang="en-US" altLang="zh-CN" dirty="0">
              <a:solidFill>
                <a:srgbClr val="C00000"/>
              </a:solidFill>
            </a:endParaRPr>
          </a:p>
        </p:txBody>
      </p:sp>
    </p:spTree>
    <p:extLst>
      <p:ext uri="{BB962C8B-B14F-4D97-AF65-F5344CB8AC3E}">
        <p14:creationId xmlns:p14="http://schemas.microsoft.com/office/powerpoint/2010/main" val="3940690389"/>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3" name="图片 2"/>
          <p:cNvPicPr>
            <a:picLocks noChangeAspect="1"/>
          </p:cNvPicPr>
          <p:nvPr/>
        </p:nvPicPr>
        <p:blipFill>
          <a:blip r:embed="rId2"/>
          <a:stretch>
            <a:fillRect/>
          </a:stretch>
        </p:blipFill>
        <p:spPr>
          <a:xfrm>
            <a:off x="1115616" y="1059582"/>
            <a:ext cx="6696744" cy="3435578"/>
          </a:xfrm>
          <a:prstGeom prst="rect">
            <a:avLst/>
          </a:prstGeom>
        </p:spPr>
      </p:pic>
      <p:sp>
        <p:nvSpPr>
          <p:cNvPr id="7" name="文本框 6"/>
          <p:cNvSpPr txBox="1"/>
          <p:nvPr/>
        </p:nvSpPr>
        <p:spPr>
          <a:xfrm>
            <a:off x="441384" y="729303"/>
            <a:ext cx="6290856" cy="369332"/>
          </a:xfrm>
          <a:prstGeom prst="rect">
            <a:avLst/>
          </a:prstGeom>
          <a:noFill/>
        </p:spPr>
        <p:txBody>
          <a:bodyPr wrap="square" rtlCol="0">
            <a:spAutoFit/>
          </a:bodyPr>
          <a:lstStyle/>
          <a:p>
            <a:r>
              <a:rPr lang="zh-CN" altLang="en-US" dirty="0"/>
              <a:t>一</a:t>
            </a:r>
            <a:r>
              <a:rPr lang="zh-CN" altLang="en-US" dirty="0" smtClean="0"/>
              <a:t>、产品研发</a:t>
            </a:r>
            <a:r>
              <a:rPr lang="en-US" altLang="zh-CN" dirty="0" smtClean="0"/>
              <a:t>?title=</a:t>
            </a:r>
            <a:r>
              <a:rPr lang="zh-CN" altLang="en-US" dirty="0" smtClean="0"/>
              <a:t>实战开发</a:t>
            </a:r>
            <a:r>
              <a:rPr lang="en-US" altLang="zh-CN" dirty="0"/>
              <a:t>&amp;</a:t>
            </a:r>
            <a:r>
              <a:rPr lang="en-US" altLang="zh-CN" dirty="0" smtClean="0"/>
              <a:t>keyword=</a:t>
            </a:r>
            <a:r>
              <a:rPr lang="en-US" altLang="zh-CN" dirty="0" smtClean="0">
                <a:solidFill>
                  <a:srgbClr val="C00000"/>
                </a:solidFill>
              </a:rPr>
              <a:t>JIRA</a:t>
            </a:r>
            <a:endParaRPr lang="en-US" altLang="zh-CN" dirty="0">
              <a:solidFill>
                <a:srgbClr val="C00000"/>
              </a:solidFill>
            </a:endParaRPr>
          </a:p>
        </p:txBody>
      </p:sp>
    </p:spTree>
    <p:extLst>
      <p:ext uri="{BB962C8B-B14F-4D97-AF65-F5344CB8AC3E}">
        <p14:creationId xmlns:p14="http://schemas.microsoft.com/office/powerpoint/2010/main" val="202159382"/>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2" name="文本框 1"/>
          <p:cNvSpPr txBox="1"/>
          <p:nvPr/>
        </p:nvSpPr>
        <p:spPr>
          <a:xfrm>
            <a:off x="1115616" y="1491630"/>
            <a:ext cx="6552728" cy="2585323"/>
          </a:xfrm>
          <a:prstGeom prst="rect">
            <a:avLst/>
          </a:prstGeom>
          <a:noFill/>
        </p:spPr>
        <p:txBody>
          <a:bodyPr wrap="square" rtlCol="0">
            <a:spAutoFit/>
          </a:bodyPr>
          <a:lstStyle/>
          <a:p>
            <a:r>
              <a:rPr lang="en-US" altLang="zh-CN" dirty="0" smtClean="0"/>
              <a:t>1</a:t>
            </a:r>
            <a:r>
              <a:rPr lang="zh-CN" altLang="en-US" dirty="0" smtClean="0"/>
              <a:t>、在</a:t>
            </a:r>
            <a:r>
              <a:rPr lang="zh-CN" altLang="en-US" dirty="0" smtClean="0"/>
              <a:t>发现</a:t>
            </a:r>
            <a:r>
              <a:rPr lang="en-US" altLang="zh-CN" dirty="0" smtClean="0"/>
              <a:t>Bug</a:t>
            </a:r>
            <a:r>
              <a:rPr lang="zh-CN" altLang="en-US" dirty="0" smtClean="0"/>
              <a:t>后，会收到来自</a:t>
            </a:r>
            <a:r>
              <a:rPr lang="en-US" altLang="zh-CN" dirty="0" smtClean="0"/>
              <a:t>JIRA</a:t>
            </a:r>
            <a:r>
              <a:rPr lang="zh-CN" altLang="en-US" dirty="0" smtClean="0"/>
              <a:t>的邮件提醒，本人会及时查看并开始着手解决，有些问题是代码逻辑不够缜密（如</a:t>
            </a:r>
            <a:r>
              <a:rPr lang="en-US" altLang="zh-CN" dirty="0" smtClean="0"/>
              <a:t>APP</a:t>
            </a:r>
            <a:r>
              <a:rPr lang="zh-CN" altLang="en-US" dirty="0" smtClean="0"/>
              <a:t>版本管理字段保护和验证），也有一些问题是与交互和前端同学沟通不够而导致的，有了经验教训后，在后续版本迭代开发当中，也试着更多的去与交互对交互的需求，做到清晰明了，减少</a:t>
            </a:r>
            <a:r>
              <a:rPr lang="en-US" altLang="zh-CN" dirty="0" smtClean="0"/>
              <a:t>Bug</a:t>
            </a:r>
            <a:r>
              <a:rPr lang="zh-CN" altLang="en-US" dirty="0" smtClean="0"/>
              <a:t>或者说需求不一致情况的发生</a:t>
            </a:r>
            <a:r>
              <a:rPr lang="zh-CN" altLang="en-US" dirty="0" smtClean="0"/>
              <a:t>。</a:t>
            </a:r>
            <a:endParaRPr lang="en-US" altLang="zh-CN" dirty="0" smtClean="0"/>
          </a:p>
          <a:p>
            <a:endParaRPr lang="en-US" altLang="zh-CN" dirty="0"/>
          </a:p>
          <a:p>
            <a:r>
              <a:rPr lang="en-US" altLang="zh-CN" dirty="0" smtClean="0"/>
              <a:t>2</a:t>
            </a:r>
            <a:r>
              <a:rPr lang="zh-CN" altLang="en-US" dirty="0" smtClean="0"/>
              <a:t>、更全面的自检以及常用功能组件化、模块化，代码片段</a:t>
            </a:r>
            <a:r>
              <a:rPr lang="en-US" altLang="zh-CN" dirty="0" smtClean="0"/>
              <a:t>gist</a:t>
            </a:r>
            <a:r>
              <a:rPr lang="zh-CN" altLang="en-US" dirty="0" smtClean="0"/>
              <a:t>化</a:t>
            </a:r>
            <a:endParaRPr lang="zh-CN" altLang="en-US" dirty="0"/>
          </a:p>
        </p:txBody>
      </p:sp>
      <p:sp>
        <p:nvSpPr>
          <p:cNvPr id="4" name="文本框 3"/>
          <p:cNvSpPr txBox="1"/>
          <p:nvPr/>
        </p:nvSpPr>
        <p:spPr>
          <a:xfrm>
            <a:off x="441384" y="729303"/>
            <a:ext cx="6290856" cy="369332"/>
          </a:xfrm>
          <a:prstGeom prst="rect">
            <a:avLst/>
          </a:prstGeom>
          <a:noFill/>
        </p:spPr>
        <p:txBody>
          <a:bodyPr wrap="square" rtlCol="0">
            <a:spAutoFit/>
          </a:bodyPr>
          <a:lstStyle/>
          <a:p>
            <a:r>
              <a:rPr lang="zh-CN" altLang="en-US" dirty="0"/>
              <a:t>一</a:t>
            </a:r>
            <a:r>
              <a:rPr lang="zh-CN" altLang="en-US" dirty="0" smtClean="0"/>
              <a:t>、产品研发</a:t>
            </a:r>
            <a:r>
              <a:rPr lang="en-US" altLang="zh-CN" dirty="0" smtClean="0"/>
              <a:t>?title=</a:t>
            </a:r>
            <a:r>
              <a:rPr lang="zh-CN" altLang="en-US" dirty="0" smtClean="0"/>
              <a:t>实战开发</a:t>
            </a:r>
            <a:r>
              <a:rPr lang="en-US" altLang="zh-CN" dirty="0"/>
              <a:t>&amp;</a:t>
            </a:r>
            <a:r>
              <a:rPr lang="en-US" altLang="zh-CN" dirty="0" smtClean="0"/>
              <a:t>keyword=</a:t>
            </a:r>
            <a:r>
              <a:rPr lang="zh-CN" altLang="en-US" dirty="0" smtClean="0">
                <a:solidFill>
                  <a:srgbClr val="C00000"/>
                </a:solidFill>
              </a:rPr>
              <a:t>思考与总结</a:t>
            </a:r>
            <a:endParaRPr lang="en-US" altLang="zh-CN" dirty="0">
              <a:solidFill>
                <a:srgbClr val="C00000"/>
              </a:solidFill>
            </a:endParaRPr>
          </a:p>
        </p:txBody>
      </p:sp>
    </p:spTree>
    <p:extLst>
      <p:ext uri="{BB962C8B-B14F-4D97-AF65-F5344CB8AC3E}">
        <p14:creationId xmlns:p14="http://schemas.microsoft.com/office/powerpoint/2010/main" val="959712604"/>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395536" y="843558"/>
            <a:ext cx="5400600"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zh-CN" altLang="en-US" dirty="0" smtClean="0"/>
              <a:t>简述</a:t>
            </a:r>
            <a:endParaRPr lang="zh-CN" altLang="en-US" dirty="0"/>
          </a:p>
        </p:txBody>
      </p:sp>
      <p:sp>
        <p:nvSpPr>
          <p:cNvPr id="2" name="文本框 1"/>
          <p:cNvSpPr txBox="1"/>
          <p:nvPr/>
        </p:nvSpPr>
        <p:spPr>
          <a:xfrm>
            <a:off x="971600" y="1275606"/>
            <a:ext cx="6768752" cy="3416320"/>
          </a:xfrm>
          <a:prstGeom prst="rect">
            <a:avLst/>
          </a:prstGeom>
          <a:noFill/>
        </p:spPr>
        <p:txBody>
          <a:bodyPr wrap="square" rtlCol="0">
            <a:spAutoFit/>
          </a:bodyPr>
          <a:lstStyle/>
          <a:p>
            <a:pPr>
              <a:lnSpc>
                <a:spcPct val="150000"/>
              </a:lnSpc>
            </a:pPr>
            <a:r>
              <a:rPr lang="zh-CN" altLang="en-US" dirty="0" smtClean="0"/>
              <a:t>主要预研知识：</a:t>
            </a:r>
            <a:endParaRPr lang="en-US" altLang="zh-CN" dirty="0" smtClean="0"/>
          </a:p>
          <a:p>
            <a:pPr>
              <a:lnSpc>
                <a:spcPct val="150000"/>
              </a:lnSpc>
            </a:pPr>
            <a:r>
              <a:rPr lang="en-US" altLang="zh-CN" dirty="0" err="1" smtClean="0"/>
              <a:t>Netty+WebSocket</a:t>
            </a:r>
            <a:r>
              <a:rPr lang="zh-CN" altLang="en-US" dirty="0" smtClean="0"/>
              <a:t>的高可用和全双工通信</a:t>
            </a:r>
            <a:endParaRPr lang="en-US" altLang="zh-CN" dirty="0" smtClean="0"/>
          </a:p>
          <a:p>
            <a:pPr>
              <a:lnSpc>
                <a:spcPct val="150000"/>
              </a:lnSpc>
            </a:pPr>
            <a:r>
              <a:rPr lang="zh-CN" altLang="zh-CN" dirty="0" smtClean="0"/>
              <a:t>以及</a:t>
            </a:r>
            <a:r>
              <a:rPr lang="en-US" altLang="zh-CN" dirty="0" err="1"/>
              <a:t>WebRTC+Kurento</a:t>
            </a:r>
            <a:r>
              <a:rPr lang="zh-CN" altLang="zh-CN" dirty="0" smtClean="0"/>
              <a:t>的</a:t>
            </a:r>
            <a:r>
              <a:rPr lang="en-US" altLang="zh-CN" dirty="0" err="1" smtClean="0"/>
              <a:t>PeerToPeer</a:t>
            </a:r>
            <a:r>
              <a:rPr lang="zh-CN" altLang="en-US" dirty="0" smtClean="0"/>
              <a:t>的直播</a:t>
            </a:r>
            <a:r>
              <a:rPr lang="zh-CN" altLang="en-US" dirty="0" smtClean="0"/>
              <a:t>新方案</a:t>
            </a:r>
            <a:endParaRPr lang="en-US" altLang="zh-CN" dirty="0" smtClean="0"/>
          </a:p>
          <a:p>
            <a:pPr>
              <a:lnSpc>
                <a:spcPct val="150000"/>
              </a:lnSpc>
            </a:pPr>
            <a:r>
              <a:rPr lang="en-US" altLang="zh-CN" b="1" dirty="0" smtClean="0">
                <a:latin typeface="微软雅黑" pitchFamily="34" charset="-122"/>
                <a:ea typeface="微软雅黑" pitchFamily="34" charset="-122"/>
              </a:rPr>
              <a:t>1</a:t>
            </a:r>
            <a:r>
              <a:rPr lang="zh-CN" altLang="en-US" b="1" dirty="0">
                <a:latin typeface="微软雅黑" pitchFamily="34" charset="-122"/>
                <a:ea typeface="微软雅黑" pitchFamily="34" charset="-122"/>
              </a:rPr>
              <a:t>、</a:t>
            </a:r>
            <a:r>
              <a:rPr lang="en-US" altLang="zh-CN" b="1" dirty="0" err="1" smtClean="0">
                <a:latin typeface="微软雅黑" pitchFamily="34" charset="-122"/>
                <a:ea typeface="微软雅黑" pitchFamily="34" charset="-122"/>
              </a:rPr>
              <a:t>WebSocket</a:t>
            </a:r>
            <a:r>
              <a:rPr lang="zh-CN" altLang="en-US" b="1" dirty="0" smtClean="0">
                <a:latin typeface="微软雅黑" pitchFamily="34" charset="-122"/>
                <a:ea typeface="微软雅黑" pitchFamily="34" charset="-122"/>
              </a:rPr>
              <a:t>：全双工通信 持久连接</a:t>
            </a:r>
            <a:endParaRPr lang="en-US" altLang="zh-CN" b="1" dirty="0" smtClean="0">
              <a:latin typeface="微软雅黑" pitchFamily="34" charset="-122"/>
              <a:ea typeface="微软雅黑" pitchFamily="34" charset="-122"/>
            </a:endParaRPr>
          </a:p>
          <a:p>
            <a:pPr>
              <a:lnSpc>
                <a:spcPct val="150000"/>
              </a:lnSpc>
            </a:pPr>
            <a:r>
              <a:rPr lang="en-US" altLang="zh-CN" b="1" dirty="0">
                <a:latin typeface="微软雅黑" pitchFamily="34" charset="-122"/>
                <a:ea typeface="微软雅黑" pitchFamily="34" charset="-122"/>
              </a:rPr>
              <a:t>2</a:t>
            </a:r>
            <a:r>
              <a:rPr lang="zh-CN" altLang="en-US" b="1" dirty="0" smtClean="0">
                <a:latin typeface="微软雅黑" pitchFamily="34" charset="-122"/>
                <a:ea typeface="微软雅黑" pitchFamily="34" charset="-122"/>
              </a:rPr>
              <a:t>、</a:t>
            </a:r>
            <a:r>
              <a:rPr lang="en-US" altLang="zh-CN" b="1" dirty="0" err="1" smtClean="0">
                <a:latin typeface="微软雅黑" pitchFamily="34" charset="-122"/>
                <a:ea typeface="微软雅黑" pitchFamily="34" charset="-122"/>
              </a:rPr>
              <a:t>WebRTC</a:t>
            </a:r>
            <a:r>
              <a:rPr lang="zh-CN" altLang="en-US" b="1" dirty="0">
                <a:latin typeface="微软雅黑" pitchFamily="34" charset="-122"/>
                <a:ea typeface="微软雅黑" pitchFamily="34" charset="-122"/>
              </a:rPr>
              <a:t>：</a:t>
            </a:r>
            <a:r>
              <a:rPr lang="zh-CN" altLang="en-US" b="1" dirty="0" smtClean="0">
                <a:latin typeface="微软雅黑" pitchFamily="34" charset="-122"/>
                <a:ea typeface="微软雅黑" pitchFamily="34" charset="-122"/>
              </a:rPr>
              <a:t>端到端的实时通信</a:t>
            </a:r>
            <a:endParaRPr lang="en-US" altLang="zh-CN" b="1" dirty="0" smtClean="0">
              <a:latin typeface="微软雅黑" pitchFamily="34" charset="-122"/>
              <a:ea typeface="微软雅黑" pitchFamily="34" charset="-122"/>
            </a:endParaRPr>
          </a:p>
          <a:p>
            <a:pPr>
              <a:lnSpc>
                <a:spcPct val="150000"/>
              </a:lnSpc>
            </a:pPr>
            <a:r>
              <a:rPr lang="en-US" altLang="zh-CN" b="1" dirty="0">
                <a:latin typeface="微软雅黑" pitchFamily="34" charset="-122"/>
                <a:ea typeface="微软雅黑" pitchFamily="34" charset="-122"/>
              </a:rPr>
              <a:t>3</a:t>
            </a:r>
            <a:r>
              <a:rPr lang="zh-CN" altLang="en-US" b="1" dirty="0" smtClean="0">
                <a:latin typeface="微软雅黑" pitchFamily="34" charset="-122"/>
                <a:ea typeface="微软雅黑" pitchFamily="34" charset="-122"/>
              </a:rPr>
              <a:t>、</a:t>
            </a:r>
            <a:r>
              <a:rPr lang="en-US" altLang="zh-CN" b="1" dirty="0" err="1" smtClean="0">
                <a:latin typeface="微软雅黑" pitchFamily="34" charset="-122"/>
                <a:ea typeface="微软雅黑" pitchFamily="34" charset="-122"/>
              </a:rPr>
              <a:t>Kurento</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 </a:t>
            </a:r>
            <a:r>
              <a:rPr lang="en-US" altLang="zh-CN" b="1" dirty="0" err="1" smtClean="0">
                <a:latin typeface="微软雅黑" pitchFamily="34" charset="-122"/>
                <a:ea typeface="微软雅黑" pitchFamily="34" charset="-122"/>
              </a:rPr>
              <a:t>WebRTC</a:t>
            </a:r>
            <a:r>
              <a:rPr lang="zh-CN" altLang="en-US" b="1" dirty="0" smtClean="0">
                <a:latin typeface="微软雅黑" pitchFamily="34" charset="-122"/>
                <a:ea typeface="微软雅黑" pitchFamily="34" charset="-122"/>
              </a:rPr>
              <a:t>的媒体服务器</a:t>
            </a:r>
            <a:endParaRPr lang="en-US" altLang="zh-CN" b="1" dirty="0" smtClean="0">
              <a:latin typeface="微软雅黑" pitchFamily="34" charset="-122"/>
              <a:ea typeface="微软雅黑" pitchFamily="34" charset="-122"/>
            </a:endParaRPr>
          </a:p>
          <a:p>
            <a:pPr>
              <a:lnSpc>
                <a:spcPct val="150000"/>
              </a:lnSpc>
            </a:pPr>
            <a:r>
              <a:rPr lang="en-US" altLang="zh-CN" b="1" dirty="0" smtClean="0">
                <a:latin typeface="微软雅黑" pitchFamily="34" charset="-122"/>
                <a:ea typeface="微软雅黑" pitchFamily="34" charset="-122"/>
              </a:rPr>
              <a:t>4</a:t>
            </a:r>
            <a:r>
              <a:rPr lang="zh-CN" altLang="en-US" b="1" dirty="0" smtClean="0">
                <a:latin typeface="微软雅黑" pitchFamily="34" charset="-122"/>
                <a:ea typeface="微软雅黑" pitchFamily="34" charset="-122"/>
              </a:rPr>
              <a:t>、</a:t>
            </a:r>
            <a:r>
              <a:rPr lang="en-US" altLang="zh-CN" b="1" dirty="0" err="1" smtClean="0">
                <a:latin typeface="微软雅黑" pitchFamily="34" charset="-122"/>
                <a:ea typeface="微软雅黑" pitchFamily="34" charset="-122"/>
              </a:rPr>
              <a:t>Netty</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：基于异步事件驱动</a:t>
            </a:r>
            <a:r>
              <a:rPr lang="zh-CN" altLang="en-US" b="1" dirty="0" smtClean="0">
                <a:latin typeface="微软雅黑" pitchFamily="34" charset="-122"/>
                <a:ea typeface="微软雅黑" pitchFamily="34" charset="-122"/>
              </a:rPr>
              <a:t>的高性能高</a:t>
            </a:r>
            <a:r>
              <a:rPr lang="zh-CN" altLang="en-US" b="1" dirty="0" smtClean="0">
                <a:latin typeface="微软雅黑" pitchFamily="34" charset="-122"/>
                <a:ea typeface="微软雅黑" pitchFamily="34" charset="-122"/>
              </a:rPr>
              <a:t>可用</a:t>
            </a:r>
            <a:r>
              <a:rPr lang="en-US" altLang="zh-CN" b="1" dirty="0" smtClean="0">
                <a:latin typeface="微软雅黑" pitchFamily="34" charset="-122"/>
                <a:ea typeface="微软雅黑" pitchFamily="34" charset="-122"/>
              </a:rPr>
              <a:t>NIO</a:t>
            </a:r>
            <a:r>
              <a:rPr lang="zh-CN" altLang="en-US" b="1" dirty="0" smtClean="0">
                <a:latin typeface="微软雅黑" pitchFamily="34" charset="-122"/>
                <a:ea typeface="微软雅黑" pitchFamily="34" charset="-122"/>
              </a:rPr>
              <a:t>框架</a:t>
            </a:r>
            <a:endParaRPr lang="en-US" altLang="zh-CN" b="1" dirty="0" smtClean="0">
              <a:latin typeface="微软雅黑" pitchFamily="34" charset="-122"/>
              <a:ea typeface="微软雅黑" pitchFamily="34" charset="-122"/>
            </a:endParaRPr>
          </a:p>
          <a:p>
            <a:pPr>
              <a:lnSpc>
                <a:spcPct val="150000"/>
              </a:lnSpc>
            </a:pPr>
            <a:r>
              <a:rPr lang="en-US" altLang="zh-CN" b="1" dirty="0" smtClean="0">
                <a:latin typeface="微软雅黑" pitchFamily="34" charset="-122"/>
                <a:ea typeface="微软雅黑" pitchFamily="34" charset="-122"/>
              </a:rPr>
              <a:t>5</a:t>
            </a:r>
            <a:r>
              <a:rPr lang="zh-CN" altLang="en-US" b="1" dirty="0" smtClean="0">
                <a:latin typeface="微软雅黑" pitchFamily="34" charset="-122"/>
                <a:ea typeface="微软雅黑" pitchFamily="34" charset="-122"/>
              </a:rPr>
              <a:t>、总结</a:t>
            </a:r>
            <a:endParaRPr lang="en-US" altLang="zh-CN" b="1" dirty="0">
              <a:latin typeface="微软雅黑" pitchFamily="34" charset="-122"/>
              <a:ea typeface="微软雅黑" pitchFamily="34" charset="-122"/>
            </a:endParaRPr>
          </a:p>
        </p:txBody>
      </p:sp>
    </p:spTree>
    <p:extLst>
      <p:ext uri="{BB962C8B-B14F-4D97-AF65-F5344CB8AC3E}">
        <p14:creationId xmlns:p14="http://schemas.microsoft.com/office/powerpoint/2010/main" val="3579835610"/>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5" name="矩形 4"/>
          <p:cNvSpPr/>
          <p:nvPr/>
        </p:nvSpPr>
        <p:spPr>
          <a:xfrm>
            <a:off x="904184" y="1419622"/>
            <a:ext cx="6840760" cy="2862322"/>
          </a:xfrm>
          <a:prstGeom prst="rect">
            <a:avLst/>
          </a:prstGeom>
        </p:spPr>
        <p:txBody>
          <a:bodyPr wrap="square">
            <a:spAutoFit/>
          </a:bodyPr>
          <a:lstStyle/>
          <a:p>
            <a:pPr lvl="0" algn="just">
              <a:spcAft>
                <a:spcPts val="0"/>
              </a:spcAft>
            </a:pPr>
            <a:r>
              <a:rPr lang="en-US" altLang="zh-CN" sz="1000" kern="100" dirty="0" smtClean="0">
                <a:latin typeface="Calibri" panose="020F0502020204030204" pitchFamily="34" charset="0"/>
                <a:cs typeface="Times New Roman" panose="02020603050405020304" pitchFamily="18" charset="0"/>
              </a:rPr>
              <a:t>☞ What</a:t>
            </a:r>
            <a:endParaRPr lang="zh-CN" altLang="zh-CN" sz="1000" kern="100" dirty="0">
              <a:latin typeface="Calibri" panose="020F0502020204030204" pitchFamily="34" charset="0"/>
              <a:cs typeface="Times New Roman" panose="02020603050405020304" pitchFamily="18" charset="0"/>
            </a:endParaRPr>
          </a:p>
          <a:p>
            <a:pPr algn="just">
              <a:spcAft>
                <a:spcPts val="0"/>
              </a:spcAft>
            </a:pPr>
            <a:r>
              <a:rPr lang="en-US" altLang="zh-CN" sz="1000" kern="100" dirty="0" err="1">
                <a:latin typeface="Calibri" panose="020F0502020204030204" pitchFamily="34" charset="0"/>
                <a:cs typeface="Times New Roman" panose="02020603050405020304" pitchFamily="18" charset="0"/>
              </a:rPr>
              <a:t>WebSocket</a:t>
            </a:r>
            <a:r>
              <a:rPr lang="en-US" altLang="zh-CN" sz="1000" kern="100" dirty="0">
                <a:latin typeface="Calibri" panose="020F0502020204030204" pitchFamily="34" charset="0"/>
                <a:cs typeface="Times New Roman" panose="02020603050405020304" pitchFamily="18" charset="0"/>
              </a:rPr>
              <a:t> protocol </a:t>
            </a:r>
            <a:r>
              <a:rPr lang="zh-CN" altLang="zh-CN" sz="1000" kern="100" dirty="0">
                <a:latin typeface="Calibri" panose="020F0502020204030204" pitchFamily="34" charset="0"/>
                <a:cs typeface="Times New Roman" panose="02020603050405020304" pitchFamily="18" charset="0"/>
              </a:rPr>
              <a:t>是</a:t>
            </a:r>
            <a:r>
              <a:rPr lang="en-US" altLang="zh-CN" sz="1000" kern="100" dirty="0">
                <a:latin typeface="Calibri" panose="020F0502020204030204" pitchFamily="34" charset="0"/>
                <a:cs typeface="Times New Roman" panose="02020603050405020304" pitchFamily="18" charset="0"/>
              </a:rPr>
              <a:t>HTML5</a:t>
            </a:r>
            <a:r>
              <a:rPr lang="zh-CN" altLang="zh-CN" sz="1000" kern="100" dirty="0">
                <a:latin typeface="Calibri" panose="020F0502020204030204" pitchFamily="34" charset="0"/>
                <a:cs typeface="Times New Roman" panose="02020603050405020304" pitchFamily="18" charset="0"/>
              </a:rPr>
              <a:t>一种新的协议。它实现了浏览器与服务器全双工通信</a:t>
            </a:r>
            <a:r>
              <a:rPr lang="en-US" altLang="zh-CN" sz="1000" kern="100" dirty="0">
                <a:latin typeface="Calibri" panose="020F0502020204030204" pitchFamily="34" charset="0"/>
                <a:cs typeface="Times New Roman" panose="02020603050405020304" pitchFamily="18" charset="0"/>
              </a:rPr>
              <a:t>(full-duplex)</a:t>
            </a:r>
            <a:r>
              <a:rPr lang="zh-CN" altLang="zh-CN" sz="1000" kern="100" dirty="0">
                <a:latin typeface="Calibri" panose="020F0502020204030204" pitchFamily="34" charset="0"/>
                <a:cs typeface="Times New Roman" panose="02020603050405020304" pitchFamily="18" charset="0"/>
              </a:rPr>
              <a:t>。一开始的握手需要借助</a:t>
            </a:r>
            <a:r>
              <a:rPr lang="en-US" altLang="zh-CN" sz="1000" kern="100" dirty="0">
                <a:latin typeface="Calibri" panose="020F0502020204030204" pitchFamily="34" charset="0"/>
                <a:cs typeface="Times New Roman" panose="02020603050405020304" pitchFamily="18" charset="0"/>
              </a:rPr>
              <a:t>HTTP</a:t>
            </a:r>
            <a:r>
              <a:rPr lang="zh-CN" altLang="zh-CN" sz="1000" kern="100" dirty="0">
                <a:latin typeface="Calibri" panose="020F0502020204030204" pitchFamily="34" charset="0"/>
                <a:cs typeface="Times New Roman" panose="02020603050405020304" pitchFamily="18" charset="0"/>
              </a:rPr>
              <a:t>请求完成。</a:t>
            </a:r>
          </a:p>
          <a:p>
            <a:pPr algn="just">
              <a:spcAft>
                <a:spcPts val="0"/>
              </a:spcAft>
            </a:pPr>
            <a:r>
              <a:rPr lang="en-US" altLang="zh-CN" sz="1000" kern="100" dirty="0">
                <a:solidFill>
                  <a:srgbClr val="333333"/>
                </a:solidFill>
                <a:latin typeface="Arial" panose="020B0604020202020204" pitchFamily="34" charset="0"/>
                <a:cs typeface="Times New Roman" panose="02020603050405020304" pitchFamily="18" charset="0"/>
              </a:rPr>
              <a:t> </a:t>
            </a:r>
            <a:endParaRPr lang="zh-CN" altLang="zh-CN" sz="1000" kern="100" dirty="0">
              <a:latin typeface="Calibri" panose="020F0502020204030204" pitchFamily="34" charset="0"/>
              <a:cs typeface="Times New Roman" panose="02020603050405020304" pitchFamily="18" charset="0"/>
            </a:endParaRPr>
          </a:p>
          <a:p>
            <a:pPr lvl="0" algn="just">
              <a:spcAft>
                <a:spcPts val="0"/>
              </a:spcAft>
            </a:pPr>
            <a:r>
              <a:rPr lang="en-US" altLang="zh-CN" sz="1000" kern="100" dirty="0">
                <a:latin typeface="Calibri" panose="020F0502020204030204" pitchFamily="34" charset="0"/>
                <a:cs typeface="Times New Roman" panose="02020603050405020304" pitchFamily="18" charset="0"/>
              </a:rPr>
              <a:t>☞ </a:t>
            </a:r>
            <a:r>
              <a:rPr lang="en-US" altLang="zh-CN" sz="1000" kern="100" dirty="0" smtClean="0">
                <a:latin typeface="Calibri" panose="020F0502020204030204" pitchFamily="34" charset="0"/>
                <a:cs typeface="Times New Roman" panose="02020603050405020304" pitchFamily="18" charset="0"/>
              </a:rPr>
              <a:t>Why</a:t>
            </a:r>
            <a:endParaRPr lang="zh-CN" altLang="zh-CN" sz="1000" kern="100" dirty="0">
              <a:latin typeface="Calibri" panose="020F0502020204030204" pitchFamily="34" charset="0"/>
              <a:cs typeface="Times New Roman" panose="02020603050405020304" pitchFamily="18" charset="0"/>
            </a:endParaRPr>
          </a:p>
          <a:p>
            <a:pPr algn="just">
              <a:spcAft>
                <a:spcPts val="0"/>
              </a:spcAft>
            </a:pPr>
            <a:r>
              <a:rPr lang="en-US" altLang="zh-CN" sz="1000" kern="100" dirty="0">
                <a:latin typeface="Calibri" panose="020F0502020204030204" pitchFamily="34" charset="0"/>
                <a:cs typeface="Times New Roman" panose="02020603050405020304" pitchFamily="18" charset="0"/>
              </a:rPr>
              <a:t>Web </a:t>
            </a:r>
            <a:r>
              <a:rPr lang="zh-CN" altLang="zh-CN" sz="1000" kern="100" dirty="0">
                <a:latin typeface="Calibri" panose="020F0502020204030204" pitchFamily="34" charset="0"/>
                <a:cs typeface="Times New Roman" panose="02020603050405020304" pitchFamily="18" charset="0"/>
              </a:rPr>
              <a:t>应用的交互过程通常是客户端通过浏览器发出一个请求，服务器端接收请求后进行处理并返回结果给客户端，客户端浏览器将信息呈现，这种机制对于信息变化不是特别频繁的应用尚可，但对于实时要求高、海量并发的应用来说显得捉襟见肘。</a:t>
            </a:r>
          </a:p>
          <a:p>
            <a:pPr algn="just">
              <a:spcAft>
                <a:spcPts val="0"/>
              </a:spcAft>
            </a:pPr>
            <a:r>
              <a:rPr lang="en-US" altLang="zh-CN" sz="1000" kern="100" dirty="0">
                <a:latin typeface="Calibri" panose="020F0502020204030204" pitchFamily="34" charset="0"/>
                <a:cs typeface="Times New Roman" panose="02020603050405020304" pitchFamily="18" charset="0"/>
              </a:rPr>
              <a:t> </a:t>
            </a:r>
            <a:endParaRPr lang="zh-CN" altLang="zh-CN" sz="1000" kern="100" dirty="0">
              <a:latin typeface="Calibri" panose="020F0502020204030204" pitchFamily="34" charset="0"/>
              <a:cs typeface="Times New Roman" panose="02020603050405020304" pitchFamily="18" charset="0"/>
            </a:endParaRPr>
          </a:p>
          <a:p>
            <a:pPr algn="just">
              <a:spcAft>
                <a:spcPts val="0"/>
              </a:spcAft>
            </a:pPr>
            <a:r>
              <a:rPr lang="zh-CN" altLang="zh-CN" sz="1000" kern="100" dirty="0">
                <a:latin typeface="Calibri" panose="020F0502020204030204" pitchFamily="34" charset="0"/>
                <a:cs typeface="Times New Roman" panose="02020603050405020304" pitchFamily="18" charset="0"/>
              </a:rPr>
              <a:t>传统的方式：</a:t>
            </a:r>
          </a:p>
          <a:p>
            <a:pPr algn="just">
              <a:spcAft>
                <a:spcPts val="0"/>
              </a:spcAft>
            </a:pPr>
            <a:r>
              <a:rPr lang="en-US" altLang="zh-CN" sz="1000" kern="100" dirty="0" err="1">
                <a:latin typeface="Calibri" panose="020F0502020204030204" pitchFamily="34" charset="0"/>
                <a:cs typeface="Times New Roman" panose="02020603050405020304" pitchFamily="18" charset="0"/>
              </a:rPr>
              <a:t>ajax</a:t>
            </a:r>
            <a:r>
              <a:rPr lang="zh-CN" altLang="zh-CN" sz="1000" kern="100" dirty="0">
                <a:latin typeface="Calibri" panose="020F0502020204030204" pitchFamily="34" charset="0"/>
                <a:cs typeface="Times New Roman" panose="02020603050405020304" pitchFamily="18" charset="0"/>
              </a:rPr>
              <a:t>轮询</a:t>
            </a:r>
          </a:p>
          <a:p>
            <a:pPr algn="just">
              <a:spcAft>
                <a:spcPts val="0"/>
              </a:spcAft>
            </a:pPr>
            <a:r>
              <a:rPr lang="en-US" altLang="zh-CN" sz="1000" kern="100" dirty="0">
                <a:latin typeface="Calibri" panose="020F0502020204030204" pitchFamily="34" charset="0"/>
                <a:cs typeface="Times New Roman" panose="02020603050405020304" pitchFamily="18" charset="0"/>
              </a:rPr>
              <a:t>http long pull</a:t>
            </a:r>
            <a:endParaRPr lang="zh-CN" altLang="zh-CN" sz="1000" kern="100" dirty="0">
              <a:latin typeface="Calibri" panose="020F0502020204030204" pitchFamily="34" charset="0"/>
              <a:cs typeface="Times New Roman" panose="02020603050405020304" pitchFamily="18" charset="0"/>
            </a:endParaRPr>
          </a:p>
          <a:p>
            <a:pPr algn="just">
              <a:spcAft>
                <a:spcPts val="0"/>
              </a:spcAft>
            </a:pPr>
            <a:r>
              <a:rPr lang="en-US" altLang="zh-CN" sz="1000" kern="100" dirty="0">
                <a:latin typeface="Calibri" panose="020F0502020204030204" pitchFamily="34" charset="0"/>
                <a:cs typeface="Times New Roman" panose="02020603050405020304" pitchFamily="18" charset="0"/>
              </a:rPr>
              <a:t> </a:t>
            </a:r>
            <a:endParaRPr lang="zh-CN" altLang="zh-CN" sz="1000" kern="100" dirty="0">
              <a:latin typeface="Calibri" panose="020F0502020204030204" pitchFamily="34" charset="0"/>
              <a:cs typeface="Times New Roman" panose="02020603050405020304" pitchFamily="18" charset="0"/>
            </a:endParaRPr>
          </a:p>
          <a:p>
            <a:pPr algn="just">
              <a:spcAft>
                <a:spcPts val="0"/>
              </a:spcAft>
            </a:pPr>
            <a:r>
              <a:rPr lang="zh-CN" altLang="zh-CN" sz="1000" kern="100" dirty="0">
                <a:latin typeface="Calibri" panose="020F0502020204030204" pitchFamily="34" charset="0"/>
                <a:cs typeface="Times New Roman" panose="02020603050405020304" pitchFamily="18" charset="0"/>
              </a:rPr>
              <a:t>缺点：</a:t>
            </a:r>
          </a:p>
          <a:p>
            <a:pPr algn="just">
              <a:spcAft>
                <a:spcPts val="0"/>
              </a:spcAft>
            </a:pPr>
            <a:r>
              <a:rPr lang="en-US" altLang="zh-CN" sz="1000" kern="100" dirty="0">
                <a:latin typeface="Calibri" panose="020F0502020204030204" pitchFamily="34" charset="0"/>
                <a:cs typeface="Times New Roman" panose="02020603050405020304" pitchFamily="18" charset="0"/>
              </a:rPr>
              <a:t> </a:t>
            </a:r>
            <a:endParaRPr lang="zh-CN" altLang="zh-CN" sz="1000" kern="100" dirty="0">
              <a:latin typeface="Calibri" panose="020F0502020204030204" pitchFamily="34" charset="0"/>
              <a:cs typeface="Times New Roman" panose="02020603050405020304" pitchFamily="18" charset="0"/>
            </a:endParaRPr>
          </a:p>
          <a:p>
            <a:pPr algn="just">
              <a:spcAft>
                <a:spcPts val="0"/>
              </a:spcAft>
            </a:pPr>
            <a:r>
              <a:rPr lang="en-US" altLang="zh-CN" sz="1000" kern="100" dirty="0">
                <a:latin typeface="Calibri" panose="020F0502020204030204" pitchFamily="34" charset="0"/>
                <a:cs typeface="Times New Roman" panose="02020603050405020304" pitchFamily="18" charset="0"/>
              </a:rPr>
              <a:t>1</a:t>
            </a:r>
            <a:r>
              <a:rPr lang="zh-CN" altLang="zh-CN" sz="1000" kern="100" dirty="0">
                <a:latin typeface="Calibri" panose="020F0502020204030204" pitchFamily="34" charset="0"/>
                <a:cs typeface="Times New Roman" panose="02020603050405020304" pitchFamily="18" charset="0"/>
              </a:rPr>
              <a:t>、都是在不断地建立</a:t>
            </a:r>
            <a:r>
              <a:rPr lang="en-US" altLang="zh-CN" sz="1000" kern="100" dirty="0">
                <a:latin typeface="Calibri" panose="020F0502020204030204" pitchFamily="34" charset="0"/>
                <a:cs typeface="Times New Roman" panose="02020603050405020304" pitchFamily="18" charset="0"/>
              </a:rPr>
              <a:t>HTTP</a:t>
            </a:r>
            <a:r>
              <a:rPr lang="zh-CN" altLang="zh-CN" sz="1000" kern="100" dirty="0">
                <a:latin typeface="Calibri" panose="020F0502020204030204" pitchFamily="34" charset="0"/>
                <a:cs typeface="Times New Roman" panose="02020603050405020304" pitchFamily="18" charset="0"/>
              </a:rPr>
              <a:t>连接，然后等待服务端处理，可以体现</a:t>
            </a:r>
            <a:r>
              <a:rPr lang="en-US" altLang="zh-CN" sz="1000" kern="100" dirty="0">
                <a:latin typeface="Calibri" panose="020F0502020204030204" pitchFamily="34" charset="0"/>
                <a:cs typeface="Times New Roman" panose="02020603050405020304" pitchFamily="18" charset="0"/>
              </a:rPr>
              <a:t>HTTP</a:t>
            </a:r>
            <a:r>
              <a:rPr lang="zh-CN" altLang="zh-CN" sz="1000" kern="100" dirty="0">
                <a:latin typeface="Calibri" panose="020F0502020204030204" pitchFamily="34" charset="0"/>
                <a:cs typeface="Times New Roman" panose="02020603050405020304" pitchFamily="18" charset="0"/>
              </a:rPr>
              <a:t>协议的另外一个特点，被动性。服务端不能主动联系客户端，只能有客户端发起。</a:t>
            </a:r>
          </a:p>
          <a:p>
            <a:pPr algn="just">
              <a:spcAft>
                <a:spcPts val="0"/>
              </a:spcAft>
            </a:pPr>
            <a:r>
              <a:rPr lang="en-US" altLang="zh-CN" sz="1000" kern="100" dirty="0">
                <a:latin typeface="Calibri" panose="020F0502020204030204" pitchFamily="34" charset="0"/>
                <a:cs typeface="Times New Roman" panose="02020603050405020304" pitchFamily="18" charset="0"/>
              </a:rPr>
              <a:t>2</a:t>
            </a:r>
            <a:r>
              <a:rPr lang="zh-CN" altLang="zh-CN" sz="1000" kern="100" dirty="0">
                <a:latin typeface="Calibri" panose="020F0502020204030204" pitchFamily="34" charset="0"/>
                <a:cs typeface="Times New Roman" panose="02020603050405020304" pitchFamily="18" charset="0"/>
              </a:rPr>
              <a:t>、消耗资源 </a:t>
            </a:r>
            <a:r>
              <a:rPr lang="en-US" altLang="zh-CN" sz="1000" kern="100" dirty="0" err="1">
                <a:latin typeface="Calibri" panose="020F0502020204030204" pitchFamily="34" charset="0"/>
                <a:cs typeface="Times New Roman" panose="02020603050405020304" pitchFamily="18" charset="0"/>
              </a:rPr>
              <a:t>ajax</a:t>
            </a:r>
            <a:r>
              <a:rPr lang="zh-CN" altLang="zh-CN" sz="1000" kern="100" dirty="0">
                <a:latin typeface="Calibri" panose="020F0502020204030204" pitchFamily="34" charset="0"/>
                <a:cs typeface="Times New Roman" panose="02020603050405020304" pitchFamily="18" charset="0"/>
              </a:rPr>
              <a:t>轮询需要很快的处理速度和资源 </a:t>
            </a:r>
            <a:r>
              <a:rPr lang="en-US" altLang="zh-CN" sz="1000" kern="100" dirty="0">
                <a:latin typeface="Calibri" panose="020F0502020204030204" pitchFamily="34" charset="0"/>
                <a:cs typeface="Times New Roman" panose="02020603050405020304" pitchFamily="18" charset="0"/>
              </a:rPr>
              <a:t>long pull</a:t>
            </a:r>
            <a:r>
              <a:rPr lang="zh-CN" altLang="zh-CN" sz="1000" kern="100" dirty="0">
                <a:latin typeface="Calibri" panose="020F0502020204030204" pitchFamily="34" charset="0"/>
                <a:cs typeface="Times New Roman" panose="02020603050405020304" pitchFamily="18" charset="0"/>
              </a:rPr>
              <a:t>需要很高的并发</a:t>
            </a:r>
          </a:p>
        </p:txBody>
      </p:sp>
      <p:sp>
        <p:nvSpPr>
          <p:cNvPr id="6" name="文本框 5"/>
          <p:cNvSpPr txBox="1"/>
          <p:nvPr/>
        </p:nvSpPr>
        <p:spPr>
          <a:xfrm>
            <a:off x="395536" y="771550"/>
            <a:ext cx="5400600"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WebSocket&amp;keyword</a:t>
            </a:r>
            <a:r>
              <a:rPr lang="en-US" altLang="zh-CN" dirty="0" smtClean="0"/>
              <a:t>=</a:t>
            </a:r>
            <a:r>
              <a:rPr lang="zh-CN" altLang="en-US" dirty="0" smtClean="0">
                <a:solidFill>
                  <a:srgbClr val="C00000"/>
                </a:solidFill>
              </a:rPr>
              <a:t>简述</a:t>
            </a:r>
            <a:endParaRPr lang="zh-CN" altLang="en-US" dirty="0">
              <a:solidFill>
                <a:srgbClr val="C00000"/>
              </a:solidFill>
            </a:endParaRPr>
          </a:p>
        </p:txBody>
      </p:sp>
      <p:sp>
        <p:nvSpPr>
          <p:cNvPr id="7" name="矩形 6"/>
          <p:cNvSpPr/>
          <p:nvPr/>
        </p:nvSpPr>
        <p:spPr>
          <a:xfrm>
            <a:off x="5724128" y="289560"/>
            <a:ext cx="2485489" cy="923330"/>
          </a:xfrm>
          <a:prstGeom prst="rect">
            <a:avLst/>
          </a:prstGeom>
          <a:noFill/>
        </p:spPr>
        <p:txBody>
          <a:bodyPr wrap="none" lIns="91440" tIns="45720" rIns="91440" bIns="45720">
            <a:prstTxWarp prst="textInflate">
              <a:avLst/>
            </a:prstTxWarp>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5400" b="1" cap="none" spc="0" dirty="0" err="1" smtClean="0">
                <a:ln/>
                <a:solidFill>
                  <a:schemeClr val="accent3"/>
                </a:solidFill>
                <a:effectLst/>
              </a:rPr>
              <a:t>WebSocket</a:t>
            </a:r>
            <a:endParaRPr lang="zh-CN" altLang="en-US" sz="5400" b="1" cap="none" spc="0" dirty="0">
              <a:ln/>
              <a:solidFill>
                <a:schemeClr val="accent3"/>
              </a:solidFill>
              <a:effectLst/>
            </a:endParaRPr>
          </a:p>
        </p:txBody>
      </p:sp>
    </p:spTree>
    <p:extLst>
      <p:ext uri="{BB962C8B-B14F-4D97-AF65-F5344CB8AC3E}">
        <p14:creationId xmlns:p14="http://schemas.microsoft.com/office/powerpoint/2010/main" val="286032927"/>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2" name="矩形 1"/>
          <p:cNvSpPr/>
          <p:nvPr/>
        </p:nvSpPr>
        <p:spPr>
          <a:xfrm>
            <a:off x="971600" y="1347614"/>
            <a:ext cx="7344816" cy="2923877"/>
          </a:xfrm>
          <a:prstGeom prst="rect">
            <a:avLst/>
          </a:prstGeom>
        </p:spPr>
        <p:txBody>
          <a:bodyPr wrap="square">
            <a:spAutoFit/>
          </a:bodyPr>
          <a:lstStyle/>
          <a:p>
            <a:pPr lvl="0">
              <a:spcAft>
                <a:spcPts val="0"/>
              </a:spcAft>
            </a:pPr>
            <a:r>
              <a:rPr lang="en-US" altLang="zh-CN" sz="1400" b="1" kern="0" dirty="0">
                <a:latin typeface="宋体" panose="02010600030101010101" pitchFamily="2" charset="-122"/>
                <a:cs typeface="宋体" panose="02010600030101010101" pitchFamily="2" charset="-122"/>
              </a:rPr>
              <a:t>☞ </a:t>
            </a:r>
            <a:r>
              <a:rPr lang="en-US" altLang="zh-CN" sz="1400" b="1" kern="0" dirty="0">
                <a:latin typeface="宋体" panose="02010600030101010101" pitchFamily="2" charset="-122"/>
                <a:cs typeface="宋体" panose="02010600030101010101" pitchFamily="2" charset="-122"/>
              </a:rPr>
              <a:t> </a:t>
            </a:r>
            <a:r>
              <a:rPr lang="en-US" altLang="zh-CN" sz="1400" b="1" kern="0" dirty="0" err="1">
                <a:latin typeface="宋体" panose="02010600030101010101" pitchFamily="2" charset="-122"/>
                <a:cs typeface="宋体" panose="02010600030101010101" pitchFamily="2" charset="-122"/>
              </a:rPr>
              <a:t>websocket</a:t>
            </a:r>
            <a:r>
              <a:rPr lang="zh-CN" altLang="zh-CN" sz="1400" b="1" kern="0" dirty="0" smtClean="0">
                <a:latin typeface="宋体" panose="02010600030101010101" pitchFamily="2" charset="-122"/>
                <a:cs typeface="宋体" panose="02010600030101010101" pitchFamily="2" charset="-122"/>
              </a:rPr>
              <a:t>握手</a:t>
            </a:r>
            <a:r>
              <a:rPr lang="en-US" altLang="zh-CN" sz="1400" b="1" kern="0" dirty="0" smtClean="0">
                <a:latin typeface="宋体" panose="02010600030101010101" pitchFamily="2" charset="-122"/>
                <a:cs typeface="宋体" panose="02010600030101010101" pitchFamily="2" charset="-122"/>
              </a:rPr>
              <a:t>(</a:t>
            </a:r>
            <a:r>
              <a:rPr lang="zh-CN" altLang="en-US" sz="1400" b="1" kern="0" dirty="0" smtClean="0">
                <a:latin typeface="宋体" panose="02010600030101010101" pitchFamily="2" charset="-122"/>
                <a:cs typeface="宋体" panose="02010600030101010101" pitchFamily="2" charset="-122"/>
              </a:rPr>
              <a:t>走</a:t>
            </a:r>
            <a:r>
              <a:rPr lang="en-US" altLang="zh-CN" sz="1400" b="1" kern="0" dirty="0" smtClean="0">
                <a:latin typeface="宋体" panose="02010600030101010101" pitchFamily="2" charset="-122"/>
                <a:cs typeface="宋体" panose="02010600030101010101" pitchFamily="2" charset="-122"/>
              </a:rPr>
              <a:t>http)</a:t>
            </a:r>
            <a:endParaRPr lang="zh-CN" altLang="zh-CN" sz="1400" b="1" kern="0" dirty="0">
              <a:latin typeface="宋体" panose="02010600030101010101" pitchFamily="2" charset="-122"/>
              <a:cs typeface="宋体" panose="02010600030101010101" pitchFamily="2" charset="-122"/>
            </a:endParaRPr>
          </a:p>
          <a:p>
            <a:pPr>
              <a:spcAft>
                <a:spcPts val="0"/>
              </a:spcAft>
            </a:pPr>
            <a:r>
              <a:rPr lang="en-US" altLang="zh-CN" sz="1000" kern="0" dirty="0">
                <a:latin typeface="宋体" panose="02010600030101010101" pitchFamily="2" charset="-122"/>
                <a:cs typeface="宋体" panose="02010600030101010101" pitchFamily="2" charset="-122"/>
              </a:rPr>
              <a:t> </a:t>
            </a:r>
            <a:endParaRPr lang="zh-CN" altLang="zh-CN" sz="1000" kern="0" dirty="0">
              <a:latin typeface="宋体" panose="02010600030101010101" pitchFamily="2" charset="-122"/>
              <a:cs typeface="宋体" panose="02010600030101010101" pitchFamily="2" charset="-122"/>
            </a:endParaRPr>
          </a:p>
          <a:p>
            <a:pPr>
              <a:spcAft>
                <a:spcPts val="0"/>
              </a:spcAft>
            </a:pPr>
            <a:r>
              <a:rPr lang="zh-CN" altLang="zh-CN" sz="1000" kern="0" dirty="0">
                <a:latin typeface="宋体" panose="02010600030101010101" pitchFamily="2" charset="-122"/>
                <a:cs typeface="宋体" panose="02010600030101010101" pitchFamily="2" charset="-122"/>
              </a:rPr>
              <a:t>握手请求</a:t>
            </a:r>
          </a:p>
          <a:p>
            <a:r>
              <a:rPr lang="en-US" altLang="zh-CN" sz="1000" kern="0" dirty="0">
                <a:latin typeface="宋体" panose="02010600030101010101" pitchFamily="2" charset="-122"/>
                <a:cs typeface="宋体" panose="02010600030101010101" pitchFamily="2" charset="-122"/>
              </a:rPr>
              <a:t>GET /echo HTTP/1.1 </a:t>
            </a:r>
            <a:endParaRPr lang="zh-CN" altLang="zh-CN" sz="1000" kern="0" dirty="0">
              <a:latin typeface="宋体" panose="02010600030101010101" pitchFamily="2" charset="-122"/>
              <a:cs typeface="宋体" panose="02010600030101010101" pitchFamily="2" charset="-122"/>
            </a:endParaRPr>
          </a:p>
          <a:p>
            <a:r>
              <a:rPr lang="en-US" altLang="zh-CN" sz="1000" kern="0" dirty="0">
                <a:latin typeface="宋体" panose="02010600030101010101" pitchFamily="2" charset="-122"/>
                <a:cs typeface="宋体" panose="02010600030101010101" pitchFamily="2" charset="-122"/>
              </a:rPr>
              <a:t>Host: server.example.com </a:t>
            </a:r>
            <a:endParaRPr lang="zh-CN" altLang="zh-CN" sz="1000" kern="0" dirty="0">
              <a:latin typeface="宋体" panose="02010600030101010101" pitchFamily="2" charset="-122"/>
              <a:cs typeface="宋体" panose="02010600030101010101" pitchFamily="2" charset="-122"/>
            </a:endParaRPr>
          </a:p>
          <a:p>
            <a:r>
              <a:rPr lang="en-US" altLang="zh-CN" sz="1000" kern="0" dirty="0">
                <a:latin typeface="宋体" panose="02010600030101010101" pitchFamily="2" charset="-122"/>
                <a:cs typeface="宋体" panose="02010600030101010101" pitchFamily="2" charset="-122"/>
              </a:rPr>
              <a:t>Upgrade: </a:t>
            </a:r>
            <a:r>
              <a:rPr lang="en-US" altLang="zh-CN" sz="1000" kern="0" dirty="0" err="1">
                <a:latin typeface="宋体" panose="02010600030101010101" pitchFamily="2" charset="-122"/>
                <a:cs typeface="宋体" panose="02010600030101010101" pitchFamily="2" charset="-122"/>
              </a:rPr>
              <a:t>websocket</a:t>
            </a:r>
            <a:r>
              <a:rPr lang="en-US" altLang="zh-CN" sz="1000" kern="0" dirty="0">
                <a:latin typeface="宋体" panose="02010600030101010101" pitchFamily="2" charset="-122"/>
                <a:cs typeface="宋体" panose="02010600030101010101" pitchFamily="2" charset="-122"/>
              </a:rPr>
              <a:t> </a:t>
            </a:r>
            <a:endParaRPr lang="zh-CN" altLang="zh-CN" sz="1000" kern="0" dirty="0">
              <a:latin typeface="宋体" panose="02010600030101010101" pitchFamily="2" charset="-122"/>
              <a:cs typeface="宋体" panose="02010600030101010101" pitchFamily="2" charset="-122"/>
            </a:endParaRPr>
          </a:p>
          <a:p>
            <a:r>
              <a:rPr lang="en-US" altLang="zh-CN" sz="1000" kern="0" dirty="0">
                <a:latin typeface="宋体" panose="02010600030101010101" pitchFamily="2" charset="-122"/>
                <a:cs typeface="宋体" panose="02010600030101010101" pitchFamily="2" charset="-122"/>
              </a:rPr>
              <a:t>Connection: Upgrade </a:t>
            </a:r>
            <a:endParaRPr lang="zh-CN" altLang="zh-CN" sz="1000" kern="0" dirty="0">
              <a:latin typeface="宋体" panose="02010600030101010101" pitchFamily="2" charset="-122"/>
              <a:cs typeface="宋体" panose="02010600030101010101" pitchFamily="2" charset="-122"/>
            </a:endParaRPr>
          </a:p>
          <a:p>
            <a:r>
              <a:rPr lang="en-US" altLang="zh-CN" sz="1000" kern="0" dirty="0">
                <a:latin typeface="宋体" panose="02010600030101010101" pitchFamily="2" charset="-122"/>
                <a:cs typeface="宋体" panose="02010600030101010101" pitchFamily="2" charset="-122"/>
              </a:rPr>
              <a:t>Sec-</a:t>
            </a:r>
            <a:r>
              <a:rPr lang="en-US" altLang="zh-CN" sz="1000" kern="0" dirty="0" err="1">
                <a:latin typeface="宋体" panose="02010600030101010101" pitchFamily="2" charset="-122"/>
                <a:cs typeface="宋体" panose="02010600030101010101" pitchFamily="2" charset="-122"/>
              </a:rPr>
              <a:t>WebSocket</a:t>
            </a:r>
            <a:r>
              <a:rPr lang="en-US" altLang="zh-CN" sz="1000" kern="0" dirty="0">
                <a:latin typeface="宋体" panose="02010600030101010101" pitchFamily="2" charset="-122"/>
                <a:cs typeface="宋体" panose="02010600030101010101" pitchFamily="2" charset="-122"/>
              </a:rPr>
              <a:t>-Key: </a:t>
            </a:r>
            <a:r>
              <a:rPr lang="en-US" altLang="zh-CN" sz="1000" kern="0" dirty="0">
                <a:latin typeface="宋体" panose="02010600030101010101" pitchFamily="2" charset="-122"/>
                <a:cs typeface="宋体" panose="02010600030101010101" pitchFamily="2" charset="-122"/>
              </a:rPr>
              <a:t>x3JJHMbDL1EzLkh9GBhXDw== </a:t>
            </a:r>
            <a:endParaRPr lang="zh-CN" altLang="zh-CN" sz="1000" kern="0" dirty="0">
              <a:latin typeface="宋体" panose="02010600030101010101" pitchFamily="2" charset="-122"/>
              <a:cs typeface="宋体" panose="02010600030101010101" pitchFamily="2" charset="-122"/>
            </a:endParaRPr>
          </a:p>
          <a:p>
            <a:r>
              <a:rPr lang="en-US" altLang="zh-CN" sz="1000" kern="0" dirty="0">
                <a:latin typeface="宋体" panose="02010600030101010101" pitchFamily="2" charset="-122"/>
                <a:cs typeface="宋体" panose="02010600030101010101" pitchFamily="2" charset="-122"/>
              </a:rPr>
              <a:t>Sec-</a:t>
            </a:r>
            <a:r>
              <a:rPr lang="en-US" altLang="zh-CN" sz="1000" kern="0" dirty="0" err="1">
                <a:latin typeface="宋体" panose="02010600030101010101" pitchFamily="2" charset="-122"/>
                <a:cs typeface="宋体" panose="02010600030101010101" pitchFamily="2" charset="-122"/>
              </a:rPr>
              <a:t>WebSocket</a:t>
            </a:r>
            <a:r>
              <a:rPr lang="en-US" altLang="zh-CN" sz="1000" kern="0" dirty="0">
                <a:latin typeface="宋体" panose="02010600030101010101" pitchFamily="2" charset="-122"/>
                <a:cs typeface="宋体" panose="02010600030101010101" pitchFamily="2" charset="-122"/>
              </a:rPr>
              <a:t>-Version</a:t>
            </a:r>
            <a:r>
              <a:rPr lang="en-US" altLang="zh-CN" sz="1000" kern="0" dirty="0">
                <a:latin typeface="宋体" panose="02010600030101010101" pitchFamily="2" charset="-122"/>
                <a:cs typeface="宋体" panose="02010600030101010101" pitchFamily="2" charset="-122"/>
              </a:rPr>
              <a:t>: 13 </a:t>
            </a:r>
            <a:endParaRPr lang="zh-CN" altLang="zh-CN" sz="1000" kern="0" dirty="0">
              <a:latin typeface="宋体" panose="02010600030101010101" pitchFamily="2" charset="-122"/>
              <a:cs typeface="宋体" panose="02010600030101010101" pitchFamily="2" charset="-122"/>
            </a:endParaRPr>
          </a:p>
          <a:p>
            <a:r>
              <a:rPr lang="en-US" altLang="zh-CN" sz="1000" kern="0" dirty="0">
                <a:latin typeface="宋体" panose="02010600030101010101" pitchFamily="2" charset="-122"/>
                <a:cs typeface="宋体" panose="02010600030101010101" pitchFamily="2" charset="-122"/>
              </a:rPr>
              <a:t>Origin: http://example.com</a:t>
            </a:r>
            <a:br>
              <a:rPr lang="en-US" altLang="zh-CN" sz="1000" kern="0" dirty="0">
                <a:latin typeface="宋体" panose="02010600030101010101" pitchFamily="2" charset="-122"/>
                <a:cs typeface="宋体" panose="02010600030101010101" pitchFamily="2" charset="-122"/>
              </a:rPr>
            </a:br>
            <a:endParaRPr lang="zh-CN" altLang="zh-CN" sz="1000" kern="0" dirty="0">
              <a:latin typeface="宋体" panose="02010600030101010101" pitchFamily="2" charset="-122"/>
              <a:cs typeface="宋体" panose="02010600030101010101" pitchFamily="2" charset="-122"/>
            </a:endParaRPr>
          </a:p>
          <a:p>
            <a:r>
              <a:rPr lang="zh-CN" altLang="zh-CN" sz="1000" kern="0" dirty="0">
                <a:latin typeface="宋体" panose="02010600030101010101" pitchFamily="2" charset="-122"/>
                <a:cs typeface="宋体" panose="02010600030101010101" pitchFamily="2" charset="-122"/>
              </a:rPr>
              <a:t>握手响应</a:t>
            </a:r>
            <a:r>
              <a:rPr lang="en-US" altLang="zh-CN" sz="1000" kern="0" dirty="0">
                <a:latin typeface="宋体" panose="02010600030101010101" pitchFamily="2" charset="-122"/>
                <a:cs typeface="宋体" panose="02010600030101010101" pitchFamily="2" charset="-122"/>
              </a:rPr>
              <a:t/>
            </a:r>
            <a:br>
              <a:rPr lang="en-US" altLang="zh-CN" sz="1000" kern="0" dirty="0">
                <a:latin typeface="宋体" panose="02010600030101010101" pitchFamily="2" charset="-122"/>
                <a:cs typeface="宋体" panose="02010600030101010101" pitchFamily="2" charset="-122"/>
              </a:rPr>
            </a:br>
            <a:r>
              <a:rPr lang="en-US" altLang="zh-CN" sz="1000" kern="0" dirty="0">
                <a:latin typeface="宋体" panose="02010600030101010101" pitchFamily="2" charset="-122"/>
                <a:cs typeface="宋体" panose="02010600030101010101" pitchFamily="2" charset="-122"/>
              </a:rPr>
              <a:t>HTTP/1.1 101 Switching Protocols</a:t>
            </a:r>
            <a:endParaRPr lang="zh-CN" altLang="zh-CN" sz="1000" kern="0" dirty="0">
              <a:latin typeface="宋体" panose="02010600030101010101" pitchFamily="2" charset="-122"/>
              <a:cs typeface="宋体" panose="02010600030101010101" pitchFamily="2" charset="-122"/>
            </a:endParaRPr>
          </a:p>
          <a:p>
            <a:r>
              <a:rPr lang="en-US" altLang="zh-CN" sz="1000" kern="0" dirty="0">
                <a:latin typeface="宋体" panose="02010600030101010101" pitchFamily="2" charset="-122"/>
                <a:cs typeface="宋体" panose="02010600030101010101" pitchFamily="2" charset="-122"/>
              </a:rPr>
              <a:t>Upgrade: </a:t>
            </a:r>
            <a:r>
              <a:rPr lang="en-US" altLang="zh-CN" sz="1000" kern="0" dirty="0" err="1">
                <a:latin typeface="宋体" panose="02010600030101010101" pitchFamily="2" charset="-122"/>
                <a:cs typeface="宋体" panose="02010600030101010101" pitchFamily="2" charset="-122"/>
              </a:rPr>
              <a:t>websocket</a:t>
            </a:r>
            <a:r>
              <a:rPr lang="en-US" altLang="zh-CN" sz="1000" kern="0" dirty="0">
                <a:latin typeface="宋体" panose="02010600030101010101" pitchFamily="2" charset="-122"/>
                <a:cs typeface="宋体" panose="02010600030101010101" pitchFamily="2" charset="-122"/>
              </a:rPr>
              <a:t> </a:t>
            </a:r>
            <a:endParaRPr lang="zh-CN" altLang="zh-CN" sz="1000" kern="0" dirty="0">
              <a:latin typeface="宋体" panose="02010600030101010101" pitchFamily="2" charset="-122"/>
              <a:cs typeface="宋体" panose="02010600030101010101" pitchFamily="2" charset="-122"/>
            </a:endParaRPr>
          </a:p>
          <a:p>
            <a:r>
              <a:rPr lang="en-US" altLang="zh-CN" sz="1000" kern="0" dirty="0">
                <a:latin typeface="宋体" panose="02010600030101010101" pitchFamily="2" charset="-122"/>
                <a:cs typeface="宋体" panose="02010600030101010101" pitchFamily="2" charset="-122"/>
              </a:rPr>
              <a:t>Connection: Upgrade </a:t>
            </a:r>
            <a:endParaRPr lang="zh-CN" altLang="zh-CN" sz="1000" kern="0" dirty="0">
              <a:latin typeface="宋体" panose="02010600030101010101" pitchFamily="2" charset="-122"/>
              <a:cs typeface="宋体" panose="02010600030101010101" pitchFamily="2" charset="-122"/>
            </a:endParaRPr>
          </a:p>
          <a:p>
            <a:r>
              <a:rPr lang="en-US" altLang="zh-CN" sz="1000" kern="0" dirty="0">
                <a:latin typeface="宋体" panose="02010600030101010101" pitchFamily="2" charset="-122"/>
                <a:cs typeface="宋体" panose="02010600030101010101" pitchFamily="2" charset="-122"/>
              </a:rPr>
              <a:t>Sec-</a:t>
            </a:r>
            <a:r>
              <a:rPr lang="en-US" altLang="zh-CN" sz="1000" kern="0" dirty="0" err="1">
                <a:latin typeface="宋体" panose="02010600030101010101" pitchFamily="2" charset="-122"/>
                <a:cs typeface="宋体" panose="02010600030101010101" pitchFamily="2" charset="-122"/>
              </a:rPr>
              <a:t>WebSocket</a:t>
            </a:r>
            <a:r>
              <a:rPr lang="en-US" altLang="zh-CN" sz="1000" kern="0" dirty="0">
                <a:latin typeface="宋体" panose="02010600030101010101" pitchFamily="2" charset="-122"/>
                <a:cs typeface="宋体" panose="02010600030101010101" pitchFamily="2" charset="-122"/>
              </a:rPr>
              <a:t>-Accept: HSmrc0sMlYUkAGmm5OPpG2HaGWk= </a:t>
            </a:r>
            <a:endParaRPr lang="zh-CN" altLang="zh-CN" sz="1000" kern="0" dirty="0">
              <a:latin typeface="宋体" panose="02010600030101010101" pitchFamily="2" charset="-122"/>
              <a:cs typeface="宋体" panose="02010600030101010101" pitchFamily="2" charset="-122"/>
            </a:endParaRPr>
          </a:p>
          <a:p>
            <a:r>
              <a:rPr lang="en-US" altLang="zh-CN" sz="1000" kern="0" dirty="0">
                <a:latin typeface="宋体" panose="02010600030101010101" pitchFamily="2" charset="-122"/>
                <a:cs typeface="宋体" panose="02010600030101010101" pitchFamily="2" charset="-122"/>
              </a:rPr>
              <a:t/>
            </a:r>
            <a:br>
              <a:rPr lang="en-US" altLang="zh-CN" sz="1000" kern="0" dirty="0">
                <a:latin typeface="宋体" panose="02010600030101010101" pitchFamily="2" charset="-122"/>
                <a:cs typeface="宋体" panose="02010600030101010101" pitchFamily="2" charset="-122"/>
              </a:rPr>
            </a:br>
            <a:r>
              <a:rPr lang="zh-CN" altLang="zh-CN" sz="1000" kern="0" dirty="0">
                <a:latin typeface="宋体" panose="02010600030101010101" pitchFamily="2" charset="-122"/>
                <a:cs typeface="宋体" panose="02010600030101010101" pitchFamily="2" charset="-122"/>
              </a:rPr>
              <a:t>接下来就是完全按照</a:t>
            </a:r>
            <a:r>
              <a:rPr lang="en-US" altLang="zh-CN" sz="1000" kern="0" dirty="0" err="1">
                <a:latin typeface="宋体" panose="02010600030101010101" pitchFamily="2" charset="-122"/>
                <a:cs typeface="宋体" panose="02010600030101010101" pitchFamily="2" charset="-122"/>
              </a:rPr>
              <a:t>Websocket</a:t>
            </a:r>
            <a:r>
              <a:rPr lang="zh-CN" altLang="zh-CN" sz="1000" kern="0" dirty="0">
                <a:latin typeface="宋体" panose="02010600030101010101" pitchFamily="2" charset="-122"/>
                <a:cs typeface="宋体" panose="02010600030101010101" pitchFamily="2" charset="-122"/>
              </a:rPr>
              <a:t>协议进行了</a:t>
            </a:r>
          </a:p>
        </p:txBody>
      </p:sp>
      <p:sp>
        <p:nvSpPr>
          <p:cNvPr id="5" name="文本框 4"/>
          <p:cNvSpPr txBox="1"/>
          <p:nvPr/>
        </p:nvSpPr>
        <p:spPr>
          <a:xfrm>
            <a:off x="395536" y="771550"/>
            <a:ext cx="5400600"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WebSocket&amp;keyword</a:t>
            </a:r>
            <a:r>
              <a:rPr lang="en-US" altLang="zh-CN" dirty="0" smtClean="0"/>
              <a:t>=</a:t>
            </a:r>
            <a:r>
              <a:rPr lang="en-US" altLang="zh-CN" dirty="0" smtClean="0">
                <a:solidFill>
                  <a:srgbClr val="C00000"/>
                </a:solidFill>
              </a:rPr>
              <a:t>handshake</a:t>
            </a:r>
            <a:endParaRPr lang="zh-CN" altLang="en-US" dirty="0">
              <a:solidFill>
                <a:srgbClr val="C00000"/>
              </a:solidFill>
            </a:endParaRPr>
          </a:p>
        </p:txBody>
      </p:sp>
    </p:spTree>
    <p:extLst>
      <p:ext uri="{BB962C8B-B14F-4D97-AF65-F5344CB8AC3E}">
        <p14:creationId xmlns:p14="http://schemas.microsoft.com/office/powerpoint/2010/main" val="2663806552"/>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347864" cy="5143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3059832" y="1995686"/>
            <a:ext cx="504056" cy="50405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059832" y="2580134"/>
            <a:ext cx="504056" cy="50405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059832" y="3147814"/>
            <a:ext cx="504056" cy="50405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1835696" y="411510"/>
            <a:ext cx="1590500" cy="923330"/>
          </a:xfrm>
          <a:prstGeom prst="rect">
            <a:avLst/>
          </a:prstGeom>
          <a:noFill/>
        </p:spPr>
        <p:txBody>
          <a:bodyPr wrap="none" rtlCol="0">
            <a:spAutoFit/>
          </a:bodyPr>
          <a:lstStyle/>
          <a:p>
            <a:r>
              <a:rPr lang="en-US" altLang="zh-CN" sz="5400" b="1" dirty="0" smtClean="0">
                <a:solidFill>
                  <a:schemeClr val="bg1"/>
                </a:solidFill>
                <a:latin typeface="Adobe Gothic Std B" pitchFamily="34" charset="-128"/>
                <a:ea typeface="Adobe Gothic Std B" pitchFamily="34" charset="-128"/>
              </a:rPr>
              <a:t>CON</a:t>
            </a:r>
            <a:endParaRPr lang="zh-CN" altLang="en-US" sz="5400" b="1" dirty="0">
              <a:solidFill>
                <a:schemeClr val="bg1"/>
              </a:solidFill>
              <a:latin typeface="Adobe Gothic Std B" pitchFamily="34" charset="-128"/>
              <a:ea typeface="方正正大黑简体" panose="02000000000000000000" pitchFamily="2" charset="-122"/>
            </a:endParaRPr>
          </a:p>
        </p:txBody>
      </p:sp>
      <p:sp>
        <p:nvSpPr>
          <p:cNvPr id="12" name="TextBox 11"/>
          <p:cNvSpPr txBox="1"/>
          <p:nvPr/>
        </p:nvSpPr>
        <p:spPr>
          <a:xfrm>
            <a:off x="3203848" y="411510"/>
            <a:ext cx="2196435" cy="923330"/>
          </a:xfrm>
          <a:prstGeom prst="rect">
            <a:avLst/>
          </a:prstGeom>
          <a:noFill/>
        </p:spPr>
        <p:txBody>
          <a:bodyPr wrap="none" rtlCol="0">
            <a:spAutoFit/>
          </a:bodyPr>
          <a:lstStyle/>
          <a:p>
            <a:r>
              <a:rPr lang="en-US" altLang="zh-CN" sz="5400" b="1" dirty="0" smtClean="0">
                <a:solidFill>
                  <a:srgbClr val="C00000"/>
                </a:solidFill>
                <a:latin typeface="Adobe Gothic Std B" pitchFamily="34" charset="-128"/>
                <a:ea typeface="Adobe Gothic Std B" pitchFamily="34" charset="-128"/>
              </a:rPr>
              <a:t>TENTS</a:t>
            </a:r>
            <a:endParaRPr lang="zh-CN" altLang="en-US" sz="5400" b="1" dirty="0">
              <a:solidFill>
                <a:srgbClr val="C00000"/>
              </a:solidFill>
              <a:latin typeface="Adobe Gothic Std B" pitchFamily="34" charset="-128"/>
              <a:ea typeface="方正正大黑简体" panose="02000000000000000000" pitchFamily="2" charset="-122"/>
            </a:endParaRPr>
          </a:p>
        </p:txBody>
      </p:sp>
      <p:sp>
        <p:nvSpPr>
          <p:cNvPr id="13" name="TextBox 12"/>
          <p:cNvSpPr txBox="1"/>
          <p:nvPr/>
        </p:nvSpPr>
        <p:spPr>
          <a:xfrm>
            <a:off x="3727814" y="2038077"/>
            <a:ext cx="1107996" cy="369332"/>
          </a:xfrm>
          <a:prstGeom prst="rect">
            <a:avLst/>
          </a:prstGeom>
          <a:noFill/>
        </p:spPr>
        <p:txBody>
          <a:bodyPr wrap="none" rtlCol="0">
            <a:spAutoFit/>
          </a:bodyPr>
          <a:lstStyle/>
          <a:p>
            <a:r>
              <a:rPr lang="zh-CN" altLang="en-US" b="1" smtClean="0">
                <a:solidFill>
                  <a:schemeClr val="tx1">
                    <a:lumMod val="75000"/>
                    <a:lumOff val="25000"/>
                  </a:schemeClr>
                </a:solidFill>
                <a:latin typeface="微软雅黑" panose="020B0503020204020204" pitchFamily="34" charset="-122"/>
                <a:ea typeface="微软雅黑" panose="020B0503020204020204" pitchFamily="34" charset="-122"/>
              </a:rPr>
              <a:t>个人</a:t>
            </a:r>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3737228" y="2643758"/>
            <a:ext cx="2954655" cy="369332"/>
          </a:xfrm>
          <a:prstGeom prst="rect">
            <a:avLst/>
          </a:prstGeom>
          <a:noFill/>
        </p:spPr>
        <p:txBody>
          <a:bodyPr wrap="none" rtlCol="0">
            <a:spAutoFit/>
          </a:bodyPr>
          <a:lstStyle/>
          <a:p>
            <a:r>
              <a:rPr lang="zh-CN" altLang="en-US" b="1" dirty="0" smtClean="0">
                <a:solidFill>
                  <a:schemeClr val="tx1">
                    <a:lumMod val="75000"/>
                    <a:lumOff val="25000"/>
                  </a:schemeClr>
                </a:solidFill>
                <a:latin typeface="微软雅黑" pitchFamily="34" charset="-122"/>
                <a:ea typeface="微软雅黑" pitchFamily="34" charset="-122"/>
              </a:rPr>
              <a:t>实习期间</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工作项总结及</a:t>
            </a: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说明</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3737228" y="3219822"/>
            <a:ext cx="2241319" cy="369332"/>
          </a:xfrm>
          <a:prstGeom prst="rect">
            <a:avLst/>
          </a:prstGeom>
          <a:noFill/>
        </p:spPr>
        <p:txBody>
          <a:bodyPr wrap="non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个人想法</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&amp;</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后续规划</a:t>
            </a:r>
          </a:p>
        </p:txBody>
      </p:sp>
      <p:sp>
        <p:nvSpPr>
          <p:cNvPr id="2" name="TextBox 1"/>
          <p:cNvSpPr txBox="1"/>
          <p:nvPr/>
        </p:nvSpPr>
        <p:spPr>
          <a:xfrm>
            <a:off x="3214632" y="2058402"/>
            <a:ext cx="301686" cy="369332"/>
          </a:xfrm>
          <a:prstGeom prst="rect">
            <a:avLst/>
          </a:prstGeom>
          <a:noFill/>
        </p:spPr>
        <p:txBody>
          <a:bodyPr wrap="none" rtlCol="0">
            <a:spAutoFit/>
          </a:bodyPr>
          <a:lstStyle/>
          <a:p>
            <a:r>
              <a:rPr lang="en-US" altLang="zh-CN" b="1" dirty="0" smtClean="0">
                <a:solidFill>
                  <a:schemeClr val="bg1"/>
                </a:solidFill>
              </a:rPr>
              <a:t>1</a:t>
            </a:r>
            <a:endParaRPr lang="zh-CN" altLang="en-US" b="1" dirty="0">
              <a:solidFill>
                <a:schemeClr val="bg1"/>
              </a:solidFill>
            </a:endParaRPr>
          </a:p>
        </p:txBody>
      </p:sp>
      <p:sp>
        <p:nvSpPr>
          <p:cNvPr id="17" name="TextBox 16"/>
          <p:cNvSpPr txBox="1"/>
          <p:nvPr/>
        </p:nvSpPr>
        <p:spPr>
          <a:xfrm>
            <a:off x="3203848" y="2643758"/>
            <a:ext cx="301686" cy="369332"/>
          </a:xfrm>
          <a:prstGeom prst="rect">
            <a:avLst/>
          </a:prstGeom>
          <a:noFill/>
        </p:spPr>
        <p:txBody>
          <a:bodyPr wrap="none" rtlCol="0">
            <a:spAutoFit/>
          </a:bodyPr>
          <a:lstStyle/>
          <a:p>
            <a:r>
              <a:rPr lang="en-US" altLang="zh-CN" b="1" dirty="0" smtClean="0">
                <a:solidFill>
                  <a:schemeClr val="bg1"/>
                </a:solidFill>
              </a:rPr>
              <a:t>2</a:t>
            </a:r>
            <a:endParaRPr lang="zh-CN" altLang="en-US" b="1" dirty="0">
              <a:solidFill>
                <a:schemeClr val="bg1"/>
              </a:solidFill>
            </a:endParaRPr>
          </a:p>
        </p:txBody>
      </p:sp>
      <p:sp>
        <p:nvSpPr>
          <p:cNvPr id="18" name="TextBox 17"/>
          <p:cNvSpPr txBox="1"/>
          <p:nvPr/>
        </p:nvSpPr>
        <p:spPr>
          <a:xfrm>
            <a:off x="3203848" y="3210530"/>
            <a:ext cx="301686" cy="369332"/>
          </a:xfrm>
          <a:prstGeom prst="rect">
            <a:avLst/>
          </a:prstGeom>
          <a:noFill/>
        </p:spPr>
        <p:txBody>
          <a:bodyPr wrap="none" rtlCol="0">
            <a:spAutoFit/>
          </a:bodyPr>
          <a:lstStyle/>
          <a:p>
            <a:r>
              <a:rPr lang="en-US" altLang="zh-CN" b="1" dirty="0" smtClean="0">
                <a:solidFill>
                  <a:schemeClr val="bg1"/>
                </a:solidFill>
              </a:rPr>
              <a:t>3</a:t>
            </a:r>
            <a:endParaRPr lang="zh-CN" altLang="en-US" b="1" dirty="0">
              <a:solidFill>
                <a:schemeClr val="bg1"/>
              </a:solidFill>
            </a:endParaRPr>
          </a:p>
        </p:txBody>
      </p:sp>
    </p:spTree>
    <p:extLst>
      <p:ext uri="{BB962C8B-B14F-4D97-AF65-F5344CB8AC3E}">
        <p14:creationId xmlns:p14="http://schemas.microsoft.com/office/powerpoint/2010/main" val="3639577344"/>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2" name="矩形 1"/>
          <p:cNvSpPr/>
          <p:nvPr/>
        </p:nvSpPr>
        <p:spPr>
          <a:xfrm>
            <a:off x="915632" y="1557540"/>
            <a:ext cx="2216208" cy="2400657"/>
          </a:xfrm>
          <a:prstGeom prst="rect">
            <a:avLst/>
          </a:prstGeom>
        </p:spPr>
        <p:txBody>
          <a:bodyPr wrap="square">
            <a:spAutoFit/>
          </a:bodyPr>
          <a:lstStyle/>
          <a:p>
            <a:pPr algn="just">
              <a:spcAft>
                <a:spcPts val="0"/>
              </a:spcAft>
            </a:pPr>
            <a:r>
              <a:rPr lang="en-US" altLang="zh-CN" sz="1000" kern="100" dirty="0" err="1">
                <a:latin typeface="Calibri" panose="020F0502020204030204" pitchFamily="34" charset="0"/>
                <a:cs typeface="Times New Roman" panose="02020603050405020304" pitchFamily="18" charset="0"/>
              </a:rPr>
              <a:t>Websocket</a:t>
            </a:r>
            <a:r>
              <a:rPr lang="zh-CN" altLang="zh-CN" sz="1000" kern="100" dirty="0">
                <a:latin typeface="Calibri" panose="020F0502020204030204" pitchFamily="34" charset="0"/>
                <a:cs typeface="Times New Roman" panose="02020603050405020304" pitchFamily="18" charset="0"/>
              </a:rPr>
              <a:t>的优点</a:t>
            </a:r>
            <a:r>
              <a:rPr lang="en-US" altLang="zh-CN" sz="1000" kern="100" dirty="0">
                <a:latin typeface="Calibri" panose="020F0502020204030204" pitchFamily="34" charset="0"/>
                <a:cs typeface="Times New Roman" panose="02020603050405020304" pitchFamily="18" charset="0"/>
              </a:rPr>
              <a:t>:</a:t>
            </a:r>
            <a:endParaRPr lang="zh-CN" altLang="zh-CN" sz="1000" kern="100" dirty="0">
              <a:latin typeface="Calibri" panose="020F0502020204030204" pitchFamily="34" charset="0"/>
              <a:cs typeface="Times New Roman" panose="02020603050405020304" pitchFamily="18" charset="0"/>
            </a:endParaRPr>
          </a:p>
          <a:p>
            <a:endParaRPr lang="en-US" altLang="zh-CN" sz="1000" kern="100" dirty="0" smtClean="0">
              <a:latin typeface="Calibri" panose="020F0502020204030204" pitchFamily="34" charset="0"/>
              <a:cs typeface="Times New Roman" panose="02020603050405020304" pitchFamily="18" charset="0"/>
            </a:endParaRPr>
          </a:p>
          <a:p>
            <a:r>
              <a:rPr lang="zh-CN" altLang="zh-CN" sz="1000" kern="100" dirty="0" smtClean="0">
                <a:latin typeface="Calibri" panose="020F0502020204030204" pitchFamily="34" charset="0"/>
                <a:cs typeface="Times New Roman" panose="02020603050405020304" pitchFamily="18" charset="0"/>
              </a:rPr>
              <a:t>在</a:t>
            </a:r>
            <a:r>
              <a:rPr lang="zh-CN" altLang="zh-CN" sz="1000" kern="100" dirty="0">
                <a:latin typeface="Calibri" panose="020F0502020204030204" pitchFamily="34" charset="0"/>
                <a:cs typeface="Times New Roman" panose="02020603050405020304" pitchFamily="18" charset="0"/>
              </a:rPr>
              <a:t>传统的方式</a:t>
            </a:r>
            <a:r>
              <a:rPr lang="zh-CN" altLang="zh-CN" sz="1000" kern="100" dirty="0" smtClean="0">
                <a:latin typeface="Calibri" panose="020F0502020204030204" pitchFamily="34" charset="0"/>
                <a:cs typeface="Times New Roman" panose="02020603050405020304" pitchFamily="18" charset="0"/>
              </a:rPr>
              <a:t>上</a:t>
            </a:r>
            <a:r>
              <a:rPr lang="zh-CN" altLang="en-US" sz="1000" kern="100" dirty="0" smtClean="0">
                <a:latin typeface="Calibri" panose="020F0502020204030204" pitchFamily="34" charset="0"/>
                <a:cs typeface="Times New Roman" panose="02020603050405020304" pitchFamily="18" charset="0"/>
              </a:rPr>
              <a:t>（如右图）</a:t>
            </a:r>
            <a:r>
              <a:rPr lang="zh-CN" altLang="zh-CN" sz="1000" kern="100" dirty="0" smtClean="0">
                <a:latin typeface="Calibri" panose="020F0502020204030204" pitchFamily="34" charset="0"/>
                <a:cs typeface="Times New Roman" panose="02020603050405020304" pitchFamily="18" charset="0"/>
              </a:rPr>
              <a:t>，</a:t>
            </a:r>
            <a:r>
              <a:rPr lang="zh-CN" altLang="zh-CN" sz="1000" kern="100" dirty="0">
                <a:latin typeface="Calibri" panose="020F0502020204030204" pitchFamily="34" charset="0"/>
                <a:cs typeface="Times New Roman" panose="02020603050405020304" pitchFamily="18" charset="0"/>
              </a:rPr>
              <a:t>要不断的建立，关闭</a:t>
            </a:r>
            <a:r>
              <a:rPr lang="en-US" altLang="zh-CN" sz="1000" kern="100" dirty="0">
                <a:latin typeface="Calibri" panose="020F0502020204030204" pitchFamily="34" charset="0"/>
                <a:cs typeface="Times New Roman" panose="02020603050405020304" pitchFamily="18" charset="0"/>
              </a:rPr>
              <a:t>HTTP</a:t>
            </a:r>
            <a:r>
              <a:rPr lang="zh-CN" altLang="zh-CN" sz="1000" kern="100" dirty="0">
                <a:latin typeface="Calibri" panose="020F0502020204030204" pitchFamily="34" charset="0"/>
                <a:cs typeface="Times New Roman" panose="02020603050405020304" pitchFamily="18" charset="0"/>
              </a:rPr>
              <a:t>协议，由于</a:t>
            </a:r>
            <a:r>
              <a:rPr lang="en-US" altLang="zh-CN" sz="1000" kern="100" dirty="0">
                <a:latin typeface="Calibri" panose="020F0502020204030204" pitchFamily="34" charset="0"/>
                <a:cs typeface="Times New Roman" panose="02020603050405020304" pitchFamily="18" charset="0"/>
              </a:rPr>
              <a:t>HTTP</a:t>
            </a:r>
            <a:r>
              <a:rPr lang="zh-CN" altLang="zh-CN" sz="1000" kern="100" dirty="0">
                <a:latin typeface="Calibri" panose="020F0502020204030204" pitchFamily="34" charset="0"/>
                <a:cs typeface="Times New Roman" panose="02020603050405020304" pitchFamily="18" charset="0"/>
              </a:rPr>
              <a:t>是非状态性的，每次都要重新传输</a:t>
            </a:r>
            <a:r>
              <a:rPr lang="en-US" altLang="zh-CN" sz="1000" kern="100" dirty="0">
                <a:latin typeface="Calibri" panose="020F0502020204030204" pitchFamily="34" charset="0"/>
                <a:cs typeface="Times New Roman" panose="02020603050405020304" pitchFamily="18" charset="0"/>
              </a:rPr>
              <a:t>identity info</a:t>
            </a:r>
            <a:r>
              <a:rPr lang="zh-CN" altLang="zh-CN" sz="1000" kern="100" dirty="0">
                <a:latin typeface="Calibri" panose="020F0502020204030204" pitchFamily="34" charset="0"/>
                <a:cs typeface="Times New Roman" panose="02020603050405020304" pitchFamily="18" charset="0"/>
              </a:rPr>
              <a:t>（鉴别信息），来告诉服务端你是谁。浪费处理时间，而且还会在网路传输中消耗过多的流量。但是</a:t>
            </a:r>
            <a:r>
              <a:rPr lang="en-US" altLang="zh-CN" sz="1000" kern="100" dirty="0" err="1">
                <a:latin typeface="Calibri" panose="020F0502020204030204" pitchFamily="34" charset="0"/>
                <a:cs typeface="Times New Roman" panose="02020603050405020304" pitchFamily="18" charset="0"/>
              </a:rPr>
              <a:t>Websocket</a:t>
            </a:r>
            <a:r>
              <a:rPr lang="zh-CN" altLang="zh-CN" sz="1000" kern="100" dirty="0">
                <a:latin typeface="Calibri" panose="020F0502020204030204" pitchFamily="34" charset="0"/>
                <a:cs typeface="Times New Roman" panose="02020603050405020304" pitchFamily="18" charset="0"/>
              </a:rPr>
              <a:t>只需要一次</a:t>
            </a:r>
            <a:r>
              <a:rPr lang="en-US" altLang="zh-CN" sz="1000" kern="100" dirty="0">
                <a:latin typeface="Calibri" panose="020F0502020204030204" pitchFamily="34" charset="0"/>
                <a:cs typeface="Times New Roman" panose="02020603050405020304" pitchFamily="18" charset="0"/>
              </a:rPr>
              <a:t>HTTP</a:t>
            </a:r>
            <a:r>
              <a:rPr lang="zh-CN" altLang="zh-CN" sz="1000" kern="100" dirty="0">
                <a:latin typeface="Calibri" panose="020F0502020204030204" pitchFamily="34" charset="0"/>
                <a:cs typeface="Times New Roman" panose="02020603050405020304" pitchFamily="18" charset="0"/>
              </a:rPr>
              <a:t>握手，所以说整个通讯过程是建立在一次连接</a:t>
            </a:r>
            <a:r>
              <a:rPr lang="en-US" altLang="zh-CN" sz="1000" kern="100" dirty="0">
                <a:latin typeface="Calibri" panose="020F0502020204030204" pitchFamily="34" charset="0"/>
                <a:cs typeface="Times New Roman" panose="02020603050405020304" pitchFamily="18" charset="0"/>
              </a:rPr>
              <a:t>/</a:t>
            </a:r>
            <a:r>
              <a:rPr lang="zh-CN" altLang="zh-CN" sz="1000" kern="100" dirty="0">
                <a:latin typeface="Calibri" panose="020F0502020204030204" pitchFamily="34" charset="0"/>
                <a:cs typeface="Times New Roman" panose="02020603050405020304" pitchFamily="18" charset="0"/>
              </a:rPr>
              <a:t>状态中，也就避免了</a:t>
            </a:r>
            <a:r>
              <a:rPr lang="en-US" altLang="zh-CN" sz="1000" kern="100" dirty="0">
                <a:latin typeface="Calibri" panose="020F0502020204030204" pitchFamily="34" charset="0"/>
                <a:cs typeface="Times New Roman" panose="02020603050405020304" pitchFamily="18" charset="0"/>
              </a:rPr>
              <a:t>HTTP</a:t>
            </a:r>
            <a:r>
              <a:rPr lang="zh-CN" altLang="zh-CN" sz="1000" kern="100" dirty="0">
                <a:latin typeface="Calibri" panose="020F0502020204030204" pitchFamily="34" charset="0"/>
                <a:cs typeface="Times New Roman" panose="02020603050405020304" pitchFamily="18" charset="0"/>
              </a:rPr>
              <a:t>的非状态性，服务端会一直知道你的信息，直到你关闭请求。并且由客户主动询问，转换为服务器（推送）有信息的时候可以主动推送。</a:t>
            </a:r>
          </a:p>
        </p:txBody>
      </p:sp>
      <p:pic>
        <p:nvPicPr>
          <p:cNvPr id="5" name="图片 4" descr="图 1. 传统 HTTP 请求响应客户端服务器交互图"/>
          <p:cNvPicPr/>
          <p:nvPr/>
        </p:nvPicPr>
        <p:blipFill>
          <a:blip r:embed="rId2">
            <a:extLst>
              <a:ext uri="{28A0092B-C50C-407E-A947-70E740481C1C}">
                <a14:useLocalDpi xmlns:a14="http://schemas.microsoft.com/office/drawing/2010/main" val="0"/>
              </a:ext>
            </a:extLst>
          </a:blip>
          <a:srcRect/>
          <a:stretch>
            <a:fillRect/>
          </a:stretch>
        </p:blipFill>
        <p:spPr bwMode="auto">
          <a:xfrm>
            <a:off x="5940152" y="1146188"/>
            <a:ext cx="2602616" cy="2886231"/>
          </a:xfrm>
          <a:prstGeom prst="rect">
            <a:avLst/>
          </a:prstGeom>
          <a:noFill/>
          <a:ln>
            <a:noFill/>
          </a:ln>
        </p:spPr>
      </p:pic>
      <p:sp>
        <p:nvSpPr>
          <p:cNvPr id="3" name="矩形 2"/>
          <p:cNvSpPr/>
          <p:nvPr/>
        </p:nvSpPr>
        <p:spPr>
          <a:xfrm>
            <a:off x="5652120" y="4144165"/>
            <a:ext cx="4572000" cy="246221"/>
          </a:xfrm>
          <a:prstGeom prst="rect">
            <a:avLst/>
          </a:prstGeom>
        </p:spPr>
        <p:txBody>
          <a:bodyPr>
            <a:spAutoFit/>
          </a:bodyPr>
          <a:lstStyle/>
          <a:p>
            <a:r>
              <a:rPr lang="zh-CN" altLang="zh-CN" sz="1000" dirty="0">
                <a:latin typeface="Calibri" panose="020F0502020204030204" pitchFamily="34" charset="0"/>
                <a:cs typeface="Times New Roman" panose="02020603050405020304" pitchFamily="18" charset="0"/>
              </a:rPr>
              <a:t>图</a:t>
            </a:r>
            <a:r>
              <a:rPr lang="en-US" altLang="zh-CN" sz="1000" dirty="0">
                <a:latin typeface="Calibri" panose="020F0502020204030204" pitchFamily="34" charset="0"/>
                <a:cs typeface="Times New Roman" panose="02020603050405020304" pitchFamily="18" charset="0"/>
              </a:rPr>
              <a:t> 4</a:t>
            </a:r>
            <a:r>
              <a:rPr lang="en-US" altLang="zh-CN" sz="1000" dirty="0" smtClean="0">
                <a:latin typeface="Calibri" panose="020F0502020204030204" pitchFamily="34" charset="0"/>
                <a:cs typeface="Times New Roman" panose="02020603050405020304" pitchFamily="18" charset="0"/>
              </a:rPr>
              <a:t>. </a:t>
            </a:r>
            <a:r>
              <a:rPr lang="zh-CN" altLang="zh-CN" sz="1000" dirty="0">
                <a:latin typeface="Calibri" panose="020F0502020204030204" pitchFamily="34" charset="0"/>
                <a:cs typeface="Times New Roman" panose="02020603050405020304" pitchFamily="18" charset="0"/>
              </a:rPr>
              <a:t>传统</a:t>
            </a:r>
            <a:r>
              <a:rPr lang="en-US" altLang="zh-CN" sz="1000" dirty="0">
                <a:latin typeface="Calibri" panose="020F0502020204030204" pitchFamily="34" charset="0"/>
                <a:cs typeface="Times New Roman" panose="02020603050405020304" pitchFamily="18" charset="0"/>
              </a:rPr>
              <a:t> HTTP </a:t>
            </a:r>
            <a:r>
              <a:rPr lang="zh-CN" altLang="zh-CN" sz="1000" dirty="0">
                <a:latin typeface="Calibri" panose="020F0502020204030204" pitchFamily="34" charset="0"/>
                <a:cs typeface="Times New Roman" panose="02020603050405020304" pitchFamily="18" charset="0"/>
              </a:rPr>
              <a:t>请求响应客户端服务器交互图</a:t>
            </a:r>
            <a:endParaRPr lang="zh-CN" altLang="en-US" sz="1000" dirty="0"/>
          </a:p>
        </p:txBody>
      </p:sp>
      <p:pic>
        <p:nvPicPr>
          <p:cNvPr id="7" name="图片 6" descr="图 2.WebSocket 请求响应客户端服务器交互图"/>
          <p:cNvPicPr/>
          <p:nvPr/>
        </p:nvPicPr>
        <p:blipFill>
          <a:blip r:embed="rId3">
            <a:extLst>
              <a:ext uri="{28A0092B-C50C-407E-A947-70E740481C1C}">
                <a14:useLocalDpi xmlns:a14="http://schemas.microsoft.com/office/drawing/2010/main" val="0"/>
              </a:ext>
            </a:extLst>
          </a:blip>
          <a:srcRect/>
          <a:stretch>
            <a:fillRect/>
          </a:stretch>
        </p:blipFill>
        <p:spPr bwMode="auto">
          <a:xfrm>
            <a:off x="3131840" y="1287658"/>
            <a:ext cx="2843386" cy="2610827"/>
          </a:xfrm>
          <a:prstGeom prst="rect">
            <a:avLst/>
          </a:prstGeom>
          <a:noFill/>
          <a:ln>
            <a:noFill/>
          </a:ln>
        </p:spPr>
      </p:pic>
      <p:sp>
        <p:nvSpPr>
          <p:cNvPr id="6" name="矩形 5"/>
          <p:cNvSpPr/>
          <p:nvPr/>
        </p:nvSpPr>
        <p:spPr>
          <a:xfrm>
            <a:off x="2123728" y="4144164"/>
            <a:ext cx="4572000" cy="246221"/>
          </a:xfrm>
          <a:prstGeom prst="rect">
            <a:avLst/>
          </a:prstGeom>
        </p:spPr>
        <p:txBody>
          <a:bodyPr>
            <a:spAutoFit/>
          </a:bodyPr>
          <a:lstStyle/>
          <a:p>
            <a:pPr algn="ctr">
              <a:spcAft>
                <a:spcPts val="0"/>
              </a:spcAft>
            </a:pPr>
            <a:r>
              <a:rPr lang="zh-CN" altLang="zh-CN" sz="1000" kern="100" dirty="0">
                <a:latin typeface="Calibri" panose="020F0502020204030204" pitchFamily="34" charset="0"/>
                <a:cs typeface="Times New Roman" panose="02020603050405020304" pitchFamily="18" charset="0"/>
              </a:rPr>
              <a:t>图</a:t>
            </a:r>
            <a:r>
              <a:rPr lang="en-US" altLang="zh-CN" sz="1000" kern="100" dirty="0">
                <a:latin typeface="Calibri" panose="020F0502020204030204" pitchFamily="34" charset="0"/>
                <a:cs typeface="Times New Roman" panose="02020603050405020304" pitchFamily="18" charset="0"/>
              </a:rPr>
              <a:t> </a:t>
            </a:r>
            <a:r>
              <a:rPr lang="en-US" altLang="zh-CN" sz="1000" kern="100" dirty="0" smtClean="0">
                <a:latin typeface="Calibri" panose="020F0502020204030204" pitchFamily="34" charset="0"/>
                <a:cs typeface="Times New Roman" panose="02020603050405020304" pitchFamily="18" charset="0"/>
              </a:rPr>
              <a:t>3</a:t>
            </a:r>
            <a:r>
              <a:rPr lang="en-US" altLang="zh-CN" sz="1000" kern="100" dirty="0" smtClean="0">
                <a:latin typeface="Calibri" panose="020F0502020204030204" pitchFamily="34" charset="0"/>
                <a:cs typeface="Times New Roman" panose="02020603050405020304" pitchFamily="18" charset="0"/>
              </a:rPr>
              <a:t>. </a:t>
            </a:r>
            <a:r>
              <a:rPr lang="en-US" altLang="zh-CN" sz="1000" kern="100" dirty="0" err="1" smtClean="0">
                <a:latin typeface="Calibri" panose="020F0502020204030204" pitchFamily="34" charset="0"/>
                <a:cs typeface="Times New Roman" panose="02020603050405020304" pitchFamily="18" charset="0"/>
              </a:rPr>
              <a:t>WebSocket</a:t>
            </a:r>
            <a:r>
              <a:rPr lang="en-US" altLang="zh-CN" sz="1000" kern="100" dirty="0" smtClean="0">
                <a:latin typeface="Calibri" panose="020F0502020204030204" pitchFamily="34" charset="0"/>
                <a:cs typeface="Times New Roman" panose="02020603050405020304" pitchFamily="18" charset="0"/>
              </a:rPr>
              <a:t> </a:t>
            </a:r>
            <a:r>
              <a:rPr lang="zh-CN" altLang="zh-CN" sz="1000" kern="100" dirty="0">
                <a:latin typeface="Calibri" panose="020F0502020204030204" pitchFamily="34" charset="0"/>
                <a:cs typeface="Times New Roman" panose="02020603050405020304" pitchFamily="18" charset="0"/>
              </a:rPr>
              <a:t>请求响应客户端服务器</a:t>
            </a:r>
            <a:r>
              <a:rPr lang="zh-CN" altLang="zh-CN" sz="1000" kern="100" dirty="0" smtClean="0">
                <a:latin typeface="Calibri" panose="020F0502020204030204" pitchFamily="34" charset="0"/>
                <a:cs typeface="Times New Roman" panose="02020603050405020304" pitchFamily="18" charset="0"/>
              </a:rPr>
              <a:t>交互</a:t>
            </a:r>
            <a:endParaRPr lang="zh-CN" altLang="zh-CN" kern="100" dirty="0">
              <a:latin typeface="Calibri" panose="020F0502020204030204" pitchFamily="34" charset="0"/>
              <a:cs typeface="Times New Roman" panose="02020603050405020304" pitchFamily="18" charset="0"/>
            </a:endParaRPr>
          </a:p>
        </p:txBody>
      </p:sp>
      <p:sp>
        <p:nvSpPr>
          <p:cNvPr id="10" name="文本框 9"/>
          <p:cNvSpPr txBox="1"/>
          <p:nvPr/>
        </p:nvSpPr>
        <p:spPr>
          <a:xfrm>
            <a:off x="395536" y="771550"/>
            <a:ext cx="6192688"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WebSocket&amp;keyword</a:t>
            </a:r>
            <a:r>
              <a:rPr lang="en-US" altLang="zh-CN" dirty="0" smtClean="0"/>
              <a:t>=</a:t>
            </a:r>
            <a:r>
              <a:rPr lang="en-US" altLang="zh-CN" dirty="0" err="1" smtClean="0">
                <a:solidFill>
                  <a:srgbClr val="C00000"/>
                </a:solidFill>
              </a:rPr>
              <a:t>compareWithHTTP</a:t>
            </a:r>
            <a:endParaRPr lang="zh-CN" altLang="en-US" dirty="0">
              <a:solidFill>
                <a:srgbClr val="C00000"/>
              </a:solidFill>
            </a:endParaRPr>
          </a:p>
        </p:txBody>
      </p:sp>
    </p:spTree>
    <p:extLst>
      <p:ext uri="{BB962C8B-B14F-4D97-AF65-F5344CB8AC3E}">
        <p14:creationId xmlns:p14="http://schemas.microsoft.com/office/powerpoint/2010/main" val="968278756"/>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10" name="图片 9"/>
          <p:cNvPicPr/>
          <p:nvPr/>
        </p:nvPicPr>
        <p:blipFill>
          <a:blip r:embed="rId2"/>
          <a:stretch>
            <a:fillRect/>
          </a:stretch>
        </p:blipFill>
        <p:spPr>
          <a:xfrm>
            <a:off x="1547664" y="1042237"/>
            <a:ext cx="5274310" cy="3285617"/>
          </a:xfrm>
          <a:prstGeom prst="rect">
            <a:avLst/>
          </a:prstGeom>
        </p:spPr>
      </p:pic>
      <p:sp>
        <p:nvSpPr>
          <p:cNvPr id="11" name="文本框 10"/>
          <p:cNvSpPr txBox="1"/>
          <p:nvPr/>
        </p:nvSpPr>
        <p:spPr>
          <a:xfrm>
            <a:off x="2771800" y="4367172"/>
            <a:ext cx="3714118" cy="276999"/>
          </a:xfrm>
          <a:prstGeom prst="rect">
            <a:avLst/>
          </a:prstGeom>
          <a:noFill/>
        </p:spPr>
        <p:txBody>
          <a:bodyPr wrap="square" rtlCol="0">
            <a:spAutoFit/>
          </a:bodyPr>
          <a:lstStyle/>
          <a:p>
            <a:r>
              <a:rPr lang="zh-CN" altLang="en-US" sz="1200" dirty="0" smtClean="0"/>
              <a:t>图</a:t>
            </a:r>
            <a:r>
              <a:rPr lang="en-US" altLang="zh-CN" sz="1200" dirty="0" smtClean="0"/>
              <a:t>5. </a:t>
            </a:r>
            <a:r>
              <a:rPr lang="en-US" altLang="zh-CN" sz="1200" dirty="0" err="1" smtClean="0"/>
              <a:t>WebSocket</a:t>
            </a:r>
            <a:r>
              <a:rPr lang="en-US" altLang="zh-CN" sz="1200" dirty="0" smtClean="0"/>
              <a:t>-Based</a:t>
            </a:r>
            <a:r>
              <a:rPr lang="zh-CN" altLang="en-US" sz="1200" dirty="0" smtClean="0"/>
              <a:t>实时</a:t>
            </a:r>
            <a:r>
              <a:rPr lang="zh-CN" altLang="en-US" sz="1200" dirty="0" smtClean="0"/>
              <a:t>聊天</a:t>
            </a:r>
            <a:r>
              <a:rPr lang="en-US" altLang="zh-CN" sz="1200" dirty="0" smtClean="0"/>
              <a:t>Cilent1</a:t>
            </a:r>
            <a:endParaRPr lang="zh-CN" altLang="en-US" sz="1200" dirty="0"/>
          </a:p>
        </p:txBody>
      </p:sp>
      <p:sp>
        <p:nvSpPr>
          <p:cNvPr id="6" name="文本框 5"/>
          <p:cNvSpPr txBox="1"/>
          <p:nvPr/>
        </p:nvSpPr>
        <p:spPr>
          <a:xfrm>
            <a:off x="398693" y="696861"/>
            <a:ext cx="6192688"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WebSocket&amp;keyword</a:t>
            </a:r>
            <a:r>
              <a:rPr lang="en-US" altLang="zh-CN" dirty="0" smtClean="0"/>
              <a:t>=</a:t>
            </a:r>
            <a:r>
              <a:rPr lang="zh-CN" altLang="zh-CN" kern="100" dirty="0" smtClean="0">
                <a:solidFill>
                  <a:srgbClr val="C00000"/>
                </a:solidFill>
                <a:latin typeface="Calibri" panose="020F0502020204030204" pitchFamily="34" charset="0"/>
                <a:cs typeface="Times New Roman" panose="02020603050405020304" pitchFamily="18" charset="0"/>
              </a:rPr>
              <a:t>预</a:t>
            </a:r>
            <a:r>
              <a:rPr lang="zh-CN" altLang="zh-CN" kern="100" dirty="0">
                <a:solidFill>
                  <a:srgbClr val="C00000"/>
                </a:solidFill>
                <a:latin typeface="Calibri" panose="020F0502020204030204" pitchFamily="34" charset="0"/>
                <a:cs typeface="Times New Roman" panose="02020603050405020304" pitchFamily="18" charset="0"/>
              </a:rPr>
              <a:t>研</a:t>
            </a:r>
            <a:r>
              <a:rPr lang="en-US" altLang="zh-CN" kern="100" dirty="0" err="1" smtClean="0">
                <a:solidFill>
                  <a:srgbClr val="C00000"/>
                </a:solidFill>
                <a:latin typeface="Calibri" panose="020F0502020204030204" pitchFamily="34" charset="0"/>
                <a:cs typeface="Times New Roman" panose="02020603050405020304" pitchFamily="18" charset="0"/>
              </a:rPr>
              <a:t>Demo</a:t>
            </a:r>
            <a:r>
              <a:rPr lang="en-US" altLang="zh-CN" kern="100" dirty="0" err="1">
                <a:solidFill>
                  <a:srgbClr val="C00000"/>
                </a:solidFill>
                <a:latin typeface="Calibri" panose="020F0502020204030204" pitchFamily="34" charset="0"/>
                <a:cs typeface="Times New Roman" panose="02020603050405020304" pitchFamily="18" charset="0"/>
              </a:rPr>
              <a:t>&amp;</a:t>
            </a:r>
            <a:r>
              <a:rPr lang="en-US" altLang="zh-CN" kern="100" dirty="0" err="1" smtClean="0">
                <a:solidFill>
                  <a:srgbClr val="C00000"/>
                </a:solidFill>
                <a:latin typeface="Calibri" panose="020F0502020204030204" pitchFamily="34" charset="0"/>
                <a:cs typeface="Times New Roman" panose="02020603050405020304" pitchFamily="18" charset="0"/>
              </a:rPr>
              <a:t>Test</a:t>
            </a:r>
            <a:endParaRPr lang="zh-CN" altLang="zh-CN" kern="100" dirty="0">
              <a:solidFill>
                <a:srgbClr val="C00000"/>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457965"/>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11" name="文本框 10"/>
          <p:cNvSpPr txBox="1"/>
          <p:nvPr/>
        </p:nvSpPr>
        <p:spPr>
          <a:xfrm>
            <a:off x="3131840" y="4410616"/>
            <a:ext cx="3714118" cy="276999"/>
          </a:xfrm>
          <a:prstGeom prst="rect">
            <a:avLst/>
          </a:prstGeom>
          <a:noFill/>
        </p:spPr>
        <p:txBody>
          <a:bodyPr wrap="square" rtlCol="0">
            <a:spAutoFit/>
          </a:bodyPr>
          <a:lstStyle/>
          <a:p>
            <a:r>
              <a:rPr lang="zh-CN" altLang="en-US" sz="1200" dirty="0"/>
              <a:t>图</a:t>
            </a:r>
            <a:r>
              <a:rPr lang="en-US" altLang="zh-CN" sz="1200" dirty="0" smtClean="0"/>
              <a:t>6. </a:t>
            </a:r>
            <a:r>
              <a:rPr lang="en-US" altLang="zh-CN" sz="1200" dirty="0" err="1" smtClean="0"/>
              <a:t>WebSocket</a:t>
            </a:r>
            <a:r>
              <a:rPr lang="en-US" altLang="zh-CN" sz="1200" dirty="0" smtClean="0"/>
              <a:t>-Based</a:t>
            </a:r>
            <a:r>
              <a:rPr lang="zh-CN" altLang="en-US" sz="1200" dirty="0" smtClean="0"/>
              <a:t>实时</a:t>
            </a:r>
            <a:r>
              <a:rPr lang="zh-CN" altLang="en-US" sz="1200" dirty="0"/>
              <a:t>聊天</a:t>
            </a:r>
            <a:r>
              <a:rPr lang="en-US" altLang="zh-CN" sz="1200" dirty="0"/>
              <a:t>Cilent2</a:t>
            </a:r>
            <a:endParaRPr lang="zh-CN" altLang="en-US" sz="1200" dirty="0"/>
          </a:p>
        </p:txBody>
      </p:sp>
      <p:pic>
        <p:nvPicPr>
          <p:cNvPr id="6" name="图片 5"/>
          <p:cNvPicPr/>
          <p:nvPr/>
        </p:nvPicPr>
        <p:blipFill>
          <a:blip r:embed="rId2"/>
          <a:stretch>
            <a:fillRect/>
          </a:stretch>
        </p:blipFill>
        <p:spPr>
          <a:xfrm>
            <a:off x="1568519" y="1025762"/>
            <a:ext cx="5544616" cy="3384854"/>
          </a:xfrm>
          <a:prstGeom prst="rect">
            <a:avLst/>
          </a:prstGeom>
        </p:spPr>
      </p:pic>
      <p:sp>
        <p:nvSpPr>
          <p:cNvPr id="7" name="文本框 6"/>
          <p:cNvSpPr txBox="1"/>
          <p:nvPr/>
        </p:nvSpPr>
        <p:spPr>
          <a:xfrm>
            <a:off x="398693" y="696861"/>
            <a:ext cx="6192688"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WebSocket&amp;keyword</a:t>
            </a:r>
            <a:r>
              <a:rPr lang="en-US" altLang="zh-CN" dirty="0" smtClean="0"/>
              <a:t>=</a:t>
            </a:r>
            <a:r>
              <a:rPr lang="zh-CN" altLang="zh-CN" kern="100" dirty="0" smtClean="0">
                <a:solidFill>
                  <a:srgbClr val="C00000"/>
                </a:solidFill>
                <a:latin typeface="Calibri" panose="020F0502020204030204" pitchFamily="34" charset="0"/>
                <a:cs typeface="Times New Roman" panose="02020603050405020304" pitchFamily="18" charset="0"/>
              </a:rPr>
              <a:t>预</a:t>
            </a:r>
            <a:r>
              <a:rPr lang="zh-CN" altLang="zh-CN" kern="100" dirty="0">
                <a:solidFill>
                  <a:srgbClr val="C00000"/>
                </a:solidFill>
                <a:latin typeface="Calibri" panose="020F0502020204030204" pitchFamily="34" charset="0"/>
                <a:cs typeface="Times New Roman" panose="02020603050405020304" pitchFamily="18" charset="0"/>
              </a:rPr>
              <a:t>研</a:t>
            </a:r>
            <a:r>
              <a:rPr lang="en-US" altLang="zh-CN" kern="100" dirty="0" err="1" smtClean="0">
                <a:solidFill>
                  <a:srgbClr val="C00000"/>
                </a:solidFill>
                <a:latin typeface="Calibri" panose="020F0502020204030204" pitchFamily="34" charset="0"/>
                <a:cs typeface="Times New Roman" panose="02020603050405020304" pitchFamily="18" charset="0"/>
              </a:rPr>
              <a:t>Demo</a:t>
            </a:r>
            <a:r>
              <a:rPr lang="en-US" altLang="zh-CN" kern="100" dirty="0" err="1">
                <a:solidFill>
                  <a:srgbClr val="C00000"/>
                </a:solidFill>
                <a:latin typeface="Calibri" panose="020F0502020204030204" pitchFamily="34" charset="0"/>
                <a:cs typeface="Times New Roman" panose="02020603050405020304" pitchFamily="18" charset="0"/>
              </a:rPr>
              <a:t>&amp;</a:t>
            </a:r>
            <a:r>
              <a:rPr lang="en-US" altLang="zh-CN" kern="100" dirty="0" err="1" smtClean="0">
                <a:solidFill>
                  <a:srgbClr val="C00000"/>
                </a:solidFill>
                <a:latin typeface="Calibri" panose="020F0502020204030204" pitchFamily="34" charset="0"/>
                <a:cs typeface="Times New Roman" panose="02020603050405020304" pitchFamily="18" charset="0"/>
              </a:rPr>
              <a:t>Test</a:t>
            </a:r>
            <a:endParaRPr lang="zh-CN" altLang="zh-CN" kern="100" dirty="0">
              <a:solidFill>
                <a:srgbClr val="C00000"/>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8937820"/>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endParaRPr lang="zh-CN" altLang="en-US" b="1" dirty="0">
              <a:solidFill>
                <a:srgbClr val="C00000"/>
              </a:solidFill>
            </a:endParaRPr>
          </a:p>
        </p:txBody>
      </p:sp>
      <p:sp>
        <p:nvSpPr>
          <p:cNvPr id="2" name="矩形 1"/>
          <p:cNvSpPr/>
          <p:nvPr/>
        </p:nvSpPr>
        <p:spPr>
          <a:xfrm>
            <a:off x="467544" y="1707654"/>
            <a:ext cx="4464496" cy="2215991"/>
          </a:xfrm>
          <a:prstGeom prst="rect">
            <a:avLst/>
          </a:prstGeom>
        </p:spPr>
        <p:txBody>
          <a:bodyPr wrap="square">
            <a:spAutoFit/>
          </a:bodyPr>
          <a:lstStyle/>
          <a:p>
            <a:pPr>
              <a:spcAft>
                <a:spcPts val="0"/>
              </a:spcAft>
            </a:pPr>
            <a:r>
              <a:rPr lang="en-US" altLang="zh-CN" sz="1000" kern="100" dirty="0" err="1">
                <a:latin typeface="Calibri" panose="020F0502020204030204" pitchFamily="34" charset="0"/>
                <a:cs typeface="Times New Roman" panose="02020603050405020304" pitchFamily="18" charset="0"/>
              </a:rPr>
              <a:t>WebRTC</a:t>
            </a:r>
            <a:r>
              <a:rPr lang="zh-CN" altLang="zh-CN" sz="1000" kern="100" dirty="0">
                <a:latin typeface="Calibri" panose="020F0502020204030204" pitchFamily="34" charset="0"/>
                <a:cs typeface="Times New Roman" panose="02020603050405020304" pitchFamily="18" charset="0"/>
              </a:rPr>
              <a:t>，名称源自网页实时通信（</a:t>
            </a:r>
            <a:r>
              <a:rPr lang="en-US" altLang="zh-CN" sz="1000" kern="100" dirty="0">
                <a:latin typeface="Calibri" panose="020F0502020204030204" pitchFamily="34" charset="0"/>
                <a:cs typeface="Times New Roman" panose="02020603050405020304" pitchFamily="18" charset="0"/>
              </a:rPr>
              <a:t>Web Real-Time Communication</a:t>
            </a:r>
            <a:r>
              <a:rPr lang="zh-CN" altLang="zh-CN" sz="1000" kern="100" dirty="0">
                <a:latin typeface="Calibri" panose="020F0502020204030204" pitchFamily="34" charset="0"/>
                <a:cs typeface="Times New Roman" panose="02020603050405020304" pitchFamily="18" charset="0"/>
              </a:rPr>
              <a:t>）的缩写，是一个支持网页浏览器进行实时语音通信或视频通信的技术。</a:t>
            </a:r>
          </a:p>
          <a:p>
            <a:pPr>
              <a:spcAft>
                <a:spcPts val="0"/>
              </a:spcAft>
            </a:pPr>
            <a:r>
              <a:rPr lang="en-US" altLang="zh-CN" sz="1000" kern="100" dirty="0">
                <a:latin typeface="Calibri" panose="020F0502020204030204" pitchFamily="34" charset="0"/>
                <a:cs typeface="Times New Roman" panose="02020603050405020304" pitchFamily="18" charset="0"/>
              </a:rPr>
              <a:t> </a:t>
            </a:r>
            <a:endParaRPr lang="zh-CN" altLang="zh-CN" sz="1000" kern="100" dirty="0">
              <a:latin typeface="Calibri" panose="020F0502020204030204" pitchFamily="34" charset="0"/>
              <a:cs typeface="Times New Roman" panose="02020603050405020304" pitchFamily="18" charset="0"/>
            </a:endParaRPr>
          </a:p>
          <a:p>
            <a:pPr>
              <a:spcAft>
                <a:spcPts val="0"/>
              </a:spcAft>
            </a:pPr>
            <a:r>
              <a:rPr lang="zh-CN" altLang="zh-CN" sz="1000" kern="100" dirty="0">
                <a:latin typeface="Calibri" panose="020F0502020204030204" pitchFamily="34" charset="0"/>
                <a:cs typeface="Times New Roman" panose="02020603050405020304" pitchFamily="18" charset="0"/>
              </a:rPr>
              <a:t>对浏览器来说，</a:t>
            </a:r>
            <a:r>
              <a:rPr lang="en-US" altLang="zh-CN" sz="1000" kern="100" dirty="0" err="1">
                <a:latin typeface="Calibri" panose="020F0502020204030204" pitchFamily="34" charset="0"/>
                <a:cs typeface="Times New Roman" panose="02020603050405020304" pitchFamily="18" charset="0"/>
              </a:rPr>
              <a:t>WebRTC</a:t>
            </a:r>
            <a:r>
              <a:rPr lang="zh-CN" altLang="zh-CN" sz="1000" kern="100" dirty="0">
                <a:latin typeface="Calibri" panose="020F0502020204030204" pitchFamily="34" charset="0"/>
                <a:cs typeface="Times New Roman" panose="02020603050405020304" pitchFamily="18" charset="0"/>
              </a:rPr>
              <a:t>其实就是提供了</a:t>
            </a:r>
            <a:r>
              <a:rPr lang="en-US" altLang="zh-CN" sz="1000" kern="100" dirty="0">
                <a:latin typeface="Calibri" panose="020F0502020204030204" pitchFamily="34" charset="0"/>
                <a:cs typeface="Times New Roman" panose="02020603050405020304" pitchFamily="18" charset="0"/>
              </a:rPr>
              <a:t>3</a:t>
            </a:r>
            <a:r>
              <a:rPr lang="zh-CN" altLang="zh-CN" sz="1000" kern="100" dirty="0">
                <a:latin typeface="Calibri" panose="020F0502020204030204" pitchFamily="34" charset="0"/>
                <a:cs typeface="Times New Roman" panose="02020603050405020304" pitchFamily="18" charset="0"/>
              </a:rPr>
              <a:t>个</a:t>
            </a:r>
            <a:r>
              <a:rPr lang="en-US" altLang="zh-CN" sz="1000" kern="100" dirty="0">
                <a:latin typeface="Calibri" panose="020F0502020204030204" pitchFamily="34" charset="0"/>
                <a:cs typeface="Times New Roman" panose="02020603050405020304" pitchFamily="18" charset="0"/>
              </a:rPr>
              <a:t>API</a:t>
            </a:r>
            <a:r>
              <a:rPr lang="zh-CN" altLang="zh-CN" sz="1000" kern="100" dirty="0">
                <a:latin typeface="Calibri" panose="020F0502020204030204" pitchFamily="34" charset="0"/>
                <a:cs typeface="Times New Roman" panose="02020603050405020304" pitchFamily="18" charset="0"/>
              </a:rPr>
              <a:t>：</a:t>
            </a:r>
            <a:r>
              <a:rPr lang="en-US" altLang="zh-CN" sz="1000" kern="100" dirty="0">
                <a:latin typeface="Calibri" panose="020F0502020204030204" pitchFamily="34" charset="0"/>
                <a:cs typeface="Times New Roman" panose="02020603050405020304" pitchFamily="18" charset="0"/>
              </a:rPr>
              <a:t/>
            </a:r>
            <a:br>
              <a:rPr lang="en-US" altLang="zh-CN" sz="1000" kern="100" dirty="0">
                <a:latin typeface="Calibri" panose="020F0502020204030204" pitchFamily="34" charset="0"/>
                <a:cs typeface="Times New Roman" panose="02020603050405020304" pitchFamily="18" charset="0"/>
              </a:rPr>
            </a:br>
            <a:endParaRPr lang="en-US" altLang="zh-CN" sz="1000" kern="100" dirty="0">
              <a:latin typeface="Calibri" panose="020F0502020204030204" pitchFamily="34" charset="0"/>
              <a:cs typeface="Times New Roman" panose="02020603050405020304" pitchFamily="18" charset="0"/>
            </a:endParaRPr>
          </a:p>
          <a:p>
            <a:pPr>
              <a:spcAft>
                <a:spcPts val="0"/>
              </a:spcAft>
            </a:pPr>
            <a:r>
              <a:rPr lang="en-US" altLang="zh-CN" sz="1000" kern="100" dirty="0" err="1">
                <a:latin typeface="Calibri" panose="020F0502020204030204" pitchFamily="34" charset="0"/>
                <a:cs typeface="Times New Roman" panose="02020603050405020304" pitchFamily="18" charset="0"/>
              </a:rPr>
              <a:t>MediaStream</a:t>
            </a:r>
            <a:r>
              <a:rPr lang="en-US" altLang="zh-CN" sz="1000" kern="100" dirty="0">
                <a:latin typeface="Calibri" panose="020F0502020204030204" pitchFamily="34" charset="0"/>
                <a:cs typeface="Times New Roman" panose="02020603050405020304" pitchFamily="18" charset="0"/>
              </a:rPr>
              <a:t> (</a:t>
            </a:r>
            <a:r>
              <a:rPr lang="zh-CN" altLang="zh-CN" sz="1000" kern="100" dirty="0">
                <a:latin typeface="Calibri" panose="020F0502020204030204" pitchFamily="34" charset="0"/>
                <a:cs typeface="Times New Roman" panose="02020603050405020304" pitchFamily="18" charset="0"/>
              </a:rPr>
              <a:t>即</a:t>
            </a:r>
            <a:r>
              <a:rPr lang="en-US" altLang="zh-CN" sz="1000" kern="100" dirty="0" err="1">
                <a:latin typeface="Calibri" panose="020F0502020204030204" pitchFamily="34" charset="0"/>
                <a:cs typeface="Times New Roman" panose="02020603050405020304" pitchFamily="18" charset="0"/>
              </a:rPr>
              <a:t>getUserMedia</a:t>
            </a:r>
            <a:r>
              <a:rPr lang="en-US" altLang="zh-CN" sz="1000" kern="100" dirty="0">
                <a:latin typeface="Calibri" panose="020F0502020204030204" pitchFamily="34" charset="0"/>
                <a:cs typeface="Times New Roman" panose="02020603050405020304" pitchFamily="18" charset="0"/>
              </a:rPr>
              <a:t>)</a:t>
            </a:r>
            <a:r>
              <a:rPr lang="zh-CN" altLang="zh-CN" sz="1000" kern="100" dirty="0">
                <a:latin typeface="Calibri" panose="020F0502020204030204" pitchFamily="34" charset="0"/>
                <a:cs typeface="Times New Roman" panose="02020603050405020304" pitchFamily="18" charset="0"/>
              </a:rPr>
              <a:t>，用于获取媒体数据，例如来自摄像头和麦克风的视频流和音频流</a:t>
            </a:r>
            <a:r>
              <a:rPr lang="en-US" altLang="zh-CN" sz="1000" kern="100" dirty="0">
                <a:latin typeface="Calibri" panose="020F0502020204030204" pitchFamily="34" charset="0"/>
                <a:cs typeface="Times New Roman" panose="02020603050405020304" pitchFamily="18" charset="0"/>
              </a:rPr>
              <a:t/>
            </a:r>
            <a:br>
              <a:rPr lang="en-US" altLang="zh-CN" sz="1000" kern="100" dirty="0">
                <a:latin typeface="Calibri" panose="020F0502020204030204" pitchFamily="34" charset="0"/>
                <a:cs typeface="Times New Roman" panose="02020603050405020304" pitchFamily="18" charset="0"/>
              </a:rPr>
            </a:br>
            <a:endParaRPr lang="en-US" altLang="zh-CN" sz="1000" kern="100" dirty="0">
              <a:latin typeface="Calibri" panose="020F0502020204030204" pitchFamily="34" charset="0"/>
              <a:cs typeface="Times New Roman" panose="02020603050405020304" pitchFamily="18" charset="0"/>
            </a:endParaRPr>
          </a:p>
          <a:p>
            <a:pPr>
              <a:spcAft>
                <a:spcPts val="0"/>
              </a:spcAft>
            </a:pPr>
            <a:r>
              <a:rPr lang="en-US" altLang="zh-CN" sz="1000" kern="100" dirty="0" err="1">
                <a:latin typeface="Calibri" panose="020F0502020204030204" pitchFamily="34" charset="0"/>
                <a:cs typeface="Times New Roman" panose="02020603050405020304" pitchFamily="18" charset="0"/>
              </a:rPr>
              <a:t>RTCPeerConnection</a:t>
            </a:r>
            <a:r>
              <a:rPr lang="zh-CN" altLang="zh-CN" sz="1000" kern="100" dirty="0">
                <a:latin typeface="Calibri" panose="020F0502020204030204" pitchFamily="34" charset="0"/>
                <a:cs typeface="Times New Roman" panose="02020603050405020304" pitchFamily="18" charset="0"/>
              </a:rPr>
              <a:t>，用于</a:t>
            </a:r>
            <a:r>
              <a:rPr lang="en-US" altLang="zh-CN" sz="1000" kern="100" dirty="0">
                <a:latin typeface="Calibri" panose="020F0502020204030204" pitchFamily="34" charset="0"/>
                <a:cs typeface="Times New Roman" panose="02020603050405020304" pitchFamily="18" charset="0"/>
              </a:rPr>
              <a:t>peer</a:t>
            </a:r>
            <a:r>
              <a:rPr lang="zh-CN" altLang="zh-CN" sz="1000" kern="100" dirty="0">
                <a:latin typeface="Calibri" panose="020F0502020204030204" pitchFamily="34" charset="0"/>
                <a:cs typeface="Times New Roman" panose="02020603050405020304" pitchFamily="18" charset="0"/>
              </a:rPr>
              <a:t>跟</a:t>
            </a:r>
            <a:r>
              <a:rPr lang="en-US" altLang="zh-CN" sz="1000" kern="100" dirty="0">
                <a:latin typeface="Calibri" panose="020F0502020204030204" pitchFamily="34" charset="0"/>
                <a:cs typeface="Times New Roman" panose="02020603050405020304" pitchFamily="18" charset="0"/>
              </a:rPr>
              <a:t>peer</a:t>
            </a:r>
            <a:r>
              <a:rPr lang="zh-CN" altLang="zh-CN" sz="1000" kern="100" dirty="0">
                <a:latin typeface="Calibri" panose="020F0502020204030204" pitchFamily="34" charset="0"/>
                <a:cs typeface="Times New Roman" panose="02020603050405020304" pitchFamily="18" charset="0"/>
              </a:rPr>
              <a:t>之间呼叫和建立连接以便传输音视频数据流</a:t>
            </a:r>
            <a:r>
              <a:rPr lang="en-US" altLang="zh-CN" sz="1000" kern="100" dirty="0">
                <a:latin typeface="Calibri" panose="020F0502020204030204" pitchFamily="34" charset="0"/>
                <a:cs typeface="Times New Roman" panose="02020603050405020304" pitchFamily="18" charset="0"/>
              </a:rPr>
              <a:t/>
            </a:r>
            <a:br>
              <a:rPr lang="en-US" altLang="zh-CN" sz="1000" kern="100" dirty="0">
                <a:latin typeface="Calibri" panose="020F0502020204030204" pitchFamily="34" charset="0"/>
                <a:cs typeface="Times New Roman" panose="02020603050405020304" pitchFamily="18" charset="0"/>
              </a:rPr>
            </a:br>
            <a:endParaRPr lang="en-US" altLang="zh-CN" sz="1000" kern="100" dirty="0">
              <a:latin typeface="Calibri" panose="020F0502020204030204" pitchFamily="34" charset="0"/>
              <a:cs typeface="Times New Roman" panose="02020603050405020304" pitchFamily="18" charset="0"/>
            </a:endParaRPr>
          </a:p>
          <a:p>
            <a:pPr>
              <a:spcAft>
                <a:spcPts val="0"/>
              </a:spcAft>
            </a:pPr>
            <a:r>
              <a:rPr lang="en-US" altLang="zh-CN" sz="1000" kern="100" dirty="0" err="1">
                <a:latin typeface="Calibri" panose="020F0502020204030204" pitchFamily="34" charset="0"/>
                <a:cs typeface="Times New Roman" panose="02020603050405020304" pitchFamily="18" charset="0"/>
              </a:rPr>
              <a:t>RTCDataChannel</a:t>
            </a:r>
            <a:r>
              <a:rPr lang="en-US" altLang="zh-CN" sz="1000" kern="100" dirty="0">
                <a:latin typeface="Calibri" panose="020F0502020204030204" pitchFamily="34" charset="0"/>
                <a:cs typeface="Times New Roman" panose="02020603050405020304" pitchFamily="18" charset="0"/>
              </a:rPr>
              <a:t> </a:t>
            </a:r>
            <a:r>
              <a:rPr lang="zh-CN" altLang="zh-CN" sz="1000" kern="100" dirty="0">
                <a:latin typeface="Calibri" panose="020F0502020204030204" pitchFamily="34" charset="0"/>
                <a:cs typeface="Times New Roman" panose="02020603050405020304" pitchFamily="18" charset="0"/>
              </a:rPr>
              <a:t>用于</a:t>
            </a:r>
            <a:r>
              <a:rPr lang="en-US" altLang="zh-CN" sz="1000" kern="100" dirty="0">
                <a:latin typeface="Calibri" panose="020F0502020204030204" pitchFamily="34" charset="0"/>
                <a:cs typeface="Times New Roman" panose="02020603050405020304" pitchFamily="18" charset="0"/>
              </a:rPr>
              <a:t>peer</a:t>
            </a:r>
            <a:r>
              <a:rPr lang="zh-CN" altLang="zh-CN" sz="1000" kern="100" dirty="0">
                <a:latin typeface="Calibri" panose="020F0502020204030204" pitchFamily="34" charset="0"/>
                <a:cs typeface="Times New Roman" panose="02020603050405020304" pitchFamily="18" charset="0"/>
              </a:rPr>
              <a:t>跟</a:t>
            </a:r>
            <a:r>
              <a:rPr lang="en-US" altLang="zh-CN" sz="1000" kern="100" dirty="0">
                <a:latin typeface="Calibri" panose="020F0502020204030204" pitchFamily="34" charset="0"/>
                <a:cs typeface="Times New Roman" panose="02020603050405020304" pitchFamily="18" charset="0"/>
              </a:rPr>
              <a:t>peer</a:t>
            </a:r>
            <a:r>
              <a:rPr lang="zh-CN" altLang="zh-CN" sz="1000" kern="100" dirty="0">
                <a:latin typeface="Calibri" panose="020F0502020204030204" pitchFamily="34" charset="0"/>
                <a:cs typeface="Times New Roman" panose="02020603050405020304" pitchFamily="18" charset="0"/>
              </a:rPr>
              <a:t>之间传输音视频之外的一般数据</a:t>
            </a:r>
          </a:p>
          <a:p>
            <a:pPr algn="just">
              <a:spcAft>
                <a:spcPts val="0"/>
              </a:spcAft>
            </a:pPr>
            <a:r>
              <a:rPr lang="en-US" altLang="zh-CN" kern="100" dirty="0">
                <a:latin typeface="Tahoma" panose="020B060403050404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p:txBody>
      </p:sp>
      <p:pic>
        <p:nvPicPr>
          <p:cNvPr id="5" name="图片 4" descr="WebRTC architecture diagram"/>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132092"/>
            <a:ext cx="3923928" cy="3160381"/>
          </a:xfrm>
          <a:prstGeom prst="rect">
            <a:avLst/>
          </a:prstGeom>
          <a:noFill/>
          <a:ln>
            <a:noFill/>
          </a:ln>
        </p:spPr>
      </p:pic>
      <p:sp>
        <p:nvSpPr>
          <p:cNvPr id="3" name="矩形 2"/>
          <p:cNvSpPr/>
          <p:nvPr/>
        </p:nvSpPr>
        <p:spPr>
          <a:xfrm>
            <a:off x="5868144" y="4371453"/>
            <a:ext cx="1741182" cy="276999"/>
          </a:xfrm>
          <a:prstGeom prst="rect">
            <a:avLst/>
          </a:prstGeom>
        </p:spPr>
        <p:txBody>
          <a:bodyPr wrap="none">
            <a:spAutoFit/>
          </a:bodyPr>
          <a:lstStyle/>
          <a:p>
            <a:r>
              <a:rPr lang="zh-CN" altLang="en-US" sz="1200" dirty="0" smtClean="0">
                <a:latin typeface="Tahoma" panose="020B0604030504040204" pitchFamily="34" charset="0"/>
              </a:rPr>
              <a:t>图</a:t>
            </a:r>
            <a:r>
              <a:rPr lang="en-US" altLang="zh-CN" sz="1200" dirty="0" smtClean="0">
                <a:latin typeface="Tahoma" panose="020B0604030504040204" pitchFamily="34" charset="0"/>
              </a:rPr>
              <a:t>7</a:t>
            </a:r>
            <a:r>
              <a:rPr lang="en-US" altLang="zh-CN" sz="1200" dirty="0" smtClean="0">
                <a:latin typeface="Tahoma" panose="020B0604030504040204" pitchFamily="34" charset="0"/>
              </a:rPr>
              <a:t>. </a:t>
            </a:r>
            <a:r>
              <a:rPr lang="en-US" altLang="zh-CN" sz="1200" dirty="0" err="1" smtClean="0">
                <a:latin typeface="Tahoma" panose="020B0604030504040204" pitchFamily="34" charset="0"/>
              </a:rPr>
              <a:t>WebRTC</a:t>
            </a:r>
            <a:r>
              <a:rPr lang="en-US" altLang="zh-CN" sz="1200" dirty="0" smtClean="0">
                <a:latin typeface="Tahoma" panose="020B0604030504040204" pitchFamily="34" charset="0"/>
              </a:rPr>
              <a:t> </a:t>
            </a:r>
            <a:r>
              <a:rPr lang="zh-CN" altLang="zh-CN" sz="1200" dirty="0">
                <a:latin typeface="Tahoma" panose="020B0604030504040204" pitchFamily="34" charset="0"/>
                <a:cs typeface="Tahoma" panose="020B0604030504040204" pitchFamily="34" charset="0"/>
              </a:rPr>
              <a:t>架构组件</a:t>
            </a:r>
            <a:endParaRPr lang="zh-CN" altLang="en-US" sz="1200" dirty="0"/>
          </a:p>
        </p:txBody>
      </p:sp>
      <p:sp>
        <p:nvSpPr>
          <p:cNvPr id="7" name="文本框 6"/>
          <p:cNvSpPr txBox="1"/>
          <p:nvPr/>
        </p:nvSpPr>
        <p:spPr>
          <a:xfrm>
            <a:off x="398693" y="696861"/>
            <a:ext cx="6192688"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a:t>WebRTC</a:t>
            </a:r>
            <a:r>
              <a:rPr lang="en-US" altLang="zh-CN" dirty="0" err="1" smtClean="0"/>
              <a:t>&amp;keyword</a:t>
            </a:r>
            <a:r>
              <a:rPr lang="en-US" altLang="zh-CN" dirty="0" smtClean="0"/>
              <a:t>=</a:t>
            </a:r>
            <a:r>
              <a:rPr lang="zh-CN" altLang="en-US" dirty="0" smtClean="0">
                <a:solidFill>
                  <a:srgbClr val="C00000"/>
                </a:solidFill>
              </a:rPr>
              <a:t>简述</a:t>
            </a:r>
            <a:endParaRPr lang="zh-CN" altLang="en-US" dirty="0">
              <a:solidFill>
                <a:srgbClr val="C00000"/>
              </a:solidFill>
            </a:endParaRPr>
          </a:p>
        </p:txBody>
      </p:sp>
      <p:sp>
        <p:nvSpPr>
          <p:cNvPr id="9" name="矩形 8"/>
          <p:cNvSpPr/>
          <p:nvPr/>
        </p:nvSpPr>
        <p:spPr>
          <a:xfrm>
            <a:off x="5868144" y="55400"/>
            <a:ext cx="2485489" cy="923330"/>
          </a:xfrm>
          <a:prstGeom prst="rect">
            <a:avLst/>
          </a:prstGeom>
          <a:noFill/>
        </p:spPr>
        <p:txBody>
          <a:bodyPr wrap="none" lIns="91440" tIns="45720" rIns="91440" bIns="45720">
            <a:prstTxWarp prst="textInflate">
              <a:avLst/>
            </a:prstTxWarp>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5400" b="1" dirty="0" err="1">
                <a:ln/>
                <a:solidFill>
                  <a:schemeClr val="accent3"/>
                </a:solidFill>
              </a:rPr>
              <a:t>WebRTC</a:t>
            </a:r>
            <a:endParaRPr lang="zh-CN" altLang="en-US" sz="5400" b="1" cap="none" spc="0" dirty="0">
              <a:ln/>
              <a:solidFill>
                <a:schemeClr val="accent3"/>
              </a:solidFill>
              <a:effectLst/>
            </a:endParaRPr>
          </a:p>
        </p:txBody>
      </p:sp>
    </p:spTree>
    <p:extLst>
      <p:ext uri="{BB962C8B-B14F-4D97-AF65-F5344CB8AC3E}">
        <p14:creationId xmlns:p14="http://schemas.microsoft.com/office/powerpoint/2010/main" val="2849885732"/>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2" name="矩形 1"/>
          <p:cNvSpPr/>
          <p:nvPr/>
        </p:nvSpPr>
        <p:spPr>
          <a:xfrm>
            <a:off x="426416" y="1347614"/>
            <a:ext cx="8178032" cy="2677656"/>
          </a:xfrm>
          <a:prstGeom prst="rect">
            <a:avLst/>
          </a:prstGeom>
        </p:spPr>
        <p:txBody>
          <a:bodyPr wrap="square">
            <a:spAutoFit/>
          </a:bodyPr>
          <a:lstStyle/>
          <a:p>
            <a:r>
              <a:rPr lang="en-US" altLang="zh-CN" sz="1200" kern="100" dirty="0" err="1">
                <a:latin typeface="Calibri" panose="020F0502020204030204" pitchFamily="34" charset="0"/>
                <a:cs typeface="Times New Roman" panose="02020603050405020304" pitchFamily="18" charset="0"/>
              </a:rPr>
              <a:t>WebRTC</a:t>
            </a:r>
            <a:r>
              <a:rPr lang="zh-CN" altLang="zh-CN" sz="1200" kern="100" dirty="0">
                <a:latin typeface="Calibri" panose="020F0502020204030204" pitchFamily="34" charset="0"/>
                <a:cs typeface="Times New Roman" panose="02020603050405020304" pitchFamily="18" charset="0"/>
              </a:rPr>
              <a:t>提供了浏览器到浏览器（点对点）之间的通信，但并不意味着</a:t>
            </a:r>
            <a:r>
              <a:rPr lang="en-US" altLang="zh-CN" sz="1200" kern="100" dirty="0" err="1">
                <a:latin typeface="Calibri" panose="020F0502020204030204" pitchFamily="34" charset="0"/>
                <a:cs typeface="Times New Roman" panose="02020603050405020304" pitchFamily="18" charset="0"/>
              </a:rPr>
              <a:t>WebRTC</a:t>
            </a:r>
            <a:r>
              <a:rPr lang="zh-CN" altLang="zh-CN" sz="1200" kern="100" dirty="0">
                <a:latin typeface="Calibri" panose="020F0502020204030204" pitchFamily="34" charset="0"/>
                <a:cs typeface="Times New Roman" panose="02020603050405020304" pitchFamily="18" charset="0"/>
              </a:rPr>
              <a:t>不需要服务器。暂且不说基于服务器的一些扩展业务，</a:t>
            </a:r>
            <a:r>
              <a:rPr lang="en-US" altLang="zh-CN" sz="1200" kern="100" dirty="0" err="1">
                <a:latin typeface="Calibri" panose="020F0502020204030204" pitchFamily="34" charset="0"/>
                <a:cs typeface="Times New Roman" panose="02020603050405020304" pitchFamily="18" charset="0"/>
              </a:rPr>
              <a:t>WebRTC</a:t>
            </a:r>
            <a:r>
              <a:rPr lang="zh-CN" altLang="zh-CN" sz="1200" kern="100" dirty="0">
                <a:latin typeface="Calibri" panose="020F0502020204030204" pitchFamily="34" charset="0"/>
                <a:cs typeface="Times New Roman" panose="02020603050405020304" pitchFamily="18" charset="0"/>
              </a:rPr>
              <a:t>至少有两件事必须要用到服务器：</a:t>
            </a:r>
            <a:r>
              <a:rPr lang="en-US" altLang="zh-CN" sz="1200" kern="100" dirty="0">
                <a:latin typeface="Calibri" panose="020F0502020204030204" pitchFamily="34" charset="0"/>
                <a:cs typeface="Times New Roman" panose="02020603050405020304" pitchFamily="18" charset="0"/>
              </a:rPr>
              <a:t/>
            </a:r>
            <a:br>
              <a:rPr lang="en-US" altLang="zh-CN" sz="1200" kern="100" dirty="0">
                <a:latin typeface="Calibri" panose="020F0502020204030204" pitchFamily="34" charset="0"/>
                <a:cs typeface="Times New Roman" panose="02020603050405020304" pitchFamily="18" charset="0"/>
              </a:rPr>
            </a:br>
            <a:endParaRPr lang="en-US" altLang="zh-CN" sz="1200" kern="100" dirty="0" smtClean="0">
              <a:latin typeface="Calibri" panose="020F0502020204030204" pitchFamily="34" charset="0"/>
              <a:cs typeface="Times New Roman" panose="02020603050405020304" pitchFamily="18" charset="0"/>
            </a:endParaRPr>
          </a:p>
          <a:p>
            <a:r>
              <a:rPr lang="en-US" altLang="zh-CN" sz="1200" kern="100" dirty="0" smtClean="0">
                <a:latin typeface="Calibri" panose="020F0502020204030204" pitchFamily="34" charset="0"/>
                <a:cs typeface="Times New Roman" panose="02020603050405020304" pitchFamily="18" charset="0"/>
              </a:rPr>
              <a:t>1</a:t>
            </a:r>
            <a:r>
              <a:rPr lang="en-US" altLang="zh-CN" sz="1200" kern="100" dirty="0">
                <a:latin typeface="Calibri" panose="020F0502020204030204" pitchFamily="34" charset="0"/>
                <a:cs typeface="Times New Roman" panose="02020603050405020304" pitchFamily="18" charset="0"/>
              </a:rPr>
              <a:t>. </a:t>
            </a:r>
            <a:r>
              <a:rPr lang="zh-CN" altLang="zh-CN" sz="1200" kern="100" dirty="0">
                <a:latin typeface="Calibri" panose="020F0502020204030204" pitchFamily="34" charset="0"/>
                <a:cs typeface="Times New Roman" panose="02020603050405020304" pitchFamily="18" charset="0"/>
              </a:rPr>
              <a:t>浏览器之间交换建立通信的元数据（信令）必须通过服务器</a:t>
            </a:r>
            <a:r>
              <a:rPr lang="en-US" altLang="zh-CN" sz="1200" kern="100" dirty="0">
                <a:latin typeface="Calibri" panose="020F0502020204030204" pitchFamily="34" charset="0"/>
                <a:cs typeface="Times New Roman" panose="02020603050405020304" pitchFamily="18" charset="0"/>
              </a:rPr>
              <a:t/>
            </a:r>
            <a:br>
              <a:rPr lang="en-US" altLang="zh-CN" sz="1200" kern="100" dirty="0">
                <a:latin typeface="Calibri" panose="020F0502020204030204" pitchFamily="34" charset="0"/>
                <a:cs typeface="Times New Roman" panose="02020603050405020304" pitchFamily="18" charset="0"/>
              </a:rPr>
            </a:br>
            <a:r>
              <a:rPr lang="en-US" altLang="zh-CN" sz="1200" kern="100" dirty="0">
                <a:latin typeface="Calibri" panose="020F0502020204030204" pitchFamily="34" charset="0"/>
                <a:cs typeface="Times New Roman" panose="02020603050405020304" pitchFamily="18" charset="0"/>
              </a:rPr>
              <a:t>2. </a:t>
            </a:r>
            <a:r>
              <a:rPr lang="zh-CN" altLang="zh-CN" sz="1200" kern="100" dirty="0">
                <a:latin typeface="Calibri" panose="020F0502020204030204" pitchFamily="34" charset="0"/>
                <a:cs typeface="Times New Roman" panose="02020603050405020304" pitchFamily="18" charset="0"/>
              </a:rPr>
              <a:t>为了穿越</a:t>
            </a:r>
            <a:r>
              <a:rPr lang="en-US" altLang="zh-CN" sz="1200" kern="100" dirty="0">
                <a:latin typeface="Calibri" panose="020F0502020204030204" pitchFamily="34" charset="0"/>
                <a:cs typeface="Times New Roman" panose="02020603050405020304" pitchFamily="18" charset="0"/>
              </a:rPr>
              <a:t>NAT</a:t>
            </a:r>
            <a:r>
              <a:rPr lang="zh-CN" altLang="zh-CN" sz="1200" kern="100" dirty="0">
                <a:latin typeface="Calibri" panose="020F0502020204030204" pitchFamily="34" charset="0"/>
                <a:cs typeface="Times New Roman" panose="02020603050405020304" pitchFamily="18" charset="0"/>
              </a:rPr>
              <a:t>和防火墙</a:t>
            </a:r>
          </a:p>
          <a:p>
            <a:pPr>
              <a:spcAft>
                <a:spcPts val="0"/>
              </a:spcAft>
            </a:pPr>
            <a:endParaRPr lang="en-US" altLang="zh-CN" sz="1200" kern="100" dirty="0" smtClean="0">
              <a:latin typeface="Calibri" panose="020F0502020204030204" pitchFamily="34" charset="0"/>
              <a:cs typeface="Times New Roman" panose="02020603050405020304" pitchFamily="18" charset="0"/>
            </a:endParaRPr>
          </a:p>
          <a:p>
            <a:pPr>
              <a:spcAft>
                <a:spcPts val="0"/>
              </a:spcAft>
            </a:pPr>
            <a:r>
              <a:rPr lang="zh-CN" altLang="zh-CN" sz="1200" kern="100" dirty="0" smtClean="0">
                <a:latin typeface="Calibri" panose="020F0502020204030204" pitchFamily="34" charset="0"/>
                <a:cs typeface="Times New Roman" panose="02020603050405020304" pitchFamily="18" charset="0"/>
              </a:rPr>
              <a:t>为什么</a:t>
            </a:r>
            <a:r>
              <a:rPr lang="zh-CN" altLang="zh-CN" sz="1200" kern="100" dirty="0">
                <a:latin typeface="Calibri" panose="020F0502020204030204" pitchFamily="34" charset="0"/>
                <a:cs typeface="Times New Roman" panose="02020603050405020304" pitchFamily="18" charset="0"/>
              </a:rPr>
              <a:t>需要信令</a:t>
            </a:r>
            <a:r>
              <a:rPr lang="zh-CN" altLang="zh-CN" sz="1200" kern="100" dirty="0" smtClean="0">
                <a:latin typeface="Calibri" panose="020F0502020204030204" pitchFamily="34" charset="0"/>
                <a:cs typeface="Times New Roman" panose="02020603050405020304" pitchFamily="18" charset="0"/>
              </a:rPr>
              <a:t>？</a:t>
            </a:r>
            <a:endParaRPr lang="zh-CN" altLang="zh-CN" sz="1200" kern="100" dirty="0">
              <a:latin typeface="Calibri" panose="020F0502020204030204" pitchFamily="34" charset="0"/>
              <a:cs typeface="Times New Roman" panose="02020603050405020304" pitchFamily="18" charset="0"/>
            </a:endParaRPr>
          </a:p>
          <a:p>
            <a:pPr>
              <a:spcAft>
                <a:spcPts val="0"/>
              </a:spcAft>
            </a:pPr>
            <a:r>
              <a:rPr lang="zh-CN" altLang="zh-CN" sz="1200" kern="100" dirty="0">
                <a:latin typeface="Calibri" panose="020F0502020204030204" pitchFamily="34" charset="0"/>
                <a:cs typeface="Times New Roman" panose="02020603050405020304" pitchFamily="18" charset="0"/>
              </a:rPr>
              <a:t>我们需要通过一系列的信令来建立浏览器之间的通信。而具体需要通过信令交换哪些内容呢</a:t>
            </a:r>
            <a:r>
              <a:rPr lang="zh-CN" altLang="zh-CN" sz="1200" kern="100" dirty="0" smtClean="0">
                <a:latin typeface="Calibri" panose="020F0502020204030204" pitchFamily="34" charset="0"/>
                <a:cs typeface="Times New Roman" panose="02020603050405020304" pitchFamily="18" charset="0"/>
              </a:rPr>
              <a:t>？大概</a:t>
            </a:r>
            <a:r>
              <a:rPr lang="zh-CN" altLang="zh-CN" sz="1200" kern="100" dirty="0">
                <a:latin typeface="Calibri" panose="020F0502020204030204" pitchFamily="34" charset="0"/>
                <a:cs typeface="Times New Roman" panose="02020603050405020304" pitchFamily="18" charset="0"/>
              </a:rPr>
              <a:t>列了一下：</a:t>
            </a:r>
            <a:r>
              <a:rPr lang="en-US" altLang="zh-CN" sz="1200" kern="100" dirty="0">
                <a:latin typeface="Calibri" panose="020F0502020204030204" pitchFamily="34" charset="0"/>
                <a:cs typeface="Times New Roman" panose="02020603050405020304" pitchFamily="18" charset="0"/>
              </a:rPr>
              <a:t/>
            </a:r>
            <a:br>
              <a:rPr lang="en-US" altLang="zh-CN" sz="1200" kern="100" dirty="0">
                <a:latin typeface="Calibri" panose="020F0502020204030204" pitchFamily="34" charset="0"/>
                <a:cs typeface="Times New Roman" panose="02020603050405020304" pitchFamily="18" charset="0"/>
              </a:rPr>
            </a:br>
            <a:endParaRPr lang="en-US" altLang="zh-CN" sz="1200" kern="100" dirty="0" smtClean="0">
              <a:latin typeface="Calibri" panose="020F0502020204030204" pitchFamily="34" charset="0"/>
              <a:cs typeface="Times New Roman" panose="02020603050405020304" pitchFamily="18" charset="0"/>
            </a:endParaRPr>
          </a:p>
          <a:p>
            <a:pPr>
              <a:spcAft>
                <a:spcPts val="0"/>
              </a:spcAft>
            </a:pPr>
            <a:r>
              <a:rPr lang="en-US" altLang="zh-CN" sz="1200" kern="100" dirty="0" smtClean="0">
                <a:latin typeface="Calibri" panose="020F0502020204030204" pitchFamily="34" charset="0"/>
                <a:cs typeface="Times New Roman" panose="02020603050405020304" pitchFamily="18" charset="0"/>
              </a:rPr>
              <a:t>1</a:t>
            </a:r>
            <a:r>
              <a:rPr lang="en-US" altLang="zh-CN" sz="1200" kern="100" dirty="0" smtClean="0">
                <a:latin typeface="Calibri" panose="020F0502020204030204" pitchFamily="34" charset="0"/>
                <a:cs typeface="Times New Roman" panose="02020603050405020304" pitchFamily="18" charset="0"/>
              </a:rPr>
              <a:t>. </a:t>
            </a:r>
            <a:r>
              <a:rPr lang="zh-CN" altLang="zh-CN" sz="1200" kern="100" dirty="0" smtClean="0">
                <a:latin typeface="Calibri" panose="020F0502020204030204" pitchFamily="34" charset="0"/>
                <a:cs typeface="Times New Roman" panose="02020603050405020304" pitchFamily="18" charset="0"/>
              </a:rPr>
              <a:t>用来控制通信开启或者关闭的连接控制消息</a:t>
            </a:r>
            <a:r>
              <a:rPr lang="en-US" altLang="zh-CN" sz="1200" kern="100" dirty="0" smtClean="0">
                <a:latin typeface="Calibri" panose="020F0502020204030204" pitchFamily="34" charset="0"/>
                <a:cs typeface="Times New Roman" panose="02020603050405020304" pitchFamily="18" charset="0"/>
              </a:rPr>
              <a:t/>
            </a:r>
            <a:br>
              <a:rPr lang="en-US" altLang="zh-CN" sz="1200" kern="100" dirty="0" smtClean="0">
                <a:latin typeface="Calibri" panose="020F0502020204030204" pitchFamily="34" charset="0"/>
                <a:cs typeface="Times New Roman" panose="02020603050405020304" pitchFamily="18" charset="0"/>
              </a:rPr>
            </a:br>
            <a:r>
              <a:rPr lang="en-US" altLang="zh-CN" sz="1200" kern="100" dirty="0" smtClean="0">
                <a:latin typeface="Calibri" panose="020F0502020204030204" pitchFamily="34" charset="0"/>
                <a:cs typeface="Times New Roman" panose="02020603050405020304" pitchFamily="18" charset="0"/>
              </a:rPr>
              <a:t>2. </a:t>
            </a:r>
            <a:r>
              <a:rPr lang="zh-CN" altLang="zh-CN" sz="1200" kern="100" dirty="0" smtClean="0">
                <a:latin typeface="Calibri" panose="020F0502020204030204" pitchFamily="34" charset="0"/>
                <a:cs typeface="Times New Roman" panose="02020603050405020304" pitchFamily="18" charset="0"/>
              </a:rPr>
              <a:t>发生错误时用来彼此告知的消息</a:t>
            </a:r>
            <a:r>
              <a:rPr lang="en-US" altLang="zh-CN" sz="1200" kern="100" dirty="0" smtClean="0">
                <a:latin typeface="Calibri" panose="020F0502020204030204" pitchFamily="34" charset="0"/>
                <a:cs typeface="Times New Roman" panose="02020603050405020304" pitchFamily="18" charset="0"/>
              </a:rPr>
              <a:t/>
            </a:r>
            <a:br>
              <a:rPr lang="en-US" altLang="zh-CN" sz="1200" kern="100" dirty="0" smtClean="0">
                <a:latin typeface="Calibri" panose="020F0502020204030204" pitchFamily="34" charset="0"/>
                <a:cs typeface="Times New Roman" panose="02020603050405020304" pitchFamily="18" charset="0"/>
              </a:rPr>
            </a:br>
            <a:r>
              <a:rPr lang="en-US" altLang="zh-CN" sz="1200" kern="100" dirty="0" smtClean="0">
                <a:latin typeface="Calibri" panose="020F0502020204030204" pitchFamily="34" charset="0"/>
                <a:cs typeface="Times New Roman" panose="02020603050405020304" pitchFamily="18" charset="0"/>
              </a:rPr>
              <a:t>3. </a:t>
            </a:r>
            <a:r>
              <a:rPr lang="zh-CN" altLang="zh-CN" sz="1200" kern="100" dirty="0" smtClean="0">
                <a:latin typeface="Calibri" panose="020F0502020204030204" pitchFamily="34" charset="0"/>
                <a:cs typeface="Times New Roman" panose="02020603050405020304" pitchFamily="18" charset="0"/>
              </a:rPr>
              <a:t>媒体流元数据，比如像解码器、解码器的配置、带宽、媒体类型等等</a:t>
            </a:r>
            <a:r>
              <a:rPr lang="en-US" altLang="zh-CN" sz="1200" kern="100" dirty="0" smtClean="0">
                <a:latin typeface="Calibri" panose="020F0502020204030204" pitchFamily="34" charset="0"/>
                <a:cs typeface="Times New Roman" panose="02020603050405020304" pitchFamily="18" charset="0"/>
              </a:rPr>
              <a:t/>
            </a:r>
            <a:br>
              <a:rPr lang="en-US" altLang="zh-CN" sz="1200" kern="100" dirty="0" smtClean="0">
                <a:latin typeface="Calibri" panose="020F0502020204030204" pitchFamily="34" charset="0"/>
                <a:cs typeface="Times New Roman" panose="02020603050405020304" pitchFamily="18" charset="0"/>
              </a:rPr>
            </a:br>
            <a:r>
              <a:rPr lang="en-US" altLang="zh-CN" sz="1200" kern="100" dirty="0" smtClean="0">
                <a:latin typeface="Calibri" panose="020F0502020204030204" pitchFamily="34" charset="0"/>
                <a:cs typeface="Times New Roman" panose="02020603050405020304" pitchFamily="18" charset="0"/>
              </a:rPr>
              <a:t>4. </a:t>
            </a:r>
            <a:r>
              <a:rPr lang="zh-CN" altLang="zh-CN" sz="1200" kern="100" dirty="0" smtClean="0">
                <a:latin typeface="Calibri" panose="020F0502020204030204" pitchFamily="34" charset="0"/>
                <a:cs typeface="Times New Roman" panose="02020603050405020304" pitchFamily="18" charset="0"/>
              </a:rPr>
              <a:t>用来建立安全连接的关键数据</a:t>
            </a:r>
            <a:r>
              <a:rPr lang="en-US" altLang="zh-CN" sz="1200" kern="100" dirty="0" smtClean="0">
                <a:latin typeface="Calibri" panose="020F0502020204030204" pitchFamily="34" charset="0"/>
                <a:cs typeface="Times New Roman" panose="02020603050405020304" pitchFamily="18" charset="0"/>
              </a:rPr>
              <a:t/>
            </a:r>
            <a:br>
              <a:rPr lang="en-US" altLang="zh-CN" sz="1200" kern="100" dirty="0" smtClean="0">
                <a:latin typeface="Calibri" panose="020F0502020204030204" pitchFamily="34" charset="0"/>
                <a:cs typeface="Times New Roman" panose="02020603050405020304" pitchFamily="18" charset="0"/>
              </a:rPr>
            </a:br>
            <a:r>
              <a:rPr lang="en-US" altLang="zh-CN" sz="1200" kern="100" dirty="0" smtClean="0">
                <a:latin typeface="Calibri" panose="020F0502020204030204" pitchFamily="34" charset="0"/>
                <a:cs typeface="Times New Roman" panose="02020603050405020304" pitchFamily="18" charset="0"/>
              </a:rPr>
              <a:t>5. </a:t>
            </a:r>
            <a:r>
              <a:rPr lang="zh-CN" altLang="zh-CN" sz="1200" kern="100" dirty="0" smtClean="0">
                <a:latin typeface="Calibri" panose="020F0502020204030204" pitchFamily="34" charset="0"/>
                <a:cs typeface="Times New Roman" panose="02020603050405020304" pitchFamily="18" charset="0"/>
              </a:rPr>
              <a:t>外界所看到的的网络上的数据，比如</a:t>
            </a:r>
            <a:r>
              <a:rPr lang="en-US" altLang="zh-CN" sz="1200" kern="100" dirty="0" smtClean="0">
                <a:latin typeface="Calibri" panose="020F0502020204030204" pitchFamily="34" charset="0"/>
                <a:cs typeface="Times New Roman" panose="02020603050405020304" pitchFamily="18" charset="0"/>
              </a:rPr>
              <a:t>IP</a:t>
            </a:r>
            <a:r>
              <a:rPr lang="zh-CN" altLang="zh-CN" sz="1200" kern="100" dirty="0" smtClean="0">
                <a:latin typeface="Calibri" panose="020F0502020204030204" pitchFamily="34" charset="0"/>
                <a:cs typeface="Times New Roman" panose="02020603050405020304" pitchFamily="18" charset="0"/>
              </a:rPr>
              <a:t>地址、端口等</a:t>
            </a:r>
            <a:endParaRPr lang="zh-CN" altLang="zh-CN" sz="1200" kern="100" dirty="0">
              <a:latin typeface="Calibri" panose="020F0502020204030204" pitchFamily="34" charset="0"/>
              <a:cs typeface="Times New Roman" panose="02020603050405020304" pitchFamily="18" charset="0"/>
            </a:endParaRPr>
          </a:p>
        </p:txBody>
      </p:sp>
      <p:sp>
        <p:nvSpPr>
          <p:cNvPr id="5" name="文本框 4"/>
          <p:cNvSpPr txBox="1"/>
          <p:nvPr/>
        </p:nvSpPr>
        <p:spPr>
          <a:xfrm>
            <a:off x="426416" y="642924"/>
            <a:ext cx="6192688"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a:t>WebRTC</a:t>
            </a:r>
            <a:r>
              <a:rPr lang="en-US" altLang="zh-CN" dirty="0" err="1" smtClean="0"/>
              <a:t>&amp;keyword</a:t>
            </a:r>
            <a:r>
              <a:rPr lang="en-US" altLang="zh-CN" dirty="0" smtClean="0"/>
              <a:t>=</a:t>
            </a:r>
            <a:r>
              <a:rPr lang="zh-CN" altLang="en-US" dirty="0">
                <a:solidFill>
                  <a:srgbClr val="C00000"/>
                </a:solidFill>
              </a:rPr>
              <a:t>信令服务器</a:t>
            </a:r>
            <a:endParaRPr lang="zh-CN" altLang="en-US" dirty="0">
              <a:solidFill>
                <a:srgbClr val="C00000"/>
              </a:solidFill>
            </a:endParaRPr>
          </a:p>
        </p:txBody>
      </p:sp>
    </p:spTree>
    <p:extLst>
      <p:ext uri="{BB962C8B-B14F-4D97-AF65-F5344CB8AC3E}">
        <p14:creationId xmlns:p14="http://schemas.microsoft.com/office/powerpoint/2010/main" val="3118518182"/>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2" name="矩形 1"/>
          <p:cNvSpPr/>
          <p:nvPr/>
        </p:nvSpPr>
        <p:spPr>
          <a:xfrm>
            <a:off x="411971" y="1275606"/>
            <a:ext cx="2660848" cy="1323439"/>
          </a:xfrm>
          <a:prstGeom prst="rect">
            <a:avLst/>
          </a:prstGeom>
        </p:spPr>
        <p:txBody>
          <a:bodyPr wrap="square">
            <a:spAutoFit/>
          </a:bodyPr>
          <a:lstStyle/>
          <a:p>
            <a:pPr algn="just">
              <a:spcAft>
                <a:spcPts val="0"/>
              </a:spcAft>
            </a:pPr>
            <a:r>
              <a:rPr lang="zh-CN" altLang="zh-CN" sz="1000" kern="100" dirty="0">
                <a:solidFill>
                  <a:srgbClr val="0000FF"/>
                </a:solidFill>
                <a:latin typeface="Calibri" panose="020F0502020204030204" pitchFamily="34" charset="0"/>
                <a:cs typeface="Times New Roman" panose="02020603050405020304" pitchFamily="18" charset="0"/>
              </a:rPr>
              <a:t>信令处理过程需要客户端能够来回传递消息</a:t>
            </a:r>
            <a:r>
              <a:rPr lang="en-US" altLang="zh-CN" sz="1000" kern="100" dirty="0">
                <a:solidFill>
                  <a:srgbClr val="0000FF"/>
                </a:solidFill>
                <a:latin typeface="Calibri" panose="020F0502020204030204" pitchFamily="34" charset="0"/>
                <a:cs typeface="Times New Roman" panose="02020603050405020304" pitchFamily="18" charset="0"/>
              </a:rPr>
              <a:t>, </a:t>
            </a:r>
            <a:r>
              <a:rPr lang="zh-CN" altLang="zh-CN" sz="1000" kern="100" dirty="0">
                <a:solidFill>
                  <a:srgbClr val="0000FF"/>
                </a:solidFill>
                <a:latin typeface="Calibri" panose="020F0502020204030204" pitchFamily="34" charset="0"/>
                <a:cs typeface="Times New Roman" panose="02020603050405020304" pitchFamily="18" charset="0"/>
              </a:rPr>
              <a:t>这个过程在</a:t>
            </a:r>
            <a:r>
              <a:rPr lang="en-US" altLang="zh-CN" sz="1000" kern="100" dirty="0" err="1">
                <a:solidFill>
                  <a:srgbClr val="0000FF"/>
                </a:solidFill>
                <a:latin typeface="Calibri" panose="020F0502020204030204" pitchFamily="34" charset="0"/>
                <a:cs typeface="Times New Roman" panose="02020603050405020304" pitchFamily="18" charset="0"/>
              </a:rPr>
              <a:t>webrtc</a:t>
            </a:r>
            <a:r>
              <a:rPr lang="zh-CN" altLang="zh-CN" sz="1000" kern="100" dirty="0">
                <a:solidFill>
                  <a:srgbClr val="0000FF"/>
                </a:solidFill>
                <a:latin typeface="Calibri" panose="020F0502020204030204" pitchFamily="34" charset="0"/>
                <a:cs typeface="Times New Roman" panose="02020603050405020304" pitchFamily="18" charset="0"/>
              </a:rPr>
              <a:t>里面是没有实现的。</a:t>
            </a:r>
            <a:endParaRPr lang="zh-CN" altLang="zh-CN" sz="1000" kern="100" dirty="0">
              <a:latin typeface="Calibri" panose="020F0502020204030204" pitchFamily="34" charset="0"/>
              <a:cs typeface="Times New Roman" panose="02020603050405020304" pitchFamily="18" charset="0"/>
            </a:endParaRPr>
          </a:p>
          <a:p>
            <a:pPr algn="just">
              <a:spcAft>
                <a:spcPts val="0"/>
              </a:spcAft>
            </a:pPr>
            <a:r>
              <a:rPr lang="en-US" altLang="zh-CN" sz="1000" kern="100" dirty="0">
                <a:latin typeface="Tahoma" panose="020B0604030504040204" pitchFamily="34" charset="0"/>
                <a:cs typeface="Times New Roman" panose="02020603050405020304" pitchFamily="18" charset="0"/>
              </a:rPr>
              <a:t> </a:t>
            </a:r>
            <a:endParaRPr lang="zh-CN" altLang="zh-CN" sz="1000" kern="100" dirty="0">
              <a:latin typeface="Calibri" panose="020F0502020204030204" pitchFamily="34" charset="0"/>
              <a:cs typeface="Times New Roman" panose="02020603050405020304" pitchFamily="18" charset="0"/>
            </a:endParaRPr>
          </a:p>
          <a:p>
            <a:pPr algn="just">
              <a:spcAft>
                <a:spcPts val="0"/>
              </a:spcAft>
            </a:pPr>
            <a:r>
              <a:rPr lang="zh-CN" altLang="zh-CN" sz="1000" kern="100" dirty="0">
                <a:latin typeface="Tahoma" panose="020B0604030504040204" pitchFamily="34" charset="0"/>
                <a:cs typeface="Tahoma" panose="020B0604030504040204" pitchFamily="34" charset="0"/>
              </a:rPr>
              <a:t>在建立连接之前，浏览器之间显然没有办法传递数据。所以我们需要通过服务器的中转，在浏览器之间传递这些数据，然后建立浏览器之间的点对点连接。但是</a:t>
            </a:r>
            <a:r>
              <a:rPr lang="en-US" altLang="zh-CN" sz="1000" kern="100" dirty="0" err="1">
                <a:latin typeface="Tahoma" panose="020B0604030504040204" pitchFamily="34" charset="0"/>
                <a:cs typeface="Times New Roman" panose="02020603050405020304" pitchFamily="18" charset="0"/>
              </a:rPr>
              <a:t>WebRTC</a:t>
            </a:r>
            <a:r>
              <a:rPr lang="en-US" altLang="zh-CN" sz="1000" kern="100" dirty="0">
                <a:latin typeface="Tahoma" panose="020B0604030504040204" pitchFamily="34" charset="0"/>
                <a:cs typeface="Times New Roman" panose="02020603050405020304" pitchFamily="18" charset="0"/>
              </a:rPr>
              <a:t> API</a:t>
            </a:r>
            <a:r>
              <a:rPr lang="zh-CN" altLang="zh-CN" sz="1000" kern="100" dirty="0">
                <a:latin typeface="Tahoma" panose="020B0604030504040204" pitchFamily="34" charset="0"/>
                <a:cs typeface="Tahoma" panose="020B0604030504040204" pitchFamily="34" charset="0"/>
              </a:rPr>
              <a:t>中并没有实现这些。</a:t>
            </a:r>
            <a:endParaRPr lang="zh-CN" altLang="zh-CN" sz="1000" kern="100" dirty="0">
              <a:latin typeface="Calibri" panose="020F0502020204030204" pitchFamily="34" charset="0"/>
              <a:cs typeface="Times New Roman" panose="02020603050405020304" pitchFamily="18" charset="0"/>
            </a:endParaRPr>
          </a:p>
        </p:txBody>
      </p:sp>
      <p:pic>
        <p:nvPicPr>
          <p:cNvPr id="6" name="图片 5" descr="JSEP architecture diagram"/>
          <p:cNvPicPr/>
          <p:nvPr/>
        </p:nvPicPr>
        <p:blipFill>
          <a:blip r:embed="rId2">
            <a:extLst>
              <a:ext uri="{28A0092B-C50C-407E-A947-70E740481C1C}">
                <a14:useLocalDpi xmlns:a14="http://schemas.microsoft.com/office/drawing/2010/main" val="0"/>
              </a:ext>
            </a:extLst>
          </a:blip>
          <a:srcRect/>
          <a:stretch>
            <a:fillRect/>
          </a:stretch>
        </p:blipFill>
        <p:spPr bwMode="auto">
          <a:xfrm>
            <a:off x="3430710" y="642924"/>
            <a:ext cx="5274310" cy="3288030"/>
          </a:xfrm>
          <a:prstGeom prst="rect">
            <a:avLst/>
          </a:prstGeom>
          <a:noFill/>
          <a:ln>
            <a:noFill/>
          </a:ln>
        </p:spPr>
      </p:pic>
      <p:sp>
        <p:nvSpPr>
          <p:cNvPr id="3" name="矩形 2"/>
          <p:cNvSpPr/>
          <p:nvPr/>
        </p:nvSpPr>
        <p:spPr>
          <a:xfrm>
            <a:off x="5697931" y="3954092"/>
            <a:ext cx="1103187" cy="246221"/>
          </a:xfrm>
          <a:prstGeom prst="rect">
            <a:avLst/>
          </a:prstGeom>
        </p:spPr>
        <p:txBody>
          <a:bodyPr wrap="none">
            <a:spAutoFit/>
          </a:bodyPr>
          <a:lstStyle/>
          <a:p>
            <a:pPr algn="ctr">
              <a:spcAft>
                <a:spcPts val="0"/>
              </a:spcAft>
            </a:pPr>
            <a:r>
              <a:rPr lang="zh-CN" altLang="en-US" sz="1000" kern="100" dirty="0">
                <a:latin typeface="Tahoma" panose="020B0604030504040204" pitchFamily="34" charset="0"/>
                <a:cs typeface="Tahoma" panose="020B0604030504040204" pitchFamily="34" charset="0"/>
              </a:rPr>
              <a:t>图</a:t>
            </a:r>
            <a:r>
              <a:rPr lang="en-US" altLang="zh-CN" sz="1000" kern="100" dirty="0">
                <a:latin typeface="Tahoma" panose="020B0604030504040204" pitchFamily="34" charset="0"/>
                <a:cs typeface="Tahoma" panose="020B0604030504040204" pitchFamily="34" charset="0"/>
              </a:rPr>
              <a:t>8. </a:t>
            </a:r>
            <a:r>
              <a:rPr lang="zh-CN" altLang="zh-CN" sz="1000" kern="100" dirty="0">
                <a:latin typeface="Tahoma" panose="020B0604030504040204" pitchFamily="34" charset="0"/>
                <a:cs typeface="Tahoma" panose="020B0604030504040204" pitchFamily="34" charset="0"/>
              </a:rPr>
              <a:t>信令</a:t>
            </a:r>
            <a:r>
              <a:rPr lang="zh-CN" altLang="zh-CN" sz="1000" kern="100" dirty="0">
                <a:latin typeface="Tahoma" panose="020B0604030504040204" pitchFamily="34" charset="0"/>
                <a:cs typeface="Tahoma" panose="020B0604030504040204" pitchFamily="34" charset="0"/>
              </a:rPr>
              <a:t>服务器</a:t>
            </a:r>
          </a:p>
        </p:txBody>
      </p:sp>
      <p:sp>
        <p:nvSpPr>
          <p:cNvPr id="7" name="矩形 6"/>
          <p:cNvSpPr/>
          <p:nvPr/>
        </p:nvSpPr>
        <p:spPr>
          <a:xfrm>
            <a:off x="706410" y="3077838"/>
            <a:ext cx="1705082" cy="246221"/>
          </a:xfrm>
          <a:prstGeom prst="rect">
            <a:avLst/>
          </a:prstGeom>
        </p:spPr>
        <p:txBody>
          <a:bodyPr wrap="none">
            <a:spAutoFit/>
          </a:bodyPr>
          <a:lstStyle/>
          <a:p>
            <a:pPr algn="just">
              <a:spcAft>
                <a:spcPts val="0"/>
              </a:spcAft>
            </a:pPr>
            <a:r>
              <a:rPr lang="zh-CN" altLang="en-US" sz="1000" kern="100" dirty="0">
                <a:latin typeface="Tahoma" panose="020B0604030504040204" pitchFamily="34" charset="0"/>
                <a:cs typeface="Tahoma" panose="020B0604030504040204" pitchFamily="34" charset="0"/>
              </a:rPr>
              <a:t>注：可以用</a:t>
            </a:r>
            <a:r>
              <a:rPr lang="en-US" altLang="zh-CN" sz="1000" kern="100" dirty="0" err="1">
                <a:latin typeface="Tahoma" panose="020B0604030504040204" pitchFamily="34" charset="0"/>
                <a:cs typeface="Tahoma" panose="020B0604030504040204" pitchFamily="34" charset="0"/>
              </a:rPr>
              <a:t>WebSocket</a:t>
            </a:r>
            <a:r>
              <a:rPr lang="zh-CN" altLang="en-US" sz="1000" kern="100" dirty="0">
                <a:latin typeface="Tahoma" panose="020B0604030504040204" pitchFamily="34" charset="0"/>
                <a:cs typeface="Tahoma" panose="020B0604030504040204" pitchFamily="34" charset="0"/>
              </a:rPr>
              <a:t>实现</a:t>
            </a:r>
            <a:endParaRPr lang="zh-CN" altLang="zh-CN" sz="1000" kern="1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21716944"/>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6" name="图片 5" descr="Using STUN servers to get public IP:port addresses"/>
          <p:cNvPicPr/>
          <p:nvPr/>
        </p:nvPicPr>
        <p:blipFill>
          <a:blip r:embed="rId2">
            <a:extLst>
              <a:ext uri="{28A0092B-C50C-407E-A947-70E740481C1C}">
                <a14:useLocalDpi xmlns:a14="http://schemas.microsoft.com/office/drawing/2010/main" val="0"/>
              </a:ext>
            </a:extLst>
          </a:blip>
          <a:srcRect/>
          <a:stretch>
            <a:fillRect/>
          </a:stretch>
        </p:blipFill>
        <p:spPr bwMode="auto">
          <a:xfrm>
            <a:off x="3203848" y="555526"/>
            <a:ext cx="5274310" cy="3591560"/>
          </a:xfrm>
          <a:prstGeom prst="rect">
            <a:avLst/>
          </a:prstGeom>
          <a:noFill/>
          <a:ln>
            <a:noFill/>
          </a:ln>
        </p:spPr>
      </p:pic>
      <p:sp>
        <p:nvSpPr>
          <p:cNvPr id="7" name="矩形 6"/>
          <p:cNvSpPr/>
          <p:nvPr/>
        </p:nvSpPr>
        <p:spPr>
          <a:xfrm>
            <a:off x="5468668" y="4275712"/>
            <a:ext cx="1205009" cy="246221"/>
          </a:xfrm>
          <a:prstGeom prst="rect">
            <a:avLst/>
          </a:prstGeom>
        </p:spPr>
        <p:txBody>
          <a:bodyPr wrap="none">
            <a:spAutoFit/>
          </a:bodyPr>
          <a:lstStyle/>
          <a:p>
            <a:pPr algn="ctr">
              <a:spcAft>
                <a:spcPts val="0"/>
              </a:spcAft>
            </a:pPr>
            <a:r>
              <a:rPr lang="zh-CN" altLang="en-US" sz="1000" kern="100" dirty="0">
                <a:latin typeface="Tahoma" panose="020B0604030504040204" pitchFamily="34" charset="0"/>
                <a:cs typeface="Tahoma" panose="020B0604030504040204" pitchFamily="34" charset="0"/>
              </a:rPr>
              <a:t>图</a:t>
            </a:r>
            <a:r>
              <a:rPr lang="en-US" altLang="zh-CN" sz="1000" kern="100" dirty="0">
                <a:latin typeface="Tahoma" panose="020B0604030504040204" pitchFamily="34" charset="0"/>
                <a:cs typeface="Tahoma" panose="020B0604030504040204" pitchFamily="34" charset="0"/>
              </a:rPr>
              <a:t>8. NAT</a:t>
            </a:r>
            <a:r>
              <a:rPr lang="zh-CN" altLang="en-US" sz="1000" kern="100" dirty="0">
                <a:latin typeface="Tahoma" panose="020B0604030504040204" pitchFamily="34" charset="0"/>
                <a:cs typeface="Tahoma" panose="020B0604030504040204" pitchFamily="34" charset="0"/>
              </a:rPr>
              <a:t>穿越图示</a:t>
            </a:r>
            <a:endParaRPr lang="zh-CN" altLang="zh-CN" sz="1000" kern="100" dirty="0">
              <a:latin typeface="Tahoma" panose="020B0604030504040204" pitchFamily="34" charset="0"/>
              <a:cs typeface="Tahoma" panose="020B0604030504040204" pitchFamily="34" charset="0"/>
            </a:endParaRPr>
          </a:p>
        </p:txBody>
      </p:sp>
      <p:sp>
        <p:nvSpPr>
          <p:cNvPr id="2" name="矩形 1"/>
          <p:cNvSpPr/>
          <p:nvPr/>
        </p:nvSpPr>
        <p:spPr>
          <a:xfrm>
            <a:off x="395536" y="2351306"/>
            <a:ext cx="2538006" cy="553998"/>
          </a:xfrm>
          <a:prstGeom prst="rect">
            <a:avLst/>
          </a:prstGeom>
        </p:spPr>
        <p:txBody>
          <a:bodyPr wrap="square">
            <a:spAutoFit/>
          </a:bodyPr>
          <a:lstStyle/>
          <a:p>
            <a:pPr algn="just">
              <a:spcAft>
                <a:spcPts val="0"/>
              </a:spcAft>
            </a:pPr>
            <a:r>
              <a:rPr lang="zh-CN" altLang="en-US" sz="1000" kern="100" dirty="0">
                <a:latin typeface="Tahoma" panose="020B0604030504040204" pitchFamily="34" charset="0"/>
                <a:cs typeface="Tahoma" panose="020B0604030504040204" pitchFamily="34" charset="0"/>
              </a:rPr>
              <a:t>注意：</a:t>
            </a:r>
            <a:r>
              <a:rPr lang="zh-CN" altLang="zh-CN" sz="1000" kern="100" dirty="0">
                <a:latin typeface="Tahoma" panose="020B0604030504040204" pitchFamily="34" charset="0"/>
                <a:cs typeface="Tahoma" panose="020B0604030504040204" pitchFamily="34" charset="0"/>
              </a:rPr>
              <a:t>一旦</a:t>
            </a:r>
            <a:r>
              <a:rPr lang="en-US" altLang="zh-CN" sz="1000" kern="100" dirty="0">
                <a:latin typeface="Tahoma" panose="020B0604030504040204" pitchFamily="34" charset="0"/>
                <a:cs typeface="Tahoma" panose="020B0604030504040204" pitchFamily="34" charset="0"/>
              </a:rPr>
              <a:t>peer</a:t>
            </a:r>
            <a:r>
              <a:rPr lang="zh-CN" altLang="zh-CN" sz="1000" kern="100" dirty="0">
                <a:latin typeface="Tahoma" panose="020B0604030504040204" pitchFamily="34" charset="0"/>
                <a:cs typeface="Tahoma" panose="020B0604030504040204" pitchFamily="34" charset="0"/>
              </a:rPr>
              <a:t>跟</a:t>
            </a:r>
            <a:r>
              <a:rPr lang="en-US" altLang="zh-CN" sz="1000" kern="100" dirty="0">
                <a:latin typeface="Tahoma" panose="020B0604030504040204" pitchFamily="34" charset="0"/>
                <a:cs typeface="Tahoma" panose="020B0604030504040204" pitchFamily="34" charset="0"/>
              </a:rPr>
              <a:t>peer</a:t>
            </a:r>
            <a:r>
              <a:rPr lang="zh-CN" altLang="zh-CN" sz="1000" kern="100" dirty="0">
                <a:latin typeface="Tahoma" panose="020B0604030504040204" pitchFamily="34" charset="0"/>
                <a:cs typeface="Tahoma" panose="020B0604030504040204" pitchFamily="34" charset="0"/>
              </a:rPr>
              <a:t>之间建立好连接就可以直接传输音视频数据流，并不需要借助第三方服务器中转。</a:t>
            </a:r>
          </a:p>
        </p:txBody>
      </p:sp>
      <p:sp>
        <p:nvSpPr>
          <p:cNvPr id="3" name="矩形 2"/>
          <p:cNvSpPr/>
          <p:nvPr/>
        </p:nvSpPr>
        <p:spPr>
          <a:xfrm>
            <a:off x="395536" y="1490430"/>
            <a:ext cx="4572000" cy="276999"/>
          </a:xfrm>
          <a:prstGeom prst="rect">
            <a:avLst/>
          </a:prstGeom>
        </p:spPr>
        <p:txBody>
          <a:bodyPr>
            <a:spAutoFit/>
          </a:bodyPr>
          <a:lstStyle/>
          <a:p>
            <a:pPr algn="just">
              <a:spcAft>
                <a:spcPts val="0"/>
              </a:spcAft>
            </a:pPr>
            <a:r>
              <a:rPr lang="zh-CN" altLang="en-US" sz="1200" b="1" kern="100" dirty="0" smtClean="0">
                <a:latin typeface="Tahoma" panose="020B0604030504040204" pitchFamily="34" charset="0"/>
                <a:cs typeface="Tahoma" panose="020B0604030504040204" pitchFamily="34" charset="0"/>
              </a:rPr>
              <a:t>办法：</a:t>
            </a:r>
            <a:r>
              <a:rPr lang="zh-CN" altLang="zh-CN" sz="1200" b="1" kern="100" dirty="0" smtClean="0">
                <a:latin typeface="Tahoma" panose="020B0604030504040204" pitchFamily="34" charset="0"/>
                <a:cs typeface="Tahoma" panose="020B0604030504040204" pitchFamily="34" charset="0"/>
              </a:rPr>
              <a:t>打</a:t>
            </a:r>
            <a:r>
              <a:rPr lang="zh-CN" altLang="zh-CN" sz="1200" b="1" kern="100" dirty="0">
                <a:latin typeface="Tahoma" panose="020B0604030504040204" pitchFamily="34" charset="0"/>
                <a:cs typeface="Tahoma" panose="020B0604030504040204" pitchFamily="34" charset="0"/>
              </a:rPr>
              <a:t>洞</a:t>
            </a:r>
            <a:r>
              <a:rPr lang="zh-CN" altLang="zh-CN" sz="1200" b="1" kern="100" dirty="0" smtClean="0">
                <a:latin typeface="Tahoma" panose="020B0604030504040204" pitchFamily="34" charset="0"/>
                <a:cs typeface="Tahoma" panose="020B0604030504040204" pitchFamily="34" charset="0"/>
              </a:rPr>
              <a:t>服务器</a:t>
            </a:r>
            <a:r>
              <a:rPr lang="en-US" altLang="zh-CN" sz="1200" kern="100" dirty="0" smtClean="0">
                <a:latin typeface="Calibri" panose="020F0502020204030204" pitchFamily="34" charset="0"/>
                <a:cs typeface="Times New Roman" panose="02020603050405020304" pitchFamily="18" charset="0"/>
              </a:rPr>
              <a:t> </a:t>
            </a:r>
            <a:r>
              <a:rPr lang="en-US" altLang="zh-CN" sz="1200" kern="100" dirty="0" smtClean="0">
                <a:latin typeface="Tahoma" panose="020B0604030504040204" pitchFamily="34" charset="0"/>
                <a:cs typeface="Times New Roman" panose="02020603050405020304" pitchFamily="18" charset="0"/>
              </a:rPr>
              <a:t>STUN</a:t>
            </a:r>
            <a:r>
              <a:rPr lang="zh-CN" altLang="zh-CN" sz="1200" kern="100" dirty="0">
                <a:latin typeface="Tahoma" panose="020B0604030504040204" pitchFamily="34" charset="0"/>
                <a:cs typeface="Tahoma" panose="020B0604030504040204" pitchFamily="34" charset="0"/>
              </a:rPr>
              <a:t>、</a:t>
            </a:r>
            <a:r>
              <a:rPr lang="en-US" altLang="zh-CN" sz="1200" kern="100" dirty="0">
                <a:latin typeface="Tahoma" panose="020B0604030504040204" pitchFamily="34" charset="0"/>
                <a:cs typeface="Times New Roman" panose="02020603050405020304" pitchFamily="18" charset="0"/>
              </a:rPr>
              <a:t>TURN</a:t>
            </a:r>
            <a:endParaRPr lang="zh-CN" altLang="zh-CN" sz="1200" kern="100" dirty="0">
              <a:latin typeface="Calibri" panose="020F0502020204030204" pitchFamily="34" charset="0"/>
              <a:cs typeface="Times New Roman" panose="02020603050405020304" pitchFamily="18" charset="0"/>
            </a:endParaRPr>
          </a:p>
        </p:txBody>
      </p:sp>
      <p:sp>
        <p:nvSpPr>
          <p:cNvPr id="9" name="文本框 8"/>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WebRTC&amp;keyword</a:t>
            </a:r>
            <a:r>
              <a:rPr lang="en-US" altLang="zh-CN" dirty="0" smtClean="0"/>
              <a:t>=</a:t>
            </a:r>
            <a:r>
              <a:rPr lang="en-US" altLang="zh-CN" dirty="0" smtClean="0">
                <a:solidFill>
                  <a:srgbClr val="C00000"/>
                </a:solidFill>
              </a:rPr>
              <a:t>NAT</a:t>
            </a:r>
            <a:r>
              <a:rPr lang="zh-CN" altLang="en-US" dirty="0" smtClean="0">
                <a:solidFill>
                  <a:srgbClr val="C00000"/>
                </a:solidFill>
              </a:rPr>
              <a:t>穿越</a:t>
            </a:r>
            <a:endParaRPr lang="zh-CN" altLang="en-US" dirty="0">
              <a:solidFill>
                <a:srgbClr val="C00000"/>
              </a:solidFill>
            </a:endParaRPr>
          </a:p>
        </p:txBody>
      </p:sp>
    </p:spTree>
    <p:extLst>
      <p:ext uri="{BB962C8B-B14F-4D97-AF65-F5344CB8AC3E}">
        <p14:creationId xmlns:p14="http://schemas.microsoft.com/office/powerpoint/2010/main" val="1816875626"/>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2" name="矩形 1"/>
          <p:cNvSpPr/>
          <p:nvPr/>
        </p:nvSpPr>
        <p:spPr>
          <a:xfrm>
            <a:off x="1043608" y="1347614"/>
            <a:ext cx="7632848" cy="2708434"/>
          </a:xfrm>
          <a:prstGeom prst="rect">
            <a:avLst/>
          </a:prstGeom>
        </p:spPr>
        <p:txBody>
          <a:bodyPr wrap="square">
            <a:spAutoFit/>
          </a:bodyPr>
          <a:lstStyle/>
          <a:p>
            <a:pPr algn="just">
              <a:spcAft>
                <a:spcPts val="0"/>
              </a:spcAft>
            </a:pPr>
            <a:r>
              <a:rPr lang="zh-CN" altLang="en-US" sz="1000" kern="100" dirty="0">
                <a:latin typeface="Tahoma" panose="020B0604030504040204" pitchFamily="34" charset="0"/>
                <a:cs typeface="Tahoma" panose="020B0604030504040204" pitchFamily="34" charset="0"/>
              </a:rPr>
              <a:t>方法</a:t>
            </a:r>
            <a:r>
              <a:rPr lang="zh-CN" altLang="en-US" sz="1000" kern="100" dirty="0" smtClean="0">
                <a:latin typeface="Tahoma" panose="020B0604030504040204" pitchFamily="34" charset="0"/>
                <a:cs typeface="Tahoma" panose="020B0604030504040204" pitchFamily="34" charset="0"/>
              </a:rPr>
              <a:t>：</a:t>
            </a:r>
            <a:r>
              <a:rPr lang="en-US" altLang="zh-CN" sz="1000" kern="100" dirty="0" err="1" smtClean="0">
                <a:latin typeface="Tahoma" panose="020B0604030504040204" pitchFamily="34" charset="0"/>
                <a:cs typeface="Tahoma" panose="020B0604030504040204" pitchFamily="34" charset="0"/>
              </a:rPr>
              <a:t>WebRTC</a:t>
            </a:r>
            <a:r>
              <a:rPr lang="zh-CN" altLang="zh-CN" sz="1000" kern="100" dirty="0">
                <a:latin typeface="Tahoma" panose="020B0604030504040204" pitchFamily="34" charset="0"/>
                <a:cs typeface="Tahoma" panose="020B0604030504040204" pitchFamily="34" charset="0"/>
              </a:rPr>
              <a:t>封装</a:t>
            </a:r>
            <a:r>
              <a:rPr lang="zh-CN" altLang="zh-CN" sz="1000" kern="100" dirty="0">
                <a:latin typeface="Tahoma" panose="020B0604030504040204" pitchFamily="34" charset="0"/>
                <a:cs typeface="Tahoma" panose="020B0604030504040204" pitchFamily="34" charset="0"/>
              </a:rPr>
              <a:t>库</a:t>
            </a:r>
            <a:endParaRPr lang="en-US" altLang="zh-CN" sz="1000" kern="100" dirty="0">
              <a:latin typeface="Tahoma" panose="020B0604030504040204" pitchFamily="34" charset="0"/>
              <a:cs typeface="Tahoma" panose="020B0604030504040204" pitchFamily="34" charset="0"/>
            </a:endParaRPr>
          </a:p>
          <a:p>
            <a:pPr algn="just">
              <a:spcAft>
                <a:spcPts val="0"/>
              </a:spcAft>
            </a:pPr>
            <a:endParaRPr lang="zh-CN" altLang="zh-CN" sz="1000" kern="100" dirty="0">
              <a:latin typeface="Tahoma" panose="020B0604030504040204" pitchFamily="34" charset="0"/>
              <a:cs typeface="Tahoma" panose="020B0604030504040204" pitchFamily="34" charset="0"/>
            </a:endParaRPr>
          </a:p>
          <a:p>
            <a:pPr>
              <a:spcAft>
                <a:spcPts val="0"/>
              </a:spcAft>
            </a:pPr>
            <a:r>
              <a:rPr lang="en-US" altLang="zh-CN" sz="1000" kern="100" dirty="0" err="1">
                <a:latin typeface="Tahoma" panose="020B0604030504040204" pitchFamily="34" charset="0"/>
                <a:cs typeface="Tahoma" panose="020B0604030504040204" pitchFamily="34" charset="0"/>
              </a:rPr>
              <a:t>WebRTC</a:t>
            </a:r>
            <a:r>
              <a:rPr lang="zh-CN" altLang="zh-CN" sz="1000" kern="100" dirty="0">
                <a:latin typeface="Tahoma" panose="020B0604030504040204" pitchFamily="34" charset="0"/>
                <a:cs typeface="Tahoma" panose="020B0604030504040204" pitchFamily="34" charset="0"/>
              </a:rPr>
              <a:t>的目的是为了简化基于浏览器的实时数据通信的开发工作量，</a:t>
            </a:r>
            <a:r>
              <a:rPr lang="en-US" altLang="zh-CN" sz="1000" kern="100" dirty="0">
                <a:latin typeface="Tahoma" panose="020B0604030504040204" pitchFamily="34" charset="0"/>
                <a:cs typeface="Tahoma" panose="020B0604030504040204" pitchFamily="34" charset="0"/>
              </a:rPr>
              <a:t/>
            </a:r>
            <a:br>
              <a:rPr lang="en-US" altLang="zh-CN" sz="1000" kern="100" dirty="0">
                <a:latin typeface="Tahoma" panose="020B0604030504040204" pitchFamily="34" charset="0"/>
                <a:cs typeface="Tahoma" panose="020B0604030504040204" pitchFamily="34" charset="0"/>
              </a:rPr>
            </a:br>
            <a:r>
              <a:rPr lang="zh-CN" altLang="zh-CN" sz="1000" kern="100" dirty="0">
                <a:latin typeface="Tahoma" panose="020B0604030504040204" pitchFamily="34" charset="0"/>
                <a:cs typeface="Tahoma" panose="020B0604030504040204" pitchFamily="34" charset="0"/>
              </a:rPr>
              <a:t>但实际应用编程还是有点复杂，尤其调用</a:t>
            </a:r>
            <a:r>
              <a:rPr lang="en-US" altLang="zh-CN" sz="1000" kern="100" dirty="0" err="1">
                <a:latin typeface="Tahoma" panose="020B0604030504040204" pitchFamily="34" charset="0"/>
                <a:cs typeface="Tahoma" panose="020B0604030504040204" pitchFamily="34" charset="0"/>
              </a:rPr>
              <a:t>RTCPeerConnection</a:t>
            </a:r>
            <a:r>
              <a:rPr lang="zh-CN" altLang="zh-CN" sz="1000" kern="100" dirty="0">
                <a:latin typeface="Tahoma" panose="020B0604030504040204" pitchFamily="34" charset="0"/>
                <a:cs typeface="Tahoma" panose="020B0604030504040204" pitchFamily="34" charset="0"/>
              </a:rPr>
              <a:t>必须对如何建立连接、</a:t>
            </a:r>
            <a:r>
              <a:rPr lang="en-US" altLang="zh-CN" sz="1000" kern="100" dirty="0">
                <a:latin typeface="Tahoma" panose="020B0604030504040204" pitchFamily="34" charset="0"/>
                <a:cs typeface="Tahoma" panose="020B0604030504040204" pitchFamily="34" charset="0"/>
              </a:rPr>
              <a:t/>
            </a:r>
            <a:br>
              <a:rPr lang="en-US" altLang="zh-CN" sz="1000" kern="100" dirty="0">
                <a:latin typeface="Tahoma" panose="020B0604030504040204" pitchFamily="34" charset="0"/>
                <a:cs typeface="Tahoma" panose="020B0604030504040204" pitchFamily="34" charset="0"/>
              </a:rPr>
            </a:br>
            <a:r>
              <a:rPr lang="zh-CN" altLang="zh-CN" sz="1000" kern="100" dirty="0">
                <a:latin typeface="Tahoma" panose="020B0604030504040204" pitchFamily="34" charset="0"/>
                <a:cs typeface="Tahoma" panose="020B0604030504040204" pitchFamily="34" charset="0"/>
              </a:rPr>
              <a:t>交换信令的流程和细节有深入的理解。为此可以使用</a:t>
            </a:r>
            <a:r>
              <a:rPr lang="en-US" altLang="zh-CN" sz="1000" kern="100" dirty="0" err="1">
                <a:latin typeface="Tahoma" panose="020B0604030504040204" pitchFamily="34" charset="0"/>
                <a:cs typeface="Tahoma" panose="020B0604030504040204" pitchFamily="34" charset="0"/>
              </a:rPr>
              <a:t>WebRTC</a:t>
            </a:r>
            <a:r>
              <a:rPr lang="zh-CN" altLang="zh-CN" sz="1000" kern="100" dirty="0">
                <a:latin typeface="Tahoma" panose="020B0604030504040204" pitchFamily="34" charset="0"/>
                <a:cs typeface="Tahoma" panose="020B0604030504040204" pitchFamily="34" charset="0"/>
              </a:rPr>
              <a:t>的封装库</a:t>
            </a:r>
            <a:r>
              <a:rPr lang="en-US" altLang="zh-CN" sz="1000" kern="100" dirty="0" err="1">
                <a:latin typeface="Tahoma" panose="020B0604030504040204" pitchFamily="34" charset="0"/>
                <a:cs typeface="Tahoma" panose="020B0604030504040204" pitchFamily="34" charset="0"/>
              </a:rPr>
              <a:t>SimpleWebRTC</a:t>
            </a:r>
            <a:r>
              <a:rPr lang="zh-CN" altLang="en-US" sz="1000" kern="100" dirty="0">
                <a:latin typeface="Tahoma" panose="020B0604030504040204" pitchFamily="34" charset="0"/>
                <a:cs typeface="Tahoma" panose="020B0604030504040204" pitchFamily="34" charset="0"/>
              </a:rPr>
              <a:t>。</a:t>
            </a:r>
            <a:endParaRPr lang="zh-CN" altLang="zh-CN" sz="1000" kern="100" dirty="0">
              <a:latin typeface="Tahoma" panose="020B0604030504040204" pitchFamily="34" charset="0"/>
              <a:cs typeface="Tahoma" panose="020B0604030504040204" pitchFamily="34" charset="0"/>
            </a:endParaRPr>
          </a:p>
          <a:p>
            <a:pPr algn="just">
              <a:spcAft>
                <a:spcPts val="0"/>
              </a:spcAft>
            </a:pPr>
            <a:r>
              <a:rPr lang="en-US" altLang="zh-CN" sz="1000" kern="100" dirty="0">
                <a:latin typeface="Tahoma" panose="020B0604030504040204" pitchFamily="34" charset="0"/>
                <a:cs typeface="Tahoma" panose="020B0604030504040204" pitchFamily="34" charset="0"/>
              </a:rPr>
              <a:t> </a:t>
            </a:r>
            <a:endParaRPr lang="en-US" altLang="zh-CN" sz="1000" kern="100" dirty="0" smtClean="0">
              <a:latin typeface="Tahoma" panose="020B0604030504040204" pitchFamily="34" charset="0"/>
              <a:cs typeface="Tahoma" panose="020B0604030504040204" pitchFamily="34" charset="0"/>
            </a:endParaRPr>
          </a:p>
          <a:p>
            <a:pPr algn="just">
              <a:spcAft>
                <a:spcPts val="0"/>
              </a:spcAft>
            </a:pPr>
            <a:r>
              <a:rPr lang="zh-CN" altLang="en-US" sz="1000" kern="100" dirty="0" smtClean="0">
                <a:latin typeface="Tahoma" panose="020B0604030504040204" pitchFamily="34" charset="0"/>
                <a:cs typeface="Tahoma" panose="020B0604030504040204" pitchFamily="34" charset="0"/>
              </a:rPr>
              <a:t>信令服务器搭建</a:t>
            </a:r>
            <a:endParaRPr lang="en-US" altLang="zh-CN" sz="1000" kern="100" dirty="0" smtClean="0">
              <a:latin typeface="Tahoma" panose="020B0604030504040204" pitchFamily="34" charset="0"/>
              <a:cs typeface="Tahoma" panose="020B0604030504040204" pitchFamily="34" charset="0"/>
            </a:endParaRPr>
          </a:p>
          <a:p>
            <a:pPr algn="just">
              <a:spcAft>
                <a:spcPts val="0"/>
              </a:spcAft>
            </a:pPr>
            <a:endParaRPr lang="zh-CN" altLang="zh-CN" sz="1000" kern="100" dirty="0">
              <a:latin typeface="Tahoma" panose="020B0604030504040204" pitchFamily="34" charset="0"/>
              <a:cs typeface="Tahoma" panose="020B0604030504040204" pitchFamily="34" charset="0"/>
            </a:endParaRPr>
          </a:p>
          <a:p>
            <a:pPr algn="just">
              <a:spcAft>
                <a:spcPts val="0"/>
              </a:spcAft>
            </a:pPr>
            <a:r>
              <a:rPr lang="zh-CN" altLang="zh-CN" sz="1000" kern="100" dirty="0">
                <a:latin typeface="Tahoma" panose="020B0604030504040204" pitchFamily="34" charset="0"/>
                <a:cs typeface="Tahoma" panose="020B0604030504040204" pitchFamily="34" charset="0"/>
              </a:rPr>
              <a:t>安装</a:t>
            </a:r>
            <a:r>
              <a:rPr lang="en-US" altLang="zh-CN" sz="1000" kern="100" dirty="0" err="1">
                <a:latin typeface="Tahoma" panose="020B0604030504040204" pitchFamily="34" charset="0"/>
                <a:cs typeface="Tahoma" panose="020B0604030504040204" pitchFamily="34" charset="0"/>
              </a:rPr>
              <a:t>nodejs</a:t>
            </a:r>
            <a:endParaRPr lang="zh-CN" altLang="zh-CN" sz="1000" kern="100" dirty="0">
              <a:latin typeface="Tahoma" panose="020B0604030504040204" pitchFamily="34" charset="0"/>
              <a:cs typeface="Tahoma" panose="020B0604030504040204" pitchFamily="34" charset="0"/>
            </a:endParaRPr>
          </a:p>
          <a:p>
            <a:pPr algn="just">
              <a:spcAft>
                <a:spcPts val="0"/>
              </a:spcAft>
            </a:pPr>
            <a:r>
              <a:rPr lang="zh-CN" altLang="zh-CN" sz="1000" kern="100" dirty="0">
                <a:latin typeface="Tahoma" panose="020B0604030504040204" pitchFamily="34" charset="0"/>
                <a:cs typeface="Tahoma" panose="020B0604030504040204" pitchFamily="34" charset="0"/>
              </a:rPr>
              <a:t>安装信令服务器的模块</a:t>
            </a:r>
          </a:p>
          <a:p>
            <a:r>
              <a:rPr lang="en-US" altLang="zh-CN" sz="1000" kern="100" dirty="0" err="1">
                <a:latin typeface="Tahoma" panose="020B0604030504040204" pitchFamily="34" charset="0"/>
                <a:cs typeface="Tahoma" panose="020B0604030504040204" pitchFamily="34" charset="0"/>
              </a:rPr>
              <a:t>npm</a:t>
            </a:r>
            <a:r>
              <a:rPr lang="en-US" altLang="zh-CN" sz="1000" kern="100" dirty="0">
                <a:latin typeface="Tahoma" panose="020B0604030504040204" pitchFamily="34" charset="0"/>
                <a:cs typeface="Tahoma" panose="020B0604030504040204" pitchFamily="34" charset="0"/>
              </a:rPr>
              <a:t> install express</a:t>
            </a:r>
            <a:br>
              <a:rPr lang="en-US" altLang="zh-CN" sz="1000" kern="100" dirty="0">
                <a:latin typeface="Tahoma" panose="020B0604030504040204" pitchFamily="34" charset="0"/>
                <a:cs typeface="Tahoma" panose="020B0604030504040204" pitchFamily="34" charset="0"/>
              </a:rPr>
            </a:br>
            <a:r>
              <a:rPr lang="en-US" altLang="zh-CN" sz="1000" kern="100" dirty="0" err="1">
                <a:latin typeface="Tahoma" panose="020B0604030504040204" pitchFamily="34" charset="0"/>
                <a:cs typeface="Tahoma" panose="020B0604030504040204" pitchFamily="34" charset="0"/>
              </a:rPr>
              <a:t>npm</a:t>
            </a:r>
            <a:r>
              <a:rPr lang="en-US" altLang="zh-CN" sz="1000" kern="100" dirty="0">
                <a:latin typeface="Tahoma" panose="020B0604030504040204" pitchFamily="34" charset="0"/>
                <a:cs typeface="Tahoma" panose="020B0604030504040204" pitchFamily="34" charset="0"/>
              </a:rPr>
              <a:t> install </a:t>
            </a:r>
            <a:r>
              <a:rPr lang="en-US" altLang="zh-CN" sz="1000" kern="100" dirty="0" err="1">
                <a:latin typeface="Tahoma" panose="020B0604030504040204" pitchFamily="34" charset="0"/>
                <a:cs typeface="Tahoma" panose="020B0604030504040204" pitchFamily="34" charset="0"/>
              </a:rPr>
              <a:t>yetify</a:t>
            </a:r>
            <a:r>
              <a:rPr lang="en-US" altLang="zh-CN" sz="1000" kern="100" dirty="0">
                <a:latin typeface="Tahoma" panose="020B0604030504040204" pitchFamily="34" charset="0"/>
                <a:cs typeface="Tahoma" panose="020B0604030504040204" pitchFamily="34" charset="0"/>
              </a:rPr>
              <a:t/>
            </a:r>
            <a:br>
              <a:rPr lang="en-US" altLang="zh-CN" sz="1000" kern="100" dirty="0">
                <a:latin typeface="Tahoma" panose="020B0604030504040204" pitchFamily="34" charset="0"/>
                <a:cs typeface="Tahoma" panose="020B0604030504040204" pitchFamily="34" charset="0"/>
              </a:rPr>
            </a:br>
            <a:r>
              <a:rPr lang="en-US" altLang="zh-CN" sz="1000" kern="100" dirty="0" err="1">
                <a:latin typeface="Tahoma" panose="020B0604030504040204" pitchFamily="34" charset="0"/>
                <a:cs typeface="Tahoma" panose="020B0604030504040204" pitchFamily="34" charset="0"/>
              </a:rPr>
              <a:t>npm</a:t>
            </a:r>
            <a:r>
              <a:rPr lang="en-US" altLang="zh-CN" sz="1000" kern="100" dirty="0">
                <a:latin typeface="Tahoma" panose="020B0604030504040204" pitchFamily="34" charset="0"/>
                <a:cs typeface="Tahoma" panose="020B0604030504040204" pitchFamily="34" charset="0"/>
              </a:rPr>
              <a:t> install </a:t>
            </a:r>
            <a:r>
              <a:rPr lang="en-US" altLang="zh-CN" sz="1000" kern="100" dirty="0" err="1">
                <a:latin typeface="Tahoma" panose="020B0604030504040204" pitchFamily="34" charset="0"/>
                <a:cs typeface="Tahoma" panose="020B0604030504040204" pitchFamily="34" charset="0"/>
              </a:rPr>
              <a:t>getconfig</a:t>
            </a:r>
            <a:r>
              <a:rPr lang="en-US" altLang="zh-CN" sz="1000" kern="100" dirty="0">
                <a:latin typeface="Tahoma" panose="020B0604030504040204" pitchFamily="34" charset="0"/>
                <a:cs typeface="Tahoma" panose="020B0604030504040204" pitchFamily="34" charset="0"/>
              </a:rPr>
              <a:t/>
            </a:r>
            <a:br>
              <a:rPr lang="en-US" altLang="zh-CN" sz="1000" kern="100" dirty="0">
                <a:latin typeface="Tahoma" panose="020B0604030504040204" pitchFamily="34" charset="0"/>
                <a:cs typeface="Tahoma" panose="020B0604030504040204" pitchFamily="34" charset="0"/>
              </a:rPr>
            </a:br>
            <a:r>
              <a:rPr lang="en-US" altLang="zh-CN" sz="1000" kern="100" dirty="0" err="1">
                <a:latin typeface="Tahoma" panose="020B0604030504040204" pitchFamily="34" charset="0"/>
                <a:cs typeface="Tahoma" panose="020B0604030504040204" pitchFamily="34" charset="0"/>
              </a:rPr>
              <a:t>npm</a:t>
            </a:r>
            <a:r>
              <a:rPr lang="en-US" altLang="zh-CN" sz="1000" kern="100" dirty="0">
                <a:latin typeface="Tahoma" panose="020B0604030504040204" pitchFamily="34" charset="0"/>
                <a:cs typeface="Tahoma" panose="020B0604030504040204" pitchFamily="34" charset="0"/>
              </a:rPr>
              <a:t> install node-</a:t>
            </a:r>
            <a:r>
              <a:rPr lang="en-US" altLang="zh-CN" sz="1000" kern="100" dirty="0" err="1">
                <a:latin typeface="Tahoma" panose="020B0604030504040204" pitchFamily="34" charset="0"/>
                <a:cs typeface="Tahoma" panose="020B0604030504040204" pitchFamily="34" charset="0"/>
              </a:rPr>
              <a:t>uuid</a:t>
            </a:r>
            <a:r>
              <a:rPr lang="en-US" altLang="zh-CN" sz="1000" kern="100" dirty="0">
                <a:latin typeface="Tahoma" panose="020B0604030504040204" pitchFamily="34" charset="0"/>
                <a:cs typeface="Tahoma" panose="020B0604030504040204" pitchFamily="34" charset="0"/>
              </a:rPr>
              <a:t/>
            </a:r>
            <a:br>
              <a:rPr lang="en-US" altLang="zh-CN" sz="1000" kern="100" dirty="0">
                <a:latin typeface="Tahoma" panose="020B0604030504040204" pitchFamily="34" charset="0"/>
                <a:cs typeface="Tahoma" panose="020B0604030504040204" pitchFamily="34" charset="0"/>
              </a:rPr>
            </a:br>
            <a:r>
              <a:rPr lang="en-US" altLang="zh-CN" sz="1000" kern="100" dirty="0" err="1">
                <a:latin typeface="Tahoma" panose="020B0604030504040204" pitchFamily="34" charset="0"/>
                <a:cs typeface="Tahoma" panose="020B0604030504040204" pitchFamily="34" charset="0"/>
              </a:rPr>
              <a:t>npm</a:t>
            </a:r>
            <a:r>
              <a:rPr lang="en-US" altLang="zh-CN" sz="1000" kern="100" dirty="0">
                <a:latin typeface="Tahoma" panose="020B0604030504040204" pitchFamily="34" charset="0"/>
                <a:cs typeface="Tahoma" panose="020B0604030504040204" pitchFamily="34" charset="0"/>
              </a:rPr>
              <a:t> install </a:t>
            </a:r>
            <a:r>
              <a:rPr lang="en-US" altLang="zh-CN" sz="1000" kern="100" dirty="0">
                <a:latin typeface="Tahoma" panose="020B0604030504040204" pitchFamily="34" charset="0"/>
                <a:cs typeface="Tahoma" panose="020B0604030504040204" pitchFamily="34" charset="0"/>
              </a:rPr>
              <a:t>socket.io</a:t>
            </a:r>
          </a:p>
          <a:p>
            <a:endParaRPr lang="en-US" altLang="zh-CN" sz="1000" kern="100" dirty="0">
              <a:latin typeface="Tahoma" panose="020B0604030504040204" pitchFamily="34" charset="0"/>
              <a:cs typeface="Tahoma" panose="020B0604030504040204" pitchFamily="34" charset="0"/>
            </a:endParaRPr>
          </a:p>
          <a:p>
            <a:r>
              <a:rPr lang="zh-CN" altLang="en-US" sz="1000" kern="100" dirty="0">
                <a:latin typeface="Tahoma" panose="020B0604030504040204" pitchFamily="34" charset="0"/>
                <a:cs typeface="Tahoma" panose="020B0604030504040204" pitchFamily="34" charset="0"/>
              </a:rPr>
              <a:t>阶段性成果</a:t>
            </a:r>
            <a:r>
              <a:rPr lang="en-US" altLang="zh-CN" sz="1000" kern="100" dirty="0">
                <a:latin typeface="Tahoma" panose="020B0604030504040204" pitchFamily="34" charset="0"/>
                <a:cs typeface="Tahoma" panose="020B0604030504040204" pitchFamily="34" charset="0"/>
              </a:rPr>
              <a:t>: </a:t>
            </a:r>
            <a:r>
              <a:rPr lang="zh-CN" altLang="en-US" sz="1000" kern="100" dirty="0">
                <a:latin typeface="Tahoma" panose="020B0604030504040204" pitchFamily="34" charset="0"/>
                <a:cs typeface="Tahoma" panose="020B0604030504040204" pitchFamily="34" charset="0"/>
              </a:rPr>
              <a:t>还有大量问题存在</a:t>
            </a:r>
            <a:endParaRPr lang="zh-CN" altLang="zh-CN" sz="1000" kern="100" dirty="0">
              <a:latin typeface="Tahoma" panose="020B0604030504040204" pitchFamily="34" charset="0"/>
              <a:cs typeface="Tahoma" panose="020B0604030504040204" pitchFamily="34" charset="0"/>
            </a:endParaRPr>
          </a:p>
        </p:txBody>
      </p:sp>
      <p:sp>
        <p:nvSpPr>
          <p:cNvPr id="6" name="文本框 5"/>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WebRTC&amp;keyword</a:t>
            </a:r>
            <a:r>
              <a:rPr lang="en-US" altLang="zh-CN" dirty="0" smtClean="0"/>
              <a:t>=</a:t>
            </a:r>
            <a:r>
              <a:rPr lang="en-US" altLang="zh-CN" dirty="0" err="1" smtClean="0">
                <a:solidFill>
                  <a:srgbClr val="C00000"/>
                </a:solidFill>
              </a:rPr>
              <a:t>Demo&amp;Test</a:t>
            </a:r>
            <a:endParaRPr lang="zh-CN" altLang="en-US" dirty="0">
              <a:solidFill>
                <a:srgbClr val="C00000"/>
              </a:solidFill>
            </a:endParaRPr>
          </a:p>
        </p:txBody>
      </p:sp>
    </p:spTree>
    <p:extLst>
      <p:ext uri="{BB962C8B-B14F-4D97-AF65-F5344CB8AC3E}">
        <p14:creationId xmlns:p14="http://schemas.microsoft.com/office/powerpoint/2010/main" val="1540085044"/>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3" name="矩形 2"/>
          <p:cNvSpPr/>
          <p:nvPr/>
        </p:nvSpPr>
        <p:spPr>
          <a:xfrm>
            <a:off x="683568" y="1212890"/>
            <a:ext cx="8174712" cy="3416320"/>
          </a:xfrm>
          <a:prstGeom prst="rect">
            <a:avLst/>
          </a:prstGeom>
        </p:spPr>
        <p:txBody>
          <a:bodyPr wrap="square">
            <a:spAutoFit/>
          </a:bodyPr>
          <a:lstStyle/>
          <a:p>
            <a:pPr algn="just">
              <a:spcAft>
                <a:spcPts val="0"/>
              </a:spcAft>
            </a:pPr>
            <a:r>
              <a:rPr lang="en-US" altLang="zh-CN" sz="1200" kern="100" dirty="0">
                <a:latin typeface="Calibri" panose="020F0502020204030204" pitchFamily="34" charset="0"/>
                <a:cs typeface="Times New Roman" panose="02020603050405020304" pitchFamily="18" charset="0"/>
              </a:rPr>
              <a:t>What’s </a:t>
            </a:r>
            <a:r>
              <a:rPr lang="en-US" altLang="zh-CN" sz="1200" kern="100" dirty="0" err="1" smtClean="0">
                <a:latin typeface="Calibri" panose="020F0502020204030204" pitchFamily="34" charset="0"/>
                <a:cs typeface="Times New Roman" panose="02020603050405020304" pitchFamily="18" charset="0"/>
              </a:rPr>
              <a:t>Kurento</a:t>
            </a:r>
            <a:r>
              <a:rPr lang="en-US" altLang="zh-CN" sz="1200" kern="100" dirty="0">
                <a:latin typeface="Calibri" panose="020F0502020204030204" pitchFamily="34" charset="0"/>
                <a:cs typeface="Times New Roman" panose="02020603050405020304" pitchFamily="18" charset="0"/>
              </a:rPr>
              <a:t>:</a:t>
            </a:r>
            <a:endParaRPr lang="zh-CN" altLang="zh-CN" sz="1200" kern="100" dirty="0">
              <a:latin typeface="Calibri" panose="020F0502020204030204" pitchFamily="34" charset="0"/>
              <a:cs typeface="Times New Roman" panose="02020603050405020304" pitchFamily="18" charset="0"/>
            </a:endParaRPr>
          </a:p>
          <a:p>
            <a:pPr algn="just">
              <a:spcAft>
                <a:spcPts val="0"/>
              </a:spcAft>
            </a:pPr>
            <a:r>
              <a:rPr lang="en-US" altLang="zh-CN" sz="1200" kern="100" dirty="0">
                <a:latin typeface="Calibri" panose="020F0502020204030204" pitchFamily="34" charset="0"/>
                <a:cs typeface="Times New Roman" panose="02020603050405020304" pitchFamily="18" charset="0"/>
              </a:rPr>
              <a:t> </a:t>
            </a:r>
            <a:endParaRPr lang="zh-CN" altLang="zh-CN" sz="1200" kern="100" dirty="0">
              <a:latin typeface="Calibri" panose="020F0502020204030204" pitchFamily="34" charset="0"/>
              <a:cs typeface="Times New Roman" panose="02020603050405020304" pitchFamily="18" charset="0"/>
            </a:endParaRPr>
          </a:p>
          <a:p>
            <a:pPr algn="just">
              <a:spcAft>
                <a:spcPts val="0"/>
              </a:spcAft>
            </a:pPr>
            <a:r>
              <a:rPr lang="en-US" altLang="zh-CN" sz="1200" kern="100" dirty="0" err="1">
                <a:latin typeface="Calibri" panose="020F0502020204030204" pitchFamily="34" charset="0"/>
                <a:cs typeface="Times New Roman" panose="02020603050405020304" pitchFamily="18" charset="0"/>
              </a:rPr>
              <a:t>WebRTC</a:t>
            </a:r>
            <a:r>
              <a:rPr lang="en-US" altLang="zh-CN" sz="1200" kern="100" dirty="0">
                <a:latin typeface="Calibri" panose="020F0502020204030204" pitchFamily="34" charset="0"/>
                <a:cs typeface="Times New Roman" panose="02020603050405020304" pitchFamily="18" charset="0"/>
              </a:rPr>
              <a:t> is an open source technology that enables web browsers with </a:t>
            </a:r>
            <a:r>
              <a:rPr lang="en-US" altLang="zh-CN" sz="1200" b="1" kern="100" dirty="0">
                <a:latin typeface="Calibri" panose="020F0502020204030204" pitchFamily="34" charset="0"/>
                <a:cs typeface="Times New Roman" panose="02020603050405020304" pitchFamily="18" charset="0"/>
              </a:rPr>
              <a:t>Real-Time</a:t>
            </a:r>
            <a:r>
              <a:rPr lang="en-US" altLang="zh-CN" sz="1200" kern="100" dirty="0">
                <a:latin typeface="Calibri" panose="020F0502020204030204" pitchFamily="34" charset="0"/>
                <a:cs typeface="Times New Roman" panose="02020603050405020304" pitchFamily="18" charset="0"/>
              </a:rPr>
              <a:t> Communications (RTC) capabilities via JavaScript APIs. It has been conceived as a peer-to-peer technology where browsers can directly communicate without the mediation of any kind of infrastructure. This model is enough for creating </a:t>
            </a:r>
            <a:r>
              <a:rPr lang="en-US" altLang="zh-CN" sz="1200" b="1" kern="100" dirty="0">
                <a:latin typeface="Calibri" panose="020F0502020204030204" pitchFamily="34" charset="0"/>
                <a:cs typeface="Times New Roman" panose="02020603050405020304" pitchFamily="18" charset="0"/>
              </a:rPr>
              <a:t>basic applications </a:t>
            </a:r>
            <a:r>
              <a:rPr lang="en-US" altLang="zh-CN" sz="1200" kern="100" dirty="0">
                <a:latin typeface="Calibri" panose="020F0502020204030204" pitchFamily="34" charset="0"/>
                <a:cs typeface="Times New Roman" panose="02020603050405020304" pitchFamily="18" charset="0"/>
              </a:rPr>
              <a:t>but features such as group communications, media stream recording, media broadcasting or media transcoding are difficult to implement on top of it. For this reason, many applications require using a media server.</a:t>
            </a:r>
            <a:endParaRPr lang="zh-CN" altLang="zh-CN" sz="1200" kern="100" dirty="0">
              <a:latin typeface="Calibri" panose="020F0502020204030204" pitchFamily="34" charset="0"/>
              <a:cs typeface="Times New Roman" panose="02020603050405020304" pitchFamily="18" charset="0"/>
            </a:endParaRPr>
          </a:p>
          <a:p>
            <a:pPr algn="just">
              <a:spcAft>
                <a:spcPts val="0"/>
              </a:spcAft>
            </a:pPr>
            <a:r>
              <a:rPr lang="en-US" altLang="zh-CN" sz="1200" kern="100" dirty="0">
                <a:latin typeface="Calibri" panose="020F0502020204030204" pitchFamily="34" charset="0"/>
                <a:cs typeface="Times New Roman" panose="02020603050405020304" pitchFamily="18" charset="0"/>
              </a:rPr>
              <a:t> </a:t>
            </a:r>
            <a:endParaRPr lang="en-US" altLang="zh-CN" sz="1200" kern="100" dirty="0" smtClean="0">
              <a:latin typeface="Calibri" panose="020F0502020204030204" pitchFamily="34" charset="0"/>
              <a:cs typeface="Times New Roman" panose="02020603050405020304" pitchFamily="18" charset="0"/>
            </a:endParaRPr>
          </a:p>
          <a:p>
            <a:pPr algn="just">
              <a:spcAft>
                <a:spcPts val="0"/>
              </a:spcAft>
            </a:pPr>
            <a:r>
              <a:rPr lang="en-US" altLang="zh-CN" sz="1200" kern="100" dirty="0" err="1" smtClean="0">
                <a:latin typeface="Calibri" panose="020F0502020204030204" pitchFamily="34" charset="0"/>
                <a:cs typeface="Times New Roman" panose="02020603050405020304" pitchFamily="18" charset="0"/>
              </a:rPr>
              <a:t>Kurento</a:t>
            </a:r>
            <a:r>
              <a:rPr lang="zh-CN" altLang="en-US" sz="1200" kern="100" dirty="0" smtClean="0">
                <a:latin typeface="Calibri" panose="020F0502020204030204" pitchFamily="34" charset="0"/>
                <a:cs typeface="Times New Roman" panose="02020603050405020304" pitchFamily="18" charset="0"/>
              </a:rPr>
              <a:t>正是作为</a:t>
            </a:r>
            <a:r>
              <a:rPr lang="en-US" altLang="zh-CN" sz="1200" kern="100" dirty="0" smtClean="0">
                <a:latin typeface="Calibri" panose="020F0502020204030204" pitchFamily="34" charset="0"/>
                <a:cs typeface="Times New Roman" panose="02020603050405020304" pitchFamily="18" charset="0"/>
              </a:rPr>
              <a:t>KMS</a:t>
            </a:r>
            <a:r>
              <a:rPr lang="zh-CN" altLang="en-US" sz="1200" kern="100" dirty="0" smtClean="0">
                <a:latin typeface="Calibri" panose="020F0502020204030204" pitchFamily="34" charset="0"/>
                <a:cs typeface="Times New Roman" panose="02020603050405020304" pitchFamily="18" charset="0"/>
              </a:rPr>
              <a:t>应运而生。</a:t>
            </a:r>
            <a:endParaRPr lang="en-US" altLang="zh-CN" sz="1200" kern="100" dirty="0" smtClean="0">
              <a:latin typeface="Calibri" panose="020F0502020204030204" pitchFamily="34" charset="0"/>
              <a:cs typeface="Times New Roman" panose="02020603050405020304" pitchFamily="18" charset="0"/>
            </a:endParaRPr>
          </a:p>
          <a:p>
            <a:pPr algn="just">
              <a:spcAft>
                <a:spcPts val="0"/>
              </a:spcAft>
            </a:pPr>
            <a:endParaRPr lang="zh-CN" altLang="zh-CN" sz="1200" kern="100" dirty="0">
              <a:latin typeface="Calibri" panose="020F0502020204030204" pitchFamily="34" charset="0"/>
              <a:cs typeface="Times New Roman" panose="02020603050405020304" pitchFamily="18" charset="0"/>
            </a:endParaRPr>
          </a:p>
          <a:p>
            <a:pPr algn="just">
              <a:spcAft>
                <a:spcPts val="0"/>
              </a:spcAft>
            </a:pPr>
            <a:r>
              <a:rPr lang="en-US" altLang="zh-CN" sz="1200" kern="100" dirty="0">
                <a:latin typeface="Calibri" panose="020F0502020204030204" pitchFamily="34" charset="0"/>
                <a:cs typeface="Times New Roman" panose="02020603050405020304" pitchFamily="18" charset="0"/>
              </a:rPr>
              <a:t>Features:</a:t>
            </a:r>
            <a:endParaRPr lang="zh-CN" altLang="zh-CN" sz="1200" kern="100" dirty="0">
              <a:latin typeface="Calibri" panose="020F0502020204030204" pitchFamily="34" charset="0"/>
              <a:cs typeface="Times New Roman" panose="02020603050405020304" pitchFamily="18" charset="0"/>
            </a:endParaRPr>
          </a:p>
          <a:p>
            <a:pPr algn="just">
              <a:spcAft>
                <a:spcPts val="0"/>
              </a:spcAft>
            </a:pPr>
            <a:r>
              <a:rPr lang="en-US" altLang="zh-CN" sz="1200" kern="100" dirty="0">
                <a:latin typeface="Calibri" panose="020F0502020204030204" pitchFamily="34" charset="0"/>
                <a:cs typeface="Times New Roman" panose="02020603050405020304" pitchFamily="18" charset="0"/>
              </a:rPr>
              <a:t> </a:t>
            </a:r>
            <a:endParaRPr lang="zh-CN" altLang="zh-CN" sz="1200" kern="100" dirty="0">
              <a:latin typeface="Calibri" panose="020F0502020204030204" pitchFamily="34" charset="0"/>
              <a:cs typeface="Times New Roman" panose="02020603050405020304" pitchFamily="18" charset="0"/>
            </a:endParaRPr>
          </a:p>
          <a:p>
            <a:pPr algn="just">
              <a:spcAft>
                <a:spcPts val="0"/>
              </a:spcAft>
            </a:pPr>
            <a:r>
              <a:rPr lang="en-US" altLang="zh-CN" sz="1200" kern="100" dirty="0">
                <a:latin typeface="Calibri" panose="020F0502020204030204" pitchFamily="34" charset="0"/>
                <a:cs typeface="Times New Roman" panose="02020603050405020304" pitchFamily="18" charset="0"/>
              </a:rPr>
              <a:t>Networked streaming protocols, including </a:t>
            </a:r>
            <a:r>
              <a:rPr lang="en-US" altLang="zh-CN" sz="1200" b="1" kern="100" dirty="0">
                <a:latin typeface="Calibri" panose="020F0502020204030204" pitchFamily="34" charset="0"/>
                <a:cs typeface="Times New Roman" panose="02020603050405020304" pitchFamily="18" charset="0"/>
              </a:rPr>
              <a:t>HTTP, RTP and </a:t>
            </a:r>
            <a:r>
              <a:rPr lang="en-US" altLang="zh-CN" sz="1200" b="1" kern="100" dirty="0" err="1">
                <a:latin typeface="Calibri" panose="020F0502020204030204" pitchFamily="34" charset="0"/>
                <a:cs typeface="Times New Roman" panose="02020603050405020304" pitchFamily="18" charset="0"/>
              </a:rPr>
              <a:t>WebRTC</a:t>
            </a:r>
            <a:r>
              <a:rPr lang="en-US" altLang="zh-CN" sz="1200" kern="100" dirty="0">
                <a:latin typeface="Calibri" panose="020F0502020204030204" pitchFamily="34" charset="0"/>
                <a:cs typeface="Times New Roman" panose="02020603050405020304" pitchFamily="18" charset="0"/>
              </a:rPr>
              <a:t>.</a:t>
            </a:r>
            <a:endParaRPr lang="zh-CN" altLang="zh-CN" sz="1200" kern="100" dirty="0">
              <a:latin typeface="Calibri" panose="020F0502020204030204" pitchFamily="34" charset="0"/>
              <a:cs typeface="Times New Roman" panose="02020603050405020304" pitchFamily="18" charset="0"/>
            </a:endParaRPr>
          </a:p>
          <a:p>
            <a:pPr algn="just">
              <a:spcAft>
                <a:spcPts val="0"/>
              </a:spcAft>
            </a:pPr>
            <a:r>
              <a:rPr lang="en-US" altLang="zh-CN" sz="1200" kern="100" dirty="0">
                <a:latin typeface="Calibri" panose="020F0502020204030204" pitchFamily="34" charset="0"/>
                <a:cs typeface="Times New Roman" panose="02020603050405020304" pitchFamily="18" charset="0"/>
              </a:rPr>
              <a:t>Group communications (MCUs and SFUs functionality) supporting both media mixing and </a:t>
            </a:r>
            <a:r>
              <a:rPr lang="en-US" altLang="zh-CN" sz="1200" b="1" kern="100" dirty="0">
                <a:latin typeface="Calibri" panose="020F0502020204030204" pitchFamily="34" charset="0"/>
                <a:cs typeface="Times New Roman" panose="02020603050405020304" pitchFamily="18" charset="0"/>
              </a:rPr>
              <a:t>media routing/dispatching</a:t>
            </a:r>
            <a:r>
              <a:rPr lang="en-US" altLang="zh-CN" sz="1200" kern="100" dirty="0">
                <a:latin typeface="Calibri" panose="020F0502020204030204" pitchFamily="34" charset="0"/>
                <a:cs typeface="Times New Roman" panose="02020603050405020304" pitchFamily="18" charset="0"/>
              </a:rPr>
              <a:t>.</a:t>
            </a:r>
            <a:endParaRPr lang="zh-CN" altLang="zh-CN" sz="1200" kern="100" dirty="0">
              <a:latin typeface="Calibri" panose="020F0502020204030204" pitchFamily="34" charset="0"/>
              <a:cs typeface="Times New Roman" panose="02020603050405020304" pitchFamily="18" charset="0"/>
            </a:endParaRPr>
          </a:p>
          <a:p>
            <a:pPr algn="just">
              <a:spcAft>
                <a:spcPts val="0"/>
              </a:spcAft>
            </a:pPr>
            <a:r>
              <a:rPr lang="en-US" altLang="zh-CN" sz="1200" kern="100" dirty="0">
                <a:latin typeface="Calibri" panose="020F0502020204030204" pitchFamily="34" charset="0"/>
                <a:cs typeface="Times New Roman" panose="02020603050405020304" pitchFamily="18" charset="0"/>
              </a:rPr>
              <a:t>Generic support for computational vision and </a:t>
            </a:r>
            <a:r>
              <a:rPr lang="en-US" altLang="zh-CN" sz="1200" b="1" kern="100" dirty="0">
                <a:latin typeface="Calibri" panose="020F0502020204030204" pitchFamily="34" charset="0"/>
                <a:cs typeface="Times New Roman" panose="02020603050405020304" pitchFamily="18" charset="0"/>
              </a:rPr>
              <a:t>augmented reality </a:t>
            </a:r>
            <a:r>
              <a:rPr lang="en-US" altLang="zh-CN" sz="1200" kern="100" dirty="0">
                <a:latin typeface="Calibri" panose="020F0502020204030204" pitchFamily="34" charset="0"/>
                <a:cs typeface="Times New Roman" panose="02020603050405020304" pitchFamily="18" charset="0"/>
              </a:rPr>
              <a:t>filters.</a:t>
            </a:r>
            <a:endParaRPr lang="zh-CN" altLang="zh-CN" sz="1200" kern="100" dirty="0">
              <a:latin typeface="Calibri" panose="020F0502020204030204" pitchFamily="34" charset="0"/>
              <a:cs typeface="Times New Roman" panose="02020603050405020304" pitchFamily="18" charset="0"/>
            </a:endParaRPr>
          </a:p>
          <a:p>
            <a:pPr algn="just">
              <a:spcAft>
                <a:spcPts val="0"/>
              </a:spcAft>
            </a:pPr>
            <a:r>
              <a:rPr lang="en-US" altLang="zh-CN" sz="1200" kern="100" dirty="0">
                <a:latin typeface="Calibri" panose="020F0502020204030204" pitchFamily="34" charset="0"/>
                <a:cs typeface="Times New Roman" panose="02020603050405020304" pitchFamily="18" charset="0"/>
              </a:rPr>
              <a:t>Media storage supporting writing operations for </a:t>
            </a:r>
            <a:r>
              <a:rPr lang="en-US" altLang="zh-CN" sz="1200" b="1" kern="100" dirty="0" err="1">
                <a:latin typeface="Calibri" panose="020F0502020204030204" pitchFamily="34" charset="0"/>
                <a:cs typeface="Times New Roman" panose="02020603050405020304" pitchFamily="18" charset="0"/>
              </a:rPr>
              <a:t>WebM</a:t>
            </a:r>
            <a:r>
              <a:rPr lang="en-US" altLang="zh-CN" sz="1200" b="1" kern="100" dirty="0">
                <a:latin typeface="Calibri" panose="020F0502020204030204" pitchFamily="34" charset="0"/>
                <a:cs typeface="Times New Roman" panose="02020603050405020304" pitchFamily="18" charset="0"/>
              </a:rPr>
              <a:t> and MP4 </a:t>
            </a:r>
            <a:r>
              <a:rPr lang="en-US" altLang="zh-CN" sz="1200" kern="100" dirty="0">
                <a:latin typeface="Calibri" panose="020F0502020204030204" pitchFamily="34" charset="0"/>
                <a:cs typeface="Times New Roman" panose="02020603050405020304" pitchFamily="18" charset="0"/>
              </a:rPr>
              <a:t>and playing in all formats supported by </a:t>
            </a:r>
            <a:r>
              <a:rPr lang="en-US" altLang="zh-CN" sz="1200" kern="100" dirty="0" err="1">
                <a:latin typeface="Calibri" panose="020F0502020204030204" pitchFamily="34" charset="0"/>
                <a:cs typeface="Times New Roman" panose="02020603050405020304" pitchFamily="18" charset="0"/>
              </a:rPr>
              <a:t>GStreamer</a:t>
            </a:r>
            <a:r>
              <a:rPr lang="en-US" altLang="zh-CN" sz="1200" kern="100" dirty="0">
                <a:latin typeface="Calibri" panose="020F0502020204030204" pitchFamily="34" charset="0"/>
                <a:cs typeface="Times New Roman" panose="02020603050405020304" pitchFamily="18" charset="0"/>
              </a:rPr>
              <a:t>.</a:t>
            </a:r>
            <a:endParaRPr lang="zh-CN" altLang="zh-CN" sz="1200" kern="100" dirty="0">
              <a:latin typeface="Calibri" panose="020F0502020204030204" pitchFamily="34" charset="0"/>
              <a:cs typeface="Times New Roman" panose="02020603050405020304" pitchFamily="18" charset="0"/>
            </a:endParaRPr>
          </a:p>
          <a:p>
            <a:pPr algn="just">
              <a:spcAft>
                <a:spcPts val="0"/>
              </a:spcAft>
            </a:pPr>
            <a:r>
              <a:rPr lang="en-US" altLang="zh-CN" sz="1200" kern="100" dirty="0">
                <a:latin typeface="Calibri" panose="020F0502020204030204" pitchFamily="34" charset="0"/>
                <a:cs typeface="Times New Roman" panose="02020603050405020304" pitchFamily="18" charset="0"/>
              </a:rPr>
              <a:t>Automatic media </a:t>
            </a:r>
            <a:r>
              <a:rPr lang="en-US" altLang="zh-CN" sz="1200" kern="100" dirty="0" err="1">
                <a:latin typeface="Calibri" panose="020F0502020204030204" pitchFamily="34" charset="0"/>
                <a:cs typeface="Times New Roman" panose="02020603050405020304" pitchFamily="18" charset="0"/>
              </a:rPr>
              <a:t>transcodification</a:t>
            </a:r>
            <a:r>
              <a:rPr lang="en-US" altLang="zh-CN" sz="1200" kern="100" dirty="0">
                <a:latin typeface="Calibri" panose="020F0502020204030204" pitchFamily="34" charset="0"/>
                <a:cs typeface="Times New Roman" panose="02020603050405020304" pitchFamily="18" charset="0"/>
              </a:rPr>
              <a:t> between any of the codecs supported by </a:t>
            </a:r>
            <a:r>
              <a:rPr lang="en-US" altLang="zh-CN" sz="1200" kern="100" dirty="0" err="1">
                <a:latin typeface="Calibri" panose="020F0502020204030204" pitchFamily="34" charset="0"/>
                <a:cs typeface="Times New Roman" panose="02020603050405020304" pitchFamily="18" charset="0"/>
              </a:rPr>
              <a:t>GStreamer</a:t>
            </a:r>
            <a:r>
              <a:rPr lang="en-US" altLang="zh-CN" sz="1200" kern="100" dirty="0">
                <a:latin typeface="Calibri" panose="020F0502020204030204" pitchFamily="34" charset="0"/>
                <a:cs typeface="Times New Roman" panose="02020603050405020304" pitchFamily="18" charset="0"/>
              </a:rPr>
              <a:t> including </a:t>
            </a:r>
            <a:r>
              <a:rPr lang="en-US" altLang="zh-CN" sz="1200" b="1" kern="100" dirty="0">
                <a:latin typeface="Calibri" panose="020F0502020204030204" pitchFamily="34" charset="0"/>
                <a:cs typeface="Times New Roman" panose="02020603050405020304" pitchFamily="18" charset="0"/>
              </a:rPr>
              <a:t>VP8, H.264</a:t>
            </a:r>
            <a:r>
              <a:rPr lang="en-US" altLang="zh-CN" sz="1200" kern="100" dirty="0">
                <a:latin typeface="Calibri" panose="020F0502020204030204" pitchFamily="34" charset="0"/>
                <a:cs typeface="Times New Roman" panose="02020603050405020304" pitchFamily="18" charset="0"/>
              </a:rPr>
              <a:t>, H.263, AMR, OPUS, </a:t>
            </a:r>
            <a:r>
              <a:rPr lang="en-US" altLang="zh-CN" sz="1200" kern="100" dirty="0" err="1">
                <a:latin typeface="Calibri" panose="020F0502020204030204" pitchFamily="34" charset="0"/>
                <a:cs typeface="Times New Roman" panose="02020603050405020304" pitchFamily="18" charset="0"/>
              </a:rPr>
              <a:t>Speex</a:t>
            </a:r>
            <a:r>
              <a:rPr lang="en-US" altLang="zh-CN" sz="1200" kern="100" dirty="0">
                <a:latin typeface="Calibri" panose="020F0502020204030204" pitchFamily="34" charset="0"/>
                <a:cs typeface="Times New Roman" panose="02020603050405020304" pitchFamily="18" charset="0"/>
              </a:rPr>
              <a:t>, G.711, etc.</a:t>
            </a:r>
            <a:endParaRPr lang="zh-CN" altLang="zh-CN" sz="1200" kern="100" dirty="0">
              <a:latin typeface="Calibri" panose="020F0502020204030204" pitchFamily="34" charset="0"/>
              <a:cs typeface="Times New Roman" panose="02020603050405020304" pitchFamily="18" charset="0"/>
            </a:endParaRPr>
          </a:p>
        </p:txBody>
      </p:sp>
      <p:sp>
        <p:nvSpPr>
          <p:cNvPr id="5" name="文本框 4"/>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Kurento&amp;keyword</a:t>
            </a:r>
            <a:r>
              <a:rPr lang="en-US" altLang="zh-CN" dirty="0" smtClean="0"/>
              <a:t>=</a:t>
            </a:r>
            <a:r>
              <a:rPr lang="zh-CN" altLang="en-US" dirty="0" smtClean="0">
                <a:solidFill>
                  <a:srgbClr val="C00000"/>
                </a:solidFill>
              </a:rPr>
              <a:t>简述</a:t>
            </a:r>
            <a:endParaRPr lang="zh-CN" altLang="en-US" dirty="0">
              <a:solidFill>
                <a:srgbClr val="C00000"/>
              </a:solidFill>
            </a:endParaRPr>
          </a:p>
        </p:txBody>
      </p:sp>
      <p:sp>
        <p:nvSpPr>
          <p:cNvPr id="4" name="矩形 3"/>
          <p:cNvSpPr/>
          <p:nvPr/>
        </p:nvSpPr>
        <p:spPr>
          <a:xfrm>
            <a:off x="5724128" y="289560"/>
            <a:ext cx="2485489" cy="923330"/>
          </a:xfrm>
          <a:prstGeom prst="rect">
            <a:avLst/>
          </a:prstGeom>
          <a:noFill/>
        </p:spPr>
        <p:txBody>
          <a:bodyPr wrap="none" lIns="91440" tIns="45720" rIns="91440" bIns="45720">
            <a:prstTxWarp prst="textInflate">
              <a:avLst/>
            </a:prstTxWarp>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5400" b="1" cap="none" spc="0" dirty="0" err="1" smtClean="0">
                <a:ln/>
                <a:solidFill>
                  <a:schemeClr val="accent3"/>
                </a:solidFill>
                <a:effectLst/>
              </a:rPr>
              <a:t>Kurento</a:t>
            </a:r>
            <a:endParaRPr lang="zh-CN" altLang="en-US" sz="5400" b="1" cap="none" spc="0" dirty="0">
              <a:ln/>
              <a:solidFill>
                <a:schemeClr val="accent3"/>
              </a:solidFill>
              <a:effectLst/>
            </a:endParaRPr>
          </a:p>
        </p:txBody>
      </p:sp>
    </p:spTree>
    <p:extLst>
      <p:ext uri="{BB962C8B-B14F-4D97-AF65-F5344CB8AC3E}">
        <p14:creationId xmlns:p14="http://schemas.microsoft.com/office/powerpoint/2010/main" val="3383343486"/>
      </p:ext>
    </p:extLst>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6" name="图片 5" descr="Peer-to-peer WebRTC approach vs. WebRTC through a media server"/>
          <p:cNvPicPr/>
          <p:nvPr/>
        </p:nvPicPr>
        <p:blipFill>
          <a:blip r:embed="rId2">
            <a:extLst>
              <a:ext uri="{28A0092B-C50C-407E-A947-70E740481C1C}">
                <a14:useLocalDpi xmlns:a14="http://schemas.microsoft.com/office/drawing/2010/main" val="0"/>
              </a:ext>
            </a:extLst>
          </a:blip>
          <a:srcRect/>
          <a:stretch>
            <a:fillRect/>
          </a:stretch>
        </p:blipFill>
        <p:spPr bwMode="auto">
          <a:xfrm>
            <a:off x="285720" y="1311609"/>
            <a:ext cx="4000528" cy="2520280"/>
          </a:xfrm>
          <a:prstGeom prst="rect">
            <a:avLst/>
          </a:prstGeom>
          <a:noFill/>
          <a:ln>
            <a:noFill/>
          </a:ln>
        </p:spPr>
      </p:pic>
      <p:pic>
        <p:nvPicPr>
          <p:cNvPr id="7" name="图片 6" descr="Typical WebRTC Media Server capabilities"/>
          <p:cNvPicPr/>
          <p:nvPr/>
        </p:nvPicPr>
        <p:blipFill>
          <a:blip r:embed="rId3">
            <a:extLst>
              <a:ext uri="{28A0092B-C50C-407E-A947-70E740481C1C}">
                <a14:useLocalDpi xmlns:a14="http://schemas.microsoft.com/office/drawing/2010/main" val="0"/>
              </a:ext>
            </a:extLst>
          </a:blip>
          <a:srcRect/>
          <a:stretch>
            <a:fillRect/>
          </a:stretch>
        </p:blipFill>
        <p:spPr bwMode="auto">
          <a:xfrm>
            <a:off x="4382135" y="1311610"/>
            <a:ext cx="4761865" cy="2484102"/>
          </a:xfrm>
          <a:prstGeom prst="rect">
            <a:avLst/>
          </a:prstGeom>
          <a:noFill/>
          <a:ln>
            <a:noFill/>
          </a:ln>
        </p:spPr>
      </p:pic>
      <p:sp>
        <p:nvSpPr>
          <p:cNvPr id="2" name="矩形 1"/>
          <p:cNvSpPr/>
          <p:nvPr/>
        </p:nvSpPr>
        <p:spPr>
          <a:xfrm>
            <a:off x="107504" y="3863891"/>
            <a:ext cx="4572000" cy="461665"/>
          </a:xfrm>
          <a:prstGeom prst="rect">
            <a:avLst/>
          </a:prstGeom>
        </p:spPr>
        <p:txBody>
          <a:bodyPr>
            <a:spAutoFit/>
          </a:bodyPr>
          <a:lstStyle/>
          <a:p>
            <a:pPr lvl="0" algn="ctr">
              <a:spcAft>
                <a:spcPts val="0"/>
              </a:spcAft>
            </a:pPr>
            <a:r>
              <a:rPr lang="zh-CN" altLang="en-US" sz="1200" kern="100" dirty="0" smtClean="0">
                <a:latin typeface="Calibri" panose="020F0502020204030204" pitchFamily="34" charset="0"/>
                <a:cs typeface="Times New Roman" panose="02020603050405020304" pitchFamily="18" charset="0"/>
              </a:rPr>
              <a:t>图</a:t>
            </a:r>
            <a:r>
              <a:rPr lang="en-US" altLang="zh-CN" sz="1200" kern="100" dirty="0" smtClean="0">
                <a:latin typeface="Calibri" panose="020F0502020204030204" pitchFamily="34" charset="0"/>
                <a:cs typeface="Times New Roman" panose="02020603050405020304" pitchFamily="18" charset="0"/>
              </a:rPr>
              <a:t>9. Peer-to-peer </a:t>
            </a:r>
            <a:r>
              <a:rPr lang="en-US" altLang="zh-CN" sz="1200" kern="100" dirty="0" err="1" smtClean="0">
                <a:latin typeface="Calibri" panose="020F0502020204030204" pitchFamily="34" charset="0"/>
                <a:cs typeface="Times New Roman" panose="02020603050405020304" pitchFamily="18" charset="0"/>
              </a:rPr>
              <a:t>WebRTC</a:t>
            </a:r>
            <a:r>
              <a:rPr lang="en-US" altLang="zh-CN" sz="1200" kern="100" dirty="0" smtClean="0">
                <a:latin typeface="Calibri" panose="020F0502020204030204" pitchFamily="34" charset="0"/>
                <a:cs typeface="Times New Roman" panose="02020603050405020304" pitchFamily="18" charset="0"/>
              </a:rPr>
              <a:t> approach vs. </a:t>
            </a:r>
            <a:r>
              <a:rPr lang="en-US" altLang="zh-CN" sz="1200" kern="100" dirty="0" err="1" smtClean="0">
                <a:latin typeface="Calibri" panose="020F0502020204030204" pitchFamily="34" charset="0"/>
                <a:cs typeface="Times New Roman" panose="02020603050405020304" pitchFamily="18" charset="0"/>
              </a:rPr>
              <a:t>WebRTC</a:t>
            </a:r>
            <a:r>
              <a:rPr lang="en-US" altLang="zh-CN" sz="1200" kern="100" dirty="0" smtClean="0">
                <a:latin typeface="Calibri" panose="020F0502020204030204" pitchFamily="34" charset="0"/>
                <a:cs typeface="Times New Roman" panose="02020603050405020304" pitchFamily="18" charset="0"/>
              </a:rPr>
              <a:t> through a media server</a:t>
            </a:r>
            <a:endParaRPr lang="zh-CN" altLang="zh-CN" sz="1200" kern="100" dirty="0">
              <a:latin typeface="Calibri" panose="020F0502020204030204" pitchFamily="34" charset="0"/>
              <a:cs typeface="Times New Roman" panose="02020603050405020304" pitchFamily="18" charset="0"/>
            </a:endParaRPr>
          </a:p>
        </p:txBody>
      </p:sp>
      <p:sp>
        <p:nvSpPr>
          <p:cNvPr id="3" name="矩形 2"/>
          <p:cNvSpPr/>
          <p:nvPr/>
        </p:nvSpPr>
        <p:spPr>
          <a:xfrm>
            <a:off x="5052685" y="3875238"/>
            <a:ext cx="3159198" cy="276999"/>
          </a:xfrm>
          <a:prstGeom prst="rect">
            <a:avLst/>
          </a:prstGeom>
        </p:spPr>
        <p:txBody>
          <a:bodyPr wrap="none">
            <a:spAutoFit/>
          </a:bodyPr>
          <a:lstStyle/>
          <a:p>
            <a:pPr lvl="0" algn="ctr">
              <a:spcAft>
                <a:spcPts val="0"/>
              </a:spcAft>
            </a:pPr>
            <a:r>
              <a:rPr lang="zh-CN" altLang="en-US" sz="1200" kern="100" dirty="0">
                <a:latin typeface="Calibri" panose="020F0502020204030204" pitchFamily="34" charset="0"/>
                <a:cs typeface="Times New Roman" panose="02020603050405020304" pitchFamily="18" charset="0"/>
              </a:rPr>
              <a:t>图</a:t>
            </a:r>
            <a:r>
              <a:rPr lang="en-US" altLang="zh-CN" sz="1200" kern="100" dirty="0">
                <a:latin typeface="Calibri" panose="020F0502020204030204" pitchFamily="34" charset="0"/>
                <a:cs typeface="Times New Roman" panose="02020603050405020304" pitchFamily="18" charset="0"/>
              </a:rPr>
              <a:t>10</a:t>
            </a:r>
            <a:r>
              <a:rPr lang="en-US" altLang="zh-CN" sz="1200" kern="100" dirty="0" smtClean="0">
                <a:latin typeface="Calibri" panose="020F0502020204030204" pitchFamily="34" charset="0"/>
                <a:cs typeface="Times New Roman" panose="02020603050405020304" pitchFamily="18" charset="0"/>
              </a:rPr>
              <a:t>. Typical </a:t>
            </a:r>
            <a:r>
              <a:rPr lang="en-US" altLang="zh-CN" sz="1200" kern="100" dirty="0" err="1">
                <a:latin typeface="Calibri" panose="020F0502020204030204" pitchFamily="34" charset="0"/>
                <a:cs typeface="Times New Roman" panose="02020603050405020304" pitchFamily="18" charset="0"/>
              </a:rPr>
              <a:t>WebRTC</a:t>
            </a:r>
            <a:r>
              <a:rPr lang="en-US" altLang="zh-CN" sz="1200" kern="100" dirty="0">
                <a:latin typeface="Calibri" panose="020F0502020204030204" pitchFamily="34" charset="0"/>
                <a:cs typeface="Times New Roman" panose="02020603050405020304" pitchFamily="18" charset="0"/>
              </a:rPr>
              <a:t> Media Server capabilities</a:t>
            </a:r>
            <a:endParaRPr lang="zh-CN" altLang="zh-CN" sz="1200" kern="100" dirty="0">
              <a:latin typeface="Calibri" panose="020F0502020204030204" pitchFamily="34" charset="0"/>
              <a:cs typeface="Times New Roman" panose="02020603050405020304" pitchFamily="18" charset="0"/>
            </a:endParaRPr>
          </a:p>
        </p:txBody>
      </p:sp>
      <p:sp>
        <p:nvSpPr>
          <p:cNvPr id="10" name="矩形 9"/>
          <p:cNvSpPr/>
          <p:nvPr/>
        </p:nvSpPr>
        <p:spPr>
          <a:xfrm>
            <a:off x="1907704" y="4357558"/>
            <a:ext cx="5256584" cy="276999"/>
          </a:xfrm>
          <a:prstGeom prst="rect">
            <a:avLst/>
          </a:prstGeom>
        </p:spPr>
        <p:txBody>
          <a:bodyPr wrap="square">
            <a:spAutoFit/>
          </a:bodyPr>
          <a:lstStyle/>
          <a:p>
            <a:pPr algn="just">
              <a:spcAft>
                <a:spcPts val="0"/>
              </a:spcAft>
            </a:pPr>
            <a:r>
              <a:rPr lang="zh-CN" altLang="en-US" sz="1200" kern="100" dirty="0">
                <a:latin typeface="Calibri" panose="020F0502020204030204" pitchFamily="34" charset="0"/>
                <a:cs typeface="Times New Roman" panose="02020603050405020304" pitchFamily="18" charset="0"/>
              </a:rPr>
              <a:t>总结</a:t>
            </a:r>
            <a:r>
              <a:rPr lang="en-US" altLang="zh-CN" sz="1200" kern="100" dirty="0">
                <a:latin typeface="Calibri" panose="020F0502020204030204" pitchFamily="34" charset="0"/>
                <a:cs typeface="Times New Roman" panose="02020603050405020304" pitchFamily="18" charset="0"/>
              </a:rPr>
              <a:t>:</a:t>
            </a:r>
            <a:r>
              <a:rPr lang="zh-CN" altLang="zh-CN" sz="1200" kern="100" dirty="0">
                <a:latin typeface="Calibri" panose="020F0502020204030204" pitchFamily="34" charset="0"/>
                <a:cs typeface="Times New Roman" panose="02020603050405020304" pitchFamily="18" charset="0"/>
              </a:rPr>
              <a:t>大多数</a:t>
            </a:r>
            <a:r>
              <a:rPr lang="en-US" altLang="zh-CN" sz="1200" kern="100" dirty="0" err="1">
                <a:latin typeface="Calibri" panose="020F0502020204030204" pitchFamily="34" charset="0"/>
                <a:cs typeface="Times New Roman" panose="02020603050405020304" pitchFamily="18" charset="0"/>
              </a:rPr>
              <a:t>WebRTC</a:t>
            </a:r>
            <a:r>
              <a:rPr lang="zh-CN" altLang="zh-CN" sz="1200" kern="100" dirty="0">
                <a:latin typeface="Calibri" panose="020F0502020204030204" pitchFamily="34" charset="0"/>
                <a:cs typeface="Times New Roman" panose="02020603050405020304" pitchFamily="18" charset="0"/>
              </a:rPr>
              <a:t>媒体服务器提供的功能</a:t>
            </a:r>
            <a:r>
              <a:rPr lang="en-US" altLang="zh-CN" sz="1200" kern="100" dirty="0">
                <a:latin typeface="Calibri" panose="020F0502020204030204" pitchFamily="34" charset="0"/>
                <a:cs typeface="Times New Roman" panose="02020603050405020304" pitchFamily="18" charset="0"/>
              </a:rPr>
              <a:t>: </a:t>
            </a:r>
            <a:r>
              <a:rPr lang="zh-CN" altLang="zh-CN" sz="1200" kern="100" dirty="0">
                <a:latin typeface="Calibri" panose="020F0502020204030204" pitchFamily="34" charset="0"/>
                <a:cs typeface="Times New Roman" panose="02020603050405020304" pitchFamily="18" charset="0"/>
              </a:rPr>
              <a:t>录制 转码 </a:t>
            </a:r>
            <a:r>
              <a:rPr lang="en-US" altLang="zh-CN" sz="1200" kern="100" dirty="0" smtClean="0">
                <a:latin typeface="Calibri" panose="020F0502020204030204" pitchFamily="34" charset="0"/>
                <a:cs typeface="Times New Roman" panose="02020603050405020304" pitchFamily="18" charset="0"/>
              </a:rPr>
              <a:t>MCU </a:t>
            </a:r>
            <a:r>
              <a:rPr lang="zh-CN" altLang="zh-CN" sz="1200" kern="100" dirty="0" smtClean="0">
                <a:latin typeface="Calibri" panose="020F0502020204030204" pitchFamily="34" charset="0"/>
                <a:cs typeface="Times New Roman" panose="02020603050405020304" pitchFamily="18" charset="0"/>
              </a:rPr>
              <a:t>广播 </a:t>
            </a:r>
            <a:r>
              <a:rPr lang="zh-CN" altLang="zh-CN" sz="1200" kern="100" dirty="0">
                <a:latin typeface="Calibri" panose="020F0502020204030204" pitchFamily="34" charset="0"/>
                <a:cs typeface="Times New Roman" panose="02020603050405020304" pitchFamily="18" charset="0"/>
              </a:rPr>
              <a:t>混流等等</a:t>
            </a:r>
          </a:p>
        </p:txBody>
      </p:sp>
      <p:sp>
        <p:nvSpPr>
          <p:cNvPr id="11" name="文本框 10"/>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Kurento&amp;keyword</a:t>
            </a:r>
            <a:r>
              <a:rPr lang="en-US" altLang="zh-CN" dirty="0" smtClean="0"/>
              <a:t>=</a:t>
            </a:r>
            <a:r>
              <a:rPr lang="en-US" altLang="zh-CN" dirty="0">
                <a:solidFill>
                  <a:srgbClr val="C00000"/>
                </a:solidFill>
              </a:rPr>
              <a:t>traditional media server</a:t>
            </a:r>
            <a:endParaRPr lang="zh-CN" altLang="en-US" dirty="0">
              <a:solidFill>
                <a:srgbClr val="C00000"/>
              </a:solidFill>
            </a:endParaRPr>
          </a:p>
        </p:txBody>
      </p:sp>
    </p:spTree>
    <p:extLst>
      <p:ext uri="{BB962C8B-B14F-4D97-AF65-F5344CB8AC3E}">
        <p14:creationId xmlns:p14="http://schemas.microsoft.com/office/powerpoint/2010/main" val="2040819394"/>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个人介绍</a:t>
            </a:r>
            <a:endParaRPr lang="zh-CN" altLang="en-US" sz="2800" b="1" dirty="0">
              <a:solidFill>
                <a:srgbClr val="C0000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219229443"/>
              </p:ext>
            </p:extLst>
          </p:nvPr>
        </p:nvGraphicFramePr>
        <p:xfrm>
          <a:off x="611560" y="1131590"/>
          <a:ext cx="7920882" cy="2955384"/>
        </p:xfrm>
        <a:graphic>
          <a:graphicData uri="http://schemas.openxmlformats.org/drawingml/2006/table">
            <a:tbl>
              <a:tblPr firstRow="1" bandRow="1">
                <a:tableStyleId>{5C22544A-7EE6-4342-B048-85BDC9FD1C3A}</a:tableStyleId>
              </a:tblPr>
              <a:tblGrid>
                <a:gridCol w="1152128"/>
                <a:gridCol w="1488166"/>
                <a:gridCol w="1176130"/>
                <a:gridCol w="1464164"/>
                <a:gridCol w="1128124"/>
                <a:gridCol w="1512170"/>
              </a:tblGrid>
              <a:tr h="504056">
                <a:tc gridSpan="6">
                  <a:txBody>
                    <a:bodyPr/>
                    <a:lstStyle/>
                    <a:p>
                      <a:pPr algn="ctr"/>
                      <a:r>
                        <a:rPr lang="zh-CN" altLang="en-US" dirty="0" smtClean="0">
                          <a:solidFill>
                            <a:srgbClr val="CC1818"/>
                          </a:solidFill>
                          <a:latin typeface="微软雅黑" panose="020B0503020204020204" pitchFamily="34" charset="-122"/>
                          <a:ea typeface="微软雅黑" panose="020B0503020204020204" pitchFamily="34" charset="-122"/>
                        </a:rPr>
                        <a:t>基本信息</a:t>
                      </a:r>
                      <a:endParaRPr lang="zh-CN" altLang="en-US" dirty="0">
                        <a:solidFill>
                          <a:srgbClr val="CC1818"/>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4F4"/>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9542">
                <a:tc>
                  <a:txBody>
                    <a:bodyPr/>
                    <a:lstStyle/>
                    <a:p>
                      <a:r>
                        <a:rPr lang="zh-CN" altLang="en-US" sz="1600" dirty="0" smtClean="0">
                          <a:latin typeface="微软雅黑" panose="020B0503020204020204" pitchFamily="34" charset="-122"/>
                          <a:ea typeface="微软雅黑" panose="020B0503020204020204" pitchFamily="34" charset="-122"/>
                        </a:rPr>
                        <a:t>工号</a:t>
                      </a:r>
                      <a:endParaRPr lang="en-US" altLang="zh-CN" sz="1600" dirty="0" smtClean="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smtClean="0">
                          <a:latin typeface="微软雅黑" panose="020B0503020204020204" pitchFamily="34" charset="-122"/>
                          <a:ea typeface="微软雅黑" panose="020B0503020204020204" pitchFamily="34" charset="-122"/>
                        </a:rPr>
                        <a:t>HZS5097</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姓名</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陶然</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直接主管</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裴斐</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9542">
                <a:tc>
                  <a:txBody>
                    <a:bodyPr/>
                    <a:lstStyle/>
                    <a:p>
                      <a:r>
                        <a:rPr lang="zh-CN" altLang="en-US" sz="1600" dirty="0" smtClean="0">
                          <a:latin typeface="微软雅黑" panose="020B0503020204020204" pitchFamily="34" charset="-122"/>
                          <a:ea typeface="微软雅黑" panose="020B0503020204020204" pitchFamily="34" charset="-122"/>
                        </a:rPr>
                        <a:t>一级部门</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杭州研究院</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二级部门</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智能硬件</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三级部门</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软件研发组</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9542">
                <a:tc>
                  <a:txBody>
                    <a:bodyPr/>
                    <a:lstStyle/>
                    <a:p>
                      <a:r>
                        <a:rPr lang="zh-CN" altLang="en-US" sz="1600" dirty="0" smtClean="0">
                          <a:latin typeface="微软雅黑" panose="020B0503020204020204" pitchFamily="34" charset="-122"/>
                          <a:ea typeface="微软雅黑" panose="020B0503020204020204" pitchFamily="34" charset="-122"/>
                        </a:rPr>
                        <a:t>现任岗位</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服务器端开发</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0" i="0" u="none" strike="noStrike" kern="1200" baseline="0" dirty="0" smtClean="0">
                          <a:solidFill>
                            <a:schemeClr val="dk1"/>
                          </a:solidFill>
                          <a:latin typeface="微软雅黑" panose="020B0503020204020204" pitchFamily="34" charset="-122"/>
                          <a:ea typeface="微软雅黑" panose="020B0503020204020204" pitchFamily="34" charset="-122"/>
                          <a:cs typeface="+mn-cs"/>
                        </a:rPr>
                        <a:t>入职时间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smtClean="0">
                          <a:latin typeface="微软雅黑" panose="020B0503020204020204" pitchFamily="34" charset="-122"/>
                          <a:ea typeface="微软雅黑" panose="020B0503020204020204" pitchFamily="34" charset="-122"/>
                        </a:rPr>
                        <a:t>2016.5.8</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3582">
                <a:tc gridSpan="6">
                  <a:txBody>
                    <a:bodyPr/>
                    <a:lstStyle/>
                    <a:p>
                      <a:pPr marL="0" algn="ctr" defTabSz="914400" rtl="0" eaLnBrk="1" latinLnBrk="0" hangingPunct="1"/>
                      <a:r>
                        <a:rPr lang="zh-CN" altLang="en-US" sz="1800" b="1" kern="1200" dirty="0" smtClean="0">
                          <a:solidFill>
                            <a:srgbClr val="CC1818"/>
                          </a:solidFill>
                          <a:latin typeface="微软雅黑" panose="020B0503020204020204" pitchFamily="34" charset="-122"/>
                          <a:ea typeface="微软雅黑" panose="020B0503020204020204" pitchFamily="34" charset="-122"/>
                          <a:cs typeface="+mn-cs"/>
                        </a:rPr>
                        <a:t>教育信息</a:t>
                      </a:r>
                      <a:endParaRPr lang="zh-CN" altLang="en-US" sz="1800" b="1" kern="1200" dirty="0">
                        <a:solidFill>
                          <a:srgbClr val="CC1818"/>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F4F4"/>
                    </a:solidFill>
                  </a:tcPr>
                </a:tc>
                <a:tc hMerge="1">
                  <a:txBody>
                    <a:bodyPr/>
                    <a:lstStyle/>
                    <a:p>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600" b="0" i="0" u="none" strike="noStrike" kern="1200" baseline="0" dirty="0" smtClean="0">
                        <a:solidFill>
                          <a:schemeClr val="dk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3582">
                <a:tc>
                  <a:txBody>
                    <a:bodyPr/>
                    <a:lstStyle/>
                    <a:p>
                      <a:r>
                        <a:rPr lang="zh-CN" altLang="en-US" sz="1600" dirty="0" smtClean="0">
                          <a:latin typeface="微软雅黑" panose="020B0503020204020204" pitchFamily="34" charset="-122"/>
                          <a:ea typeface="微软雅黑" panose="020B0503020204020204" pitchFamily="34" charset="-122"/>
                        </a:rPr>
                        <a:t>所在学校</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厦门大学</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0" i="0" u="none" strike="noStrike" kern="1200" baseline="0" dirty="0" smtClean="0">
                          <a:solidFill>
                            <a:schemeClr val="dk1"/>
                          </a:solidFill>
                          <a:latin typeface="微软雅黑" panose="020B0503020204020204" pitchFamily="34" charset="-122"/>
                          <a:ea typeface="微软雅黑" panose="020B0503020204020204" pitchFamily="34" charset="-122"/>
                          <a:cs typeface="+mn-cs"/>
                        </a:rPr>
                        <a:t>所在学院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信息科学与技术学院</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最高学历</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smtClean="0">
                          <a:latin typeface="微软雅黑" panose="020B0503020204020204" pitchFamily="34" charset="-122"/>
                          <a:ea typeface="微软雅黑" panose="020B0503020204020204" pitchFamily="34" charset="-122"/>
                        </a:rPr>
                        <a:t>硕士</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491101879"/>
      </p:ext>
    </p:extLst>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6" name="图片 5" descr="http://www.kurento.org/sites/default/files/pictures/MediaServerEvolu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0904" y="1131590"/>
            <a:ext cx="4981176" cy="3107011"/>
          </a:xfrm>
          <a:prstGeom prst="rect">
            <a:avLst/>
          </a:prstGeom>
          <a:noFill/>
          <a:ln>
            <a:noFill/>
          </a:ln>
        </p:spPr>
      </p:pic>
      <p:pic>
        <p:nvPicPr>
          <p:cNvPr id="7" name="图片 6" descr="Kurento Media Server capabilities"/>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063676"/>
            <a:ext cx="3273066" cy="3198939"/>
          </a:xfrm>
          <a:prstGeom prst="rect">
            <a:avLst/>
          </a:prstGeom>
          <a:noFill/>
          <a:ln>
            <a:noFill/>
          </a:ln>
        </p:spPr>
      </p:pic>
      <p:sp>
        <p:nvSpPr>
          <p:cNvPr id="2" name="矩形 1"/>
          <p:cNvSpPr/>
          <p:nvPr/>
        </p:nvSpPr>
        <p:spPr>
          <a:xfrm>
            <a:off x="395536" y="4253439"/>
            <a:ext cx="4968552" cy="461665"/>
          </a:xfrm>
          <a:prstGeom prst="rect">
            <a:avLst/>
          </a:prstGeom>
        </p:spPr>
        <p:txBody>
          <a:bodyPr wrap="square">
            <a:spAutoFit/>
          </a:bodyPr>
          <a:lstStyle/>
          <a:p>
            <a:pPr algn="ctr">
              <a:spcAft>
                <a:spcPts val="0"/>
              </a:spcAft>
            </a:pPr>
            <a:r>
              <a:rPr lang="zh-CN" altLang="en-US" sz="1200" kern="100" dirty="0" smtClean="0">
                <a:latin typeface="Calibri" panose="020F0502020204030204" pitchFamily="34" charset="0"/>
                <a:cs typeface="Times New Roman" panose="02020603050405020304" pitchFamily="18" charset="0"/>
              </a:rPr>
              <a:t>图</a:t>
            </a:r>
            <a:r>
              <a:rPr lang="en-US" altLang="zh-CN" sz="1200" kern="100" dirty="0" smtClean="0">
                <a:latin typeface="Calibri" panose="020F0502020204030204" pitchFamily="34" charset="0"/>
                <a:cs typeface="Times New Roman" panose="02020603050405020304" pitchFamily="18" charset="0"/>
              </a:rPr>
              <a:t>11. </a:t>
            </a:r>
            <a:r>
              <a:rPr lang="en-US" altLang="zh-CN" sz="1200" kern="100" dirty="0" err="1" smtClean="0">
                <a:latin typeface="Calibri" panose="020F0502020204030204" pitchFamily="34" charset="0"/>
                <a:cs typeface="Times New Roman" panose="02020603050405020304" pitchFamily="18" charset="0"/>
              </a:rPr>
              <a:t>Kurento</a:t>
            </a:r>
            <a:r>
              <a:rPr lang="en-US" altLang="zh-CN" sz="1200" kern="100" dirty="0" smtClean="0">
                <a:latin typeface="Calibri" panose="020F0502020204030204" pitchFamily="34" charset="0"/>
                <a:cs typeface="Times New Roman" panose="02020603050405020304" pitchFamily="18" charset="0"/>
              </a:rPr>
              <a:t> </a:t>
            </a:r>
            <a:r>
              <a:rPr lang="en-US" altLang="zh-CN" sz="1200" kern="100" dirty="0">
                <a:latin typeface="Calibri" panose="020F0502020204030204" pitchFamily="34" charset="0"/>
                <a:cs typeface="Times New Roman" panose="02020603050405020304" pitchFamily="18" charset="0"/>
              </a:rPr>
              <a:t>Media Server adds advanced media processing to the capabilities of common media servers.</a:t>
            </a:r>
            <a:endParaRPr lang="zh-CN" altLang="zh-CN" sz="1200" kern="100" dirty="0">
              <a:latin typeface="Calibri" panose="020F0502020204030204" pitchFamily="34" charset="0"/>
              <a:cs typeface="Times New Roman" panose="02020603050405020304" pitchFamily="18" charset="0"/>
            </a:endParaRPr>
          </a:p>
        </p:txBody>
      </p:sp>
      <p:sp>
        <p:nvSpPr>
          <p:cNvPr id="3" name="矩形 2"/>
          <p:cNvSpPr/>
          <p:nvPr/>
        </p:nvSpPr>
        <p:spPr>
          <a:xfrm>
            <a:off x="5796136" y="4345771"/>
            <a:ext cx="2670218" cy="276999"/>
          </a:xfrm>
          <a:prstGeom prst="rect">
            <a:avLst/>
          </a:prstGeom>
        </p:spPr>
        <p:txBody>
          <a:bodyPr wrap="none">
            <a:spAutoFit/>
          </a:bodyPr>
          <a:lstStyle/>
          <a:p>
            <a:r>
              <a:rPr lang="zh-CN" altLang="en-US" sz="1200" kern="100" dirty="0" smtClean="0">
                <a:latin typeface="Calibri" panose="020F0502020204030204" pitchFamily="34" charset="0"/>
                <a:cs typeface="Times New Roman" panose="02020603050405020304" pitchFamily="18" charset="0"/>
              </a:rPr>
              <a:t>图</a:t>
            </a:r>
            <a:r>
              <a:rPr lang="en-US" altLang="zh-CN" sz="1200" kern="100" dirty="0" smtClean="0">
                <a:latin typeface="Calibri" panose="020F0502020204030204" pitchFamily="34" charset="0"/>
                <a:cs typeface="Times New Roman" panose="02020603050405020304" pitchFamily="18" charset="0"/>
              </a:rPr>
              <a:t>12. </a:t>
            </a:r>
            <a:r>
              <a:rPr lang="en-US" altLang="zh-CN" sz="1200" kern="100" dirty="0" err="1" smtClean="0">
                <a:latin typeface="Calibri" panose="020F0502020204030204" pitchFamily="34" charset="0"/>
                <a:cs typeface="Times New Roman" panose="02020603050405020304" pitchFamily="18" charset="0"/>
              </a:rPr>
              <a:t>Kurento</a:t>
            </a:r>
            <a:r>
              <a:rPr lang="en-US" altLang="zh-CN" sz="1200" kern="100" dirty="0" smtClean="0">
                <a:latin typeface="Calibri" panose="020F0502020204030204" pitchFamily="34" charset="0"/>
                <a:cs typeface="Times New Roman" panose="02020603050405020304" pitchFamily="18" charset="0"/>
              </a:rPr>
              <a:t> </a:t>
            </a:r>
            <a:r>
              <a:rPr lang="en-US" altLang="zh-CN" sz="1200" kern="100" dirty="0">
                <a:latin typeface="Calibri" panose="020F0502020204030204" pitchFamily="34" charset="0"/>
                <a:cs typeface="Times New Roman" panose="02020603050405020304" pitchFamily="18" charset="0"/>
              </a:rPr>
              <a:t>Media Server capabilities</a:t>
            </a:r>
            <a:endParaRPr lang="zh-CN" altLang="en-US" sz="1200" kern="100" dirty="0">
              <a:latin typeface="Calibri" panose="020F0502020204030204" pitchFamily="34" charset="0"/>
              <a:cs typeface="Times New Roman" panose="02020603050405020304" pitchFamily="18" charset="0"/>
            </a:endParaRPr>
          </a:p>
        </p:txBody>
      </p:sp>
      <p:sp>
        <p:nvSpPr>
          <p:cNvPr id="9" name="文本框 8"/>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Kurento&amp;keyword</a:t>
            </a:r>
            <a:r>
              <a:rPr lang="en-US" altLang="zh-CN" dirty="0" smtClean="0"/>
              <a:t>=</a:t>
            </a:r>
            <a:r>
              <a:rPr lang="en-US" altLang="zh-CN" dirty="0" err="1" smtClean="0">
                <a:solidFill>
                  <a:srgbClr val="C00000"/>
                </a:solidFill>
              </a:rPr>
              <a:t>kurento</a:t>
            </a:r>
            <a:r>
              <a:rPr lang="en-US" altLang="zh-CN" dirty="0" smtClean="0">
                <a:solidFill>
                  <a:srgbClr val="C00000"/>
                </a:solidFill>
              </a:rPr>
              <a:t> </a:t>
            </a:r>
            <a:r>
              <a:rPr lang="en-US" altLang="zh-CN" dirty="0">
                <a:solidFill>
                  <a:srgbClr val="C00000"/>
                </a:solidFill>
              </a:rPr>
              <a:t>media server</a:t>
            </a:r>
            <a:endParaRPr lang="zh-CN" altLang="en-US" dirty="0">
              <a:solidFill>
                <a:srgbClr val="C00000"/>
              </a:solidFill>
            </a:endParaRPr>
          </a:p>
        </p:txBody>
      </p:sp>
    </p:spTree>
    <p:extLst>
      <p:ext uri="{BB962C8B-B14F-4D97-AF65-F5344CB8AC3E}">
        <p14:creationId xmlns:p14="http://schemas.microsoft.com/office/powerpoint/2010/main" val="131511970"/>
      </p:ext>
    </p:ext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6" name="图片 5" descr="Connection of Kurento Clients (Java and JavaScript) to Kuento Media Server"/>
          <p:cNvPicPr/>
          <p:nvPr/>
        </p:nvPicPr>
        <p:blipFill>
          <a:blip r:embed="rId2">
            <a:extLst>
              <a:ext uri="{28A0092B-C50C-407E-A947-70E740481C1C}">
                <a14:useLocalDpi xmlns:a14="http://schemas.microsoft.com/office/drawing/2010/main" val="0"/>
              </a:ext>
            </a:extLst>
          </a:blip>
          <a:srcRect/>
          <a:stretch>
            <a:fillRect/>
          </a:stretch>
        </p:blipFill>
        <p:spPr bwMode="auto">
          <a:xfrm>
            <a:off x="4207291" y="1033704"/>
            <a:ext cx="4761865" cy="3392082"/>
          </a:xfrm>
          <a:prstGeom prst="rect">
            <a:avLst/>
          </a:prstGeom>
          <a:noFill/>
          <a:ln>
            <a:noFill/>
          </a:ln>
        </p:spPr>
      </p:pic>
      <p:sp>
        <p:nvSpPr>
          <p:cNvPr id="2" name="矩形 1"/>
          <p:cNvSpPr/>
          <p:nvPr/>
        </p:nvSpPr>
        <p:spPr>
          <a:xfrm>
            <a:off x="5148064" y="4425786"/>
            <a:ext cx="3040256" cy="276999"/>
          </a:xfrm>
          <a:prstGeom prst="rect">
            <a:avLst/>
          </a:prstGeom>
        </p:spPr>
        <p:txBody>
          <a:bodyPr wrap="none">
            <a:spAutoFit/>
          </a:bodyPr>
          <a:lstStyle/>
          <a:p>
            <a:pPr algn="ctr"/>
            <a:r>
              <a:rPr lang="zh-CN" altLang="en-US" sz="1200" kern="100" dirty="0" smtClean="0">
                <a:latin typeface="Calibri" panose="020F0502020204030204" pitchFamily="34" charset="0"/>
                <a:cs typeface="Times New Roman" panose="02020603050405020304" pitchFamily="18" charset="0"/>
              </a:rPr>
              <a:t>图</a:t>
            </a:r>
            <a:r>
              <a:rPr lang="en-US" altLang="zh-CN" sz="1200" kern="100" dirty="0" smtClean="0">
                <a:latin typeface="Calibri" panose="020F0502020204030204" pitchFamily="34" charset="0"/>
                <a:cs typeface="Times New Roman" panose="02020603050405020304" pitchFamily="18" charset="0"/>
              </a:rPr>
              <a:t>13. </a:t>
            </a:r>
            <a:r>
              <a:rPr lang="en-US" altLang="zh-CN" sz="1200" kern="100" dirty="0" err="1" smtClean="0">
                <a:latin typeface="Calibri" panose="020F0502020204030204" pitchFamily="34" charset="0"/>
                <a:cs typeface="Times New Roman" panose="02020603050405020304" pitchFamily="18" charset="0"/>
              </a:rPr>
              <a:t>Kurento</a:t>
            </a:r>
            <a:r>
              <a:rPr lang="zh-CN" altLang="zh-CN" sz="1200" kern="100" dirty="0">
                <a:latin typeface="Calibri" panose="020F0502020204030204" pitchFamily="34" charset="0"/>
                <a:cs typeface="Times New Roman" panose="02020603050405020304" pitchFamily="18" charset="0"/>
              </a:rPr>
              <a:t>客户端和</a:t>
            </a:r>
            <a:r>
              <a:rPr lang="en-US" altLang="zh-CN" sz="1200" kern="100" dirty="0">
                <a:latin typeface="Calibri" panose="020F0502020204030204" pitchFamily="34" charset="0"/>
                <a:cs typeface="Times New Roman" panose="02020603050405020304" pitchFamily="18" charset="0"/>
              </a:rPr>
              <a:t>KMS</a:t>
            </a:r>
            <a:r>
              <a:rPr lang="zh-CN" altLang="zh-CN" sz="1200" kern="100" dirty="0">
                <a:latin typeface="Calibri" panose="020F0502020204030204" pitchFamily="34" charset="0"/>
                <a:cs typeface="Times New Roman" panose="02020603050405020304" pitchFamily="18" charset="0"/>
              </a:rPr>
              <a:t>连接的三种方式</a:t>
            </a:r>
          </a:p>
        </p:txBody>
      </p:sp>
      <p:sp>
        <p:nvSpPr>
          <p:cNvPr id="3" name="文本框 2"/>
          <p:cNvSpPr txBox="1"/>
          <p:nvPr/>
        </p:nvSpPr>
        <p:spPr>
          <a:xfrm>
            <a:off x="449288" y="1894104"/>
            <a:ext cx="2232248" cy="923330"/>
          </a:xfrm>
          <a:prstGeom prst="rect">
            <a:avLst/>
          </a:prstGeom>
          <a:noFill/>
        </p:spPr>
        <p:txBody>
          <a:bodyPr wrap="square" rtlCol="0">
            <a:spAutoFit/>
          </a:bodyPr>
          <a:lstStyle/>
          <a:p>
            <a:r>
              <a:rPr lang="en-US" altLang="zh-CN" dirty="0" smtClean="0"/>
              <a:t>☞ JavaScript Client</a:t>
            </a:r>
          </a:p>
          <a:p>
            <a:r>
              <a:rPr lang="en-US" altLang="zh-CN" dirty="0"/>
              <a:t>☞ </a:t>
            </a:r>
            <a:r>
              <a:rPr lang="en-US" altLang="zh-CN" dirty="0" smtClean="0"/>
              <a:t>Java Client</a:t>
            </a:r>
          </a:p>
          <a:p>
            <a:r>
              <a:rPr lang="en-US" altLang="zh-CN" dirty="0"/>
              <a:t>☞ </a:t>
            </a:r>
            <a:r>
              <a:rPr lang="en-US" altLang="zh-CN" dirty="0" smtClean="0"/>
              <a:t>Node.js Client</a:t>
            </a:r>
            <a:endParaRPr lang="zh-CN" altLang="en-US" dirty="0"/>
          </a:p>
        </p:txBody>
      </p:sp>
      <p:sp>
        <p:nvSpPr>
          <p:cNvPr id="7" name="文本框 6"/>
          <p:cNvSpPr txBox="1"/>
          <p:nvPr/>
        </p:nvSpPr>
        <p:spPr>
          <a:xfrm>
            <a:off x="408143" y="596758"/>
            <a:ext cx="6192688"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Kurento&amp;keyword</a:t>
            </a:r>
            <a:r>
              <a:rPr lang="en-US" altLang="zh-CN" dirty="0" smtClean="0"/>
              <a:t>=</a:t>
            </a:r>
            <a:r>
              <a:rPr lang="en-US" altLang="zh-CN" dirty="0" smtClean="0">
                <a:solidFill>
                  <a:srgbClr val="C00000"/>
                </a:solidFill>
              </a:rPr>
              <a:t>connection</a:t>
            </a:r>
            <a:endParaRPr lang="zh-CN" altLang="en-US" dirty="0">
              <a:solidFill>
                <a:srgbClr val="C00000"/>
              </a:solidFill>
            </a:endParaRPr>
          </a:p>
        </p:txBody>
      </p:sp>
    </p:spTree>
    <p:extLst>
      <p:ext uri="{BB962C8B-B14F-4D97-AF65-F5344CB8AC3E}">
        <p14:creationId xmlns:p14="http://schemas.microsoft.com/office/powerpoint/2010/main" val="3297380858"/>
      </p:ext>
    </p:extLst>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6" name="图片 5" descr="Class diagram of main classes in Kurento API"/>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149261"/>
            <a:ext cx="4937760" cy="2743200"/>
          </a:xfrm>
          <a:prstGeom prst="rect">
            <a:avLst/>
          </a:prstGeom>
          <a:noFill/>
          <a:ln>
            <a:noFill/>
          </a:ln>
        </p:spPr>
      </p:pic>
      <p:sp>
        <p:nvSpPr>
          <p:cNvPr id="2" name="矩形 1"/>
          <p:cNvSpPr/>
          <p:nvPr/>
        </p:nvSpPr>
        <p:spPr>
          <a:xfrm>
            <a:off x="2195736" y="4090917"/>
            <a:ext cx="4572000" cy="276999"/>
          </a:xfrm>
          <a:prstGeom prst="rect">
            <a:avLst/>
          </a:prstGeom>
        </p:spPr>
        <p:txBody>
          <a:bodyPr>
            <a:spAutoFit/>
          </a:bodyPr>
          <a:lstStyle/>
          <a:p>
            <a:pPr algn="ctr">
              <a:spcAft>
                <a:spcPts val="0"/>
              </a:spcAft>
            </a:pPr>
            <a:r>
              <a:rPr lang="zh-CN" altLang="en-US" sz="1200" kern="100" dirty="0" smtClean="0">
                <a:latin typeface="Calibri" panose="020F0502020204030204" pitchFamily="34" charset="0"/>
                <a:cs typeface="Times New Roman" panose="02020603050405020304" pitchFamily="18" charset="0"/>
              </a:rPr>
              <a:t>图</a:t>
            </a:r>
            <a:r>
              <a:rPr lang="en-US" altLang="zh-CN" sz="1200" kern="100" dirty="0" smtClean="0">
                <a:latin typeface="Calibri" panose="020F0502020204030204" pitchFamily="34" charset="0"/>
                <a:cs typeface="Times New Roman" panose="02020603050405020304" pitchFamily="18" charset="0"/>
              </a:rPr>
              <a:t>14. Class </a:t>
            </a:r>
            <a:r>
              <a:rPr lang="en-US" altLang="zh-CN" sz="1200" kern="100" dirty="0">
                <a:latin typeface="Calibri" panose="020F0502020204030204" pitchFamily="34" charset="0"/>
                <a:cs typeface="Times New Roman" panose="02020603050405020304" pitchFamily="18" charset="0"/>
              </a:rPr>
              <a:t>diagram of main classes in </a:t>
            </a:r>
            <a:r>
              <a:rPr lang="en-US" altLang="zh-CN" sz="1200" kern="100" dirty="0" err="1">
                <a:latin typeface="Calibri" panose="020F0502020204030204" pitchFamily="34" charset="0"/>
                <a:cs typeface="Times New Roman" panose="02020603050405020304" pitchFamily="18" charset="0"/>
              </a:rPr>
              <a:t>Kurento</a:t>
            </a:r>
            <a:r>
              <a:rPr lang="en-US" altLang="zh-CN" sz="1200" kern="100" dirty="0">
                <a:latin typeface="Calibri" panose="020F0502020204030204" pitchFamily="34" charset="0"/>
                <a:cs typeface="Times New Roman" panose="02020603050405020304" pitchFamily="18" charset="0"/>
              </a:rPr>
              <a:t> API</a:t>
            </a:r>
            <a:endParaRPr lang="zh-CN" altLang="zh-CN" sz="1200" kern="100" dirty="0">
              <a:latin typeface="Calibri" panose="020F0502020204030204" pitchFamily="34" charset="0"/>
              <a:cs typeface="Times New Roman" panose="02020603050405020304" pitchFamily="18" charset="0"/>
            </a:endParaRPr>
          </a:p>
        </p:txBody>
      </p:sp>
      <p:sp>
        <p:nvSpPr>
          <p:cNvPr id="7" name="文本框 6"/>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Kurento&amp;keyword</a:t>
            </a:r>
            <a:r>
              <a:rPr lang="en-US" altLang="zh-CN" dirty="0" smtClean="0"/>
              <a:t>=</a:t>
            </a:r>
            <a:r>
              <a:rPr lang="en-US" altLang="zh-CN" dirty="0" err="1" smtClean="0">
                <a:solidFill>
                  <a:srgbClr val="C00000"/>
                </a:solidFill>
              </a:rPr>
              <a:t>kurento</a:t>
            </a:r>
            <a:r>
              <a:rPr lang="en-US" altLang="zh-CN" dirty="0" smtClean="0">
                <a:solidFill>
                  <a:srgbClr val="C00000"/>
                </a:solidFill>
              </a:rPr>
              <a:t> core</a:t>
            </a:r>
            <a:endParaRPr lang="zh-CN" altLang="en-US" dirty="0">
              <a:solidFill>
                <a:srgbClr val="C00000"/>
              </a:solidFill>
            </a:endParaRPr>
          </a:p>
        </p:txBody>
      </p:sp>
    </p:spTree>
    <p:extLst>
      <p:ext uri="{BB962C8B-B14F-4D97-AF65-F5344CB8AC3E}">
        <p14:creationId xmlns:p14="http://schemas.microsoft.com/office/powerpoint/2010/main" val="3366593230"/>
      </p:ext>
    </p:extLst>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6" name="图片 5" descr="Class diagram of main Endpoints in Kurento API"/>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036232"/>
            <a:ext cx="4526280" cy="3348281"/>
          </a:xfrm>
          <a:prstGeom prst="rect">
            <a:avLst/>
          </a:prstGeom>
          <a:noFill/>
          <a:ln>
            <a:noFill/>
          </a:ln>
        </p:spPr>
      </p:pic>
      <p:sp>
        <p:nvSpPr>
          <p:cNvPr id="2" name="矩形 1"/>
          <p:cNvSpPr/>
          <p:nvPr/>
        </p:nvSpPr>
        <p:spPr>
          <a:xfrm>
            <a:off x="4644008" y="4359351"/>
            <a:ext cx="4572000" cy="276999"/>
          </a:xfrm>
          <a:prstGeom prst="rect">
            <a:avLst/>
          </a:prstGeom>
        </p:spPr>
        <p:txBody>
          <a:bodyPr>
            <a:spAutoFit/>
          </a:bodyPr>
          <a:lstStyle/>
          <a:p>
            <a:r>
              <a:rPr lang="zh-CN" altLang="en-US" sz="1200" kern="100" dirty="0" smtClean="0">
                <a:latin typeface="Calibri" panose="020F0502020204030204" pitchFamily="34" charset="0"/>
                <a:cs typeface="Times New Roman" panose="02020603050405020304" pitchFamily="18" charset="0"/>
              </a:rPr>
              <a:t>图</a:t>
            </a:r>
            <a:r>
              <a:rPr lang="en-US" altLang="zh-CN" sz="1200" kern="100" dirty="0" smtClean="0">
                <a:latin typeface="Calibri" panose="020F0502020204030204" pitchFamily="34" charset="0"/>
                <a:cs typeface="Times New Roman" panose="02020603050405020304" pitchFamily="18" charset="0"/>
              </a:rPr>
              <a:t>15. Class </a:t>
            </a:r>
            <a:r>
              <a:rPr lang="en-US" altLang="zh-CN" sz="1200" kern="100" dirty="0">
                <a:latin typeface="Calibri" panose="020F0502020204030204" pitchFamily="34" charset="0"/>
                <a:cs typeface="Times New Roman" panose="02020603050405020304" pitchFamily="18" charset="0"/>
              </a:rPr>
              <a:t>diagram of main Endpoints in </a:t>
            </a:r>
            <a:r>
              <a:rPr lang="en-US" altLang="zh-CN" sz="1200" kern="100" dirty="0" err="1">
                <a:latin typeface="Calibri" panose="020F0502020204030204" pitchFamily="34" charset="0"/>
                <a:cs typeface="Times New Roman" panose="02020603050405020304" pitchFamily="18" charset="0"/>
              </a:rPr>
              <a:t>Kurento</a:t>
            </a:r>
            <a:r>
              <a:rPr lang="en-US" altLang="zh-CN" sz="1200" kern="100" dirty="0">
                <a:latin typeface="Calibri" panose="020F0502020204030204" pitchFamily="34" charset="0"/>
                <a:cs typeface="Times New Roman" panose="02020603050405020304" pitchFamily="18" charset="0"/>
              </a:rPr>
              <a:t> API</a:t>
            </a:r>
            <a:endParaRPr lang="zh-CN" altLang="en-US" sz="1200" kern="100" dirty="0">
              <a:latin typeface="Calibri" panose="020F0502020204030204" pitchFamily="34" charset="0"/>
              <a:cs typeface="Times New Roman" panose="02020603050405020304" pitchFamily="18" charset="0"/>
            </a:endParaRPr>
          </a:p>
        </p:txBody>
      </p:sp>
      <p:sp>
        <p:nvSpPr>
          <p:cNvPr id="3" name="矩形 2"/>
          <p:cNvSpPr/>
          <p:nvPr/>
        </p:nvSpPr>
        <p:spPr>
          <a:xfrm>
            <a:off x="395536" y="1131590"/>
            <a:ext cx="3998248" cy="3093154"/>
          </a:xfrm>
          <a:prstGeom prst="rect">
            <a:avLst/>
          </a:prstGeom>
        </p:spPr>
        <p:txBody>
          <a:bodyPr wrap="square">
            <a:spAutoFit/>
          </a:bodyPr>
          <a:lstStyle/>
          <a:p>
            <a:pPr>
              <a:lnSpc>
                <a:spcPts val="1800"/>
              </a:lnSpc>
              <a:spcAft>
                <a:spcPts val="1800"/>
              </a:spcAft>
            </a:pPr>
            <a:r>
              <a:rPr lang="en-US" altLang="zh-CN" sz="1000" kern="100" dirty="0">
                <a:latin typeface="Calibri" panose="020F0502020204030204" pitchFamily="34" charset="0"/>
                <a:cs typeface="Times New Roman" panose="02020603050405020304" pitchFamily="18" charset="0"/>
              </a:rPr>
              <a:t>☞ A </a:t>
            </a:r>
            <a:r>
              <a:rPr lang="en-US" altLang="zh-CN" sz="1000" kern="100" dirty="0" err="1">
                <a:latin typeface="Calibri" panose="020F0502020204030204" pitchFamily="34" charset="0"/>
                <a:cs typeface="Times New Roman" panose="02020603050405020304" pitchFamily="18" charset="0"/>
              </a:rPr>
              <a:t>WebRtcEndpoint</a:t>
            </a:r>
            <a:r>
              <a:rPr lang="en-US" altLang="zh-CN" sz="1000" kern="100" dirty="0">
                <a:latin typeface="Calibri" panose="020F0502020204030204" pitchFamily="34" charset="0"/>
                <a:cs typeface="Times New Roman" panose="02020603050405020304" pitchFamily="18" charset="0"/>
              </a:rPr>
              <a:t> : </a:t>
            </a:r>
            <a:r>
              <a:rPr lang="zh-CN" altLang="en-US" sz="1000" kern="100" dirty="0">
                <a:latin typeface="Calibri" panose="020F0502020204030204" pitchFamily="34" charset="0"/>
                <a:cs typeface="Times New Roman" panose="02020603050405020304" pitchFamily="18" charset="0"/>
              </a:rPr>
              <a:t>双向 与浏览器交互 拉流推流</a:t>
            </a:r>
            <a:endParaRPr lang="en-US" altLang="zh-CN" sz="1000" kern="100" dirty="0">
              <a:latin typeface="Calibri" panose="020F0502020204030204" pitchFamily="34" charset="0"/>
              <a:cs typeface="Times New Roman" panose="02020603050405020304" pitchFamily="18" charset="0"/>
            </a:endParaRPr>
          </a:p>
          <a:p>
            <a:pPr>
              <a:lnSpc>
                <a:spcPts val="1800"/>
              </a:lnSpc>
              <a:spcAft>
                <a:spcPts val="1800"/>
              </a:spcAft>
            </a:pPr>
            <a:r>
              <a:rPr lang="en-US" altLang="zh-CN" sz="1000" kern="100" dirty="0">
                <a:latin typeface="Calibri" panose="020F0502020204030204" pitchFamily="34" charset="0"/>
                <a:cs typeface="Times New Roman" panose="02020603050405020304" pitchFamily="18" charset="0"/>
              </a:rPr>
              <a:t>☞ A </a:t>
            </a:r>
            <a:r>
              <a:rPr lang="en-US" altLang="zh-CN" sz="1000" kern="100" dirty="0" err="1">
                <a:latin typeface="Calibri" panose="020F0502020204030204" pitchFamily="34" charset="0"/>
                <a:cs typeface="Times New Roman" panose="02020603050405020304" pitchFamily="18" charset="0"/>
              </a:rPr>
              <a:t>RtpEndpoint</a:t>
            </a:r>
            <a:r>
              <a:rPr lang="en-US" altLang="zh-CN" sz="1000" kern="100" dirty="0">
                <a:latin typeface="Calibri" panose="020F0502020204030204" pitchFamily="34" charset="0"/>
                <a:cs typeface="Times New Roman" panose="02020603050405020304" pitchFamily="18" charset="0"/>
              </a:rPr>
              <a:t>  </a:t>
            </a:r>
            <a:r>
              <a:rPr lang="zh-CN" altLang="en-US" sz="1000" kern="100" dirty="0">
                <a:latin typeface="Calibri" panose="020F0502020204030204" pitchFamily="34" charset="0"/>
                <a:cs typeface="Times New Roman" panose="02020603050405020304" pitchFamily="18" charset="0"/>
              </a:rPr>
              <a:t>双向 </a:t>
            </a:r>
            <a:r>
              <a:rPr lang="en-US" altLang="zh-CN" sz="1000" kern="100" dirty="0">
                <a:latin typeface="Calibri" panose="020F0502020204030204" pitchFamily="34" charset="0"/>
                <a:cs typeface="Times New Roman" panose="02020603050405020304" pitchFamily="18" charset="0"/>
              </a:rPr>
              <a:t>it uses </a:t>
            </a:r>
            <a:r>
              <a:rPr lang="en-US" altLang="zh-CN" sz="1000" u="sng" kern="100" dirty="0">
                <a:latin typeface="Calibri" panose="020F0502020204030204" pitchFamily="34" charset="0"/>
                <a:cs typeface="Times New Roman" panose="02020603050405020304" pitchFamily="18" charset="0"/>
                <a:hlinkClick r:id="rId3"/>
              </a:rPr>
              <a:t>RTP</a:t>
            </a:r>
            <a:r>
              <a:rPr lang="en-US" altLang="zh-CN" sz="1000" kern="100" dirty="0">
                <a:latin typeface="Calibri" panose="020F0502020204030204" pitchFamily="34" charset="0"/>
                <a:cs typeface="Times New Roman" panose="02020603050405020304" pitchFamily="18" charset="0"/>
              </a:rPr>
              <a:t> protocol and </a:t>
            </a:r>
            <a:r>
              <a:rPr lang="en-US" altLang="zh-CN" sz="1000" kern="100" dirty="0">
                <a:latin typeface="Calibri" panose="020F0502020204030204" pitchFamily="34" charset="0"/>
                <a:cs typeface="Times New Roman" panose="02020603050405020304" pitchFamily="18" charset="0"/>
                <a:hlinkClick r:id="rId4"/>
              </a:rPr>
              <a:t>SDP</a:t>
            </a:r>
            <a:r>
              <a:rPr lang="en-US" altLang="zh-CN" sz="1000" kern="100" dirty="0">
                <a:latin typeface="Calibri" panose="020F0502020204030204" pitchFamily="34" charset="0"/>
                <a:cs typeface="Times New Roman" panose="02020603050405020304" pitchFamily="18" charset="0"/>
              </a:rPr>
              <a:t> for media negotiation.</a:t>
            </a:r>
          </a:p>
          <a:p>
            <a:pPr>
              <a:lnSpc>
                <a:spcPts val="1800"/>
              </a:lnSpc>
              <a:spcAft>
                <a:spcPts val="1800"/>
              </a:spcAft>
            </a:pPr>
            <a:r>
              <a:rPr lang="en-US" altLang="zh-CN" sz="1000" kern="100" dirty="0">
                <a:latin typeface="Calibri" panose="020F0502020204030204" pitchFamily="34" charset="0"/>
                <a:cs typeface="Times New Roman" panose="02020603050405020304" pitchFamily="18" charset="0"/>
              </a:rPr>
              <a:t>☞ An </a:t>
            </a:r>
            <a:r>
              <a:rPr lang="en-US" altLang="zh-CN" sz="1000" kern="100" dirty="0" err="1">
                <a:latin typeface="Calibri" panose="020F0502020204030204" pitchFamily="34" charset="0"/>
                <a:cs typeface="Times New Roman" panose="02020603050405020304" pitchFamily="18" charset="0"/>
              </a:rPr>
              <a:t>HttpPostEndpoint</a:t>
            </a:r>
            <a:r>
              <a:rPr lang="en-US" altLang="zh-CN" sz="1000" kern="100" dirty="0">
                <a:latin typeface="Calibri" panose="020F0502020204030204" pitchFamily="34" charset="0"/>
                <a:cs typeface="Times New Roman" panose="02020603050405020304" pitchFamily="18" charset="0"/>
              </a:rPr>
              <a:t> </a:t>
            </a:r>
            <a:r>
              <a:rPr lang="zh-CN" altLang="en-US" sz="1000" kern="100" dirty="0">
                <a:latin typeface="Calibri" panose="020F0502020204030204" pitchFamily="34" charset="0"/>
                <a:cs typeface="Times New Roman" panose="02020603050405020304" pitchFamily="18" charset="0"/>
              </a:rPr>
              <a:t>单向输入 类似于</a:t>
            </a:r>
            <a:r>
              <a:rPr lang="en-US" altLang="zh-CN" sz="1000" kern="100" dirty="0">
                <a:latin typeface="Calibri" panose="020F0502020204030204" pitchFamily="34" charset="0"/>
                <a:cs typeface="Times New Roman" panose="02020603050405020304" pitchFamily="18" charset="0"/>
              </a:rPr>
              <a:t>http post</a:t>
            </a:r>
            <a:r>
              <a:rPr lang="zh-CN" altLang="en-US" sz="1000" kern="100" dirty="0">
                <a:latin typeface="Calibri" panose="020F0502020204030204" pitchFamily="34" charset="0"/>
                <a:cs typeface="Times New Roman" panose="02020603050405020304" pitchFamily="18" charset="0"/>
              </a:rPr>
              <a:t>方式的</a:t>
            </a:r>
            <a:r>
              <a:rPr lang="en-US" altLang="zh-CN" sz="1000" kern="100" dirty="0" err="1">
                <a:latin typeface="Calibri" panose="020F0502020204030204" pitchFamily="34" charset="0"/>
                <a:cs typeface="Times New Roman" panose="02020603050405020304" pitchFamily="18" charset="0"/>
              </a:rPr>
              <a:t>fileupload</a:t>
            </a:r>
            <a:endParaRPr lang="en-US" altLang="zh-CN" sz="1000" kern="100" dirty="0">
              <a:latin typeface="Calibri" panose="020F0502020204030204" pitchFamily="34" charset="0"/>
              <a:cs typeface="Times New Roman" panose="02020603050405020304" pitchFamily="18" charset="0"/>
            </a:endParaRPr>
          </a:p>
          <a:p>
            <a:pPr>
              <a:lnSpc>
                <a:spcPts val="1800"/>
              </a:lnSpc>
              <a:spcAft>
                <a:spcPts val="1800"/>
              </a:spcAft>
            </a:pPr>
            <a:r>
              <a:rPr lang="en-US" altLang="zh-CN" sz="1000" kern="100" dirty="0">
                <a:latin typeface="Calibri" panose="020F0502020204030204" pitchFamily="34" charset="0"/>
                <a:cs typeface="Times New Roman" panose="02020603050405020304" pitchFamily="18" charset="0"/>
              </a:rPr>
              <a:t>☞ A </a:t>
            </a:r>
            <a:r>
              <a:rPr lang="en-US" altLang="zh-CN" sz="1000" kern="100" dirty="0" err="1">
                <a:latin typeface="Calibri" panose="020F0502020204030204" pitchFamily="34" charset="0"/>
                <a:cs typeface="Times New Roman" panose="02020603050405020304" pitchFamily="18" charset="0"/>
              </a:rPr>
              <a:t>PlayerEndpoint</a:t>
            </a:r>
            <a:r>
              <a:rPr lang="en-US" altLang="zh-CN" sz="1000" kern="100" dirty="0">
                <a:latin typeface="Calibri" panose="020F0502020204030204" pitchFamily="34" charset="0"/>
                <a:cs typeface="Times New Roman" panose="02020603050405020304" pitchFamily="18" charset="0"/>
              </a:rPr>
              <a:t> </a:t>
            </a:r>
            <a:r>
              <a:rPr lang="zh-CN" altLang="en-US" sz="1000" kern="100" dirty="0">
                <a:latin typeface="Calibri" panose="020F0502020204030204" pitchFamily="34" charset="0"/>
                <a:cs typeface="Times New Roman" panose="02020603050405020304" pitchFamily="18" charset="0"/>
              </a:rPr>
              <a:t>单向输入</a:t>
            </a:r>
            <a:r>
              <a:rPr lang="en-US" altLang="zh-CN" sz="1000" kern="100" dirty="0">
                <a:latin typeface="Calibri" panose="020F0502020204030204" pitchFamily="34" charset="0"/>
                <a:cs typeface="Times New Roman" panose="02020603050405020304" pitchFamily="18" charset="0"/>
              </a:rPr>
              <a:t> retrieves content from file system, http URL or RTSP </a:t>
            </a:r>
            <a:r>
              <a:rPr lang="en-US" altLang="zh-CN" sz="1000" kern="100" dirty="0" err="1">
                <a:latin typeface="Calibri" panose="020F0502020204030204" pitchFamily="34" charset="0"/>
                <a:cs typeface="Times New Roman" panose="02020603050405020304" pitchFamily="18" charset="0"/>
              </a:rPr>
              <a:t>url</a:t>
            </a:r>
            <a:r>
              <a:rPr lang="en-US" altLang="zh-CN" sz="1000" kern="100" dirty="0">
                <a:latin typeface="Calibri" panose="020F0502020204030204" pitchFamily="34" charset="0"/>
                <a:cs typeface="Times New Roman" panose="02020603050405020304" pitchFamily="18" charset="0"/>
              </a:rPr>
              <a:t> and inject it into the media pipeline</a:t>
            </a:r>
          </a:p>
          <a:p>
            <a:pPr>
              <a:lnSpc>
                <a:spcPts val="1800"/>
              </a:lnSpc>
              <a:spcAft>
                <a:spcPts val="1800"/>
              </a:spcAft>
            </a:pPr>
            <a:r>
              <a:rPr lang="en-US" altLang="zh-CN" sz="1000" kern="100" dirty="0">
                <a:latin typeface="Calibri" panose="020F0502020204030204" pitchFamily="34" charset="0"/>
                <a:cs typeface="Times New Roman" panose="02020603050405020304" pitchFamily="18" charset="0"/>
              </a:rPr>
              <a:t>☞ A </a:t>
            </a:r>
            <a:r>
              <a:rPr lang="en-US" altLang="zh-CN" sz="1000" kern="100" dirty="0" err="1">
                <a:latin typeface="Calibri" panose="020F0502020204030204" pitchFamily="34" charset="0"/>
                <a:cs typeface="Times New Roman" panose="02020603050405020304" pitchFamily="18" charset="0"/>
              </a:rPr>
              <a:t>RecorderEndpoint</a:t>
            </a:r>
            <a:r>
              <a:rPr lang="en-US" altLang="zh-CN" sz="1000" kern="100" dirty="0">
                <a:latin typeface="Calibri" panose="020F0502020204030204" pitchFamily="34" charset="0"/>
                <a:cs typeface="Times New Roman" panose="02020603050405020304" pitchFamily="18" charset="0"/>
              </a:rPr>
              <a:t> </a:t>
            </a:r>
            <a:r>
              <a:rPr lang="zh-CN" altLang="en-US" sz="1000" kern="100" dirty="0">
                <a:latin typeface="Calibri" panose="020F0502020204030204" pitchFamily="34" charset="0"/>
                <a:cs typeface="Times New Roman" panose="02020603050405020304" pitchFamily="18" charset="0"/>
              </a:rPr>
              <a:t>单向输出 </a:t>
            </a:r>
            <a:r>
              <a:rPr lang="en-US" altLang="zh-CN" sz="1000" kern="100" dirty="0">
                <a:latin typeface="Calibri" panose="020F0502020204030204" pitchFamily="34" charset="0"/>
                <a:cs typeface="Times New Roman" panose="02020603050405020304" pitchFamily="18" charset="0"/>
              </a:rPr>
              <a:t>provides function to store contents in reliable mode (doesn’t discard data). It contains Media Sink pads for audio and video.</a:t>
            </a:r>
            <a:endParaRPr lang="zh-CN" altLang="zh-CN" sz="1000" kern="100" dirty="0">
              <a:latin typeface="Calibri" panose="020F0502020204030204" pitchFamily="34" charset="0"/>
              <a:cs typeface="Times New Roman" panose="02020603050405020304" pitchFamily="18" charset="0"/>
            </a:endParaRPr>
          </a:p>
        </p:txBody>
      </p:sp>
      <p:sp>
        <p:nvSpPr>
          <p:cNvPr id="7" name="文本框 6"/>
          <p:cNvSpPr txBox="1"/>
          <p:nvPr/>
        </p:nvSpPr>
        <p:spPr>
          <a:xfrm>
            <a:off x="395536" y="697345"/>
            <a:ext cx="6624736"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Kurento&amp;keyword</a:t>
            </a:r>
            <a:r>
              <a:rPr lang="en-US" altLang="zh-CN" dirty="0" smtClean="0"/>
              <a:t>=</a:t>
            </a:r>
            <a:r>
              <a:rPr lang="en-US" altLang="zh-CN" dirty="0" err="1" smtClean="0">
                <a:solidFill>
                  <a:srgbClr val="C00000"/>
                </a:solidFill>
              </a:rPr>
              <a:t>MediaElement&amp;Endpoint</a:t>
            </a:r>
            <a:endParaRPr lang="zh-CN" altLang="en-US" dirty="0">
              <a:solidFill>
                <a:srgbClr val="C00000"/>
              </a:solidFill>
            </a:endParaRPr>
          </a:p>
        </p:txBody>
      </p:sp>
    </p:spTree>
    <p:extLst>
      <p:ext uri="{BB962C8B-B14F-4D97-AF65-F5344CB8AC3E}">
        <p14:creationId xmlns:p14="http://schemas.microsoft.com/office/powerpoint/2010/main" val="2418191083"/>
      </p:ext>
    </p:extLst>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5" name="图片 4" descr="Some Media Elements provided out of the box by Kurento"/>
          <p:cNvPicPr/>
          <p:nvPr/>
        </p:nvPicPr>
        <p:blipFill>
          <a:blip r:embed="rId2">
            <a:extLst>
              <a:ext uri="{28A0092B-C50C-407E-A947-70E740481C1C}">
                <a14:useLocalDpi xmlns:a14="http://schemas.microsoft.com/office/drawing/2010/main" val="0"/>
              </a:ext>
            </a:extLst>
          </a:blip>
          <a:srcRect/>
          <a:stretch>
            <a:fillRect/>
          </a:stretch>
        </p:blipFill>
        <p:spPr bwMode="auto">
          <a:xfrm>
            <a:off x="3707904" y="915566"/>
            <a:ext cx="4761865" cy="3088005"/>
          </a:xfrm>
          <a:prstGeom prst="rect">
            <a:avLst/>
          </a:prstGeom>
          <a:noFill/>
          <a:ln>
            <a:noFill/>
          </a:ln>
        </p:spPr>
      </p:pic>
      <p:pic>
        <p:nvPicPr>
          <p:cNvPr id="6" name="图片 5" descr="Class diagram of main Filters in Kurento API"/>
          <p:cNvPicPr/>
          <p:nvPr/>
        </p:nvPicPr>
        <p:blipFill>
          <a:blip r:embed="rId3">
            <a:extLst>
              <a:ext uri="{28A0092B-C50C-407E-A947-70E740481C1C}">
                <a14:useLocalDpi xmlns:a14="http://schemas.microsoft.com/office/drawing/2010/main" val="0"/>
              </a:ext>
            </a:extLst>
          </a:blip>
          <a:srcRect/>
          <a:stretch>
            <a:fillRect/>
          </a:stretch>
        </p:blipFill>
        <p:spPr bwMode="auto">
          <a:xfrm>
            <a:off x="179512" y="1563638"/>
            <a:ext cx="3286125" cy="2314575"/>
          </a:xfrm>
          <a:prstGeom prst="rect">
            <a:avLst/>
          </a:prstGeom>
          <a:noFill/>
          <a:ln>
            <a:noFill/>
          </a:ln>
        </p:spPr>
      </p:pic>
      <p:sp>
        <p:nvSpPr>
          <p:cNvPr id="2" name="矩形 1"/>
          <p:cNvSpPr/>
          <p:nvPr/>
        </p:nvSpPr>
        <p:spPr>
          <a:xfrm>
            <a:off x="308624" y="4137713"/>
            <a:ext cx="4572000" cy="276999"/>
          </a:xfrm>
          <a:prstGeom prst="rect">
            <a:avLst/>
          </a:prstGeom>
        </p:spPr>
        <p:txBody>
          <a:bodyPr>
            <a:spAutoFit/>
          </a:bodyPr>
          <a:lstStyle/>
          <a:p>
            <a:r>
              <a:rPr lang="zh-CN" altLang="en-US" sz="1200" kern="100" dirty="0" smtClean="0">
                <a:latin typeface="Calibri" panose="020F0502020204030204" pitchFamily="34" charset="0"/>
                <a:cs typeface="Times New Roman" panose="02020603050405020304" pitchFamily="18" charset="0"/>
              </a:rPr>
              <a:t>图</a:t>
            </a:r>
            <a:r>
              <a:rPr lang="en-US" altLang="zh-CN" sz="1200" kern="100" dirty="0" smtClean="0">
                <a:latin typeface="Calibri" panose="020F0502020204030204" pitchFamily="34" charset="0"/>
                <a:cs typeface="Times New Roman" panose="02020603050405020304" pitchFamily="18" charset="0"/>
              </a:rPr>
              <a:t>16. Class </a:t>
            </a:r>
            <a:r>
              <a:rPr lang="en-US" altLang="zh-CN" sz="1200" kern="100" dirty="0">
                <a:latin typeface="Calibri" panose="020F0502020204030204" pitchFamily="34" charset="0"/>
                <a:cs typeface="Times New Roman" panose="02020603050405020304" pitchFamily="18" charset="0"/>
              </a:rPr>
              <a:t>diagram of main Filters in </a:t>
            </a:r>
            <a:r>
              <a:rPr lang="en-US" altLang="zh-CN" sz="1200" kern="100" dirty="0" err="1">
                <a:latin typeface="Calibri" panose="020F0502020204030204" pitchFamily="34" charset="0"/>
                <a:cs typeface="Times New Roman" panose="02020603050405020304" pitchFamily="18" charset="0"/>
              </a:rPr>
              <a:t>Kurento</a:t>
            </a:r>
            <a:r>
              <a:rPr lang="en-US" altLang="zh-CN" sz="1200" kern="100" dirty="0">
                <a:latin typeface="Calibri" panose="020F0502020204030204" pitchFamily="34" charset="0"/>
                <a:cs typeface="Times New Roman" panose="02020603050405020304" pitchFamily="18" charset="0"/>
              </a:rPr>
              <a:t> API</a:t>
            </a:r>
            <a:endParaRPr lang="zh-CN" altLang="en-US" sz="1200" kern="100" dirty="0">
              <a:latin typeface="Calibri" panose="020F0502020204030204" pitchFamily="34" charset="0"/>
              <a:cs typeface="Times New Roman" panose="02020603050405020304" pitchFamily="18" charset="0"/>
            </a:endParaRPr>
          </a:p>
        </p:txBody>
      </p:sp>
      <p:sp>
        <p:nvSpPr>
          <p:cNvPr id="3" name="矩形 2"/>
          <p:cNvSpPr/>
          <p:nvPr/>
        </p:nvSpPr>
        <p:spPr>
          <a:xfrm>
            <a:off x="4067944" y="4137712"/>
            <a:ext cx="4572000" cy="276999"/>
          </a:xfrm>
          <a:prstGeom prst="rect">
            <a:avLst/>
          </a:prstGeom>
        </p:spPr>
        <p:txBody>
          <a:bodyPr>
            <a:spAutoFit/>
          </a:bodyPr>
          <a:lstStyle/>
          <a:p>
            <a:r>
              <a:rPr lang="zh-CN" altLang="en-US" sz="1200" kern="100" dirty="0" smtClean="0">
                <a:latin typeface="Calibri" panose="020F0502020204030204" pitchFamily="34" charset="0"/>
                <a:cs typeface="Times New Roman" panose="02020603050405020304" pitchFamily="18" charset="0"/>
              </a:rPr>
              <a:t>图</a:t>
            </a:r>
            <a:r>
              <a:rPr lang="en-US" altLang="zh-CN" sz="1200" kern="100" dirty="0" smtClean="0">
                <a:latin typeface="Calibri" panose="020F0502020204030204" pitchFamily="34" charset="0"/>
                <a:cs typeface="Times New Roman" panose="02020603050405020304" pitchFamily="18" charset="0"/>
              </a:rPr>
              <a:t>17. Some </a:t>
            </a:r>
            <a:r>
              <a:rPr lang="en-US" altLang="zh-CN" sz="1200" kern="100" dirty="0">
                <a:latin typeface="Calibri" panose="020F0502020204030204" pitchFamily="34" charset="0"/>
                <a:cs typeface="Times New Roman" panose="02020603050405020304" pitchFamily="18" charset="0"/>
              </a:rPr>
              <a:t>Media Elements provided out of the box by </a:t>
            </a:r>
            <a:r>
              <a:rPr lang="en-US" altLang="zh-CN" sz="1200" kern="100" dirty="0" err="1">
                <a:latin typeface="Calibri" panose="020F0502020204030204" pitchFamily="34" charset="0"/>
                <a:cs typeface="Times New Roman" panose="02020603050405020304" pitchFamily="18" charset="0"/>
              </a:rPr>
              <a:t>Kurento</a:t>
            </a:r>
            <a:endParaRPr lang="zh-CN" altLang="en-US" sz="1200" kern="100" dirty="0">
              <a:latin typeface="Calibri" panose="020F0502020204030204" pitchFamily="34" charset="0"/>
              <a:cs typeface="Times New Roman" panose="02020603050405020304" pitchFamily="18" charset="0"/>
            </a:endParaRPr>
          </a:p>
        </p:txBody>
      </p:sp>
      <p:sp>
        <p:nvSpPr>
          <p:cNvPr id="9" name="文本框 8"/>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Kurento&amp;keyword</a:t>
            </a:r>
            <a:r>
              <a:rPr lang="en-US" altLang="zh-CN" dirty="0" smtClean="0"/>
              <a:t>=</a:t>
            </a:r>
            <a:r>
              <a:rPr lang="en-US" altLang="zh-CN" dirty="0" err="1" smtClean="0">
                <a:solidFill>
                  <a:srgbClr val="C00000"/>
                </a:solidFill>
              </a:rPr>
              <a:t>MediaElement&amp;Filter</a:t>
            </a:r>
            <a:endParaRPr lang="zh-CN" altLang="en-US" dirty="0">
              <a:solidFill>
                <a:srgbClr val="C00000"/>
              </a:solidFill>
            </a:endParaRPr>
          </a:p>
        </p:txBody>
      </p:sp>
    </p:spTree>
    <p:extLst>
      <p:ext uri="{BB962C8B-B14F-4D97-AF65-F5344CB8AC3E}">
        <p14:creationId xmlns:p14="http://schemas.microsoft.com/office/powerpoint/2010/main" val="4254162545"/>
      </p:ext>
    </p:extLst>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2" name="矩形 1"/>
          <p:cNvSpPr/>
          <p:nvPr/>
        </p:nvSpPr>
        <p:spPr>
          <a:xfrm>
            <a:off x="1979712" y="1121098"/>
            <a:ext cx="4572000" cy="3416320"/>
          </a:xfrm>
          <a:prstGeom prst="rect">
            <a:avLst/>
          </a:prstGeom>
        </p:spPr>
        <p:txBody>
          <a:bodyPr>
            <a:spAutoFit/>
          </a:bodyPr>
          <a:lstStyle/>
          <a:p>
            <a:r>
              <a:rPr lang="zh-CN" altLang="en-US" dirty="0"/>
              <a:t>The </a:t>
            </a:r>
            <a:r>
              <a:rPr lang="zh-CN" altLang="en-US" dirty="0">
                <a:solidFill>
                  <a:srgbClr val="00B0F0"/>
                </a:solidFill>
              </a:rPr>
              <a:t>ZBarFilter</a:t>
            </a:r>
            <a:r>
              <a:rPr lang="zh-CN" altLang="en-US" dirty="0"/>
              <a:t> filter detects QR and bar codes in a video stream. When a code is found, the filter raises a CodeFoundEvent. Clients can add a listener to this event to execute some action.</a:t>
            </a:r>
          </a:p>
          <a:p>
            <a:endParaRPr lang="zh-CN" altLang="en-US" dirty="0"/>
          </a:p>
          <a:p>
            <a:r>
              <a:rPr lang="zh-CN" altLang="en-US" dirty="0"/>
              <a:t>The </a:t>
            </a:r>
            <a:r>
              <a:rPr lang="zh-CN" altLang="en-US" dirty="0">
                <a:solidFill>
                  <a:srgbClr val="00B0F0"/>
                </a:solidFill>
              </a:rPr>
              <a:t>FaceOverlayFilter</a:t>
            </a:r>
            <a:r>
              <a:rPr lang="zh-CN" altLang="en-US" dirty="0"/>
              <a:t> filter detects faces in a video stream and overlaid it with a configurable image.</a:t>
            </a:r>
          </a:p>
          <a:p>
            <a:endParaRPr lang="zh-CN" altLang="en-US" dirty="0"/>
          </a:p>
          <a:p>
            <a:r>
              <a:rPr lang="zh-CN" altLang="en-US" dirty="0">
                <a:solidFill>
                  <a:srgbClr val="00B0F0"/>
                </a:solidFill>
              </a:rPr>
              <a:t>GStreamerFilter</a:t>
            </a:r>
            <a:r>
              <a:rPr lang="zh-CN" altLang="en-US" dirty="0"/>
              <a:t> is a generic filter interface that allow use GStreamer filter in Kurento Media Pipelines.</a:t>
            </a:r>
          </a:p>
        </p:txBody>
      </p:sp>
      <p:sp>
        <p:nvSpPr>
          <p:cNvPr id="6" name="文本框 5"/>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Kurento&amp;keyword</a:t>
            </a:r>
            <a:r>
              <a:rPr lang="en-US" altLang="zh-CN" dirty="0" smtClean="0"/>
              <a:t>=</a:t>
            </a:r>
            <a:r>
              <a:rPr lang="en-US" altLang="zh-CN" dirty="0" smtClean="0">
                <a:solidFill>
                  <a:srgbClr val="C00000"/>
                </a:solidFill>
              </a:rPr>
              <a:t>Filter</a:t>
            </a:r>
            <a:endParaRPr lang="zh-CN" altLang="en-US" dirty="0">
              <a:solidFill>
                <a:srgbClr val="C00000"/>
              </a:solidFill>
            </a:endParaRPr>
          </a:p>
        </p:txBody>
      </p:sp>
    </p:spTree>
    <p:extLst>
      <p:ext uri="{BB962C8B-B14F-4D97-AF65-F5344CB8AC3E}">
        <p14:creationId xmlns:p14="http://schemas.microsoft.com/office/powerpoint/2010/main" val="3189985964"/>
      </p:ext>
    </p:extLst>
  </p:cSld>
  <p:clrMapOvr>
    <a:masterClrMapping/>
  </p:clrMapOvr>
  <p:transition>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6" name="图片 5" descr="Class diagram of main Hubs in Kurento API"/>
          <p:cNvPicPr/>
          <p:nvPr/>
        </p:nvPicPr>
        <p:blipFill>
          <a:blip r:embed="rId2">
            <a:extLst>
              <a:ext uri="{28A0092B-C50C-407E-A947-70E740481C1C}">
                <a14:useLocalDpi xmlns:a14="http://schemas.microsoft.com/office/drawing/2010/main" val="0"/>
              </a:ext>
            </a:extLst>
          </a:blip>
          <a:srcRect/>
          <a:stretch>
            <a:fillRect/>
          </a:stretch>
        </p:blipFill>
        <p:spPr bwMode="auto">
          <a:xfrm>
            <a:off x="4855376" y="1385801"/>
            <a:ext cx="4191000" cy="2314575"/>
          </a:xfrm>
          <a:prstGeom prst="rect">
            <a:avLst/>
          </a:prstGeom>
          <a:noFill/>
          <a:ln>
            <a:noFill/>
          </a:ln>
        </p:spPr>
      </p:pic>
      <p:sp>
        <p:nvSpPr>
          <p:cNvPr id="2" name="矩形 1"/>
          <p:cNvSpPr/>
          <p:nvPr/>
        </p:nvSpPr>
        <p:spPr>
          <a:xfrm>
            <a:off x="5364088" y="3909571"/>
            <a:ext cx="4572000" cy="276999"/>
          </a:xfrm>
          <a:prstGeom prst="rect">
            <a:avLst/>
          </a:prstGeom>
        </p:spPr>
        <p:txBody>
          <a:bodyPr>
            <a:spAutoFit/>
          </a:bodyPr>
          <a:lstStyle/>
          <a:p>
            <a:r>
              <a:rPr lang="zh-CN" altLang="en-US" sz="1200" kern="100" dirty="0">
                <a:latin typeface="Calibri" panose="020F0502020204030204" pitchFamily="34" charset="0"/>
                <a:cs typeface="Times New Roman" panose="02020603050405020304" pitchFamily="18" charset="0"/>
              </a:rPr>
              <a:t>图</a:t>
            </a:r>
            <a:r>
              <a:rPr lang="en-US" altLang="zh-CN" sz="1200" kern="100" dirty="0">
                <a:latin typeface="Calibri" panose="020F0502020204030204" pitchFamily="34" charset="0"/>
                <a:cs typeface="Times New Roman" panose="02020603050405020304" pitchFamily="18" charset="0"/>
              </a:rPr>
              <a:t>17. </a:t>
            </a:r>
            <a:r>
              <a:rPr lang="en-US" altLang="zh-CN" sz="1200" kern="100" dirty="0" smtClean="0">
                <a:latin typeface="Calibri" panose="020F0502020204030204" pitchFamily="34" charset="0"/>
                <a:cs typeface="Times New Roman" panose="02020603050405020304" pitchFamily="18" charset="0"/>
              </a:rPr>
              <a:t>Hub of Media Object</a:t>
            </a:r>
            <a:endParaRPr lang="zh-CN" altLang="en-US" sz="1200" kern="100" dirty="0">
              <a:latin typeface="Calibri" panose="020F0502020204030204" pitchFamily="34" charset="0"/>
              <a:cs typeface="Times New Roman" panose="02020603050405020304" pitchFamily="18" charset="0"/>
            </a:endParaRPr>
          </a:p>
        </p:txBody>
      </p:sp>
      <p:sp>
        <p:nvSpPr>
          <p:cNvPr id="3" name="矩形 2"/>
          <p:cNvSpPr/>
          <p:nvPr/>
        </p:nvSpPr>
        <p:spPr>
          <a:xfrm>
            <a:off x="285720" y="1837202"/>
            <a:ext cx="4572000" cy="1631216"/>
          </a:xfrm>
          <a:prstGeom prst="rect">
            <a:avLst/>
          </a:prstGeom>
        </p:spPr>
        <p:txBody>
          <a:bodyPr>
            <a:spAutoFit/>
          </a:bodyPr>
          <a:lstStyle/>
          <a:p>
            <a:r>
              <a:rPr lang="en-US" altLang="zh-CN" sz="1000" kern="100" dirty="0">
                <a:latin typeface="Calibri" panose="020F0502020204030204" pitchFamily="34" charset="0"/>
                <a:cs typeface="Times New Roman" panose="02020603050405020304" pitchFamily="18" charset="0"/>
              </a:rPr>
              <a:t>Hub</a:t>
            </a:r>
            <a:r>
              <a:rPr lang="zh-CN" altLang="en-US" sz="1000" kern="100" dirty="0">
                <a:latin typeface="Calibri" panose="020F0502020204030204" pitchFamily="34" charset="0"/>
                <a:cs typeface="Times New Roman" panose="02020603050405020304" pitchFamily="18" charset="0"/>
              </a:rPr>
              <a:t>的几个重要</a:t>
            </a:r>
            <a:r>
              <a:rPr lang="zh-CN" altLang="en-US" sz="1000" kern="100" dirty="0">
                <a:latin typeface="Calibri" panose="020F0502020204030204" pitchFamily="34" charset="0"/>
                <a:cs typeface="Times New Roman" panose="02020603050405020304" pitchFamily="18" charset="0"/>
              </a:rPr>
              <a:t>功能</a:t>
            </a:r>
            <a:r>
              <a:rPr lang="en-US" altLang="zh-CN" sz="1000" kern="100" dirty="0">
                <a:latin typeface="Calibri" panose="020F0502020204030204" pitchFamily="34" charset="0"/>
                <a:cs typeface="Times New Roman" panose="02020603050405020304" pitchFamily="18" charset="0"/>
              </a:rPr>
              <a:t>:</a:t>
            </a:r>
            <a:endParaRPr lang="en-US" altLang="zh-CN" sz="1000" kern="100" dirty="0">
              <a:latin typeface="Calibri" panose="020F0502020204030204" pitchFamily="34" charset="0"/>
              <a:cs typeface="Times New Roman" panose="02020603050405020304" pitchFamily="18" charset="0"/>
            </a:endParaRPr>
          </a:p>
          <a:p>
            <a:endParaRPr lang="en-US" altLang="zh-CN" sz="1000" kern="100" dirty="0">
              <a:latin typeface="Calibri" panose="020F0502020204030204" pitchFamily="34" charset="0"/>
              <a:cs typeface="Times New Roman" panose="02020603050405020304" pitchFamily="18" charset="0"/>
            </a:endParaRPr>
          </a:p>
          <a:p>
            <a:r>
              <a:rPr lang="en-US" altLang="zh-CN" sz="1000" kern="100" dirty="0">
                <a:latin typeface="Calibri" panose="020F0502020204030204" pitchFamily="34" charset="0"/>
                <a:cs typeface="Times New Roman" panose="02020603050405020304" pitchFamily="18" charset="0"/>
              </a:rPr>
              <a:t>☞ </a:t>
            </a:r>
            <a:r>
              <a:rPr lang="en-US" altLang="zh-CN" sz="1000" b="1" kern="100" dirty="0">
                <a:latin typeface="Calibri" panose="020F0502020204030204" pitchFamily="34" charset="0"/>
                <a:cs typeface="Times New Roman" panose="02020603050405020304" pitchFamily="18" charset="0"/>
              </a:rPr>
              <a:t>Composite</a:t>
            </a:r>
            <a:r>
              <a:rPr lang="en-US" altLang="zh-CN" sz="1000" kern="100" dirty="0">
                <a:latin typeface="Calibri" panose="020F0502020204030204" pitchFamily="34" charset="0"/>
                <a:cs typeface="Times New Roman" panose="02020603050405020304" pitchFamily="18" charset="0"/>
              </a:rPr>
              <a:t> is a hub that mixes the audio stream of its connected inputs and constructs a grid with the video streams of them.</a:t>
            </a:r>
            <a:endParaRPr lang="zh-CN" altLang="zh-CN" sz="1000" kern="100" dirty="0">
              <a:latin typeface="Calibri" panose="020F0502020204030204" pitchFamily="34" charset="0"/>
              <a:cs typeface="Times New Roman" panose="02020603050405020304" pitchFamily="18" charset="0"/>
            </a:endParaRPr>
          </a:p>
          <a:p>
            <a:r>
              <a:rPr lang="en-US" altLang="zh-CN" sz="1000" kern="100" dirty="0">
                <a:latin typeface="Calibri" panose="020F0502020204030204" pitchFamily="34" charset="0"/>
                <a:cs typeface="Times New Roman" panose="02020603050405020304" pitchFamily="18" charset="0"/>
              </a:rPr>
              <a:t> </a:t>
            </a:r>
            <a:endParaRPr lang="zh-CN" altLang="zh-CN" sz="1000" kern="100" dirty="0">
              <a:latin typeface="Calibri" panose="020F0502020204030204" pitchFamily="34" charset="0"/>
              <a:cs typeface="Times New Roman" panose="02020603050405020304" pitchFamily="18" charset="0"/>
            </a:endParaRPr>
          </a:p>
          <a:p>
            <a:r>
              <a:rPr lang="en-US" altLang="zh-CN" sz="1000" kern="100" dirty="0">
                <a:latin typeface="Calibri" panose="020F0502020204030204" pitchFamily="34" charset="0"/>
                <a:cs typeface="Times New Roman" panose="02020603050405020304" pitchFamily="18" charset="0"/>
              </a:rPr>
              <a:t>☞ </a:t>
            </a:r>
            <a:r>
              <a:rPr lang="en-US" altLang="zh-CN" sz="1000" b="1" kern="100" dirty="0" err="1">
                <a:latin typeface="Calibri" panose="020F0502020204030204" pitchFamily="34" charset="0"/>
                <a:cs typeface="Times New Roman" panose="02020603050405020304" pitchFamily="18" charset="0"/>
              </a:rPr>
              <a:t>DispatcherOneToMany</a:t>
            </a:r>
            <a:r>
              <a:rPr lang="en-US" altLang="zh-CN" sz="1000" kern="100" dirty="0">
                <a:latin typeface="Calibri" panose="020F0502020204030204" pitchFamily="34" charset="0"/>
                <a:cs typeface="Times New Roman" panose="02020603050405020304" pitchFamily="18" charset="0"/>
              </a:rPr>
              <a:t> is a Hub that sends a given input to all the connected output </a:t>
            </a:r>
            <a:r>
              <a:rPr lang="en-US" altLang="zh-CN" sz="1000" kern="100" dirty="0" err="1">
                <a:latin typeface="Calibri" panose="020F0502020204030204" pitchFamily="34" charset="0"/>
                <a:cs typeface="Times New Roman" panose="02020603050405020304" pitchFamily="18" charset="0"/>
              </a:rPr>
              <a:t>HubPorts</a:t>
            </a:r>
            <a:r>
              <a:rPr lang="en-US" altLang="zh-CN" sz="1000" kern="100" dirty="0">
                <a:latin typeface="Calibri" panose="020F0502020204030204" pitchFamily="34" charset="0"/>
                <a:cs typeface="Times New Roman" panose="02020603050405020304" pitchFamily="18" charset="0"/>
              </a:rPr>
              <a:t>.</a:t>
            </a:r>
            <a:endParaRPr lang="zh-CN" altLang="zh-CN" sz="1000" kern="100" dirty="0">
              <a:latin typeface="Calibri" panose="020F0502020204030204" pitchFamily="34" charset="0"/>
              <a:cs typeface="Times New Roman" panose="02020603050405020304" pitchFamily="18" charset="0"/>
            </a:endParaRPr>
          </a:p>
          <a:p>
            <a:r>
              <a:rPr lang="en-US" altLang="zh-CN" sz="1000" kern="100" dirty="0">
                <a:latin typeface="Calibri" panose="020F0502020204030204" pitchFamily="34" charset="0"/>
                <a:cs typeface="Times New Roman" panose="02020603050405020304" pitchFamily="18" charset="0"/>
              </a:rPr>
              <a:t> </a:t>
            </a:r>
            <a:endParaRPr lang="zh-CN" altLang="zh-CN" sz="1000" kern="100" dirty="0">
              <a:latin typeface="Calibri" panose="020F0502020204030204" pitchFamily="34" charset="0"/>
              <a:cs typeface="Times New Roman" panose="02020603050405020304" pitchFamily="18" charset="0"/>
            </a:endParaRPr>
          </a:p>
          <a:p>
            <a:r>
              <a:rPr lang="en-US" altLang="zh-CN" sz="1000" kern="100" dirty="0">
                <a:latin typeface="Calibri" panose="020F0502020204030204" pitchFamily="34" charset="0"/>
                <a:cs typeface="Times New Roman" panose="02020603050405020304" pitchFamily="18" charset="0"/>
              </a:rPr>
              <a:t>☞ </a:t>
            </a:r>
            <a:r>
              <a:rPr lang="en-US" altLang="zh-CN" sz="1000" b="1" kern="100" dirty="0">
                <a:latin typeface="Calibri" panose="020F0502020204030204" pitchFamily="34" charset="0"/>
                <a:cs typeface="Times New Roman" panose="02020603050405020304" pitchFamily="18" charset="0"/>
              </a:rPr>
              <a:t>Dispatcher</a:t>
            </a:r>
            <a:r>
              <a:rPr lang="en-US" altLang="zh-CN" sz="1000" kern="100" dirty="0">
                <a:latin typeface="Calibri" panose="020F0502020204030204" pitchFamily="34" charset="0"/>
                <a:cs typeface="Times New Roman" panose="02020603050405020304" pitchFamily="18" charset="0"/>
              </a:rPr>
              <a:t> is a hub that allows routing between arbitrary input-output </a:t>
            </a:r>
            <a:r>
              <a:rPr lang="en-US" altLang="zh-CN" sz="1000" kern="100" dirty="0" err="1">
                <a:latin typeface="Calibri" panose="020F0502020204030204" pitchFamily="34" charset="0"/>
                <a:cs typeface="Times New Roman" panose="02020603050405020304" pitchFamily="18" charset="0"/>
              </a:rPr>
              <a:t>HubPort</a:t>
            </a:r>
            <a:r>
              <a:rPr lang="en-US" altLang="zh-CN" sz="1000" kern="100" dirty="0">
                <a:latin typeface="Calibri" panose="020F0502020204030204" pitchFamily="34" charset="0"/>
                <a:cs typeface="Times New Roman" panose="02020603050405020304" pitchFamily="18" charset="0"/>
              </a:rPr>
              <a:t> pairs.</a:t>
            </a:r>
            <a:endParaRPr lang="zh-CN" altLang="zh-CN" sz="1000" kern="100" dirty="0">
              <a:latin typeface="Calibri" panose="020F0502020204030204" pitchFamily="34" charset="0"/>
              <a:cs typeface="Times New Roman" panose="02020603050405020304" pitchFamily="18" charset="0"/>
            </a:endParaRPr>
          </a:p>
        </p:txBody>
      </p:sp>
      <p:sp>
        <p:nvSpPr>
          <p:cNvPr id="7" name="文本框 6"/>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Kurento&amp;keyword</a:t>
            </a:r>
            <a:r>
              <a:rPr lang="en-US" altLang="zh-CN" dirty="0" smtClean="0"/>
              <a:t>=</a:t>
            </a:r>
            <a:r>
              <a:rPr lang="en-US" altLang="zh-CN" dirty="0" smtClean="0">
                <a:solidFill>
                  <a:srgbClr val="C00000"/>
                </a:solidFill>
              </a:rPr>
              <a:t>Hub</a:t>
            </a:r>
            <a:endParaRPr lang="zh-CN" altLang="en-US" dirty="0">
              <a:solidFill>
                <a:srgbClr val="C00000"/>
              </a:solidFill>
            </a:endParaRPr>
          </a:p>
        </p:txBody>
      </p:sp>
    </p:spTree>
    <p:extLst>
      <p:ext uri="{BB962C8B-B14F-4D97-AF65-F5344CB8AC3E}">
        <p14:creationId xmlns:p14="http://schemas.microsoft.com/office/powerpoint/2010/main" val="3701679776"/>
      </p:ext>
    </p:extLst>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3" name="矩形 2"/>
          <p:cNvSpPr/>
          <p:nvPr/>
        </p:nvSpPr>
        <p:spPr>
          <a:xfrm>
            <a:off x="1221944" y="1317126"/>
            <a:ext cx="5798328" cy="276999"/>
          </a:xfrm>
          <a:prstGeom prst="rect">
            <a:avLst/>
          </a:prstGeom>
        </p:spPr>
        <p:txBody>
          <a:bodyPr wrap="square">
            <a:spAutoFit/>
          </a:bodyPr>
          <a:lstStyle/>
          <a:p>
            <a:r>
              <a:rPr lang="en-US" altLang="zh-CN" sz="1200" kern="100" dirty="0" err="1" smtClean="0">
                <a:latin typeface="Calibri" panose="020F0502020204030204" pitchFamily="34" charset="0"/>
                <a:cs typeface="Times New Roman" panose="02020603050405020304" pitchFamily="18" charset="0"/>
              </a:rPr>
              <a:t>Kurento</a:t>
            </a:r>
            <a:r>
              <a:rPr lang="en-US" altLang="zh-CN" sz="1200" kern="100" dirty="0" smtClean="0">
                <a:latin typeface="Calibri" panose="020F0502020204030204" pitchFamily="34" charset="0"/>
                <a:cs typeface="Times New Roman" panose="02020603050405020304" pitchFamily="18" charset="0"/>
              </a:rPr>
              <a:t> Protocol: </a:t>
            </a:r>
            <a:r>
              <a:rPr lang="zh-CN" altLang="zh-CN" sz="1200" kern="100" dirty="0" smtClean="0">
                <a:latin typeface="Calibri" panose="020F0502020204030204" pitchFamily="34" charset="0"/>
                <a:cs typeface="Times New Roman" panose="02020603050405020304" pitchFamily="18" charset="0"/>
              </a:rPr>
              <a:t>基于</a:t>
            </a:r>
            <a:r>
              <a:rPr lang="en-US" altLang="zh-CN" sz="1200" kern="100" dirty="0" err="1" smtClean="0">
                <a:latin typeface="Calibri" panose="020F0502020204030204" pitchFamily="34" charset="0"/>
                <a:cs typeface="Times New Roman" panose="02020603050405020304" pitchFamily="18" charset="0"/>
              </a:rPr>
              <a:t>WebSocket</a:t>
            </a:r>
            <a:r>
              <a:rPr lang="zh-CN" altLang="zh-CN" sz="1200" kern="100" dirty="0">
                <a:latin typeface="Calibri" panose="020F0502020204030204" pitchFamily="34" charset="0"/>
                <a:cs typeface="Times New Roman" panose="02020603050405020304" pitchFamily="18" charset="0"/>
              </a:rPr>
              <a:t>并使用</a:t>
            </a:r>
            <a:r>
              <a:rPr lang="en-US" altLang="zh-CN" sz="1200" kern="100" dirty="0">
                <a:solidFill>
                  <a:srgbClr val="00B0F0"/>
                </a:solidFill>
                <a:latin typeface="Calibri" panose="020F0502020204030204" pitchFamily="34" charset="0"/>
                <a:cs typeface="Times New Roman" panose="02020603050405020304" pitchFamily="18" charset="0"/>
              </a:rPr>
              <a:t> </a:t>
            </a:r>
            <a:r>
              <a:rPr lang="en-US" altLang="zh-CN" sz="1200" kern="100" dirty="0">
                <a:solidFill>
                  <a:srgbClr val="00B0F0"/>
                </a:solidFill>
                <a:latin typeface="Calibri" panose="020F0502020204030204" pitchFamily="34" charset="0"/>
                <a:cs typeface="Times New Roman" panose="02020603050405020304" pitchFamily="18" charset="0"/>
                <a:hlinkClick r:id="rId2"/>
              </a:rPr>
              <a:t>JSON-RPC</a:t>
            </a:r>
            <a:r>
              <a:rPr lang="en-US" altLang="zh-CN" sz="1200" kern="100" dirty="0">
                <a:latin typeface="Calibri" panose="020F0502020204030204" pitchFamily="34" charset="0"/>
                <a:cs typeface="Times New Roman" panose="02020603050405020304" pitchFamily="18" charset="0"/>
              </a:rPr>
              <a:t> V2.0</a:t>
            </a:r>
            <a:r>
              <a:rPr lang="zh-CN" altLang="zh-CN" sz="1200" kern="100" dirty="0">
                <a:latin typeface="Calibri" panose="020F0502020204030204" pitchFamily="34" charset="0"/>
                <a:cs typeface="Times New Roman" panose="02020603050405020304" pitchFamily="18" charset="0"/>
              </a:rPr>
              <a:t>作为</a:t>
            </a:r>
            <a:r>
              <a:rPr lang="en-US" altLang="zh-CN" sz="1200" kern="100" dirty="0">
                <a:latin typeface="Calibri" panose="020F0502020204030204" pitchFamily="34" charset="0"/>
                <a:cs typeface="Times New Roman" panose="02020603050405020304" pitchFamily="18" charset="0"/>
              </a:rPr>
              <a:t>request</a:t>
            </a:r>
            <a:r>
              <a:rPr lang="zh-CN" altLang="zh-CN" sz="1200" kern="100" dirty="0">
                <a:latin typeface="Calibri" panose="020F0502020204030204" pitchFamily="34" charset="0"/>
                <a:cs typeface="Times New Roman" panose="02020603050405020304" pitchFamily="18" charset="0"/>
              </a:rPr>
              <a:t>和</a:t>
            </a:r>
            <a:r>
              <a:rPr lang="en-US" altLang="zh-CN" sz="1200" kern="100" dirty="0">
                <a:latin typeface="Calibri" panose="020F0502020204030204" pitchFamily="34" charset="0"/>
                <a:cs typeface="Times New Roman" panose="02020603050405020304" pitchFamily="18" charset="0"/>
              </a:rPr>
              <a:t>response</a:t>
            </a:r>
            <a:r>
              <a:rPr lang="zh-CN" altLang="zh-CN" sz="1200" kern="100" dirty="0">
                <a:latin typeface="Calibri" panose="020F0502020204030204" pitchFamily="34" charset="0"/>
                <a:cs typeface="Times New Roman" panose="02020603050405020304" pitchFamily="18" charset="0"/>
              </a:rPr>
              <a:t>的</a:t>
            </a:r>
            <a:r>
              <a:rPr lang="zh-CN" altLang="zh-CN" sz="1200" kern="100" dirty="0" smtClean="0">
                <a:latin typeface="Calibri" panose="020F0502020204030204" pitchFamily="34" charset="0"/>
                <a:cs typeface="Times New Roman" panose="02020603050405020304" pitchFamily="18" charset="0"/>
              </a:rPr>
              <a:t>载体</a:t>
            </a:r>
            <a:r>
              <a:rPr lang="zh-CN" altLang="en-US" sz="1200" kern="100" dirty="0" smtClean="0">
                <a:latin typeface="Calibri" panose="020F0502020204030204" pitchFamily="34" charset="0"/>
                <a:cs typeface="Times New Roman" panose="02020603050405020304" pitchFamily="18" charset="0"/>
              </a:rPr>
              <a:t>。</a:t>
            </a:r>
            <a:endParaRPr lang="zh-CN" altLang="zh-CN" sz="1200" kern="100" dirty="0">
              <a:latin typeface="Calibri" panose="020F0502020204030204" pitchFamily="34" charset="0"/>
              <a:cs typeface="Times New Roman" panose="02020603050405020304" pitchFamily="18" charset="0"/>
            </a:endParaRPr>
          </a:p>
        </p:txBody>
      </p:sp>
      <p:sp>
        <p:nvSpPr>
          <p:cNvPr id="6" name="矩形 5"/>
          <p:cNvSpPr/>
          <p:nvPr/>
        </p:nvSpPr>
        <p:spPr>
          <a:xfrm>
            <a:off x="1187624" y="1995686"/>
            <a:ext cx="6302504" cy="2077492"/>
          </a:xfrm>
          <a:prstGeom prst="rect">
            <a:avLst/>
          </a:prstGeom>
        </p:spPr>
        <p:txBody>
          <a:bodyPr wrap="square">
            <a:spAutoFit/>
          </a:bodyPr>
          <a:lstStyle/>
          <a:p>
            <a:r>
              <a:rPr lang="en-US" altLang="zh-CN" sz="1200" kern="100" dirty="0">
                <a:latin typeface="Calibri" panose="020F0502020204030204" pitchFamily="34" charset="0"/>
                <a:cs typeface="Times New Roman" panose="02020603050405020304" pitchFamily="18" charset="0"/>
              </a:rPr>
              <a:t>Once the </a:t>
            </a:r>
            <a:r>
              <a:rPr lang="en-US" altLang="zh-CN" sz="1200" kern="100" dirty="0" err="1">
                <a:latin typeface="Calibri" panose="020F0502020204030204" pitchFamily="34" charset="0"/>
                <a:cs typeface="Times New Roman" panose="02020603050405020304" pitchFamily="18" charset="0"/>
              </a:rPr>
              <a:t>WebSocket</a:t>
            </a:r>
            <a:r>
              <a:rPr lang="en-US" altLang="zh-CN" sz="1200" kern="100" dirty="0">
                <a:latin typeface="Calibri" panose="020F0502020204030204" pitchFamily="34" charset="0"/>
                <a:cs typeface="Times New Roman" panose="02020603050405020304" pitchFamily="18" charset="0"/>
              </a:rPr>
              <a:t> has been </a:t>
            </a:r>
            <a:r>
              <a:rPr lang="en-US" altLang="zh-CN" sz="1200" kern="100" dirty="0" smtClean="0">
                <a:latin typeface="Calibri" panose="020F0502020204030204" pitchFamily="34" charset="0"/>
                <a:cs typeface="Times New Roman" panose="02020603050405020304" pitchFamily="18" charset="0"/>
              </a:rPr>
              <a:t>established(</a:t>
            </a:r>
            <a:r>
              <a:rPr lang="zh-CN" altLang="en-US" sz="1200" kern="100" dirty="0" smtClean="0">
                <a:latin typeface="Calibri" panose="020F0502020204030204" pitchFamily="34" charset="0"/>
                <a:cs typeface="Times New Roman" panose="02020603050405020304" pitchFamily="18" charset="0"/>
              </a:rPr>
              <a:t>使用</a:t>
            </a:r>
            <a:r>
              <a:rPr lang="en-US" altLang="zh-CN" sz="1200" kern="100" dirty="0" smtClean="0">
                <a:latin typeface="Calibri" panose="020F0502020204030204" pitchFamily="34" charset="0"/>
                <a:cs typeface="Times New Roman" panose="02020603050405020304" pitchFamily="18" charset="0"/>
              </a:rPr>
              <a:t>connect</a:t>
            </a:r>
            <a:r>
              <a:rPr lang="zh-CN" altLang="en-US" sz="1200" kern="100" dirty="0" smtClean="0">
                <a:latin typeface="Calibri" panose="020F0502020204030204" pitchFamily="34" charset="0"/>
                <a:cs typeface="Times New Roman" panose="02020603050405020304" pitchFamily="18" charset="0"/>
              </a:rPr>
              <a:t>方法</a:t>
            </a:r>
            <a:r>
              <a:rPr lang="en-US" altLang="zh-CN" sz="1200" kern="100" dirty="0" smtClean="0">
                <a:latin typeface="Calibri" panose="020F0502020204030204" pitchFamily="34" charset="0"/>
                <a:cs typeface="Times New Roman" panose="02020603050405020304" pitchFamily="18" charset="0"/>
              </a:rPr>
              <a:t>), </a:t>
            </a:r>
            <a:r>
              <a:rPr lang="en-US" altLang="zh-CN" sz="1200" kern="100" dirty="0">
                <a:latin typeface="Calibri" panose="020F0502020204030204" pitchFamily="34" charset="0"/>
                <a:cs typeface="Times New Roman" panose="02020603050405020304" pitchFamily="18" charset="0"/>
              </a:rPr>
              <a:t>the </a:t>
            </a:r>
            <a:r>
              <a:rPr lang="en-US" altLang="zh-CN" sz="1200" kern="100" dirty="0" err="1">
                <a:latin typeface="Calibri" panose="020F0502020204030204" pitchFamily="34" charset="0"/>
                <a:cs typeface="Times New Roman" panose="02020603050405020304" pitchFamily="18" charset="0"/>
              </a:rPr>
              <a:t>Kurento</a:t>
            </a:r>
            <a:r>
              <a:rPr lang="en-US" altLang="zh-CN" sz="1200" kern="100" dirty="0">
                <a:latin typeface="Calibri" panose="020F0502020204030204" pitchFamily="34" charset="0"/>
                <a:cs typeface="Times New Roman" panose="02020603050405020304" pitchFamily="18" charset="0"/>
              </a:rPr>
              <a:t> Protocol offers different types of request/response messages</a:t>
            </a:r>
            <a:r>
              <a:rPr lang="en-US" altLang="zh-CN" sz="1200" kern="100" dirty="0" smtClean="0">
                <a:latin typeface="Calibri" panose="020F0502020204030204" pitchFamily="34" charset="0"/>
                <a:cs typeface="Times New Roman" panose="02020603050405020304" pitchFamily="18" charset="0"/>
              </a:rPr>
              <a:t>:</a:t>
            </a:r>
            <a:endParaRPr lang="zh-CN" altLang="zh-CN" sz="1200" kern="100" dirty="0">
              <a:latin typeface="Calibri" panose="020F0502020204030204" pitchFamily="34" charset="0"/>
              <a:cs typeface="Times New Roman" panose="02020603050405020304" pitchFamily="18" charset="0"/>
            </a:endParaRPr>
          </a:p>
          <a:p>
            <a:pPr lvl="0" indent="-342900">
              <a:lnSpc>
                <a:spcPts val="1800"/>
              </a:lnSpc>
              <a:buSzPts val="1000"/>
              <a:buFont typeface="Symbol" panose="05050102010706020507" pitchFamily="18" charset="2"/>
              <a:buChar char=""/>
              <a:tabLst>
                <a:tab pos="457200" algn="l"/>
              </a:tabLst>
            </a:pPr>
            <a:r>
              <a:rPr lang="en-US" altLang="zh-CN" sz="1200" kern="100" dirty="0">
                <a:solidFill>
                  <a:srgbClr val="00B0F0"/>
                </a:solidFill>
                <a:latin typeface="Calibri" panose="020F0502020204030204" pitchFamily="34" charset="0"/>
                <a:cs typeface="Times New Roman" panose="02020603050405020304" pitchFamily="18" charset="0"/>
              </a:rPr>
              <a:t>ping</a:t>
            </a:r>
            <a:r>
              <a:rPr lang="en-US" altLang="zh-CN" sz="1200" kern="100" dirty="0">
                <a:latin typeface="Calibri" panose="020F0502020204030204" pitchFamily="34" charset="0"/>
                <a:cs typeface="Times New Roman" panose="02020603050405020304" pitchFamily="18" charset="0"/>
              </a:rPr>
              <a:t>: Keep-alive method between client and </a:t>
            </a:r>
            <a:r>
              <a:rPr lang="en-US" altLang="zh-CN" sz="1200" kern="100" dirty="0" err="1">
                <a:latin typeface="Calibri" panose="020F0502020204030204" pitchFamily="34" charset="0"/>
                <a:cs typeface="Times New Roman" panose="02020603050405020304" pitchFamily="18" charset="0"/>
              </a:rPr>
              <a:t>Kurento</a:t>
            </a:r>
            <a:r>
              <a:rPr lang="en-US" altLang="zh-CN" sz="1200" kern="100" dirty="0">
                <a:latin typeface="Calibri" panose="020F0502020204030204" pitchFamily="34" charset="0"/>
                <a:cs typeface="Times New Roman" panose="02020603050405020304" pitchFamily="18" charset="0"/>
              </a:rPr>
              <a:t> Media Server.</a:t>
            </a:r>
            <a:endParaRPr lang="zh-CN" altLang="zh-CN" sz="1200" kern="100" dirty="0">
              <a:latin typeface="Calibri" panose="020F0502020204030204" pitchFamily="34" charset="0"/>
              <a:cs typeface="Times New Roman" panose="02020603050405020304" pitchFamily="18" charset="0"/>
            </a:endParaRPr>
          </a:p>
          <a:p>
            <a:pPr lvl="0" indent="-342900">
              <a:lnSpc>
                <a:spcPts val="1800"/>
              </a:lnSpc>
              <a:buSzPts val="1000"/>
              <a:buFont typeface="Symbol" panose="05050102010706020507" pitchFamily="18" charset="2"/>
              <a:buChar char=""/>
              <a:tabLst>
                <a:tab pos="457200" algn="l"/>
              </a:tabLst>
            </a:pPr>
            <a:r>
              <a:rPr lang="en-US" altLang="zh-CN" sz="1200" kern="100" dirty="0">
                <a:solidFill>
                  <a:srgbClr val="00B0F0"/>
                </a:solidFill>
                <a:latin typeface="Calibri" panose="020F0502020204030204" pitchFamily="34" charset="0"/>
                <a:cs typeface="Times New Roman" panose="02020603050405020304" pitchFamily="18" charset="0"/>
              </a:rPr>
              <a:t>create</a:t>
            </a:r>
            <a:r>
              <a:rPr lang="en-US" altLang="zh-CN" sz="1200" kern="100" dirty="0">
                <a:latin typeface="Calibri" panose="020F0502020204030204" pitchFamily="34" charset="0"/>
                <a:cs typeface="Times New Roman" panose="02020603050405020304" pitchFamily="18" charset="0"/>
              </a:rPr>
              <a:t>: Instantiates a new media object, that is, a pipeline or media element.</a:t>
            </a:r>
            <a:endParaRPr lang="zh-CN" altLang="zh-CN" sz="1200" kern="100" dirty="0">
              <a:latin typeface="Calibri" panose="020F0502020204030204" pitchFamily="34" charset="0"/>
              <a:cs typeface="Times New Roman" panose="02020603050405020304" pitchFamily="18" charset="0"/>
            </a:endParaRPr>
          </a:p>
          <a:p>
            <a:pPr lvl="0" indent="-342900">
              <a:lnSpc>
                <a:spcPts val="1800"/>
              </a:lnSpc>
              <a:buSzPts val="1000"/>
              <a:buFont typeface="Symbol" panose="05050102010706020507" pitchFamily="18" charset="2"/>
              <a:buChar char=""/>
              <a:tabLst>
                <a:tab pos="457200" algn="l"/>
              </a:tabLst>
            </a:pPr>
            <a:r>
              <a:rPr lang="en-US" altLang="zh-CN" sz="1200" kern="100" dirty="0">
                <a:solidFill>
                  <a:srgbClr val="00B0F0"/>
                </a:solidFill>
                <a:latin typeface="Calibri" panose="020F0502020204030204" pitchFamily="34" charset="0"/>
                <a:cs typeface="Times New Roman" panose="02020603050405020304" pitchFamily="18" charset="0"/>
              </a:rPr>
              <a:t>invoke</a:t>
            </a:r>
            <a:r>
              <a:rPr lang="en-US" altLang="zh-CN" sz="1200" kern="100" dirty="0">
                <a:latin typeface="Calibri" panose="020F0502020204030204" pitchFamily="34" charset="0"/>
                <a:cs typeface="Times New Roman" panose="02020603050405020304" pitchFamily="18" charset="0"/>
              </a:rPr>
              <a:t>: Calls a method of an existing media object.</a:t>
            </a:r>
            <a:endParaRPr lang="zh-CN" altLang="zh-CN" sz="1200" kern="100" dirty="0">
              <a:latin typeface="Calibri" panose="020F0502020204030204" pitchFamily="34" charset="0"/>
              <a:cs typeface="Times New Roman" panose="02020603050405020304" pitchFamily="18" charset="0"/>
            </a:endParaRPr>
          </a:p>
          <a:p>
            <a:pPr lvl="0" indent="-342900">
              <a:lnSpc>
                <a:spcPts val="1800"/>
              </a:lnSpc>
              <a:buSzPts val="1000"/>
              <a:buFont typeface="Symbol" panose="05050102010706020507" pitchFamily="18" charset="2"/>
              <a:buChar char=""/>
              <a:tabLst>
                <a:tab pos="457200" algn="l"/>
              </a:tabLst>
            </a:pPr>
            <a:r>
              <a:rPr lang="en-US" altLang="zh-CN" sz="1200" kern="100" dirty="0">
                <a:solidFill>
                  <a:srgbClr val="00B0F0"/>
                </a:solidFill>
                <a:latin typeface="Calibri" panose="020F0502020204030204" pitchFamily="34" charset="0"/>
                <a:cs typeface="Times New Roman" panose="02020603050405020304" pitchFamily="18" charset="0"/>
              </a:rPr>
              <a:t>subscribe</a:t>
            </a:r>
            <a:r>
              <a:rPr lang="en-US" altLang="zh-CN" sz="1200" kern="100" dirty="0">
                <a:latin typeface="Calibri" panose="020F0502020204030204" pitchFamily="34" charset="0"/>
                <a:cs typeface="Times New Roman" panose="02020603050405020304" pitchFamily="18" charset="0"/>
              </a:rPr>
              <a:t>: Creates a subscription to an event in a object.</a:t>
            </a:r>
            <a:endParaRPr lang="zh-CN" altLang="zh-CN" sz="1200" kern="100" dirty="0">
              <a:latin typeface="Calibri" panose="020F0502020204030204" pitchFamily="34" charset="0"/>
              <a:cs typeface="Times New Roman" panose="02020603050405020304" pitchFamily="18" charset="0"/>
            </a:endParaRPr>
          </a:p>
          <a:p>
            <a:pPr lvl="0" indent="-342900">
              <a:lnSpc>
                <a:spcPts val="1800"/>
              </a:lnSpc>
              <a:buSzPts val="1000"/>
              <a:buFont typeface="Symbol" panose="05050102010706020507" pitchFamily="18" charset="2"/>
              <a:buChar char=""/>
              <a:tabLst>
                <a:tab pos="457200" algn="l"/>
              </a:tabLst>
            </a:pPr>
            <a:r>
              <a:rPr lang="en-US" altLang="zh-CN" sz="1200" kern="100" dirty="0">
                <a:solidFill>
                  <a:srgbClr val="00B0F0"/>
                </a:solidFill>
                <a:latin typeface="Calibri" panose="020F0502020204030204" pitchFamily="34" charset="0"/>
                <a:cs typeface="Times New Roman" panose="02020603050405020304" pitchFamily="18" charset="0"/>
              </a:rPr>
              <a:t>unsubscribe</a:t>
            </a:r>
            <a:r>
              <a:rPr lang="en-US" altLang="zh-CN" sz="1200" kern="100" dirty="0">
                <a:latin typeface="Calibri" panose="020F0502020204030204" pitchFamily="34" charset="0"/>
                <a:cs typeface="Times New Roman" panose="02020603050405020304" pitchFamily="18" charset="0"/>
              </a:rPr>
              <a:t>: Removes an existing subscription to an event.</a:t>
            </a:r>
            <a:endParaRPr lang="zh-CN" altLang="zh-CN" sz="1200" kern="100" dirty="0">
              <a:latin typeface="Calibri" panose="020F0502020204030204" pitchFamily="34" charset="0"/>
              <a:cs typeface="Times New Roman" panose="02020603050405020304" pitchFamily="18" charset="0"/>
            </a:endParaRPr>
          </a:p>
          <a:p>
            <a:pPr lvl="0" indent="-342900">
              <a:lnSpc>
                <a:spcPts val="1800"/>
              </a:lnSpc>
              <a:buSzPts val="1000"/>
              <a:buFont typeface="Symbol" panose="05050102010706020507" pitchFamily="18" charset="2"/>
              <a:buChar char=""/>
              <a:tabLst>
                <a:tab pos="457200" algn="l"/>
              </a:tabLst>
            </a:pPr>
            <a:r>
              <a:rPr lang="en-US" altLang="zh-CN" sz="1200" kern="100" dirty="0">
                <a:solidFill>
                  <a:srgbClr val="00B0F0"/>
                </a:solidFill>
                <a:latin typeface="Calibri" panose="020F0502020204030204" pitchFamily="34" charset="0"/>
                <a:cs typeface="Times New Roman" panose="02020603050405020304" pitchFamily="18" charset="0"/>
              </a:rPr>
              <a:t>release</a:t>
            </a:r>
            <a:r>
              <a:rPr lang="en-US" altLang="zh-CN" sz="1200" kern="100" dirty="0">
                <a:latin typeface="Calibri" panose="020F0502020204030204" pitchFamily="34" charset="0"/>
                <a:cs typeface="Times New Roman" panose="02020603050405020304" pitchFamily="18" charset="0"/>
              </a:rPr>
              <a:t>: Deletes the object and release resources used by it.</a:t>
            </a:r>
            <a:endParaRPr lang="zh-CN" altLang="zh-CN" sz="1200" kern="100" dirty="0">
              <a:latin typeface="Calibri" panose="020F0502020204030204" pitchFamily="34" charset="0"/>
              <a:cs typeface="Times New Roman" panose="02020603050405020304" pitchFamily="18" charset="0"/>
            </a:endParaRPr>
          </a:p>
          <a:p>
            <a:pPr lvl="0" indent="-342900">
              <a:lnSpc>
                <a:spcPts val="1800"/>
              </a:lnSpc>
              <a:buSzPts val="1000"/>
              <a:buFont typeface="Symbol" panose="05050102010706020507" pitchFamily="18" charset="2"/>
              <a:buChar char=""/>
              <a:tabLst>
                <a:tab pos="457200" algn="l"/>
              </a:tabLst>
            </a:pPr>
            <a:r>
              <a:rPr lang="en-US" altLang="zh-CN" sz="1200" kern="100" dirty="0" err="1">
                <a:solidFill>
                  <a:srgbClr val="00B0F0"/>
                </a:solidFill>
                <a:latin typeface="Calibri" panose="020F0502020204030204" pitchFamily="34" charset="0"/>
                <a:cs typeface="Times New Roman" panose="02020603050405020304" pitchFamily="18" charset="0"/>
              </a:rPr>
              <a:t>onEvent</a:t>
            </a:r>
            <a:r>
              <a:rPr lang="en-US" altLang="zh-CN" sz="1200" kern="100" dirty="0">
                <a:latin typeface="Calibri" panose="020F0502020204030204" pitchFamily="34" charset="0"/>
                <a:cs typeface="Times New Roman" panose="02020603050405020304" pitchFamily="18" charset="0"/>
              </a:rPr>
              <a:t>: This request is sent from </a:t>
            </a:r>
            <a:r>
              <a:rPr lang="en-US" altLang="zh-CN" sz="1200" kern="100" dirty="0" err="1">
                <a:latin typeface="Calibri" panose="020F0502020204030204" pitchFamily="34" charset="0"/>
                <a:cs typeface="Times New Roman" panose="02020603050405020304" pitchFamily="18" charset="0"/>
              </a:rPr>
              <a:t>Kurento</a:t>
            </a:r>
            <a:r>
              <a:rPr lang="en-US" altLang="zh-CN" sz="1200" kern="100" dirty="0">
                <a:latin typeface="Calibri" panose="020F0502020204030204" pitchFamily="34" charset="0"/>
                <a:cs typeface="Times New Roman" panose="02020603050405020304" pitchFamily="18" charset="0"/>
              </a:rPr>
              <a:t> Media server to clients when an event occurs.</a:t>
            </a:r>
            <a:endParaRPr lang="zh-CN" altLang="zh-CN" sz="1200" kern="100" dirty="0">
              <a:latin typeface="Calibri" panose="020F0502020204030204" pitchFamily="34" charset="0"/>
              <a:cs typeface="Times New Roman" panose="02020603050405020304" pitchFamily="18" charset="0"/>
            </a:endParaRPr>
          </a:p>
        </p:txBody>
      </p:sp>
      <p:sp>
        <p:nvSpPr>
          <p:cNvPr id="7" name="文本框 6"/>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Kurento&amp;keyword</a:t>
            </a:r>
            <a:r>
              <a:rPr lang="en-US" altLang="zh-CN" dirty="0" smtClean="0"/>
              <a:t>=</a:t>
            </a:r>
            <a:r>
              <a:rPr lang="en-US" altLang="zh-CN" dirty="0" err="1" smtClean="0">
                <a:solidFill>
                  <a:srgbClr val="C00000"/>
                </a:solidFill>
              </a:rPr>
              <a:t>Kurento</a:t>
            </a:r>
            <a:r>
              <a:rPr lang="en-US" altLang="zh-CN" dirty="0" smtClean="0">
                <a:solidFill>
                  <a:srgbClr val="C00000"/>
                </a:solidFill>
              </a:rPr>
              <a:t> Protocol</a:t>
            </a:r>
            <a:endParaRPr lang="zh-CN" altLang="en-US" dirty="0">
              <a:solidFill>
                <a:srgbClr val="C00000"/>
              </a:solidFill>
            </a:endParaRPr>
          </a:p>
        </p:txBody>
      </p:sp>
    </p:spTree>
    <p:extLst>
      <p:ext uri="{BB962C8B-B14F-4D97-AF65-F5344CB8AC3E}">
        <p14:creationId xmlns:p14="http://schemas.microsoft.com/office/powerpoint/2010/main" val="4035297762"/>
      </p:ext>
    </p:extLst>
  </p:cSld>
  <p:clrMapOvr>
    <a:masterClrMapping/>
  </p:clrMapOvr>
  <p:transition>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2" name="矩形 1"/>
          <p:cNvSpPr/>
          <p:nvPr/>
        </p:nvSpPr>
        <p:spPr>
          <a:xfrm>
            <a:off x="302920" y="1003126"/>
            <a:ext cx="8280920" cy="3785652"/>
          </a:xfrm>
          <a:prstGeom prst="rect">
            <a:avLst/>
          </a:prstGeom>
        </p:spPr>
        <p:txBody>
          <a:bodyPr wrap="square">
            <a:spAutoFit/>
          </a:bodyPr>
          <a:lstStyle/>
          <a:p>
            <a:r>
              <a:rPr lang="zh-CN" altLang="en-US" sz="1000" kern="100" dirty="0" smtClean="0">
                <a:latin typeface="Calibri" panose="020F0502020204030204" pitchFamily="34" charset="0"/>
                <a:cs typeface="Times New Roman" panose="02020603050405020304" pitchFamily="18" charset="0"/>
              </a:rPr>
              <a:t>系统环境</a:t>
            </a:r>
            <a:r>
              <a:rPr lang="zh-CN" altLang="en-US" sz="1000" kern="100" dirty="0">
                <a:latin typeface="Calibri" panose="020F0502020204030204" pitchFamily="34" charset="0"/>
                <a:cs typeface="Times New Roman" panose="02020603050405020304" pitchFamily="18" charset="0"/>
              </a:rPr>
              <a:t>: Ubuntu 14.04 LTS (64 bits)</a:t>
            </a:r>
          </a:p>
          <a:p>
            <a:r>
              <a:rPr lang="zh-CN" altLang="en-US" sz="1000" kern="100" dirty="0">
                <a:latin typeface="Calibri" panose="020F0502020204030204" pitchFamily="34" charset="0"/>
                <a:cs typeface="Times New Roman" panose="02020603050405020304" pitchFamily="18" charset="0"/>
              </a:rPr>
              <a:t>版本: Kurento-Meida-Server6.0</a:t>
            </a:r>
          </a:p>
          <a:p>
            <a:r>
              <a:rPr lang="zh-CN" altLang="en-US" sz="1000" kern="100" dirty="0">
                <a:latin typeface="Calibri" panose="020F0502020204030204" pitchFamily="34" charset="0"/>
                <a:cs typeface="Times New Roman" panose="02020603050405020304" pitchFamily="18" charset="0"/>
              </a:rPr>
              <a:t>注:KMS5.x和6.x的不兼容</a:t>
            </a:r>
          </a:p>
          <a:p>
            <a:endParaRPr lang="zh-CN" altLang="en-US" sz="1000" kern="100" dirty="0">
              <a:latin typeface="Calibri" panose="020F0502020204030204" pitchFamily="34" charset="0"/>
              <a:cs typeface="Times New Roman" panose="02020603050405020304" pitchFamily="18" charset="0"/>
            </a:endParaRPr>
          </a:p>
          <a:p>
            <a:r>
              <a:rPr lang="zh-CN" altLang="en-US" sz="1000" kern="100" dirty="0">
                <a:latin typeface="Calibri" panose="020F0502020204030204" pitchFamily="34" charset="0"/>
                <a:cs typeface="Times New Roman" panose="02020603050405020304" pitchFamily="18" charset="0"/>
              </a:rPr>
              <a:t>The current stable version of Kurento Media Server uses the </a:t>
            </a:r>
            <a:r>
              <a:rPr lang="zh-CN" altLang="en-US" sz="1000" kern="100" dirty="0">
                <a:solidFill>
                  <a:srgbClr val="00B0F0"/>
                </a:solidFill>
                <a:latin typeface="Calibri" panose="020F0502020204030204" pitchFamily="34" charset="0"/>
                <a:cs typeface="Times New Roman" panose="02020603050405020304" pitchFamily="18" charset="0"/>
              </a:rPr>
              <a:t>Trickle ICE </a:t>
            </a:r>
            <a:r>
              <a:rPr lang="zh-CN" altLang="en-US" sz="1000" kern="100" dirty="0">
                <a:latin typeface="Calibri" panose="020F0502020204030204" pitchFamily="34" charset="0"/>
                <a:cs typeface="Times New Roman" panose="02020603050405020304" pitchFamily="18" charset="0"/>
              </a:rPr>
              <a:t>protocol for WebRTC connections. Trickle ICE is the name given to the extension to the Interactive Connectivity Establishment (ICE) protocol that allows ICE agents (in this case Kurento Media Server and Kurento Client) to send and receive candidates incrementally rather than exchanging complete lists. In short, Trickle ICE allows to begin WebRTC connectivity much more faster.</a:t>
            </a:r>
          </a:p>
          <a:p>
            <a:endParaRPr lang="zh-CN" altLang="en-US" sz="1000" kern="100" dirty="0">
              <a:latin typeface="Calibri" panose="020F0502020204030204" pitchFamily="34" charset="0"/>
              <a:cs typeface="Times New Roman" panose="02020603050405020304" pitchFamily="18" charset="0"/>
            </a:endParaRPr>
          </a:p>
          <a:p>
            <a:r>
              <a:rPr lang="zh-CN" altLang="en-US" sz="1000" kern="100" dirty="0">
                <a:latin typeface="Calibri" panose="020F0502020204030204" pitchFamily="34" charset="0"/>
                <a:cs typeface="Times New Roman" panose="02020603050405020304" pitchFamily="18" charset="0"/>
              </a:rPr>
              <a:t>This feature makes the Kurento Media Server 6 incompatible with the former versions.</a:t>
            </a:r>
          </a:p>
          <a:p>
            <a:endParaRPr lang="zh-CN" altLang="en-US" sz="1000" kern="100" dirty="0">
              <a:latin typeface="Calibri" panose="020F0502020204030204" pitchFamily="34" charset="0"/>
              <a:cs typeface="Times New Roman" panose="02020603050405020304" pitchFamily="18" charset="0"/>
            </a:endParaRPr>
          </a:p>
          <a:p>
            <a:r>
              <a:rPr lang="zh-CN" altLang="en-US" sz="1000" kern="100" dirty="0">
                <a:latin typeface="Calibri" panose="020F0502020204030204" pitchFamily="34" charset="0"/>
                <a:cs typeface="Times New Roman" panose="02020603050405020304" pitchFamily="18" charset="0"/>
              </a:rPr>
              <a:t>安装脚本</a:t>
            </a:r>
          </a:p>
          <a:p>
            <a:r>
              <a:rPr lang="zh-CN" altLang="en-US" sz="1000" kern="100" dirty="0">
                <a:solidFill>
                  <a:srgbClr val="00B0F0"/>
                </a:solidFill>
                <a:latin typeface="Calibri" panose="020F0502020204030204" pitchFamily="34" charset="0"/>
                <a:cs typeface="Times New Roman" panose="02020603050405020304" pitchFamily="18" charset="0"/>
              </a:rPr>
              <a:t>echo "deb http://ubuntu.kurento.org trusty kms6" | sudo tee /etc/apt/sources.list.d/kurento.list</a:t>
            </a:r>
          </a:p>
          <a:p>
            <a:r>
              <a:rPr lang="zh-CN" altLang="en-US" sz="1000" kern="100" dirty="0">
                <a:solidFill>
                  <a:srgbClr val="00B0F0"/>
                </a:solidFill>
                <a:latin typeface="Calibri" panose="020F0502020204030204" pitchFamily="34" charset="0"/>
                <a:cs typeface="Times New Roman" panose="02020603050405020304" pitchFamily="18" charset="0"/>
              </a:rPr>
              <a:t>wget -O - http://ubuntu.kurento.org/kurento.gpg.key | sudo apt-key add -</a:t>
            </a:r>
          </a:p>
          <a:p>
            <a:r>
              <a:rPr lang="zh-CN" altLang="en-US" sz="1000" kern="100" dirty="0">
                <a:solidFill>
                  <a:srgbClr val="00B0F0"/>
                </a:solidFill>
                <a:latin typeface="Calibri" panose="020F0502020204030204" pitchFamily="34" charset="0"/>
                <a:cs typeface="Times New Roman" panose="02020603050405020304" pitchFamily="18" charset="0"/>
              </a:rPr>
              <a:t>sudo apt-get update</a:t>
            </a:r>
          </a:p>
          <a:p>
            <a:r>
              <a:rPr lang="zh-CN" altLang="en-US" sz="1000" kern="100" dirty="0">
                <a:solidFill>
                  <a:srgbClr val="00B0F0"/>
                </a:solidFill>
                <a:latin typeface="Calibri" panose="020F0502020204030204" pitchFamily="34" charset="0"/>
                <a:cs typeface="Times New Roman" panose="02020603050405020304" pitchFamily="18" charset="0"/>
              </a:rPr>
              <a:t>sudo apt-get install kurento-media-server-6.0</a:t>
            </a:r>
          </a:p>
          <a:p>
            <a:endParaRPr lang="zh-CN" altLang="en-US" sz="1000" kern="100" dirty="0">
              <a:latin typeface="Calibri" panose="020F0502020204030204" pitchFamily="34" charset="0"/>
              <a:cs typeface="Times New Roman" panose="02020603050405020304" pitchFamily="18" charset="0"/>
            </a:endParaRPr>
          </a:p>
          <a:p>
            <a:r>
              <a:rPr lang="zh-CN" altLang="en-US" sz="1000" kern="100" dirty="0">
                <a:latin typeface="Calibri" panose="020F0502020204030204" pitchFamily="34" charset="0"/>
                <a:cs typeface="Times New Roman" panose="02020603050405020304" pitchFamily="18" charset="0"/>
              </a:rPr>
              <a:t>启动和停止服务</a:t>
            </a:r>
          </a:p>
          <a:p>
            <a:r>
              <a:rPr lang="zh-CN" altLang="en-US" sz="1000" kern="100" dirty="0">
                <a:solidFill>
                  <a:srgbClr val="00B0F0"/>
                </a:solidFill>
                <a:latin typeface="Calibri" panose="020F0502020204030204" pitchFamily="34" charset="0"/>
                <a:cs typeface="Times New Roman" panose="02020603050405020304" pitchFamily="18" charset="0"/>
              </a:rPr>
              <a:t>sudo service kurento-media-server-6.0 start</a:t>
            </a:r>
          </a:p>
          <a:p>
            <a:r>
              <a:rPr lang="zh-CN" altLang="en-US" sz="1000" kern="100" dirty="0">
                <a:solidFill>
                  <a:srgbClr val="00B0F0"/>
                </a:solidFill>
                <a:latin typeface="Calibri" panose="020F0502020204030204" pitchFamily="34" charset="0"/>
                <a:cs typeface="Times New Roman" panose="02020603050405020304" pitchFamily="18" charset="0"/>
              </a:rPr>
              <a:t>sudo service kurento-media-server-6.0 stop</a:t>
            </a:r>
          </a:p>
          <a:p>
            <a:endParaRPr lang="zh-CN" altLang="en-US" sz="1000" kern="100" dirty="0">
              <a:latin typeface="Calibri" panose="020F0502020204030204" pitchFamily="34" charset="0"/>
              <a:cs typeface="Times New Roman" panose="02020603050405020304" pitchFamily="18" charset="0"/>
            </a:endParaRPr>
          </a:p>
          <a:p>
            <a:r>
              <a:rPr lang="zh-CN" altLang="en-US" sz="1000" kern="100" dirty="0">
                <a:latin typeface="Calibri" panose="020F0502020204030204" pitchFamily="34" charset="0"/>
                <a:cs typeface="Times New Roman" panose="02020603050405020304" pitchFamily="18" charset="0"/>
              </a:rPr>
              <a:t>1</a:t>
            </a:r>
            <a:r>
              <a:rPr lang="zh-CN" altLang="en-US" sz="1000" kern="100" dirty="0" smtClean="0">
                <a:latin typeface="Calibri" panose="020F0502020204030204" pitchFamily="34" charset="0"/>
                <a:cs typeface="Times New Roman" panose="02020603050405020304" pitchFamily="18" charset="0"/>
              </a:rPr>
              <a:t>. STUN </a:t>
            </a:r>
            <a:r>
              <a:rPr lang="zh-CN" altLang="en-US" sz="1000" kern="100" dirty="0">
                <a:latin typeface="Calibri" panose="020F0502020204030204" pitchFamily="34" charset="0"/>
                <a:cs typeface="Times New Roman" panose="02020603050405020304" pitchFamily="18" charset="0"/>
              </a:rPr>
              <a:t>and TURN servers</a:t>
            </a:r>
          </a:p>
          <a:p>
            <a:r>
              <a:rPr lang="zh-CN" altLang="en-US" sz="1000" kern="100" dirty="0">
                <a:latin typeface="Calibri" panose="020F0502020204030204" pitchFamily="34" charset="0"/>
                <a:cs typeface="Times New Roman" panose="02020603050405020304" pitchFamily="18" charset="0"/>
              </a:rPr>
              <a:t>In most of cases, a STUN server will do the trick. A TURN server is only necessary when the NAT is symmetric.</a:t>
            </a:r>
          </a:p>
          <a:p>
            <a:r>
              <a:rPr lang="zh-CN" altLang="en-US" sz="1000" kern="100" dirty="0">
                <a:latin typeface="Calibri" panose="020F0502020204030204" pitchFamily="34" charset="0"/>
                <a:cs typeface="Times New Roman" panose="02020603050405020304" pitchFamily="18" charset="0"/>
              </a:rPr>
              <a:t>配置</a:t>
            </a:r>
          </a:p>
          <a:p>
            <a:r>
              <a:rPr lang="zh-CN" altLang="en-US" sz="1000" kern="100" dirty="0">
                <a:solidFill>
                  <a:srgbClr val="00B0F0"/>
                </a:solidFill>
                <a:latin typeface="Calibri" panose="020F0502020204030204" pitchFamily="34" charset="0"/>
                <a:cs typeface="Times New Roman" panose="02020603050405020304" pitchFamily="18" charset="0"/>
              </a:rPr>
              <a:t>/etc/kurento/modules/kurento/WebRtcEndpoint.conf.ini</a:t>
            </a:r>
          </a:p>
        </p:txBody>
      </p:sp>
      <p:sp>
        <p:nvSpPr>
          <p:cNvPr id="6" name="文本框 5"/>
          <p:cNvSpPr txBox="1"/>
          <p:nvPr/>
        </p:nvSpPr>
        <p:spPr>
          <a:xfrm>
            <a:off x="302920" y="699542"/>
            <a:ext cx="6192688"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Kurento&amp;keyword</a:t>
            </a:r>
            <a:r>
              <a:rPr lang="en-US" altLang="zh-CN" dirty="0" smtClean="0"/>
              <a:t>=</a:t>
            </a:r>
            <a:r>
              <a:rPr lang="en-US" altLang="zh-CN" dirty="0" smtClean="0">
                <a:solidFill>
                  <a:srgbClr val="C00000"/>
                </a:solidFill>
              </a:rPr>
              <a:t>installation</a:t>
            </a:r>
            <a:endParaRPr lang="zh-CN" altLang="en-US" dirty="0">
              <a:solidFill>
                <a:srgbClr val="C00000"/>
              </a:solidFill>
            </a:endParaRPr>
          </a:p>
        </p:txBody>
      </p:sp>
    </p:spTree>
    <p:extLst>
      <p:ext uri="{BB962C8B-B14F-4D97-AF65-F5344CB8AC3E}">
        <p14:creationId xmlns:p14="http://schemas.microsoft.com/office/powerpoint/2010/main" val="3708082124"/>
      </p:ext>
    </p:extLst>
  </p:cSld>
  <p:clrMapOvr>
    <a:masterClrMapping/>
  </p:clrMapOvr>
  <p:transition>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6" name="图片 5" descr="Kurento Hello World Media Pipeline in context"/>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092246"/>
            <a:ext cx="5274310" cy="2804160"/>
          </a:xfrm>
          <a:prstGeom prst="rect">
            <a:avLst/>
          </a:prstGeom>
          <a:noFill/>
          <a:ln>
            <a:noFill/>
          </a:ln>
        </p:spPr>
      </p:pic>
      <p:sp>
        <p:nvSpPr>
          <p:cNvPr id="2" name="矩形 1"/>
          <p:cNvSpPr/>
          <p:nvPr/>
        </p:nvSpPr>
        <p:spPr>
          <a:xfrm>
            <a:off x="2195736" y="3935838"/>
            <a:ext cx="4572000" cy="276999"/>
          </a:xfrm>
          <a:prstGeom prst="rect">
            <a:avLst/>
          </a:prstGeom>
        </p:spPr>
        <p:txBody>
          <a:bodyPr>
            <a:spAutoFit/>
          </a:bodyPr>
          <a:lstStyle/>
          <a:p>
            <a:pPr algn="ctr">
              <a:spcAft>
                <a:spcPts val="0"/>
              </a:spcAft>
            </a:pPr>
            <a:r>
              <a:rPr lang="zh-CN" altLang="en-US" sz="1200" kern="100" dirty="0" smtClean="0">
                <a:latin typeface="Calibri" panose="020F0502020204030204" pitchFamily="34" charset="0"/>
                <a:cs typeface="Times New Roman" panose="02020603050405020304" pitchFamily="18" charset="0"/>
              </a:rPr>
              <a:t>图</a:t>
            </a:r>
            <a:r>
              <a:rPr lang="en-US" altLang="zh-CN" sz="1200" kern="100" dirty="0" smtClean="0">
                <a:latin typeface="Calibri" panose="020F0502020204030204" pitchFamily="34" charset="0"/>
                <a:cs typeface="Times New Roman" panose="02020603050405020304" pitchFamily="18" charset="0"/>
              </a:rPr>
              <a:t>18. </a:t>
            </a:r>
            <a:r>
              <a:rPr lang="en-US" altLang="zh-CN" sz="1200" kern="100" dirty="0" err="1" smtClean="0">
                <a:latin typeface="Calibri" panose="020F0502020204030204" pitchFamily="34" charset="0"/>
                <a:cs typeface="Times New Roman" panose="02020603050405020304" pitchFamily="18" charset="0"/>
              </a:rPr>
              <a:t>Kurento</a:t>
            </a:r>
            <a:r>
              <a:rPr lang="en-US" altLang="zh-CN" sz="1200" kern="100" dirty="0" smtClean="0">
                <a:latin typeface="Calibri" panose="020F0502020204030204" pitchFamily="34" charset="0"/>
                <a:cs typeface="Times New Roman" panose="02020603050405020304" pitchFamily="18" charset="0"/>
              </a:rPr>
              <a:t> </a:t>
            </a:r>
            <a:r>
              <a:rPr lang="en-US" altLang="zh-CN" sz="1200" kern="100" dirty="0">
                <a:latin typeface="Calibri" panose="020F0502020204030204" pitchFamily="34" charset="0"/>
                <a:cs typeface="Times New Roman" panose="02020603050405020304" pitchFamily="18" charset="0"/>
              </a:rPr>
              <a:t>Hello World Media Pipeline in context</a:t>
            </a:r>
            <a:endParaRPr lang="zh-CN" altLang="zh-CN" sz="1200" kern="100" dirty="0">
              <a:latin typeface="Calibri" panose="020F0502020204030204" pitchFamily="34" charset="0"/>
              <a:cs typeface="Times New Roman" panose="02020603050405020304" pitchFamily="18" charset="0"/>
            </a:endParaRPr>
          </a:p>
        </p:txBody>
      </p:sp>
      <p:sp>
        <p:nvSpPr>
          <p:cNvPr id="7" name="文本框 6"/>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Kurento&amp;keyword</a:t>
            </a:r>
            <a:r>
              <a:rPr lang="en-US" altLang="zh-CN" dirty="0" smtClean="0"/>
              <a:t>=</a:t>
            </a:r>
            <a:r>
              <a:rPr lang="en-US" altLang="zh-CN" dirty="0" err="1" smtClean="0">
                <a:solidFill>
                  <a:srgbClr val="C00000"/>
                </a:solidFill>
              </a:rPr>
              <a:t>Demo&amp;Test</a:t>
            </a:r>
            <a:endParaRPr lang="zh-CN" altLang="en-US" dirty="0">
              <a:solidFill>
                <a:srgbClr val="C00000"/>
              </a:solidFill>
            </a:endParaRPr>
          </a:p>
        </p:txBody>
      </p:sp>
    </p:spTree>
    <p:extLst>
      <p:ext uri="{BB962C8B-B14F-4D97-AF65-F5344CB8AC3E}">
        <p14:creationId xmlns:p14="http://schemas.microsoft.com/office/powerpoint/2010/main" val="2599784980"/>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3" name="矩形 2"/>
          <p:cNvSpPr/>
          <p:nvPr/>
        </p:nvSpPr>
        <p:spPr>
          <a:xfrm>
            <a:off x="1835696" y="1347614"/>
            <a:ext cx="4572000" cy="2769989"/>
          </a:xfrm>
          <a:prstGeom prst="rect">
            <a:avLst/>
          </a:prstGeom>
        </p:spPr>
        <p:txBody>
          <a:bodyPr>
            <a:spAutoFit/>
          </a:bodyPr>
          <a:lstStyle/>
          <a:p>
            <a:r>
              <a:rPr lang="zh-CN" altLang="en-US" b="1" dirty="0" smtClean="0">
                <a:latin typeface="微软雅黑" panose="020B0503020204020204" pitchFamily="34" charset="-122"/>
                <a:ea typeface="微软雅黑" panose="020B0503020204020204" pitchFamily="34" charset="-122"/>
              </a:rPr>
              <a:t>实习期主要工作</a:t>
            </a:r>
            <a:r>
              <a:rPr lang="zh-CN" altLang="en-US" b="1" dirty="0" smtClean="0">
                <a:latin typeface="微软雅黑" panose="020B0503020204020204" pitchFamily="34" charset="-122"/>
                <a:ea typeface="微软雅黑" panose="020B0503020204020204" pitchFamily="34" charset="-122"/>
              </a:rPr>
              <a:t>由</a:t>
            </a:r>
            <a:r>
              <a:rPr lang="zh-CN" altLang="en-US" b="1" dirty="0">
                <a:latin typeface="微软雅黑" panose="020B0503020204020204" pitchFamily="34" charset="-122"/>
                <a:ea typeface="微软雅黑" panose="020B0503020204020204" pitchFamily="34" charset="-122"/>
              </a:rPr>
              <a:t>以下</a:t>
            </a:r>
            <a:r>
              <a:rPr lang="zh-CN" altLang="en-US" b="1" dirty="0" smtClean="0">
                <a:latin typeface="微软雅黑" panose="020B0503020204020204" pitchFamily="34" charset="-122"/>
                <a:ea typeface="微软雅黑" panose="020B0503020204020204" pitchFamily="34" charset="-122"/>
              </a:rPr>
              <a:t>两</a:t>
            </a:r>
            <a:r>
              <a:rPr lang="zh-CN" altLang="en-US" b="1" dirty="0" smtClean="0">
                <a:latin typeface="微软雅黑" panose="020B0503020204020204" pitchFamily="34" charset="-122"/>
                <a:ea typeface="微软雅黑" panose="020B0503020204020204" pitchFamily="34" charset="-122"/>
              </a:rPr>
              <a:t>部分展开</a:t>
            </a:r>
            <a:endParaRPr lang="en-US" altLang="zh-CN" b="1" dirty="0" smtClean="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r>
              <a:rPr lang="en-US" altLang="zh-CN" b="1" dirty="0" smtClean="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sym typeface="Wingdings" panose="05000000000000000000" pitchFamily="2" charset="2"/>
              </a:rPr>
              <a:t>产品</a:t>
            </a:r>
            <a:r>
              <a:rPr lang="zh-CN" altLang="en-US" b="1" dirty="0" smtClean="0">
                <a:latin typeface="微软雅黑" panose="020B0503020204020204" pitchFamily="34" charset="-122"/>
                <a:ea typeface="微软雅黑" panose="020B0503020204020204" pitchFamily="34" charset="-122"/>
                <a:sym typeface="Wingdings" panose="05000000000000000000" pitchFamily="2" charset="2"/>
              </a:rPr>
              <a:t>研发</a:t>
            </a:r>
            <a:endParaRPr lang="en-US" altLang="zh-CN" b="1" dirty="0" smtClean="0">
              <a:latin typeface="微软雅黑" panose="020B0503020204020204" pitchFamily="34" charset="-122"/>
              <a:ea typeface="微软雅黑" panose="020B0503020204020204" pitchFamily="34" charset="-122"/>
              <a:sym typeface="Wingdings" panose="05000000000000000000" pitchFamily="2" charset="2"/>
            </a:endParaRPr>
          </a:p>
          <a:p>
            <a:endParaRPr lang="en-US" altLang="zh-CN" b="1" dirty="0" smtClean="0">
              <a:latin typeface="微软雅黑" panose="020B0503020204020204" pitchFamily="34" charset="-122"/>
              <a:ea typeface="微软雅黑" panose="020B0503020204020204" pitchFamily="34" charset="-122"/>
              <a:sym typeface="Wingdings" panose="05000000000000000000" pitchFamily="2" charset="2"/>
            </a:endParaRPr>
          </a:p>
          <a:p>
            <a:r>
              <a:rPr lang="en-US" altLang="zh-CN" sz="1200" dirty="0" smtClean="0">
                <a:latin typeface="微软雅黑" panose="020B0503020204020204" pitchFamily="34" charset="-122"/>
                <a:ea typeface="微软雅黑" panose="020B0503020204020204" pitchFamily="34" charset="-122"/>
                <a:sym typeface="Wingdings" panose="05000000000000000000" pitchFamily="2" charset="2"/>
              </a:rPr>
              <a:t>☞ </a:t>
            </a:r>
            <a:r>
              <a:rPr lang="zh-CN" altLang="en-US" sz="1200" dirty="0" smtClean="0">
                <a:latin typeface="微软雅黑" panose="020B0503020204020204" pitchFamily="34" charset="-122"/>
                <a:ea typeface="微软雅黑" panose="020B0503020204020204" pitchFamily="34" charset="-122"/>
                <a:sym typeface="Wingdings" panose="05000000000000000000" pitchFamily="2" charset="2"/>
              </a:rPr>
              <a:t>学习与准备</a:t>
            </a:r>
            <a:endParaRPr lang="en-US" altLang="zh-CN" sz="1200" dirty="0" smtClean="0">
              <a:latin typeface="微软雅黑" panose="020B0503020204020204" pitchFamily="34" charset="-122"/>
              <a:ea typeface="微软雅黑" panose="020B0503020204020204" pitchFamily="34" charset="-122"/>
              <a:sym typeface="Wingdings" panose="05000000000000000000" pitchFamily="2" charset="2"/>
            </a:endParaRPr>
          </a:p>
          <a:p>
            <a:r>
              <a:rPr lang="en-US" altLang="zh-CN" sz="1200" dirty="0" smtClean="0">
                <a:latin typeface="微软雅黑" panose="020B0503020204020204" pitchFamily="34" charset="-122"/>
                <a:ea typeface="微软雅黑" panose="020B0503020204020204" pitchFamily="34" charset="-122"/>
                <a:sym typeface="Wingdings" panose="05000000000000000000" pitchFamily="2" charset="2"/>
              </a:rPr>
              <a:t>☞ </a:t>
            </a:r>
            <a:r>
              <a:rPr lang="zh-CN" altLang="en-US" sz="1200" dirty="0" smtClean="0">
                <a:latin typeface="微软雅黑" panose="020B0503020204020204" pitchFamily="34" charset="-122"/>
                <a:ea typeface="微软雅黑" panose="020B0503020204020204" pitchFamily="34" charset="-122"/>
                <a:sym typeface="Wingdings" panose="05000000000000000000" pitchFamily="2" charset="2"/>
              </a:rPr>
              <a:t>实战开发</a:t>
            </a:r>
            <a:endParaRPr lang="en-US" altLang="zh-CN" sz="1200" dirty="0" smtClean="0">
              <a:latin typeface="微软雅黑" panose="020B0503020204020204" pitchFamily="34" charset="-122"/>
              <a:ea typeface="微软雅黑" panose="020B0503020204020204" pitchFamily="34" charset="-122"/>
              <a:sym typeface="Wingdings" panose="05000000000000000000" pitchFamily="2" charset="2"/>
            </a:endParaRPr>
          </a:p>
          <a:p>
            <a:r>
              <a:rPr lang="en-US" altLang="zh-CN" sz="1200" dirty="0" smtClean="0">
                <a:latin typeface="微软雅黑" panose="020B0503020204020204" pitchFamily="34" charset="-122"/>
                <a:ea typeface="微软雅黑" panose="020B0503020204020204" pitchFamily="34" charset="-122"/>
                <a:sym typeface="Wingdings" panose="05000000000000000000" pitchFamily="2" charset="2"/>
              </a:rPr>
              <a:t>☞ </a:t>
            </a:r>
            <a:r>
              <a:rPr lang="zh-CN" altLang="en-US" sz="1200" dirty="0" smtClean="0">
                <a:latin typeface="微软雅黑" panose="020B0503020204020204" pitchFamily="34" charset="-122"/>
                <a:ea typeface="微软雅黑" panose="020B0503020204020204" pitchFamily="34" charset="-122"/>
                <a:sym typeface="Wingdings" panose="05000000000000000000" pitchFamily="2" charset="2"/>
              </a:rPr>
              <a:t>思考与总结</a:t>
            </a:r>
            <a:endParaRPr lang="en-US" altLang="zh-CN" sz="1200" dirty="0" smtClean="0">
              <a:latin typeface="微软雅黑" panose="020B0503020204020204" pitchFamily="34" charset="-122"/>
              <a:ea typeface="微软雅黑" panose="020B0503020204020204" pitchFamily="34" charset="-122"/>
              <a:sym typeface="Wingdings" panose="05000000000000000000" pitchFamily="2" charset="2"/>
            </a:endParaRPr>
          </a:p>
          <a:p>
            <a:endParaRPr lang="en-US" altLang="zh-CN" b="1" dirty="0">
              <a:latin typeface="微软雅黑" panose="020B0503020204020204" pitchFamily="34" charset="-122"/>
              <a:ea typeface="微软雅黑" panose="020B0503020204020204" pitchFamily="34" charset="-122"/>
              <a:sym typeface="Wingdings" panose="05000000000000000000" pitchFamily="2" charset="2"/>
            </a:endParaRPr>
          </a:p>
          <a:p>
            <a:r>
              <a:rPr lang="en-US" altLang="zh-CN" b="1" dirty="0" smtClean="0">
                <a:latin typeface="微软雅黑" panose="020B0503020204020204" pitchFamily="34" charset="-122"/>
                <a:ea typeface="微软雅黑" panose="020B0503020204020204" pitchFamily="34" charset="-122"/>
                <a:sym typeface="Wingdings" panose="05000000000000000000" pitchFamily="2" charset="2"/>
              </a:rPr>
              <a:t>2</a:t>
            </a:r>
            <a:r>
              <a:rPr lang="zh-CN" altLang="en-US" b="1"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b="1" dirty="0" smtClean="0">
                <a:latin typeface="微软雅黑" panose="020B0503020204020204" pitchFamily="34" charset="-122"/>
                <a:ea typeface="微软雅黑" panose="020B0503020204020204" pitchFamily="34" charset="-122"/>
                <a:sym typeface="Wingdings" panose="05000000000000000000" pitchFamily="2" charset="2"/>
              </a:rPr>
              <a:t>知识</a:t>
            </a:r>
            <a:r>
              <a:rPr lang="zh-CN" altLang="en-US" b="1" dirty="0">
                <a:latin typeface="微软雅黑" panose="020B0503020204020204" pitchFamily="34" charset="-122"/>
                <a:ea typeface="微软雅黑" panose="020B0503020204020204" pitchFamily="34" charset="-122"/>
                <a:sym typeface="Wingdings" panose="05000000000000000000" pitchFamily="2" charset="2"/>
              </a:rPr>
              <a:t>预</a:t>
            </a:r>
            <a:r>
              <a:rPr lang="zh-CN" altLang="en-US" b="1" dirty="0" smtClean="0">
                <a:latin typeface="微软雅黑" panose="020B0503020204020204" pitchFamily="34" charset="-122"/>
                <a:ea typeface="微软雅黑" panose="020B0503020204020204" pitchFamily="34" charset="-122"/>
                <a:sym typeface="Wingdings" panose="05000000000000000000" pitchFamily="2" charset="2"/>
              </a:rPr>
              <a:t>研</a:t>
            </a:r>
            <a:endParaRPr lang="en-US" altLang="zh-CN" sz="1200" b="1" dirty="0">
              <a:latin typeface="微软雅黑" panose="020B0503020204020204" pitchFamily="34" charset="-122"/>
              <a:ea typeface="微软雅黑" panose="020B0503020204020204" pitchFamily="34" charset="-122"/>
              <a:sym typeface="Wingdings" panose="05000000000000000000" pitchFamily="2" charset="2"/>
            </a:endParaRPr>
          </a:p>
          <a:p>
            <a:endParaRPr lang="en-US" altLang="zh-CN" b="1" dirty="0">
              <a:latin typeface="微软雅黑" panose="020B0503020204020204" pitchFamily="34" charset="-122"/>
              <a:ea typeface="微软雅黑" panose="020B0503020204020204" pitchFamily="34" charset="-122"/>
              <a:sym typeface="Wingdings" panose="05000000000000000000" pitchFamily="2" charset="2"/>
            </a:endParaRPr>
          </a:p>
          <a:p>
            <a:r>
              <a:rPr lang="zh-CN" altLang="en-US" sz="1200" dirty="0">
                <a:latin typeface="微软雅黑" panose="020B0503020204020204" pitchFamily="34" charset="-122"/>
                <a:ea typeface="微软雅黑" panose="020B0503020204020204" pitchFamily="34" charset="-122"/>
                <a:sym typeface="Wingdings" panose="05000000000000000000" pitchFamily="2" charset="2"/>
              </a:rPr>
              <a:t>框架、直播架构等</a:t>
            </a:r>
            <a:endParaRPr lang="en-US" altLang="zh-CN" sz="1200" dirty="0">
              <a:latin typeface="微软雅黑" panose="020B0503020204020204" pitchFamily="34" charset="-122"/>
              <a:ea typeface="微软雅黑" panose="020B0503020204020204" pitchFamily="34" charset="-122"/>
              <a:sym typeface="Wingdings" panose="05000000000000000000" pitchFamily="2" charset="2"/>
            </a:endParaRPr>
          </a:p>
        </p:txBody>
      </p:sp>
    </p:spTree>
    <p:extLst>
      <p:ext uri="{BB962C8B-B14F-4D97-AF65-F5344CB8AC3E}">
        <p14:creationId xmlns:p14="http://schemas.microsoft.com/office/powerpoint/2010/main" val="1141986382"/>
      </p:ext>
    </p:extLst>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2" name="矩形 1"/>
          <p:cNvSpPr/>
          <p:nvPr/>
        </p:nvSpPr>
        <p:spPr>
          <a:xfrm>
            <a:off x="1619672" y="1851670"/>
            <a:ext cx="4572000" cy="1631216"/>
          </a:xfrm>
          <a:prstGeom prst="rect">
            <a:avLst/>
          </a:prstGeom>
        </p:spPr>
        <p:txBody>
          <a:bodyPr>
            <a:spAutoFit/>
          </a:bodyPr>
          <a:lstStyle/>
          <a:p>
            <a:pPr algn="just">
              <a:spcAft>
                <a:spcPts val="0"/>
              </a:spcAft>
            </a:pPr>
            <a:r>
              <a:rPr lang="en-US" altLang="zh-CN" sz="1000" kern="100" dirty="0" err="1" smtClean="0">
                <a:latin typeface="Calibri" panose="020F0502020204030204" pitchFamily="34" charset="0"/>
                <a:cs typeface="Times New Roman" panose="02020603050405020304" pitchFamily="18" charset="0"/>
              </a:rPr>
              <a:t>Netty</a:t>
            </a:r>
            <a:r>
              <a:rPr lang="zh-CN" altLang="zh-CN" sz="1000" kern="100" dirty="0">
                <a:latin typeface="Calibri" panose="020F0502020204030204" pitchFamily="34" charset="0"/>
                <a:cs typeface="Times New Roman" panose="02020603050405020304" pitchFamily="18" charset="0"/>
              </a:rPr>
              <a:t>是一个高性能、异步事件驱动的</a:t>
            </a:r>
            <a:r>
              <a:rPr lang="en-US" altLang="zh-CN" sz="1000" kern="100" dirty="0">
                <a:latin typeface="Calibri" panose="020F0502020204030204" pitchFamily="34" charset="0"/>
                <a:cs typeface="Times New Roman" panose="02020603050405020304" pitchFamily="18" charset="0"/>
              </a:rPr>
              <a:t>NIO</a:t>
            </a:r>
            <a:r>
              <a:rPr lang="zh-CN" altLang="zh-CN" sz="1000" kern="100" dirty="0">
                <a:latin typeface="Calibri" panose="020F0502020204030204" pitchFamily="34" charset="0"/>
                <a:cs typeface="Times New Roman" panose="02020603050405020304" pitchFamily="18" charset="0"/>
              </a:rPr>
              <a:t>框架，它提供了对</a:t>
            </a:r>
            <a:r>
              <a:rPr lang="en-US" altLang="zh-CN" sz="1000" kern="100" dirty="0">
                <a:latin typeface="Calibri" panose="020F0502020204030204" pitchFamily="34" charset="0"/>
                <a:cs typeface="Times New Roman" panose="02020603050405020304" pitchFamily="18" charset="0"/>
              </a:rPr>
              <a:t>TCP</a:t>
            </a:r>
            <a:r>
              <a:rPr lang="zh-CN" altLang="zh-CN" sz="1000" kern="100" dirty="0">
                <a:latin typeface="Calibri" panose="020F0502020204030204" pitchFamily="34" charset="0"/>
                <a:cs typeface="Times New Roman" panose="02020603050405020304" pitchFamily="18" charset="0"/>
              </a:rPr>
              <a:t>、</a:t>
            </a:r>
            <a:r>
              <a:rPr lang="en-US" altLang="zh-CN" sz="1000" kern="100" dirty="0">
                <a:latin typeface="Calibri" panose="020F0502020204030204" pitchFamily="34" charset="0"/>
                <a:cs typeface="Times New Roman" panose="02020603050405020304" pitchFamily="18" charset="0"/>
              </a:rPr>
              <a:t>UDP</a:t>
            </a:r>
            <a:r>
              <a:rPr lang="zh-CN" altLang="zh-CN" sz="1000" kern="100" dirty="0">
                <a:latin typeface="Calibri" panose="020F0502020204030204" pitchFamily="34" charset="0"/>
                <a:cs typeface="Times New Roman" panose="02020603050405020304" pitchFamily="18" charset="0"/>
              </a:rPr>
              <a:t>和文件传输的支持，作为一个异步</a:t>
            </a:r>
            <a:r>
              <a:rPr lang="en-US" altLang="zh-CN" sz="1000" kern="100" dirty="0">
                <a:latin typeface="Calibri" panose="020F0502020204030204" pitchFamily="34" charset="0"/>
                <a:cs typeface="Times New Roman" panose="02020603050405020304" pitchFamily="18" charset="0"/>
              </a:rPr>
              <a:t>NIO</a:t>
            </a:r>
            <a:r>
              <a:rPr lang="zh-CN" altLang="zh-CN" sz="1000" kern="100" dirty="0">
                <a:latin typeface="Calibri" panose="020F0502020204030204" pitchFamily="34" charset="0"/>
                <a:cs typeface="Times New Roman" panose="02020603050405020304" pitchFamily="18" charset="0"/>
              </a:rPr>
              <a:t>框架，</a:t>
            </a:r>
            <a:r>
              <a:rPr lang="en-US" altLang="zh-CN" sz="1000" kern="100" dirty="0" err="1">
                <a:latin typeface="Calibri" panose="020F0502020204030204" pitchFamily="34" charset="0"/>
                <a:cs typeface="Times New Roman" panose="02020603050405020304" pitchFamily="18" charset="0"/>
              </a:rPr>
              <a:t>Netty</a:t>
            </a:r>
            <a:r>
              <a:rPr lang="zh-CN" altLang="zh-CN" sz="1000" kern="100" dirty="0">
                <a:latin typeface="Calibri" panose="020F0502020204030204" pitchFamily="34" charset="0"/>
                <a:cs typeface="Times New Roman" panose="02020603050405020304" pitchFamily="18" charset="0"/>
              </a:rPr>
              <a:t>的所有</a:t>
            </a:r>
            <a:r>
              <a:rPr lang="en-US" altLang="zh-CN" sz="1000" kern="100" dirty="0">
                <a:latin typeface="Calibri" panose="020F0502020204030204" pitchFamily="34" charset="0"/>
                <a:cs typeface="Times New Roman" panose="02020603050405020304" pitchFamily="18" charset="0"/>
              </a:rPr>
              <a:t>IO</a:t>
            </a:r>
            <a:r>
              <a:rPr lang="zh-CN" altLang="zh-CN" sz="1000" kern="100" dirty="0">
                <a:latin typeface="Calibri" panose="020F0502020204030204" pitchFamily="34" charset="0"/>
                <a:cs typeface="Times New Roman" panose="02020603050405020304" pitchFamily="18" charset="0"/>
              </a:rPr>
              <a:t>操作都是异步非阻塞的，通过</a:t>
            </a:r>
            <a:r>
              <a:rPr lang="en-US" altLang="zh-CN" sz="1000" kern="100" dirty="0">
                <a:latin typeface="Calibri" panose="020F0502020204030204" pitchFamily="34" charset="0"/>
                <a:cs typeface="Times New Roman" panose="02020603050405020304" pitchFamily="18" charset="0"/>
              </a:rPr>
              <a:t>Future-Listener</a:t>
            </a:r>
            <a:r>
              <a:rPr lang="zh-CN" altLang="zh-CN" sz="1000" kern="100" dirty="0">
                <a:latin typeface="Calibri" panose="020F0502020204030204" pitchFamily="34" charset="0"/>
                <a:cs typeface="Times New Roman" panose="02020603050405020304" pitchFamily="18" charset="0"/>
              </a:rPr>
              <a:t>机制，用户可以方便的主动获取或者通过通知机制获得</a:t>
            </a:r>
            <a:r>
              <a:rPr lang="en-US" altLang="zh-CN" sz="1000" kern="100" dirty="0">
                <a:latin typeface="Calibri" panose="020F0502020204030204" pitchFamily="34" charset="0"/>
                <a:cs typeface="Times New Roman" panose="02020603050405020304" pitchFamily="18" charset="0"/>
              </a:rPr>
              <a:t>IO</a:t>
            </a:r>
            <a:r>
              <a:rPr lang="zh-CN" altLang="zh-CN" sz="1000" kern="100" dirty="0">
                <a:latin typeface="Calibri" panose="020F0502020204030204" pitchFamily="34" charset="0"/>
                <a:cs typeface="Times New Roman" panose="02020603050405020304" pitchFamily="18" charset="0"/>
              </a:rPr>
              <a:t>操作结果。</a:t>
            </a:r>
          </a:p>
          <a:p>
            <a:pPr algn="just">
              <a:spcAft>
                <a:spcPts val="0"/>
              </a:spcAft>
            </a:pPr>
            <a:r>
              <a:rPr lang="en-US" altLang="zh-CN" sz="1000" kern="100" dirty="0">
                <a:latin typeface="Calibri" panose="020F0502020204030204" pitchFamily="34" charset="0"/>
                <a:cs typeface="Times New Roman" panose="02020603050405020304" pitchFamily="18" charset="0"/>
              </a:rPr>
              <a:t> </a:t>
            </a:r>
            <a:endParaRPr lang="zh-CN" altLang="zh-CN" sz="1000" kern="100" dirty="0">
              <a:latin typeface="Calibri" panose="020F0502020204030204" pitchFamily="34" charset="0"/>
              <a:cs typeface="Times New Roman" panose="02020603050405020304" pitchFamily="18" charset="0"/>
            </a:endParaRPr>
          </a:p>
          <a:p>
            <a:pPr algn="just">
              <a:spcAft>
                <a:spcPts val="0"/>
              </a:spcAft>
            </a:pPr>
            <a:r>
              <a:rPr lang="zh-CN" altLang="zh-CN" sz="1000" kern="100" dirty="0">
                <a:latin typeface="Calibri" panose="020F0502020204030204" pitchFamily="34" charset="0"/>
                <a:cs typeface="Times New Roman" panose="02020603050405020304" pitchFamily="18" charset="0"/>
              </a:rPr>
              <a:t>作为当前最流行的</a:t>
            </a:r>
            <a:r>
              <a:rPr lang="en-US" altLang="zh-CN" sz="1000" kern="100" dirty="0">
                <a:latin typeface="Calibri" panose="020F0502020204030204" pitchFamily="34" charset="0"/>
                <a:cs typeface="Times New Roman" panose="02020603050405020304" pitchFamily="18" charset="0"/>
              </a:rPr>
              <a:t>NIO</a:t>
            </a:r>
            <a:r>
              <a:rPr lang="zh-CN" altLang="zh-CN" sz="1000" kern="100" dirty="0">
                <a:latin typeface="Calibri" panose="020F0502020204030204" pitchFamily="34" charset="0"/>
                <a:cs typeface="Times New Roman" panose="02020603050405020304" pitchFamily="18" charset="0"/>
              </a:rPr>
              <a:t>框架，</a:t>
            </a:r>
            <a:r>
              <a:rPr lang="en-US" altLang="zh-CN" sz="1000" kern="100" dirty="0" err="1">
                <a:latin typeface="Calibri" panose="020F0502020204030204" pitchFamily="34" charset="0"/>
                <a:cs typeface="Times New Roman" panose="02020603050405020304" pitchFamily="18" charset="0"/>
              </a:rPr>
              <a:t>Netty</a:t>
            </a:r>
            <a:r>
              <a:rPr lang="zh-CN" altLang="zh-CN" sz="1000" kern="100" dirty="0">
                <a:latin typeface="Calibri" panose="020F0502020204030204" pitchFamily="34" charset="0"/>
                <a:cs typeface="Times New Roman" panose="02020603050405020304" pitchFamily="18" charset="0"/>
              </a:rPr>
              <a:t>在互联网领域、大数据分布式计算领域、游戏行业、通信行业等获得了广泛的应用，一些业界著名的开源组件也基于</a:t>
            </a:r>
            <a:r>
              <a:rPr lang="en-US" altLang="zh-CN" sz="1000" kern="100" dirty="0" err="1">
                <a:latin typeface="Calibri" panose="020F0502020204030204" pitchFamily="34" charset="0"/>
                <a:cs typeface="Times New Roman" panose="02020603050405020304" pitchFamily="18" charset="0"/>
              </a:rPr>
              <a:t>Netty</a:t>
            </a:r>
            <a:r>
              <a:rPr lang="zh-CN" altLang="zh-CN" sz="1000" kern="100" dirty="0">
                <a:latin typeface="Calibri" panose="020F0502020204030204" pitchFamily="34" charset="0"/>
                <a:cs typeface="Times New Roman" panose="02020603050405020304" pitchFamily="18" charset="0"/>
              </a:rPr>
              <a:t>的</a:t>
            </a:r>
            <a:r>
              <a:rPr lang="en-US" altLang="zh-CN" sz="1000" kern="100" dirty="0">
                <a:latin typeface="Calibri" panose="020F0502020204030204" pitchFamily="34" charset="0"/>
                <a:cs typeface="Times New Roman" panose="02020603050405020304" pitchFamily="18" charset="0"/>
              </a:rPr>
              <a:t>NIO</a:t>
            </a:r>
            <a:r>
              <a:rPr lang="zh-CN" altLang="zh-CN" sz="1000" kern="100" dirty="0">
                <a:latin typeface="Calibri" panose="020F0502020204030204" pitchFamily="34" charset="0"/>
                <a:cs typeface="Times New Roman" panose="02020603050405020304" pitchFamily="18" charset="0"/>
              </a:rPr>
              <a:t>框架构建</a:t>
            </a:r>
            <a:r>
              <a:rPr lang="zh-CN" altLang="zh-CN" sz="1000" kern="100" dirty="0" smtClean="0">
                <a:latin typeface="Calibri" panose="020F0502020204030204" pitchFamily="34" charset="0"/>
                <a:cs typeface="Times New Roman" panose="02020603050405020304" pitchFamily="18" charset="0"/>
              </a:rPr>
              <a:t>。</a:t>
            </a:r>
            <a:endParaRPr lang="en-US" altLang="zh-CN" sz="1000" kern="100" dirty="0" smtClean="0">
              <a:latin typeface="Calibri" panose="020F0502020204030204" pitchFamily="34" charset="0"/>
              <a:cs typeface="Times New Roman" panose="02020603050405020304" pitchFamily="18" charset="0"/>
            </a:endParaRPr>
          </a:p>
          <a:p>
            <a:pPr algn="just">
              <a:spcAft>
                <a:spcPts val="0"/>
              </a:spcAft>
            </a:pPr>
            <a:endParaRPr lang="en-US" altLang="zh-CN" sz="1000" kern="100" dirty="0">
              <a:latin typeface="Calibri" panose="020F0502020204030204" pitchFamily="34" charset="0"/>
              <a:cs typeface="Times New Roman" panose="02020603050405020304" pitchFamily="18" charset="0"/>
            </a:endParaRPr>
          </a:p>
          <a:p>
            <a:pPr algn="just">
              <a:spcAft>
                <a:spcPts val="0"/>
              </a:spcAft>
            </a:pPr>
            <a:endParaRPr lang="zh-CN" altLang="zh-CN" sz="1000" kern="100" dirty="0">
              <a:latin typeface="Calibri" panose="020F0502020204030204" pitchFamily="34" charset="0"/>
              <a:cs typeface="Times New Roman" panose="02020603050405020304" pitchFamily="18" charset="0"/>
            </a:endParaRPr>
          </a:p>
        </p:txBody>
      </p:sp>
      <p:sp>
        <p:nvSpPr>
          <p:cNvPr id="5" name="矩形 4"/>
          <p:cNvSpPr/>
          <p:nvPr/>
        </p:nvSpPr>
        <p:spPr>
          <a:xfrm>
            <a:off x="6157220" y="771550"/>
            <a:ext cx="2485489" cy="923330"/>
          </a:xfrm>
          <a:prstGeom prst="rect">
            <a:avLst/>
          </a:prstGeom>
          <a:noFill/>
        </p:spPr>
        <p:txBody>
          <a:bodyPr wrap="none" lIns="91440" tIns="45720" rIns="91440" bIns="45720">
            <a:prstTxWarp prst="textInflate">
              <a:avLst/>
            </a:prstTxWarp>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5400" b="1" dirty="0" err="1" smtClean="0">
                <a:ln/>
                <a:solidFill>
                  <a:schemeClr val="accent3"/>
                </a:solidFill>
              </a:rPr>
              <a:t>Netty</a:t>
            </a:r>
            <a:endParaRPr lang="zh-CN" altLang="en-US" sz="5400" b="1" cap="none" spc="0" dirty="0">
              <a:ln/>
              <a:solidFill>
                <a:schemeClr val="accent3"/>
              </a:solidFill>
              <a:effectLst/>
            </a:endParaRPr>
          </a:p>
        </p:txBody>
      </p:sp>
      <p:sp>
        <p:nvSpPr>
          <p:cNvPr id="6" name="文本框 5"/>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Netty&amp;keyword</a:t>
            </a:r>
            <a:r>
              <a:rPr lang="en-US" altLang="zh-CN" dirty="0" smtClean="0"/>
              <a:t>=</a:t>
            </a:r>
            <a:r>
              <a:rPr lang="zh-CN" altLang="en-US" dirty="0" smtClean="0">
                <a:solidFill>
                  <a:srgbClr val="C00000"/>
                </a:solidFill>
              </a:rPr>
              <a:t>简述</a:t>
            </a:r>
            <a:endParaRPr lang="zh-CN" altLang="en-US" dirty="0">
              <a:solidFill>
                <a:srgbClr val="C00000"/>
              </a:solidFill>
            </a:endParaRPr>
          </a:p>
        </p:txBody>
      </p:sp>
    </p:spTree>
    <p:extLst>
      <p:ext uri="{BB962C8B-B14F-4D97-AF65-F5344CB8AC3E}">
        <p14:creationId xmlns:p14="http://schemas.microsoft.com/office/powerpoint/2010/main" val="231851666"/>
      </p:ext>
    </p:extLst>
  </p:cSld>
  <p:clrMapOvr>
    <a:masterClrMapping/>
  </p:clrMapOvr>
  <p:transition>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6" name="图片 5"/>
          <p:cNvPicPr/>
          <p:nvPr/>
        </p:nvPicPr>
        <p:blipFill>
          <a:blip r:embed="rId2"/>
          <a:stretch>
            <a:fillRect/>
          </a:stretch>
        </p:blipFill>
        <p:spPr>
          <a:xfrm>
            <a:off x="179512" y="1715467"/>
            <a:ext cx="5274310" cy="2086610"/>
          </a:xfrm>
          <a:prstGeom prst="rect">
            <a:avLst/>
          </a:prstGeom>
        </p:spPr>
      </p:pic>
      <p:sp>
        <p:nvSpPr>
          <p:cNvPr id="7" name="矩形 6"/>
          <p:cNvSpPr/>
          <p:nvPr/>
        </p:nvSpPr>
        <p:spPr>
          <a:xfrm>
            <a:off x="1907704" y="3910644"/>
            <a:ext cx="1646605" cy="276999"/>
          </a:xfrm>
          <a:prstGeom prst="rect">
            <a:avLst/>
          </a:prstGeom>
        </p:spPr>
        <p:txBody>
          <a:bodyPr wrap="none">
            <a:spAutoFit/>
          </a:bodyPr>
          <a:lstStyle/>
          <a:p>
            <a:pPr algn="ctr">
              <a:spcAft>
                <a:spcPts val="0"/>
              </a:spcAft>
            </a:pPr>
            <a:r>
              <a:rPr lang="zh-CN" altLang="en-US" sz="1200" kern="100" dirty="0">
                <a:latin typeface="Calibri" panose="020F0502020204030204" pitchFamily="34" charset="0"/>
                <a:cs typeface="Times New Roman" panose="02020603050405020304" pitchFamily="18" charset="0"/>
              </a:rPr>
              <a:t>图</a:t>
            </a:r>
            <a:r>
              <a:rPr lang="en-US" altLang="zh-CN" sz="1200" kern="100" dirty="0">
                <a:latin typeface="Calibri" panose="020F0502020204030204" pitchFamily="34" charset="0"/>
                <a:cs typeface="Times New Roman" panose="02020603050405020304" pitchFamily="18" charset="0"/>
              </a:rPr>
              <a:t>19. </a:t>
            </a:r>
            <a:r>
              <a:rPr lang="zh-CN" altLang="zh-CN" sz="1200" kern="100" dirty="0">
                <a:latin typeface="Calibri" panose="020F0502020204030204" pitchFamily="34" charset="0"/>
                <a:cs typeface="Times New Roman" panose="02020603050405020304" pitchFamily="18" charset="0"/>
              </a:rPr>
              <a:t>一客户端一线程</a:t>
            </a:r>
          </a:p>
        </p:txBody>
      </p:sp>
      <p:sp>
        <p:nvSpPr>
          <p:cNvPr id="9" name="矩形 8"/>
          <p:cNvSpPr/>
          <p:nvPr/>
        </p:nvSpPr>
        <p:spPr>
          <a:xfrm>
            <a:off x="395536" y="1291714"/>
            <a:ext cx="1901483" cy="369332"/>
          </a:xfrm>
          <a:prstGeom prst="rect">
            <a:avLst/>
          </a:prstGeom>
        </p:spPr>
        <p:txBody>
          <a:bodyPr wrap="none">
            <a:spAutoFit/>
          </a:bodyPr>
          <a:lstStyle/>
          <a:p>
            <a:pPr lvl="0" algn="just"/>
            <a:r>
              <a:rPr lang="en-US" altLang="zh-CN" kern="100" dirty="0" smtClean="0">
                <a:solidFill>
                  <a:srgbClr val="00B0F0"/>
                </a:solidFill>
                <a:latin typeface="Calibri" panose="020F0502020204030204" pitchFamily="34" charset="0"/>
                <a:cs typeface="Times New Roman" panose="02020603050405020304" pitchFamily="18" charset="0"/>
              </a:rPr>
              <a:t>1. </a:t>
            </a:r>
            <a:r>
              <a:rPr lang="zh-CN" altLang="zh-CN" kern="100" dirty="0" smtClean="0">
                <a:solidFill>
                  <a:srgbClr val="00B0F0"/>
                </a:solidFill>
                <a:latin typeface="Calibri" panose="020F0502020204030204" pitchFamily="34" charset="0"/>
                <a:cs typeface="Times New Roman" panose="02020603050405020304" pitchFamily="18" charset="0"/>
              </a:rPr>
              <a:t>传统</a:t>
            </a:r>
            <a:r>
              <a:rPr lang="zh-CN" altLang="zh-CN" kern="100" dirty="0">
                <a:solidFill>
                  <a:srgbClr val="00B0F0"/>
                </a:solidFill>
                <a:latin typeface="Calibri" panose="020F0502020204030204" pitchFamily="34" charset="0"/>
                <a:cs typeface="Times New Roman" panose="02020603050405020304" pitchFamily="18" charset="0"/>
              </a:rPr>
              <a:t>的</a:t>
            </a:r>
            <a:r>
              <a:rPr lang="en-US" altLang="zh-CN" kern="100" dirty="0">
                <a:solidFill>
                  <a:srgbClr val="00B0F0"/>
                </a:solidFill>
                <a:latin typeface="Calibri" panose="020F0502020204030204" pitchFamily="34" charset="0"/>
                <a:cs typeface="Times New Roman" panose="02020603050405020304" pitchFamily="18" charset="0"/>
              </a:rPr>
              <a:t>BIO</a:t>
            </a:r>
            <a:r>
              <a:rPr lang="zh-CN" altLang="zh-CN" kern="100" dirty="0">
                <a:solidFill>
                  <a:srgbClr val="00B0F0"/>
                </a:solidFill>
                <a:latin typeface="Calibri" panose="020F0502020204030204" pitchFamily="34" charset="0"/>
                <a:cs typeface="Times New Roman" panose="02020603050405020304" pitchFamily="18" charset="0"/>
              </a:rPr>
              <a:t>编程</a:t>
            </a:r>
          </a:p>
        </p:txBody>
      </p:sp>
      <p:sp>
        <p:nvSpPr>
          <p:cNvPr id="10" name="矩形 9"/>
          <p:cNvSpPr/>
          <p:nvPr/>
        </p:nvSpPr>
        <p:spPr>
          <a:xfrm>
            <a:off x="5652120" y="2427734"/>
            <a:ext cx="3101016" cy="553998"/>
          </a:xfrm>
          <a:prstGeom prst="rect">
            <a:avLst/>
          </a:prstGeom>
        </p:spPr>
        <p:txBody>
          <a:bodyPr wrap="square">
            <a:spAutoFit/>
          </a:bodyPr>
          <a:lstStyle/>
          <a:p>
            <a:pPr algn="just">
              <a:spcAft>
                <a:spcPts val="0"/>
              </a:spcAft>
            </a:pPr>
            <a:r>
              <a:rPr lang="zh-CN" altLang="zh-CN" sz="1000" kern="100" dirty="0">
                <a:latin typeface="Calibri" panose="020F0502020204030204" pitchFamily="34" charset="0"/>
                <a:cs typeface="Times New Roman" panose="02020603050405020304" pitchFamily="18" charset="0"/>
              </a:rPr>
              <a:t>缺点：缺乏弹性收缩，客户端并发访问量增大后，线程膨胀，导致线程堆栈溢出，并最终使得服务器宕机或假死，停止服务。</a:t>
            </a:r>
          </a:p>
        </p:txBody>
      </p:sp>
      <p:sp>
        <p:nvSpPr>
          <p:cNvPr id="11" name="文本框 10"/>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Netty&amp;keyword</a:t>
            </a:r>
            <a:r>
              <a:rPr lang="en-US" altLang="zh-CN" dirty="0" smtClean="0"/>
              <a:t>=</a:t>
            </a:r>
            <a:r>
              <a:rPr lang="en-US" altLang="zh-CN" dirty="0">
                <a:solidFill>
                  <a:srgbClr val="C00000"/>
                </a:solidFill>
              </a:rPr>
              <a:t>bio</a:t>
            </a:r>
            <a:endParaRPr lang="zh-CN" altLang="en-US" dirty="0">
              <a:solidFill>
                <a:srgbClr val="C00000"/>
              </a:solidFill>
            </a:endParaRPr>
          </a:p>
        </p:txBody>
      </p:sp>
    </p:spTree>
    <p:extLst>
      <p:ext uri="{BB962C8B-B14F-4D97-AF65-F5344CB8AC3E}">
        <p14:creationId xmlns:p14="http://schemas.microsoft.com/office/powerpoint/2010/main" val="2703601364"/>
      </p:ext>
    </p:extLst>
  </p:cSld>
  <p:clrMapOvr>
    <a:masterClrMapping/>
  </p:clrMapOvr>
  <p:transition>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6" name="图片 5"/>
          <p:cNvPicPr/>
          <p:nvPr/>
        </p:nvPicPr>
        <p:blipFill>
          <a:blip r:embed="rId2"/>
          <a:stretch>
            <a:fillRect/>
          </a:stretch>
        </p:blipFill>
        <p:spPr>
          <a:xfrm>
            <a:off x="1403648" y="1707654"/>
            <a:ext cx="5274310" cy="1789936"/>
          </a:xfrm>
          <a:prstGeom prst="rect">
            <a:avLst/>
          </a:prstGeom>
        </p:spPr>
      </p:pic>
      <p:sp>
        <p:nvSpPr>
          <p:cNvPr id="7" name="矩形 6"/>
          <p:cNvSpPr/>
          <p:nvPr/>
        </p:nvSpPr>
        <p:spPr>
          <a:xfrm>
            <a:off x="2672581" y="3795886"/>
            <a:ext cx="1906291" cy="461665"/>
          </a:xfrm>
          <a:prstGeom prst="rect">
            <a:avLst/>
          </a:prstGeom>
        </p:spPr>
        <p:txBody>
          <a:bodyPr wrap="none">
            <a:spAutoFit/>
          </a:bodyPr>
          <a:lstStyle/>
          <a:p>
            <a:pPr algn="ctr"/>
            <a:r>
              <a:rPr lang="zh-CN" altLang="en-US" sz="1200" kern="100" dirty="0">
                <a:latin typeface="Calibri" panose="020F0502020204030204" pitchFamily="34" charset="0"/>
                <a:cs typeface="Times New Roman" panose="02020603050405020304" pitchFamily="18" charset="0"/>
              </a:rPr>
              <a:t>图</a:t>
            </a:r>
            <a:r>
              <a:rPr lang="en-US" altLang="zh-CN" sz="1200" kern="100" dirty="0">
                <a:latin typeface="Calibri" panose="020F0502020204030204" pitchFamily="34" charset="0"/>
                <a:cs typeface="Times New Roman" panose="02020603050405020304" pitchFamily="18" charset="0"/>
              </a:rPr>
              <a:t>19. </a:t>
            </a:r>
            <a:r>
              <a:rPr lang="en-US" altLang="zh-CN" sz="1200" dirty="0"/>
              <a:t>M:N</a:t>
            </a:r>
            <a:r>
              <a:rPr lang="zh-CN" altLang="zh-CN" sz="1200" dirty="0"/>
              <a:t>的伪异步</a:t>
            </a:r>
            <a:r>
              <a:rPr lang="en-US" altLang="zh-CN" sz="1200" dirty="0"/>
              <a:t>IO</a:t>
            </a:r>
            <a:r>
              <a:rPr lang="zh-CN" altLang="zh-CN" sz="1200" dirty="0"/>
              <a:t>模型</a:t>
            </a:r>
          </a:p>
          <a:p>
            <a:pPr algn="ctr">
              <a:spcAft>
                <a:spcPts val="0"/>
              </a:spcAft>
            </a:pPr>
            <a:endParaRPr lang="zh-CN" altLang="zh-CN" sz="1200" kern="100" dirty="0">
              <a:latin typeface="Calibri" panose="020F0502020204030204" pitchFamily="34" charset="0"/>
              <a:cs typeface="Times New Roman" panose="02020603050405020304" pitchFamily="18" charset="0"/>
            </a:endParaRPr>
          </a:p>
        </p:txBody>
      </p:sp>
      <p:sp>
        <p:nvSpPr>
          <p:cNvPr id="9" name="矩形 8"/>
          <p:cNvSpPr/>
          <p:nvPr/>
        </p:nvSpPr>
        <p:spPr>
          <a:xfrm>
            <a:off x="395536" y="1309563"/>
            <a:ext cx="1314784" cy="369332"/>
          </a:xfrm>
          <a:prstGeom prst="rect">
            <a:avLst/>
          </a:prstGeom>
        </p:spPr>
        <p:txBody>
          <a:bodyPr wrap="none">
            <a:spAutoFit/>
          </a:bodyPr>
          <a:lstStyle/>
          <a:p>
            <a:pPr lvl="0" algn="just"/>
            <a:r>
              <a:rPr lang="en-US" altLang="zh-CN" kern="100" dirty="0">
                <a:solidFill>
                  <a:srgbClr val="00B0F0"/>
                </a:solidFill>
                <a:latin typeface="Calibri" panose="020F0502020204030204" pitchFamily="34" charset="0"/>
                <a:cs typeface="Times New Roman" panose="02020603050405020304" pitchFamily="18" charset="0"/>
              </a:rPr>
              <a:t>2</a:t>
            </a:r>
            <a:r>
              <a:rPr lang="en-US" altLang="zh-CN" kern="100" dirty="0" smtClean="0">
                <a:solidFill>
                  <a:srgbClr val="00B0F0"/>
                </a:solidFill>
                <a:latin typeface="Calibri" panose="020F0502020204030204" pitchFamily="34" charset="0"/>
                <a:cs typeface="Times New Roman" panose="02020603050405020304" pitchFamily="18" charset="0"/>
              </a:rPr>
              <a:t>. </a:t>
            </a:r>
            <a:r>
              <a:rPr lang="zh-CN" altLang="en-US" kern="100" dirty="0" smtClean="0">
                <a:solidFill>
                  <a:srgbClr val="00B0F0"/>
                </a:solidFill>
                <a:latin typeface="Calibri" panose="020F0502020204030204" pitchFamily="34" charset="0"/>
                <a:cs typeface="Times New Roman" panose="02020603050405020304" pitchFamily="18" charset="0"/>
              </a:rPr>
              <a:t>伪异步</a:t>
            </a:r>
            <a:r>
              <a:rPr lang="en-US" altLang="zh-CN" kern="100" dirty="0" smtClean="0">
                <a:solidFill>
                  <a:srgbClr val="00B0F0"/>
                </a:solidFill>
                <a:latin typeface="Calibri" panose="020F0502020204030204" pitchFamily="34" charset="0"/>
                <a:cs typeface="Times New Roman" panose="02020603050405020304" pitchFamily="18" charset="0"/>
              </a:rPr>
              <a:t>IO</a:t>
            </a:r>
            <a:endParaRPr lang="zh-CN" altLang="zh-CN" kern="100" dirty="0">
              <a:solidFill>
                <a:srgbClr val="00B0F0"/>
              </a:solidFill>
              <a:latin typeface="Calibri" panose="020F0502020204030204" pitchFamily="34" charset="0"/>
              <a:cs typeface="Times New Roman" panose="02020603050405020304" pitchFamily="18" charset="0"/>
            </a:endParaRPr>
          </a:p>
        </p:txBody>
      </p:sp>
      <p:sp>
        <p:nvSpPr>
          <p:cNvPr id="10" name="文本框 9"/>
          <p:cNvSpPr txBox="1"/>
          <p:nvPr/>
        </p:nvSpPr>
        <p:spPr>
          <a:xfrm>
            <a:off x="395536" y="697345"/>
            <a:ext cx="6192688"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Netty&amp;keyword</a:t>
            </a:r>
            <a:r>
              <a:rPr lang="en-US" altLang="zh-CN" dirty="0" smtClean="0"/>
              <a:t>=</a:t>
            </a:r>
            <a:r>
              <a:rPr lang="zh-CN" altLang="en-US" dirty="0" smtClean="0">
                <a:solidFill>
                  <a:srgbClr val="C00000"/>
                </a:solidFill>
              </a:rPr>
              <a:t>伪异步</a:t>
            </a:r>
            <a:r>
              <a:rPr lang="en-US" altLang="zh-CN" dirty="0" err="1" smtClean="0">
                <a:solidFill>
                  <a:srgbClr val="C00000"/>
                </a:solidFill>
              </a:rPr>
              <a:t>io</a:t>
            </a:r>
            <a:endParaRPr lang="zh-CN" altLang="en-US" dirty="0">
              <a:solidFill>
                <a:srgbClr val="C00000"/>
              </a:solidFill>
            </a:endParaRPr>
          </a:p>
        </p:txBody>
      </p:sp>
    </p:spTree>
    <p:extLst>
      <p:ext uri="{BB962C8B-B14F-4D97-AF65-F5344CB8AC3E}">
        <p14:creationId xmlns:p14="http://schemas.microsoft.com/office/powerpoint/2010/main" val="1008502368"/>
      </p:ext>
    </p:extLst>
  </p:cSld>
  <p:clrMapOvr>
    <a:masterClrMapping/>
  </p:clrMapOvr>
  <p:transition>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6" name="图片 5" descr="http://ifeve.com/wp-content/uploads/2014/05/1.png"/>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031710"/>
            <a:ext cx="5023392" cy="3320786"/>
          </a:xfrm>
          <a:prstGeom prst="rect">
            <a:avLst/>
          </a:prstGeom>
          <a:noFill/>
          <a:ln>
            <a:noFill/>
          </a:ln>
        </p:spPr>
      </p:pic>
      <p:sp>
        <p:nvSpPr>
          <p:cNvPr id="3" name="矩形 2"/>
          <p:cNvSpPr/>
          <p:nvPr/>
        </p:nvSpPr>
        <p:spPr>
          <a:xfrm>
            <a:off x="5220072" y="4419683"/>
            <a:ext cx="2040944" cy="276999"/>
          </a:xfrm>
          <a:prstGeom prst="rect">
            <a:avLst/>
          </a:prstGeom>
        </p:spPr>
        <p:txBody>
          <a:bodyPr wrap="none">
            <a:spAutoFit/>
          </a:bodyPr>
          <a:lstStyle/>
          <a:p>
            <a:pPr algn="ctr">
              <a:spcAft>
                <a:spcPts val="0"/>
              </a:spcAft>
            </a:pPr>
            <a:r>
              <a:rPr lang="zh-CN" altLang="en-US" sz="1200" dirty="0" smtClean="0"/>
              <a:t>图</a:t>
            </a:r>
            <a:r>
              <a:rPr lang="en-US" altLang="zh-CN" sz="1200" dirty="0" smtClean="0"/>
              <a:t>20. NIO</a:t>
            </a:r>
            <a:r>
              <a:rPr lang="zh-CN" altLang="zh-CN" sz="1200" dirty="0"/>
              <a:t>服务器端通信机制</a:t>
            </a:r>
          </a:p>
        </p:txBody>
      </p:sp>
      <p:sp>
        <p:nvSpPr>
          <p:cNvPr id="7" name="矩形 6"/>
          <p:cNvSpPr/>
          <p:nvPr/>
        </p:nvSpPr>
        <p:spPr>
          <a:xfrm>
            <a:off x="407000" y="1851670"/>
            <a:ext cx="2076768" cy="1754326"/>
          </a:xfrm>
          <a:prstGeom prst="rect">
            <a:avLst/>
          </a:prstGeom>
        </p:spPr>
        <p:txBody>
          <a:bodyPr wrap="square">
            <a:spAutoFit/>
          </a:bodyPr>
          <a:lstStyle/>
          <a:p>
            <a:pPr lvl="0" algn="just">
              <a:spcAft>
                <a:spcPts val="0"/>
              </a:spcAft>
            </a:pPr>
            <a:r>
              <a:rPr lang="zh-CN" altLang="zh-CN" sz="1200" dirty="0" smtClean="0"/>
              <a:t>引入</a:t>
            </a:r>
            <a:r>
              <a:rPr lang="zh-CN" altLang="zh-CN" sz="1200" dirty="0"/>
              <a:t>了</a:t>
            </a:r>
            <a:r>
              <a:rPr lang="en-US" altLang="zh-CN" sz="1200" dirty="0"/>
              <a:t>Channel</a:t>
            </a:r>
            <a:r>
              <a:rPr lang="zh-CN" altLang="zh-CN" sz="1200" dirty="0"/>
              <a:t>、</a:t>
            </a:r>
            <a:r>
              <a:rPr lang="en-US" altLang="zh-CN" sz="1200" dirty="0"/>
              <a:t>Buffer</a:t>
            </a:r>
            <a:r>
              <a:rPr lang="zh-CN" altLang="zh-CN" sz="1200" dirty="0"/>
              <a:t>和</a:t>
            </a:r>
            <a:r>
              <a:rPr lang="en-US" altLang="zh-CN" sz="1200" dirty="0" smtClean="0"/>
              <a:t>Selector</a:t>
            </a:r>
            <a:endParaRPr lang="en-US" altLang="zh-CN" sz="1200" dirty="0"/>
          </a:p>
          <a:p>
            <a:pPr lvl="0" algn="just">
              <a:spcAft>
                <a:spcPts val="0"/>
              </a:spcAft>
            </a:pPr>
            <a:endParaRPr lang="en-US" altLang="zh-CN" sz="1200" dirty="0" smtClean="0"/>
          </a:p>
          <a:p>
            <a:pPr lvl="0" algn="just">
              <a:spcAft>
                <a:spcPts val="0"/>
              </a:spcAft>
            </a:pPr>
            <a:r>
              <a:rPr lang="zh-CN" altLang="zh-CN" sz="1200" dirty="0" smtClean="0"/>
              <a:t>缺点：</a:t>
            </a:r>
            <a:endParaRPr lang="en-US" altLang="zh-CN" sz="1200" dirty="0" smtClean="0"/>
          </a:p>
          <a:p>
            <a:pPr lvl="0" algn="just">
              <a:spcAft>
                <a:spcPts val="0"/>
              </a:spcAft>
            </a:pPr>
            <a:r>
              <a:rPr lang="en-US" altLang="zh-CN" sz="1200" dirty="0" smtClean="0"/>
              <a:t>API</a:t>
            </a:r>
            <a:r>
              <a:rPr lang="zh-CN" altLang="zh-CN" sz="1200" dirty="0"/>
              <a:t>能力较弱。目录的级联创建和递归遍历需要手动实现</a:t>
            </a:r>
          </a:p>
          <a:p>
            <a:r>
              <a:rPr lang="zh-CN" altLang="zh-CN" sz="1200" dirty="0"/>
              <a:t>文件操作是同步阻塞调用</a:t>
            </a:r>
            <a:r>
              <a:rPr lang="zh-CN" altLang="zh-CN" sz="1200" dirty="0" smtClean="0"/>
              <a:t>，</a:t>
            </a:r>
            <a:r>
              <a:rPr lang="zh-CN" altLang="en-US" sz="1200" dirty="0" smtClean="0"/>
              <a:t>编程复杂，</a:t>
            </a:r>
            <a:r>
              <a:rPr lang="zh-CN" altLang="zh-CN" sz="1200" dirty="0" smtClean="0"/>
              <a:t>不</a:t>
            </a:r>
            <a:r>
              <a:rPr lang="zh-CN" altLang="zh-CN" sz="1200" dirty="0"/>
              <a:t>支持异步文件</a:t>
            </a:r>
            <a:r>
              <a:rPr lang="zh-CN" altLang="zh-CN" sz="1200" dirty="0" smtClean="0"/>
              <a:t>读写</a:t>
            </a:r>
            <a:r>
              <a:rPr lang="zh-CN" altLang="en-US" sz="1200" dirty="0" smtClean="0"/>
              <a:t>。</a:t>
            </a:r>
            <a:endParaRPr lang="zh-CN" altLang="en-US" sz="1200" dirty="0"/>
          </a:p>
        </p:txBody>
      </p:sp>
      <p:sp>
        <p:nvSpPr>
          <p:cNvPr id="9" name="矩形 8"/>
          <p:cNvSpPr/>
          <p:nvPr/>
        </p:nvSpPr>
        <p:spPr>
          <a:xfrm>
            <a:off x="407000" y="1304005"/>
            <a:ext cx="771365" cy="369332"/>
          </a:xfrm>
          <a:prstGeom prst="rect">
            <a:avLst/>
          </a:prstGeom>
        </p:spPr>
        <p:txBody>
          <a:bodyPr wrap="none">
            <a:spAutoFit/>
          </a:bodyPr>
          <a:lstStyle/>
          <a:p>
            <a:pPr lvl="0" algn="just"/>
            <a:r>
              <a:rPr lang="en-US" altLang="zh-CN" kern="100" dirty="0" smtClean="0">
                <a:solidFill>
                  <a:srgbClr val="00B0F0"/>
                </a:solidFill>
                <a:latin typeface="Calibri" panose="020F0502020204030204" pitchFamily="34" charset="0"/>
                <a:cs typeface="Times New Roman" panose="02020603050405020304" pitchFamily="18" charset="0"/>
              </a:rPr>
              <a:t>3. NIO</a:t>
            </a:r>
            <a:endParaRPr lang="zh-CN" altLang="zh-CN" kern="100" dirty="0">
              <a:solidFill>
                <a:srgbClr val="00B0F0"/>
              </a:solidFill>
              <a:latin typeface="Calibri" panose="020F0502020204030204" pitchFamily="34" charset="0"/>
              <a:cs typeface="Times New Roman" panose="02020603050405020304" pitchFamily="18" charset="0"/>
            </a:endParaRPr>
          </a:p>
        </p:txBody>
      </p:sp>
      <p:sp>
        <p:nvSpPr>
          <p:cNvPr id="10" name="文本框 9"/>
          <p:cNvSpPr txBox="1"/>
          <p:nvPr/>
        </p:nvSpPr>
        <p:spPr>
          <a:xfrm>
            <a:off x="407000" y="710111"/>
            <a:ext cx="6192688"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Netty&amp;keyword</a:t>
            </a:r>
            <a:r>
              <a:rPr lang="en-US" altLang="zh-CN" dirty="0" smtClean="0"/>
              <a:t>=</a:t>
            </a:r>
            <a:r>
              <a:rPr lang="en-US" altLang="zh-CN" dirty="0">
                <a:solidFill>
                  <a:srgbClr val="C00000"/>
                </a:solidFill>
              </a:rPr>
              <a:t>NIO</a:t>
            </a:r>
            <a:endParaRPr lang="zh-CN" altLang="en-US" dirty="0">
              <a:solidFill>
                <a:srgbClr val="C00000"/>
              </a:solidFill>
            </a:endParaRPr>
          </a:p>
        </p:txBody>
      </p:sp>
    </p:spTree>
    <p:extLst>
      <p:ext uri="{BB962C8B-B14F-4D97-AF65-F5344CB8AC3E}">
        <p14:creationId xmlns:p14="http://schemas.microsoft.com/office/powerpoint/2010/main" val="3855384728"/>
      </p:ext>
    </p:extLst>
  </p:cSld>
  <p:clrMapOvr>
    <a:masterClrMapping/>
  </p:clrMapOvr>
  <p:transition>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7" name="矩形 6"/>
          <p:cNvSpPr/>
          <p:nvPr/>
        </p:nvSpPr>
        <p:spPr>
          <a:xfrm>
            <a:off x="2036729" y="2023751"/>
            <a:ext cx="4453032" cy="1015663"/>
          </a:xfrm>
          <a:prstGeom prst="rect">
            <a:avLst/>
          </a:prstGeom>
        </p:spPr>
        <p:txBody>
          <a:bodyPr wrap="square">
            <a:spAutoFit/>
          </a:bodyPr>
          <a:lstStyle/>
          <a:p>
            <a:r>
              <a:rPr lang="zh-CN" altLang="zh-CN" sz="1200" dirty="0"/>
              <a:t>提供</a:t>
            </a:r>
            <a:r>
              <a:rPr lang="en-US" altLang="zh-CN" sz="1200" dirty="0"/>
              <a:t>AIO</a:t>
            </a:r>
            <a:r>
              <a:rPr lang="zh-CN" altLang="zh-CN" sz="1200" dirty="0"/>
              <a:t>功能，提供异步文件通道和异步套接字通道。它们是真正的异步非阻塞</a:t>
            </a:r>
            <a:r>
              <a:rPr lang="en-US" altLang="zh-CN" sz="1200" dirty="0"/>
              <a:t>IO</a:t>
            </a:r>
            <a:r>
              <a:rPr lang="zh-CN" altLang="zh-CN" sz="1200" dirty="0"/>
              <a:t>，基于</a:t>
            </a:r>
            <a:r>
              <a:rPr lang="en-US" altLang="zh-CN" sz="1200" dirty="0"/>
              <a:t>UNIX</a:t>
            </a:r>
            <a:r>
              <a:rPr lang="zh-CN" altLang="zh-CN" sz="1200" dirty="0"/>
              <a:t>网络编程中的信号驱动</a:t>
            </a:r>
            <a:r>
              <a:rPr lang="en-US" altLang="zh-CN" sz="1200" dirty="0"/>
              <a:t>IO</a:t>
            </a:r>
            <a:r>
              <a:rPr lang="zh-CN" altLang="zh-CN" sz="1200" dirty="0"/>
              <a:t>模型，不需要通过多路选择器</a:t>
            </a:r>
            <a:r>
              <a:rPr lang="en-US" altLang="zh-CN" sz="1200" dirty="0"/>
              <a:t>Selector</a:t>
            </a:r>
            <a:r>
              <a:rPr lang="zh-CN" altLang="zh-CN" sz="1200" dirty="0"/>
              <a:t>对注册的通道进行轮询即可实现异步读写。</a:t>
            </a:r>
            <a:r>
              <a:rPr lang="en-US" altLang="zh-CN" sz="1200" dirty="0"/>
              <a:t>Channel</a:t>
            </a:r>
            <a:r>
              <a:rPr lang="zh-CN" altLang="zh-CN" sz="1200" dirty="0"/>
              <a:t>的异步操作底层是通过</a:t>
            </a:r>
            <a:r>
              <a:rPr lang="en-US" altLang="zh-CN" sz="1200" dirty="0"/>
              <a:t>JDK</a:t>
            </a:r>
            <a:r>
              <a:rPr lang="zh-CN" altLang="zh-CN" sz="1200" dirty="0"/>
              <a:t>的底层线程池负责回调并驱动</a:t>
            </a:r>
            <a:r>
              <a:rPr lang="en-US" altLang="zh-CN" sz="1200" dirty="0"/>
              <a:t>IO</a:t>
            </a:r>
            <a:r>
              <a:rPr lang="zh-CN" altLang="zh-CN" sz="1200" dirty="0"/>
              <a:t>读写操作。</a:t>
            </a:r>
          </a:p>
        </p:txBody>
      </p:sp>
      <p:sp>
        <p:nvSpPr>
          <p:cNvPr id="9" name="矩形 8"/>
          <p:cNvSpPr/>
          <p:nvPr/>
        </p:nvSpPr>
        <p:spPr>
          <a:xfrm>
            <a:off x="3103954" y="1462884"/>
            <a:ext cx="1547218" cy="369332"/>
          </a:xfrm>
          <a:prstGeom prst="rect">
            <a:avLst/>
          </a:prstGeom>
        </p:spPr>
        <p:txBody>
          <a:bodyPr wrap="none">
            <a:spAutoFit/>
          </a:bodyPr>
          <a:lstStyle/>
          <a:p>
            <a:pPr lvl="0" algn="just"/>
            <a:r>
              <a:rPr lang="en-US" altLang="zh-CN" kern="100" dirty="0">
                <a:solidFill>
                  <a:srgbClr val="00B0F0"/>
                </a:solidFill>
                <a:latin typeface="Calibri" panose="020F0502020204030204" pitchFamily="34" charset="0"/>
                <a:cs typeface="Times New Roman" panose="02020603050405020304" pitchFamily="18" charset="0"/>
              </a:rPr>
              <a:t>4</a:t>
            </a:r>
            <a:r>
              <a:rPr lang="en-US" altLang="zh-CN" kern="100" dirty="0" smtClean="0">
                <a:solidFill>
                  <a:srgbClr val="00B0F0"/>
                </a:solidFill>
                <a:latin typeface="Calibri" panose="020F0502020204030204" pitchFamily="34" charset="0"/>
                <a:cs typeface="Times New Roman" panose="02020603050405020304" pitchFamily="18" charset="0"/>
              </a:rPr>
              <a:t>. </a:t>
            </a:r>
            <a:r>
              <a:rPr lang="en-US" altLang="zh-CN" kern="100" dirty="0" smtClean="0">
                <a:solidFill>
                  <a:srgbClr val="00B0F0"/>
                </a:solidFill>
                <a:latin typeface="Calibri" panose="020F0502020204030204" pitchFamily="34" charset="0"/>
                <a:cs typeface="Times New Roman" panose="02020603050405020304" pitchFamily="18" charset="0"/>
              </a:rPr>
              <a:t>NIO2.0(AIO)</a:t>
            </a:r>
            <a:endParaRPr lang="zh-CN" altLang="zh-CN" kern="100" dirty="0">
              <a:solidFill>
                <a:srgbClr val="00B0F0"/>
              </a:solidFill>
              <a:latin typeface="Calibri" panose="020F0502020204030204" pitchFamily="34" charset="0"/>
              <a:cs typeface="Times New Roman" panose="02020603050405020304" pitchFamily="18" charset="0"/>
            </a:endParaRPr>
          </a:p>
        </p:txBody>
      </p:sp>
      <p:sp>
        <p:nvSpPr>
          <p:cNvPr id="6" name="文本框 5"/>
          <p:cNvSpPr txBox="1"/>
          <p:nvPr/>
        </p:nvSpPr>
        <p:spPr>
          <a:xfrm>
            <a:off x="407000" y="710111"/>
            <a:ext cx="6192688"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Netty&amp;keyword</a:t>
            </a:r>
            <a:r>
              <a:rPr lang="en-US" altLang="zh-CN" dirty="0" smtClean="0"/>
              <a:t>=</a:t>
            </a:r>
            <a:r>
              <a:rPr lang="en-US" altLang="zh-CN" dirty="0" smtClean="0">
                <a:solidFill>
                  <a:srgbClr val="C00000"/>
                </a:solidFill>
              </a:rPr>
              <a:t>NIO2.0</a:t>
            </a:r>
            <a:endParaRPr lang="zh-CN" altLang="en-US" dirty="0">
              <a:solidFill>
                <a:srgbClr val="C00000"/>
              </a:solidFill>
            </a:endParaRPr>
          </a:p>
        </p:txBody>
      </p:sp>
    </p:spTree>
    <p:extLst>
      <p:ext uri="{BB962C8B-B14F-4D97-AF65-F5344CB8AC3E}">
        <p14:creationId xmlns:p14="http://schemas.microsoft.com/office/powerpoint/2010/main" val="508993991"/>
      </p:ext>
    </p:extLst>
  </p:cSld>
  <p:clrMapOvr>
    <a:masterClrMapping/>
  </p:clrMapOvr>
  <p:transition>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407000" y="710111"/>
            <a:ext cx="6192688"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Netty&amp;keyword</a:t>
            </a:r>
            <a:r>
              <a:rPr lang="en-US" altLang="zh-CN" dirty="0" smtClean="0"/>
              <a:t>=</a:t>
            </a:r>
            <a:r>
              <a:rPr lang="en-US" altLang="zh-CN" dirty="0" smtClean="0">
                <a:solidFill>
                  <a:srgbClr val="C00000"/>
                </a:solidFill>
              </a:rPr>
              <a:t>why </a:t>
            </a:r>
            <a:r>
              <a:rPr lang="en-US" altLang="zh-CN" dirty="0" err="1" smtClean="0">
                <a:solidFill>
                  <a:srgbClr val="C00000"/>
                </a:solidFill>
              </a:rPr>
              <a:t>netty</a:t>
            </a:r>
            <a:endParaRPr lang="zh-CN" altLang="en-US" dirty="0">
              <a:solidFill>
                <a:srgbClr val="C00000"/>
              </a:solidFill>
            </a:endParaRPr>
          </a:p>
        </p:txBody>
      </p:sp>
      <p:sp>
        <p:nvSpPr>
          <p:cNvPr id="2" name="矩形 1"/>
          <p:cNvSpPr/>
          <p:nvPr/>
        </p:nvSpPr>
        <p:spPr>
          <a:xfrm>
            <a:off x="539552" y="1491630"/>
            <a:ext cx="4572000" cy="1785104"/>
          </a:xfrm>
          <a:prstGeom prst="rect">
            <a:avLst/>
          </a:prstGeom>
        </p:spPr>
        <p:txBody>
          <a:bodyPr>
            <a:spAutoFit/>
          </a:bodyPr>
          <a:lstStyle/>
          <a:p>
            <a:r>
              <a:rPr lang="zh-CN" altLang="en-US" sz="1000" kern="100" dirty="0">
                <a:latin typeface="Calibri" panose="020F0502020204030204" pitchFamily="34" charset="0"/>
                <a:cs typeface="Times New Roman" panose="02020603050405020304" pitchFamily="18" charset="0"/>
              </a:rPr>
              <a:t>为什么选择Netty而不是Java原生NIO？</a:t>
            </a:r>
          </a:p>
          <a:p>
            <a:r>
              <a:rPr lang="zh-CN" altLang="en-US" sz="1000" kern="100" dirty="0">
                <a:latin typeface="Calibri" panose="020F0502020204030204" pitchFamily="34" charset="0"/>
                <a:cs typeface="Times New Roman" panose="02020603050405020304" pitchFamily="18" charset="0"/>
              </a:rPr>
              <a:t>1</a:t>
            </a:r>
            <a:r>
              <a:rPr lang="zh-CN" altLang="en-US" sz="1000" kern="100" dirty="0" smtClean="0">
                <a:latin typeface="Calibri" panose="020F0502020204030204" pitchFamily="34" charset="0"/>
                <a:cs typeface="Times New Roman" panose="02020603050405020304" pitchFamily="18" charset="0"/>
              </a:rPr>
              <a:t>、Selector</a:t>
            </a:r>
            <a:r>
              <a:rPr lang="zh-CN" altLang="en-US" sz="1000" kern="100" dirty="0">
                <a:latin typeface="Calibri" panose="020F0502020204030204" pitchFamily="34" charset="0"/>
                <a:cs typeface="Times New Roman" panose="02020603050405020304" pitchFamily="18" charset="0"/>
              </a:rPr>
              <a:t>、Channel、Buffer、网络编程、多线程和并发、Reactor模式</a:t>
            </a:r>
          </a:p>
          <a:p>
            <a:r>
              <a:rPr lang="zh-CN" altLang="en-US" sz="1000" kern="100" dirty="0">
                <a:latin typeface="Calibri" panose="020F0502020204030204" pitchFamily="34" charset="0"/>
                <a:cs typeface="Times New Roman" panose="02020603050405020304" pitchFamily="18" charset="0"/>
              </a:rPr>
              <a:t>2</a:t>
            </a:r>
            <a:r>
              <a:rPr lang="zh-CN" altLang="en-US" sz="1000" kern="100" dirty="0" smtClean="0">
                <a:latin typeface="Calibri" panose="020F0502020204030204" pitchFamily="34" charset="0"/>
                <a:cs typeface="Times New Roman" panose="02020603050405020304" pitchFamily="18" charset="0"/>
              </a:rPr>
              <a:t>、重</a:t>
            </a:r>
            <a:r>
              <a:rPr lang="zh-CN" altLang="en-US" sz="1000" kern="100" dirty="0">
                <a:latin typeface="Calibri" panose="020F0502020204030204" pitchFamily="34" charset="0"/>
                <a:cs typeface="Times New Roman" panose="02020603050405020304" pitchFamily="18" charset="0"/>
              </a:rPr>
              <a:t>连、验证、网络拥塞、半包读写</a:t>
            </a:r>
          </a:p>
          <a:p>
            <a:r>
              <a:rPr lang="zh-CN" altLang="en-US" sz="1000" kern="100" dirty="0">
                <a:latin typeface="Calibri" panose="020F0502020204030204" pitchFamily="34" charset="0"/>
                <a:cs typeface="Times New Roman" panose="02020603050405020304" pitchFamily="18" charset="0"/>
              </a:rPr>
              <a:t>3</a:t>
            </a:r>
            <a:r>
              <a:rPr lang="zh-CN" altLang="en-US" sz="1000" kern="100" dirty="0" smtClean="0">
                <a:latin typeface="Calibri" panose="020F0502020204030204" pitchFamily="34" charset="0"/>
                <a:cs typeface="Times New Roman" panose="02020603050405020304" pitchFamily="18" charset="0"/>
              </a:rPr>
              <a:t>、NIO</a:t>
            </a:r>
            <a:r>
              <a:rPr lang="zh-CN" altLang="en-US" sz="1000" kern="100" dirty="0">
                <a:latin typeface="Calibri" panose="020F0502020204030204" pitchFamily="34" charset="0"/>
                <a:cs typeface="Times New Roman" panose="02020603050405020304" pitchFamily="18" charset="0"/>
              </a:rPr>
              <a:t>的Bug（epoll导致的空轮询）</a:t>
            </a:r>
          </a:p>
          <a:p>
            <a:endParaRPr lang="zh-CN" altLang="en-US" sz="1000" kern="100" dirty="0">
              <a:latin typeface="Calibri" panose="020F0502020204030204" pitchFamily="34" charset="0"/>
              <a:cs typeface="Times New Roman" panose="02020603050405020304" pitchFamily="18" charset="0"/>
            </a:endParaRPr>
          </a:p>
          <a:p>
            <a:r>
              <a:rPr lang="zh-CN" altLang="en-US" sz="1000" kern="100" dirty="0">
                <a:latin typeface="Calibri" panose="020F0502020204030204" pitchFamily="34" charset="0"/>
                <a:cs typeface="Times New Roman" panose="02020603050405020304" pitchFamily="18" charset="0"/>
              </a:rPr>
              <a:t>Netty提供：</a:t>
            </a:r>
          </a:p>
          <a:p>
            <a:r>
              <a:rPr lang="zh-CN" altLang="en-US" sz="1000" kern="100" dirty="0">
                <a:latin typeface="Calibri" panose="020F0502020204030204" pitchFamily="34" charset="0"/>
                <a:cs typeface="Times New Roman" panose="02020603050405020304" pitchFamily="18" charset="0"/>
              </a:rPr>
              <a:t>高性能高可用</a:t>
            </a:r>
          </a:p>
          <a:p>
            <a:r>
              <a:rPr lang="zh-CN" altLang="en-US" sz="1000" kern="100" dirty="0">
                <a:latin typeface="Calibri" panose="020F0502020204030204" pitchFamily="34" charset="0"/>
                <a:cs typeface="Times New Roman" panose="02020603050405020304" pitchFamily="18" charset="0"/>
              </a:rPr>
              <a:t>API使用简单，开发门槛低</a:t>
            </a:r>
          </a:p>
          <a:p>
            <a:r>
              <a:rPr lang="zh-CN" altLang="en-US" sz="1000" kern="100" dirty="0">
                <a:latin typeface="Calibri" panose="020F0502020204030204" pitchFamily="34" charset="0"/>
                <a:cs typeface="Times New Roman" panose="02020603050405020304" pitchFamily="18" charset="0"/>
              </a:rPr>
              <a:t>功能强大，预置了多种编解码，支持多种主流协议</a:t>
            </a:r>
          </a:p>
          <a:p>
            <a:r>
              <a:rPr lang="zh-CN" altLang="en-US" sz="1000" kern="100" dirty="0">
                <a:latin typeface="Calibri" panose="020F0502020204030204" pitchFamily="34" charset="0"/>
                <a:cs typeface="Times New Roman" panose="02020603050405020304" pitchFamily="18" charset="0"/>
              </a:rPr>
              <a:t>定制能力强，可以通过ChannelHandler对通信框架灵活扩展</a:t>
            </a:r>
          </a:p>
          <a:p>
            <a:r>
              <a:rPr lang="zh-CN" altLang="en-US" sz="1000" kern="100" dirty="0">
                <a:latin typeface="Calibri" panose="020F0502020204030204" pitchFamily="34" charset="0"/>
                <a:cs typeface="Times New Roman" panose="02020603050405020304" pitchFamily="18" charset="0"/>
              </a:rPr>
              <a:t>成熟稳定、版本迭代周期短、经历了众多商业企业应用的考验</a:t>
            </a:r>
          </a:p>
        </p:txBody>
      </p:sp>
    </p:spTree>
    <p:extLst>
      <p:ext uri="{BB962C8B-B14F-4D97-AF65-F5344CB8AC3E}">
        <p14:creationId xmlns:p14="http://schemas.microsoft.com/office/powerpoint/2010/main" val="3584627311"/>
      </p:ext>
    </p:extLst>
  </p:cSld>
  <p:clrMapOvr>
    <a:masterClrMapping/>
  </p:clrMapOvr>
  <p:transition>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407000" y="710111"/>
            <a:ext cx="6192688"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Netty&amp;keyword</a:t>
            </a:r>
            <a:r>
              <a:rPr lang="en-US" altLang="zh-CN" dirty="0" smtClean="0"/>
              <a:t>=</a:t>
            </a:r>
            <a:r>
              <a:rPr lang="en-US" altLang="zh-CN" dirty="0" smtClean="0">
                <a:solidFill>
                  <a:srgbClr val="C00000"/>
                </a:solidFill>
              </a:rPr>
              <a:t>overview</a:t>
            </a:r>
            <a:endParaRPr lang="zh-CN" altLang="en-US" dirty="0">
              <a:solidFill>
                <a:srgbClr val="C00000"/>
              </a:solidFill>
            </a:endParaRPr>
          </a:p>
        </p:txBody>
      </p:sp>
      <p:sp>
        <p:nvSpPr>
          <p:cNvPr id="6" name="文本框 9"/>
          <p:cNvSpPr txBox="1"/>
          <p:nvPr/>
        </p:nvSpPr>
        <p:spPr>
          <a:xfrm>
            <a:off x="2565506" y="1888681"/>
            <a:ext cx="2702984"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en-US" altLang="zh-CN" dirty="0" err="1" smtClean="0">
                <a:latin typeface="微软雅黑" panose="020B0503020204020204" pitchFamily="34" charset="-122"/>
                <a:ea typeface="微软雅黑" panose="020B0503020204020204" pitchFamily="34" charset="-122"/>
              </a:rPr>
              <a:t>Netty</a:t>
            </a:r>
            <a:r>
              <a:rPr lang="zh-CN" altLang="en-US" dirty="0" smtClean="0">
                <a:latin typeface="微软雅黑" panose="020B0503020204020204" pitchFamily="34" charset="-122"/>
                <a:ea typeface="微软雅黑" panose="020B0503020204020204" pitchFamily="34" charset="-122"/>
              </a:rPr>
              <a:t>的高性能高可用</a:t>
            </a:r>
            <a:endParaRPr lang="zh-CN" altLang="zh-CN" dirty="0">
              <a:latin typeface="微软雅黑" panose="020B0503020204020204" pitchFamily="34" charset="-122"/>
              <a:ea typeface="微软雅黑" panose="020B0503020204020204" pitchFamily="34" charset="-122"/>
            </a:endParaRPr>
          </a:p>
        </p:txBody>
      </p:sp>
      <p:sp>
        <p:nvSpPr>
          <p:cNvPr id="7" name="文本框 9"/>
          <p:cNvSpPr txBox="1"/>
          <p:nvPr/>
        </p:nvSpPr>
        <p:spPr>
          <a:xfrm>
            <a:off x="2571776" y="1302087"/>
            <a:ext cx="1779654"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en-US" altLang="zh-CN" dirty="0" err="1" smtClean="0">
                <a:latin typeface="微软雅黑" panose="020B0503020204020204" pitchFamily="34" charset="-122"/>
                <a:ea typeface="微软雅黑" panose="020B0503020204020204" pitchFamily="34" charset="-122"/>
              </a:rPr>
              <a:t>Netty</a:t>
            </a:r>
            <a:r>
              <a:rPr lang="zh-CN" altLang="en-US" dirty="0" smtClean="0">
                <a:latin typeface="微软雅黑" panose="020B0503020204020204" pitchFamily="34" charset="-122"/>
                <a:ea typeface="微软雅黑" panose="020B0503020204020204" pitchFamily="34" charset="-122"/>
              </a:rPr>
              <a:t>的架构</a:t>
            </a:r>
            <a:endParaRPr lang="zh-CN" altLang="zh-CN" dirty="0">
              <a:latin typeface="微软雅黑" panose="020B0503020204020204" pitchFamily="34" charset="-122"/>
              <a:ea typeface="微软雅黑" panose="020B0503020204020204" pitchFamily="34" charset="-122"/>
            </a:endParaRPr>
          </a:p>
        </p:txBody>
      </p:sp>
      <p:sp>
        <p:nvSpPr>
          <p:cNvPr id="9" name="文本框 9"/>
          <p:cNvSpPr txBox="1"/>
          <p:nvPr/>
        </p:nvSpPr>
        <p:spPr>
          <a:xfrm>
            <a:off x="2573554" y="2464787"/>
            <a:ext cx="2746201"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en-US" altLang="zh-CN" dirty="0" err="1" smtClean="0">
                <a:latin typeface="微软雅黑" panose="020B0503020204020204" pitchFamily="34" charset="-122"/>
                <a:ea typeface="微软雅黑" panose="020B0503020204020204" pitchFamily="34" charset="-122"/>
              </a:rPr>
              <a:t>Netty</a:t>
            </a:r>
            <a:r>
              <a:rPr lang="zh-CN" altLang="en-US"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Core Elements</a:t>
            </a:r>
            <a:endParaRPr lang="zh-CN" altLang="zh-CN"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2573554" y="3056763"/>
            <a:ext cx="2235612"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rPr>
              <a:t>Reactor</a:t>
            </a:r>
            <a:r>
              <a:rPr lang="zh-CN" altLang="en-US" dirty="0" smtClean="0">
                <a:latin typeface="微软雅黑" panose="020B0503020204020204" pitchFamily="34" charset="-122"/>
                <a:ea typeface="微软雅黑" panose="020B0503020204020204" pitchFamily="34" charset="-122"/>
              </a:rPr>
              <a:t>线程模型</a:t>
            </a:r>
            <a:endParaRPr lang="zh-CN" altLang="zh-CN"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2565506" y="3723878"/>
            <a:ext cx="331084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与</a:t>
            </a:r>
            <a:r>
              <a:rPr lang="en-US" altLang="zh-CN" dirty="0" err="1" smtClean="0">
                <a:latin typeface="微软雅黑" panose="020B0503020204020204" pitchFamily="34" charset="-122"/>
                <a:ea typeface="微软雅黑" panose="020B0503020204020204" pitchFamily="34" charset="-122"/>
              </a:rPr>
              <a:t>WebSocket</a:t>
            </a:r>
            <a:r>
              <a:rPr lang="zh-CN" altLang="en-US" dirty="0" smtClean="0">
                <a:latin typeface="微软雅黑" panose="020B0503020204020204" pitchFamily="34" charset="-122"/>
                <a:ea typeface="微软雅黑" panose="020B0503020204020204" pitchFamily="34" charset="-122"/>
              </a:rPr>
              <a:t>的整合</a:t>
            </a:r>
            <a:r>
              <a:rPr lang="en-US" altLang="zh-CN" dirty="0" smtClean="0">
                <a:latin typeface="微软雅黑" panose="020B0503020204020204" pitchFamily="34" charset="-122"/>
                <a:ea typeface="微软雅黑" panose="020B0503020204020204" pitchFamily="34" charset="-122"/>
              </a:rPr>
              <a:t>Demo</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3310255"/>
      </p:ext>
    </p:extLst>
  </p:cSld>
  <p:clrMapOvr>
    <a:masterClrMapping/>
  </p:clrMapOvr>
  <p:transition>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7" name="图片 6"/>
          <p:cNvPicPr/>
          <p:nvPr/>
        </p:nvPicPr>
        <p:blipFill>
          <a:blip r:embed="rId2"/>
          <a:stretch>
            <a:fillRect/>
          </a:stretch>
        </p:blipFill>
        <p:spPr>
          <a:xfrm>
            <a:off x="1547664" y="1079443"/>
            <a:ext cx="5486400" cy="3171190"/>
          </a:xfrm>
          <a:prstGeom prst="rect">
            <a:avLst/>
          </a:prstGeom>
        </p:spPr>
      </p:pic>
      <p:sp>
        <p:nvSpPr>
          <p:cNvPr id="2" name="矩形 1"/>
          <p:cNvSpPr/>
          <p:nvPr/>
        </p:nvSpPr>
        <p:spPr>
          <a:xfrm>
            <a:off x="3556922" y="4232953"/>
            <a:ext cx="1683666" cy="276999"/>
          </a:xfrm>
          <a:prstGeom prst="rect">
            <a:avLst/>
          </a:prstGeom>
        </p:spPr>
        <p:txBody>
          <a:bodyPr wrap="none">
            <a:spAutoFit/>
          </a:bodyPr>
          <a:lstStyle/>
          <a:p>
            <a:pPr algn="ctr">
              <a:spcAft>
                <a:spcPts val="0"/>
              </a:spcAft>
            </a:pPr>
            <a:r>
              <a:rPr lang="zh-CN" altLang="en-US" sz="1200" dirty="0"/>
              <a:t>图</a:t>
            </a:r>
            <a:r>
              <a:rPr lang="en-US" altLang="zh-CN" sz="1200" dirty="0"/>
              <a:t>21. </a:t>
            </a:r>
            <a:r>
              <a:rPr lang="en-US" altLang="zh-CN" sz="1200" dirty="0" err="1"/>
              <a:t>Netty</a:t>
            </a:r>
            <a:r>
              <a:rPr lang="zh-CN" altLang="en-US" sz="1200" dirty="0"/>
              <a:t>的三层结构</a:t>
            </a:r>
            <a:endParaRPr lang="zh-CN" altLang="zh-CN" sz="1200" dirty="0"/>
          </a:p>
        </p:txBody>
      </p:sp>
      <p:sp>
        <p:nvSpPr>
          <p:cNvPr id="10" name="矩形 9"/>
          <p:cNvSpPr/>
          <p:nvPr/>
        </p:nvSpPr>
        <p:spPr>
          <a:xfrm>
            <a:off x="3362565" y="820124"/>
            <a:ext cx="1856598" cy="369332"/>
          </a:xfrm>
          <a:prstGeom prst="rect">
            <a:avLst/>
          </a:prstGeom>
        </p:spPr>
        <p:txBody>
          <a:bodyPr wrap="none">
            <a:spAutoFit/>
          </a:bodyPr>
          <a:lstStyle/>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Netty</a:t>
            </a:r>
            <a:r>
              <a:rPr lang="zh-CN" altLang="en-US" dirty="0">
                <a:latin typeface="微软雅黑" panose="020B0503020204020204" pitchFamily="34" charset="-122"/>
                <a:ea typeface="微软雅黑" panose="020B0503020204020204" pitchFamily="34" charset="-122"/>
              </a:rPr>
              <a:t>的架构</a:t>
            </a:r>
            <a:endParaRPr lang="zh-CN" altLang="en-US" dirty="0"/>
          </a:p>
        </p:txBody>
      </p:sp>
    </p:spTree>
    <p:extLst>
      <p:ext uri="{BB962C8B-B14F-4D97-AF65-F5344CB8AC3E}">
        <p14:creationId xmlns:p14="http://schemas.microsoft.com/office/powerpoint/2010/main" val="2342567217"/>
      </p:ext>
    </p:extLst>
  </p:cSld>
  <p:clrMapOvr>
    <a:masterClrMapping/>
  </p:clrMapOvr>
  <p:transition>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2" name="矩形 1"/>
          <p:cNvSpPr/>
          <p:nvPr/>
        </p:nvSpPr>
        <p:spPr>
          <a:xfrm>
            <a:off x="2627784" y="771550"/>
            <a:ext cx="2779928" cy="369332"/>
          </a:xfrm>
          <a:prstGeom prst="rect">
            <a:avLst/>
          </a:prstGeom>
        </p:spPr>
        <p:txBody>
          <a:bodyPr wrap="none">
            <a:spAutoFit/>
          </a:bodyPr>
          <a:lstStyle/>
          <a:p>
            <a:pPr algn="ct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Netty</a:t>
            </a:r>
            <a:r>
              <a:rPr lang="zh-CN" altLang="en-US" dirty="0">
                <a:latin typeface="微软雅黑" panose="020B0503020204020204" pitchFamily="34" charset="-122"/>
                <a:ea typeface="微软雅黑" panose="020B0503020204020204" pitchFamily="34" charset="-122"/>
              </a:rPr>
              <a:t>的高性能高可用</a:t>
            </a:r>
            <a:endParaRPr lang="zh-CN" altLang="zh-CN" dirty="0">
              <a:latin typeface="微软雅黑" panose="020B0503020204020204" pitchFamily="34" charset="-122"/>
              <a:ea typeface="微软雅黑" panose="020B0503020204020204" pitchFamily="34" charset="-122"/>
            </a:endParaRPr>
          </a:p>
        </p:txBody>
      </p:sp>
      <p:sp>
        <p:nvSpPr>
          <p:cNvPr id="3" name="矩形 2"/>
          <p:cNvSpPr/>
          <p:nvPr/>
        </p:nvSpPr>
        <p:spPr>
          <a:xfrm>
            <a:off x="539552" y="1140882"/>
            <a:ext cx="8532440" cy="3477875"/>
          </a:xfrm>
          <a:prstGeom prst="rect">
            <a:avLst/>
          </a:prstGeom>
        </p:spPr>
        <p:txBody>
          <a:bodyPr wrap="square">
            <a:spAutoFit/>
          </a:bodyPr>
          <a:lstStyle/>
          <a:p>
            <a:r>
              <a:rPr lang="zh-CN" altLang="en-US" sz="1100" dirty="0"/>
              <a:t>一、高效的Reactor线程模型</a:t>
            </a:r>
          </a:p>
          <a:p>
            <a:endParaRPr lang="zh-CN" altLang="en-US" sz="1100" dirty="0"/>
          </a:p>
          <a:p>
            <a:r>
              <a:rPr lang="zh-CN" altLang="en-US" sz="1100" dirty="0"/>
              <a:t>二、零拷贝 </a:t>
            </a:r>
          </a:p>
          <a:p>
            <a:r>
              <a:rPr lang="en-US" altLang="zh-CN" sz="1100" dirty="0" smtClean="0"/>
              <a:t>	</a:t>
            </a:r>
            <a:r>
              <a:rPr lang="zh-CN" altLang="en-US" sz="1100" dirty="0" smtClean="0"/>
              <a:t>1</a:t>
            </a:r>
            <a:r>
              <a:rPr lang="zh-CN" altLang="en-US" sz="1100" dirty="0"/>
              <a:t>、堆外直接内存 </a:t>
            </a:r>
          </a:p>
          <a:p>
            <a:r>
              <a:rPr lang="en-US" altLang="zh-CN" sz="1100" dirty="0" smtClean="0"/>
              <a:t>	</a:t>
            </a:r>
            <a:r>
              <a:rPr lang="zh-CN" altLang="en-US" sz="1100" dirty="0" smtClean="0"/>
              <a:t>2</a:t>
            </a:r>
            <a:r>
              <a:rPr lang="zh-CN" altLang="en-US" sz="1100" dirty="0"/>
              <a:t>、gathering聚合</a:t>
            </a:r>
            <a:r>
              <a:rPr lang="zh-CN" altLang="en-US" sz="1100" dirty="0" smtClean="0"/>
              <a:t>buffer</a:t>
            </a:r>
            <a:endParaRPr lang="en-US" altLang="zh-CN" sz="1100" dirty="0"/>
          </a:p>
          <a:p>
            <a:r>
              <a:rPr lang="en-US" altLang="zh-CN" sz="1100" dirty="0" smtClean="0"/>
              <a:t>	</a:t>
            </a:r>
            <a:r>
              <a:rPr lang="zh-CN" altLang="en-US" sz="1100" dirty="0" smtClean="0"/>
              <a:t>3、文件传输采用transferTo，非传统循环write导致的内存拷贝</a:t>
            </a:r>
          </a:p>
          <a:p>
            <a:endParaRPr lang="zh-CN" altLang="en-US" sz="1100" dirty="0"/>
          </a:p>
          <a:p>
            <a:r>
              <a:rPr lang="zh-CN" altLang="en-US" sz="1100" dirty="0"/>
              <a:t>三、基于内存池的缓冲区重用机制</a:t>
            </a:r>
          </a:p>
          <a:p>
            <a:r>
              <a:rPr lang="zh-CN" altLang="en-US" sz="1100" dirty="0"/>
              <a:t>PooledByteBufAllocator分配堆外直接内存缓冲区 重用</a:t>
            </a:r>
          </a:p>
          <a:p>
            <a:r>
              <a:rPr lang="zh-CN" altLang="en-US" sz="1100" dirty="0"/>
              <a:t>不采用内存池分配器创建堆外直接内存 回收</a:t>
            </a:r>
          </a:p>
          <a:p>
            <a:endParaRPr lang="zh-CN" altLang="en-US" sz="1100" dirty="0"/>
          </a:p>
          <a:p>
            <a:r>
              <a:rPr lang="zh-CN" altLang="en-US" sz="1100" dirty="0"/>
              <a:t>四、无锁化串行设计理念</a:t>
            </a:r>
          </a:p>
          <a:p>
            <a:endParaRPr lang="zh-CN" altLang="en-US" sz="1100" dirty="0"/>
          </a:p>
          <a:p>
            <a:r>
              <a:rPr lang="zh-CN" altLang="en-US" sz="1100" dirty="0"/>
              <a:t>五、高性能的序列化框架</a:t>
            </a:r>
          </a:p>
          <a:p>
            <a:endParaRPr lang="zh-CN" altLang="en-US" sz="1100" dirty="0"/>
          </a:p>
          <a:p>
            <a:r>
              <a:rPr lang="zh-CN" altLang="en-US" sz="1100" dirty="0"/>
              <a:t>Netty默认提供了对Google Protobuf的</a:t>
            </a:r>
            <a:r>
              <a:rPr lang="zh-CN" altLang="en-US" sz="1100" dirty="0" smtClean="0"/>
              <a:t>支持。</a:t>
            </a:r>
            <a:endParaRPr lang="en-US" altLang="zh-CN" sz="1100" dirty="0" smtClean="0"/>
          </a:p>
          <a:p>
            <a:endParaRPr lang="zh-CN" altLang="en-US" sz="1100" dirty="0"/>
          </a:p>
          <a:p>
            <a:r>
              <a:rPr lang="zh-CN" altLang="en-US" sz="1100" dirty="0" smtClean="0"/>
              <a:t>六、</a:t>
            </a:r>
            <a:r>
              <a:rPr lang="zh-CN" altLang="en-US" sz="1100" dirty="0"/>
              <a:t>Netty迭代版本不断加入的</a:t>
            </a:r>
            <a:r>
              <a:rPr lang="zh-CN" altLang="en-US" sz="1100" dirty="0" smtClean="0"/>
              <a:t>可靠性</a:t>
            </a:r>
            <a:endParaRPr lang="en-US" altLang="zh-CN" sz="1100" dirty="0" smtClean="0"/>
          </a:p>
          <a:p>
            <a:endParaRPr lang="zh-CN" altLang="en-US" sz="1100" dirty="0"/>
          </a:p>
          <a:p>
            <a:r>
              <a:rPr lang="zh-CN" altLang="en-US" sz="1100" dirty="0" smtClean="0"/>
              <a:t>如</a:t>
            </a:r>
            <a:r>
              <a:rPr lang="en-US" altLang="zh-CN" sz="1100" dirty="0" err="1" smtClean="0"/>
              <a:t>Netty</a:t>
            </a:r>
            <a:r>
              <a:rPr lang="zh-CN" altLang="en-US" sz="1100" dirty="0" smtClean="0"/>
              <a:t>加入的基于链路空闲的有效性检测</a:t>
            </a:r>
            <a:r>
              <a:rPr lang="zh-CN" altLang="en-US" sz="1100" dirty="0"/>
              <a:t>。</a:t>
            </a:r>
          </a:p>
        </p:txBody>
      </p:sp>
    </p:spTree>
    <p:extLst>
      <p:ext uri="{BB962C8B-B14F-4D97-AF65-F5344CB8AC3E}">
        <p14:creationId xmlns:p14="http://schemas.microsoft.com/office/powerpoint/2010/main" val="679095360"/>
      </p:ext>
    </p:extLst>
  </p:cSld>
  <p:clrMapOvr>
    <a:masterClrMapping/>
  </p:clrMapOvr>
  <p:transition>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9"/>
          <p:cNvSpPr txBox="1"/>
          <p:nvPr/>
        </p:nvSpPr>
        <p:spPr>
          <a:xfrm>
            <a:off x="2445042" y="642924"/>
            <a:ext cx="282314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Netty</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Core Elements</a:t>
            </a:r>
            <a:endParaRPr lang="zh-CN" altLang="zh-CN" dirty="0">
              <a:latin typeface="微软雅黑" panose="020B0503020204020204" pitchFamily="34" charset="-122"/>
              <a:ea typeface="微软雅黑" panose="020B0503020204020204" pitchFamily="34" charset="-122"/>
            </a:endParaRPr>
          </a:p>
        </p:txBody>
      </p:sp>
      <p:pic>
        <p:nvPicPr>
          <p:cNvPr id="6" name="图片 5"/>
          <p:cNvPicPr/>
          <p:nvPr/>
        </p:nvPicPr>
        <p:blipFill>
          <a:blip r:embed="rId2"/>
          <a:stretch>
            <a:fillRect/>
          </a:stretch>
        </p:blipFill>
        <p:spPr>
          <a:xfrm>
            <a:off x="179512" y="1012256"/>
            <a:ext cx="3841391" cy="3423359"/>
          </a:xfrm>
          <a:prstGeom prst="rect">
            <a:avLst/>
          </a:prstGeom>
        </p:spPr>
      </p:pic>
      <p:pic>
        <p:nvPicPr>
          <p:cNvPr id="7" name="图片 6"/>
          <p:cNvPicPr/>
          <p:nvPr/>
        </p:nvPicPr>
        <p:blipFill>
          <a:blip r:embed="rId3"/>
          <a:stretch>
            <a:fillRect/>
          </a:stretch>
        </p:blipFill>
        <p:spPr>
          <a:xfrm>
            <a:off x="4427984" y="1012255"/>
            <a:ext cx="4342765" cy="3423359"/>
          </a:xfrm>
          <a:prstGeom prst="rect">
            <a:avLst/>
          </a:prstGeom>
        </p:spPr>
      </p:pic>
      <p:sp>
        <p:nvSpPr>
          <p:cNvPr id="9" name="矩形 8"/>
          <p:cNvSpPr/>
          <p:nvPr/>
        </p:nvSpPr>
        <p:spPr>
          <a:xfrm>
            <a:off x="1627364" y="4454619"/>
            <a:ext cx="1236237" cy="246221"/>
          </a:xfrm>
          <a:prstGeom prst="rect">
            <a:avLst/>
          </a:prstGeom>
        </p:spPr>
        <p:txBody>
          <a:bodyPr wrap="none">
            <a:spAutoFit/>
          </a:bodyPr>
          <a:lstStyle/>
          <a:p>
            <a:pPr algn="ctr">
              <a:spcAft>
                <a:spcPts val="0"/>
              </a:spcAft>
            </a:pPr>
            <a:r>
              <a:rPr lang="zh-CN" altLang="en-US" sz="1000" dirty="0"/>
              <a:t>图</a:t>
            </a:r>
            <a:r>
              <a:rPr lang="en-US" altLang="zh-CN" sz="1000" dirty="0" smtClean="0"/>
              <a:t>22. </a:t>
            </a:r>
            <a:r>
              <a:rPr lang="en-US" altLang="zh-CN" sz="1000" dirty="0" err="1" smtClean="0"/>
              <a:t>NioEventLoop</a:t>
            </a:r>
            <a:endParaRPr lang="zh-CN" altLang="zh-CN" sz="1000" dirty="0"/>
          </a:p>
        </p:txBody>
      </p:sp>
      <p:sp>
        <p:nvSpPr>
          <p:cNvPr id="10" name="矩形 9"/>
          <p:cNvSpPr/>
          <p:nvPr/>
        </p:nvSpPr>
        <p:spPr>
          <a:xfrm>
            <a:off x="5817743" y="4435614"/>
            <a:ext cx="1563248" cy="246221"/>
          </a:xfrm>
          <a:prstGeom prst="rect">
            <a:avLst/>
          </a:prstGeom>
        </p:spPr>
        <p:txBody>
          <a:bodyPr wrap="none">
            <a:spAutoFit/>
          </a:bodyPr>
          <a:lstStyle/>
          <a:p>
            <a:pPr algn="ctr">
              <a:spcAft>
                <a:spcPts val="0"/>
              </a:spcAft>
            </a:pPr>
            <a:r>
              <a:rPr lang="zh-CN" altLang="en-US" sz="1000" dirty="0"/>
              <a:t>图</a:t>
            </a:r>
            <a:r>
              <a:rPr lang="en-US" altLang="zh-CN" sz="1000" dirty="0" smtClean="0"/>
              <a:t>23. </a:t>
            </a:r>
            <a:r>
              <a:rPr lang="en-US" altLang="zh-CN" sz="1000" dirty="0" err="1" smtClean="0"/>
              <a:t>NioEventLoopGroup</a:t>
            </a:r>
            <a:endParaRPr lang="zh-CN" altLang="zh-CN" sz="1000" dirty="0"/>
          </a:p>
        </p:txBody>
      </p:sp>
    </p:spTree>
    <p:extLst>
      <p:ext uri="{BB962C8B-B14F-4D97-AF65-F5344CB8AC3E}">
        <p14:creationId xmlns:p14="http://schemas.microsoft.com/office/powerpoint/2010/main" val="903498754"/>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矩形 3"/>
          <p:cNvSpPr/>
          <p:nvPr/>
        </p:nvSpPr>
        <p:spPr>
          <a:xfrm>
            <a:off x="74643" y="2510433"/>
            <a:ext cx="3990195" cy="33855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dk1"/>
                </a:solidFill>
                <a:latin typeface="微软雅黑" panose="020B0503020204020204" pitchFamily="34" charset="-122"/>
                <a:ea typeface="微软雅黑" panose="020B0503020204020204" pitchFamily="34" charset="-122"/>
              </a:rPr>
              <a:t>了解编程</a:t>
            </a:r>
            <a:r>
              <a:rPr lang="en-US" altLang="zh-CN" sz="1600" dirty="0">
                <a:solidFill>
                  <a:schemeClr val="dk1"/>
                </a:solidFill>
                <a:latin typeface="微软雅黑" panose="020B0503020204020204" pitchFamily="34" charset="-122"/>
                <a:ea typeface="微软雅黑" panose="020B0503020204020204" pitchFamily="34" charset="-122"/>
              </a:rPr>
              <a:t>(</a:t>
            </a:r>
            <a:r>
              <a:rPr lang="en-US" altLang="zh-CN" sz="1600" dirty="0" smtClean="0">
                <a:solidFill>
                  <a:schemeClr val="dk1"/>
                </a:solidFill>
                <a:latin typeface="微软雅黑" panose="020B0503020204020204" pitchFamily="34" charset="-122"/>
                <a:ea typeface="微软雅黑" panose="020B0503020204020204" pitchFamily="34" charset="-122"/>
              </a:rPr>
              <a:t>C&amp;</a:t>
            </a:r>
            <a:r>
              <a:rPr lang="zh-CN" altLang="en-US" sz="1600" dirty="0" smtClean="0">
                <a:solidFill>
                  <a:schemeClr val="dk1"/>
                </a:solidFill>
                <a:latin typeface="微软雅黑" panose="020B0503020204020204" pitchFamily="34" charset="-122"/>
                <a:ea typeface="微软雅黑" panose="020B0503020204020204" pitchFamily="34" charset="-122"/>
              </a:rPr>
              <a:t>汇编</a:t>
            </a:r>
            <a:r>
              <a:rPr lang="en-US" altLang="zh-CN" sz="1600" dirty="0" smtClean="0">
                <a:solidFill>
                  <a:schemeClr val="dk1"/>
                </a:solidFill>
                <a:latin typeface="微软雅黑" panose="020B0503020204020204" pitchFamily="34" charset="-122"/>
                <a:ea typeface="微软雅黑" panose="020B0503020204020204" pitchFamily="34" charset="-122"/>
              </a:rPr>
              <a:t>&amp;</a:t>
            </a:r>
            <a:r>
              <a:rPr lang="zh-CN" altLang="en-US" sz="1600" dirty="0" smtClean="0">
                <a:solidFill>
                  <a:schemeClr val="dk1"/>
                </a:solidFill>
                <a:latin typeface="微软雅黑" panose="020B0503020204020204" pitchFamily="34" charset="-122"/>
                <a:ea typeface="微软雅黑" panose="020B0503020204020204" pitchFamily="34" charset="-122"/>
              </a:rPr>
              <a:t>编译</a:t>
            </a:r>
            <a:r>
              <a:rPr lang="en-US" altLang="zh-CN" sz="1600" dirty="0" smtClean="0">
                <a:solidFill>
                  <a:schemeClr val="dk1"/>
                </a:solidFill>
                <a:latin typeface="微软雅黑" panose="020B0503020204020204" pitchFamily="34" charset="-122"/>
                <a:ea typeface="微软雅黑" panose="020B0503020204020204" pitchFamily="34" charset="-122"/>
              </a:rPr>
              <a:t>&amp;OS&amp;</a:t>
            </a:r>
            <a:r>
              <a:rPr lang="zh-CN" altLang="en-US" sz="1600" dirty="0" smtClean="0">
                <a:solidFill>
                  <a:schemeClr val="dk1"/>
                </a:solidFill>
                <a:latin typeface="微软雅黑" panose="020B0503020204020204" pitchFamily="34" charset="-122"/>
                <a:ea typeface="微软雅黑" panose="020B0503020204020204" pitchFamily="34" charset="-122"/>
              </a:rPr>
              <a:t>算法与</a:t>
            </a:r>
            <a:r>
              <a:rPr lang="en-US" altLang="zh-CN" sz="1600" dirty="0" smtClean="0">
                <a:solidFill>
                  <a:schemeClr val="dk1"/>
                </a:solidFill>
                <a:latin typeface="微软雅黑" panose="020B0503020204020204" pitchFamily="34" charset="-122"/>
                <a:ea typeface="微软雅黑" panose="020B0503020204020204" pitchFamily="34" charset="-122"/>
              </a:rPr>
              <a:t>DS)</a:t>
            </a:r>
            <a:endParaRPr lang="zh-CN" altLang="en-US" sz="1600" dirty="0">
              <a:solidFill>
                <a:schemeClr val="dk1"/>
              </a:solidFill>
              <a:latin typeface="微软雅黑" panose="020B0503020204020204" pitchFamily="34" charset="-122"/>
              <a:ea typeface="微软雅黑" panose="020B0503020204020204" pitchFamily="34" charset="-122"/>
            </a:endParaRPr>
          </a:p>
        </p:txBody>
      </p:sp>
      <p:sp>
        <p:nvSpPr>
          <p:cNvPr id="5" name="上弧形箭头 4"/>
          <p:cNvSpPr/>
          <p:nvPr/>
        </p:nvSpPr>
        <p:spPr>
          <a:xfrm>
            <a:off x="1114884" y="2008339"/>
            <a:ext cx="2088232" cy="356219"/>
          </a:xfrm>
          <a:prstGeom prst="curvedDownArrow">
            <a:avLst/>
          </a:prstGeom>
        </p:spPr>
        <p:style>
          <a:lnRef idx="1">
            <a:schemeClr val="accent2"/>
          </a:lnRef>
          <a:fillRef idx="3">
            <a:schemeClr val="accent2"/>
          </a:fillRef>
          <a:effectRef idx="2">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FF0000"/>
              </a:solidFill>
            </a:endParaRPr>
          </a:p>
        </p:txBody>
      </p:sp>
      <p:sp>
        <p:nvSpPr>
          <p:cNvPr id="6" name="矩形 5"/>
          <p:cNvSpPr/>
          <p:nvPr/>
        </p:nvSpPr>
        <p:spPr>
          <a:xfrm>
            <a:off x="3268286" y="2268219"/>
            <a:ext cx="2896178" cy="33855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dk1"/>
                </a:solidFill>
                <a:latin typeface="微软雅黑" panose="020B0503020204020204" pitchFamily="34" charset="-122"/>
                <a:ea typeface="微软雅黑" panose="020B0503020204020204" pitchFamily="34" charset="-122"/>
              </a:rPr>
              <a:t>基本功训练</a:t>
            </a:r>
            <a:r>
              <a:rPr lang="en-US" altLang="zh-CN" sz="1600" dirty="0">
                <a:solidFill>
                  <a:schemeClr val="dk1"/>
                </a:solidFill>
                <a:latin typeface="微软雅黑" panose="020B0503020204020204" pitchFamily="34" charset="-122"/>
                <a:ea typeface="微软雅黑" panose="020B0503020204020204" pitchFamily="34" charset="-122"/>
              </a:rPr>
              <a:t>(</a:t>
            </a:r>
            <a:r>
              <a:rPr lang="en-US" altLang="zh-CN" sz="1600" dirty="0" smtClean="0">
                <a:solidFill>
                  <a:schemeClr val="dk1"/>
                </a:solidFill>
                <a:latin typeface="微软雅黑" panose="020B0503020204020204" pitchFamily="34" charset="-122"/>
                <a:ea typeface="微软雅黑" panose="020B0503020204020204" pitchFamily="34" charset="-122"/>
              </a:rPr>
              <a:t>ACM</a:t>
            </a:r>
            <a:r>
              <a:rPr lang="zh-CN" altLang="en-US" sz="1600" dirty="0" smtClean="0">
                <a:solidFill>
                  <a:schemeClr val="dk1"/>
                </a:solidFill>
                <a:latin typeface="微软雅黑" panose="020B0503020204020204" pitchFamily="34" charset="-122"/>
                <a:ea typeface="微软雅黑" panose="020B0503020204020204" pitchFamily="34" charset="-122"/>
              </a:rPr>
              <a:t>、</a:t>
            </a:r>
            <a:r>
              <a:rPr lang="en-US" altLang="zh-CN" sz="1600" dirty="0" smtClean="0">
                <a:solidFill>
                  <a:schemeClr val="dk1"/>
                </a:solidFill>
                <a:latin typeface="微软雅黑" panose="020B0503020204020204" pitchFamily="34" charset="-122"/>
                <a:ea typeface="微软雅黑" panose="020B0503020204020204" pitchFamily="34" charset="-122"/>
              </a:rPr>
              <a:t>OJ</a:t>
            </a:r>
            <a:r>
              <a:rPr lang="zh-CN" altLang="en-US" sz="1600" dirty="0" smtClean="0">
                <a:solidFill>
                  <a:schemeClr val="dk1"/>
                </a:solidFill>
                <a:latin typeface="微软雅黑" panose="020B0503020204020204" pitchFamily="34" charset="-122"/>
                <a:ea typeface="微软雅黑" panose="020B0503020204020204" pitchFamily="34" charset="-122"/>
              </a:rPr>
              <a:t>、竞赛</a:t>
            </a:r>
            <a:r>
              <a:rPr lang="en-US" altLang="zh-CN" sz="1600" dirty="0" smtClean="0">
                <a:solidFill>
                  <a:schemeClr val="dk1"/>
                </a:solidFill>
                <a:latin typeface="微软雅黑" panose="020B0503020204020204" pitchFamily="34" charset="-122"/>
                <a:ea typeface="微软雅黑" panose="020B0503020204020204" pitchFamily="34" charset="-122"/>
              </a:rPr>
              <a:t>)</a:t>
            </a:r>
            <a:endParaRPr lang="zh-CN" altLang="en-US" sz="1600" dirty="0">
              <a:solidFill>
                <a:schemeClr val="dk1"/>
              </a:solidFill>
              <a:latin typeface="微软雅黑" panose="020B0503020204020204" pitchFamily="34" charset="-122"/>
              <a:ea typeface="微软雅黑" panose="020B0503020204020204" pitchFamily="34" charset="-122"/>
            </a:endParaRPr>
          </a:p>
        </p:txBody>
      </p:sp>
      <p:sp>
        <p:nvSpPr>
          <p:cNvPr id="7" name="右弧形箭头 6"/>
          <p:cNvSpPr/>
          <p:nvPr/>
        </p:nvSpPr>
        <p:spPr>
          <a:xfrm>
            <a:off x="6209482" y="2559315"/>
            <a:ext cx="501282" cy="630305"/>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9" name="矩形 8"/>
          <p:cNvSpPr/>
          <p:nvPr/>
        </p:nvSpPr>
        <p:spPr>
          <a:xfrm>
            <a:off x="4932040" y="3155308"/>
            <a:ext cx="2154693" cy="58477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dk1"/>
                </a:solidFill>
                <a:latin typeface="微软雅黑" panose="020B0503020204020204" pitchFamily="34" charset="-122"/>
                <a:ea typeface="微软雅黑" panose="020B0503020204020204" pitchFamily="34" charset="-122"/>
              </a:rPr>
              <a:t>接触开发</a:t>
            </a:r>
            <a:r>
              <a:rPr lang="en-US" altLang="zh-CN" sz="1600" dirty="0" smtClean="0">
                <a:solidFill>
                  <a:schemeClr val="dk1"/>
                </a:solidFill>
                <a:latin typeface="微软雅黑" panose="020B0503020204020204" pitchFamily="34" charset="-122"/>
                <a:ea typeface="微软雅黑" panose="020B0503020204020204" pitchFamily="34" charset="-122"/>
              </a:rPr>
              <a:t>(</a:t>
            </a:r>
            <a:r>
              <a:rPr lang="zh-CN" altLang="en-US" sz="1600" dirty="0" smtClean="0">
                <a:solidFill>
                  <a:schemeClr val="dk1"/>
                </a:solidFill>
                <a:latin typeface="微软雅黑" panose="020B0503020204020204" pitchFamily="34" charset="-122"/>
                <a:ea typeface="微软雅黑" panose="020B0503020204020204" pitchFamily="34" charset="-122"/>
              </a:rPr>
              <a:t>独立完整</a:t>
            </a:r>
            <a:r>
              <a:rPr lang="en-US" altLang="zh-CN" sz="1600" dirty="0" smtClean="0">
                <a:solidFill>
                  <a:schemeClr val="dk1"/>
                </a:solidFill>
                <a:latin typeface="微软雅黑" panose="020B0503020204020204" pitchFamily="34" charset="-122"/>
                <a:ea typeface="微软雅黑" panose="020B0503020204020204" pitchFamily="34" charset="-122"/>
              </a:rPr>
              <a:t>Project)</a:t>
            </a:r>
            <a:endParaRPr lang="zh-CN" altLang="en-US" sz="1600" dirty="0">
              <a:solidFill>
                <a:schemeClr val="dk1"/>
              </a:solidFill>
              <a:latin typeface="微软雅黑" panose="020B0503020204020204" pitchFamily="34" charset="-122"/>
              <a:ea typeface="微软雅黑" panose="020B0503020204020204" pitchFamily="34" charset="-122"/>
            </a:endParaRPr>
          </a:p>
        </p:txBody>
      </p:sp>
      <p:sp>
        <p:nvSpPr>
          <p:cNvPr id="10" name="下弧形箭头 9"/>
          <p:cNvSpPr/>
          <p:nvPr/>
        </p:nvSpPr>
        <p:spPr>
          <a:xfrm>
            <a:off x="6460123" y="3503193"/>
            <a:ext cx="2016224" cy="320100"/>
          </a:xfrm>
          <a:prstGeom prst="curvedUpArrow">
            <a:avLst/>
          </a:prstGeom>
        </p:spPr>
        <p:style>
          <a:lnRef idx="1">
            <a:schemeClr val="accent2"/>
          </a:lnRef>
          <a:fillRef idx="3">
            <a:schemeClr val="accent2"/>
          </a:fillRef>
          <a:effectRef idx="2">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1" name="矩形 10"/>
          <p:cNvSpPr/>
          <p:nvPr/>
        </p:nvSpPr>
        <p:spPr>
          <a:xfrm>
            <a:off x="7539601" y="3155308"/>
            <a:ext cx="1553631" cy="33855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dk1"/>
                </a:solidFill>
                <a:latin typeface="微软雅黑" panose="020B0503020204020204" pitchFamily="34" charset="-122"/>
                <a:ea typeface="微软雅黑" panose="020B0503020204020204" pitchFamily="34" charset="-122"/>
              </a:rPr>
              <a:t>企业</a:t>
            </a:r>
            <a:r>
              <a:rPr lang="zh-CN" altLang="en-US" sz="1600" dirty="0" smtClean="0">
                <a:solidFill>
                  <a:schemeClr val="dk1"/>
                </a:solidFill>
                <a:latin typeface="微软雅黑" panose="020B0503020204020204" pitchFamily="34" charset="-122"/>
                <a:ea typeface="微软雅黑" panose="020B0503020204020204" pitchFamily="34" charset="-122"/>
              </a:rPr>
              <a:t>开发</a:t>
            </a:r>
            <a:r>
              <a:rPr lang="en-US" altLang="zh-CN" sz="1600" dirty="0">
                <a:solidFill>
                  <a:schemeClr val="dk1"/>
                </a:solidFill>
                <a:latin typeface="微软雅黑" panose="020B0503020204020204" pitchFamily="34" charset="-122"/>
                <a:ea typeface="微软雅黑" panose="020B0503020204020204" pitchFamily="34" charset="-122"/>
              </a:rPr>
              <a:t>(</a:t>
            </a:r>
            <a:r>
              <a:rPr lang="zh-CN" altLang="en-US" sz="1600" dirty="0">
                <a:solidFill>
                  <a:schemeClr val="dk1"/>
                </a:solidFill>
                <a:latin typeface="微软雅黑" panose="020B0503020204020204" pitchFamily="34" charset="-122"/>
                <a:ea typeface="微软雅黑" panose="020B0503020204020204" pitchFamily="34" charset="-122"/>
              </a:rPr>
              <a:t>实习</a:t>
            </a:r>
            <a:r>
              <a:rPr lang="en-US" altLang="zh-CN" sz="1600" dirty="0">
                <a:solidFill>
                  <a:schemeClr val="dk1"/>
                </a:solidFill>
                <a:latin typeface="微软雅黑" panose="020B0503020204020204" pitchFamily="34" charset="-122"/>
                <a:ea typeface="微软雅黑" panose="020B0503020204020204" pitchFamily="34" charset="-122"/>
              </a:rPr>
              <a:t>)</a:t>
            </a:r>
            <a:endParaRPr lang="zh-CN" altLang="en-US" sz="1600" dirty="0">
              <a:solidFill>
                <a:schemeClr val="dk1"/>
              </a:solidFill>
              <a:latin typeface="微软雅黑" panose="020B0503020204020204" pitchFamily="34" charset="-122"/>
              <a:ea typeface="微软雅黑" panose="020B0503020204020204" pitchFamily="34" charset="-122"/>
            </a:endParaRPr>
          </a:p>
        </p:txBody>
      </p:sp>
      <p:sp>
        <p:nvSpPr>
          <p:cNvPr id="12" name="矩形 11"/>
          <p:cNvSpPr/>
          <p:nvPr/>
        </p:nvSpPr>
        <p:spPr>
          <a:xfrm>
            <a:off x="4018001" y="1454504"/>
            <a:ext cx="1107996"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smtClean="0">
                <a:solidFill>
                  <a:srgbClr val="CC1818"/>
                </a:solidFill>
                <a:latin typeface="微软雅黑" panose="020B0503020204020204" pitchFamily="34" charset="-122"/>
                <a:ea typeface="微软雅黑" panose="020B0503020204020204" pitchFamily="34" charset="-122"/>
              </a:rPr>
              <a:t>学习经历</a:t>
            </a:r>
            <a:endParaRPr lang="zh-CN" altLang="en-US" b="1" dirty="0">
              <a:solidFill>
                <a:srgbClr val="CC1818"/>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95536" y="836124"/>
            <a:ext cx="5400600" cy="369332"/>
          </a:xfrm>
          <a:prstGeom prst="rect">
            <a:avLst/>
          </a:prstGeom>
          <a:noFill/>
        </p:spPr>
        <p:txBody>
          <a:bodyPr wrap="square" rtlCol="0">
            <a:spAutoFit/>
          </a:bodyPr>
          <a:lstStyle/>
          <a:p>
            <a:r>
              <a:rPr lang="zh-CN" altLang="en-US" dirty="0"/>
              <a:t>一</a:t>
            </a:r>
            <a:r>
              <a:rPr lang="zh-CN" altLang="en-US" dirty="0" smtClean="0"/>
              <a:t>、产品研发</a:t>
            </a:r>
            <a:r>
              <a:rPr lang="en-US" altLang="zh-CN" dirty="0" smtClean="0"/>
              <a:t>?title=</a:t>
            </a:r>
            <a:r>
              <a:rPr lang="zh-CN" altLang="en-US" dirty="0" smtClean="0"/>
              <a:t>学习与准备</a:t>
            </a:r>
            <a:endParaRPr lang="zh-CN" altLang="en-US" dirty="0"/>
          </a:p>
        </p:txBody>
      </p:sp>
    </p:spTree>
    <p:extLst>
      <p:ext uri="{BB962C8B-B14F-4D97-AF65-F5344CB8AC3E}">
        <p14:creationId xmlns:p14="http://schemas.microsoft.com/office/powerpoint/2010/main" val="956023978"/>
      </p:ext>
    </p:extLst>
  </p:cSld>
  <p:clrMapOvr>
    <a:masterClrMapping/>
  </p:clrMapOvr>
  <p:transition>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407000" y="710111"/>
            <a:ext cx="7261344"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Netty&amp;keyword</a:t>
            </a:r>
            <a:r>
              <a:rPr lang="en-US" altLang="zh-CN" dirty="0" smtClean="0"/>
              <a:t>=</a:t>
            </a:r>
            <a:r>
              <a:rPr lang="en-US" altLang="zh-CN" dirty="0" err="1" smtClean="0">
                <a:solidFill>
                  <a:srgbClr val="C00000"/>
                </a:solidFill>
              </a:rPr>
              <a:t>NioEventLoop&amp;NioEventLoopGroup</a:t>
            </a:r>
            <a:endParaRPr lang="zh-CN" altLang="en-US" dirty="0">
              <a:solidFill>
                <a:srgbClr val="C00000"/>
              </a:solidFill>
            </a:endParaRPr>
          </a:p>
        </p:txBody>
      </p:sp>
      <p:sp>
        <p:nvSpPr>
          <p:cNvPr id="2" name="矩形 1"/>
          <p:cNvSpPr/>
          <p:nvPr/>
        </p:nvSpPr>
        <p:spPr>
          <a:xfrm>
            <a:off x="1187624" y="1491630"/>
            <a:ext cx="6336704" cy="1785104"/>
          </a:xfrm>
          <a:prstGeom prst="rect">
            <a:avLst/>
          </a:prstGeom>
        </p:spPr>
        <p:txBody>
          <a:bodyPr wrap="square">
            <a:spAutoFit/>
          </a:bodyPr>
          <a:lstStyle/>
          <a:p>
            <a:r>
              <a:rPr lang="zh-CN" altLang="en-US" sz="1100" dirty="0"/>
              <a:t>NioEventLoop是Netty的Reactor线程，它的职责如下：</a:t>
            </a:r>
          </a:p>
          <a:p>
            <a:endParaRPr lang="zh-CN" altLang="en-US" sz="1100" dirty="0"/>
          </a:p>
          <a:p>
            <a:r>
              <a:rPr lang="en-US" altLang="zh-CN" sz="1100" dirty="0" smtClean="0"/>
              <a:t>1. </a:t>
            </a:r>
            <a:r>
              <a:rPr lang="zh-CN" altLang="en-US" sz="1100" dirty="0" smtClean="0"/>
              <a:t>作为</a:t>
            </a:r>
            <a:r>
              <a:rPr lang="zh-CN" altLang="en-US" sz="1100" dirty="0"/>
              <a:t>服务端Acceptor线程，负责处理客户端的请求</a:t>
            </a:r>
            <a:r>
              <a:rPr lang="zh-CN" altLang="en-US" sz="1100" dirty="0" smtClean="0"/>
              <a:t>接入</a:t>
            </a:r>
            <a:endParaRPr lang="zh-CN" altLang="en-US" sz="1100" dirty="0"/>
          </a:p>
          <a:p>
            <a:r>
              <a:rPr lang="en-US" altLang="zh-CN" sz="1100" dirty="0" smtClean="0"/>
              <a:t>2. </a:t>
            </a:r>
            <a:r>
              <a:rPr lang="zh-CN" altLang="en-US" sz="1100" dirty="0" smtClean="0"/>
              <a:t>作为</a:t>
            </a:r>
            <a:r>
              <a:rPr lang="zh-CN" altLang="en-US" sz="1100" dirty="0"/>
              <a:t>客户端Connecor线程，负责注册监听连接操作位，用于判断异步连接</a:t>
            </a:r>
            <a:r>
              <a:rPr lang="zh-CN" altLang="en-US" sz="1100" dirty="0" smtClean="0"/>
              <a:t>结果</a:t>
            </a:r>
            <a:endParaRPr lang="zh-CN" altLang="en-US" sz="1100" dirty="0"/>
          </a:p>
          <a:p>
            <a:r>
              <a:rPr lang="en-US" altLang="zh-CN" sz="1100" dirty="0" smtClean="0"/>
              <a:t>3. </a:t>
            </a:r>
            <a:r>
              <a:rPr lang="zh-CN" altLang="en-US" sz="1100" dirty="0" smtClean="0"/>
              <a:t>作为</a:t>
            </a:r>
            <a:r>
              <a:rPr lang="zh-CN" altLang="en-US" sz="1100" dirty="0"/>
              <a:t>IO线程，监听网络读操作位，负责从SocketChannel中读取</a:t>
            </a:r>
            <a:r>
              <a:rPr lang="zh-CN" altLang="en-US" sz="1100" dirty="0" smtClean="0"/>
              <a:t>报文</a:t>
            </a:r>
            <a:endParaRPr lang="zh-CN" altLang="en-US" sz="1100" dirty="0"/>
          </a:p>
          <a:p>
            <a:r>
              <a:rPr lang="en-US" altLang="zh-CN" sz="1100" dirty="0" smtClean="0"/>
              <a:t>4. </a:t>
            </a:r>
            <a:r>
              <a:rPr lang="zh-CN" altLang="en-US" sz="1100" dirty="0" smtClean="0"/>
              <a:t>作为</a:t>
            </a:r>
            <a:r>
              <a:rPr lang="zh-CN" altLang="en-US" sz="1100" dirty="0"/>
              <a:t>IO线程，负责向SocketChannel写入报文发送给对方，如果发生写半包，会自动注册监听写事件</a:t>
            </a:r>
            <a:r>
              <a:rPr lang="zh-CN" altLang="en-US" sz="1100" dirty="0" smtClean="0"/>
              <a:t>，</a:t>
            </a:r>
            <a:r>
              <a:rPr lang="en-US" altLang="zh-CN" sz="1100" dirty="0" smtClean="0"/>
              <a:t> </a:t>
            </a:r>
            <a:r>
              <a:rPr lang="zh-CN" altLang="en-US" sz="1100" dirty="0" smtClean="0"/>
              <a:t>用于</a:t>
            </a:r>
            <a:r>
              <a:rPr lang="zh-CN" altLang="en-US" sz="1100" dirty="0"/>
              <a:t>后续继续发送半包数据，直到数据全部发送</a:t>
            </a:r>
            <a:r>
              <a:rPr lang="zh-CN" altLang="en-US" sz="1100" dirty="0" smtClean="0"/>
              <a:t>完成</a:t>
            </a:r>
            <a:endParaRPr lang="zh-CN" altLang="en-US" sz="1100" dirty="0"/>
          </a:p>
          <a:p>
            <a:r>
              <a:rPr lang="en-US" altLang="zh-CN" sz="1100" dirty="0" smtClean="0"/>
              <a:t>5. </a:t>
            </a:r>
            <a:r>
              <a:rPr lang="zh-CN" altLang="en-US" sz="1100" dirty="0" smtClean="0"/>
              <a:t>作为</a:t>
            </a:r>
            <a:r>
              <a:rPr lang="zh-CN" altLang="en-US" sz="1100" dirty="0"/>
              <a:t>定时任务线程，可以执行定时任务，例如链路空闲检测和发送心跳消息</a:t>
            </a:r>
            <a:r>
              <a:rPr lang="zh-CN" altLang="en-US" sz="1100" dirty="0" smtClean="0"/>
              <a:t>等</a:t>
            </a:r>
            <a:endParaRPr lang="zh-CN" altLang="en-US" sz="1100" dirty="0"/>
          </a:p>
          <a:p>
            <a:r>
              <a:rPr lang="en-US" altLang="zh-CN" sz="1100" dirty="0" smtClean="0"/>
              <a:t>6. </a:t>
            </a:r>
            <a:r>
              <a:rPr lang="zh-CN" altLang="en-US" sz="1100" dirty="0" smtClean="0"/>
              <a:t>作为</a:t>
            </a:r>
            <a:r>
              <a:rPr lang="zh-CN" altLang="en-US" sz="1100" dirty="0"/>
              <a:t>线程执行器可以执行普通的任务线程（Runnable</a:t>
            </a:r>
            <a:r>
              <a:rPr lang="zh-CN" altLang="en-US" sz="1100" dirty="0" smtClean="0"/>
              <a:t>）</a:t>
            </a:r>
            <a:endParaRPr lang="zh-CN" altLang="en-US" sz="1100" dirty="0"/>
          </a:p>
          <a:p>
            <a:endParaRPr lang="en-US" altLang="zh-CN" sz="1100" dirty="0" smtClean="0"/>
          </a:p>
        </p:txBody>
      </p:sp>
      <p:sp>
        <p:nvSpPr>
          <p:cNvPr id="3" name="矩形 2"/>
          <p:cNvSpPr/>
          <p:nvPr/>
        </p:nvSpPr>
        <p:spPr>
          <a:xfrm>
            <a:off x="1187624" y="3388839"/>
            <a:ext cx="4572000" cy="600164"/>
          </a:xfrm>
          <a:prstGeom prst="rect">
            <a:avLst/>
          </a:prstGeom>
        </p:spPr>
        <p:txBody>
          <a:bodyPr>
            <a:spAutoFit/>
          </a:bodyPr>
          <a:lstStyle/>
          <a:p>
            <a:pPr algn="just">
              <a:spcAft>
                <a:spcPts val="0"/>
              </a:spcAft>
            </a:pPr>
            <a:r>
              <a:rPr lang="zh-CN" altLang="zh-CN" sz="1100" dirty="0"/>
              <a:t>首先</a:t>
            </a:r>
            <a:r>
              <a:rPr lang="en-US" altLang="zh-CN" sz="1100" dirty="0" err="1"/>
              <a:t>NioEventLoop</a:t>
            </a:r>
            <a:r>
              <a:rPr lang="zh-CN" altLang="zh-CN" sz="1100" dirty="0"/>
              <a:t>继承</a:t>
            </a:r>
            <a:r>
              <a:rPr lang="en-US" altLang="zh-CN" sz="1100" dirty="0" err="1"/>
              <a:t>SingleThreadEventExecutor</a:t>
            </a:r>
            <a:r>
              <a:rPr lang="zh-CN" altLang="zh-CN" sz="1100" dirty="0"/>
              <a:t>，这就意味着它实际上是一个线程个数为</a:t>
            </a:r>
            <a:r>
              <a:rPr lang="en-US" altLang="zh-CN" sz="1100" dirty="0"/>
              <a:t>1</a:t>
            </a:r>
            <a:r>
              <a:rPr lang="zh-CN" altLang="zh-CN" sz="1100" dirty="0"/>
              <a:t>的线程池。</a:t>
            </a:r>
          </a:p>
          <a:p>
            <a:pPr algn="just">
              <a:spcAft>
                <a:spcPts val="0"/>
              </a:spcAft>
            </a:pPr>
            <a:r>
              <a:rPr lang="en-US" altLang="zh-CN" sz="1100" dirty="0" err="1"/>
              <a:t>NIOEventLoopGroup</a:t>
            </a:r>
            <a:r>
              <a:rPr lang="zh-CN" altLang="zh-CN" sz="1100" dirty="0"/>
              <a:t>是一个</a:t>
            </a:r>
            <a:r>
              <a:rPr lang="en-US" altLang="zh-CN" sz="1100" dirty="0"/>
              <a:t>Reactor</a:t>
            </a:r>
            <a:r>
              <a:rPr lang="zh-CN" altLang="zh-CN" sz="1100" dirty="0"/>
              <a:t>线程</a:t>
            </a:r>
            <a:r>
              <a:rPr lang="zh-CN" altLang="zh-CN" sz="1100" dirty="0" smtClean="0"/>
              <a:t>池</a:t>
            </a:r>
            <a:r>
              <a:rPr lang="zh-CN" altLang="en-US" sz="1100" dirty="0"/>
              <a:t>。</a:t>
            </a:r>
            <a:endParaRPr lang="zh-CN" altLang="zh-CN" sz="1100" dirty="0"/>
          </a:p>
        </p:txBody>
      </p:sp>
    </p:spTree>
    <p:extLst>
      <p:ext uri="{BB962C8B-B14F-4D97-AF65-F5344CB8AC3E}">
        <p14:creationId xmlns:p14="http://schemas.microsoft.com/office/powerpoint/2010/main" val="2982060642"/>
      </p:ext>
    </p:extLst>
  </p:cSld>
  <p:clrMapOvr>
    <a:masterClrMapping/>
  </p:clrMapOvr>
  <p:transition>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407000" y="710111"/>
            <a:ext cx="6901304"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Netty&amp;keyword</a:t>
            </a:r>
            <a:r>
              <a:rPr lang="en-US" altLang="zh-CN" dirty="0" smtClean="0"/>
              <a:t>=</a:t>
            </a:r>
            <a:r>
              <a:rPr lang="en-US" altLang="zh-CN" dirty="0" err="1" smtClean="0">
                <a:solidFill>
                  <a:srgbClr val="C00000"/>
                </a:solidFill>
              </a:rPr>
              <a:t>Channelhandler</a:t>
            </a:r>
            <a:r>
              <a:rPr lang="en-US" altLang="zh-CN" dirty="0" err="1">
                <a:solidFill>
                  <a:srgbClr val="C00000"/>
                </a:solidFill>
              </a:rPr>
              <a:t>&amp;</a:t>
            </a:r>
            <a:r>
              <a:rPr lang="en-US" altLang="zh-CN" dirty="0" err="1" smtClean="0">
                <a:solidFill>
                  <a:srgbClr val="C00000"/>
                </a:solidFill>
              </a:rPr>
              <a:t>ChannelPipeline</a:t>
            </a:r>
            <a:endParaRPr lang="zh-CN" altLang="zh-CN" dirty="0">
              <a:solidFill>
                <a:srgbClr val="C00000"/>
              </a:solidFill>
            </a:endParaRPr>
          </a:p>
        </p:txBody>
      </p:sp>
      <p:sp>
        <p:nvSpPr>
          <p:cNvPr id="2" name="矩形 1"/>
          <p:cNvSpPr/>
          <p:nvPr/>
        </p:nvSpPr>
        <p:spPr>
          <a:xfrm>
            <a:off x="285720" y="1302151"/>
            <a:ext cx="4572000" cy="461665"/>
          </a:xfrm>
          <a:prstGeom prst="rect">
            <a:avLst/>
          </a:prstGeom>
        </p:spPr>
        <p:txBody>
          <a:bodyPr>
            <a:spAutoFit/>
          </a:bodyPr>
          <a:lstStyle/>
          <a:p>
            <a:pPr algn="just">
              <a:spcAft>
                <a:spcPts val="0"/>
              </a:spcAft>
            </a:pPr>
            <a:r>
              <a:rPr lang="en-US" altLang="zh-CN" sz="800" kern="100" dirty="0" err="1">
                <a:latin typeface="Calibri" panose="020F0502020204030204" pitchFamily="34" charset="0"/>
                <a:cs typeface="Times New Roman" panose="02020603050405020304" pitchFamily="18" charset="0"/>
              </a:rPr>
              <a:t>ChannelHandler</a:t>
            </a:r>
            <a:r>
              <a:rPr lang="zh-CN" altLang="zh-CN" sz="800" kern="100" dirty="0">
                <a:latin typeface="Calibri" panose="020F0502020204030204" pitchFamily="34" charset="0"/>
                <a:cs typeface="Times New Roman" panose="02020603050405020304" pitchFamily="18" charset="0"/>
              </a:rPr>
              <a:t>是事件处理器，负责对事件的拦截和处理，而</a:t>
            </a:r>
            <a:r>
              <a:rPr lang="en-US" altLang="zh-CN" sz="800" kern="100" dirty="0" err="1">
                <a:latin typeface="Calibri" panose="020F0502020204030204" pitchFamily="34" charset="0"/>
                <a:cs typeface="Times New Roman" panose="02020603050405020304" pitchFamily="18" charset="0"/>
              </a:rPr>
              <a:t>ChannelPipeline</a:t>
            </a:r>
            <a:r>
              <a:rPr lang="zh-CN" altLang="zh-CN" sz="800" kern="100" dirty="0">
                <a:latin typeface="Calibri" panose="020F0502020204030204" pitchFamily="34" charset="0"/>
                <a:cs typeface="Times New Roman" panose="02020603050405020304" pitchFamily="18" charset="0"/>
              </a:rPr>
              <a:t>实际是</a:t>
            </a:r>
            <a:r>
              <a:rPr lang="en-US" altLang="zh-CN" sz="800" kern="100" dirty="0" err="1">
                <a:latin typeface="Calibri" panose="020F0502020204030204" pitchFamily="34" charset="0"/>
                <a:cs typeface="Times New Roman" panose="02020603050405020304" pitchFamily="18" charset="0"/>
              </a:rPr>
              <a:t>ChannelHandler</a:t>
            </a:r>
            <a:r>
              <a:rPr lang="zh-CN" altLang="zh-CN" sz="800" kern="100" dirty="0">
                <a:latin typeface="Calibri" panose="020F0502020204030204" pitchFamily="34" charset="0"/>
                <a:cs typeface="Times New Roman" panose="02020603050405020304" pitchFamily="18" charset="0"/>
              </a:rPr>
              <a:t>的容器，内部维护了一个</a:t>
            </a:r>
            <a:r>
              <a:rPr lang="en-US" altLang="zh-CN" sz="800" kern="100" dirty="0" err="1">
                <a:latin typeface="Calibri" panose="020F0502020204030204" pitchFamily="34" charset="0"/>
                <a:cs typeface="Times New Roman" panose="02020603050405020304" pitchFamily="18" charset="0"/>
              </a:rPr>
              <a:t>ChannelHandler</a:t>
            </a:r>
            <a:r>
              <a:rPr lang="zh-CN" altLang="zh-CN" sz="800" kern="100" dirty="0">
                <a:latin typeface="Calibri" panose="020F0502020204030204" pitchFamily="34" charset="0"/>
                <a:cs typeface="Times New Roman" panose="02020603050405020304" pitchFamily="18" charset="0"/>
              </a:rPr>
              <a:t>的链表和迭代器。可类比于</a:t>
            </a:r>
            <a:r>
              <a:rPr lang="en-US" altLang="zh-CN" sz="800" kern="100" dirty="0">
                <a:latin typeface="Calibri" panose="020F0502020204030204" pitchFamily="34" charset="0"/>
                <a:cs typeface="Times New Roman" panose="02020603050405020304" pitchFamily="18" charset="0"/>
              </a:rPr>
              <a:t>Servlet</a:t>
            </a:r>
            <a:r>
              <a:rPr lang="zh-CN" altLang="zh-CN" sz="800" kern="100" dirty="0">
                <a:latin typeface="Calibri" panose="020F0502020204030204" pitchFamily="34" charset="0"/>
                <a:cs typeface="Times New Roman" panose="02020603050405020304" pitchFamily="18" charset="0"/>
              </a:rPr>
              <a:t>和</a:t>
            </a:r>
            <a:r>
              <a:rPr lang="en-US" altLang="zh-CN" sz="800" kern="100" dirty="0">
                <a:latin typeface="Calibri" panose="020F0502020204030204" pitchFamily="34" charset="0"/>
                <a:cs typeface="Times New Roman" panose="02020603050405020304" pitchFamily="18" charset="0"/>
              </a:rPr>
              <a:t>filter</a:t>
            </a:r>
            <a:r>
              <a:rPr lang="zh-CN" altLang="zh-CN" sz="800" kern="100" dirty="0">
                <a:latin typeface="Calibri" panose="020F0502020204030204" pitchFamily="34" charset="0"/>
                <a:cs typeface="Times New Roman" panose="02020603050405020304" pitchFamily="18" charset="0"/>
              </a:rPr>
              <a:t>，是一种责任链的设计模式</a:t>
            </a:r>
            <a:r>
              <a:rPr lang="zh-CN" altLang="zh-CN" sz="800" kern="100" dirty="0" smtClean="0">
                <a:latin typeface="Calibri" panose="020F0502020204030204" pitchFamily="34" charset="0"/>
                <a:cs typeface="Times New Roman" panose="02020603050405020304" pitchFamily="18" charset="0"/>
              </a:rPr>
              <a:t>。</a:t>
            </a:r>
            <a:endParaRPr lang="zh-CN" altLang="zh-CN" sz="800" kern="100" dirty="0">
              <a:latin typeface="Calibri" panose="020F0502020204030204" pitchFamily="34" charset="0"/>
              <a:cs typeface="Times New Roman" panose="02020603050405020304" pitchFamily="18" charset="0"/>
            </a:endParaRPr>
          </a:p>
        </p:txBody>
      </p:sp>
      <p:sp>
        <p:nvSpPr>
          <p:cNvPr id="7" name="矩形 6"/>
          <p:cNvSpPr/>
          <p:nvPr/>
        </p:nvSpPr>
        <p:spPr>
          <a:xfrm>
            <a:off x="285720" y="1783374"/>
            <a:ext cx="4572000" cy="2923877"/>
          </a:xfrm>
          <a:prstGeom prst="rect">
            <a:avLst/>
          </a:prstGeom>
        </p:spPr>
        <p:txBody>
          <a:bodyPr>
            <a:spAutoFit/>
          </a:bodyPr>
          <a:lstStyle/>
          <a:p>
            <a:r>
              <a:rPr lang="zh-CN" altLang="en-US" sz="800" dirty="0"/>
              <a:t>Netty中的事件分为inbound事件和outbound事件。Inbound事件由IO线程触发，如TCP链路建立事件、关闭事件、读事件、异常通知事件等。对应上图左半部分，其触发的方法为：</a:t>
            </a:r>
          </a:p>
          <a:p>
            <a:r>
              <a:rPr lang="zh-CN" altLang="en-US" sz="800" dirty="0"/>
              <a:t>ChannelHandlerContext.fireChannelRegistered();</a:t>
            </a:r>
          </a:p>
          <a:p>
            <a:r>
              <a:rPr lang="zh-CN" altLang="en-US" sz="800" dirty="0"/>
              <a:t>ChannelHandlerContext.fireChannelActive();</a:t>
            </a:r>
          </a:p>
          <a:p>
            <a:r>
              <a:rPr lang="zh-CN" altLang="en-US" sz="800" dirty="0"/>
              <a:t>ChannelHandlerContext.fireChannelRead();</a:t>
            </a:r>
          </a:p>
          <a:p>
            <a:r>
              <a:rPr lang="zh-CN" altLang="en-US" sz="800" dirty="0"/>
              <a:t>ChannelHandlerContext.fireChannelReadComplete();</a:t>
            </a:r>
          </a:p>
          <a:p>
            <a:r>
              <a:rPr lang="zh-CN" altLang="en-US" sz="800" dirty="0"/>
              <a:t>ChannelHandlerContext.fireExceptionCaught();</a:t>
            </a:r>
          </a:p>
          <a:p>
            <a:r>
              <a:rPr lang="zh-CN" altLang="en-US" sz="800" dirty="0"/>
              <a:t>ChannelHandlerContext.fireUserEventTriggered();</a:t>
            </a:r>
          </a:p>
          <a:p>
            <a:r>
              <a:rPr lang="zh-CN" altLang="en-US" sz="800" dirty="0"/>
              <a:t>ChannelHandlerContext.fireChannelWritabilityChanged();</a:t>
            </a:r>
          </a:p>
          <a:p>
            <a:r>
              <a:rPr lang="zh-CN" altLang="en-US" sz="800" dirty="0"/>
              <a:t>ChannelHandlerContext.fireChannelInactive();</a:t>
            </a:r>
          </a:p>
          <a:p>
            <a:endParaRPr lang="zh-CN" altLang="en-US" sz="800" dirty="0"/>
          </a:p>
          <a:p>
            <a:r>
              <a:rPr lang="zh-CN" altLang="en-US" sz="800" dirty="0"/>
              <a:t>触发outbound事件：由用户主动发起的网络IO操作</a:t>
            </a:r>
          </a:p>
          <a:p>
            <a:r>
              <a:rPr lang="zh-CN" altLang="en-US" sz="800" dirty="0"/>
              <a:t>ChannelHandlerContext.bind();</a:t>
            </a:r>
          </a:p>
          <a:p>
            <a:r>
              <a:rPr lang="zh-CN" altLang="en-US" sz="800" dirty="0"/>
              <a:t>ChannelHandlerContext.connect();</a:t>
            </a:r>
          </a:p>
          <a:p>
            <a:r>
              <a:rPr lang="zh-CN" altLang="en-US" sz="800" dirty="0"/>
              <a:t>ChannelHandlerContext.write();</a:t>
            </a:r>
          </a:p>
          <a:p>
            <a:r>
              <a:rPr lang="zh-CN" altLang="en-US" sz="800" dirty="0"/>
              <a:t>ChannelHandlerContext.flush();</a:t>
            </a:r>
          </a:p>
          <a:p>
            <a:r>
              <a:rPr lang="zh-CN" altLang="en-US" sz="800" dirty="0"/>
              <a:t>ChannelHandlerContext.read();</a:t>
            </a:r>
          </a:p>
          <a:p>
            <a:r>
              <a:rPr lang="zh-CN" altLang="en-US" sz="800" dirty="0"/>
              <a:t>ChannelHandlerContext.disconnect();</a:t>
            </a:r>
          </a:p>
          <a:p>
            <a:r>
              <a:rPr lang="zh-CN" altLang="en-US" sz="800" dirty="0"/>
              <a:t>ChannelHandlerContext.close();</a:t>
            </a:r>
          </a:p>
          <a:p>
            <a:endParaRPr lang="zh-CN" altLang="en-US" sz="800" dirty="0"/>
          </a:p>
          <a:p>
            <a:r>
              <a:rPr lang="zh-CN" altLang="en-US" sz="800" dirty="0"/>
              <a:t>通常的做法是继承ChannelHandlerAdapter（15个方法+增加和删除）只覆盖自己关心的方法</a:t>
            </a:r>
            <a:r>
              <a:rPr lang="zh-CN" altLang="en-US" sz="800" dirty="0" smtClean="0"/>
              <a:t>。</a:t>
            </a:r>
            <a:endParaRPr lang="en-US" altLang="zh-CN" sz="800" dirty="0" smtClean="0"/>
          </a:p>
          <a:p>
            <a:endParaRPr lang="en-US" altLang="zh-CN" sz="800" dirty="0" smtClean="0"/>
          </a:p>
          <a:p>
            <a:r>
              <a:rPr lang="zh-CN" altLang="en-US" sz="800" dirty="0" smtClean="0"/>
              <a:t>注：</a:t>
            </a:r>
            <a:r>
              <a:rPr lang="en-US" altLang="zh-CN" sz="800" dirty="0" err="1" smtClean="0"/>
              <a:t>Netty</a:t>
            </a:r>
            <a:r>
              <a:rPr lang="zh-CN" altLang="en-US" sz="800" dirty="0" smtClean="0"/>
              <a:t>提供的</a:t>
            </a:r>
            <a:r>
              <a:rPr lang="en-US" altLang="zh-CN" sz="800" dirty="0" smtClean="0"/>
              <a:t>Handler</a:t>
            </a:r>
            <a:r>
              <a:rPr lang="zh-CN" altLang="en-US" sz="800" dirty="0" smtClean="0"/>
              <a:t>是非常丰富的。</a:t>
            </a:r>
            <a:endParaRPr lang="zh-CN" altLang="en-US" sz="800" dirty="0"/>
          </a:p>
        </p:txBody>
      </p:sp>
      <p:pic>
        <p:nvPicPr>
          <p:cNvPr id="10" name="图片 9"/>
          <p:cNvPicPr>
            <a:picLocks noChangeAspect="1"/>
          </p:cNvPicPr>
          <p:nvPr/>
        </p:nvPicPr>
        <p:blipFill>
          <a:blip r:embed="rId2"/>
          <a:stretch>
            <a:fillRect/>
          </a:stretch>
        </p:blipFill>
        <p:spPr>
          <a:xfrm>
            <a:off x="4932040" y="1079443"/>
            <a:ext cx="3752381" cy="3076483"/>
          </a:xfrm>
          <a:prstGeom prst="rect">
            <a:avLst/>
          </a:prstGeom>
        </p:spPr>
      </p:pic>
      <p:sp>
        <p:nvSpPr>
          <p:cNvPr id="11" name="矩形 10"/>
          <p:cNvSpPr/>
          <p:nvPr/>
        </p:nvSpPr>
        <p:spPr>
          <a:xfrm>
            <a:off x="5022304" y="4279037"/>
            <a:ext cx="4572000" cy="246221"/>
          </a:xfrm>
          <a:prstGeom prst="rect">
            <a:avLst/>
          </a:prstGeom>
        </p:spPr>
        <p:txBody>
          <a:bodyPr>
            <a:spAutoFit/>
          </a:bodyPr>
          <a:lstStyle/>
          <a:p>
            <a:r>
              <a:rPr lang="zh-CN" altLang="en-US" sz="1000" dirty="0" smtClean="0">
                <a:latin typeface="Calibri" panose="020F0502020204030204" pitchFamily="34" charset="0"/>
                <a:cs typeface="Times New Roman" panose="02020603050405020304" pitchFamily="18" charset="0"/>
              </a:rPr>
              <a:t>图</a:t>
            </a:r>
            <a:r>
              <a:rPr lang="en-US" altLang="zh-CN" sz="1000" dirty="0" smtClean="0">
                <a:latin typeface="Calibri" panose="020F0502020204030204" pitchFamily="34" charset="0"/>
                <a:cs typeface="Times New Roman" panose="02020603050405020304" pitchFamily="18" charset="0"/>
              </a:rPr>
              <a:t>24. </a:t>
            </a:r>
            <a:r>
              <a:rPr lang="en-US" altLang="zh-CN" sz="1000" dirty="0" err="1" smtClean="0">
                <a:latin typeface="Calibri" panose="020F0502020204030204" pitchFamily="34" charset="0"/>
                <a:cs typeface="Times New Roman" panose="02020603050405020304" pitchFamily="18" charset="0"/>
              </a:rPr>
              <a:t>ChannelPipeline</a:t>
            </a:r>
            <a:r>
              <a:rPr lang="zh-CN" altLang="zh-CN" sz="1000" dirty="0">
                <a:latin typeface="Calibri" panose="020F0502020204030204" pitchFamily="34" charset="0"/>
                <a:cs typeface="Times New Roman" panose="02020603050405020304" pitchFamily="18" charset="0"/>
              </a:rPr>
              <a:t>对事件流的拦截和处理过程（</a:t>
            </a:r>
            <a:r>
              <a:rPr lang="en-US" altLang="zh-CN" sz="1000" dirty="0">
                <a:latin typeface="Calibri" panose="020F0502020204030204" pitchFamily="34" charset="0"/>
                <a:cs typeface="Times New Roman" panose="02020603050405020304" pitchFamily="18" charset="0"/>
              </a:rPr>
              <a:t>Netty5.0+</a:t>
            </a:r>
            <a:r>
              <a:rPr lang="zh-CN" altLang="zh-CN" sz="1000" dirty="0">
                <a:latin typeface="Calibri" panose="020F0502020204030204" pitchFamily="34" charset="0"/>
                <a:cs typeface="Times New Roman" panose="02020603050405020304" pitchFamily="18" charset="0"/>
              </a:rPr>
              <a:t>）</a:t>
            </a:r>
            <a:endParaRPr lang="zh-CN" altLang="en-US" sz="1000" dirty="0"/>
          </a:p>
        </p:txBody>
      </p:sp>
    </p:spTree>
    <p:extLst>
      <p:ext uri="{BB962C8B-B14F-4D97-AF65-F5344CB8AC3E}">
        <p14:creationId xmlns:p14="http://schemas.microsoft.com/office/powerpoint/2010/main" val="1913560015"/>
      </p:ext>
    </p:extLst>
  </p:cSld>
  <p:clrMapOvr>
    <a:masterClrMapping/>
  </p:clrMapOvr>
  <p:transition>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2" name="矩形 1"/>
          <p:cNvSpPr/>
          <p:nvPr/>
        </p:nvSpPr>
        <p:spPr>
          <a:xfrm>
            <a:off x="3203848" y="1181744"/>
            <a:ext cx="2312557" cy="369332"/>
          </a:xfrm>
          <a:prstGeom prst="rect">
            <a:avLst/>
          </a:prstGeom>
        </p:spPr>
        <p:txBody>
          <a:bodyPr wrap="none">
            <a:spAutoFit/>
          </a:bodyPr>
          <a:lstStyle/>
          <a:p>
            <a:pPr algn="ctr"/>
            <a:r>
              <a:rPr lang="en-US" altLang="zh-CN" dirty="0" smtClean="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Reactor</a:t>
            </a:r>
            <a:r>
              <a:rPr lang="zh-CN" altLang="en-US" dirty="0">
                <a:latin typeface="微软雅黑" panose="020B0503020204020204" pitchFamily="34" charset="-122"/>
                <a:ea typeface="微软雅黑" panose="020B0503020204020204" pitchFamily="34" charset="-122"/>
              </a:rPr>
              <a:t>线程模型</a:t>
            </a:r>
            <a:endParaRPr lang="zh-CN" altLang="zh-CN" dirty="0">
              <a:latin typeface="微软雅黑" panose="020B0503020204020204" pitchFamily="34" charset="-122"/>
              <a:ea typeface="微软雅黑" panose="020B0503020204020204" pitchFamily="34" charset="-122"/>
            </a:endParaRPr>
          </a:p>
        </p:txBody>
      </p:sp>
      <p:sp>
        <p:nvSpPr>
          <p:cNvPr id="6" name="文本框 5"/>
          <p:cNvSpPr txBox="1"/>
          <p:nvPr/>
        </p:nvSpPr>
        <p:spPr>
          <a:xfrm>
            <a:off x="407000" y="710111"/>
            <a:ext cx="6901304"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Netty&amp;keyword</a:t>
            </a:r>
            <a:r>
              <a:rPr lang="en-US" altLang="zh-CN" dirty="0" smtClean="0"/>
              <a:t>=</a:t>
            </a:r>
            <a:r>
              <a:rPr lang="en-US" altLang="zh-CN" dirty="0" smtClean="0">
                <a:solidFill>
                  <a:srgbClr val="C00000"/>
                </a:solidFill>
              </a:rPr>
              <a:t>Single Thread Mode</a:t>
            </a:r>
            <a:r>
              <a:rPr lang="en-US" altLang="zh-CN" dirty="0">
                <a:solidFill>
                  <a:srgbClr val="C00000"/>
                </a:solidFill>
              </a:rPr>
              <a:t>l</a:t>
            </a:r>
            <a:endParaRPr lang="en-US" altLang="zh-CN" dirty="0" smtClean="0">
              <a:solidFill>
                <a:srgbClr val="C00000"/>
              </a:solidFill>
            </a:endParaRPr>
          </a:p>
        </p:txBody>
      </p:sp>
      <p:pic>
        <p:nvPicPr>
          <p:cNvPr id="7" name="图片 6"/>
          <p:cNvPicPr/>
          <p:nvPr/>
        </p:nvPicPr>
        <p:blipFill>
          <a:blip r:embed="rId2"/>
          <a:stretch>
            <a:fillRect/>
          </a:stretch>
        </p:blipFill>
        <p:spPr>
          <a:xfrm>
            <a:off x="1619672" y="1591283"/>
            <a:ext cx="5274310" cy="2023745"/>
          </a:xfrm>
          <a:prstGeom prst="rect">
            <a:avLst/>
          </a:prstGeom>
        </p:spPr>
      </p:pic>
      <p:sp>
        <p:nvSpPr>
          <p:cNvPr id="9" name="矩形 8"/>
          <p:cNvSpPr/>
          <p:nvPr/>
        </p:nvSpPr>
        <p:spPr>
          <a:xfrm>
            <a:off x="3563888" y="3880647"/>
            <a:ext cx="4572000" cy="246221"/>
          </a:xfrm>
          <a:prstGeom prst="rect">
            <a:avLst/>
          </a:prstGeom>
        </p:spPr>
        <p:txBody>
          <a:bodyPr>
            <a:spAutoFit/>
          </a:bodyPr>
          <a:lstStyle/>
          <a:p>
            <a:r>
              <a:rPr lang="zh-CN" altLang="en-US" sz="1000" dirty="0" smtClean="0">
                <a:latin typeface="Calibri" panose="020F0502020204030204" pitchFamily="34" charset="0"/>
                <a:cs typeface="Times New Roman" panose="02020603050405020304" pitchFamily="18" charset="0"/>
              </a:rPr>
              <a:t>图</a:t>
            </a:r>
            <a:r>
              <a:rPr lang="en-US" altLang="zh-CN" sz="1000" dirty="0" smtClean="0">
                <a:latin typeface="Calibri" panose="020F0502020204030204" pitchFamily="34" charset="0"/>
                <a:cs typeface="Times New Roman" panose="02020603050405020304" pitchFamily="18" charset="0"/>
              </a:rPr>
              <a:t>24. Reactor</a:t>
            </a:r>
            <a:r>
              <a:rPr lang="zh-CN" altLang="en-US" sz="1000" dirty="0" smtClean="0">
                <a:latin typeface="Calibri" panose="020F0502020204030204" pitchFamily="34" charset="0"/>
                <a:cs typeface="Times New Roman" panose="02020603050405020304" pitchFamily="18" charset="0"/>
              </a:rPr>
              <a:t>单线程模型</a:t>
            </a:r>
            <a:endParaRPr lang="zh-CN" altLang="en-US" sz="1000" dirty="0"/>
          </a:p>
        </p:txBody>
      </p:sp>
      <p:sp>
        <p:nvSpPr>
          <p:cNvPr id="3" name="矩形 2"/>
          <p:cNvSpPr/>
          <p:nvPr/>
        </p:nvSpPr>
        <p:spPr>
          <a:xfrm>
            <a:off x="179512" y="2304177"/>
            <a:ext cx="2032156" cy="1569660"/>
          </a:xfrm>
          <a:prstGeom prst="rect">
            <a:avLst/>
          </a:prstGeom>
        </p:spPr>
        <p:txBody>
          <a:bodyPr wrap="square">
            <a:spAutoFit/>
          </a:bodyPr>
          <a:lstStyle/>
          <a:p>
            <a:r>
              <a:rPr lang="zh-CN" altLang="en-US" sz="800" dirty="0"/>
              <a:t>适用：小容量应用</a:t>
            </a:r>
          </a:p>
          <a:p>
            <a:r>
              <a:rPr lang="zh-CN" altLang="en-US" sz="800" dirty="0"/>
              <a:t>缺点：</a:t>
            </a:r>
          </a:p>
          <a:p>
            <a:r>
              <a:rPr lang="zh-CN" altLang="en-US" sz="800" dirty="0"/>
              <a:t>1) 一个NIO线程同时处理成百上千的链路，性能上无法支撑，即便NIO线程无法满足海量消息的编码、解码、读取和发送；</a:t>
            </a:r>
          </a:p>
          <a:p>
            <a:endParaRPr lang="zh-CN" altLang="en-US" sz="800" dirty="0"/>
          </a:p>
          <a:p>
            <a:r>
              <a:rPr lang="zh-CN" altLang="en-US" sz="800" dirty="0"/>
              <a:t>2) 当NIO线程负载过重之后，处理速度将变慢，这会导致大量客户端连接超时，超时之后往往会进行重发，这更加重了NIO线程的负载，最终会导致大量消息积压和处理超时，NIO线程会成为系统的性能瓶颈</a:t>
            </a:r>
          </a:p>
        </p:txBody>
      </p:sp>
    </p:spTree>
    <p:extLst>
      <p:ext uri="{BB962C8B-B14F-4D97-AF65-F5344CB8AC3E}">
        <p14:creationId xmlns:p14="http://schemas.microsoft.com/office/powerpoint/2010/main" val="1340569866"/>
      </p:ext>
    </p:extLst>
  </p:cSld>
  <p:clrMapOvr>
    <a:masterClrMapping/>
  </p:clrMapOvr>
  <p:transition>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4" name="图片 3"/>
          <p:cNvPicPr/>
          <p:nvPr/>
        </p:nvPicPr>
        <p:blipFill>
          <a:blip r:embed="rId2"/>
          <a:stretch>
            <a:fillRect/>
          </a:stretch>
        </p:blipFill>
        <p:spPr>
          <a:xfrm>
            <a:off x="1934845" y="1651635"/>
            <a:ext cx="5274310" cy="1840230"/>
          </a:xfrm>
          <a:prstGeom prst="rect">
            <a:avLst/>
          </a:prstGeom>
        </p:spPr>
      </p:pic>
      <p:sp>
        <p:nvSpPr>
          <p:cNvPr id="7" name="文本框 6"/>
          <p:cNvSpPr txBox="1"/>
          <p:nvPr/>
        </p:nvSpPr>
        <p:spPr>
          <a:xfrm>
            <a:off x="407000" y="710111"/>
            <a:ext cx="6901304"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Netty&amp;keyword</a:t>
            </a:r>
            <a:r>
              <a:rPr lang="en-US" altLang="zh-CN" dirty="0" smtClean="0"/>
              <a:t>=</a:t>
            </a:r>
            <a:r>
              <a:rPr lang="en-US" altLang="zh-CN" dirty="0">
                <a:solidFill>
                  <a:srgbClr val="C00000"/>
                </a:solidFill>
              </a:rPr>
              <a:t>Multi</a:t>
            </a:r>
            <a:r>
              <a:rPr lang="en-US" altLang="zh-CN" dirty="0" smtClean="0">
                <a:solidFill>
                  <a:srgbClr val="C00000"/>
                </a:solidFill>
              </a:rPr>
              <a:t> Thread Mode</a:t>
            </a:r>
            <a:r>
              <a:rPr lang="en-US" altLang="zh-CN" dirty="0">
                <a:solidFill>
                  <a:srgbClr val="C00000"/>
                </a:solidFill>
              </a:rPr>
              <a:t>l</a:t>
            </a:r>
            <a:endParaRPr lang="en-US" altLang="zh-CN" dirty="0" smtClean="0">
              <a:solidFill>
                <a:srgbClr val="C00000"/>
              </a:solidFill>
            </a:endParaRPr>
          </a:p>
        </p:txBody>
      </p:sp>
      <p:sp>
        <p:nvSpPr>
          <p:cNvPr id="9" name="矩形 8"/>
          <p:cNvSpPr/>
          <p:nvPr/>
        </p:nvSpPr>
        <p:spPr>
          <a:xfrm>
            <a:off x="3491880" y="3579862"/>
            <a:ext cx="4572000" cy="246221"/>
          </a:xfrm>
          <a:prstGeom prst="rect">
            <a:avLst/>
          </a:prstGeom>
        </p:spPr>
        <p:txBody>
          <a:bodyPr>
            <a:spAutoFit/>
          </a:bodyPr>
          <a:lstStyle/>
          <a:p>
            <a:r>
              <a:rPr lang="zh-CN" altLang="en-US" sz="1000" dirty="0" smtClean="0">
                <a:latin typeface="Calibri" panose="020F0502020204030204" pitchFamily="34" charset="0"/>
                <a:cs typeface="Times New Roman" panose="02020603050405020304" pitchFamily="18" charset="0"/>
              </a:rPr>
              <a:t>图</a:t>
            </a:r>
            <a:r>
              <a:rPr lang="en-US" altLang="zh-CN" sz="1000" dirty="0" smtClean="0">
                <a:latin typeface="Calibri" panose="020F0502020204030204" pitchFamily="34" charset="0"/>
                <a:cs typeface="Times New Roman" panose="02020603050405020304" pitchFamily="18" charset="0"/>
              </a:rPr>
              <a:t>24. Reactor</a:t>
            </a:r>
            <a:r>
              <a:rPr lang="zh-CN" altLang="en-US" sz="1000" dirty="0">
                <a:latin typeface="Calibri" panose="020F0502020204030204" pitchFamily="34" charset="0"/>
                <a:cs typeface="Times New Roman" panose="02020603050405020304" pitchFamily="18" charset="0"/>
              </a:rPr>
              <a:t>多</a:t>
            </a:r>
            <a:r>
              <a:rPr lang="zh-CN" altLang="en-US" sz="1000" dirty="0" smtClean="0">
                <a:latin typeface="Calibri" panose="020F0502020204030204" pitchFamily="34" charset="0"/>
                <a:cs typeface="Times New Roman" panose="02020603050405020304" pitchFamily="18" charset="0"/>
              </a:rPr>
              <a:t>线程模型</a:t>
            </a:r>
            <a:endParaRPr lang="zh-CN" altLang="en-US" sz="1000" dirty="0"/>
          </a:p>
        </p:txBody>
      </p:sp>
      <p:sp>
        <p:nvSpPr>
          <p:cNvPr id="2" name="矩形 1"/>
          <p:cNvSpPr/>
          <p:nvPr/>
        </p:nvSpPr>
        <p:spPr>
          <a:xfrm>
            <a:off x="323528" y="2787774"/>
            <a:ext cx="1982024" cy="584775"/>
          </a:xfrm>
          <a:prstGeom prst="rect">
            <a:avLst/>
          </a:prstGeom>
        </p:spPr>
        <p:txBody>
          <a:bodyPr wrap="square">
            <a:spAutoFit/>
          </a:bodyPr>
          <a:lstStyle/>
          <a:p>
            <a:pPr algn="just">
              <a:spcAft>
                <a:spcPts val="0"/>
              </a:spcAft>
            </a:pPr>
            <a:r>
              <a:rPr lang="zh-CN" altLang="zh-CN" sz="800" kern="100" dirty="0">
                <a:latin typeface="Calibri" panose="020F0502020204030204" pitchFamily="34" charset="0"/>
                <a:cs typeface="Times New Roman" panose="02020603050405020304" pitchFamily="18" charset="0"/>
              </a:rPr>
              <a:t>适用：满足绝大多数场景</a:t>
            </a:r>
          </a:p>
          <a:p>
            <a:pPr algn="just">
              <a:spcAft>
                <a:spcPts val="0"/>
              </a:spcAft>
            </a:pPr>
            <a:r>
              <a:rPr lang="zh-CN" altLang="zh-CN" sz="800" kern="100" dirty="0">
                <a:latin typeface="Calibri" panose="020F0502020204030204" pitchFamily="34" charset="0"/>
                <a:cs typeface="Times New Roman" panose="02020603050405020304" pitchFamily="18" charset="0"/>
              </a:rPr>
              <a:t>特殊：百万客户端并发连接，或者服务端需要对客户端的握手消息进行安全认证，认证本身非常损耗性能。</a:t>
            </a:r>
          </a:p>
        </p:txBody>
      </p:sp>
    </p:spTree>
    <p:extLst>
      <p:ext uri="{BB962C8B-B14F-4D97-AF65-F5344CB8AC3E}">
        <p14:creationId xmlns:p14="http://schemas.microsoft.com/office/powerpoint/2010/main" val="538175210"/>
      </p:ext>
    </p:extLst>
  </p:cSld>
  <p:clrMapOvr>
    <a:masterClrMapping/>
  </p:clrMapOvr>
  <p:transition>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6" name="文本框 5"/>
          <p:cNvSpPr txBox="1"/>
          <p:nvPr/>
        </p:nvSpPr>
        <p:spPr>
          <a:xfrm>
            <a:off x="395536" y="771550"/>
            <a:ext cx="8280920"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Netty&amp;keyword</a:t>
            </a:r>
            <a:r>
              <a:rPr lang="en-US" altLang="zh-CN" dirty="0" smtClean="0"/>
              <a:t>=</a:t>
            </a:r>
            <a:r>
              <a:rPr lang="en-US" altLang="zh-CN" dirty="0" smtClean="0">
                <a:solidFill>
                  <a:srgbClr val="C00000"/>
                </a:solidFill>
              </a:rPr>
              <a:t>Multi Thread Model With </a:t>
            </a:r>
            <a:r>
              <a:rPr lang="en-US" altLang="zh-CN" dirty="0" err="1" smtClean="0">
                <a:solidFill>
                  <a:srgbClr val="C00000"/>
                </a:solidFill>
              </a:rPr>
              <a:t>Master&amp;Slave</a:t>
            </a:r>
            <a:endParaRPr lang="en-US" altLang="zh-CN" dirty="0" smtClean="0">
              <a:solidFill>
                <a:srgbClr val="C00000"/>
              </a:solidFill>
            </a:endParaRPr>
          </a:p>
        </p:txBody>
      </p:sp>
      <p:pic>
        <p:nvPicPr>
          <p:cNvPr id="7" name="图片 6"/>
          <p:cNvPicPr/>
          <p:nvPr/>
        </p:nvPicPr>
        <p:blipFill>
          <a:blip r:embed="rId2"/>
          <a:stretch>
            <a:fillRect/>
          </a:stretch>
        </p:blipFill>
        <p:spPr>
          <a:xfrm>
            <a:off x="1934845" y="1269508"/>
            <a:ext cx="5274310" cy="3040554"/>
          </a:xfrm>
          <a:prstGeom prst="rect">
            <a:avLst/>
          </a:prstGeom>
        </p:spPr>
      </p:pic>
      <p:sp>
        <p:nvSpPr>
          <p:cNvPr id="9" name="矩形 8"/>
          <p:cNvSpPr/>
          <p:nvPr/>
        </p:nvSpPr>
        <p:spPr>
          <a:xfrm>
            <a:off x="3779912" y="4310062"/>
            <a:ext cx="4572000" cy="246221"/>
          </a:xfrm>
          <a:prstGeom prst="rect">
            <a:avLst/>
          </a:prstGeom>
        </p:spPr>
        <p:txBody>
          <a:bodyPr>
            <a:spAutoFit/>
          </a:bodyPr>
          <a:lstStyle/>
          <a:p>
            <a:r>
              <a:rPr lang="zh-CN" altLang="en-US" sz="1000" dirty="0" smtClean="0">
                <a:latin typeface="Calibri" panose="020F0502020204030204" pitchFamily="34" charset="0"/>
                <a:cs typeface="Times New Roman" panose="02020603050405020304" pitchFamily="18" charset="0"/>
              </a:rPr>
              <a:t>图</a:t>
            </a:r>
            <a:r>
              <a:rPr lang="en-US" altLang="zh-CN" sz="1000" dirty="0" smtClean="0">
                <a:latin typeface="Calibri" panose="020F0502020204030204" pitchFamily="34" charset="0"/>
                <a:cs typeface="Times New Roman" panose="02020603050405020304" pitchFamily="18" charset="0"/>
              </a:rPr>
              <a:t>25. Reactor</a:t>
            </a:r>
            <a:r>
              <a:rPr lang="zh-CN" altLang="en-US" sz="1000" dirty="0" smtClean="0">
                <a:latin typeface="Calibri" panose="020F0502020204030204" pitchFamily="34" charset="0"/>
                <a:cs typeface="Times New Roman" panose="02020603050405020304" pitchFamily="18" charset="0"/>
              </a:rPr>
              <a:t>主从多线程模型</a:t>
            </a:r>
            <a:endParaRPr lang="zh-CN" altLang="en-US" sz="1000" dirty="0"/>
          </a:p>
        </p:txBody>
      </p:sp>
    </p:spTree>
    <p:extLst>
      <p:ext uri="{BB962C8B-B14F-4D97-AF65-F5344CB8AC3E}">
        <p14:creationId xmlns:p14="http://schemas.microsoft.com/office/powerpoint/2010/main" val="3140553342"/>
      </p:ext>
    </p:extLst>
  </p:cSld>
  <p:clrMapOvr>
    <a:masterClrMapping/>
  </p:clrMapOvr>
  <p:transition>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395536" y="771550"/>
            <a:ext cx="8280920"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Netty&amp;keyword</a:t>
            </a:r>
            <a:r>
              <a:rPr lang="en-US" altLang="zh-CN" dirty="0" smtClean="0"/>
              <a:t>=</a:t>
            </a:r>
            <a:r>
              <a:rPr lang="en-US" altLang="zh-CN" dirty="0" err="1" smtClean="0">
                <a:solidFill>
                  <a:srgbClr val="C00000"/>
                </a:solidFill>
              </a:rPr>
              <a:t>Demo&amp;Test</a:t>
            </a:r>
            <a:endParaRPr lang="en-US" altLang="zh-CN" dirty="0" smtClean="0">
              <a:solidFill>
                <a:srgbClr val="C00000"/>
              </a:solidFill>
            </a:endParaRPr>
          </a:p>
        </p:txBody>
      </p:sp>
      <p:sp>
        <p:nvSpPr>
          <p:cNvPr id="2" name="矩形 1"/>
          <p:cNvSpPr/>
          <p:nvPr/>
        </p:nvSpPr>
        <p:spPr>
          <a:xfrm>
            <a:off x="695771" y="2499742"/>
            <a:ext cx="1107997" cy="369332"/>
          </a:xfrm>
          <a:prstGeom prst="rect">
            <a:avLst/>
          </a:prstGeom>
        </p:spPr>
        <p:txBody>
          <a:bodyPr wrap="none">
            <a:spAutoFit/>
          </a:bodyPr>
          <a:lstStyle/>
          <a:p>
            <a:pPr algn="ctr"/>
            <a:r>
              <a:rPr lang="zh-CN" altLang="en-US" dirty="0">
                <a:latin typeface="微软雅黑" panose="020B0503020204020204" pitchFamily="34" charset="-122"/>
                <a:ea typeface="微软雅黑" panose="020B0503020204020204" pitchFamily="34" charset="-122"/>
              </a:rPr>
              <a:t>服务器端</a:t>
            </a:r>
            <a:endParaRPr lang="zh-CN" altLang="zh-CN" dirty="0">
              <a:latin typeface="微软雅黑" panose="020B0503020204020204" pitchFamily="34" charset="-122"/>
              <a:ea typeface="微软雅黑" panose="020B0503020204020204" pitchFamily="34" charset="-122"/>
            </a:endParaRPr>
          </a:p>
        </p:txBody>
      </p:sp>
      <p:pic>
        <p:nvPicPr>
          <p:cNvPr id="6" name="图片 5"/>
          <p:cNvPicPr/>
          <p:nvPr/>
        </p:nvPicPr>
        <p:blipFill>
          <a:blip r:embed="rId2"/>
          <a:stretch>
            <a:fillRect/>
          </a:stretch>
        </p:blipFill>
        <p:spPr>
          <a:xfrm>
            <a:off x="2555776" y="1519338"/>
            <a:ext cx="5274310" cy="2880320"/>
          </a:xfrm>
          <a:prstGeom prst="rect">
            <a:avLst/>
          </a:prstGeom>
        </p:spPr>
      </p:pic>
      <p:sp>
        <p:nvSpPr>
          <p:cNvPr id="7" name="矩形 6"/>
          <p:cNvSpPr/>
          <p:nvPr/>
        </p:nvSpPr>
        <p:spPr>
          <a:xfrm>
            <a:off x="2411760" y="1150006"/>
            <a:ext cx="3387787" cy="369332"/>
          </a:xfrm>
          <a:prstGeom prst="rect">
            <a:avLst/>
          </a:prstGeom>
        </p:spPr>
        <p:txBody>
          <a:bodyPr wrap="none">
            <a:spAutoFit/>
          </a:bodyPr>
          <a:lstStyle/>
          <a:p>
            <a:pPr algn="ctr"/>
            <a:r>
              <a:rPr lang="en-US" altLang="zh-CN" dirty="0" smtClean="0">
                <a:latin typeface="微软雅黑" panose="020B0503020204020204" pitchFamily="34" charset="-122"/>
                <a:ea typeface="微软雅黑" panose="020B0503020204020204" pitchFamily="34" charset="-122"/>
              </a:rPr>
              <a:t>5</a:t>
            </a:r>
            <a:r>
              <a:rPr lang="zh-CN" altLang="en-US" dirty="0" smtClean="0">
                <a:latin typeface="微软雅黑" panose="020B0503020204020204" pitchFamily="34" charset="-122"/>
                <a:ea typeface="微软雅黑" panose="020B0503020204020204" pitchFamily="34" charset="-122"/>
              </a:rPr>
              <a:t>、与</a:t>
            </a:r>
            <a:r>
              <a:rPr lang="en-US" altLang="zh-CN" dirty="0" err="1">
                <a:latin typeface="微软雅黑" panose="020B0503020204020204" pitchFamily="34" charset="-122"/>
                <a:ea typeface="微软雅黑" panose="020B0503020204020204" pitchFamily="34" charset="-122"/>
              </a:rPr>
              <a:t>WebSocket</a:t>
            </a:r>
            <a:r>
              <a:rPr lang="zh-CN" altLang="en-US" dirty="0">
                <a:latin typeface="微软雅黑" panose="020B0503020204020204" pitchFamily="34" charset="-122"/>
                <a:ea typeface="微软雅黑" panose="020B0503020204020204" pitchFamily="34" charset="-122"/>
              </a:rPr>
              <a:t>的整合</a:t>
            </a:r>
            <a:r>
              <a:rPr lang="en-US" altLang="zh-CN" dirty="0">
                <a:latin typeface="微软雅黑" panose="020B0503020204020204" pitchFamily="34" charset="-122"/>
                <a:ea typeface="微软雅黑" panose="020B0503020204020204" pitchFamily="34" charset="-122"/>
              </a:rPr>
              <a:t>Demo</a:t>
            </a:r>
            <a:endParaRPr lang="zh-CN" altLang="zh-CN" dirty="0">
              <a:latin typeface="微软雅黑" panose="020B0503020204020204" pitchFamily="34" charset="-122"/>
              <a:ea typeface="微软雅黑" panose="020B0503020204020204" pitchFamily="34" charset="-122"/>
            </a:endParaRPr>
          </a:p>
        </p:txBody>
      </p:sp>
      <p:sp>
        <p:nvSpPr>
          <p:cNvPr id="9" name="矩形 8"/>
          <p:cNvSpPr/>
          <p:nvPr/>
        </p:nvSpPr>
        <p:spPr>
          <a:xfrm>
            <a:off x="3635896" y="4433173"/>
            <a:ext cx="4572000" cy="246221"/>
          </a:xfrm>
          <a:prstGeom prst="rect">
            <a:avLst/>
          </a:prstGeom>
        </p:spPr>
        <p:txBody>
          <a:bodyPr>
            <a:spAutoFit/>
          </a:bodyPr>
          <a:lstStyle/>
          <a:p>
            <a:r>
              <a:rPr lang="zh-CN" altLang="en-US" sz="1000" dirty="0" smtClean="0">
                <a:latin typeface="Calibri" panose="020F0502020204030204" pitchFamily="34" charset="0"/>
                <a:cs typeface="Times New Roman" panose="02020603050405020304" pitchFamily="18" charset="0"/>
              </a:rPr>
              <a:t>图</a:t>
            </a:r>
            <a:r>
              <a:rPr lang="en-US" altLang="zh-CN" sz="1000" dirty="0" smtClean="0">
                <a:latin typeface="Calibri" panose="020F0502020204030204" pitchFamily="34" charset="0"/>
                <a:cs typeface="Times New Roman" panose="02020603050405020304" pitchFamily="18" charset="0"/>
              </a:rPr>
              <a:t>25. </a:t>
            </a:r>
            <a:r>
              <a:rPr lang="en-US" altLang="zh-CN" sz="1000" dirty="0" err="1" smtClean="0">
                <a:latin typeface="Calibri" panose="020F0502020204030204" pitchFamily="34" charset="0"/>
                <a:cs typeface="Times New Roman" panose="02020603050405020304" pitchFamily="18" charset="0"/>
              </a:rPr>
              <a:t>Netty-WebSocket</a:t>
            </a:r>
            <a:r>
              <a:rPr lang="en-US" altLang="zh-CN" sz="1000" dirty="0" smtClean="0">
                <a:latin typeface="Calibri" panose="020F0502020204030204" pitchFamily="34" charset="0"/>
                <a:cs typeface="Times New Roman" panose="02020603050405020304" pitchFamily="18" charset="0"/>
              </a:rPr>
              <a:t> Chat Server </a:t>
            </a:r>
            <a:r>
              <a:rPr lang="zh-CN" altLang="en-US" sz="1000" dirty="0" smtClean="0">
                <a:latin typeface="Calibri" panose="020F0502020204030204" pitchFamily="34" charset="0"/>
                <a:cs typeface="Times New Roman" panose="02020603050405020304" pitchFamily="18" charset="0"/>
              </a:rPr>
              <a:t>服务端核心代码</a:t>
            </a:r>
            <a:endParaRPr lang="zh-CN" altLang="en-US" sz="1000" dirty="0"/>
          </a:p>
        </p:txBody>
      </p:sp>
    </p:spTree>
    <p:extLst>
      <p:ext uri="{BB962C8B-B14F-4D97-AF65-F5344CB8AC3E}">
        <p14:creationId xmlns:p14="http://schemas.microsoft.com/office/powerpoint/2010/main" val="712812966"/>
      </p:ext>
    </p:extLst>
  </p:cSld>
  <p:clrMapOvr>
    <a:masterClrMapping/>
  </p:clrMapOvr>
  <p:transition>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395536" y="771550"/>
            <a:ext cx="8280920"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Netty&amp;keyword</a:t>
            </a:r>
            <a:r>
              <a:rPr lang="en-US" altLang="zh-CN" dirty="0" smtClean="0"/>
              <a:t>=</a:t>
            </a:r>
            <a:r>
              <a:rPr lang="en-US" altLang="zh-CN" dirty="0" err="1" smtClean="0">
                <a:solidFill>
                  <a:srgbClr val="C00000"/>
                </a:solidFill>
              </a:rPr>
              <a:t>Demo&amp;Test</a:t>
            </a:r>
            <a:endParaRPr lang="en-US" altLang="zh-CN" dirty="0" smtClean="0">
              <a:solidFill>
                <a:srgbClr val="C00000"/>
              </a:solidFill>
            </a:endParaRPr>
          </a:p>
        </p:txBody>
      </p:sp>
      <p:pic>
        <p:nvPicPr>
          <p:cNvPr id="6" name="图片 5"/>
          <p:cNvPicPr/>
          <p:nvPr/>
        </p:nvPicPr>
        <p:blipFill>
          <a:blip r:embed="rId2"/>
          <a:stretch>
            <a:fillRect/>
          </a:stretch>
        </p:blipFill>
        <p:spPr>
          <a:xfrm>
            <a:off x="395536" y="1419622"/>
            <a:ext cx="3600400" cy="2055495"/>
          </a:xfrm>
          <a:prstGeom prst="rect">
            <a:avLst/>
          </a:prstGeom>
        </p:spPr>
      </p:pic>
      <p:pic>
        <p:nvPicPr>
          <p:cNvPr id="7" name="图片 6"/>
          <p:cNvPicPr/>
          <p:nvPr/>
        </p:nvPicPr>
        <p:blipFill>
          <a:blip r:embed="rId3"/>
          <a:stretch>
            <a:fillRect/>
          </a:stretch>
        </p:blipFill>
        <p:spPr>
          <a:xfrm>
            <a:off x="4067945" y="1409537"/>
            <a:ext cx="4790336" cy="2065580"/>
          </a:xfrm>
          <a:prstGeom prst="rect">
            <a:avLst/>
          </a:prstGeom>
        </p:spPr>
      </p:pic>
      <p:sp>
        <p:nvSpPr>
          <p:cNvPr id="9" name="矩形 8"/>
          <p:cNvSpPr/>
          <p:nvPr/>
        </p:nvSpPr>
        <p:spPr>
          <a:xfrm>
            <a:off x="971600" y="3620661"/>
            <a:ext cx="1872208" cy="246221"/>
          </a:xfrm>
          <a:prstGeom prst="rect">
            <a:avLst/>
          </a:prstGeom>
        </p:spPr>
        <p:txBody>
          <a:bodyPr wrap="square">
            <a:spAutoFit/>
          </a:bodyPr>
          <a:lstStyle/>
          <a:p>
            <a:r>
              <a:rPr lang="zh-CN" altLang="en-US" sz="1000" dirty="0" smtClean="0">
                <a:latin typeface="Calibri" panose="020F0502020204030204" pitchFamily="34" charset="0"/>
                <a:cs typeface="Times New Roman" panose="02020603050405020304" pitchFamily="18" charset="0"/>
              </a:rPr>
              <a:t>图</a:t>
            </a:r>
            <a:r>
              <a:rPr lang="en-US" altLang="zh-CN" sz="1000" dirty="0" smtClean="0">
                <a:latin typeface="Calibri" panose="020F0502020204030204" pitchFamily="34" charset="0"/>
                <a:cs typeface="Times New Roman" panose="02020603050405020304" pitchFamily="18" charset="0"/>
              </a:rPr>
              <a:t>26. </a:t>
            </a:r>
            <a:r>
              <a:rPr lang="zh-CN" altLang="en-US" sz="1000" dirty="0" smtClean="0">
                <a:latin typeface="Calibri" panose="020F0502020204030204" pitchFamily="34" charset="0"/>
                <a:cs typeface="Times New Roman" panose="02020603050405020304" pitchFamily="18" charset="0"/>
              </a:rPr>
              <a:t>客户端消息到达的处理</a:t>
            </a:r>
            <a:endParaRPr lang="zh-CN" altLang="en-US" sz="1000" dirty="0"/>
          </a:p>
        </p:txBody>
      </p:sp>
      <p:sp>
        <p:nvSpPr>
          <p:cNvPr id="10" name="矩形 9"/>
          <p:cNvSpPr/>
          <p:nvPr/>
        </p:nvSpPr>
        <p:spPr>
          <a:xfrm>
            <a:off x="5220072" y="3579862"/>
            <a:ext cx="1872208" cy="246221"/>
          </a:xfrm>
          <a:prstGeom prst="rect">
            <a:avLst/>
          </a:prstGeom>
        </p:spPr>
        <p:txBody>
          <a:bodyPr wrap="square">
            <a:spAutoFit/>
          </a:bodyPr>
          <a:lstStyle/>
          <a:p>
            <a:r>
              <a:rPr lang="zh-CN" altLang="en-US" sz="1000" dirty="0" smtClean="0">
                <a:latin typeface="Calibri" panose="020F0502020204030204" pitchFamily="34" charset="0"/>
                <a:cs typeface="Times New Roman" panose="02020603050405020304" pitchFamily="18" charset="0"/>
              </a:rPr>
              <a:t>图</a:t>
            </a:r>
            <a:r>
              <a:rPr lang="en-US" altLang="zh-CN" sz="1000" dirty="0" smtClean="0">
                <a:latin typeface="Calibri" panose="020F0502020204030204" pitchFamily="34" charset="0"/>
                <a:cs typeface="Times New Roman" panose="02020603050405020304" pitchFamily="18" charset="0"/>
              </a:rPr>
              <a:t>27. </a:t>
            </a:r>
            <a:r>
              <a:rPr lang="zh-CN" altLang="en-US" sz="1000" dirty="0" smtClean="0">
                <a:latin typeface="Calibri" panose="020F0502020204030204" pitchFamily="34" charset="0"/>
                <a:cs typeface="Times New Roman" panose="02020603050405020304" pitchFamily="18" charset="0"/>
              </a:rPr>
              <a:t>处理</a:t>
            </a:r>
            <a:r>
              <a:rPr lang="en-US" altLang="zh-CN" sz="1000" dirty="0" smtClean="0">
                <a:latin typeface="Calibri" panose="020F0502020204030204" pitchFamily="34" charset="0"/>
                <a:cs typeface="Times New Roman" panose="02020603050405020304" pitchFamily="18" charset="0"/>
              </a:rPr>
              <a:t>http</a:t>
            </a:r>
            <a:r>
              <a:rPr lang="zh-CN" altLang="en-US" sz="1000" dirty="0" smtClean="0">
                <a:latin typeface="Calibri" panose="020F0502020204030204" pitchFamily="34" charset="0"/>
                <a:cs typeface="Times New Roman" panose="02020603050405020304" pitchFamily="18" charset="0"/>
              </a:rPr>
              <a:t>握手消息</a:t>
            </a:r>
            <a:endParaRPr lang="zh-CN" altLang="en-US" sz="1000" dirty="0"/>
          </a:p>
        </p:txBody>
      </p:sp>
    </p:spTree>
    <p:extLst>
      <p:ext uri="{BB962C8B-B14F-4D97-AF65-F5344CB8AC3E}">
        <p14:creationId xmlns:p14="http://schemas.microsoft.com/office/powerpoint/2010/main" val="4249771094"/>
      </p:ext>
    </p:extLst>
  </p:cSld>
  <p:clrMapOvr>
    <a:masterClrMapping/>
  </p:clrMapOvr>
  <p:transition>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395536" y="771550"/>
            <a:ext cx="8280920"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Netty&amp;keyword</a:t>
            </a:r>
            <a:r>
              <a:rPr lang="en-US" altLang="zh-CN" dirty="0" smtClean="0"/>
              <a:t>=</a:t>
            </a:r>
            <a:r>
              <a:rPr lang="en-US" altLang="zh-CN" dirty="0" err="1" smtClean="0">
                <a:solidFill>
                  <a:srgbClr val="C00000"/>
                </a:solidFill>
              </a:rPr>
              <a:t>Demo&amp;Test</a:t>
            </a:r>
            <a:endParaRPr lang="en-US" altLang="zh-CN" dirty="0" smtClean="0">
              <a:solidFill>
                <a:srgbClr val="C00000"/>
              </a:solidFill>
            </a:endParaRPr>
          </a:p>
        </p:txBody>
      </p:sp>
      <p:pic>
        <p:nvPicPr>
          <p:cNvPr id="6" name="图片 5"/>
          <p:cNvPicPr/>
          <p:nvPr/>
        </p:nvPicPr>
        <p:blipFill>
          <a:blip r:embed="rId2"/>
          <a:stretch>
            <a:fillRect/>
          </a:stretch>
        </p:blipFill>
        <p:spPr>
          <a:xfrm>
            <a:off x="1900237" y="1158562"/>
            <a:ext cx="5343525" cy="3016780"/>
          </a:xfrm>
          <a:prstGeom prst="rect">
            <a:avLst/>
          </a:prstGeom>
        </p:spPr>
      </p:pic>
      <p:sp>
        <p:nvSpPr>
          <p:cNvPr id="7" name="矩形 6"/>
          <p:cNvSpPr/>
          <p:nvPr/>
        </p:nvSpPr>
        <p:spPr>
          <a:xfrm>
            <a:off x="3203848" y="4299942"/>
            <a:ext cx="3312368" cy="246221"/>
          </a:xfrm>
          <a:prstGeom prst="rect">
            <a:avLst/>
          </a:prstGeom>
        </p:spPr>
        <p:txBody>
          <a:bodyPr wrap="square">
            <a:spAutoFit/>
          </a:bodyPr>
          <a:lstStyle/>
          <a:p>
            <a:r>
              <a:rPr lang="zh-CN" altLang="en-US" sz="1000" dirty="0" smtClean="0">
                <a:latin typeface="Calibri" panose="020F0502020204030204" pitchFamily="34" charset="0"/>
                <a:cs typeface="Times New Roman" panose="02020603050405020304" pitchFamily="18" charset="0"/>
              </a:rPr>
              <a:t>图</a:t>
            </a:r>
            <a:r>
              <a:rPr lang="en-US" altLang="zh-CN" sz="1000" dirty="0" smtClean="0">
                <a:latin typeface="Calibri" panose="020F0502020204030204" pitchFamily="34" charset="0"/>
                <a:cs typeface="Times New Roman" panose="02020603050405020304" pitchFamily="18" charset="0"/>
              </a:rPr>
              <a:t>26.</a:t>
            </a:r>
            <a:r>
              <a:rPr lang="zh-CN" altLang="en-US" sz="1000" dirty="0">
                <a:latin typeface="Calibri" panose="020F0502020204030204" pitchFamily="34" charset="0"/>
                <a:cs typeface="Times New Roman" panose="02020603050405020304" pitchFamily="18" charset="0"/>
              </a:rPr>
              <a:t>根据</a:t>
            </a:r>
            <a:r>
              <a:rPr lang="en-US" altLang="zh-CN" sz="1000" dirty="0" err="1">
                <a:latin typeface="Calibri" panose="020F0502020204030204" pitchFamily="34" charset="0"/>
                <a:cs typeface="Times New Roman" panose="02020603050405020304" pitchFamily="18" charset="0"/>
              </a:rPr>
              <a:t>websocket</a:t>
            </a:r>
            <a:r>
              <a:rPr lang="zh-CN" altLang="en-US" sz="1000" dirty="0">
                <a:latin typeface="Calibri" panose="020F0502020204030204" pitchFamily="34" charset="0"/>
                <a:cs typeface="Times New Roman" panose="02020603050405020304" pitchFamily="18" charset="0"/>
              </a:rPr>
              <a:t>帧类别进行</a:t>
            </a:r>
            <a:r>
              <a:rPr lang="en-US" altLang="zh-CN" sz="1000" dirty="0" err="1">
                <a:latin typeface="Calibri" panose="020F0502020204030204" pitchFamily="34" charset="0"/>
                <a:cs typeface="Times New Roman" panose="02020603050405020304" pitchFamily="18" charset="0"/>
              </a:rPr>
              <a:t>websocket</a:t>
            </a:r>
            <a:r>
              <a:rPr lang="zh-CN" altLang="en-US" sz="1000" dirty="0">
                <a:latin typeface="Calibri" panose="020F0502020204030204" pitchFamily="34" charset="0"/>
                <a:cs typeface="Times New Roman" panose="02020603050405020304" pitchFamily="18" charset="0"/>
              </a:rPr>
              <a:t>消息的处理</a:t>
            </a:r>
            <a:endParaRPr lang="zh-CN" altLang="en-US" sz="1000" dirty="0"/>
          </a:p>
        </p:txBody>
      </p:sp>
    </p:spTree>
    <p:extLst>
      <p:ext uri="{BB962C8B-B14F-4D97-AF65-F5344CB8AC3E}">
        <p14:creationId xmlns:p14="http://schemas.microsoft.com/office/powerpoint/2010/main" val="2765867134"/>
      </p:ext>
    </p:extLst>
  </p:cSld>
  <p:clrMapOvr>
    <a:masterClrMapping/>
  </p:clrMapOvr>
  <p:transition>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pic>
        <p:nvPicPr>
          <p:cNvPr id="2050" name="图片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066212"/>
            <a:ext cx="4936073" cy="1847850"/>
          </a:xfrm>
          <a:prstGeom prst="rect">
            <a:avLst/>
          </a:prstGeom>
          <a:noFill/>
          <a:extLst>
            <a:ext uri="{909E8E84-426E-40DD-AFC4-6F175D3DCCD1}">
              <a14:hiddenFill xmlns:a14="http://schemas.microsoft.com/office/drawing/2010/main">
                <a:solidFill>
                  <a:srgbClr val="FFFFFF"/>
                </a:solidFill>
              </a14:hiddenFill>
            </a:ext>
          </a:extLst>
        </p:spPr>
      </p:pic>
      <p:pic>
        <p:nvPicPr>
          <p:cNvPr id="2049" name="图片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3136154"/>
            <a:ext cx="4944999" cy="1409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1763688" y="4558308"/>
            <a:ext cx="856895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文本框 8"/>
          <p:cNvSpPr txBox="1"/>
          <p:nvPr/>
        </p:nvSpPr>
        <p:spPr>
          <a:xfrm>
            <a:off x="395536" y="712351"/>
            <a:ext cx="8280920"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Netty&amp;keyword</a:t>
            </a:r>
            <a:r>
              <a:rPr lang="en-US" altLang="zh-CN" dirty="0" smtClean="0"/>
              <a:t>=</a:t>
            </a:r>
            <a:r>
              <a:rPr lang="en-US" altLang="zh-CN" dirty="0" err="1" smtClean="0">
                <a:solidFill>
                  <a:srgbClr val="C00000"/>
                </a:solidFill>
              </a:rPr>
              <a:t>Demo&amp;Test</a:t>
            </a:r>
            <a:endParaRPr lang="en-US" altLang="zh-CN" dirty="0" smtClean="0">
              <a:solidFill>
                <a:srgbClr val="C00000"/>
              </a:solidFill>
            </a:endParaRPr>
          </a:p>
        </p:txBody>
      </p:sp>
      <p:sp>
        <p:nvSpPr>
          <p:cNvPr id="6" name="矩形 5"/>
          <p:cNvSpPr/>
          <p:nvPr/>
        </p:nvSpPr>
        <p:spPr>
          <a:xfrm>
            <a:off x="285720" y="1827238"/>
            <a:ext cx="1114408" cy="369332"/>
          </a:xfrm>
          <a:prstGeom prst="rect">
            <a:avLst/>
          </a:prstGeom>
        </p:spPr>
        <p:txBody>
          <a:bodyPr wrap="none">
            <a:spAutoFit/>
          </a:bodyPr>
          <a:lstStyle/>
          <a:p>
            <a:pPr algn="just">
              <a:spcAft>
                <a:spcPts val="0"/>
              </a:spcAft>
            </a:pPr>
            <a:r>
              <a:rPr lang="zh-CN" altLang="zh-CN" b="1" kern="100" dirty="0">
                <a:latin typeface="Calibri" panose="020F0502020204030204" pitchFamily="34" charset="0"/>
                <a:cs typeface="Times New Roman" panose="02020603050405020304" pitchFamily="18" charset="0"/>
              </a:rPr>
              <a:t>握手建立</a:t>
            </a:r>
            <a:endParaRPr lang="zh-CN" altLang="zh-CN" kern="100" dirty="0">
              <a:latin typeface="Calibri" panose="020F0502020204030204" pitchFamily="34" charset="0"/>
              <a:cs typeface="Times New Roman" panose="02020603050405020304" pitchFamily="18" charset="0"/>
            </a:endParaRPr>
          </a:p>
        </p:txBody>
      </p:sp>
      <p:sp>
        <p:nvSpPr>
          <p:cNvPr id="7" name="矩形 6"/>
          <p:cNvSpPr/>
          <p:nvPr/>
        </p:nvSpPr>
        <p:spPr>
          <a:xfrm>
            <a:off x="181785" y="3579862"/>
            <a:ext cx="1484637" cy="369332"/>
          </a:xfrm>
          <a:prstGeom prst="rect">
            <a:avLst/>
          </a:prstGeom>
        </p:spPr>
        <p:txBody>
          <a:bodyPr wrap="none">
            <a:spAutoFit/>
          </a:bodyPr>
          <a:lstStyle/>
          <a:p>
            <a:pPr algn="just">
              <a:spcAft>
                <a:spcPts val="0"/>
              </a:spcAft>
            </a:pPr>
            <a:r>
              <a:rPr lang="zh-CN" altLang="en-US" b="1" kern="100" dirty="0" smtClean="0">
                <a:latin typeface="Calibri" panose="020F0502020204030204" pitchFamily="34" charset="0"/>
                <a:cs typeface="Times New Roman" panose="02020603050405020304" pitchFamily="18" charset="0"/>
              </a:rPr>
              <a:t>走</a:t>
            </a:r>
            <a:r>
              <a:rPr lang="en-US" altLang="zh-CN" b="1" kern="100" dirty="0" err="1" smtClean="0">
                <a:latin typeface="Calibri" panose="020F0502020204030204" pitchFamily="34" charset="0"/>
                <a:cs typeface="Times New Roman" panose="02020603050405020304" pitchFamily="18" charset="0"/>
              </a:rPr>
              <a:t>WebSocket</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095643"/>
      </p:ext>
    </p:extLst>
  </p:cSld>
  <p:clrMapOvr>
    <a:masterClrMapping/>
  </p:clrMapOvr>
  <p:transition>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395536" y="712351"/>
            <a:ext cx="8280920"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en-US" altLang="zh-CN" dirty="0" err="1" smtClean="0"/>
              <a:t>Netty&amp;keyword</a:t>
            </a:r>
            <a:r>
              <a:rPr lang="en-US" altLang="zh-CN" dirty="0" smtClean="0"/>
              <a:t>=</a:t>
            </a:r>
            <a:r>
              <a:rPr lang="en-US" altLang="zh-CN" dirty="0" err="1" smtClean="0">
                <a:solidFill>
                  <a:srgbClr val="C00000"/>
                </a:solidFill>
              </a:rPr>
              <a:t>Demo&amp;Test</a:t>
            </a:r>
            <a:endParaRPr lang="en-US" altLang="zh-CN" dirty="0" smtClean="0">
              <a:solidFill>
                <a:srgbClr val="C00000"/>
              </a:solidFill>
            </a:endParaRPr>
          </a:p>
        </p:txBody>
      </p:sp>
      <p:pic>
        <p:nvPicPr>
          <p:cNvPr id="6" name="图片 5"/>
          <p:cNvPicPr/>
          <p:nvPr/>
        </p:nvPicPr>
        <p:blipFill>
          <a:blip r:embed="rId2"/>
          <a:stretch>
            <a:fillRect/>
          </a:stretch>
        </p:blipFill>
        <p:spPr>
          <a:xfrm>
            <a:off x="107504" y="1629778"/>
            <a:ext cx="4176464" cy="2165985"/>
          </a:xfrm>
          <a:prstGeom prst="rect">
            <a:avLst/>
          </a:prstGeom>
        </p:spPr>
      </p:pic>
      <p:pic>
        <p:nvPicPr>
          <p:cNvPr id="7" name="图片 6"/>
          <p:cNvPicPr/>
          <p:nvPr/>
        </p:nvPicPr>
        <p:blipFill>
          <a:blip r:embed="rId3"/>
          <a:stretch>
            <a:fillRect/>
          </a:stretch>
        </p:blipFill>
        <p:spPr>
          <a:xfrm>
            <a:off x="4355976" y="1633412"/>
            <a:ext cx="4392488" cy="1538605"/>
          </a:xfrm>
          <a:prstGeom prst="rect">
            <a:avLst/>
          </a:prstGeom>
        </p:spPr>
      </p:pic>
      <p:sp>
        <p:nvSpPr>
          <p:cNvPr id="9" name="矩形 8"/>
          <p:cNvSpPr/>
          <p:nvPr/>
        </p:nvSpPr>
        <p:spPr>
          <a:xfrm>
            <a:off x="971600" y="3986343"/>
            <a:ext cx="3312368" cy="246221"/>
          </a:xfrm>
          <a:prstGeom prst="rect">
            <a:avLst/>
          </a:prstGeom>
        </p:spPr>
        <p:txBody>
          <a:bodyPr wrap="square">
            <a:spAutoFit/>
          </a:bodyPr>
          <a:lstStyle/>
          <a:p>
            <a:r>
              <a:rPr lang="zh-CN" altLang="en-US" sz="1000" dirty="0" smtClean="0">
                <a:latin typeface="Calibri" panose="020F0502020204030204" pitchFamily="34" charset="0"/>
                <a:cs typeface="Times New Roman" panose="02020603050405020304" pitchFamily="18" charset="0"/>
              </a:rPr>
              <a:t>图</a:t>
            </a:r>
            <a:r>
              <a:rPr lang="en-US" altLang="zh-CN" sz="1000" dirty="0" smtClean="0">
                <a:latin typeface="Calibri" panose="020F0502020204030204" pitchFamily="34" charset="0"/>
                <a:cs typeface="Times New Roman" panose="02020603050405020304" pitchFamily="18" charset="0"/>
              </a:rPr>
              <a:t>27. handler</a:t>
            </a:r>
            <a:r>
              <a:rPr lang="zh-CN" altLang="en-US" sz="1000" dirty="0" smtClean="0">
                <a:latin typeface="Calibri" panose="020F0502020204030204" pitchFamily="34" charset="0"/>
                <a:cs typeface="Times New Roman" panose="02020603050405020304" pitchFamily="18" charset="0"/>
              </a:rPr>
              <a:t>传递</a:t>
            </a:r>
            <a:endParaRPr lang="zh-CN" altLang="en-US" sz="1000" dirty="0"/>
          </a:p>
        </p:txBody>
      </p:sp>
      <p:sp>
        <p:nvSpPr>
          <p:cNvPr id="10" name="矩形 9"/>
          <p:cNvSpPr/>
          <p:nvPr/>
        </p:nvSpPr>
        <p:spPr>
          <a:xfrm>
            <a:off x="5852048" y="3986343"/>
            <a:ext cx="3312368" cy="246221"/>
          </a:xfrm>
          <a:prstGeom prst="rect">
            <a:avLst/>
          </a:prstGeom>
        </p:spPr>
        <p:txBody>
          <a:bodyPr wrap="square">
            <a:spAutoFit/>
          </a:bodyPr>
          <a:lstStyle/>
          <a:p>
            <a:r>
              <a:rPr lang="zh-CN" altLang="en-US" sz="1000" dirty="0" smtClean="0">
                <a:latin typeface="Calibri" panose="020F0502020204030204" pitchFamily="34" charset="0"/>
                <a:cs typeface="Times New Roman" panose="02020603050405020304" pitchFamily="18" charset="0"/>
              </a:rPr>
              <a:t>图</a:t>
            </a:r>
            <a:r>
              <a:rPr lang="en-US" altLang="zh-CN" sz="1000" dirty="0" smtClean="0">
                <a:latin typeface="Calibri" panose="020F0502020204030204" pitchFamily="34" charset="0"/>
                <a:cs typeface="Times New Roman" panose="02020603050405020304" pitchFamily="18" charset="0"/>
              </a:rPr>
              <a:t>27. </a:t>
            </a:r>
            <a:r>
              <a:rPr lang="zh-CN" altLang="en-US" sz="1000" dirty="0" smtClean="0">
                <a:latin typeface="Calibri" panose="020F0502020204030204" pitchFamily="34" charset="0"/>
                <a:cs typeface="Times New Roman" panose="02020603050405020304" pitchFamily="18" charset="0"/>
              </a:rPr>
              <a:t>页面展现</a:t>
            </a:r>
            <a:endParaRPr lang="zh-CN" altLang="en-US" sz="1000" dirty="0"/>
          </a:p>
        </p:txBody>
      </p:sp>
    </p:spTree>
    <p:extLst>
      <p:ext uri="{BB962C8B-B14F-4D97-AF65-F5344CB8AC3E}">
        <p14:creationId xmlns:p14="http://schemas.microsoft.com/office/powerpoint/2010/main" val="624736610"/>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13" name="文本框 12"/>
          <p:cNvSpPr txBox="1"/>
          <p:nvPr/>
        </p:nvSpPr>
        <p:spPr>
          <a:xfrm>
            <a:off x="467544" y="843558"/>
            <a:ext cx="5400600" cy="369332"/>
          </a:xfrm>
          <a:prstGeom prst="rect">
            <a:avLst/>
          </a:prstGeom>
          <a:noFill/>
        </p:spPr>
        <p:txBody>
          <a:bodyPr wrap="square" rtlCol="0">
            <a:spAutoFit/>
          </a:bodyPr>
          <a:lstStyle/>
          <a:p>
            <a:r>
              <a:rPr lang="zh-CN" altLang="en-US" dirty="0"/>
              <a:t>一</a:t>
            </a:r>
            <a:r>
              <a:rPr lang="zh-CN" altLang="en-US" dirty="0" smtClean="0"/>
              <a:t>、产品研发</a:t>
            </a:r>
            <a:r>
              <a:rPr lang="en-US" altLang="zh-CN" dirty="0" smtClean="0"/>
              <a:t>?title=</a:t>
            </a:r>
            <a:r>
              <a:rPr lang="zh-CN" altLang="en-US" dirty="0" smtClean="0"/>
              <a:t>学习与准备</a:t>
            </a:r>
            <a:endParaRPr lang="zh-CN" altLang="en-US" dirty="0"/>
          </a:p>
        </p:txBody>
      </p:sp>
      <p:sp>
        <p:nvSpPr>
          <p:cNvPr id="14" name="矩形 13"/>
          <p:cNvSpPr/>
          <p:nvPr/>
        </p:nvSpPr>
        <p:spPr>
          <a:xfrm>
            <a:off x="3167844" y="1598516"/>
            <a:ext cx="1858201"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项目研发规范</a:t>
            </a:r>
            <a:endParaRPr lang="zh-CN" altLang="en-US" b="1" dirty="0">
              <a:latin typeface="微软雅黑" panose="020B0503020204020204" pitchFamily="34" charset="-122"/>
              <a:ea typeface="微软雅黑" panose="020B0503020204020204" pitchFamily="34" charset="-122"/>
            </a:endParaRPr>
          </a:p>
        </p:txBody>
      </p:sp>
      <p:sp>
        <p:nvSpPr>
          <p:cNvPr id="16" name="矩形 15"/>
          <p:cNvSpPr/>
          <p:nvPr/>
        </p:nvSpPr>
        <p:spPr>
          <a:xfrm>
            <a:off x="3167844" y="2426813"/>
            <a:ext cx="1858202"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工程源码阅读</a:t>
            </a:r>
            <a:endParaRPr lang="zh-CN" altLang="en-US" b="1" dirty="0">
              <a:latin typeface="微软雅黑" panose="020B0503020204020204" pitchFamily="34" charset="-122"/>
              <a:ea typeface="微软雅黑" panose="020B0503020204020204" pitchFamily="34" charset="-122"/>
            </a:endParaRPr>
          </a:p>
        </p:txBody>
      </p:sp>
      <p:sp>
        <p:nvSpPr>
          <p:cNvPr id="17" name="矩形 16"/>
          <p:cNvSpPr/>
          <p:nvPr/>
        </p:nvSpPr>
        <p:spPr>
          <a:xfrm>
            <a:off x="3203848" y="3255110"/>
            <a:ext cx="1858202"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代码静态检查</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3640502"/>
      </p:ext>
    </p:extLst>
  </p:cSld>
  <p:clrMapOvr>
    <a:masterClrMapping/>
  </p:clrMapOvr>
  <p:transition>
    <p:wip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431540" y="843558"/>
            <a:ext cx="8280920" cy="369332"/>
          </a:xfrm>
          <a:prstGeom prst="rect">
            <a:avLst/>
          </a:prstGeom>
          <a:noFill/>
        </p:spPr>
        <p:txBody>
          <a:bodyPr wrap="square" rtlCol="0">
            <a:spAutoFit/>
          </a:bodyPr>
          <a:lstStyle/>
          <a:p>
            <a:r>
              <a:rPr lang="zh-CN" altLang="en-US" dirty="0"/>
              <a:t>二</a:t>
            </a:r>
            <a:r>
              <a:rPr lang="zh-CN" altLang="en-US" dirty="0" smtClean="0"/>
              <a:t>、知识预</a:t>
            </a:r>
            <a:r>
              <a:rPr lang="zh-CN" altLang="en-US" dirty="0" smtClean="0"/>
              <a:t>研</a:t>
            </a:r>
            <a:r>
              <a:rPr lang="en-US" altLang="zh-CN" dirty="0" smtClean="0"/>
              <a:t>?title=</a:t>
            </a:r>
            <a:r>
              <a:rPr lang="zh-CN" altLang="en-US" dirty="0" smtClean="0"/>
              <a:t>总结</a:t>
            </a:r>
            <a:endParaRPr lang="en-US" altLang="zh-CN" dirty="0" smtClean="0">
              <a:solidFill>
                <a:srgbClr val="C00000"/>
              </a:solidFill>
            </a:endParaRPr>
          </a:p>
        </p:txBody>
      </p:sp>
      <p:sp>
        <p:nvSpPr>
          <p:cNvPr id="2" name="矩形 1"/>
          <p:cNvSpPr/>
          <p:nvPr/>
        </p:nvSpPr>
        <p:spPr>
          <a:xfrm>
            <a:off x="1835696" y="1347614"/>
            <a:ext cx="4572000" cy="2893100"/>
          </a:xfrm>
          <a:prstGeom prst="rect">
            <a:avLst/>
          </a:prstGeom>
        </p:spPr>
        <p:txBody>
          <a:bodyPr>
            <a:spAutoFit/>
          </a:bodyPr>
          <a:lstStyle/>
          <a:p>
            <a:r>
              <a:rPr lang="en-US" altLang="zh-CN" sz="1400" dirty="0" smtClean="0"/>
              <a:t>1</a:t>
            </a:r>
            <a:r>
              <a:rPr lang="zh-CN" altLang="en-US" sz="1400" dirty="0" smtClean="0"/>
              <a:t>、Netty</a:t>
            </a:r>
            <a:r>
              <a:rPr lang="zh-CN" altLang="en-US" sz="1400" dirty="0"/>
              <a:t>构建高可用的网络应用程序非常必要</a:t>
            </a:r>
          </a:p>
          <a:p>
            <a:r>
              <a:rPr lang="en-US" altLang="zh-CN" sz="1400" dirty="0" smtClean="0"/>
              <a:t>2</a:t>
            </a:r>
            <a:r>
              <a:rPr lang="zh-CN" altLang="en-US" sz="1400" dirty="0" smtClean="0"/>
              <a:t>、WebSocket解决</a:t>
            </a:r>
            <a:r>
              <a:rPr lang="zh-CN" altLang="en-US" sz="1400" dirty="0"/>
              <a:t>HTTP被动性和单一性</a:t>
            </a:r>
          </a:p>
          <a:p>
            <a:r>
              <a:rPr lang="en-US" altLang="zh-CN" sz="1400" dirty="0" smtClean="0"/>
              <a:t>3</a:t>
            </a:r>
            <a:r>
              <a:rPr lang="zh-CN" altLang="en-US" sz="1400" dirty="0" smtClean="0"/>
              <a:t>、WebRTC</a:t>
            </a:r>
            <a:r>
              <a:rPr lang="zh-CN" altLang="en-US" sz="1400" dirty="0"/>
              <a:t>和Kurento是可选的新直播方案</a:t>
            </a:r>
          </a:p>
          <a:p>
            <a:r>
              <a:rPr lang="zh-CN" altLang="en-US" sz="1400" dirty="0"/>
              <a:t>优点在于</a:t>
            </a:r>
            <a:r>
              <a:rPr lang="zh-CN" altLang="en-US" sz="1400" dirty="0" smtClean="0"/>
              <a:t>WebR</a:t>
            </a:r>
            <a:r>
              <a:rPr lang="en-US" altLang="zh-CN" sz="1400" dirty="0" smtClean="0"/>
              <a:t>TC</a:t>
            </a:r>
            <a:r>
              <a:rPr lang="zh-CN" altLang="en-US" sz="1400" dirty="0" smtClean="0"/>
              <a:t>将</a:t>
            </a:r>
            <a:r>
              <a:rPr lang="zh-CN" altLang="en-US" sz="1400" dirty="0"/>
              <a:t>大大减轻实时应用的开发周期和难度，并且谷歌积极推动</a:t>
            </a:r>
            <a:r>
              <a:rPr lang="zh-CN" altLang="en-US" sz="1400" dirty="0" smtClean="0"/>
              <a:t>WebR</a:t>
            </a:r>
            <a:r>
              <a:rPr lang="en-US" altLang="zh-CN" sz="1400" dirty="0" smtClean="0"/>
              <a:t>TC</a:t>
            </a:r>
            <a:r>
              <a:rPr lang="zh-CN" altLang="en-US" sz="1400" dirty="0" smtClean="0"/>
              <a:t>成为</a:t>
            </a:r>
            <a:r>
              <a:rPr lang="zh-CN" altLang="en-US" sz="1400" dirty="0"/>
              <a:t>W3C的标准协议，主流浏览器都陆续支持WebRTC。而Kurento提供的媒体服务器功能强大，补充WebRTC媒体服务器的不足</a:t>
            </a:r>
            <a:r>
              <a:rPr lang="zh-CN" altLang="en-US" sz="1400" dirty="0" smtClean="0"/>
              <a:t>。</a:t>
            </a:r>
            <a:endParaRPr lang="en-US" altLang="zh-CN" sz="1400" dirty="0" smtClean="0"/>
          </a:p>
          <a:p>
            <a:endParaRPr lang="en-US" altLang="zh-CN" sz="1400" dirty="0"/>
          </a:p>
          <a:p>
            <a:r>
              <a:rPr lang="zh-CN" altLang="en-US" sz="1400" dirty="0" smtClean="0"/>
              <a:t>然而，开发难度在于不管是</a:t>
            </a:r>
            <a:r>
              <a:rPr lang="en-US" altLang="zh-CN" sz="1400" dirty="0" err="1" smtClean="0"/>
              <a:t>Kurento</a:t>
            </a:r>
            <a:r>
              <a:rPr lang="zh-CN" altLang="en-US" sz="1400" dirty="0" smtClean="0"/>
              <a:t>还是</a:t>
            </a:r>
            <a:r>
              <a:rPr lang="en-US" altLang="zh-CN" sz="1400" dirty="0" err="1" smtClean="0"/>
              <a:t>WebRTC</a:t>
            </a:r>
            <a:r>
              <a:rPr lang="zh-CN" altLang="en-US" sz="1400" dirty="0" smtClean="0"/>
              <a:t>，都是基于浏览器端的实时通信，我们缺少设备端的</a:t>
            </a:r>
            <a:r>
              <a:rPr lang="en-US" altLang="zh-CN" sz="1400" dirty="0"/>
              <a:t>API</a:t>
            </a:r>
            <a:r>
              <a:rPr lang="zh-CN" altLang="en-US" sz="1400" dirty="0" smtClean="0"/>
              <a:t>，而这是极其重要的。另一个难点在于</a:t>
            </a:r>
            <a:r>
              <a:rPr lang="en-US" altLang="zh-CN" sz="1400" dirty="0" smtClean="0"/>
              <a:t>KMS</a:t>
            </a:r>
            <a:r>
              <a:rPr lang="zh-CN" altLang="en-US" sz="1400" dirty="0" smtClean="0"/>
              <a:t>的跨机器跨域后</a:t>
            </a:r>
            <a:r>
              <a:rPr lang="en-US" altLang="zh-CN" sz="1400" dirty="0"/>
              <a:t>E</a:t>
            </a:r>
            <a:r>
              <a:rPr lang="en-US" altLang="zh-CN" sz="1400" dirty="0" smtClean="0"/>
              <a:t>ndpoint</a:t>
            </a:r>
            <a:r>
              <a:rPr lang="zh-CN" altLang="en-US" sz="1400" dirty="0" smtClean="0"/>
              <a:t>的连接，也就是</a:t>
            </a:r>
            <a:r>
              <a:rPr lang="en-US" altLang="zh-CN" sz="1400" dirty="0" smtClean="0"/>
              <a:t>KMS</a:t>
            </a:r>
            <a:r>
              <a:rPr lang="zh-CN" altLang="en-US" sz="1400" dirty="0" smtClean="0"/>
              <a:t>分布式的考量；以及</a:t>
            </a:r>
            <a:r>
              <a:rPr lang="en-US" altLang="zh-CN" sz="1400" dirty="0" smtClean="0"/>
              <a:t>KMS</a:t>
            </a:r>
            <a:r>
              <a:rPr lang="zh-CN" altLang="en-US" sz="1400" dirty="0" smtClean="0"/>
              <a:t>的性能等等。</a:t>
            </a:r>
            <a:endParaRPr lang="zh-CN" altLang="en-US" sz="1400" dirty="0"/>
          </a:p>
        </p:txBody>
      </p:sp>
    </p:spTree>
    <p:extLst>
      <p:ext uri="{BB962C8B-B14F-4D97-AF65-F5344CB8AC3E}">
        <p14:creationId xmlns:p14="http://schemas.microsoft.com/office/powerpoint/2010/main" val="2555855327"/>
      </p:ext>
    </p:extLst>
  </p:cSld>
  <p:clrMapOvr>
    <a:masterClrMapping/>
  </p:clrMapOvr>
  <p:transition>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个人想法</a:t>
            </a:r>
            <a:r>
              <a:rPr lang="en-US" altLang="zh-CN" sz="2800" b="1" dirty="0" smtClean="0">
                <a:solidFill>
                  <a:srgbClr val="C00000"/>
                </a:solidFill>
              </a:rPr>
              <a:t>&amp;</a:t>
            </a:r>
            <a:r>
              <a:rPr lang="zh-CN" altLang="en-US" sz="2800" b="1" dirty="0" smtClean="0">
                <a:solidFill>
                  <a:srgbClr val="C00000"/>
                </a:solidFill>
              </a:rPr>
              <a:t>后续规划</a:t>
            </a:r>
            <a:endParaRPr lang="zh-CN" altLang="en-US" sz="2800" b="1" dirty="0">
              <a:solidFill>
                <a:srgbClr val="C00000"/>
              </a:solidFill>
            </a:endParaRPr>
          </a:p>
        </p:txBody>
      </p:sp>
      <p:sp>
        <p:nvSpPr>
          <p:cNvPr id="4" name="矩形 3"/>
          <p:cNvSpPr/>
          <p:nvPr/>
        </p:nvSpPr>
        <p:spPr>
          <a:xfrm>
            <a:off x="2843808" y="1707654"/>
            <a:ext cx="3024336" cy="147732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1" indent="-285750" fontAlgn="base">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先</a:t>
            </a:r>
            <a:r>
              <a:rPr lang="zh-CN" altLang="en-US" dirty="0" smtClean="0">
                <a:latin typeface="微软雅黑" panose="020B0503020204020204" pitchFamily="34" charset="-122"/>
                <a:ea typeface="微软雅黑" panose="020B0503020204020204" pitchFamily="34" charset="-122"/>
              </a:rPr>
              <a:t>设计</a:t>
            </a:r>
            <a:r>
              <a:rPr lang="zh-CN" altLang="en-US"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再</a:t>
            </a:r>
            <a:r>
              <a:rPr lang="zh-CN" altLang="en-US" dirty="0" smtClean="0">
                <a:latin typeface="微软雅黑" panose="020B0503020204020204" pitchFamily="34" charset="-122"/>
                <a:ea typeface="微软雅黑" panose="020B0503020204020204" pitchFamily="34" charset="-122"/>
              </a:rPr>
              <a:t>动手</a:t>
            </a:r>
            <a:endParaRPr lang="en-US" altLang="zh-CN" dirty="0" smtClean="0">
              <a:latin typeface="微软雅黑" panose="020B0503020204020204" pitchFamily="34" charset="-122"/>
              <a:ea typeface="微软雅黑" panose="020B0503020204020204" pitchFamily="34" charset="-122"/>
            </a:endParaRPr>
          </a:p>
          <a:p>
            <a:pPr marL="0" lvl="1" fontAlgn="base"/>
            <a:endParaRPr lang="en-US" altLang="zh-CN" dirty="0">
              <a:latin typeface="微软雅黑" panose="020B0503020204020204" pitchFamily="34" charset="-122"/>
              <a:ea typeface="微软雅黑" panose="020B0503020204020204" pitchFamily="34" charset="-122"/>
            </a:endParaRPr>
          </a:p>
          <a:p>
            <a:pPr marL="285750" lvl="1" indent="-285750" fontAlgn="base">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给</a:t>
            </a:r>
            <a:r>
              <a:rPr lang="zh-CN" altLang="en-US" dirty="0" smtClean="0">
                <a:latin typeface="微软雅黑" panose="020B0503020204020204" pitchFamily="34" charset="-122"/>
                <a:ea typeface="微软雅黑" panose="020B0503020204020204" pitchFamily="34" charset="-122"/>
              </a:rPr>
              <a:t>我一个理由</a:t>
            </a:r>
            <a:endParaRPr lang="en-US" altLang="zh-CN" dirty="0" smtClean="0">
              <a:latin typeface="微软雅黑" panose="020B0503020204020204" pitchFamily="34" charset="-122"/>
              <a:ea typeface="微软雅黑" panose="020B0503020204020204" pitchFamily="34" charset="-122"/>
            </a:endParaRPr>
          </a:p>
          <a:p>
            <a:pPr marL="0" lvl="1" fontAlgn="base"/>
            <a:endParaRPr lang="zh-CN" altLang="en-US" dirty="0">
              <a:latin typeface="微软雅黑" panose="020B0503020204020204" pitchFamily="34" charset="-122"/>
              <a:ea typeface="微软雅黑" panose="020B0503020204020204" pitchFamily="34" charset="-122"/>
            </a:endParaRPr>
          </a:p>
          <a:p>
            <a:pPr marL="285750" lvl="1" indent="-285750" fontAlgn="base">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确认</a:t>
            </a:r>
            <a:r>
              <a:rPr lang="zh-CN" altLang="en-US" dirty="0">
                <a:latin typeface="微软雅黑" panose="020B0503020204020204" pitchFamily="34" charset="-122"/>
                <a:ea typeface="微软雅黑" panose="020B0503020204020204" pitchFamily="34" charset="-122"/>
              </a:rPr>
              <a:t>和</a:t>
            </a:r>
            <a:r>
              <a:rPr lang="zh-CN" altLang="en-US" dirty="0" smtClean="0">
                <a:latin typeface="微软雅黑" panose="020B0503020204020204" pitchFamily="34" charset="-122"/>
                <a:ea typeface="微软雅黑" panose="020B0503020204020204" pitchFamily="34" charset="-122"/>
              </a:rPr>
              <a:t>再确认</a:t>
            </a:r>
            <a:endParaRPr lang="en-US"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611560" y="2261652"/>
            <a:ext cx="877163"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solidFill>
                  <a:srgbClr val="CC1818"/>
                </a:solidFill>
                <a:latin typeface="微软雅黑" panose="020B0503020204020204" pitchFamily="34" charset="-122"/>
                <a:ea typeface="微软雅黑" panose="020B0503020204020204" pitchFamily="34" charset="-122"/>
              </a:rPr>
              <a:t>工作</a:t>
            </a:r>
            <a:r>
              <a:rPr lang="zh-CN" altLang="en-US" b="1" dirty="0" smtClean="0">
                <a:solidFill>
                  <a:srgbClr val="CC1818"/>
                </a:solidFill>
                <a:latin typeface="微软雅黑" panose="020B0503020204020204" pitchFamily="34" charset="-122"/>
                <a:ea typeface="微软雅黑" panose="020B0503020204020204" pitchFamily="34" charset="-122"/>
              </a:rPr>
              <a:t>上</a:t>
            </a:r>
            <a:endParaRPr lang="zh-CN" altLang="en-US" b="1" dirty="0">
              <a:solidFill>
                <a:srgbClr val="CC181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3320626"/>
      </p:ext>
    </p:extLst>
  </p:cSld>
  <p:clrMapOvr>
    <a:masterClrMapping/>
  </p:clrMapOvr>
  <p:transition>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个人想法</a:t>
            </a:r>
            <a:r>
              <a:rPr lang="en-US" altLang="zh-CN" sz="2800" b="1" dirty="0" smtClean="0">
                <a:solidFill>
                  <a:srgbClr val="C00000"/>
                </a:solidFill>
              </a:rPr>
              <a:t>&amp;</a:t>
            </a:r>
            <a:r>
              <a:rPr lang="zh-CN" altLang="en-US" sz="2800" b="1" dirty="0" smtClean="0">
                <a:solidFill>
                  <a:srgbClr val="C00000"/>
                </a:solidFill>
              </a:rPr>
              <a:t>后续规划</a:t>
            </a:r>
            <a:endParaRPr lang="zh-CN" altLang="en-US" sz="2800" b="1" dirty="0">
              <a:solidFill>
                <a:srgbClr val="C00000"/>
              </a:solidFill>
            </a:endParaRPr>
          </a:p>
        </p:txBody>
      </p:sp>
      <p:pic>
        <p:nvPicPr>
          <p:cNvPr id="2" name="图片 1"/>
          <p:cNvPicPr>
            <a:picLocks noChangeAspect="1"/>
          </p:cNvPicPr>
          <p:nvPr/>
        </p:nvPicPr>
        <p:blipFill>
          <a:blip r:embed="rId2"/>
          <a:stretch>
            <a:fillRect/>
          </a:stretch>
        </p:blipFill>
        <p:spPr>
          <a:xfrm>
            <a:off x="357714" y="1357464"/>
            <a:ext cx="8428571" cy="2428571"/>
          </a:xfrm>
          <a:prstGeom prst="rect">
            <a:avLst/>
          </a:prstGeom>
        </p:spPr>
      </p:pic>
    </p:spTree>
    <p:extLst>
      <p:ext uri="{BB962C8B-B14F-4D97-AF65-F5344CB8AC3E}">
        <p14:creationId xmlns:p14="http://schemas.microsoft.com/office/powerpoint/2010/main" val="940326351"/>
      </p:ext>
    </p:extLst>
  </p:cSld>
  <p:clrMapOvr>
    <a:masterClrMapping/>
  </p:clrMapOvr>
  <p:transition>
    <p:wip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个人想法</a:t>
            </a:r>
            <a:r>
              <a:rPr lang="en-US" altLang="zh-CN" sz="2800" b="1" dirty="0" smtClean="0">
                <a:solidFill>
                  <a:srgbClr val="C00000"/>
                </a:solidFill>
              </a:rPr>
              <a:t>&amp;</a:t>
            </a:r>
            <a:r>
              <a:rPr lang="zh-CN" altLang="en-US" sz="2800" b="1" dirty="0" smtClean="0">
                <a:solidFill>
                  <a:srgbClr val="C00000"/>
                </a:solidFill>
              </a:rPr>
              <a:t>后续规划</a:t>
            </a:r>
            <a:endParaRPr lang="zh-CN" altLang="en-US" sz="2800" b="1" dirty="0">
              <a:solidFill>
                <a:srgbClr val="C00000"/>
              </a:solidFill>
            </a:endParaRPr>
          </a:p>
        </p:txBody>
      </p:sp>
      <p:pic>
        <p:nvPicPr>
          <p:cNvPr id="2" name="图片 1"/>
          <p:cNvPicPr>
            <a:picLocks noChangeAspect="1"/>
          </p:cNvPicPr>
          <p:nvPr/>
        </p:nvPicPr>
        <p:blipFill>
          <a:blip r:embed="rId2"/>
          <a:stretch>
            <a:fillRect/>
          </a:stretch>
        </p:blipFill>
        <p:spPr>
          <a:xfrm>
            <a:off x="179512" y="1131590"/>
            <a:ext cx="6480720" cy="2876190"/>
          </a:xfrm>
          <a:prstGeom prst="rect">
            <a:avLst/>
          </a:prstGeom>
        </p:spPr>
      </p:pic>
      <p:sp>
        <p:nvSpPr>
          <p:cNvPr id="5" name="上弧形箭头 4"/>
          <p:cNvSpPr/>
          <p:nvPr/>
        </p:nvSpPr>
        <p:spPr>
          <a:xfrm>
            <a:off x="5940152" y="2643758"/>
            <a:ext cx="1677235" cy="40282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6" name="矩形 5"/>
          <p:cNvSpPr/>
          <p:nvPr/>
        </p:nvSpPr>
        <p:spPr>
          <a:xfrm>
            <a:off x="7092280" y="3157848"/>
            <a:ext cx="1330814"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smtClean="0">
                <a:solidFill>
                  <a:srgbClr val="CC1818"/>
                </a:solidFill>
                <a:latin typeface="微软雅黑" panose="020B0503020204020204" pitchFamily="34" charset="-122"/>
                <a:ea typeface="微软雅黑" panose="020B0503020204020204" pitchFamily="34" charset="-122"/>
              </a:rPr>
              <a:t>技术展望</a:t>
            </a:r>
            <a:r>
              <a:rPr lang="en-US" altLang="zh-CN" b="1" dirty="0" smtClean="0">
                <a:solidFill>
                  <a:srgbClr val="CC1818"/>
                </a:solidFill>
                <a:latin typeface="微软雅黑" panose="020B0503020204020204" pitchFamily="34" charset="-122"/>
                <a:ea typeface="微软雅黑" panose="020B0503020204020204" pitchFamily="34" charset="-122"/>
              </a:rPr>
              <a:t>…</a:t>
            </a:r>
            <a:endParaRPr lang="zh-CN" altLang="en-US" b="1" dirty="0">
              <a:solidFill>
                <a:srgbClr val="CC181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855265"/>
      </p:ext>
    </p:extLst>
  </p:cSld>
  <p:clrMapOvr>
    <a:masterClrMapping/>
  </p:clrMapOvr>
  <p:transition>
    <p:wip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个人想法</a:t>
            </a:r>
            <a:r>
              <a:rPr lang="en-US" altLang="zh-CN" sz="2800" b="1" dirty="0" smtClean="0">
                <a:solidFill>
                  <a:srgbClr val="C00000"/>
                </a:solidFill>
              </a:rPr>
              <a:t>&amp;</a:t>
            </a:r>
            <a:r>
              <a:rPr lang="zh-CN" altLang="en-US" sz="2800" b="1" dirty="0" smtClean="0">
                <a:solidFill>
                  <a:srgbClr val="C00000"/>
                </a:solidFill>
              </a:rPr>
              <a:t>后续规划</a:t>
            </a:r>
            <a:endParaRPr lang="zh-CN" altLang="en-US" sz="2800" b="1" dirty="0">
              <a:solidFill>
                <a:srgbClr val="C00000"/>
              </a:solidFill>
            </a:endParaRPr>
          </a:p>
        </p:txBody>
      </p:sp>
    </p:spTree>
    <p:extLst>
      <p:ext uri="{BB962C8B-B14F-4D97-AF65-F5344CB8AC3E}">
        <p14:creationId xmlns:p14="http://schemas.microsoft.com/office/powerpoint/2010/main" val="4052254457"/>
      </p:ext>
    </p:extLst>
  </p:cSld>
  <p:clrMapOvr>
    <a:masterClrMapping/>
  </p:clrMapOvr>
  <p:transition>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流程图: 过程 4"/>
          <p:cNvSpPr/>
          <p:nvPr/>
        </p:nvSpPr>
        <p:spPr>
          <a:xfrm>
            <a:off x="0" y="0"/>
            <a:ext cx="9144000" cy="3053957"/>
          </a:xfrm>
          <a:prstGeom prst="flowChartProcess">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内容占位符 3" descr="结束.png"/>
          <p:cNvPicPr>
            <a:picLocks noGrp="1" noChangeAspect="1"/>
          </p:cNvPicPr>
          <p:nvPr>
            <p:ph idx="1"/>
          </p:nvPr>
        </p:nvPicPr>
        <p:blipFill>
          <a:blip r:embed="rId2" cstate="print"/>
          <a:stretch>
            <a:fillRect/>
          </a:stretch>
        </p:blipFill>
        <p:spPr>
          <a:xfrm>
            <a:off x="2524892" y="1012217"/>
            <a:ext cx="4094216" cy="3071701"/>
          </a:xfrm>
        </p:spPr>
      </p:pic>
      <p:sp>
        <p:nvSpPr>
          <p:cNvPr id="2" name="标题 1"/>
          <p:cNvSpPr>
            <a:spLocks noGrp="1"/>
          </p:cNvSpPr>
          <p:nvPr>
            <p:ph type="title"/>
          </p:nvPr>
        </p:nvSpPr>
        <p:spPr>
          <a:xfrm>
            <a:off x="3158630" y="1923678"/>
            <a:ext cx="3357586" cy="696521"/>
          </a:xfrm>
        </p:spPr>
        <p:txBody>
          <a:bodyPr>
            <a:normAutofit fontScale="90000"/>
          </a:bodyPr>
          <a:lstStyle/>
          <a:p>
            <a:r>
              <a:rPr lang="en-US" altLang="zh-CN" sz="5000" b="1" dirty="0" smtClean="0">
                <a:solidFill>
                  <a:schemeClr val="bg1"/>
                </a:solidFill>
                <a:latin typeface="Times New Roman" pitchFamily="18" charset="0"/>
                <a:cs typeface="Times New Roman" pitchFamily="18" charset="0"/>
              </a:rPr>
              <a:t>Thank you</a:t>
            </a:r>
            <a:endParaRPr lang="zh-CN" altLang="en-US" sz="5000" b="1" dirty="0">
              <a:solidFill>
                <a:schemeClr val="bg1"/>
              </a:solidFill>
              <a:latin typeface="Times New Roman" pitchFamily="18" charset="0"/>
              <a:cs typeface="Times New Roman" pitchFamily="18" charset="0"/>
            </a:endParaRPr>
          </a:p>
        </p:txBody>
      </p:sp>
      <p:pic>
        <p:nvPicPr>
          <p:cNvPr id="6" name="图片 5" descr="封面-2.png"/>
          <p:cNvPicPr>
            <a:picLocks noChangeAspect="1"/>
          </p:cNvPicPr>
          <p:nvPr/>
        </p:nvPicPr>
        <p:blipFill>
          <a:blip r:embed="rId3" cstate="print"/>
          <a:stretch>
            <a:fillRect/>
          </a:stretch>
        </p:blipFill>
        <p:spPr>
          <a:xfrm>
            <a:off x="2843808" y="1310103"/>
            <a:ext cx="1143055" cy="232768"/>
          </a:xfrm>
          <a:prstGeom prst="rect">
            <a:avLst/>
          </a:prstGeom>
        </p:spPr>
      </p:pic>
      <p:sp>
        <p:nvSpPr>
          <p:cNvPr id="7" name="页脚占位符 6"/>
          <p:cNvSpPr>
            <a:spLocks noGrp="1"/>
          </p:cNvSpPr>
          <p:nvPr>
            <p:ph type="ftr" sz="quarter" idx="11"/>
          </p:nvPr>
        </p:nvSpPr>
        <p:spPr>
          <a:xfrm>
            <a:off x="3195638" y="4822047"/>
            <a:ext cx="5591204" cy="214314"/>
          </a:xfrm>
        </p:spPr>
        <p:txBody>
          <a:bodyPr/>
          <a:lstStyle/>
          <a:p>
            <a:r>
              <a:rPr lang="zh-CN" altLang="en-US" smtClean="0"/>
              <a:t>页面制作</a:t>
            </a:r>
            <a:endParaRPr lang="zh-CN" altLang="en-US"/>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13" name="文本框 12"/>
          <p:cNvSpPr txBox="1"/>
          <p:nvPr/>
        </p:nvSpPr>
        <p:spPr>
          <a:xfrm>
            <a:off x="251520" y="811677"/>
            <a:ext cx="5976664" cy="369332"/>
          </a:xfrm>
          <a:prstGeom prst="rect">
            <a:avLst/>
          </a:prstGeom>
          <a:noFill/>
        </p:spPr>
        <p:txBody>
          <a:bodyPr wrap="square" rtlCol="0">
            <a:spAutoFit/>
          </a:bodyPr>
          <a:lstStyle/>
          <a:p>
            <a:r>
              <a:rPr lang="zh-CN" altLang="en-US" dirty="0"/>
              <a:t>一</a:t>
            </a:r>
            <a:r>
              <a:rPr lang="zh-CN" altLang="en-US" dirty="0" smtClean="0"/>
              <a:t>、产品研发</a:t>
            </a:r>
            <a:r>
              <a:rPr lang="en-US" altLang="zh-CN" dirty="0" smtClean="0"/>
              <a:t>?title=</a:t>
            </a:r>
            <a:r>
              <a:rPr lang="zh-CN" altLang="en-US" dirty="0" smtClean="0"/>
              <a:t>学习与准备</a:t>
            </a:r>
            <a:r>
              <a:rPr lang="en-US" altLang="zh-CN" dirty="0" smtClean="0"/>
              <a:t>&amp;keyword=</a:t>
            </a:r>
            <a:r>
              <a:rPr lang="zh-CN" altLang="en-US" dirty="0" smtClean="0">
                <a:solidFill>
                  <a:srgbClr val="C00000"/>
                </a:solidFill>
              </a:rPr>
              <a:t>项目研发规范</a:t>
            </a:r>
            <a:endParaRPr lang="zh-CN" altLang="en-US" dirty="0">
              <a:solidFill>
                <a:srgbClr val="C00000"/>
              </a:solidFill>
            </a:endParaRPr>
          </a:p>
        </p:txBody>
      </p:sp>
      <p:pic>
        <p:nvPicPr>
          <p:cNvPr id="2" name="图片 1"/>
          <p:cNvPicPr>
            <a:picLocks noChangeAspect="1"/>
          </p:cNvPicPr>
          <p:nvPr/>
        </p:nvPicPr>
        <p:blipFill>
          <a:blip r:embed="rId2"/>
          <a:stretch>
            <a:fillRect/>
          </a:stretch>
        </p:blipFill>
        <p:spPr>
          <a:xfrm>
            <a:off x="285720" y="1136165"/>
            <a:ext cx="6476190" cy="1361905"/>
          </a:xfrm>
          <a:prstGeom prst="rect">
            <a:avLst/>
          </a:prstGeom>
        </p:spPr>
      </p:pic>
      <p:sp>
        <p:nvSpPr>
          <p:cNvPr id="3" name="矩形 2"/>
          <p:cNvSpPr/>
          <p:nvPr/>
        </p:nvSpPr>
        <p:spPr>
          <a:xfrm>
            <a:off x="296056" y="2507971"/>
            <a:ext cx="2037609" cy="338554"/>
          </a:xfrm>
          <a:prstGeom prst="rect">
            <a:avLst/>
          </a:prstGeom>
        </p:spPr>
        <p:txBody>
          <a:bodyPr wrap="none">
            <a:spAutoFit/>
          </a:bodyPr>
          <a:lstStyle/>
          <a:p>
            <a:r>
              <a:rPr lang="en-US" altLang="zh-CN" sz="1600" b="1" dirty="0" smtClean="0"/>
              <a:t>2. MVC</a:t>
            </a:r>
            <a:r>
              <a:rPr lang="zh-CN" altLang="en-US" sz="1600" b="1" dirty="0" smtClean="0"/>
              <a:t>分层编码规范</a:t>
            </a:r>
            <a:endParaRPr lang="zh-CN" altLang="en-US" sz="1600" dirty="0">
              <a:effectLst/>
            </a:endParaRPr>
          </a:p>
        </p:txBody>
      </p:sp>
      <p:sp>
        <p:nvSpPr>
          <p:cNvPr id="14" name="矩形 13"/>
          <p:cNvSpPr/>
          <p:nvPr/>
        </p:nvSpPr>
        <p:spPr>
          <a:xfrm>
            <a:off x="296056" y="2986347"/>
            <a:ext cx="4684296" cy="338554"/>
          </a:xfrm>
          <a:prstGeom prst="rect">
            <a:avLst/>
          </a:prstGeom>
        </p:spPr>
        <p:txBody>
          <a:bodyPr wrap="none">
            <a:spAutoFit/>
          </a:bodyPr>
          <a:lstStyle/>
          <a:p>
            <a:r>
              <a:rPr lang="en-US" altLang="zh-CN" sz="1600" b="1" dirty="0"/>
              <a:t>3. </a:t>
            </a:r>
            <a:r>
              <a:rPr lang="zh-CN" altLang="en-US" sz="1600" b="1" dirty="0"/>
              <a:t>通用编码</a:t>
            </a:r>
            <a:r>
              <a:rPr lang="zh-CN" altLang="en-US" sz="1600" b="1" dirty="0" smtClean="0"/>
              <a:t>规范 </a:t>
            </a:r>
            <a:r>
              <a:rPr lang="zh-CN" altLang="en-US" sz="1200" dirty="0">
                <a:latin typeface="微软雅黑" panose="020B0503020204020204" pitchFamily="34" charset="-122"/>
                <a:ea typeface="微软雅黑" panose="020B0503020204020204" pitchFamily="34" charset="-122"/>
              </a:rPr>
              <a:t>驼峰命名、</a:t>
            </a:r>
            <a:r>
              <a:rPr lang="en-US" altLang="zh-CN" sz="1200" dirty="0">
                <a:latin typeface="微软雅黑" panose="020B0503020204020204" pitchFamily="34" charset="-122"/>
                <a:ea typeface="微软雅黑" panose="020B0503020204020204" pitchFamily="34" charset="-122"/>
              </a:rPr>
              <a:t>log</a:t>
            </a:r>
            <a:r>
              <a:rPr lang="zh-CN" altLang="en-US" sz="1200" dirty="0">
                <a:latin typeface="微软雅黑" panose="020B0503020204020204" pitchFamily="34" charset="-122"/>
                <a:ea typeface="微软雅黑" panose="020B0503020204020204" pitchFamily="34" charset="-122"/>
              </a:rPr>
              <a:t>、注释、异常、线程池、连接</a:t>
            </a:r>
            <a:endParaRPr lang="zh-CN" altLang="en-US" sz="1200" dirty="0">
              <a:latin typeface="微软雅黑" panose="020B0503020204020204" pitchFamily="34" charset="-122"/>
              <a:ea typeface="微软雅黑" panose="020B0503020204020204" pitchFamily="34" charset="-122"/>
            </a:endParaRPr>
          </a:p>
        </p:txBody>
      </p:sp>
      <p:sp>
        <p:nvSpPr>
          <p:cNvPr id="15" name="矩形 14"/>
          <p:cNvSpPr/>
          <p:nvPr/>
        </p:nvSpPr>
        <p:spPr>
          <a:xfrm>
            <a:off x="321296" y="3418268"/>
            <a:ext cx="1217000" cy="338554"/>
          </a:xfrm>
          <a:prstGeom prst="rect">
            <a:avLst/>
          </a:prstGeom>
        </p:spPr>
        <p:txBody>
          <a:bodyPr wrap="none">
            <a:spAutoFit/>
          </a:bodyPr>
          <a:lstStyle/>
          <a:p>
            <a:r>
              <a:rPr lang="en-US" altLang="zh-CN" sz="1600" b="1" dirty="0"/>
              <a:t>4. </a:t>
            </a:r>
            <a:r>
              <a:rPr lang="zh-CN" altLang="en-US" sz="1600" b="1" dirty="0"/>
              <a:t>部署规范</a:t>
            </a:r>
          </a:p>
        </p:txBody>
      </p:sp>
      <p:sp>
        <p:nvSpPr>
          <p:cNvPr id="16" name="矩形 15"/>
          <p:cNvSpPr/>
          <p:nvPr/>
        </p:nvSpPr>
        <p:spPr>
          <a:xfrm>
            <a:off x="321296" y="3842633"/>
            <a:ext cx="1217000" cy="338554"/>
          </a:xfrm>
          <a:prstGeom prst="rect">
            <a:avLst/>
          </a:prstGeom>
        </p:spPr>
        <p:txBody>
          <a:bodyPr wrap="none">
            <a:spAutoFit/>
          </a:bodyPr>
          <a:lstStyle/>
          <a:p>
            <a:r>
              <a:rPr lang="en-US" altLang="zh-CN" sz="1600" b="1" dirty="0"/>
              <a:t>5. </a:t>
            </a:r>
            <a:r>
              <a:rPr lang="zh-CN" altLang="en-US" sz="1600" b="1" dirty="0"/>
              <a:t>文档规范</a:t>
            </a:r>
          </a:p>
        </p:txBody>
      </p:sp>
      <p:sp>
        <p:nvSpPr>
          <p:cNvPr id="17" name="矩形 16"/>
          <p:cNvSpPr/>
          <p:nvPr/>
        </p:nvSpPr>
        <p:spPr>
          <a:xfrm>
            <a:off x="340584" y="4273836"/>
            <a:ext cx="1944763" cy="338554"/>
          </a:xfrm>
          <a:prstGeom prst="rect">
            <a:avLst/>
          </a:prstGeom>
        </p:spPr>
        <p:txBody>
          <a:bodyPr wrap="none">
            <a:spAutoFit/>
          </a:bodyPr>
          <a:lstStyle/>
          <a:p>
            <a:r>
              <a:rPr lang="en-US" altLang="zh-CN" sz="1600" b="1" dirty="0"/>
              <a:t>6. </a:t>
            </a:r>
            <a:r>
              <a:rPr lang="en-US" altLang="zh-CN" sz="1600" b="1" dirty="0"/>
              <a:t>SQL</a:t>
            </a:r>
            <a:r>
              <a:rPr lang="zh-CN" altLang="en-US" sz="1600" b="1" dirty="0" smtClean="0"/>
              <a:t>规范 </a:t>
            </a:r>
            <a:r>
              <a:rPr lang="zh-CN" altLang="en-US" sz="1200" dirty="0">
                <a:latin typeface="微软雅黑" panose="020B0503020204020204" pitchFamily="34" charset="-122"/>
                <a:ea typeface="微软雅黑" panose="020B0503020204020204" pitchFamily="34" charset="-122"/>
              </a:rPr>
              <a:t>效率、索引</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9779949"/>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395536" y="771550"/>
            <a:ext cx="5832648" cy="369332"/>
          </a:xfrm>
          <a:prstGeom prst="rect">
            <a:avLst/>
          </a:prstGeom>
          <a:noFill/>
        </p:spPr>
        <p:txBody>
          <a:bodyPr wrap="square" rtlCol="0">
            <a:spAutoFit/>
          </a:bodyPr>
          <a:lstStyle/>
          <a:p>
            <a:r>
              <a:rPr lang="zh-CN" altLang="en-US" dirty="0"/>
              <a:t>一</a:t>
            </a:r>
            <a:r>
              <a:rPr lang="zh-CN" altLang="en-US" dirty="0" smtClean="0"/>
              <a:t>、产品研发</a:t>
            </a:r>
            <a:r>
              <a:rPr lang="en-US" altLang="zh-CN" dirty="0" smtClean="0"/>
              <a:t>?title=</a:t>
            </a:r>
            <a:r>
              <a:rPr lang="zh-CN" altLang="en-US" dirty="0" smtClean="0"/>
              <a:t>学习与准备</a:t>
            </a:r>
            <a:r>
              <a:rPr lang="en-US" altLang="zh-CN" dirty="0" smtClean="0"/>
              <a:t>&amp;keyword=</a:t>
            </a:r>
            <a:r>
              <a:rPr lang="zh-CN" altLang="en-US" dirty="0" smtClean="0">
                <a:solidFill>
                  <a:srgbClr val="C00000"/>
                </a:solidFill>
              </a:rPr>
              <a:t>工程源码阅读</a:t>
            </a:r>
            <a:endParaRPr lang="zh-CN" altLang="en-US" dirty="0">
              <a:solidFill>
                <a:srgbClr val="C00000"/>
              </a:solidFill>
            </a:endParaRPr>
          </a:p>
        </p:txBody>
      </p:sp>
      <p:sp>
        <p:nvSpPr>
          <p:cNvPr id="5" name="文本框 9"/>
          <p:cNvSpPr txBox="1"/>
          <p:nvPr/>
        </p:nvSpPr>
        <p:spPr>
          <a:xfrm>
            <a:off x="2411760" y="1272936"/>
            <a:ext cx="301236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从用户的角度，简单</a:t>
            </a:r>
            <a:r>
              <a:rPr lang="zh-CN" altLang="zh-CN" dirty="0" smtClean="0">
                <a:latin typeface="微软雅黑" panose="020B0503020204020204" pitchFamily="34" charset="-122"/>
                <a:ea typeface="微软雅黑" panose="020B0503020204020204" pitchFamily="34" charset="-122"/>
              </a:rPr>
              <a:t>使用</a:t>
            </a:r>
            <a:endParaRPr lang="zh-CN" altLang="zh-CN" dirty="0">
              <a:latin typeface="微软雅黑" panose="020B0503020204020204" pitchFamily="34" charset="-122"/>
              <a:ea typeface="微软雅黑" panose="020B0503020204020204" pitchFamily="34" charset="-122"/>
            </a:endParaRPr>
          </a:p>
        </p:txBody>
      </p:sp>
      <p:sp>
        <p:nvSpPr>
          <p:cNvPr id="6" name="文本框 1"/>
          <p:cNvSpPr txBox="1"/>
          <p:nvPr/>
        </p:nvSpPr>
        <p:spPr>
          <a:xfrm>
            <a:off x="2411759" y="1789945"/>
            <a:ext cx="301236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从开发的角度，分析</a:t>
            </a:r>
            <a:r>
              <a:rPr lang="zh-CN" altLang="zh-CN" dirty="0" smtClean="0">
                <a:latin typeface="微软雅黑" panose="020B0503020204020204" pitchFamily="34" charset="-122"/>
                <a:ea typeface="微软雅黑" panose="020B0503020204020204" pitchFamily="34" charset="-122"/>
              </a:rPr>
              <a:t>结构</a:t>
            </a:r>
            <a:endParaRPr lang="zh-CN" altLang="zh-CN" dirty="0">
              <a:latin typeface="微软雅黑" panose="020B0503020204020204" pitchFamily="34" charset="-122"/>
              <a:ea typeface="微软雅黑" panose="020B0503020204020204" pitchFamily="34" charset="-122"/>
            </a:endParaRPr>
          </a:p>
        </p:txBody>
      </p:sp>
      <p:sp>
        <p:nvSpPr>
          <p:cNvPr id="7" name="文本框 2"/>
          <p:cNvSpPr txBox="1"/>
          <p:nvPr/>
        </p:nvSpPr>
        <p:spPr>
          <a:xfrm>
            <a:off x="2411758" y="2291331"/>
            <a:ext cx="301236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从源码的角度，验证</a:t>
            </a:r>
            <a:r>
              <a:rPr lang="zh-CN" altLang="zh-CN" dirty="0" smtClean="0">
                <a:latin typeface="微软雅黑" panose="020B0503020204020204" pitchFamily="34" charset="-122"/>
                <a:ea typeface="微软雅黑" panose="020B0503020204020204" pitchFamily="34" charset="-122"/>
              </a:rPr>
              <a:t>猜想</a:t>
            </a:r>
            <a:endParaRPr lang="en-US" altLang="zh-CN" dirty="0">
              <a:latin typeface="微软雅黑" panose="020B0503020204020204" pitchFamily="34" charset="-122"/>
              <a:ea typeface="微软雅黑" panose="020B0503020204020204" pitchFamily="34" charset="-122"/>
            </a:endParaRPr>
          </a:p>
        </p:txBody>
      </p:sp>
      <p:sp>
        <p:nvSpPr>
          <p:cNvPr id="9" name="文本框 3"/>
          <p:cNvSpPr txBox="1"/>
          <p:nvPr/>
        </p:nvSpPr>
        <p:spPr>
          <a:xfrm>
            <a:off x="2414070" y="2805303"/>
            <a:ext cx="3243197"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从入口</a:t>
            </a:r>
            <a:r>
              <a:rPr lang="zh-CN" altLang="zh-CN" dirty="0" smtClean="0">
                <a:latin typeface="微软雅黑" panose="020B0503020204020204" pitchFamily="34" charset="-122"/>
                <a:ea typeface="微软雅黑" panose="020B0503020204020204" pitchFamily="34" charset="-122"/>
              </a:rPr>
              <a:t>开始</a:t>
            </a:r>
            <a:r>
              <a:rPr lang="zh-CN" altLang="en-US" dirty="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根据</a:t>
            </a:r>
            <a:r>
              <a:rPr lang="zh-CN" altLang="zh-CN" dirty="0" smtClean="0">
                <a:latin typeface="微软雅黑" panose="020B0503020204020204" pitchFamily="34" charset="-122"/>
                <a:ea typeface="微软雅黑" panose="020B0503020204020204" pitchFamily="34" charset="-122"/>
              </a:rPr>
              <a:t>业务划分</a:t>
            </a:r>
            <a:endParaRPr lang="en-US" altLang="zh-CN" dirty="0">
              <a:latin typeface="微软雅黑" panose="020B0503020204020204" pitchFamily="34" charset="-122"/>
              <a:ea typeface="微软雅黑" panose="020B0503020204020204" pitchFamily="34" charset="-122"/>
            </a:endParaRPr>
          </a:p>
        </p:txBody>
      </p:sp>
      <p:sp>
        <p:nvSpPr>
          <p:cNvPr id="10" name="文本框 5"/>
          <p:cNvSpPr txBox="1"/>
          <p:nvPr/>
        </p:nvSpPr>
        <p:spPr>
          <a:xfrm>
            <a:off x="2411758" y="3315836"/>
            <a:ext cx="2781531"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zh-CN" altLang="zh-CN" dirty="0" smtClean="0">
                <a:latin typeface="微软雅黑" panose="020B0503020204020204" pitchFamily="34" charset="-122"/>
                <a:ea typeface="微软雅黑" panose="020B0503020204020204" pitchFamily="34" charset="-122"/>
              </a:rPr>
              <a:t>从架构出发</a:t>
            </a:r>
            <a:r>
              <a:rPr lang="zh-CN" altLang="zh-CN" dirty="0">
                <a:latin typeface="微软雅黑" panose="020B0503020204020204" pitchFamily="34" charset="-122"/>
                <a:ea typeface="微软雅黑" panose="020B0503020204020204" pitchFamily="34" charset="-122"/>
              </a:rPr>
              <a:t>，由点及面</a:t>
            </a:r>
            <a:endParaRPr lang="zh-CN" altLang="en-US" dirty="0"/>
          </a:p>
        </p:txBody>
      </p:sp>
      <p:sp>
        <p:nvSpPr>
          <p:cNvPr id="11" name="文本框 8"/>
          <p:cNvSpPr txBox="1"/>
          <p:nvPr/>
        </p:nvSpPr>
        <p:spPr>
          <a:xfrm>
            <a:off x="2441502" y="3829808"/>
            <a:ext cx="2757486"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回顾思考，对比总结</a:t>
            </a:r>
            <a:r>
              <a:rPr lang="en-US" altLang="zh-CN"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4038291953"/>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a:spLocks noGrp="1"/>
          </p:cNvSpPr>
          <p:nvPr>
            <p:ph type="title"/>
          </p:nvPr>
        </p:nvSpPr>
        <p:spPr>
          <a:xfrm>
            <a:off x="285720" y="205978"/>
            <a:ext cx="8572560" cy="436946"/>
          </a:xfrm>
        </p:spPr>
        <p:txBody>
          <a:bodyPr/>
          <a:lstStyle/>
          <a:p>
            <a:r>
              <a:rPr lang="zh-CN" altLang="en-US" sz="2800" b="1" dirty="0" smtClean="0">
                <a:solidFill>
                  <a:srgbClr val="C00000"/>
                </a:solidFill>
              </a:rPr>
              <a:t> 实习期</a:t>
            </a:r>
            <a:r>
              <a:rPr lang="zh-CN" altLang="en-US" sz="2800" b="1" dirty="0">
                <a:solidFill>
                  <a:srgbClr val="C00000"/>
                </a:solidFill>
              </a:rPr>
              <a:t>间工作项总结及说明</a:t>
            </a:r>
          </a:p>
        </p:txBody>
      </p:sp>
      <p:sp>
        <p:nvSpPr>
          <p:cNvPr id="4" name="文本框 3"/>
          <p:cNvSpPr txBox="1"/>
          <p:nvPr/>
        </p:nvSpPr>
        <p:spPr>
          <a:xfrm>
            <a:off x="395536" y="771550"/>
            <a:ext cx="5832648" cy="369332"/>
          </a:xfrm>
          <a:prstGeom prst="rect">
            <a:avLst/>
          </a:prstGeom>
          <a:noFill/>
        </p:spPr>
        <p:txBody>
          <a:bodyPr wrap="square" rtlCol="0">
            <a:spAutoFit/>
          </a:bodyPr>
          <a:lstStyle/>
          <a:p>
            <a:r>
              <a:rPr lang="zh-CN" altLang="en-US" dirty="0"/>
              <a:t>一</a:t>
            </a:r>
            <a:r>
              <a:rPr lang="zh-CN" altLang="en-US" dirty="0" smtClean="0"/>
              <a:t>、产品研发</a:t>
            </a:r>
            <a:r>
              <a:rPr lang="en-US" altLang="zh-CN" dirty="0" smtClean="0"/>
              <a:t>?title=</a:t>
            </a:r>
            <a:r>
              <a:rPr lang="zh-CN" altLang="en-US" dirty="0" smtClean="0"/>
              <a:t>学习与准备</a:t>
            </a:r>
            <a:r>
              <a:rPr lang="en-US" altLang="zh-CN" dirty="0" smtClean="0"/>
              <a:t>&amp;keyword=</a:t>
            </a:r>
            <a:r>
              <a:rPr lang="zh-CN" altLang="en-US" dirty="0" smtClean="0">
                <a:solidFill>
                  <a:srgbClr val="C00000"/>
                </a:solidFill>
              </a:rPr>
              <a:t>工程源码阅读</a:t>
            </a:r>
            <a:endParaRPr lang="zh-CN" altLang="en-US" dirty="0">
              <a:solidFill>
                <a:srgbClr val="C00000"/>
              </a:solidFill>
            </a:endParaRPr>
          </a:p>
        </p:txBody>
      </p:sp>
      <p:pic>
        <p:nvPicPr>
          <p:cNvPr id="2" name="图片 1"/>
          <p:cNvPicPr>
            <a:picLocks noChangeAspect="1"/>
          </p:cNvPicPr>
          <p:nvPr/>
        </p:nvPicPr>
        <p:blipFill>
          <a:blip r:embed="rId2"/>
          <a:stretch>
            <a:fillRect/>
          </a:stretch>
        </p:blipFill>
        <p:spPr>
          <a:xfrm>
            <a:off x="1967238" y="1269507"/>
            <a:ext cx="5269058" cy="3318467"/>
          </a:xfrm>
          <a:prstGeom prst="rect">
            <a:avLst/>
          </a:prstGeom>
        </p:spPr>
      </p:pic>
    </p:spTree>
    <p:extLst>
      <p:ext uri="{BB962C8B-B14F-4D97-AF65-F5344CB8AC3E}">
        <p14:creationId xmlns:p14="http://schemas.microsoft.com/office/powerpoint/2010/main" val="3427449317"/>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成为前端开发工程师》走进高校">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1959</TotalTime>
  <Words>3849</Words>
  <Application>Microsoft Office PowerPoint</Application>
  <PresentationFormat>全屏显示(16:9)</PresentationFormat>
  <Paragraphs>497</Paragraphs>
  <Slides>65</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65</vt:i4>
      </vt:variant>
    </vt:vector>
  </HeadingPairs>
  <TitlesOfParts>
    <vt:vector size="76" baseType="lpstr">
      <vt:lpstr>Adobe Gothic Std B</vt:lpstr>
      <vt:lpstr>方正正大黑简体</vt:lpstr>
      <vt:lpstr>宋体</vt:lpstr>
      <vt:lpstr>微软雅黑</vt:lpstr>
      <vt:lpstr>Arial</vt:lpstr>
      <vt:lpstr>Calibri</vt:lpstr>
      <vt:lpstr>Symbol</vt:lpstr>
      <vt:lpstr>Tahoma</vt:lpstr>
      <vt:lpstr>Times New Roman</vt:lpstr>
      <vt:lpstr>Wingdings</vt:lpstr>
      <vt:lpstr>《成为前端开发工程师》走进高校</vt:lpstr>
      <vt:lpstr>PowerPoint 演示文稿</vt:lpstr>
      <vt:lpstr>PowerPoint 演示文稿</vt:lpstr>
      <vt:lpstr> 个人介绍</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实习期间工作项总结及说明</vt:lpstr>
      <vt:lpstr> 个人想法&amp;后续规划</vt:lpstr>
      <vt:lpstr> 个人想法&amp;后续规划</vt:lpstr>
      <vt:lpstr> 个人想法&amp;后续规划</vt:lpstr>
      <vt:lpstr> 个人想法&amp;后续规划</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css布局</dc:title>
  <dc:creator>刘碎春</dc:creator>
  <cp:lastModifiedBy>陶然</cp:lastModifiedBy>
  <cp:revision>552</cp:revision>
  <dcterms:created xsi:type="dcterms:W3CDTF">2014-06-24T08:28:46Z</dcterms:created>
  <dcterms:modified xsi:type="dcterms:W3CDTF">2016-08-06T11:33:33Z</dcterms:modified>
</cp:coreProperties>
</file>