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ormorant Garamond Bold Italics" charset="1" panose="00000800000000000000"/>
      <p:regular r:id="rId17"/>
    </p:embeddedFont>
    <p:embeddedFont>
      <p:font typeface="Quicksand" charset="1" panose="00000000000000000000"/>
      <p:regular r:id="rId18"/>
    </p:embeddedFont>
    <p:embeddedFont>
      <p:font typeface="Quicksand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97086"/>
            <a:ext cx="16229942" cy="312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59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From Image to UML: First Results of Image-Based</a:t>
            </a:r>
          </a:p>
          <a:p>
            <a:pPr algn="ctr">
              <a:lnSpc>
                <a:spcPts val="8399"/>
              </a:lnSpc>
            </a:pPr>
            <a:r>
              <a:rPr lang="en-US" b="true" sz="59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UML Diagram Generation using LLMs</a:t>
            </a:r>
          </a:p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2274" y="5743926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Aaron Conrardy1,*, Jordi Cabot1,2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99064" y="7645188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20 May,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66597" y="1756182"/>
            <a:ext cx="11984275" cy="108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Vivian Botros &amp; Marsel Jaber</a:t>
            </a: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4girls-T1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7252" y="2287546"/>
            <a:ext cx="6639482" cy="5858366"/>
          </a:xfrm>
          <a:custGeom>
            <a:avLst/>
            <a:gdLst/>
            <a:ahLst/>
            <a:cxnLst/>
            <a:rect r="r" b="b" t="t" l="l"/>
            <a:pathLst>
              <a:path h="5858366" w="6639482">
                <a:moveTo>
                  <a:pt x="0" y="0"/>
                </a:moveTo>
                <a:lnTo>
                  <a:pt x="6639482" y="0"/>
                </a:lnTo>
                <a:lnTo>
                  <a:pt x="6639482" y="5858367"/>
                </a:lnTo>
                <a:lnTo>
                  <a:pt x="0" y="5858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77000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 Activity :)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75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Terms: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08252" y="3608631"/>
            <a:ext cx="501732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Visual LLM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28645" y="4740944"/>
            <a:ext cx="4176533" cy="207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70"/>
              </a:lnSpc>
              <a:spcBef>
                <a:spcPct val="0"/>
              </a:spcBef>
            </a:pPr>
            <a:r>
              <a:rPr lang="en-US" sz="240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LLM that uses pictures or diagrams with a smart AI (like ChatGPT) that can understand and talk about them.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26246" y="3148891"/>
            <a:ext cx="544878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Model-Driven Engineering (MDE)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31002" y="4518660"/>
            <a:ext cx="4439276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Instead of building software by writing code, you first make a plan (a model), and the computer helps turn that into real working code.</a:t>
            </a:r>
          </a:p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608631"/>
            <a:ext cx="501732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Low-code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8563" y="4728210"/>
            <a:ext cx="4867457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Make apps with very little typing — you just drag, drop, and click most of it instead of writing a lot of code yourself.</a:t>
            </a:r>
          </a:p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AutoShape 12" id="12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42440" y="1376311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so what is the problem?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4320" y="2801028"/>
            <a:ext cx="8115300" cy="415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6080" indent="-303040" lvl="1">
              <a:lnSpc>
                <a:spcPts val="4772"/>
              </a:lnSpc>
              <a:buFont typeface="Arial"/>
              <a:buChar char="•"/>
            </a:pPr>
            <a:r>
              <a:rPr lang="en-US" sz="280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UML diagrams are often hand-drawn during meetings.</a:t>
            </a:r>
          </a:p>
          <a:p>
            <a:pPr algn="l" marL="606080" indent="-303040" lvl="1">
              <a:lnSpc>
                <a:spcPts val="4772"/>
              </a:lnSpc>
              <a:buFont typeface="Arial"/>
              <a:buChar char="•"/>
            </a:pPr>
            <a:r>
              <a:rPr lang="en-US" sz="280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But these sketches aren't usable in code or tools.</a:t>
            </a:r>
          </a:p>
          <a:p>
            <a:pPr algn="l" marL="606080" indent="-303040" lvl="1">
              <a:lnSpc>
                <a:spcPts val="4772"/>
              </a:lnSpc>
              <a:buFont typeface="Arial"/>
              <a:buChar char="•"/>
            </a:pPr>
            <a:r>
              <a:rPr lang="en-US" sz="280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Manually converting them is boring, slow, and error-prone.</a:t>
            </a:r>
          </a:p>
          <a:p>
            <a:pPr algn="l" marL="0" indent="0" lvl="0">
              <a:lnSpc>
                <a:spcPts val="477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5327015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20068" y="7847787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Paper’s Proposal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0068" y="3502979"/>
            <a:ext cx="5348229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 this paper, the possibility of using visual LLMs to turn hand-drawn diagrams into formal diagrams is explored.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4384" y="2451103"/>
            <a:ext cx="5682801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if we use LLM’S to take a look and generate a diagram?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60416" y="1822586"/>
            <a:ext cx="33952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does it work?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0068" y="6282690"/>
            <a:ext cx="5352545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GPT-4V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Gemini (Pro &amp; Ultra)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CogVLM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735109" y="2517778"/>
            <a:ext cx="2276608" cy="6872155"/>
            <a:chOff x="0" y="0"/>
            <a:chExt cx="3035478" cy="91628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1399" y="0"/>
              <a:ext cx="1084539" cy="1084539"/>
            </a:xfrm>
            <a:custGeom>
              <a:avLst/>
              <a:gdLst/>
              <a:ahLst/>
              <a:cxnLst/>
              <a:rect r="r" b="b" t="t" l="l"/>
              <a:pathLst>
                <a:path h="1084539" w="1084539">
                  <a:moveTo>
                    <a:pt x="0" y="0"/>
                  </a:moveTo>
                  <a:lnTo>
                    <a:pt x="1084539" y="0"/>
                  </a:lnTo>
                  <a:lnTo>
                    <a:pt x="1084539" y="1084539"/>
                  </a:lnTo>
                  <a:lnTo>
                    <a:pt x="0" y="10845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3" id="13"/>
            <p:cNvSpPr/>
            <p:nvPr/>
          </p:nvSpPr>
          <p:spPr>
            <a:xfrm flipH="true">
              <a:off x="1173669" y="4414043"/>
              <a:ext cx="2681" cy="771348"/>
            </a:xfrm>
            <a:prstGeom prst="line">
              <a:avLst/>
            </a:prstGeom>
            <a:ln cap="flat" w="42491">
              <a:solidFill>
                <a:srgbClr val="7994A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78096" y="2613672"/>
              <a:ext cx="1255489" cy="1255489"/>
            </a:xfrm>
            <a:custGeom>
              <a:avLst/>
              <a:gdLst/>
              <a:ahLst/>
              <a:cxnLst/>
              <a:rect r="r" b="b" t="t" l="l"/>
              <a:pathLst>
                <a:path h="1255489" w="1255489">
                  <a:moveTo>
                    <a:pt x="0" y="0"/>
                  </a:moveTo>
                  <a:lnTo>
                    <a:pt x="1255489" y="0"/>
                  </a:lnTo>
                  <a:lnTo>
                    <a:pt x="1255489" y="1255490"/>
                  </a:lnTo>
                  <a:lnTo>
                    <a:pt x="0" y="1255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5712" t="-16875" r="-22140" b="-30978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553678" y="7511603"/>
              <a:ext cx="1154018" cy="1154018"/>
            </a:xfrm>
            <a:custGeom>
              <a:avLst/>
              <a:gdLst/>
              <a:ahLst/>
              <a:cxnLst/>
              <a:rect r="r" b="b" t="t" l="l"/>
              <a:pathLst>
                <a:path h="1154018" w="1154018">
                  <a:moveTo>
                    <a:pt x="0" y="0"/>
                  </a:moveTo>
                  <a:lnTo>
                    <a:pt x="1154017" y="0"/>
                  </a:lnTo>
                  <a:lnTo>
                    <a:pt x="1154017" y="1154018"/>
                  </a:lnTo>
                  <a:lnTo>
                    <a:pt x="0" y="1154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515837" y="1036914"/>
              <a:ext cx="1405298" cy="519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272"/>
                </a:lnSpc>
                <a:spcBef>
                  <a:spcPct val="0"/>
                </a:spcBef>
              </a:pPr>
              <a:r>
                <a:rPr lang="en-US" b="true" sz="2337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Image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37073" y="3906518"/>
              <a:ext cx="1387226" cy="50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30"/>
                </a:lnSpc>
                <a:spcBef>
                  <a:spcPct val="0"/>
                </a:spcBef>
              </a:pPr>
              <a:r>
                <a:rPr lang="en-US" b="true" sz="2307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LLM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606738" y="5087993"/>
              <a:ext cx="1198204" cy="1130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14"/>
                </a:lnSpc>
                <a:spcBef>
                  <a:spcPct val="0"/>
                </a:spcBef>
              </a:pPr>
              <a:r>
                <a:rPr lang="en-US" sz="5153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🌱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22574" y="6162016"/>
              <a:ext cx="1794506" cy="450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857"/>
                </a:lnSpc>
                <a:spcBef>
                  <a:spcPct val="0"/>
                </a:spcBef>
              </a:pPr>
              <a:r>
                <a:rPr lang="en-US" b="true" sz="2041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PlantUML</a:t>
              </a:r>
            </a:p>
          </p:txBody>
        </p:sp>
        <p:sp>
          <p:nvSpPr>
            <p:cNvPr name="AutoShape 20" id="20"/>
            <p:cNvSpPr/>
            <p:nvPr/>
          </p:nvSpPr>
          <p:spPr>
            <a:xfrm flipH="true">
              <a:off x="1193574" y="1661073"/>
              <a:ext cx="2681" cy="771348"/>
            </a:xfrm>
            <a:prstGeom prst="line">
              <a:avLst/>
            </a:prstGeom>
            <a:ln cap="flat" w="42491">
              <a:solidFill>
                <a:srgbClr val="7994A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1" id="21"/>
            <p:cNvSpPr/>
            <p:nvPr/>
          </p:nvSpPr>
          <p:spPr>
            <a:xfrm flipH="true">
              <a:off x="1149742" y="6697442"/>
              <a:ext cx="2681" cy="771348"/>
            </a:xfrm>
            <a:prstGeom prst="line">
              <a:avLst/>
            </a:prstGeom>
            <a:ln cap="flat" w="42491">
              <a:solidFill>
                <a:srgbClr val="7994A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22" id="22"/>
            <p:cNvSpPr txBox="true"/>
            <p:nvPr/>
          </p:nvSpPr>
          <p:spPr>
            <a:xfrm rot="0">
              <a:off x="0" y="8712503"/>
              <a:ext cx="3035478" cy="450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857"/>
                </a:lnSpc>
                <a:spcBef>
                  <a:spcPct val="0"/>
                </a:spcBef>
              </a:pPr>
              <a:r>
                <a:rPr lang="en-US" b="true" sz="2041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Class Diagram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255047" y="5076825"/>
            <a:ext cx="568280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 how did they test it?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5568950"/>
            <a:ext cx="33952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Tested LLM’s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703696" y="2658358"/>
            <a:ext cx="1830729" cy="1830729"/>
          </a:xfrm>
          <a:custGeom>
            <a:avLst/>
            <a:gdLst/>
            <a:ahLst/>
            <a:cxnLst/>
            <a:rect r="r" b="b" t="t" l="l"/>
            <a:pathLst>
              <a:path h="1830729" w="1830729">
                <a:moveTo>
                  <a:pt x="0" y="0"/>
                </a:moveTo>
                <a:lnTo>
                  <a:pt x="1830729" y="0"/>
                </a:lnTo>
                <a:lnTo>
                  <a:pt x="1830729" y="1830729"/>
                </a:lnTo>
                <a:lnTo>
                  <a:pt x="0" y="1830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How Did They Test It?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6761" y="5043282"/>
            <a:ext cx="5101887" cy="194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 Hand drawn Class Diagrams</a:t>
            </a:r>
          </a:p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first 3 were increasingly  difficult and the 4</a:t>
            </a: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</a:t>
            </a: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was logically incorrect.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4136" y="4542902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Uml Class Diagram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03760" y="5300457"/>
            <a:ext cx="5101887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 Types of prompts </a:t>
            </a:r>
          </a:p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simple →  detailed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93057" y="4542902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Prompts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36882" y="4952710"/>
            <a:ext cx="5564357" cy="393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Each model tested 3 times per prompt.</a:t>
            </a:r>
          </a:p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missing elements, and Hallucinations were considered as mistakes </a:t>
            </a:r>
          </a:p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syntax errors were considered as errors.</a:t>
            </a:r>
          </a:p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not generating a PlantUML code was considered a refusal.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68117" y="4542902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Testing and Mesurment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5296" y="2360360"/>
            <a:ext cx="15307654" cy="5621455"/>
          </a:xfrm>
          <a:custGeom>
            <a:avLst/>
            <a:gdLst/>
            <a:ahLst/>
            <a:cxnLst/>
            <a:rect r="r" b="b" t="t" l="l"/>
            <a:pathLst>
              <a:path h="5621455" w="15307654">
                <a:moveTo>
                  <a:pt x="0" y="0"/>
                </a:moveTo>
                <a:lnTo>
                  <a:pt x="15307654" y="0"/>
                </a:lnTo>
                <a:lnTo>
                  <a:pt x="15307654" y="5621455"/>
                </a:lnTo>
                <a:lnTo>
                  <a:pt x="0" y="5621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used prompts: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36389" y="0"/>
            <a:ext cx="9651611" cy="10287000"/>
          </a:xfrm>
          <a:custGeom>
            <a:avLst/>
            <a:gdLst/>
            <a:ahLst/>
            <a:cxnLst/>
            <a:rect r="r" b="b" t="t" l="l"/>
            <a:pathLst>
              <a:path h="10287000" w="9651611">
                <a:moveTo>
                  <a:pt x="0" y="0"/>
                </a:moveTo>
                <a:lnTo>
                  <a:pt x="9651611" y="0"/>
                </a:lnTo>
                <a:lnTo>
                  <a:pt x="96516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1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6599" y="100115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results of using GPT-4: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1227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80821" y="1684924"/>
            <a:ext cx="4288253" cy="7643626"/>
          </a:xfrm>
          <a:custGeom>
            <a:avLst/>
            <a:gdLst/>
            <a:ahLst/>
            <a:cxnLst/>
            <a:rect r="r" b="b" t="t" l="l"/>
            <a:pathLst>
              <a:path h="7643626" w="4288253">
                <a:moveTo>
                  <a:pt x="0" y="0"/>
                </a:moveTo>
                <a:lnTo>
                  <a:pt x="4288253" y="0"/>
                </a:lnTo>
                <a:lnTo>
                  <a:pt x="4288253" y="7643627"/>
                </a:lnTo>
                <a:lnTo>
                  <a:pt x="0" y="7643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6" r="0" b="-26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results: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38047" y="1551574"/>
            <a:ext cx="8899766" cy="30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163" indent="-311081" lvl="1">
              <a:lnSpc>
                <a:spcPts val="4898"/>
              </a:lnSpc>
              <a:buFont typeface="Arial"/>
              <a:buChar char="•"/>
            </a:pPr>
            <a:r>
              <a:rPr lang="en-US" sz="288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GPT-4V: fewest mistakes, no syntax errors</a:t>
            </a:r>
          </a:p>
          <a:p>
            <a:pPr algn="l" marL="622163" indent="-311081" lvl="1">
              <a:lnSpc>
                <a:spcPts val="4898"/>
              </a:lnSpc>
              <a:buFont typeface="Arial"/>
              <a:buChar char="•"/>
            </a:pPr>
            <a:r>
              <a:rPr lang="en-US" sz="288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Gemini: syntax problems and some refusals</a:t>
            </a:r>
          </a:p>
          <a:p>
            <a:pPr algn="l" marL="622163" indent="-311081" lvl="1">
              <a:lnSpc>
                <a:spcPts val="4898"/>
              </a:lnSpc>
              <a:buFont typeface="Arial"/>
              <a:buChar char="•"/>
            </a:pPr>
            <a:r>
              <a:rPr lang="en-US" sz="288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CogVLM: many mistakes and errors</a:t>
            </a:r>
          </a:p>
          <a:p>
            <a:pPr algn="l" marL="622163" indent="-311081" lvl="1">
              <a:lnSpc>
                <a:spcPts val="4898"/>
              </a:lnSpc>
              <a:buFont typeface="Arial"/>
              <a:buChar char="•"/>
            </a:pPr>
            <a:r>
              <a:rPr lang="en-US" sz="288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Surprisingly: simpler prompts worked better!</a:t>
            </a:r>
          </a:p>
          <a:p>
            <a:pPr algn="l">
              <a:lnSpc>
                <a:spcPts val="489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978761" y="4898890"/>
            <a:ext cx="8840002" cy="484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2"/>
              </a:lnSpc>
            </a:pPr>
            <a:r>
              <a:rPr lang="en-US" sz="2744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“the Gemini models often had trouble with the notation to define inter-class</a:t>
            </a:r>
          </a:p>
          <a:p>
            <a:pPr algn="l">
              <a:lnSpc>
                <a:spcPts val="3842"/>
              </a:lnSpc>
            </a:pPr>
            <a:r>
              <a:rPr lang="en-US" sz="2744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relationships. An example would be for inheritance, instead of the correct syntax "class Fish</a:t>
            </a:r>
          </a:p>
          <a:p>
            <a:pPr algn="l">
              <a:lnSpc>
                <a:spcPts val="3842"/>
              </a:lnSpc>
            </a:pPr>
            <a:r>
              <a:rPr lang="en-US" sz="2744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extends Animal{...}" Gemini Pro would generate "class Fish &lt;|– Animal{...}".</a:t>
            </a:r>
          </a:p>
          <a:p>
            <a:pPr algn="l">
              <a:lnSpc>
                <a:spcPts val="3842"/>
              </a:lnSpc>
            </a:pPr>
            <a:r>
              <a:rPr lang="en-US" sz="2744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As for CogVLM,</a:t>
            </a:r>
          </a:p>
          <a:p>
            <a:pPr algn="l">
              <a:lnSpc>
                <a:spcPts val="3842"/>
              </a:lnSpc>
            </a:pPr>
            <a:r>
              <a:rPr lang="en-US" sz="2744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simple class definitions such as "class Duck{}" would already cause problems as it would attempt</a:t>
            </a:r>
          </a:p>
          <a:p>
            <a:pPr algn="l" marL="0" indent="0" lvl="0">
              <a:lnSpc>
                <a:spcPts val="3842"/>
              </a:lnSpc>
              <a:spcBef>
                <a:spcPct val="0"/>
              </a:spcBef>
            </a:pPr>
            <a:r>
              <a:rPr lang="en-US" b="true" sz="2744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 define classes as "Duck{}".”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-162808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-56515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Conclusions &amp; Limitations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52617" y="2244363"/>
            <a:ext cx="8606683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Internal Validity (Method Issues)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grading system treats all mistakes equally (missing a class = same weight as a missing attribute)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Diagr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ams used were small/simple — results might not apply to large, real-world systems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Prompt design might not have been optimal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652617" y="6484868"/>
            <a:ext cx="8606683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Only tested 3 LLMs — results may not hold for others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LLMs are non-d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eterministic (answers can change)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Small sample size of test cases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only class diagrams were tested.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652617" y="1561099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Limitations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52617" y="6025158"/>
            <a:ext cx="860668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80"/>
              </a:lnSpc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External Validity (Generalization Issues)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0" y="2311038"/>
            <a:ext cx="7939005" cy="290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0519" indent="-295260" lvl="1">
              <a:lnSpc>
                <a:spcPts val="3829"/>
              </a:lnSpc>
              <a:buFont typeface="Arial"/>
              <a:buChar char="•"/>
            </a:pPr>
            <a:r>
              <a:rPr lang="en-US" sz="27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LLMs like GPT-4V can successfully turn UML images into models</a:t>
            </a:r>
          </a:p>
          <a:p>
            <a:pPr algn="l" marL="590519" indent="-295260" lvl="1">
              <a:lnSpc>
                <a:spcPts val="3829"/>
              </a:lnSpc>
              <a:buFont typeface="Arial"/>
              <a:buChar char="•"/>
            </a:pPr>
            <a:r>
              <a:rPr lang="en-US" sz="27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Performance varies greatly between models</a:t>
            </a:r>
          </a:p>
          <a:p>
            <a:pPr algn="l" marL="590519" indent="-295260" lvl="1">
              <a:lnSpc>
                <a:spcPts val="3829"/>
              </a:lnSpc>
              <a:buFont typeface="Arial"/>
              <a:buChar char="•"/>
            </a:pPr>
            <a:r>
              <a:rPr lang="en-US" sz="27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Simpler prompts often led to better results</a:t>
            </a:r>
          </a:p>
          <a:p>
            <a:pPr algn="l" marL="590519" indent="-295260" lvl="1">
              <a:lnSpc>
                <a:spcPts val="3829"/>
              </a:lnSpc>
              <a:buFont typeface="Arial"/>
              <a:buChar char="•"/>
            </a:pPr>
            <a:r>
              <a:rPr lang="en-US" sz="273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human is still needed to verify or correct the output ("human-in-the-loop")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0776" y="6091833"/>
            <a:ext cx="7091246" cy="976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b="true" sz="279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“Results are promising, but imperfect — AI can assist, not replace, the modeler.”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3783" y="1556851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Conclusions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DAGn35TfDi4</dc:identifier>
  <dcterms:modified xsi:type="dcterms:W3CDTF">2011-08-01T06:04:30Z</dcterms:modified>
  <cp:revision>1</cp:revision>
  <dc:title>Prepared by Vivian Botros &amp; Marsel Jaber 4girls-T1</dc:title>
</cp:coreProperties>
</file>