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5_C7F2CFC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Lst>
  <p:notesMasterIdLst>
    <p:notesMasterId r:id="rId17"/>
  </p:notesMasterIdLst>
  <p:sldIdLst>
    <p:sldId id="267" r:id="rId6"/>
    <p:sldId id="266" r:id="rId7"/>
    <p:sldId id="265" r:id="rId8"/>
    <p:sldId id="264" r:id="rId9"/>
    <p:sldId id="262" r:id="rId10"/>
    <p:sldId id="261" r:id="rId11"/>
    <p:sldId id="260" r:id="rId12"/>
    <p:sldId id="259" r:id="rId13"/>
    <p:sldId id="258" r:id="rId14"/>
    <p:sldId id="25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35A3BA-1A4A-0170-3D27-29760977FC84}" name="Jalen McGee" initials="JM" userId="S::jalenmcgee@microsoft.com::ae8d9165-6e12-4941-9ba9-3a2c37f172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4D37C-ADDE-4E4E-A471-A3128A52046C}" v="2" dt="2022-01-03T08:42:58.640"/>
    <p1510:client id="{31C6F95D-3812-40D6-949D-B7FE290FCDF8}" v="2" dt="2021-12-27T20:58:00.082"/>
    <p1510:client id="{8001FBF1-A4D2-4EB0-93D5-BC8CD0DE3A96}" v="1" dt="2021-12-25T13:43:42.346"/>
    <p1510:client id="{83D3F84D-67DC-9B2A-10E6-6EB4482A721D}" v="1" dt="2022-01-03T12:48:23.235"/>
    <p1510:client id="{A2274392-7C03-B6DE-9A3D-6EA83EFA4349}" v="76" dt="2022-01-03T19:25:08.354"/>
    <p1510:client id="{AC7C1435-4951-42BB-AF77-589E74468A70}" v="2" dt="2021-12-22T13:47:01.137"/>
    <p1510:client id="{BC26D9C4-523E-45CE-B1D2-47160D1311CC}" v="4" dt="2021-12-16T12:48:21.887"/>
    <p1510:client id="{E7D7C68A-1E4B-4416-B9B0-2793903135CA}" v="1" dt="2021-12-17T08:27:59.211"/>
    <p1510:client id="{E9BDA061-8F9C-0F89-DB19-A2297362DBAA}" v="1" dt="2022-01-03T12:48:49.930"/>
    <p1510:client id="{EF5022C2-7593-EE4F-F191-5AF350CAFFFE}" v="31" dt="2021-12-06T22:03:49.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omments/modernComment_105_C7F2CFC3.xml><?xml version="1.0" encoding="utf-8"?>
<p188:cmLst xmlns:a="http://schemas.openxmlformats.org/drawingml/2006/main" xmlns:r="http://schemas.openxmlformats.org/officeDocument/2006/relationships" xmlns:p188="http://schemas.microsoft.com/office/powerpoint/2018/8/main">
  <p188:cm id="{D8A44DE0-5220-40F6-8AF2-88C82E9AD743}" authorId="{2635A3BA-1A4A-0170-3D27-29760977FC84}" created="2021-08-18T16:57:32.977">
    <ac:txMkLst xmlns:ac="http://schemas.microsoft.com/office/drawing/2013/main/command">
      <pc:docMk xmlns:pc="http://schemas.microsoft.com/office/powerpoint/2013/main/command"/>
      <pc:sldMk xmlns:pc="http://schemas.microsoft.com/office/powerpoint/2013/main/command" cId="3354578883" sldId="261"/>
      <ac:spMk id="2" creationId="{BAA03A58-8F02-754C-AD45-8136295694EC}"/>
      <ac:txMk cp="9" len="11">
        <ac:context len="21" hash="1878547949"/>
      </ac:txMk>
    </ac:txMkLst>
    <p188:pos x="4940018" y="171014"/>
    <p188:txBody>
      <a:bodyPr/>
      <a:lstStyle/>
      <a:p>
        <a:r>
          <a:rPr lang="en-US"/>
          <a:t>Mention a pilot with the Golds as an option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964FB-1435-44DB-A9C6-9A216A01B01C}" type="datetimeFigureOut">
              <a:rPr lang="en-US"/>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9011E-89F0-44C7-9C1A-F5331E6593F5}" type="slidenum">
              <a:rPr lang="en-US"/>
              <a:t>‹#›</a:t>
            </a:fld>
            <a:endParaRPr lang="en-US"/>
          </a:p>
        </p:txBody>
      </p:sp>
    </p:spTree>
    <p:extLst>
      <p:ext uri="{BB962C8B-B14F-4D97-AF65-F5344CB8AC3E}">
        <p14:creationId xmlns:p14="http://schemas.microsoft.com/office/powerpoint/2010/main" val="1618512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094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categories really help ensure project diversity, and if we combined healthcare and lifestyle like we discussed, Healthcare would have taken over, and no lifestyle projects (namely, </a:t>
            </a:r>
            <a:r>
              <a:rPr lang="en-US" err="1"/>
              <a:t>Threeotech</a:t>
            </a:r>
            <a:r>
              <a:rPr lang="en-US"/>
              <a:t>) would’ve made the finals.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163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Help </a:t>
            </a:r>
            <a:r>
              <a:rPr lang="en-US" err="1"/>
              <a:t>bloster</a:t>
            </a:r>
            <a:r>
              <a:rPr lang="en-US"/>
              <a:t> resume and resume building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2565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a:latin typeface="+mj-lt"/>
              </a:rPr>
              <a:t>OKRs:</a:t>
            </a:r>
          </a:p>
          <a:p>
            <a:r>
              <a:rPr lang="en-US" sz="900"/>
              <a:t>Increase Net new Azure for Students activations using more than $20 of their $100 credit</a:t>
            </a:r>
          </a:p>
          <a:p>
            <a:r>
              <a:rPr lang="en-US" sz="900"/>
              <a:t>Increase MAU for Docs, Learn, and Learn TV</a:t>
            </a:r>
          </a:p>
          <a:p>
            <a:r>
              <a:rPr lang="en-US" sz="900"/>
              <a:t>Increase unique viewers of livestreams across all properties and channels (Reactor, </a:t>
            </a:r>
            <a:r>
              <a:rPr lang="en-US" sz="900" err="1"/>
              <a:t>LearnTV</a:t>
            </a:r>
            <a:r>
              <a:rPr lang="en-US" sz="900"/>
              <a:t>, YouTube, Twitch)</a:t>
            </a:r>
          </a:p>
          <a:p>
            <a:r>
              <a:rPr lang="en-US" sz="900"/>
              <a:t>Increase Student Ambassador peers reached</a:t>
            </a:r>
          </a:p>
          <a:p>
            <a:pPr marL="0" indent="0">
              <a:buNone/>
            </a:pPr>
            <a:endParaRPr lang="en-US" sz="900"/>
          </a:p>
          <a:p>
            <a:endParaRPr lang="en-US" sz="900">
              <a:latin typeface="+mj-lt"/>
            </a:endParaRPr>
          </a:p>
          <a:p>
            <a:r>
              <a:rPr lang="en-US" sz="900"/>
              <a:t>Coverage for Learn – Creating “Intro to” modules for an Azure service</a:t>
            </a:r>
          </a:p>
          <a:p>
            <a:r>
              <a:rPr lang="en-US" sz="900"/>
              <a:t>Bridge content for learn – Bridge the gap between where students are and Azure content </a:t>
            </a:r>
          </a:p>
          <a:p>
            <a:r>
              <a:rPr lang="en-US" sz="900"/>
              <a:t>Azure for Students on Dev.to – Contributing to the Dev.to blog </a:t>
            </a:r>
          </a:p>
          <a:p>
            <a:endParaRPr lang="en-US" sz="900">
              <a:latin typeface="+mj-lt"/>
            </a:endParaRPr>
          </a:p>
          <a:p>
            <a:r>
              <a:rPr lang="en-US" sz="900">
                <a:latin typeface="+mj-lt"/>
              </a:rPr>
              <a:t>We want ambassadors to create beginner content for specific azure services, bridge any gaps between where students are and our docs. </a:t>
            </a:r>
          </a:p>
          <a:p>
            <a:endParaRPr lang="en-US" sz="900">
              <a:latin typeface="+mj-lt"/>
            </a:endParaRPr>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416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Pulled up past Imagine Cup </a:t>
            </a:r>
            <a:r>
              <a:rPr lang="en-US" err="1"/>
              <a:t>proje</a:t>
            </a:r>
            <a:endParaRPr lang="en-US"/>
          </a:p>
          <a:p>
            <a:r>
              <a:rPr lang="en-US" err="1"/>
              <a:t>Upsacts</a:t>
            </a:r>
            <a:r>
              <a:rPr lang="en-US"/>
              <a:t> – make it like a contest for “beating” the past Imagine Cup Project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87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Liaison per module type</a:t>
            </a:r>
          </a:p>
          <a:p>
            <a:r>
              <a:rPr lang="en-US"/>
              <a:t>We will have 5 in Jan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875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959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Switch bullet lists and put this at the top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761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slideLayout" Target="../slideLayouts/slideLayout77.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87" Type="http://schemas.openxmlformats.org/officeDocument/2006/relationships/slideLayout" Target="../slideLayouts/slideLayout98.xml"/><Relationship Id="rId102" Type="http://schemas.openxmlformats.org/officeDocument/2006/relationships/slideLayout" Target="../slideLayouts/slideLayout113.xml"/><Relationship Id="rId110" Type="http://schemas.openxmlformats.org/officeDocument/2006/relationships/slideLayout" Target="../slideLayouts/slideLayout121.xml"/><Relationship Id="rId115"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113" Type="http://schemas.openxmlformats.org/officeDocument/2006/relationships/slideLayout" Target="../slideLayouts/slideLayout124.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116" Type="http://schemas.openxmlformats.org/officeDocument/2006/relationships/image" Target="../media/image1.emf"/><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11" Type="http://schemas.openxmlformats.org/officeDocument/2006/relationships/slideLayout" Target="../slideLayouts/slideLayout1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14" Type="http://schemas.openxmlformats.org/officeDocument/2006/relationships/slideLayout" Target="../slideLayouts/slideLayout125.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hub.com/en/get-started/quickstart/hello-world" TargetMode="External"/><Relationship Id="rId2" Type="http://schemas.openxmlformats.org/officeDocument/2006/relationships/notesSlide" Target="../notesSlides/notesSlide8.xml"/><Relationship Id="rId1" Type="http://schemas.openxmlformats.org/officeDocument/2006/relationships/slideLayout" Target="../slideLayouts/slideLayout46.xml"/><Relationship Id="rId6" Type="http://schemas.openxmlformats.org/officeDocument/2006/relationships/hyperlink" Target="https://www.aka.ms/SAProjectsSignup" TargetMode="External"/><Relationship Id="rId5" Type="http://schemas.openxmlformats.org/officeDocument/2006/relationships/hyperlink" Target="https://github.github.com/gfm/" TargetMode="External"/><Relationship Id="rId4" Type="http://schemas.openxmlformats.org/officeDocument/2006/relationships/hyperlink" Target="https://teams.microsoft.com/l/message/19:c541ce71aafc47d1a7b76d82ab83ade2@thread.tacv2/1637635650215?tenantId=84c31ca0-ac3b-4eae-ad11-519d80233e6f&amp;groupId=cff7388c-0545-4fd2-a2af-64d57cc616f9&amp;parentMessageId=1637635650215&amp;teamName=Community&amp;channelName=Announcements%20and%20All%20Hands&amp;createdTime=1637635650215"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9" Type="http://schemas.openxmlformats.org/officeDocument/2006/relationships/hyperlink" Target="https://www.aka.ms/SAProjectsSignu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46.xml"/><Relationship Id="rId4" Type="http://schemas.openxmlformats.org/officeDocument/2006/relationships/image" Target="../media/image34.sv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workshop-library" TargetMode="External"/><Relationship Id="rId2" Type="http://schemas.microsoft.com/office/2018/10/relationships/comments" Target="../comments/modernComment_105_C7F2CFC3.xml"/><Relationship Id="rId1" Type="http://schemas.openxmlformats.org/officeDocument/2006/relationships/slideLayout" Target="../slideLayouts/slideLayout46.xml"/><Relationship Id="rId5" Type="http://schemas.openxmlformats.org/officeDocument/2006/relationships/image" Target="../media/image36.sv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image" Target="../media/image3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hyperlink" Target="https://teams.microsoft.com/l/message/19:45d30a1be0cd4ae4934c0c01d0ce2e92@thread.tacv2/1641235444456?tenantId=84c31ca0-ac3b-4eae-ad11-519d80233e6f&amp;groupId=cff7388c-0545-4fd2-a2af-64d57cc616f9&amp;parentMessageId=1641235444456&amp;teamName=Community&amp;channelName=League%20-%20Education&amp;createdTime=1641235444456" TargetMode="External"/><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wrap="square" anchor="b">
            <a:normAutofit fontScale="90000"/>
          </a:bodyPr>
          <a:lstStyle/>
          <a:p>
            <a:r>
              <a:rPr lang="en-US"/>
              <a:t>Microsoft Learn Student Ambassador </a:t>
            </a:r>
          </a:p>
        </p:txBody>
      </p:sp>
      <p:sp>
        <p:nvSpPr>
          <p:cNvPr id="5" name="Text Placeholder 4"/>
          <p:cNvSpPr>
            <a:spLocks noGrp="1"/>
          </p:cNvSpPr>
          <p:nvPr>
            <p:ph type="body" sz="quarter" idx="12"/>
          </p:nvPr>
        </p:nvSpPr>
        <p:spPr>
          <a:xfrm>
            <a:off x="582042" y="3962400"/>
            <a:ext cx="4791816" cy="842460"/>
          </a:xfrm>
        </p:spPr>
        <p:txBody>
          <a:bodyPr wrap="square">
            <a:normAutofit/>
          </a:bodyPr>
          <a:lstStyle/>
          <a:p>
            <a:pPr>
              <a:spcAft>
                <a:spcPts val="600"/>
              </a:spcAft>
            </a:pPr>
            <a:r>
              <a:rPr lang="en-US"/>
              <a:t>Social Impact Projects Introduction</a:t>
            </a:r>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806095" y="1212770"/>
            <a:ext cx="4432465" cy="4432459"/>
          </a:xfrm>
          <a:prstGeom prst="rect">
            <a:avLst/>
          </a:prstGeom>
          <a:noFill/>
        </p:spPr>
      </p:pic>
    </p:spTree>
    <p:extLst>
      <p:ext uri="{BB962C8B-B14F-4D97-AF65-F5344CB8AC3E}">
        <p14:creationId xmlns:p14="http://schemas.microsoft.com/office/powerpoint/2010/main" val="23988683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What can you do now to prepare? </a:t>
            </a:r>
          </a:p>
        </p:txBody>
      </p:sp>
      <p:sp>
        <p:nvSpPr>
          <p:cNvPr id="67" name="Rectangle 66">
            <a:extLst>
              <a:ext uri="{FF2B5EF4-FFF2-40B4-BE49-F238E27FC236}">
                <a16:creationId xmlns:a16="http://schemas.microsoft.com/office/drawing/2014/main" id="{76A13E0B-EE06-47FE-8608-91B46E2F67A9}"/>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sp>
        <p:nvSpPr>
          <p:cNvPr id="22" name="Text Placeholder 2">
            <a:extLst>
              <a:ext uri="{FF2B5EF4-FFF2-40B4-BE49-F238E27FC236}">
                <a16:creationId xmlns:a16="http://schemas.microsoft.com/office/drawing/2014/main" id="{606283FA-A557-4F5F-AC2C-D0ACB7B73D78}"/>
              </a:ext>
            </a:extLst>
          </p:cNvPr>
          <p:cNvSpPr txBox="1">
            <a:spLocks/>
          </p:cNvSpPr>
          <p:nvPr/>
        </p:nvSpPr>
        <p:spPr>
          <a:xfrm>
            <a:off x="586390" y="1332114"/>
            <a:ext cx="11018520" cy="371667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q"/>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Create a GitHub account &amp; get familiar with GitHub with the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3"/>
              </a:rPr>
              <a:t>GitHub Hello World Exercise</a:t>
            </a: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q"/>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Get even more familiar with GitHub and other developer tools by completing the </a:t>
            </a:r>
            <a:r>
              <a:rPr kumimoji="0" lang="en-US" sz="1800" b="0" i="0" u="none" strike="noStrike" kern="1200" cap="none" spc="0" normalizeH="0" baseline="0" noProof="0">
                <a:ln>
                  <a:noFill/>
                </a:ln>
                <a:solidFill>
                  <a:srgbClr val="000000"/>
                </a:solidFill>
                <a:effectLst/>
                <a:uLnTx/>
                <a:uFillTx/>
                <a:latin typeface="Segoe UI"/>
                <a:ea typeface="+mn-ea"/>
                <a:cs typeface="+mn-cs"/>
                <a:hlinkClick r:id="rId4"/>
              </a:rPr>
              <a:t>Student Ambassador Technical Onboarding Pilot</a:t>
            </a:r>
            <a:r>
              <a:rPr kumimoji="0" lang="en-US" sz="1800" b="0" i="0" u="none" strike="noStrike" kern="1200" cap="none" spc="0" normalizeH="0" baseline="0" noProof="0">
                <a:ln>
                  <a:noFill/>
                </a:ln>
                <a:solidFill>
                  <a:srgbClr val="000000"/>
                </a:solidFill>
                <a:effectLst/>
                <a:uLnTx/>
                <a:uFillTx/>
                <a:latin typeface="Segoe UI"/>
                <a:ea typeface="+mn-ea"/>
                <a:cs typeface="+mn-cs"/>
              </a:rPr>
              <a:t>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q"/>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Get familiar with GitHub-Flavored Markdown by reviewing the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5"/>
              </a:rPr>
              <a:t>GitHub Flavored Markdown Spec</a:t>
            </a: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q"/>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Identify 3 other team members before submitting the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6"/>
              </a:rPr>
              <a:t>Projects Signup Form</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or submit the form to be matched with team members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q"/>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Review the Team Lead Responsibilities and consider if you’d like to be a Project Team Lead or Team Member</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q"/>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Ask any questions you have in the Projects thread that will be posted in Announcements &amp; All Hands!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8779812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2D98-26C1-49F0-A252-D6408922B665}"/>
              </a:ext>
            </a:extLst>
          </p:cNvPr>
          <p:cNvSpPr>
            <a:spLocks noGrp="1"/>
          </p:cNvSpPr>
          <p:nvPr>
            <p:ph type="title"/>
          </p:nvPr>
        </p:nvSpPr>
        <p:spPr>
          <a:xfrm>
            <a:off x="1524000" y="4385080"/>
            <a:ext cx="9144000" cy="553998"/>
          </a:xfrm>
        </p:spPr>
        <p:txBody>
          <a:bodyPr/>
          <a:lstStyle/>
          <a:p>
            <a:pPr algn="ctr"/>
            <a:r>
              <a:rPr lang="en-US">
                <a:cs typeface="Segoe UI"/>
              </a:rPr>
              <a:t>Thanks!</a:t>
            </a:r>
            <a:endParaRPr lang="en-US"/>
          </a:p>
        </p:txBody>
      </p:sp>
      <p:pic>
        <p:nvPicPr>
          <p:cNvPr id="4" name="Picture 3" descr="Diagram&#10;&#10;Description automatically generated with medium confidence">
            <a:extLst>
              <a:ext uri="{FF2B5EF4-FFF2-40B4-BE49-F238E27FC236}">
                <a16:creationId xmlns:a16="http://schemas.microsoft.com/office/drawing/2014/main" id="{E8706E8B-830A-42B5-90C3-AC2C2ED542E3}"/>
              </a:ext>
            </a:extLst>
          </p:cNvPr>
          <p:cNvPicPr>
            <a:picLocks noChangeAspect="1"/>
          </p:cNvPicPr>
          <p:nvPr/>
        </p:nvPicPr>
        <p:blipFill>
          <a:blip r:embed="rId2"/>
          <a:stretch>
            <a:fillRect/>
          </a:stretch>
        </p:blipFill>
        <p:spPr>
          <a:xfrm>
            <a:off x="4517507" y="1286633"/>
            <a:ext cx="3156413" cy="2752202"/>
          </a:xfrm>
          <a:prstGeom prst="rect">
            <a:avLst/>
          </a:prstGeom>
        </p:spPr>
      </p:pic>
    </p:spTree>
    <p:extLst>
      <p:ext uri="{BB962C8B-B14F-4D97-AF65-F5344CB8AC3E}">
        <p14:creationId xmlns:p14="http://schemas.microsoft.com/office/powerpoint/2010/main" val="236183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251D-54EE-448E-91F0-B99CA26FECFF}"/>
              </a:ext>
            </a:extLst>
          </p:cNvPr>
          <p:cNvSpPr>
            <a:spLocks noGrp="1"/>
          </p:cNvSpPr>
          <p:nvPr>
            <p:ph type="title"/>
          </p:nvPr>
        </p:nvSpPr>
        <p:spPr/>
        <p:txBody>
          <a:bodyPr/>
          <a:lstStyle/>
          <a:p>
            <a:r>
              <a:rPr lang="en-US"/>
              <a:t>Social Impact Leagues</a:t>
            </a:r>
          </a:p>
        </p:txBody>
      </p:sp>
      <p:sp>
        <p:nvSpPr>
          <p:cNvPr id="34" name="Rectangle 33">
            <a:extLst>
              <a:ext uri="{FF2B5EF4-FFF2-40B4-BE49-F238E27FC236}">
                <a16:creationId xmlns:a16="http://schemas.microsoft.com/office/drawing/2014/main" id="{42A73FEE-03FC-4EF6-86A8-5D8FFFEBDD53}"/>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a:ea typeface="+mn-ea"/>
                <a:cs typeface="+mn-cs"/>
              </a:rPr>
              <a:t>Earth: solutions for climate change, agriculture, and in green tech</a:t>
            </a: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pic>
        <p:nvPicPr>
          <p:cNvPr id="2050" name="Picture 2" descr="Icon&#10;&#10;Description automatically generated">
            <a:extLst>
              <a:ext uri="{FF2B5EF4-FFF2-40B4-BE49-F238E27FC236}">
                <a16:creationId xmlns:a16="http://schemas.microsoft.com/office/drawing/2014/main" id="{87B95A50-5CA0-4645-B70C-95111B912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36" y="1398324"/>
            <a:ext cx="1063697" cy="1063697"/>
          </a:xfrm>
          <a:prstGeom prst="rect">
            <a:avLst/>
          </a:prstGeom>
          <a:noFill/>
        </p:spPr>
      </p:pic>
      <p:pic>
        <p:nvPicPr>
          <p:cNvPr id="2051" name="Picture 3" descr="Icon&#10;&#10;Description automatically generated">
            <a:extLst>
              <a:ext uri="{FF2B5EF4-FFF2-40B4-BE49-F238E27FC236}">
                <a16:creationId xmlns:a16="http://schemas.microsoft.com/office/drawing/2014/main" id="{52181993-3111-42BF-B468-133FC31A5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49" y="4320584"/>
            <a:ext cx="1063697" cy="1063697"/>
          </a:xfrm>
          <a:prstGeom prst="rect">
            <a:avLst/>
          </a:prstGeom>
          <a:noFill/>
        </p:spPr>
      </p:pic>
      <p:sp>
        <p:nvSpPr>
          <p:cNvPr id="3" name="TextBox 2">
            <a:extLst>
              <a:ext uri="{FF2B5EF4-FFF2-40B4-BE49-F238E27FC236}">
                <a16:creationId xmlns:a16="http://schemas.microsoft.com/office/drawing/2014/main" id="{C3792918-5766-46C1-9575-EC8555E17F79}"/>
              </a:ext>
            </a:extLst>
          </p:cNvPr>
          <p:cNvSpPr txBox="1"/>
          <p:nvPr/>
        </p:nvSpPr>
        <p:spPr>
          <a:xfrm>
            <a:off x="1534411" y="1716419"/>
            <a:ext cx="8840290"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a:ea typeface="+mn-ea"/>
                <a:cs typeface="+mn-cs"/>
              </a:rPr>
              <a:t>Green Tech</a:t>
            </a:r>
            <a:r>
              <a:rPr kumimoji="0" lang="en-US" sz="2000" b="0" i="0" u="none" strike="noStrike" kern="1200" cap="none" spc="0" normalizeH="0" baseline="0" noProof="0">
                <a:ln>
                  <a:noFill/>
                </a:ln>
                <a:solidFill>
                  <a:srgbClr val="000000"/>
                </a:solidFill>
                <a:effectLst/>
                <a:uLnTx/>
                <a:uFillTx/>
                <a:latin typeface="Segoe UI"/>
                <a:ea typeface="+mn-ea"/>
                <a:cs typeface="+mn-cs"/>
              </a:rPr>
              <a:t>: create solutions for sustainability, climate change, agriculture, etc.</a:t>
            </a:r>
          </a:p>
        </p:txBody>
      </p:sp>
      <p:sp>
        <p:nvSpPr>
          <p:cNvPr id="4" name="TextBox 3">
            <a:extLst>
              <a:ext uri="{FF2B5EF4-FFF2-40B4-BE49-F238E27FC236}">
                <a16:creationId xmlns:a16="http://schemas.microsoft.com/office/drawing/2014/main" id="{6D400CA0-D3B3-4590-AE8F-F956FD0BC56A}"/>
              </a:ext>
            </a:extLst>
          </p:cNvPr>
          <p:cNvSpPr txBox="1"/>
          <p:nvPr/>
        </p:nvSpPr>
        <p:spPr>
          <a:xfrm>
            <a:off x="1558728" y="4646785"/>
            <a:ext cx="9793900"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a:ea typeface="+mn-ea"/>
                <a:cs typeface="+mn-cs"/>
              </a:rPr>
              <a:t>Digital Accessibility: </a:t>
            </a:r>
            <a:r>
              <a:rPr kumimoji="0" lang="en-US" sz="2000" b="0" i="0" u="none" strike="noStrike" kern="1200" cap="none" spc="0" normalizeH="0" baseline="0" noProof="0">
                <a:ln>
                  <a:noFill/>
                </a:ln>
                <a:solidFill>
                  <a:srgbClr val="000000"/>
                </a:solidFill>
                <a:effectLst/>
                <a:uLnTx/>
                <a:uFillTx/>
                <a:latin typeface="Segoe UI"/>
                <a:ea typeface="+mn-ea"/>
                <a:cs typeface="+mn-cs"/>
              </a:rPr>
              <a:t>create solutions that meet the needs of diverse communities</a:t>
            </a:r>
          </a:p>
        </p:txBody>
      </p:sp>
      <p:pic>
        <p:nvPicPr>
          <p:cNvPr id="2052" name="Picture 4" descr="Icon&#10;&#10;Description automatically generated">
            <a:extLst>
              <a:ext uri="{FF2B5EF4-FFF2-40B4-BE49-F238E27FC236}">
                <a16:creationId xmlns:a16="http://schemas.microsoft.com/office/drawing/2014/main" id="{7BF459DD-79EF-493C-9AA8-69DEB2198E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49" y="2375224"/>
            <a:ext cx="1059477" cy="1059477"/>
          </a:xfrm>
          <a:prstGeom prst="rect">
            <a:avLst/>
          </a:prstGeom>
          <a:noFill/>
        </p:spPr>
      </p:pic>
      <p:pic>
        <p:nvPicPr>
          <p:cNvPr id="2053" name="Picture 5" descr="Icon&#10;&#10;Description automatically generated">
            <a:extLst>
              <a:ext uri="{FF2B5EF4-FFF2-40B4-BE49-F238E27FC236}">
                <a16:creationId xmlns:a16="http://schemas.microsoft.com/office/drawing/2014/main" id="{373E4D51-7864-4439-B01F-3003D3397C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43" y="3347904"/>
            <a:ext cx="1063697" cy="1059477"/>
          </a:xfrm>
          <a:prstGeom prst="rect">
            <a:avLst/>
          </a:prstGeom>
          <a:noFill/>
        </p:spPr>
      </p:pic>
      <p:sp>
        <p:nvSpPr>
          <p:cNvPr id="5" name="TextBox 4">
            <a:extLst>
              <a:ext uri="{FF2B5EF4-FFF2-40B4-BE49-F238E27FC236}">
                <a16:creationId xmlns:a16="http://schemas.microsoft.com/office/drawing/2014/main" id="{EFBBA3FC-75E6-4624-A309-318760F224C6}"/>
              </a:ext>
            </a:extLst>
          </p:cNvPr>
          <p:cNvSpPr txBox="1"/>
          <p:nvPr/>
        </p:nvSpPr>
        <p:spPr>
          <a:xfrm>
            <a:off x="1558728" y="2698612"/>
            <a:ext cx="9611019"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a:ea typeface="+mn-ea"/>
                <a:cs typeface="+mn-cs"/>
              </a:rPr>
              <a:t>Education</a:t>
            </a:r>
            <a:r>
              <a:rPr kumimoji="0" lang="en-US" sz="2000" b="0" i="0" u="none" strike="noStrike" kern="1200" cap="none" spc="0" normalizeH="0" baseline="0" noProof="0">
                <a:ln>
                  <a:noFill/>
                </a:ln>
                <a:solidFill>
                  <a:srgbClr val="000000"/>
                </a:solidFill>
                <a:effectLst/>
                <a:uLnTx/>
                <a:uFillTx/>
                <a:latin typeface="Segoe UI"/>
                <a:ea typeface="+mn-ea"/>
                <a:cs typeface="+mn-cs"/>
              </a:rPr>
              <a:t>: create innovations to change the way students across the globe learn </a:t>
            </a:r>
          </a:p>
        </p:txBody>
      </p:sp>
      <p:sp>
        <p:nvSpPr>
          <p:cNvPr id="6" name="TextBox 5">
            <a:extLst>
              <a:ext uri="{FF2B5EF4-FFF2-40B4-BE49-F238E27FC236}">
                <a16:creationId xmlns:a16="http://schemas.microsoft.com/office/drawing/2014/main" id="{6801ED6E-802A-4D5F-82E3-939AFFE67C25}"/>
              </a:ext>
            </a:extLst>
          </p:cNvPr>
          <p:cNvSpPr txBox="1"/>
          <p:nvPr/>
        </p:nvSpPr>
        <p:spPr>
          <a:xfrm>
            <a:off x="1558729" y="3672699"/>
            <a:ext cx="9864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a:ea typeface="+mn-ea"/>
                <a:cs typeface="+mn-cs"/>
              </a:rPr>
              <a:t>Healthcare</a:t>
            </a:r>
            <a:r>
              <a:rPr kumimoji="0" lang="en-US" sz="2000" b="0" i="0" u="none" strike="noStrike" kern="1200" cap="none" spc="0" normalizeH="0" baseline="0" noProof="0">
                <a:ln>
                  <a:noFill/>
                </a:ln>
                <a:solidFill>
                  <a:srgbClr val="000000"/>
                </a:solidFill>
                <a:effectLst/>
                <a:uLnTx/>
                <a:uFillTx/>
                <a:latin typeface="Segoe UI"/>
                <a:ea typeface="+mn-ea"/>
                <a:cs typeface="+mn-cs"/>
              </a:rPr>
              <a:t>: create solutions for issues in treatment, diagnosis, accessibility, and more </a:t>
            </a:r>
          </a:p>
        </p:txBody>
      </p:sp>
    </p:spTree>
    <p:extLst>
      <p:ext uri="{BB962C8B-B14F-4D97-AF65-F5344CB8AC3E}">
        <p14:creationId xmlns:p14="http://schemas.microsoft.com/office/powerpoint/2010/main" val="6869749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Community Projects - Aim</a:t>
            </a:r>
          </a:p>
        </p:txBody>
      </p:sp>
      <p:sp>
        <p:nvSpPr>
          <p:cNvPr id="67" name="Rectangle 66">
            <a:extLst>
              <a:ext uri="{FF2B5EF4-FFF2-40B4-BE49-F238E27FC236}">
                <a16:creationId xmlns:a16="http://schemas.microsoft.com/office/drawing/2014/main" id="{76A13E0B-EE06-47FE-8608-91B46E2F67A9}"/>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sp>
        <p:nvSpPr>
          <p:cNvPr id="22" name="Text Placeholder 2">
            <a:extLst>
              <a:ext uri="{FF2B5EF4-FFF2-40B4-BE49-F238E27FC236}">
                <a16:creationId xmlns:a16="http://schemas.microsoft.com/office/drawing/2014/main" id="{606283FA-A557-4F5F-AC2C-D0ACB7B73D78}"/>
              </a:ext>
            </a:extLst>
          </p:cNvPr>
          <p:cNvSpPr txBox="1">
            <a:spLocks/>
          </p:cNvSpPr>
          <p:nvPr/>
        </p:nvSpPr>
        <p:spPr>
          <a:xfrm>
            <a:off x="588263" y="1559061"/>
            <a:ext cx="11018520" cy="1869939"/>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1" i="0" u="none" strike="noStrike" kern="1200" cap="none" spc="0" normalizeH="0" baseline="0" noProof="0">
                <a:ln>
                  <a:noFill/>
                </a:ln>
                <a:solidFill>
                  <a:srgbClr val="000000"/>
                </a:solidFill>
                <a:effectLst/>
                <a:uLnTx/>
                <a:uFillTx/>
                <a:latin typeface="Segoe UI"/>
                <a:ea typeface="+mn-ea"/>
                <a:cs typeface="Segoe UI"/>
              </a:rPr>
              <a:t>Help Ambassadors create projects that: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None/>
              <a:tabLst/>
              <a:defRPr/>
            </a:pPr>
            <a:r>
              <a:rPr kumimoji="0" lang="en-US" sz="2400" b="1" i="0" u="none" strike="noStrike" kern="1200" cap="none" spc="0" normalizeH="0" baseline="0" noProof="0">
                <a:ln>
                  <a:noFill/>
                </a:ln>
                <a:solidFill>
                  <a:srgbClr val="000000"/>
                </a:solidFill>
                <a:effectLst/>
                <a:uLnTx/>
                <a:uFillTx/>
                <a:latin typeface="Segoe UI"/>
                <a:ea typeface="+mn-ea"/>
                <a:cs typeface="Segoe UI"/>
              </a:rPr>
              <a:t>Relate to the Social Impact Leagues and solve problems that Ambassadors care about</a:t>
            </a:r>
            <a:endParaRPr lang="en-US" sz="2400" b="1" i="0" u="none" strike="noStrike" kern="1200" cap="none" spc="0" normalizeH="0" baseline="0" noProof="0">
              <a:ln>
                <a:noFill/>
              </a:ln>
              <a:solidFill>
                <a:srgbClr val="000000"/>
              </a:solidFill>
              <a:effectLst/>
              <a:uLnTx/>
              <a:uFillTx/>
              <a:latin typeface="Segoe UI"/>
              <a:cs typeface="Segoe UI"/>
            </a:endParaRPr>
          </a:p>
          <a:p>
            <a:pPr marL="457200" marR="0" lvl="0" indent="-457200" algn="l" defTabSz="932742" rtl="0" eaLnBrk="1" fontAlgn="auto" latinLnBrk="0" hangingPunct="1">
              <a:lnSpc>
                <a:spcPct val="100000"/>
              </a:lnSpc>
              <a:spcBef>
                <a:spcPct val="20000"/>
              </a:spcBef>
              <a:spcAft>
                <a:spcPts val="0"/>
              </a:spcAft>
              <a:buClrTx/>
              <a:buSzPct val="90000"/>
              <a:buFont typeface="+mj-lt"/>
              <a:buAutoNum type="arabicPeriod"/>
              <a:tabLst/>
              <a:defRPr/>
            </a:pPr>
            <a:endPar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457200" marR="0" lvl="0" indent="-457200" algn="l" defTabSz="932742" rtl="0" eaLnBrk="1" fontAlgn="auto" latinLnBrk="0" hangingPunct="1">
              <a:lnSpc>
                <a:spcPct val="100000"/>
              </a:lnSpc>
              <a:spcBef>
                <a:spcPct val="20000"/>
              </a:spcBef>
              <a:spcAft>
                <a:spcPts val="0"/>
              </a:spcAft>
              <a:buClrTx/>
              <a:buSzPct val="90000"/>
              <a:buFont typeface="+mj-lt"/>
              <a:buAutoNum type="arabicPeriod"/>
              <a:tabLst/>
              <a:defRPr/>
            </a:pPr>
            <a:r>
              <a:rPr kumimoji="0" lang="en-US" sz="2400" b="1" i="0" u="none" strike="noStrike" kern="1200" cap="none" spc="0" normalizeH="0" baseline="0" noProof="0">
                <a:ln>
                  <a:noFill/>
                </a:ln>
                <a:solidFill>
                  <a:srgbClr val="000000"/>
                </a:solidFill>
                <a:effectLst/>
                <a:uLnTx/>
                <a:uFillTx/>
                <a:latin typeface="Segoe UI"/>
                <a:ea typeface="+mn-ea"/>
                <a:cs typeface="Segoe UI"/>
              </a:rPr>
              <a:t>Boost Ambassadors’ resumes with experience working on projects and working with a team</a:t>
            </a:r>
            <a:endParaRPr lang="en-US" sz="2400" b="1" i="0" u="none" strike="noStrike" kern="1200" cap="none" spc="0" normalizeH="0" baseline="0" noProof="0">
              <a:ln>
                <a:noFill/>
              </a:ln>
              <a:solidFill>
                <a:srgbClr val="000000"/>
              </a:solidFill>
              <a:effectLst/>
              <a:uLnTx/>
              <a:uFillTx/>
              <a:latin typeface="Segoe UI"/>
              <a:cs typeface="Segoe UI"/>
            </a:endParaRPr>
          </a:p>
          <a:p>
            <a:pPr marL="457200" marR="0" lvl="0" indent="-457200" algn="l" defTabSz="932742" rtl="0" eaLnBrk="1" fontAlgn="auto" latinLnBrk="0" hangingPunct="1">
              <a:lnSpc>
                <a:spcPct val="100000"/>
              </a:lnSpc>
              <a:spcBef>
                <a:spcPct val="20000"/>
              </a:spcBef>
              <a:spcAft>
                <a:spcPts val="0"/>
              </a:spcAft>
              <a:buClrTx/>
              <a:buSzPct val="90000"/>
              <a:buFont typeface="+mj-lt"/>
              <a:buAutoNum type="arabicPeriod"/>
              <a:tabLst/>
              <a:defRPr/>
            </a:pPr>
            <a:endPar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457200" marR="0" lvl="0" indent="-457200" algn="l" defTabSz="932742" rtl="0" eaLnBrk="1" fontAlgn="auto" latinLnBrk="0" hangingPunct="1">
              <a:lnSpc>
                <a:spcPct val="100000"/>
              </a:lnSpc>
              <a:spcBef>
                <a:spcPct val="20000"/>
              </a:spcBef>
              <a:spcAft>
                <a:spcPts val="0"/>
              </a:spcAft>
              <a:buClrTx/>
              <a:buSzPct val="90000"/>
              <a:buFont typeface="+mj-lt"/>
              <a:buAutoNum type="arabicPeriod"/>
              <a:tabLst/>
              <a:defRPr/>
            </a:pPr>
            <a:r>
              <a:rPr kumimoji="0" lang="en-US" sz="2400" b="1" i="0" u="none" strike="noStrike" kern="1200" cap="none" spc="0" normalizeH="0" baseline="0" noProof="0">
                <a:ln>
                  <a:noFill/>
                </a:ln>
                <a:solidFill>
                  <a:srgbClr val="000000"/>
                </a:solidFill>
                <a:effectLst/>
                <a:uLnTx/>
                <a:uFillTx/>
                <a:latin typeface="Segoe UI"/>
                <a:ea typeface="+mn-ea"/>
                <a:cs typeface="Segoe UI"/>
              </a:rPr>
              <a:t>Enable Ambassadors to meet and engage with each other in small groups</a:t>
            </a:r>
            <a:endParaRPr kumimoji="0" lang="en-US" sz="2400" b="0" i="0" u="none" strike="noStrike" kern="1200" cap="none" spc="0" normalizeH="0" baseline="0" noProof="0">
              <a:ln>
                <a:noFill/>
              </a:ln>
              <a:solidFill>
                <a:srgbClr val="000000"/>
              </a:solidFill>
              <a:effectLst/>
              <a:uLnTx/>
              <a:uFillTx/>
              <a:latin typeface="Segoe UI"/>
              <a:ea typeface="+mn-ea"/>
              <a:cs typeface="Segoe UI"/>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3569322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Project Opportunities</a:t>
            </a:r>
          </a:p>
        </p:txBody>
      </p:sp>
      <p:grpSp>
        <p:nvGrpSpPr>
          <p:cNvPr id="9" name="Group 8">
            <a:extLst>
              <a:ext uri="{FF2B5EF4-FFF2-40B4-BE49-F238E27FC236}">
                <a16:creationId xmlns:a16="http://schemas.microsoft.com/office/drawing/2014/main" id="{DEF52E1D-AD04-4E54-8AE2-F33A27CD6C99}"/>
              </a:ext>
            </a:extLst>
          </p:cNvPr>
          <p:cNvGrpSpPr/>
          <p:nvPr/>
        </p:nvGrpSpPr>
        <p:grpSpPr>
          <a:xfrm>
            <a:off x="502982" y="4217007"/>
            <a:ext cx="11186037" cy="738664"/>
            <a:chOff x="420746" y="4690597"/>
            <a:chExt cx="11186037" cy="738664"/>
          </a:xfrm>
        </p:grpSpPr>
        <p:sp>
          <p:nvSpPr>
            <p:cNvPr id="40" name="TextBox 39">
              <a:extLst>
                <a:ext uri="{FF2B5EF4-FFF2-40B4-BE49-F238E27FC236}">
                  <a16:creationId xmlns:a16="http://schemas.microsoft.com/office/drawing/2014/main" id="{9F115836-AC54-D542-8EB4-688AA0807BAF}"/>
                </a:ext>
              </a:extLst>
            </p:cNvPr>
            <p:cNvSpPr txBox="1"/>
            <p:nvPr/>
          </p:nvSpPr>
          <p:spPr>
            <a:xfrm>
              <a:off x="4413564" y="4690597"/>
              <a:ext cx="3200400" cy="49244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Create Intro-to content for Learn, Docs, and Dev.to blogs</a:t>
              </a:r>
            </a:p>
          </p:txBody>
        </p:sp>
        <p:sp>
          <p:nvSpPr>
            <p:cNvPr id="41" name="TextBox 40">
              <a:extLst>
                <a:ext uri="{FF2B5EF4-FFF2-40B4-BE49-F238E27FC236}">
                  <a16:creationId xmlns:a16="http://schemas.microsoft.com/office/drawing/2014/main" id="{821137D2-2E6D-3A4B-9656-404970BF4CB8}"/>
                </a:ext>
              </a:extLst>
            </p:cNvPr>
            <p:cNvSpPr txBox="1"/>
            <p:nvPr/>
          </p:nvSpPr>
          <p:spPr>
            <a:xfrm>
              <a:off x="8406383" y="4690597"/>
              <a:ext cx="3200400" cy="738664"/>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Design, test, and iterate on a workshops that can be re-purposed and/or localized</a:t>
              </a:r>
            </a:p>
          </p:txBody>
        </p:sp>
        <p:sp>
          <p:nvSpPr>
            <p:cNvPr id="39" name="TextBox 38">
              <a:extLst>
                <a:ext uri="{FF2B5EF4-FFF2-40B4-BE49-F238E27FC236}">
                  <a16:creationId xmlns:a16="http://schemas.microsoft.com/office/drawing/2014/main" id="{AE7B703F-6E4B-D049-9076-3A3FAF4BA062}"/>
                </a:ext>
              </a:extLst>
            </p:cNvPr>
            <p:cNvSpPr txBox="1"/>
            <p:nvPr/>
          </p:nvSpPr>
          <p:spPr>
            <a:xfrm>
              <a:off x="420746" y="4690597"/>
              <a:ext cx="3200400" cy="738664"/>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Work together to go from problem to early prototype for Imagine Cup and Hackathons</a:t>
              </a:r>
            </a:p>
          </p:txBody>
        </p:sp>
      </p:grpSp>
      <p:sp>
        <p:nvSpPr>
          <p:cNvPr id="67" name="Rectangle 66">
            <a:extLst>
              <a:ext uri="{FF2B5EF4-FFF2-40B4-BE49-F238E27FC236}">
                <a16:creationId xmlns:a16="http://schemas.microsoft.com/office/drawing/2014/main" id="{76A13E0B-EE06-47FE-8608-91B46E2F67A9}"/>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grpSp>
        <p:nvGrpSpPr>
          <p:cNvPr id="104" name="Group 103">
            <a:extLst>
              <a:ext uri="{FF2B5EF4-FFF2-40B4-BE49-F238E27FC236}">
                <a16:creationId xmlns:a16="http://schemas.microsoft.com/office/drawing/2014/main" id="{544E2DD5-E00E-4E95-A075-BE945A0505D7}"/>
              </a:ext>
            </a:extLst>
          </p:cNvPr>
          <p:cNvGrpSpPr/>
          <p:nvPr/>
        </p:nvGrpSpPr>
        <p:grpSpPr>
          <a:xfrm>
            <a:off x="1102620" y="2032268"/>
            <a:ext cx="9986759" cy="2011680"/>
            <a:chOff x="804560" y="2345776"/>
            <a:chExt cx="9986759" cy="2011680"/>
          </a:xfrm>
        </p:grpSpPr>
        <p:grpSp>
          <p:nvGrpSpPr>
            <p:cNvPr id="105" name="Group 104">
              <a:extLst>
                <a:ext uri="{FF2B5EF4-FFF2-40B4-BE49-F238E27FC236}">
                  <a16:creationId xmlns:a16="http://schemas.microsoft.com/office/drawing/2014/main" id="{990EDB5D-689A-4029-8FD6-BBD5BD75758E}"/>
                </a:ext>
              </a:extLst>
            </p:cNvPr>
            <p:cNvGrpSpPr/>
            <p:nvPr/>
          </p:nvGrpSpPr>
          <p:grpSpPr>
            <a:xfrm>
              <a:off x="4786820" y="2345776"/>
              <a:ext cx="2011680" cy="2011680"/>
              <a:chOff x="4786820" y="2345776"/>
              <a:chExt cx="2437004" cy="2432778"/>
            </a:xfrm>
          </p:grpSpPr>
          <p:sp>
            <p:nvSpPr>
              <p:cNvPr id="116" name="Oval 115">
                <a:extLst>
                  <a:ext uri="{FF2B5EF4-FFF2-40B4-BE49-F238E27FC236}">
                    <a16:creationId xmlns:a16="http://schemas.microsoft.com/office/drawing/2014/main" id="{7F7B9FD7-79D2-43A1-88F0-3C11631AA1BB}"/>
                  </a:ext>
                </a:extLst>
              </p:cNvPr>
              <p:cNvSpPr/>
              <p:nvPr/>
            </p:nvSpPr>
            <p:spPr bwMode="auto">
              <a:xfrm>
                <a:off x="4786820" y="2345776"/>
                <a:ext cx="2432778" cy="2432778"/>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117" name="Oval 116">
                <a:extLst>
                  <a:ext uri="{FF2B5EF4-FFF2-40B4-BE49-F238E27FC236}">
                    <a16:creationId xmlns:a16="http://schemas.microsoft.com/office/drawing/2014/main" id="{CAEBE7F8-6B6C-44BE-98F9-DE14CD86BEBE}"/>
                  </a:ext>
                </a:extLst>
              </p:cNvPr>
              <p:cNvSpPr/>
              <p:nvPr/>
            </p:nvSpPr>
            <p:spPr bwMode="auto">
              <a:xfrm>
                <a:off x="4935708" y="2494663"/>
                <a:ext cx="2134996" cy="2134997"/>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118" name="TextBox 117">
                <a:extLst>
                  <a:ext uri="{FF2B5EF4-FFF2-40B4-BE49-F238E27FC236}">
                    <a16:creationId xmlns:a16="http://schemas.microsoft.com/office/drawing/2014/main" id="{5BFED671-85E7-4846-8B57-35A06D41D950}"/>
                  </a:ext>
                </a:extLst>
              </p:cNvPr>
              <p:cNvSpPr txBox="1"/>
              <p:nvPr/>
            </p:nvSpPr>
            <p:spPr>
              <a:xfrm>
                <a:off x="4803705" y="3592370"/>
                <a:ext cx="2420119" cy="595524"/>
              </a:xfrm>
              <a:prstGeom prst="rect">
                <a:avLst/>
              </a:prstGeom>
              <a:noFill/>
            </p:spPr>
            <p:txBody>
              <a:bodyPr wrap="square" lIns="0" tIns="0" rIns="0" bIns="0" rtlCol="0" anchor="b">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mn-cs"/>
                  </a:rPr>
                  <a:t>Content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mn-cs"/>
                  </a:rPr>
                  <a:t>Development</a:t>
                </a:r>
              </a:p>
            </p:txBody>
          </p:sp>
          <p:pic>
            <p:nvPicPr>
              <p:cNvPr id="119" name="Graphic 118" descr="Open book outline">
                <a:extLst>
                  <a:ext uri="{FF2B5EF4-FFF2-40B4-BE49-F238E27FC236}">
                    <a16:creationId xmlns:a16="http://schemas.microsoft.com/office/drawing/2014/main" id="{56D6D4CD-F651-4D7F-8249-F3DB853325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46006" y="2585660"/>
                <a:ext cx="914400" cy="914400"/>
              </a:xfrm>
              <a:prstGeom prst="rect">
                <a:avLst/>
              </a:prstGeom>
            </p:spPr>
          </p:pic>
        </p:grpSp>
        <p:grpSp>
          <p:nvGrpSpPr>
            <p:cNvPr id="106" name="Group 105">
              <a:extLst>
                <a:ext uri="{FF2B5EF4-FFF2-40B4-BE49-F238E27FC236}">
                  <a16:creationId xmlns:a16="http://schemas.microsoft.com/office/drawing/2014/main" id="{30D2425A-2A79-43F4-9C47-2B9933539F69}"/>
                </a:ext>
              </a:extLst>
            </p:cNvPr>
            <p:cNvGrpSpPr/>
            <p:nvPr/>
          </p:nvGrpSpPr>
          <p:grpSpPr>
            <a:xfrm>
              <a:off x="8779639" y="2345776"/>
              <a:ext cx="2011680" cy="2011680"/>
              <a:chOff x="8779639" y="2345776"/>
              <a:chExt cx="2437004" cy="2432778"/>
            </a:xfrm>
          </p:grpSpPr>
          <p:sp>
            <p:nvSpPr>
              <p:cNvPr id="112" name="Oval 111">
                <a:extLst>
                  <a:ext uri="{FF2B5EF4-FFF2-40B4-BE49-F238E27FC236}">
                    <a16:creationId xmlns:a16="http://schemas.microsoft.com/office/drawing/2014/main" id="{7FF689C2-7860-47B5-AF1D-79D2AB143AA3}"/>
                  </a:ext>
                </a:extLst>
              </p:cNvPr>
              <p:cNvSpPr/>
              <p:nvPr/>
            </p:nvSpPr>
            <p:spPr bwMode="auto">
              <a:xfrm>
                <a:off x="8779639" y="2345776"/>
                <a:ext cx="2432778" cy="2432778"/>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113" name="Oval 112">
                <a:extLst>
                  <a:ext uri="{FF2B5EF4-FFF2-40B4-BE49-F238E27FC236}">
                    <a16:creationId xmlns:a16="http://schemas.microsoft.com/office/drawing/2014/main" id="{A91BB105-7FB3-4088-97B4-D7514AF59F50}"/>
                  </a:ext>
                </a:extLst>
              </p:cNvPr>
              <p:cNvSpPr/>
              <p:nvPr/>
            </p:nvSpPr>
            <p:spPr bwMode="auto">
              <a:xfrm>
                <a:off x="8928527" y="2494664"/>
                <a:ext cx="2134997" cy="2134997"/>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114" name="TextBox 113">
                <a:extLst>
                  <a:ext uri="{FF2B5EF4-FFF2-40B4-BE49-F238E27FC236}">
                    <a16:creationId xmlns:a16="http://schemas.microsoft.com/office/drawing/2014/main" id="{F6292FF7-9C3F-4171-AAD1-D62574EC5AC0}"/>
                  </a:ext>
                </a:extLst>
              </p:cNvPr>
              <p:cNvSpPr txBox="1"/>
              <p:nvPr/>
            </p:nvSpPr>
            <p:spPr>
              <a:xfrm>
                <a:off x="8796524" y="3592370"/>
                <a:ext cx="2420119" cy="595524"/>
              </a:xfrm>
              <a:prstGeom prst="rect">
                <a:avLst/>
              </a:prstGeom>
              <a:noFill/>
            </p:spPr>
            <p:txBody>
              <a:bodyPr wrap="square" lIns="0" tIns="0" rIns="0" bIns="0" rtlCol="0" anchor="b">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mn-cs"/>
                  </a:rPr>
                  <a:t>Workshop</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mn-cs"/>
                  </a:rPr>
                  <a:t>Development</a:t>
                </a:r>
              </a:p>
            </p:txBody>
          </p:sp>
          <p:pic>
            <p:nvPicPr>
              <p:cNvPr id="115" name="Graphic 114" descr="Classroom outline">
                <a:extLst>
                  <a:ext uri="{FF2B5EF4-FFF2-40B4-BE49-F238E27FC236}">
                    <a16:creationId xmlns:a16="http://schemas.microsoft.com/office/drawing/2014/main" id="{DC6205E1-2414-49DD-BCF1-A539414D5E5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38825" y="2540781"/>
                <a:ext cx="914400" cy="914400"/>
              </a:xfrm>
              <a:prstGeom prst="rect">
                <a:avLst/>
              </a:prstGeom>
            </p:spPr>
          </p:pic>
        </p:grpSp>
        <p:grpSp>
          <p:nvGrpSpPr>
            <p:cNvPr id="107" name="Group 106">
              <a:extLst>
                <a:ext uri="{FF2B5EF4-FFF2-40B4-BE49-F238E27FC236}">
                  <a16:creationId xmlns:a16="http://schemas.microsoft.com/office/drawing/2014/main" id="{DBE8C489-4BC2-4BCF-A9A1-B6FE3D683EB7}"/>
                </a:ext>
              </a:extLst>
            </p:cNvPr>
            <p:cNvGrpSpPr/>
            <p:nvPr/>
          </p:nvGrpSpPr>
          <p:grpSpPr>
            <a:xfrm>
              <a:off x="804560" y="2345776"/>
              <a:ext cx="2011680" cy="2011680"/>
              <a:chOff x="804560" y="2345776"/>
              <a:chExt cx="2437004" cy="2432778"/>
            </a:xfrm>
          </p:grpSpPr>
          <p:sp>
            <p:nvSpPr>
              <p:cNvPr id="108" name="Oval 107">
                <a:extLst>
                  <a:ext uri="{FF2B5EF4-FFF2-40B4-BE49-F238E27FC236}">
                    <a16:creationId xmlns:a16="http://schemas.microsoft.com/office/drawing/2014/main" id="{1CC5ACDC-B754-4F32-A3B3-88EB2F6C076D}"/>
                  </a:ext>
                </a:extLst>
              </p:cNvPr>
              <p:cNvSpPr/>
              <p:nvPr/>
            </p:nvSpPr>
            <p:spPr bwMode="auto">
              <a:xfrm>
                <a:off x="804560" y="2345776"/>
                <a:ext cx="2432778" cy="2432778"/>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109" name="Oval 108">
                <a:extLst>
                  <a:ext uri="{FF2B5EF4-FFF2-40B4-BE49-F238E27FC236}">
                    <a16:creationId xmlns:a16="http://schemas.microsoft.com/office/drawing/2014/main" id="{114F5D1D-20BC-41B6-90BC-75D90C8EFF2C}"/>
                  </a:ext>
                </a:extLst>
              </p:cNvPr>
              <p:cNvSpPr/>
              <p:nvPr/>
            </p:nvSpPr>
            <p:spPr bwMode="auto">
              <a:xfrm>
                <a:off x="953448" y="2494664"/>
                <a:ext cx="2134997" cy="2134997"/>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110" name="TextBox 109">
                <a:extLst>
                  <a:ext uri="{FF2B5EF4-FFF2-40B4-BE49-F238E27FC236}">
                    <a16:creationId xmlns:a16="http://schemas.microsoft.com/office/drawing/2014/main" id="{BCDD9AA8-2BAF-40DF-9550-F7693FCBC948}"/>
                  </a:ext>
                </a:extLst>
              </p:cNvPr>
              <p:cNvSpPr txBox="1"/>
              <p:nvPr/>
            </p:nvSpPr>
            <p:spPr>
              <a:xfrm>
                <a:off x="821445" y="3592370"/>
                <a:ext cx="2420119" cy="595524"/>
              </a:xfrm>
              <a:prstGeom prst="rect">
                <a:avLst/>
              </a:prstGeom>
              <a:noFill/>
            </p:spPr>
            <p:txBody>
              <a:bodyPr wrap="square" lIns="0" tIns="0" rIns="0" bIns="0" rtlCol="0" anchor="b">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mn-cs"/>
                  </a:rPr>
                  <a:t>Prototype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mn-cs"/>
                  </a:rPr>
                  <a:t>Sprint</a:t>
                </a:r>
              </a:p>
            </p:txBody>
          </p:sp>
          <p:pic>
            <p:nvPicPr>
              <p:cNvPr id="111" name="Graphic 110" descr="Programmer female outline">
                <a:extLst>
                  <a:ext uri="{FF2B5EF4-FFF2-40B4-BE49-F238E27FC236}">
                    <a16:creationId xmlns:a16="http://schemas.microsoft.com/office/drawing/2014/main" id="{37A00C91-EF77-447E-9150-68F25BD3FFE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563746" y="2512777"/>
                <a:ext cx="914400" cy="914400"/>
              </a:xfrm>
              <a:prstGeom prst="rect">
                <a:avLst/>
              </a:prstGeom>
            </p:spPr>
          </p:pic>
        </p:grpSp>
      </p:grpSp>
      <p:sp>
        <p:nvSpPr>
          <p:cNvPr id="3" name="Text Placeholder 2">
            <a:extLst>
              <a:ext uri="{FF2B5EF4-FFF2-40B4-BE49-F238E27FC236}">
                <a16:creationId xmlns:a16="http://schemas.microsoft.com/office/drawing/2014/main" id="{BF506FCB-6534-4284-A8DF-B2DEEF94E98F}"/>
              </a:ext>
            </a:extLst>
          </p:cNvPr>
          <p:cNvSpPr txBox="1">
            <a:spLocks/>
          </p:cNvSpPr>
          <p:nvPr/>
        </p:nvSpPr>
        <p:spPr>
          <a:xfrm>
            <a:off x="58203" y="5463623"/>
            <a:ext cx="12075594" cy="10774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Segoe UI" panose="020B0502040204020203" pitchFamily="34" charset="0"/>
              </a:rPr>
              <a:t>Projects run quarterly, starting January 2022. Signups open 1 month in advance.</a:t>
            </a: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Segoe UI" panose="020B0502040204020203" pitchFamily="34" charset="0"/>
              </a:rPr>
              <a:t> </a:t>
            </a: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Segoe UI" panose="020B0502040204020203" pitchFamily="34" charset="0"/>
              </a:rPr>
              <a:t>Signup opens for January-March’s projects today! Signup when ready at </a:t>
            </a:r>
            <a:r>
              <a:rPr kumimoji="0" lang="en-US" sz="1600" b="1" i="0" u="none" strike="noStrike" kern="1200" cap="none" spc="0" normalizeH="0" baseline="0" noProof="0">
                <a:ln>
                  <a:noFill/>
                </a:ln>
                <a:solidFill>
                  <a:srgbClr val="000000"/>
                </a:solidFill>
                <a:effectLst/>
                <a:uLnTx/>
                <a:uFillTx/>
                <a:latin typeface="Segoe UI Semibold"/>
                <a:ea typeface="+mn-ea"/>
                <a:cs typeface="Segoe UI" panose="020B0502040204020203" pitchFamily="34" charset="0"/>
                <a:hlinkClick r:id="rId9"/>
              </a:rPr>
              <a:t>aka.ms/</a:t>
            </a:r>
            <a:r>
              <a:rPr kumimoji="0" lang="en-US" sz="1600" b="1" i="0" u="none" strike="noStrike" kern="1200" cap="none" spc="0" normalizeH="0" baseline="0" noProof="0" err="1">
                <a:ln>
                  <a:noFill/>
                </a:ln>
                <a:solidFill>
                  <a:srgbClr val="000000"/>
                </a:solidFill>
                <a:effectLst/>
                <a:uLnTx/>
                <a:uFillTx/>
                <a:latin typeface="Segoe UI Semibold"/>
                <a:ea typeface="+mn-ea"/>
                <a:cs typeface="Segoe UI" panose="020B0502040204020203" pitchFamily="34" charset="0"/>
                <a:hlinkClick r:id="rId9"/>
              </a:rPr>
              <a:t>SAProjectsSignup</a:t>
            </a:r>
            <a:r>
              <a:rPr kumimoji="0" lang="en-US" sz="1600" b="1" i="0" u="none" strike="noStrike" kern="1200" cap="none" spc="0" normalizeH="0" baseline="0" noProof="0">
                <a:ln>
                  <a:noFill/>
                </a:ln>
                <a:solidFill>
                  <a:srgbClr val="000000"/>
                </a:solidFill>
                <a:effectLst/>
                <a:uLnTx/>
                <a:uFillTx/>
                <a:latin typeface="Segoe UI Semibold"/>
                <a:ea typeface="+mn-ea"/>
                <a:cs typeface="Segoe UI" panose="020B0502040204020203" pitchFamily="34" charset="0"/>
                <a:hlinkClick r:id="rId9"/>
              </a:rPr>
              <a:t> </a:t>
            </a:r>
            <a:endParaRPr kumimoji="0" lang="en-US" sz="1600" b="1" i="0" u="none" strike="noStrike" kern="1200" cap="none" spc="0" normalizeH="0" baseline="0" noProof="0">
              <a:ln>
                <a:noFill/>
              </a:ln>
              <a:solidFill>
                <a:srgbClr val="000000"/>
              </a:solidFill>
              <a:effectLst/>
              <a:uLnTx/>
              <a:uFillTx/>
              <a:latin typeface="Segoe UI Semibold"/>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38805697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Prototype Sprint</a:t>
            </a:r>
          </a:p>
        </p:txBody>
      </p:sp>
      <p:sp>
        <p:nvSpPr>
          <p:cNvPr id="67" name="Rectangle 66">
            <a:extLst>
              <a:ext uri="{FF2B5EF4-FFF2-40B4-BE49-F238E27FC236}">
                <a16:creationId xmlns:a16="http://schemas.microsoft.com/office/drawing/2014/main" id="{76A13E0B-EE06-47FE-8608-91B46E2F67A9}"/>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sp>
        <p:nvSpPr>
          <p:cNvPr id="22" name="Text Placeholder 2">
            <a:extLst>
              <a:ext uri="{FF2B5EF4-FFF2-40B4-BE49-F238E27FC236}">
                <a16:creationId xmlns:a16="http://schemas.microsoft.com/office/drawing/2014/main" id="{606283FA-A557-4F5F-AC2C-D0ACB7B73D78}"/>
              </a:ext>
            </a:extLst>
          </p:cNvPr>
          <p:cNvSpPr txBox="1">
            <a:spLocks/>
          </p:cNvSpPr>
          <p:nvPr/>
        </p:nvSpPr>
        <p:spPr>
          <a:xfrm>
            <a:off x="586390" y="1434370"/>
            <a:ext cx="11018520" cy="4841739"/>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Goal</a:t>
            </a:r>
          </a:p>
          <a:p>
            <a:pPr>
              <a:defRPr/>
            </a:pPr>
            <a:r>
              <a:rPr kumimoji="0" lang="en-US" sz="1800" b="0" i="0" u="none" strike="noStrike" kern="1200" cap="none" spc="0" normalizeH="0" baseline="0" noProof="0">
                <a:ln>
                  <a:noFill/>
                </a:ln>
                <a:solidFill>
                  <a:srgbClr val="000000"/>
                </a:solidFill>
                <a:effectLst/>
                <a:uLnTx/>
                <a:uFillTx/>
                <a:latin typeface="Segoe UI"/>
                <a:ea typeface="+mn-ea"/>
                <a:cs typeface="Segoe UI"/>
              </a:rPr>
              <a:t>Build </a:t>
            </a:r>
            <a:r>
              <a:rPr lang="en-US" sz="1800">
                <a:solidFill>
                  <a:srgbClr val="000000"/>
                </a:solidFill>
                <a:latin typeface="Segoe UI"/>
                <a:cs typeface="Segoe UI"/>
              </a:rPr>
              <a:t>or design a </a:t>
            </a:r>
            <a:r>
              <a:rPr kumimoji="0" lang="en-US" sz="1800" b="0" i="0" u="none" strike="noStrike" kern="1200" cap="none" spc="0" normalizeH="0" baseline="0" noProof="0">
                <a:ln>
                  <a:noFill/>
                </a:ln>
                <a:solidFill>
                  <a:srgbClr val="000000"/>
                </a:solidFill>
                <a:effectLst/>
                <a:uLnTx/>
                <a:uFillTx/>
                <a:latin typeface="Segoe UI"/>
                <a:ea typeface="+mn-ea"/>
                <a:cs typeface="Segoe UI"/>
              </a:rPr>
              <a:t>technical Imagine-Cup-like prototype that solves a need for a population or community.</a:t>
            </a:r>
            <a:r>
              <a:rPr lang="en-US" sz="1800">
                <a:solidFill>
                  <a:srgbClr val="000000"/>
                </a:solidFill>
                <a:latin typeface="Segoe UI"/>
                <a:cs typeface="Segoe UI"/>
              </a:rPr>
              <a:t> </a:t>
            </a:r>
            <a:endParaRPr lang="en-US" sz="1800" b="0" i="0" u="none" strike="noStrike" kern="1200" cap="none" spc="0" normalizeH="0" baseline="0" noProof="0">
              <a:ln>
                <a:noFill/>
              </a:ln>
              <a:solidFill>
                <a:srgbClr val="000000"/>
              </a:solidFill>
              <a:effectLst/>
              <a:uLnTx/>
              <a:uFillTx/>
              <a:latin typeface="Segoe UI"/>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Outputs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Prototype of a technical project (a wireframe, web/mobile application, or hardware project)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Process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Month 1 - Identify a problem for which you want to create a solution</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Month 2 - Work with your team to identify potential solutions, and choose the most promising one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Month 3 - Build a technical prototype for your solution</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Next Steps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After presenting, Sprint teams get feedback from CAs to make their project suitable for the Imagine Cup Competition</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pic>
        <p:nvPicPr>
          <p:cNvPr id="3" name="Graphic 2" descr="Programmer female outline">
            <a:extLst>
              <a:ext uri="{FF2B5EF4-FFF2-40B4-BE49-F238E27FC236}">
                <a16:creationId xmlns:a16="http://schemas.microsoft.com/office/drawing/2014/main" id="{67D99500-6B27-4FAB-91A6-BEFA309FB6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836975" y="124691"/>
            <a:ext cx="914400" cy="914400"/>
          </a:xfrm>
          <a:prstGeom prst="rect">
            <a:avLst/>
          </a:prstGeom>
        </p:spPr>
      </p:pic>
    </p:spTree>
    <p:extLst>
      <p:ext uri="{BB962C8B-B14F-4D97-AF65-F5344CB8AC3E}">
        <p14:creationId xmlns:p14="http://schemas.microsoft.com/office/powerpoint/2010/main" val="7110191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Workshop Development</a:t>
            </a:r>
          </a:p>
        </p:txBody>
      </p:sp>
      <p:sp>
        <p:nvSpPr>
          <p:cNvPr id="67" name="Rectangle 66">
            <a:extLst>
              <a:ext uri="{FF2B5EF4-FFF2-40B4-BE49-F238E27FC236}">
                <a16:creationId xmlns:a16="http://schemas.microsoft.com/office/drawing/2014/main" id="{76A13E0B-EE06-47FE-8608-91B46E2F67A9}"/>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sp>
        <p:nvSpPr>
          <p:cNvPr id="22" name="Text Placeholder 2">
            <a:extLst>
              <a:ext uri="{FF2B5EF4-FFF2-40B4-BE49-F238E27FC236}">
                <a16:creationId xmlns:a16="http://schemas.microsoft.com/office/drawing/2014/main" id="{606283FA-A557-4F5F-AC2C-D0ACB7B73D78}"/>
              </a:ext>
            </a:extLst>
          </p:cNvPr>
          <p:cNvSpPr txBox="1">
            <a:spLocks/>
          </p:cNvSpPr>
          <p:nvPr/>
        </p:nvSpPr>
        <p:spPr>
          <a:xfrm>
            <a:off x="586390" y="1434370"/>
            <a:ext cx="11018520" cy="484173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Goal</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Use the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3"/>
              </a:rPr>
              <a:t>Workshop-O-Matic framework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to create a workshop that Ambassadors, Cloud Advocates, or MVPs can repurpose and use to teach their communities about a specific technology.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Outputs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 deck outlining the workshop purpose, a learning outcomes doc, workshop procedure, workshop next steps, and feedback survey for presenters &amp; participants.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Process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Month 1 – Complete the Creation Phase of the Workshop Cheat Sheet</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Month 2 – Complete the Logistics &amp; Delivery phase of the Workshop Cheat Sheet</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Month 3 - Complete the Feedback phase of the Workshop Cheat Sheet</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Next Steps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After presenting Workshop Projects get CA feedback and an opportunity to get their workshop put on our GitHub / Content for Workshops Channel</a:t>
            </a:r>
          </a:p>
        </p:txBody>
      </p:sp>
      <p:pic>
        <p:nvPicPr>
          <p:cNvPr id="3" name="Graphic 2" descr="Classroom outline">
            <a:extLst>
              <a:ext uri="{FF2B5EF4-FFF2-40B4-BE49-F238E27FC236}">
                <a16:creationId xmlns:a16="http://schemas.microsoft.com/office/drawing/2014/main" id="{F3DB82E4-D830-4150-90A1-74F1DBABC53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689337" y="190288"/>
            <a:ext cx="914400" cy="914400"/>
          </a:xfrm>
          <a:prstGeom prst="rect">
            <a:avLst/>
          </a:prstGeom>
        </p:spPr>
      </p:pic>
    </p:spTree>
    <p:extLst>
      <p:ext uri="{BB962C8B-B14F-4D97-AF65-F5344CB8AC3E}">
        <p14:creationId xmlns:p14="http://schemas.microsoft.com/office/powerpoint/2010/main" val="3354578883"/>
      </p:ext>
    </p:extLst>
  </p:cSld>
  <p:clrMapOvr>
    <a:masterClrMapping/>
  </p:clrMapOvr>
  <p:transition>
    <p:fade/>
  </p:transition>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Content Development</a:t>
            </a:r>
          </a:p>
        </p:txBody>
      </p:sp>
      <p:sp>
        <p:nvSpPr>
          <p:cNvPr id="67" name="Rectangle 66">
            <a:extLst>
              <a:ext uri="{FF2B5EF4-FFF2-40B4-BE49-F238E27FC236}">
                <a16:creationId xmlns:a16="http://schemas.microsoft.com/office/drawing/2014/main" id="{76A13E0B-EE06-47FE-8608-91B46E2F67A9}"/>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pic>
        <p:nvPicPr>
          <p:cNvPr id="3" name="Graphic 2" descr="Open book outline">
            <a:extLst>
              <a:ext uri="{FF2B5EF4-FFF2-40B4-BE49-F238E27FC236}">
                <a16:creationId xmlns:a16="http://schemas.microsoft.com/office/drawing/2014/main" id="{10F402EB-10C8-4CE1-B673-8379AAE8178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813162" y="209338"/>
            <a:ext cx="914400" cy="914400"/>
          </a:xfrm>
          <a:prstGeom prst="rect">
            <a:avLst/>
          </a:prstGeom>
        </p:spPr>
      </p:pic>
      <p:graphicFrame>
        <p:nvGraphicFramePr>
          <p:cNvPr id="5" name="Table 6">
            <a:extLst>
              <a:ext uri="{FF2B5EF4-FFF2-40B4-BE49-F238E27FC236}">
                <a16:creationId xmlns:a16="http://schemas.microsoft.com/office/drawing/2014/main" id="{0B4666CA-9EC3-4C29-8952-E19A936DB849}"/>
              </a:ext>
            </a:extLst>
          </p:cNvPr>
          <p:cNvGraphicFramePr>
            <a:graphicFrameLocks noGrp="1"/>
          </p:cNvGraphicFramePr>
          <p:nvPr>
            <p:extLst>
              <p:ext uri="{D42A27DB-BD31-4B8C-83A1-F6EECF244321}">
                <p14:modId xmlns:p14="http://schemas.microsoft.com/office/powerpoint/2010/main" val="2072277349"/>
              </p:ext>
            </p:extLst>
          </p:nvPr>
        </p:nvGraphicFramePr>
        <p:xfrm>
          <a:off x="588263" y="1530972"/>
          <a:ext cx="11018520" cy="4883012"/>
        </p:xfrm>
        <a:graphic>
          <a:graphicData uri="http://schemas.openxmlformats.org/drawingml/2006/table">
            <a:tbl>
              <a:tblPr firstRow="1" bandRow="1">
                <a:tableStyleId>{5C22544A-7EE6-4342-B048-85BDC9FD1C3A}</a:tableStyleId>
              </a:tblPr>
              <a:tblGrid>
                <a:gridCol w="992343">
                  <a:extLst>
                    <a:ext uri="{9D8B030D-6E8A-4147-A177-3AD203B41FA5}">
                      <a16:colId xmlns:a16="http://schemas.microsoft.com/office/drawing/2014/main" val="2921767377"/>
                    </a:ext>
                  </a:extLst>
                </a:gridCol>
                <a:gridCol w="3342059">
                  <a:extLst>
                    <a:ext uri="{9D8B030D-6E8A-4147-A177-3AD203B41FA5}">
                      <a16:colId xmlns:a16="http://schemas.microsoft.com/office/drawing/2014/main" val="513882845"/>
                    </a:ext>
                  </a:extLst>
                </a:gridCol>
                <a:gridCol w="3342059">
                  <a:extLst>
                    <a:ext uri="{9D8B030D-6E8A-4147-A177-3AD203B41FA5}">
                      <a16:colId xmlns:a16="http://schemas.microsoft.com/office/drawing/2014/main" val="1307392945"/>
                    </a:ext>
                  </a:extLst>
                </a:gridCol>
                <a:gridCol w="3342059">
                  <a:extLst>
                    <a:ext uri="{9D8B030D-6E8A-4147-A177-3AD203B41FA5}">
                      <a16:colId xmlns:a16="http://schemas.microsoft.com/office/drawing/2014/main" val="1075102956"/>
                    </a:ext>
                  </a:extLst>
                </a:gridCol>
              </a:tblGrid>
              <a:tr h="555457">
                <a:tc>
                  <a:txBody>
                    <a:bodyPr/>
                    <a:lstStyle/>
                    <a:p>
                      <a:endParaRPr lang="en-US" sz="1200"/>
                    </a:p>
                  </a:txBody>
                  <a:tcPr/>
                </a:tc>
                <a:tc>
                  <a:txBody>
                    <a:bodyPr/>
                    <a:lstStyle/>
                    <a:p>
                      <a:pPr algn="ctr"/>
                      <a:r>
                        <a:rPr lang="en-US" sz="1800"/>
                        <a:t>Bridge Content for Learn + Docs</a:t>
                      </a:r>
                    </a:p>
                  </a:txBody>
                  <a:tcPr anchor="ctr"/>
                </a:tc>
                <a:tc>
                  <a:txBody>
                    <a:bodyPr/>
                    <a:lstStyle/>
                    <a:p>
                      <a:pPr algn="ctr"/>
                      <a:r>
                        <a:rPr lang="en-US" sz="1800" err="1"/>
                        <a:t>Dev.To</a:t>
                      </a:r>
                      <a:r>
                        <a:rPr lang="en-US" sz="1800"/>
                        <a:t> Blog Series</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a:t>Intro-To Module for Learn</a:t>
                      </a: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a:t>(Full for Jan. – Mar.)</a:t>
                      </a:r>
                      <a:endParaRPr lang="en-US" sz="1400"/>
                    </a:p>
                  </a:txBody>
                  <a:tcPr anchor="ctr"/>
                </a:tc>
                <a:extLst>
                  <a:ext uri="{0D108BD9-81ED-4DB2-BD59-A6C34878D82A}">
                    <a16:rowId xmlns:a16="http://schemas.microsoft.com/office/drawing/2014/main" val="3025999286"/>
                  </a:ext>
                </a:extLst>
              </a:tr>
              <a:tr h="1060733">
                <a:tc>
                  <a:txBody>
                    <a:bodyPr/>
                    <a:lstStyle/>
                    <a:p>
                      <a:pPr algn="ctr"/>
                      <a:r>
                        <a:rPr lang="en-US" sz="1600" b="1"/>
                        <a:t>Goal</a:t>
                      </a:r>
                    </a:p>
                  </a:txBody>
                  <a:tcPr anchor="ctr"/>
                </a:tc>
                <a:tc>
                  <a:txBody>
                    <a:bodyPr/>
                    <a:lstStyle/>
                    <a:p>
                      <a:pPr algn="ctr"/>
                      <a:r>
                        <a:rPr lang="en-US" sz="1200"/>
                        <a:t>Make existing content on Microsoft Learn or Docs more student/beginner friendly</a:t>
                      </a:r>
                    </a:p>
                  </a:txBody>
                  <a:tcPr anchor="ctr"/>
                </a:tc>
                <a:tc>
                  <a:txBody>
                    <a:bodyPr/>
                    <a:lstStyle/>
                    <a:p>
                      <a:pPr algn="ctr"/>
                      <a:r>
                        <a:rPr lang="en-US" sz="1200"/>
                        <a:t>Create a blog series about technology that will be put on the Microsoft Learn Students Ambassadors’ Dev.to site</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a:t>Work with a Microsoft Product Team to create an “Intro to” module for an Azure service</a:t>
                      </a:r>
                    </a:p>
                  </a:txBody>
                  <a:tcPr anchor="ctr"/>
                </a:tc>
                <a:extLst>
                  <a:ext uri="{0D108BD9-81ED-4DB2-BD59-A6C34878D82A}">
                    <a16:rowId xmlns:a16="http://schemas.microsoft.com/office/drawing/2014/main" val="3728379520"/>
                  </a:ext>
                </a:extLst>
              </a:tr>
              <a:tr h="1060733">
                <a:tc>
                  <a:txBody>
                    <a:bodyPr/>
                    <a:lstStyle/>
                    <a:p>
                      <a:pPr algn="ctr"/>
                      <a:r>
                        <a:rPr lang="en-US" sz="1600" b="1"/>
                        <a:t>Outputs</a:t>
                      </a:r>
                    </a:p>
                  </a:txBody>
                  <a:tcPr anchor="ctr"/>
                </a:tc>
                <a:tc>
                  <a:txBody>
                    <a:bodyPr/>
                    <a:lstStyle/>
                    <a:p>
                      <a:pPr algn="ctr"/>
                      <a:r>
                        <a:rPr lang="en-US" sz="1200"/>
                        <a:t>GitHub Repo that includes the content’s current state, and your additions / improvements </a:t>
                      </a:r>
                    </a:p>
                  </a:txBody>
                  <a:tcPr anchor="ctr"/>
                </a:tc>
                <a:tc>
                  <a:txBody>
                    <a:bodyPr/>
                    <a:lstStyle/>
                    <a:p>
                      <a:pPr algn="ctr"/>
                      <a:r>
                        <a:rPr lang="en-US" sz="1200"/>
                        <a:t>GitHub Repo that includes the planned copy for your 5-10 post blog series</a:t>
                      </a:r>
                    </a:p>
                  </a:txBody>
                  <a:tcPr anchor="ctr"/>
                </a:tc>
                <a:tc>
                  <a:txBody>
                    <a:bodyPr/>
                    <a:lstStyle/>
                    <a:p>
                      <a:pPr algn="ctr"/>
                      <a:r>
                        <a:rPr lang="en-US" sz="1200"/>
                        <a:t>GitHub Repo that includes the details of the module</a:t>
                      </a:r>
                    </a:p>
                  </a:txBody>
                  <a:tcPr anchor="ctr"/>
                </a:tc>
                <a:extLst>
                  <a:ext uri="{0D108BD9-81ED-4DB2-BD59-A6C34878D82A}">
                    <a16:rowId xmlns:a16="http://schemas.microsoft.com/office/drawing/2014/main" val="2876751"/>
                  </a:ext>
                </a:extLst>
              </a:tr>
              <a:tr h="1060733">
                <a:tc>
                  <a:txBody>
                    <a:bodyPr/>
                    <a:lstStyle/>
                    <a:p>
                      <a:pPr algn="ctr"/>
                      <a:r>
                        <a:rPr lang="en-US" sz="1600" b="1"/>
                        <a:t>Process</a:t>
                      </a:r>
                    </a:p>
                  </a:txBody>
                  <a:tcPr anchor="ctr"/>
                </a:tc>
                <a:tc>
                  <a:txBody>
                    <a:bodyPr/>
                    <a:lstStyle/>
                    <a:p>
                      <a:r>
                        <a:rPr lang="en-US" sz="1200"/>
                        <a:t>Month 1 – Get familiar with the content you want to add to &amp; the product it refers to</a:t>
                      </a:r>
                    </a:p>
                    <a:p>
                      <a:r>
                        <a:rPr lang="en-US" sz="1200"/>
                        <a:t>Month 2 – Create an outline of your additions </a:t>
                      </a:r>
                    </a:p>
                    <a:p>
                      <a:r>
                        <a:rPr lang="en-US" sz="1200"/>
                        <a:t>Month 3 – Write your additional content </a:t>
                      </a:r>
                    </a:p>
                  </a:txBody>
                  <a:tcPr anchor="ctr"/>
                </a:tc>
                <a:tc>
                  <a:txBody>
                    <a:bodyPr/>
                    <a:lstStyle/>
                    <a:p>
                      <a:r>
                        <a:rPr lang="en-US" sz="1200"/>
                        <a:t>Month 1 – Identify a Microsoft product / Azure Service to make a series about</a:t>
                      </a:r>
                    </a:p>
                    <a:p>
                      <a:r>
                        <a:rPr lang="en-US" sz="1200"/>
                        <a:t>Month 2 – Create an outline of your blog series</a:t>
                      </a:r>
                    </a:p>
                    <a:p>
                      <a:r>
                        <a:rPr lang="en-US" sz="1200"/>
                        <a:t>Month 3 – Write your blog series</a:t>
                      </a:r>
                    </a:p>
                  </a:txBody>
                  <a:tcPr anchor="ctr"/>
                </a:tc>
                <a:tc>
                  <a:txBody>
                    <a:bodyPr/>
                    <a:lstStyle/>
                    <a:p>
                      <a:r>
                        <a:rPr lang="en-US" sz="1200"/>
                        <a:t>Month 1 – Get familiar with your product</a:t>
                      </a:r>
                    </a:p>
                    <a:p>
                      <a:r>
                        <a:rPr lang="en-US" sz="1200"/>
                        <a:t>Month 2 – Create an outline for your module</a:t>
                      </a:r>
                    </a:p>
                    <a:p>
                      <a:r>
                        <a:rPr lang="en-US" sz="1200"/>
                        <a:t>Month 3 – Create &amp; refine your module</a:t>
                      </a:r>
                    </a:p>
                  </a:txBody>
                  <a:tcPr anchor="ctr"/>
                </a:tc>
                <a:extLst>
                  <a:ext uri="{0D108BD9-81ED-4DB2-BD59-A6C34878D82A}">
                    <a16:rowId xmlns:a16="http://schemas.microsoft.com/office/drawing/2014/main" val="329615547"/>
                  </a:ext>
                </a:extLst>
              </a:tr>
              <a:tr h="1060733">
                <a:tc>
                  <a:txBody>
                    <a:bodyPr/>
                    <a:lstStyle/>
                    <a:p>
                      <a:pPr algn="ctr"/>
                      <a:r>
                        <a:rPr lang="en-US" sz="1600" b="1"/>
                        <a:t>Next Steps</a:t>
                      </a:r>
                    </a:p>
                  </a:txBody>
                  <a:tcPr anchor="ctr"/>
                </a:tc>
                <a:tc gridSpan="3">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b="1"/>
                        <a:t>After presenting, Content Projects get Cloud Advocate feedback and an opportunity to get their content added to Microsoft Learn or Docs. </a:t>
                      </a:r>
                    </a:p>
                  </a:txBody>
                  <a:tcPr anchor="ctr"/>
                </a:tc>
                <a:tc hMerge="1">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b="1"/>
                    </a:p>
                  </a:txBody>
                  <a:tcPr anchor="ctr"/>
                </a:tc>
                <a:tc hMerge="1">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b="1"/>
                        <a:t>After presenting, Content Projects get Cloud Advocate feedback and an opportunity to get their content added to Microsoft Learn or Docs. </a:t>
                      </a:r>
                    </a:p>
                  </a:txBody>
                  <a:tcPr anchor="ctr"/>
                </a:tc>
                <a:extLst>
                  <a:ext uri="{0D108BD9-81ED-4DB2-BD59-A6C34878D82A}">
                    <a16:rowId xmlns:a16="http://schemas.microsoft.com/office/drawing/2014/main" val="3803434655"/>
                  </a:ext>
                </a:extLst>
              </a:tr>
            </a:tbl>
          </a:graphicData>
        </a:graphic>
      </p:graphicFrame>
    </p:spTree>
    <p:extLst>
      <p:ext uri="{BB962C8B-B14F-4D97-AF65-F5344CB8AC3E}">
        <p14:creationId xmlns:p14="http://schemas.microsoft.com/office/powerpoint/2010/main" val="41771727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Project Details</a:t>
            </a:r>
          </a:p>
        </p:txBody>
      </p:sp>
      <p:sp>
        <p:nvSpPr>
          <p:cNvPr id="67" name="Rectangle 66">
            <a:extLst>
              <a:ext uri="{FF2B5EF4-FFF2-40B4-BE49-F238E27FC236}">
                <a16:creationId xmlns:a16="http://schemas.microsoft.com/office/drawing/2014/main" id="{76A13E0B-EE06-47FE-8608-91B46E2F67A9}"/>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sp>
        <p:nvSpPr>
          <p:cNvPr id="5" name="Text Placeholder 2">
            <a:extLst>
              <a:ext uri="{FF2B5EF4-FFF2-40B4-BE49-F238E27FC236}">
                <a16:creationId xmlns:a16="http://schemas.microsoft.com/office/drawing/2014/main" id="{C8CFF8F3-EE19-4173-AFFD-9BC225CD7D20}"/>
              </a:ext>
            </a:extLst>
          </p:cNvPr>
          <p:cNvSpPr txBox="1">
            <a:spLocks/>
          </p:cNvSpPr>
          <p:nvPr/>
        </p:nvSpPr>
        <p:spPr>
          <a:xfrm>
            <a:off x="584200" y="1532945"/>
            <a:ext cx="5219700"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Team Leads</a:t>
            </a:r>
          </a:p>
        </p:txBody>
      </p:sp>
      <p:sp>
        <p:nvSpPr>
          <p:cNvPr id="6" name="Content Placeholder 3">
            <a:extLst>
              <a:ext uri="{FF2B5EF4-FFF2-40B4-BE49-F238E27FC236}">
                <a16:creationId xmlns:a16="http://schemas.microsoft.com/office/drawing/2014/main" id="{C9850D61-F87D-4D4A-920D-717EE1A5A129}"/>
              </a:ext>
            </a:extLst>
          </p:cNvPr>
          <p:cNvSpPr txBox="1">
            <a:spLocks/>
          </p:cNvSpPr>
          <p:nvPr/>
        </p:nvSpPr>
        <p:spPr>
          <a:xfrm>
            <a:off x="588963" y="2177470"/>
            <a:ext cx="5214937" cy="361945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1-2 per team</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Define the direction for the team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Create &amp; maintain a team task breakdown using GitHub Projects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Post monthly updates in your project’s related Social Impact League Channel</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Add new project members if needed</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Ensure the project’s overall success</a:t>
            </a:r>
          </a:p>
        </p:txBody>
      </p:sp>
      <p:sp>
        <p:nvSpPr>
          <p:cNvPr id="7" name="Text Placeholder 4">
            <a:extLst>
              <a:ext uri="{FF2B5EF4-FFF2-40B4-BE49-F238E27FC236}">
                <a16:creationId xmlns:a16="http://schemas.microsoft.com/office/drawing/2014/main" id="{F88DF311-DD46-4C0D-A453-AC24527BEEE8}"/>
              </a:ext>
            </a:extLst>
          </p:cNvPr>
          <p:cNvSpPr txBox="1">
            <a:spLocks/>
          </p:cNvSpPr>
          <p:nvPr/>
        </p:nvSpPr>
        <p:spPr>
          <a:xfrm>
            <a:off x="6397625" y="1532945"/>
            <a:ext cx="5219700"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Other Details </a:t>
            </a:r>
          </a:p>
        </p:txBody>
      </p:sp>
      <p:sp>
        <p:nvSpPr>
          <p:cNvPr id="8" name="Content Placeholder 5">
            <a:extLst>
              <a:ext uri="{FF2B5EF4-FFF2-40B4-BE49-F238E27FC236}">
                <a16:creationId xmlns:a16="http://schemas.microsoft.com/office/drawing/2014/main" id="{FB13F2CC-44CC-450D-8A4A-FB8F2CCDC785}"/>
              </a:ext>
            </a:extLst>
          </p:cNvPr>
          <p:cNvSpPr txBox="1">
            <a:spLocks/>
          </p:cNvSpPr>
          <p:nvPr/>
        </p:nvSpPr>
        <p:spPr>
          <a:xfrm>
            <a:off x="6394451" y="2177470"/>
            <a:ext cx="5214937" cy="40273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Teams are capped at 4 members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Ambassadors can select their own teammates, or they can elect to be matched</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Expected time commitment – 6 hours (minimum) for the quarter</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Each Project Team will have their own group chat for the quarter – which can remain active after the quarter ends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Each project must have an element that relates to one of the Social Impact Leagues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0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1223519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a:xfrm>
            <a:off x="588263" y="457200"/>
            <a:ext cx="11018520" cy="553998"/>
          </a:xfrm>
        </p:spPr>
        <p:txBody>
          <a:bodyPr/>
          <a:lstStyle/>
          <a:p>
            <a:r>
              <a:rPr lang="en-US"/>
              <a:t>Quarterly Timeline</a:t>
            </a:r>
          </a:p>
        </p:txBody>
      </p:sp>
      <p:sp>
        <p:nvSpPr>
          <p:cNvPr id="98" name="TextBox 97">
            <a:extLst>
              <a:ext uri="{FF2B5EF4-FFF2-40B4-BE49-F238E27FC236}">
                <a16:creationId xmlns:a16="http://schemas.microsoft.com/office/drawing/2014/main" id="{6D33B93E-36A9-4A1F-9D9A-5B8CFC117F78}"/>
              </a:ext>
            </a:extLst>
          </p:cNvPr>
          <p:cNvSpPr txBox="1"/>
          <p:nvPr/>
        </p:nvSpPr>
        <p:spPr>
          <a:xfrm>
            <a:off x="9439785" y="4015141"/>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Work with your team (1hr) </a:t>
            </a:r>
            <a:r>
              <a:rPr kumimoji="0" lang="en-US" sz="1200" b="1" i="0" u="none" strike="noStrike" kern="1200" cap="none" spc="0" normalizeH="0" baseline="0" noProof="0">
                <a:ln>
                  <a:noFill/>
                </a:ln>
                <a:solidFill>
                  <a:srgbClr val="000000"/>
                </a:solidFill>
                <a:effectLst/>
                <a:uLnTx/>
                <a:uFillTx/>
                <a:latin typeface="Segoe UI"/>
                <a:ea typeface="+mn-ea"/>
                <a:cs typeface="+mn-cs"/>
              </a:rPr>
              <a:t>and/or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Attend Office Hours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06E785FB-02B4-4797-8E69-195E891A08AE}"/>
              </a:ext>
            </a:extLst>
          </p:cNvPr>
          <p:cNvSpPr txBox="1"/>
          <p:nvPr/>
        </p:nvSpPr>
        <p:spPr>
          <a:xfrm>
            <a:off x="9439782" y="3758827"/>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3</a:t>
            </a:r>
          </a:p>
        </p:txBody>
      </p:sp>
      <p:sp>
        <p:nvSpPr>
          <p:cNvPr id="102" name="TextBox 101">
            <a:extLst>
              <a:ext uri="{FF2B5EF4-FFF2-40B4-BE49-F238E27FC236}">
                <a16:creationId xmlns:a16="http://schemas.microsoft.com/office/drawing/2014/main" id="{F89F11D3-8E0C-4FE7-9B2F-4F2CE64C8A47}"/>
              </a:ext>
            </a:extLst>
          </p:cNvPr>
          <p:cNvSpPr txBox="1"/>
          <p:nvPr/>
        </p:nvSpPr>
        <p:spPr>
          <a:xfrm>
            <a:off x="9439785" y="1992034"/>
            <a:ext cx="2694012" cy="553998"/>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Kickoff Event – Solution Implementation</a:t>
            </a:r>
          </a:p>
        </p:txBody>
      </p:sp>
      <p:sp>
        <p:nvSpPr>
          <p:cNvPr id="103" name="TextBox 102">
            <a:extLst>
              <a:ext uri="{FF2B5EF4-FFF2-40B4-BE49-F238E27FC236}">
                <a16:creationId xmlns:a16="http://schemas.microsoft.com/office/drawing/2014/main" id="{D1F4E392-5FC3-4A2C-A3D6-A61C3696811B}"/>
              </a:ext>
            </a:extLst>
          </p:cNvPr>
          <p:cNvSpPr txBox="1"/>
          <p:nvPr/>
        </p:nvSpPr>
        <p:spPr>
          <a:xfrm>
            <a:off x="9439782" y="1768975"/>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1</a:t>
            </a:r>
          </a:p>
        </p:txBody>
      </p:sp>
      <p:sp>
        <p:nvSpPr>
          <p:cNvPr id="100" name="TextBox 99">
            <a:extLst>
              <a:ext uri="{FF2B5EF4-FFF2-40B4-BE49-F238E27FC236}">
                <a16:creationId xmlns:a16="http://schemas.microsoft.com/office/drawing/2014/main" id="{117971AD-35D5-4A8F-B83A-D90E1458CD8D}"/>
              </a:ext>
            </a:extLst>
          </p:cNvPr>
          <p:cNvSpPr txBox="1"/>
          <p:nvPr/>
        </p:nvSpPr>
        <p:spPr>
          <a:xfrm>
            <a:off x="9439784" y="3006917"/>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Work with your team (1hr)</a:t>
            </a:r>
          </a:p>
        </p:txBody>
      </p:sp>
      <p:sp>
        <p:nvSpPr>
          <p:cNvPr id="101" name="TextBox 100">
            <a:extLst>
              <a:ext uri="{FF2B5EF4-FFF2-40B4-BE49-F238E27FC236}">
                <a16:creationId xmlns:a16="http://schemas.microsoft.com/office/drawing/2014/main" id="{450D9DD5-73CD-482C-AA50-AFF645CFB22E}"/>
              </a:ext>
            </a:extLst>
          </p:cNvPr>
          <p:cNvSpPr txBox="1"/>
          <p:nvPr/>
        </p:nvSpPr>
        <p:spPr>
          <a:xfrm>
            <a:off x="9439782" y="2763901"/>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2</a:t>
            </a:r>
          </a:p>
        </p:txBody>
      </p:sp>
      <p:sp>
        <p:nvSpPr>
          <p:cNvPr id="96" name="TextBox 95">
            <a:extLst>
              <a:ext uri="{FF2B5EF4-FFF2-40B4-BE49-F238E27FC236}">
                <a16:creationId xmlns:a16="http://schemas.microsoft.com/office/drawing/2014/main" id="{358087BE-1EF3-4E02-B253-E379957FF8EA}"/>
              </a:ext>
            </a:extLst>
          </p:cNvPr>
          <p:cNvSpPr txBox="1"/>
          <p:nvPr/>
        </p:nvSpPr>
        <p:spPr>
          <a:xfrm>
            <a:off x="9439785" y="4948207"/>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Demo Day (1hr) at the end of the week</a:t>
            </a:r>
          </a:p>
        </p:txBody>
      </p:sp>
      <p:sp>
        <p:nvSpPr>
          <p:cNvPr id="97" name="TextBox 96">
            <a:extLst>
              <a:ext uri="{FF2B5EF4-FFF2-40B4-BE49-F238E27FC236}">
                <a16:creationId xmlns:a16="http://schemas.microsoft.com/office/drawing/2014/main" id="{A417EE6C-A275-44B9-8BA8-94EEE32609EC}"/>
              </a:ext>
            </a:extLst>
          </p:cNvPr>
          <p:cNvSpPr txBox="1"/>
          <p:nvPr/>
        </p:nvSpPr>
        <p:spPr>
          <a:xfrm>
            <a:off x="9439782" y="4753753"/>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4</a:t>
            </a:r>
          </a:p>
        </p:txBody>
      </p:sp>
      <p:sp>
        <p:nvSpPr>
          <p:cNvPr id="66" name="TextBox 65">
            <a:extLst>
              <a:ext uri="{FF2B5EF4-FFF2-40B4-BE49-F238E27FC236}">
                <a16:creationId xmlns:a16="http://schemas.microsoft.com/office/drawing/2014/main" id="{57BCB3CE-DC85-4D50-886D-606BEE59401A}"/>
              </a:ext>
            </a:extLst>
          </p:cNvPr>
          <p:cNvSpPr txBox="1"/>
          <p:nvPr/>
        </p:nvSpPr>
        <p:spPr>
          <a:xfrm>
            <a:off x="6489279" y="3006917"/>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Work with your team (1hr)</a:t>
            </a:r>
          </a:p>
        </p:txBody>
      </p:sp>
      <p:sp>
        <p:nvSpPr>
          <p:cNvPr id="67" name="TextBox 66">
            <a:extLst>
              <a:ext uri="{FF2B5EF4-FFF2-40B4-BE49-F238E27FC236}">
                <a16:creationId xmlns:a16="http://schemas.microsoft.com/office/drawing/2014/main" id="{A58D540F-1A76-4B8D-B2BA-2233FEAFDB40}"/>
              </a:ext>
            </a:extLst>
          </p:cNvPr>
          <p:cNvSpPr txBox="1"/>
          <p:nvPr/>
        </p:nvSpPr>
        <p:spPr>
          <a:xfrm>
            <a:off x="6489276" y="2763901"/>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2</a:t>
            </a:r>
          </a:p>
        </p:txBody>
      </p:sp>
      <p:sp>
        <p:nvSpPr>
          <p:cNvPr id="72" name="TextBox 71">
            <a:extLst>
              <a:ext uri="{FF2B5EF4-FFF2-40B4-BE49-F238E27FC236}">
                <a16:creationId xmlns:a16="http://schemas.microsoft.com/office/drawing/2014/main" id="{95F89F09-44E7-4260-9A52-B0748550F876}"/>
              </a:ext>
            </a:extLst>
          </p:cNvPr>
          <p:cNvSpPr txBox="1"/>
          <p:nvPr/>
        </p:nvSpPr>
        <p:spPr>
          <a:xfrm>
            <a:off x="6489279" y="4948207"/>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Work with your team (1hr) </a:t>
            </a:r>
            <a:r>
              <a:rPr kumimoji="0" lang="en-US" sz="1200" b="1" i="0" u="none" strike="noStrike" kern="1200" cap="none" spc="0" normalizeH="0" baseline="0" noProof="0">
                <a:ln>
                  <a:noFill/>
                </a:ln>
                <a:solidFill>
                  <a:srgbClr val="000000"/>
                </a:solidFill>
                <a:effectLst/>
                <a:uLnTx/>
                <a:uFillTx/>
                <a:latin typeface="Segoe UI"/>
                <a:ea typeface="+mn-ea"/>
                <a:cs typeface="+mn-cs"/>
              </a:rPr>
              <a:t>and</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Team Leads post Update #2</a:t>
            </a:r>
          </a:p>
        </p:txBody>
      </p:sp>
      <p:sp>
        <p:nvSpPr>
          <p:cNvPr id="73" name="TextBox 72">
            <a:extLst>
              <a:ext uri="{FF2B5EF4-FFF2-40B4-BE49-F238E27FC236}">
                <a16:creationId xmlns:a16="http://schemas.microsoft.com/office/drawing/2014/main" id="{6EDC4703-14AE-451D-9D4D-4E8DEA881E3A}"/>
              </a:ext>
            </a:extLst>
          </p:cNvPr>
          <p:cNvSpPr txBox="1"/>
          <p:nvPr/>
        </p:nvSpPr>
        <p:spPr>
          <a:xfrm>
            <a:off x="6489276" y="4753753"/>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4</a:t>
            </a:r>
          </a:p>
        </p:txBody>
      </p:sp>
      <p:sp>
        <p:nvSpPr>
          <p:cNvPr id="9" name="TextBox 8">
            <a:extLst>
              <a:ext uri="{FF2B5EF4-FFF2-40B4-BE49-F238E27FC236}">
                <a16:creationId xmlns:a16="http://schemas.microsoft.com/office/drawing/2014/main" id="{F0D20608-F473-4286-8BDA-911385CD60B2}"/>
              </a:ext>
            </a:extLst>
          </p:cNvPr>
          <p:cNvSpPr txBox="1"/>
          <p:nvPr/>
        </p:nvSpPr>
        <p:spPr>
          <a:xfrm>
            <a:off x="6489279" y="1992034"/>
            <a:ext cx="2487168" cy="553998"/>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Kickoff Event – Solution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Ideation</a:t>
            </a:r>
          </a:p>
        </p:txBody>
      </p:sp>
      <p:sp>
        <p:nvSpPr>
          <p:cNvPr id="10" name="TextBox 9">
            <a:extLst>
              <a:ext uri="{FF2B5EF4-FFF2-40B4-BE49-F238E27FC236}">
                <a16:creationId xmlns:a16="http://schemas.microsoft.com/office/drawing/2014/main" id="{358278FD-EDA9-4E61-9FF6-DF7187B4313F}"/>
              </a:ext>
            </a:extLst>
          </p:cNvPr>
          <p:cNvSpPr txBox="1"/>
          <p:nvPr/>
        </p:nvSpPr>
        <p:spPr>
          <a:xfrm>
            <a:off x="6489276" y="1768975"/>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1</a:t>
            </a:r>
          </a:p>
        </p:txBody>
      </p:sp>
      <p:sp>
        <p:nvSpPr>
          <p:cNvPr id="69" name="TextBox 68">
            <a:extLst>
              <a:ext uri="{FF2B5EF4-FFF2-40B4-BE49-F238E27FC236}">
                <a16:creationId xmlns:a16="http://schemas.microsoft.com/office/drawing/2014/main" id="{F2585C5B-D368-48A3-B65F-A031EF2103AB}"/>
              </a:ext>
            </a:extLst>
          </p:cNvPr>
          <p:cNvSpPr txBox="1"/>
          <p:nvPr/>
        </p:nvSpPr>
        <p:spPr>
          <a:xfrm>
            <a:off x="6489279" y="4015141"/>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Work with your team (1hr) </a:t>
            </a:r>
            <a:r>
              <a:rPr kumimoji="0" lang="en-US" sz="1200" b="1" i="0" u="none" strike="noStrike" kern="1200" cap="none" spc="0" normalizeH="0" baseline="0" noProof="0">
                <a:ln>
                  <a:noFill/>
                </a:ln>
                <a:solidFill>
                  <a:srgbClr val="000000"/>
                </a:solidFill>
                <a:effectLst/>
                <a:uLnTx/>
                <a:uFillTx/>
                <a:latin typeface="Segoe UI"/>
                <a:ea typeface="+mn-ea"/>
                <a:cs typeface="+mn-cs"/>
              </a:rPr>
              <a:t>and/or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Attend Office Hours</a:t>
            </a:r>
          </a:p>
        </p:txBody>
      </p:sp>
      <p:sp>
        <p:nvSpPr>
          <p:cNvPr id="70" name="TextBox 69">
            <a:extLst>
              <a:ext uri="{FF2B5EF4-FFF2-40B4-BE49-F238E27FC236}">
                <a16:creationId xmlns:a16="http://schemas.microsoft.com/office/drawing/2014/main" id="{E0E63CCF-3127-4FB0-A2DC-36F39F6B1A92}"/>
              </a:ext>
            </a:extLst>
          </p:cNvPr>
          <p:cNvSpPr txBox="1"/>
          <p:nvPr/>
        </p:nvSpPr>
        <p:spPr>
          <a:xfrm>
            <a:off x="6489276" y="3758827"/>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3</a:t>
            </a:r>
          </a:p>
        </p:txBody>
      </p:sp>
      <p:sp>
        <p:nvSpPr>
          <p:cNvPr id="160" name="TextBox 159">
            <a:extLst>
              <a:ext uri="{FF2B5EF4-FFF2-40B4-BE49-F238E27FC236}">
                <a16:creationId xmlns:a16="http://schemas.microsoft.com/office/drawing/2014/main" id="{9CE9B44F-75DB-4D6F-BAF8-8E45EDC3B830}"/>
              </a:ext>
            </a:extLst>
          </p:cNvPr>
          <p:cNvSpPr txBox="1"/>
          <p:nvPr/>
        </p:nvSpPr>
        <p:spPr>
          <a:xfrm>
            <a:off x="588264" y="4149487"/>
            <a:ext cx="2487168" cy="265573"/>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Signup opens for the upcoming quarter’s projects  </a:t>
            </a:r>
          </a:p>
        </p:txBody>
      </p:sp>
      <p:sp>
        <p:nvSpPr>
          <p:cNvPr id="161" name="TextBox 160">
            <a:extLst>
              <a:ext uri="{FF2B5EF4-FFF2-40B4-BE49-F238E27FC236}">
                <a16:creationId xmlns:a16="http://schemas.microsoft.com/office/drawing/2014/main" id="{F15E6CA8-6AC2-417B-9DF8-AE6D06D22BD4}"/>
              </a:ext>
            </a:extLst>
          </p:cNvPr>
          <p:cNvSpPr txBox="1"/>
          <p:nvPr/>
        </p:nvSpPr>
        <p:spPr>
          <a:xfrm>
            <a:off x="574192" y="3910816"/>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T – 1 Month</a:t>
            </a:r>
          </a:p>
        </p:txBody>
      </p:sp>
      <p:cxnSp>
        <p:nvCxnSpPr>
          <p:cNvPr id="61" name="Straight Connector 60">
            <a:extLst>
              <a:ext uri="{FF2B5EF4-FFF2-40B4-BE49-F238E27FC236}">
                <a16:creationId xmlns:a16="http://schemas.microsoft.com/office/drawing/2014/main" id="{84C4C69B-3D12-4B8C-9475-CB2F1F5046A1}"/>
              </a:ext>
            </a:extLst>
          </p:cNvPr>
          <p:cNvCxnSpPr>
            <a:cxnSpLocks/>
            <a:stCxn id="5" idx="3"/>
            <a:endCxn id="109" idx="3"/>
          </p:cNvCxnSpPr>
          <p:nvPr/>
        </p:nvCxnSpPr>
        <p:spPr>
          <a:xfrm>
            <a:off x="5399847" y="6288092"/>
            <a:ext cx="5901013" cy="0"/>
          </a:xfrm>
          <a:prstGeom prst="line">
            <a:avLst/>
          </a:prstGeom>
          <a:ln w="9525" cap="flat" cmpd="sng" algn="ctr">
            <a:solidFill>
              <a:srgbClr val="0078D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F8CF014A-3217-47C2-8F71-63FA4AD71E27}"/>
              </a:ext>
            </a:extLst>
          </p:cNvPr>
          <p:cNvCxnSpPr>
            <a:cxnSpLocks/>
            <a:stCxn id="153" idx="1"/>
            <a:endCxn id="5" idx="1"/>
          </p:cNvCxnSpPr>
          <p:nvPr/>
        </p:nvCxnSpPr>
        <p:spPr>
          <a:xfrm>
            <a:off x="1065649" y="6288092"/>
            <a:ext cx="3099212" cy="0"/>
          </a:xfrm>
          <a:prstGeom prst="line">
            <a:avLst/>
          </a:prstGeom>
          <a:ln w="9525" cap="flat" cmpd="sng" algn="ctr">
            <a:solidFill>
              <a:srgbClr val="FF9349"/>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A0D5B203-2539-9645-B159-329345F67A01}"/>
              </a:ext>
            </a:extLst>
          </p:cNvPr>
          <p:cNvSpPr txBox="1"/>
          <p:nvPr/>
        </p:nvSpPr>
        <p:spPr>
          <a:xfrm>
            <a:off x="4164861" y="6082574"/>
            <a:ext cx="1234986" cy="411036"/>
          </a:xfrm>
          <a:prstGeom prst="roundRect">
            <a:avLst/>
          </a:prstGeom>
          <a:solidFill>
            <a:srgbClr val="0078D4"/>
          </a:solidFill>
        </p:spPr>
        <p:txBody>
          <a:bodyPr wrap="square" lIns="90000" tIns="46800" rIns="90000" bIns="4680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Segoe UI"/>
                <a:ea typeface="+mn-ea"/>
                <a:cs typeface="+mn-cs"/>
              </a:rPr>
              <a:t>January</a:t>
            </a:r>
          </a:p>
        </p:txBody>
      </p:sp>
      <p:cxnSp>
        <p:nvCxnSpPr>
          <p:cNvPr id="30" name="Straight Connector 29" descr="Line leading to bullet points">
            <a:extLst>
              <a:ext uri="{FF2B5EF4-FFF2-40B4-BE49-F238E27FC236}">
                <a16:creationId xmlns:a16="http://schemas.microsoft.com/office/drawing/2014/main" id="{CFA365ED-E1BD-9241-8E47-5D84F230A1A0}"/>
              </a:ext>
            </a:extLst>
          </p:cNvPr>
          <p:cNvCxnSpPr>
            <a:cxnSpLocks/>
          </p:cNvCxnSpPr>
          <p:nvPr/>
        </p:nvCxnSpPr>
        <p:spPr>
          <a:xfrm flipV="1">
            <a:off x="4782354" y="5839925"/>
            <a:ext cx="0" cy="242649"/>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descr="Line leading to bullet points">
            <a:extLst>
              <a:ext uri="{FF2B5EF4-FFF2-40B4-BE49-F238E27FC236}">
                <a16:creationId xmlns:a16="http://schemas.microsoft.com/office/drawing/2014/main" id="{4EBDFE6B-D753-4C5C-85CF-D098CE84C928}"/>
              </a:ext>
            </a:extLst>
          </p:cNvPr>
          <p:cNvCxnSpPr>
            <a:cxnSpLocks/>
          </p:cNvCxnSpPr>
          <p:nvPr/>
        </p:nvCxnSpPr>
        <p:spPr>
          <a:xfrm flipH="1">
            <a:off x="3684956" y="5839925"/>
            <a:ext cx="218541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4CC26EB-5C28-492A-8D1C-B628CBFCC657}"/>
              </a:ext>
            </a:extLst>
          </p:cNvPr>
          <p:cNvSpPr txBox="1"/>
          <p:nvPr/>
        </p:nvSpPr>
        <p:spPr>
          <a:xfrm>
            <a:off x="10065874" y="6082574"/>
            <a:ext cx="1234986" cy="411036"/>
          </a:xfrm>
          <a:prstGeom prst="roundRect">
            <a:avLst/>
          </a:prstGeom>
          <a:solidFill>
            <a:srgbClr val="0078D4"/>
          </a:solidFill>
        </p:spPr>
        <p:txBody>
          <a:bodyPr wrap="square" lIns="90000" tIns="46800" rIns="90000" bIns="4680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Segoe UI"/>
                <a:ea typeface="+mn-ea"/>
                <a:cs typeface="+mn-cs"/>
              </a:rPr>
              <a:t>March</a:t>
            </a:r>
          </a:p>
        </p:txBody>
      </p:sp>
      <p:cxnSp>
        <p:nvCxnSpPr>
          <p:cNvPr id="112" name="Straight Connector 111" descr="Line leading to bullet points">
            <a:extLst>
              <a:ext uri="{FF2B5EF4-FFF2-40B4-BE49-F238E27FC236}">
                <a16:creationId xmlns:a16="http://schemas.microsoft.com/office/drawing/2014/main" id="{A56C277C-D569-41F2-9E71-7B346DF5E96A}"/>
              </a:ext>
            </a:extLst>
          </p:cNvPr>
          <p:cNvCxnSpPr>
            <a:cxnSpLocks/>
          </p:cNvCxnSpPr>
          <p:nvPr/>
        </p:nvCxnSpPr>
        <p:spPr>
          <a:xfrm flipV="1">
            <a:off x="10683367" y="5839925"/>
            <a:ext cx="0" cy="242649"/>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4" name="Straight Connector 113" descr="Line leading to bullet points">
            <a:extLst>
              <a:ext uri="{FF2B5EF4-FFF2-40B4-BE49-F238E27FC236}">
                <a16:creationId xmlns:a16="http://schemas.microsoft.com/office/drawing/2014/main" id="{B57A44D5-09B1-423E-AB70-90B5E5E975AC}"/>
              </a:ext>
            </a:extLst>
          </p:cNvPr>
          <p:cNvCxnSpPr>
            <a:cxnSpLocks/>
          </p:cNvCxnSpPr>
          <p:nvPr/>
        </p:nvCxnSpPr>
        <p:spPr>
          <a:xfrm flipH="1">
            <a:off x="9590659" y="5839925"/>
            <a:ext cx="218541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8C85CC49-5671-49F1-912B-006140CD335D}"/>
              </a:ext>
            </a:extLst>
          </p:cNvPr>
          <p:cNvSpPr txBox="1"/>
          <p:nvPr/>
        </p:nvSpPr>
        <p:spPr>
          <a:xfrm>
            <a:off x="7115368" y="6082574"/>
            <a:ext cx="1234986" cy="411036"/>
          </a:xfrm>
          <a:prstGeom prst="roundRect">
            <a:avLst/>
          </a:prstGeom>
          <a:solidFill>
            <a:srgbClr val="0078D4"/>
          </a:solidFill>
        </p:spPr>
        <p:txBody>
          <a:bodyPr wrap="square" lIns="90000" tIns="46800" rIns="90000" bIns="4680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Segoe UI"/>
                <a:ea typeface="+mn-ea"/>
                <a:cs typeface="+mn-cs"/>
              </a:rPr>
              <a:t>February </a:t>
            </a:r>
          </a:p>
        </p:txBody>
      </p:sp>
      <p:cxnSp>
        <p:nvCxnSpPr>
          <p:cNvPr id="122" name="Straight Connector 121" descr="Line leading to bullet points">
            <a:extLst>
              <a:ext uri="{FF2B5EF4-FFF2-40B4-BE49-F238E27FC236}">
                <a16:creationId xmlns:a16="http://schemas.microsoft.com/office/drawing/2014/main" id="{9D96CBBF-F64D-4527-AABC-AF479E865505}"/>
              </a:ext>
            </a:extLst>
          </p:cNvPr>
          <p:cNvCxnSpPr>
            <a:cxnSpLocks/>
          </p:cNvCxnSpPr>
          <p:nvPr/>
        </p:nvCxnSpPr>
        <p:spPr>
          <a:xfrm flipV="1">
            <a:off x="7732861" y="5839925"/>
            <a:ext cx="0" cy="242649"/>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4" name="Straight Connector 123" descr="Line leading to bullet points">
            <a:extLst>
              <a:ext uri="{FF2B5EF4-FFF2-40B4-BE49-F238E27FC236}">
                <a16:creationId xmlns:a16="http://schemas.microsoft.com/office/drawing/2014/main" id="{25671BD5-EAF8-4BAC-9846-8AD791B1882F}"/>
              </a:ext>
            </a:extLst>
          </p:cNvPr>
          <p:cNvCxnSpPr>
            <a:cxnSpLocks/>
          </p:cNvCxnSpPr>
          <p:nvPr/>
        </p:nvCxnSpPr>
        <p:spPr>
          <a:xfrm flipH="1">
            <a:off x="6637808" y="5839925"/>
            <a:ext cx="218541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FC5AF86D-270A-4224-87CB-C2B52896031E}"/>
              </a:ext>
            </a:extLst>
          </p:cNvPr>
          <p:cNvSpPr txBox="1"/>
          <p:nvPr/>
        </p:nvSpPr>
        <p:spPr>
          <a:xfrm>
            <a:off x="1065649" y="6082574"/>
            <a:ext cx="1518326" cy="411036"/>
          </a:xfrm>
          <a:prstGeom prst="roundRect">
            <a:avLst/>
          </a:prstGeom>
          <a:solidFill>
            <a:srgbClr val="FF9349"/>
          </a:solidFill>
        </p:spPr>
        <p:txBody>
          <a:bodyPr wrap="square" lIns="90000" tIns="46800" rIns="90000" bIns="4680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Segoe UI"/>
                <a:ea typeface="+mn-ea"/>
                <a:cs typeface="+mn-cs"/>
              </a:rPr>
              <a:t>Pre-Work</a:t>
            </a:r>
          </a:p>
        </p:txBody>
      </p:sp>
      <p:cxnSp>
        <p:nvCxnSpPr>
          <p:cNvPr id="155" name="Straight Connector 154" descr="Line leading to bullet points">
            <a:extLst>
              <a:ext uri="{FF2B5EF4-FFF2-40B4-BE49-F238E27FC236}">
                <a16:creationId xmlns:a16="http://schemas.microsoft.com/office/drawing/2014/main" id="{969CF511-AC7C-45F7-B25D-B1B0E994D525}"/>
              </a:ext>
            </a:extLst>
          </p:cNvPr>
          <p:cNvCxnSpPr>
            <a:cxnSpLocks/>
          </p:cNvCxnSpPr>
          <p:nvPr/>
        </p:nvCxnSpPr>
        <p:spPr>
          <a:xfrm flipV="1">
            <a:off x="1824812" y="5839925"/>
            <a:ext cx="0" cy="242649"/>
          </a:xfrm>
          <a:prstGeom prst="line">
            <a:avLst/>
          </a:prstGeom>
          <a:ln w="12700">
            <a:solidFill>
              <a:srgbClr val="FF9349"/>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descr="Line leading to bullet points">
            <a:extLst>
              <a:ext uri="{FF2B5EF4-FFF2-40B4-BE49-F238E27FC236}">
                <a16:creationId xmlns:a16="http://schemas.microsoft.com/office/drawing/2014/main" id="{31EAA02D-3DDE-48D6-AEED-A58B0FB6B9C0}"/>
              </a:ext>
            </a:extLst>
          </p:cNvPr>
          <p:cNvCxnSpPr>
            <a:cxnSpLocks/>
          </p:cNvCxnSpPr>
          <p:nvPr/>
        </p:nvCxnSpPr>
        <p:spPr>
          <a:xfrm flipH="1">
            <a:off x="732104" y="5839925"/>
            <a:ext cx="2185416" cy="0"/>
          </a:xfrm>
          <a:prstGeom prst="line">
            <a:avLst/>
          </a:prstGeom>
          <a:ln w="12700">
            <a:solidFill>
              <a:srgbClr val="FF9349"/>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B65566E-AC1F-4C75-976B-B190142F161D}"/>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sp>
        <p:nvSpPr>
          <p:cNvPr id="86" name="TextBox 85">
            <a:extLst>
              <a:ext uri="{FF2B5EF4-FFF2-40B4-BE49-F238E27FC236}">
                <a16:creationId xmlns:a16="http://schemas.microsoft.com/office/drawing/2014/main" id="{C5772421-5B2C-49E3-B8BF-E71082C10ADE}"/>
              </a:ext>
            </a:extLst>
          </p:cNvPr>
          <p:cNvSpPr txBox="1"/>
          <p:nvPr/>
        </p:nvSpPr>
        <p:spPr>
          <a:xfrm>
            <a:off x="3538772" y="3006917"/>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Work with your team (1hr)</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7" name="TextBox 86">
            <a:extLst>
              <a:ext uri="{FF2B5EF4-FFF2-40B4-BE49-F238E27FC236}">
                <a16:creationId xmlns:a16="http://schemas.microsoft.com/office/drawing/2014/main" id="{A30CE8EA-8FF5-45F8-B60B-755057DDBB5F}"/>
              </a:ext>
            </a:extLst>
          </p:cNvPr>
          <p:cNvSpPr txBox="1"/>
          <p:nvPr/>
        </p:nvSpPr>
        <p:spPr>
          <a:xfrm>
            <a:off x="3538769" y="2763901"/>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2</a:t>
            </a:r>
          </a:p>
        </p:txBody>
      </p:sp>
      <p:sp>
        <p:nvSpPr>
          <p:cNvPr id="88" name="TextBox 87">
            <a:extLst>
              <a:ext uri="{FF2B5EF4-FFF2-40B4-BE49-F238E27FC236}">
                <a16:creationId xmlns:a16="http://schemas.microsoft.com/office/drawing/2014/main" id="{8BBBE2CF-4318-4674-BF59-22B5B555E3EA}"/>
              </a:ext>
            </a:extLst>
          </p:cNvPr>
          <p:cNvSpPr txBox="1"/>
          <p:nvPr/>
        </p:nvSpPr>
        <p:spPr>
          <a:xfrm>
            <a:off x="3538771" y="1992034"/>
            <a:ext cx="2743657" cy="553998"/>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Kickoff Event – Problem</a:t>
            </a:r>
          </a:p>
          <a:p>
            <a:pPr defTabSz="914367">
              <a:defRPr/>
            </a:pPr>
            <a:r>
              <a:rPr kumimoji="0" lang="en-US" sz="1200" b="0" i="0" u="none" strike="noStrike" kern="1200" cap="none" spc="0" normalizeH="0" baseline="0" noProof="0">
                <a:ln>
                  <a:noFill/>
                </a:ln>
                <a:solidFill>
                  <a:srgbClr val="000000"/>
                </a:solidFill>
                <a:effectLst/>
                <a:uLnTx/>
                <a:uFillTx/>
                <a:latin typeface="Segoe UI"/>
                <a:ea typeface="+mn-ea"/>
                <a:cs typeface="+mn-cs"/>
              </a:rPr>
              <a:t>Identification</a:t>
            </a:r>
            <a:r>
              <a:rPr lang="en-US" sz="1200">
                <a:solidFill>
                  <a:srgbClr val="000000"/>
                </a:solidFill>
                <a:latin typeface="Segoe UI"/>
              </a:rPr>
              <a:t> </a:t>
            </a:r>
            <a:r>
              <a:rPr lang="en-US" sz="1200" b="1">
                <a:solidFill>
                  <a:srgbClr val="000000"/>
                </a:solidFill>
                <a:latin typeface="Segoe UI"/>
                <a:hlinkClick r:id="rId3"/>
              </a:rPr>
              <a:t>(Jan. 7th, 8am Pacific)</a:t>
            </a:r>
            <a:endParaRPr lang="en-US" sz="1200" b="1" i="0" u="none" strike="noStrike" kern="1200" cap="none" spc="0" normalizeH="0" baseline="0" noProof="0">
              <a:ln>
                <a:noFill/>
              </a:ln>
              <a:solidFill>
                <a:srgbClr val="000000"/>
              </a:solidFill>
              <a:effectLst/>
              <a:uLnTx/>
              <a:uFillTx/>
              <a:latin typeface="Segoe UI"/>
              <a:cs typeface="Segoe UI"/>
            </a:endParaRPr>
          </a:p>
        </p:txBody>
      </p:sp>
      <p:sp>
        <p:nvSpPr>
          <p:cNvPr id="89" name="TextBox 88">
            <a:extLst>
              <a:ext uri="{FF2B5EF4-FFF2-40B4-BE49-F238E27FC236}">
                <a16:creationId xmlns:a16="http://schemas.microsoft.com/office/drawing/2014/main" id="{DEBC7CEA-D30D-4CE6-9D23-BA728DF6AF33}"/>
              </a:ext>
            </a:extLst>
          </p:cNvPr>
          <p:cNvSpPr txBox="1"/>
          <p:nvPr/>
        </p:nvSpPr>
        <p:spPr>
          <a:xfrm>
            <a:off x="3538769" y="1768975"/>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1</a:t>
            </a:r>
          </a:p>
        </p:txBody>
      </p:sp>
      <p:sp>
        <p:nvSpPr>
          <p:cNvPr id="22" name="TextBox 21">
            <a:extLst>
              <a:ext uri="{FF2B5EF4-FFF2-40B4-BE49-F238E27FC236}">
                <a16:creationId xmlns:a16="http://schemas.microsoft.com/office/drawing/2014/main" id="{E8B29467-86D1-4DE3-8DD2-2B2CF1C45EE0}"/>
              </a:ext>
            </a:extLst>
          </p:cNvPr>
          <p:cNvSpPr txBox="1"/>
          <p:nvPr/>
        </p:nvSpPr>
        <p:spPr>
          <a:xfrm>
            <a:off x="3538767" y="4948207"/>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Work with your team (1hr) </a:t>
            </a:r>
            <a:r>
              <a:rPr kumimoji="0" lang="en-US" sz="1200" b="1" i="0" u="none" strike="noStrike" kern="1200" cap="none" spc="0" normalizeH="0" baseline="0" noProof="0">
                <a:ln>
                  <a:noFill/>
                </a:ln>
                <a:solidFill>
                  <a:srgbClr val="000000"/>
                </a:solidFill>
                <a:effectLst/>
                <a:uLnTx/>
                <a:uFillTx/>
                <a:latin typeface="Segoe UI"/>
                <a:ea typeface="+mn-ea"/>
                <a:cs typeface="+mn-cs"/>
              </a:rPr>
              <a:t>and</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Team Leads post Update #1</a:t>
            </a:r>
          </a:p>
        </p:txBody>
      </p:sp>
      <p:sp>
        <p:nvSpPr>
          <p:cNvPr id="23" name="TextBox 22">
            <a:extLst>
              <a:ext uri="{FF2B5EF4-FFF2-40B4-BE49-F238E27FC236}">
                <a16:creationId xmlns:a16="http://schemas.microsoft.com/office/drawing/2014/main" id="{654ADAA7-397A-4BF8-B6C8-61EED1167876}"/>
              </a:ext>
            </a:extLst>
          </p:cNvPr>
          <p:cNvSpPr txBox="1"/>
          <p:nvPr/>
        </p:nvSpPr>
        <p:spPr>
          <a:xfrm>
            <a:off x="3538764" y="4753753"/>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4</a:t>
            </a:r>
          </a:p>
        </p:txBody>
      </p:sp>
      <p:grpSp>
        <p:nvGrpSpPr>
          <p:cNvPr id="7" name="Group 6">
            <a:extLst>
              <a:ext uri="{FF2B5EF4-FFF2-40B4-BE49-F238E27FC236}">
                <a16:creationId xmlns:a16="http://schemas.microsoft.com/office/drawing/2014/main" id="{4525042D-C30E-4051-931A-FF3DD84C4878}"/>
              </a:ext>
            </a:extLst>
          </p:cNvPr>
          <p:cNvGrpSpPr/>
          <p:nvPr/>
        </p:nvGrpSpPr>
        <p:grpSpPr>
          <a:xfrm>
            <a:off x="588264" y="4753753"/>
            <a:ext cx="2501240" cy="504244"/>
            <a:chOff x="603571" y="4486714"/>
            <a:chExt cx="2501240" cy="504244"/>
          </a:xfrm>
        </p:grpSpPr>
        <p:sp>
          <p:nvSpPr>
            <p:cNvPr id="3" name="TextBox 2">
              <a:extLst>
                <a:ext uri="{FF2B5EF4-FFF2-40B4-BE49-F238E27FC236}">
                  <a16:creationId xmlns:a16="http://schemas.microsoft.com/office/drawing/2014/main" id="{1D9D3BD3-893D-4D14-BD4C-4E2045A985D6}"/>
                </a:ext>
              </a:extLst>
            </p:cNvPr>
            <p:cNvSpPr txBox="1"/>
            <p:nvPr/>
          </p:nvSpPr>
          <p:spPr>
            <a:xfrm>
              <a:off x="617643" y="4725385"/>
              <a:ext cx="2487168" cy="265573"/>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Teams are formed &amp; group chats are made. </a:t>
              </a:r>
            </a:p>
          </p:txBody>
        </p:sp>
        <p:sp>
          <p:nvSpPr>
            <p:cNvPr id="6" name="TextBox 5">
              <a:extLst>
                <a:ext uri="{FF2B5EF4-FFF2-40B4-BE49-F238E27FC236}">
                  <a16:creationId xmlns:a16="http://schemas.microsoft.com/office/drawing/2014/main" id="{7648F6CE-FB42-4F74-A375-1967C82ACD73}"/>
                </a:ext>
              </a:extLst>
            </p:cNvPr>
            <p:cNvSpPr txBox="1"/>
            <p:nvPr/>
          </p:nvSpPr>
          <p:spPr>
            <a:xfrm>
              <a:off x="603571" y="4486714"/>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T – 1 week</a:t>
              </a:r>
            </a:p>
          </p:txBody>
        </p:sp>
      </p:grpSp>
      <p:sp>
        <p:nvSpPr>
          <p:cNvPr id="11" name="TextBox 10">
            <a:extLst>
              <a:ext uri="{FF2B5EF4-FFF2-40B4-BE49-F238E27FC236}">
                <a16:creationId xmlns:a16="http://schemas.microsoft.com/office/drawing/2014/main" id="{CC7C36AD-F790-4C3F-ACAC-6D2D7A90E04C}"/>
              </a:ext>
            </a:extLst>
          </p:cNvPr>
          <p:cNvSpPr txBox="1"/>
          <p:nvPr/>
        </p:nvSpPr>
        <p:spPr>
          <a:xfrm>
            <a:off x="3538770" y="4015141"/>
            <a:ext cx="2487168" cy="557784"/>
          </a:xfrm>
          <a:prstGeom prst="rect">
            <a:avLst/>
          </a:prstGeom>
          <a:noFill/>
        </p:spPr>
        <p:txBody>
          <a:bodyPr wrap="square" lIns="90000" tIns="46800" rIns="90000" bIns="4680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Work with your team (1hr) </a:t>
            </a:r>
            <a:r>
              <a:rPr kumimoji="0" lang="en-US" sz="1200" b="1" i="0" u="none" strike="noStrike" kern="1200" cap="none" spc="0" normalizeH="0" baseline="0" noProof="0">
                <a:ln>
                  <a:noFill/>
                </a:ln>
                <a:solidFill>
                  <a:srgbClr val="000000"/>
                </a:solidFill>
                <a:effectLst/>
                <a:uLnTx/>
                <a:uFillTx/>
                <a:latin typeface="Segoe UI"/>
                <a:ea typeface="+mn-ea"/>
                <a:cs typeface="+mn-cs"/>
              </a:rPr>
              <a:t>and/or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Attend Office Hours</a:t>
            </a:r>
          </a:p>
        </p:txBody>
      </p:sp>
      <p:sp>
        <p:nvSpPr>
          <p:cNvPr id="12" name="TextBox 11">
            <a:extLst>
              <a:ext uri="{FF2B5EF4-FFF2-40B4-BE49-F238E27FC236}">
                <a16:creationId xmlns:a16="http://schemas.microsoft.com/office/drawing/2014/main" id="{3784A566-9FD1-41B2-95AE-71E8B2EEB170}"/>
              </a:ext>
            </a:extLst>
          </p:cNvPr>
          <p:cNvSpPr txBox="1"/>
          <p:nvPr/>
        </p:nvSpPr>
        <p:spPr>
          <a:xfrm>
            <a:off x="3538767" y="3758827"/>
            <a:ext cx="2487168" cy="261387"/>
          </a:xfrm>
          <a:prstGeom prst="rect">
            <a:avLst/>
          </a:prstGeom>
          <a:noFill/>
        </p:spPr>
        <p:txBody>
          <a:bodyPr wrap="square" lIns="90000" tIns="46800" rIns="90000" bIns="46800" rtlCol="0" anchor="b">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mn-cs"/>
              </a:rPr>
              <a:t>Week 3</a:t>
            </a:r>
          </a:p>
        </p:txBody>
      </p:sp>
      <p:grpSp>
        <p:nvGrpSpPr>
          <p:cNvPr id="21" name="Group 20">
            <a:extLst>
              <a:ext uri="{FF2B5EF4-FFF2-40B4-BE49-F238E27FC236}">
                <a16:creationId xmlns:a16="http://schemas.microsoft.com/office/drawing/2014/main" id="{55303BE9-3A70-419D-B6D2-BF3B606681F9}"/>
              </a:ext>
            </a:extLst>
          </p:cNvPr>
          <p:cNvGrpSpPr/>
          <p:nvPr/>
        </p:nvGrpSpPr>
        <p:grpSpPr>
          <a:xfrm>
            <a:off x="6173469" y="3339583"/>
            <a:ext cx="3179585" cy="242771"/>
            <a:chOff x="6260197" y="3339583"/>
            <a:chExt cx="3179585" cy="242771"/>
          </a:xfrm>
        </p:grpSpPr>
        <p:cxnSp>
          <p:nvCxnSpPr>
            <p:cNvPr id="18" name="Straight Connector 17">
              <a:extLst>
                <a:ext uri="{FF2B5EF4-FFF2-40B4-BE49-F238E27FC236}">
                  <a16:creationId xmlns:a16="http://schemas.microsoft.com/office/drawing/2014/main" id="{C5D45FEF-B950-4B7E-A14D-A5A5862CD35D}"/>
                </a:ext>
              </a:extLst>
            </p:cNvPr>
            <p:cNvCxnSpPr>
              <a:cxnSpLocks/>
            </p:cNvCxnSpPr>
            <p:nvPr/>
          </p:nvCxnSpPr>
          <p:spPr>
            <a:xfrm>
              <a:off x="6260197" y="3469837"/>
              <a:ext cx="3179585" cy="0"/>
            </a:xfrm>
            <a:prstGeom prst="line">
              <a:avLst/>
            </a:prstGeom>
            <a:ln>
              <a:solidFill>
                <a:srgbClr val="EE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5D2C13-5A83-46F0-9CC1-7E537CB9A1C9}"/>
                </a:ext>
              </a:extLst>
            </p:cNvPr>
            <p:cNvSpPr txBox="1"/>
            <p:nvPr/>
          </p:nvSpPr>
          <p:spPr>
            <a:xfrm>
              <a:off x="6402367" y="3339583"/>
              <a:ext cx="2895244" cy="242771"/>
            </a:xfrm>
            <a:prstGeom prst="roundRect">
              <a:avLst/>
            </a:prstGeom>
            <a:solidFill>
              <a:schemeClr val="bg1"/>
            </a:solidFill>
            <a:ln>
              <a:solidFill>
                <a:schemeClr val="bg1"/>
              </a:solidFill>
            </a:ln>
          </p:spPr>
          <p:txBody>
            <a:bodyPr wrap="square" lIns="90000" tIns="46800" rIns="90000" bIns="46800" rtlCol="0" anchor="ctr" anchorCtr="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EE0000"/>
                  </a:solidFill>
                  <a:effectLst/>
                  <a:uLnTx/>
                  <a:uFillTx/>
                  <a:latin typeface="Segoe UI"/>
                  <a:ea typeface="+mn-ea"/>
                  <a:cs typeface="+mn-cs"/>
                </a:rPr>
                <a:t>Current quarter’s signups close (Feb. 11)</a:t>
              </a:r>
            </a:p>
          </p:txBody>
        </p:sp>
      </p:grpSp>
      <p:sp>
        <p:nvSpPr>
          <p:cNvPr id="4" name="TextBox 3">
            <a:extLst>
              <a:ext uri="{FF2B5EF4-FFF2-40B4-BE49-F238E27FC236}">
                <a16:creationId xmlns:a16="http://schemas.microsoft.com/office/drawing/2014/main" id="{B8722AC3-67A2-4EB3-AA82-8F024D3F9E44}"/>
              </a:ext>
            </a:extLst>
          </p:cNvPr>
          <p:cNvSpPr txBox="1"/>
          <p:nvPr/>
        </p:nvSpPr>
        <p:spPr>
          <a:xfrm>
            <a:off x="7331353" y="1772448"/>
            <a:ext cx="1737360" cy="182880"/>
          </a:xfrm>
          <a:prstGeom prst="roundRect">
            <a:avLst/>
          </a:prstGeom>
          <a:solidFill>
            <a:schemeClr val="accent1">
              <a:lumMod val="20000"/>
              <a:lumOff val="80000"/>
            </a:schemeClr>
          </a:solidFill>
        </p:spPr>
        <p:txBody>
          <a:bodyPr wrap="square" lIns="90000" tIns="46800" rIns="90000" bIns="4680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a:ea typeface="+mn-ea"/>
                <a:cs typeface="+mn-cs"/>
              </a:rPr>
              <a:t>Mentorship Opportunity </a:t>
            </a:r>
          </a:p>
        </p:txBody>
      </p:sp>
      <p:sp>
        <p:nvSpPr>
          <p:cNvPr id="14" name="TextBox 13">
            <a:extLst>
              <a:ext uri="{FF2B5EF4-FFF2-40B4-BE49-F238E27FC236}">
                <a16:creationId xmlns:a16="http://schemas.microsoft.com/office/drawing/2014/main" id="{61B2B29F-0077-4A32-A8D4-E57A5288F320}"/>
              </a:ext>
            </a:extLst>
          </p:cNvPr>
          <p:cNvSpPr txBox="1"/>
          <p:nvPr/>
        </p:nvSpPr>
        <p:spPr>
          <a:xfrm>
            <a:off x="10303097" y="1764422"/>
            <a:ext cx="1737360" cy="182880"/>
          </a:xfrm>
          <a:prstGeom prst="roundRect">
            <a:avLst/>
          </a:prstGeom>
          <a:solidFill>
            <a:schemeClr val="accent1">
              <a:lumMod val="20000"/>
              <a:lumOff val="80000"/>
            </a:schemeClr>
          </a:solidFill>
        </p:spPr>
        <p:txBody>
          <a:bodyPr wrap="square" lIns="90000" tIns="46800" rIns="90000" bIns="4680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a:ea typeface="+mn-ea"/>
                <a:cs typeface="+mn-cs"/>
              </a:rPr>
              <a:t>Mentorship Opportunity </a:t>
            </a:r>
          </a:p>
        </p:txBody>
      </p:sp>
      <p:sp>
        <p:nvSpPr>
          <p:cNvPr id="15" name="TextBox 14">
            <a:extLst>
              <a:ext uri="{FF2B5EF4-FFF2-40B4-BE49-F238E27FC236}">
                <a16:creationId xmlns:a16="http://schemas.microsoft.com/office/drawing/2014/main" id="{4C2535B8-4C61-4165-8C39-CE191639FAE9}"/>
              </a:ext>
            </a:extLst>
          </p:cNvPr>
          <p:cNvSpPr txBox="1"/>
          <p:nvPr/>
        </p:nvSpPr>
        <p:spPr>
          <a:xfrm>
            <a:off x="10303097" y="3740675"/>
            <a:ext cx="1737360" cy="182880"/>
          </a:xfrm>
          <a:prstGeom prst="roundRect">
            <a:avLst/>
          </a:prstGeom>
          <a:solidFill>
            <a:schemeClr val="accent1">
              <a:lumMod val="20000"/>
              <a:lumOff val="80000"/>
            </a:schemeClr>
          </a:solidFill>
        </p:spPr>
        <p:txBody>
          <a:bodyPr wrap="square" lIns="90000" tIns="46800" rIns="90000" bIns="4680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a:ea typeface="+mn-ea"/>
                <a:cs typeface="+mn-cs"/>
              </a:rPr>
              <a:t>Mentorship Opportunity </a:t>
            </a:r>
          </a:p>
        </p:txBody>
      </p:sp>
      <p:sp>
        <p:nvSpPr>
          <p:cNvPr id="16" name="TextBox 15">
            <a:extLst>
              <a:ext uri="{FF2B5EF4-FFF2-40B4-BE49-F238E27FC236}">
                <a16:creationId xmlns:a16="http://schemas.microsoft.com/office/drawing/2014/main" id="{DECDAAD0-6C12-4779-8DE6-85E355BA8EAB}"/>
              </a:ext>
            </a:extLst>
          </p:cNvPr>
          <p:cNvSpPr txBox="1"/>
          <p:nvPr/>
        </p:nvSpPr>
        <p:spPr>
          <a:xfrm>
            <a:off x="10303097" y="4753258"/>
            <a:ext cx="1737360" cy="182880"/>
          </a:xfrm>
          <a:prstGeom prst="roundRect">
            <a:avLst/>
          </a:prstGeom>
          <a:solidFill>
            <a:schemeClr val="accent1">
              <a:lumMod val="20000"/>
              <a:lumOff val="80000"/>
            </a:schemeClr>
          </a:solidFill>
        </p:spPr>
        <p:txBody>
          <a:bodyPr wrap="square" lIns="90000" tIns="46800" rIns="90000" bIns="4680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a:ea typeface="+mn-ea"/>
                <a:cs typeface="+mn-cs"/>
              </a:rPr>
              <a:t>Mentorship Opportunity </a:t>
            </a:r>
          </a:p>
        </p:txBody>
      </p:sp>
      <p:sp>
        <p:nvSpPr>
          <p:cNvPr id="17" name="TextBox 16">
            <a:extLst>
              <a:ext uri="{FF2B5EF4-FFF2-40B4-BE49-F238E27FC236}">
                <a16:creationId xmlns:a16="http://schemas.microsoft.com/office/drawing/2014/main" id="{B5ED2D66-B259-4165-8038-F56C626B097E}"/>
              </a:ext>
            </a:extLst>
          </p:cNvPr>
          <p:cNvSpPr txBox="1"/>
          <p:nvPr/>
        </p:nvSpPr>
        <p:spPr>
          <a:xfrm>
            <a:off x="7331353" y="3762414"/>
            <a:ext cx="1737360" cy="182880"/>
          </a:xfrm>
          <a:prstGeom prst="roundRect">
            <a:avLst/>
          </a:prstGeom>
          <a:solidFill>
            <a:schemeClr val="accent1">
              <a:lumMod val="20000"/>
              <a:lumOff val="80000"/>
            </a:schemeClr>
          </a:solidFill>
        </p:spPr>
        <p:txBody>
          <a:bodyPr wrap="square" lIns="90000" tIns="46800" rIns="90000" bIns="4680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a:ea typeface="+mn-ea"/>
                <a:cs typeface="+mn-cs"/>
              </a:rPr>
              <a:t>Mentorship Opportunity </a:t>
            </a:r>
          </a:p>
        </p:txBody>
      </p:sp>
      <p:sp>
        <p:nvSpPr>
          <p:cNvPr id="19" name="TextBox 18">
            <a:extLst>
              <a:ext uri="{FF2B5EF4-FFF2-40B4-BE49-F238E27FC236}">
                <a16:creationId xmlns:a16="http://schemas.microsoft.com/office/drawing/2014/main" id="{80BBF2C2-9FD2-4E02-9B80-9E98F30AF8DD}"/>
              </a:ext>
            </a:extLst>
          </p:cNvPr>
          <p:cNvSpPr txBox="1"/>
          <p:nvPr/>
        </p:nvSpPr>
        <p:spPr>
          <a:xfrm>
            <a:off x="4436109" y="3747709"/>
            <a:ext cx="1737360" cy="182880"/>
          </a:xfrm>
          <a:prstGeom prst="roundRect">
            <a:avLst/>
          </a:prstGeom>
          <a:solidFill>
            <a:schemeClr val="accent1">
              <a:lumMod val="20000"/>
              <a:lumOff val="80000"/>
            </a:schemeClr>
          </a:solidFill>
        </p:spPr>
        <p:txBody>
          <a:bodyPr wrap="square" lIns="90000" tIns="46800" rIns="90000" bIns="4680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a:ea typeface="+mn-ea"/>
                <a:cs typeface="+mn-cs"/>
              </a:rPr>
              <a:t>Mentorship Opportunity </a:t>
            </a:r>
          </a:p>
        </p:txBody>
      </p:sp>
      <p:sp>
        <p:nvSpPr>
          <p:cNvPr id="20" name="TextBox 19">
            <a:extLst>
              <a:ext uri="{FF2B5EF4-FFF2-40B4-BE49-F238E27FC236}">
                <a16:creationId xmlns:a16="http://schemas.microsoft.com/office/drawing/2014/main" id="{F6AF559D-3AFF-47CF-ACBE-A9B66E0892E1}"/>
              </a:ext>
            </a:extLst>
          </p:cNvPr>
          <p:cNvSpPr txBox="1"/>
          <p:nvPr/>
        </p:nvSpPr>
        <p:spPr>
          <a:xfrm>
            <a:off x="4436109" y="1756466"/>
            <a:ext cx="1737360" cy="182880"/>
          </a:xfrm>
          <a:prstGeom prst="roundRect">
            <a:avLst/>
          </a:prstGeom>
          <a:solidFill>
            <a:schemeClr val="accent1">
              <a:lumMod val="20000"/>
              <a:lumOff val="80000"/>
            </a:schemeClr>
          </a:solidFill>
        </p:spPr>
        <p:txBody>
          <a:bodyPr wrap="square" lIns="90000" tIns="46800" rIns="90000" bIns="4680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a:ea typeface="+mn-ea"/>
                <a:cs typeface="+mn-cs"/>
              </a:rPr>
              <a:t>Mentorship Opportunity</a:t>
            </a:r>
          </a:p>
        </p:txBody>
      </p:sp>
    </p:spTree>
    <p:extLst>
      <p:ext uri="{BB962C8B-B14F-4D97-AF65-F5344CB8AC3E}">
        <p14:creationId xmlns:p14="http://schemas.microsoft.com/office/powerpoint/2010/main" val="2128081262"/>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6713a273c6bf24a3b94eb9581f31123b">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42f040934a5ed9649e4e0d6d45ce4010"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5CF9D5-93F6-4F52-A3DE-1D703AB04B74}">
  <ds:schemaRefs>
    <ds:schemaRef ds:uri="6d3b3f7c-4b71-40c9-8fff-4f7fb96ddea0"/>
    <ds:schemaRef ds:uri="976fdccd-ca8b-4477-a16f-3129ac8e5e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3F5F617-33EB-4E37-BA97-518F6D764E48}">
  <ds:schemaRefs>
    <ds:schemaRef ds:uri="http://schemas.microsoft.com/sharepoint/v3/contenttype/forms"/>
  </ds:schemaRefs>
</ds:datastoreItem>
</file>

<file path=customXml/itemProps3.xml><?xml version="1.0" encoding="utf-8"?>
<ds:datastoreItem xmlns:ds="http://schemas.openxmlformats.org/officeDocument/2006/customXml" ds:itemID="{3959956E-6FE6-4F22-B925-35DAFBE3C6FB}">
  <ds:schemaRefs>
    <ds:schemaRef ds:uri="http://purl.org/dc/elements/1.1/"/>
    <ds:schemaRef ds:uri="http://purl.org/dc/terms/"/>
    <ds:schemaRef ds:uri="6d3b3f7c-4b71-40c9-8fff-4f7fb96ddea0"/>
    <ds:schemaRef ds:uri="http://purl.org/dc/dcmitype/"/>
    <ds:schemaRef ds:uri="http://schemas.microsoft.com/office/infopath/2007/PartnerControls"/>
    <ds:schemaRef ds:uri="http://schemas.microsoft.com/office/2006/documentManagement/types"/>
    <ds:schemaRef ds:uri="http://schemas.microsoft.com/office/2006/metadata/properties"/>
    <ds:schemaRef ds:uri="976fdccd-ca8b-4477-a16f-3129ac8e5ee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1540</Words>
  <Application>Microsoft Office PowerPoint</Application>
  <PresentationFormat>宽屏</PresentationFormat>
  <Paragraphs>198</Paragraphs>
  <Slides>11</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vt:i4>
      </vt:variant>
    </vt:vector>
  </HeadingPairs>
  <TitlesOfParts>
    <vt:vector size="20" baseType="lpstr">
      <vt:lpstr>Arial</vt:lpstr>
      <vt:lpstr>Calibri</vt:lpstr>
      <vt:lpstr>Calibri Light</vt:lpstr>
      <vt:lpstr>Consolas</vt:lpstr>
      <vt:lpstr>Segoe UI</vt:lpstr>
      <vt:lpstr>Segoe UI Semibold</vt:lpstr>
      <vt:lpstr>Wingdings</vt:lpstr>
      <vt:lpstr>office theme</vt:lpstr>
      <vt:lpstr>1_White Template</vt:lpstr>
      <vt:lpstr>Microsoft Learn Student Ambassador </vt:lpstr>
      <vt:lpstr>Social Impact Leagues</vt:lpstr>
      <vt:lpstr>Community Projects - Aim</vt:lpstr>
      <vt:lpstr>Project Opportunities</vt:lpstr>
      <vt:lpstr>Prototype Sprint</vt:lpstr>
      <vt:lpstr>Workshop Development</vt:lpstr>
      <vt:lpstr>Content Development</vt:lpstr>
      <vt:lpstr>Project Details</vt:lpstr>
      <vt:lpstr>Quarterly Timeline</vt:lpstr>
      <vt:lpstr>What can you do now to prepare?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Jingyi.Zhu@studentambassadors.com</cp:lastModifiedBy>
  <cp:revision>2</cp:revision>
  <dcterms:created xsi:type="dcterms:W3CDTF">2021-12-06T22:02:57Z</dcterms:created>
  <dcterms:modified xsi:type="dcterms:W3CDTF">2022-01-04T15:54:54Z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ies>
</file>