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mmons.wikimedia.org/wiki/File:Guido_van_Rossum_OSCON_2006_cropped.png" TargetMode="External"/><Relationship Id="rId4" Type="http://schemas.openxmlformats.org/officeDocument/2006/relationships/hyperlink" Target="http://www.mclibre.org/consultar/python/lecciones" TargetMode="External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61050" y="2682875"/>
            <a:ext cx="8520600" cy="115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  <a:r>
              <a:rPr lang="es"/>
              <a:t> a Python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61050" y="3759200"/>
            <a:ext cx="8520600" cy="97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000"/>
              <a:t>Sandra VIviana Londoño Cortés</a:t>
            </a:r>
          </a:p>
          <a:p>
            <a:pPr lvl="0">
              <a:spcBef>
                <a:spcPts val="0"/>
              </a:spcBef>
              <a:buNone/>
            </a:pPr>
            <a:r>
              <a:rPr lang="es" sz="2000"/>
              <a:t>Yeifer Alexander Herrera Herrera</a:t>
            </a:r>
          </a:p>
          <a:p>
            <a:pPr lvl="0">
              <a:spcBef>
                <a:spcPts val="0"/>
              </a:spcBef>
              <a:buNone/>
            </a:pPr>
            <a:r>
              <a:rPr lang="es" sz="2000"/>
              <a:t>Oscar Camilo Lopera Lopera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325" y="581100"/>
            <a:ext cx="2078025" cy="210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 / O Consola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7650" y="1202025"/>
            <a:ext cx="7688700" cy="14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Para mostrar algo en consola utilizamos print().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Para recibir información del usuario utilizamos input().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Ejemplo: Recibiendo desde la consola.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21475" y="2981625"/>
            <a:ext cx="4738200" cy="19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3090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s" sz="1500">
                <a:solidFill>
                  <a:srgbClr val="80008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500">
                <a:solidFill>
                  <a:srgbClr val="00AA00"/>
                </a:solidFill>
                <a:latin typeface="Verdana"/>
                <a:ea typeface="Verdana"/>
                <a:cs typeface="Verdana"/>
                <a:sym typeface="Verdana"/>
              </a:rPr>
              <a:t>"¿Cómo se llama?"</a:t>
            </a: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s" sz="1500">
                <a:latin typeface="Verdana"/>
                <a:ea typeface="Verdana"/>
                <a:cs typeface="Verdana"/>
                <a:sym typeface="Verdana"/>
              </a:rPr>
            </a:b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nombre = </a:t>
            </a:r>
            <a:r>
              <a:rPr lang="es" sz="1500">
                <a:solidFill>
                  <a:srgbClr val="800080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s" sz="1500">
                <a:latin typeface="Verdana"/>
                <a:ea typeface="Verdana"/>
                <a:cs typeface="Verdana"/>
                <a:sym typeface="Verdana"/>
              </a:rPr>
            </a:br>
            <a:r>
              <a:rPr lang="es" sz="1500">
                <a:solidFill>
                  <a:srgbClr val="80008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500">
                <a:solidFill>
                  <a:srgbClr val="00AA00"/>
                </a:solidFill>
                <a:latin typeface="Verdana"/>
                <a:ea typeface="Verdana"/>
                <a:cs typeface="Verdana"/>
                <a:sym typeface="Verdana"/>
              </a:rPr>
              <a:t>"Me alegro de conocerle,"</a:t>
            </a: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, nombre)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325200" y="2981625"/>
            <a:ext cx="3517200" cy="19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¿Cómo se llama?</a:t>
            </a:r>
            <a:br>
              <a:rPr lang="es" sz="1500">
                <a:latin typeface="Verdana"/>
                <a:ea typeface="Verdana"/>
                <a:cs typeface="Verdana"/>
                <a:sym typeface="Verdana"/>
              </a:rPr>
            </a:b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Pepe</a:t>
            </a:r>
            <a:br>
              <a:rPr lang="es" sz="1500">
                <a:latin typeface="Verdana"/>
                <a:ea typeface="Verdana"/>
                <a:cs typeface="Verdana"/>
                <a:sym typeface="Verdana"/>
              </a:rPr>
            </a:br>
            <a:r>
              <a:rPr lang="es" sz="1500">
                <a:latin typeface="Verdana"/>
                <a:ea typeface="Verdana"/>
                <a:cs typeface="Verdana"/>
                <a:sym typeface="Verdana"/>
              </a:rPr>
              <a:t>Me alegro de conocerle, Pepe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Control de flujo - Condiciones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9450" y="1229975"/>
            <a:ext cx="7688700" cy="15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En python existen sentencias para if, else y else if.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La sintáxis es un poco diferente.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Luego las instrucciones se escriben un tab más adentro para cada bloque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600" y="2753375"/>
            <a:ext cx="6779875" cy="19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Control de flujo - Ciclos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29450" y="1229975"/>
            <a:ext cx="7688700" cy="15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En python existen sentencias para while y for.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El for difiere un poco del uso común en otros lenguajes.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En python siempre itera sobre una lista.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En cada pasada x cambia al siguiente valor de la lista.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Dentro del ciclo no se debe modificar la lista.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Si se puede modificar su contenido.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50" y="3297125"/>
            <a:ext cx="7089088" cy="15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Generar secuencia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1229975"/>
            <a:ext cx="7688700" cy="19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El método range es una forma sencilla de crear una secuencia.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Lista de números que sigue un patrón fijo.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Tiene 3 alternativas para los parámetros: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máximo (no incluído)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mínimo, máximo (no incluido)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mínimo, máximo (no incluído), salto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25" y="3300525"/>
            <a:ext cx="5560149" cy="14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Métodos -- Funciones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1229975"/>
            <a:ext cx="7688700" cy="19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800"/>
              <a:t>A los métodos se les asocia con OOP, ya que son parte de una clase.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800"/>
              <a:t> Cuando no son parte de una clase se suele llamarles funciones.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800"/>
              <a:t>En python se pueden definir funciones.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800"/>
              <a:t>Se utiliza el comando def para declararlas.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800"/>
              <a:t>pass se utiliza para dejar una función sin contenido.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25" y="3373675"/>
            <a:ext cx="7209150" cy="104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29450" y="1229975"/>
            <a:ext cx="7688700" cy="320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Los parámetros de la función no llevan tipo.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La función tampoco tiene tipo de retorno.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Se pueden retornar múltiples valores utilizando el comando return.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Los valores van separados por coma.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Se deben recibir en múltiples variables.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Siempre hay retorno: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es" sz="1800"/>
              <a:t>Si no se retorna explícitamente, entonces la función retorna None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29450" y="122997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Ejemplo funciones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2" y="1652025"/>
            <a:ext cx="40671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Clases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7650" y="1313100"/>
            <a:ext cx="7688700" cy="31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Para definir clases se utiliza el comando class.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No se declaran atributos.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No se maneja visibilidad de los componentes.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Todos los métodos deben recibir como primer parámetro el elemento</a:t>
            </a:r>
            <a:br>
              <a:rPr lang="es" sz="1700"/>
            </a:br>
            <a:r>
              <a:rPr lang="es" sz="1700"/>
              <a:t>self.</a:t>
            </a: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El self mantiene la información de la clase.</a:t>
            </a: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Si se quiere un atributo se hace self.nombreAtributo</a:t>
            </a: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Para invocar los métodos también se debe utilizar self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Para el constructor se crea un método de nombre init.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Para crear objetos de la clase, se asigna a la variable el nombre de la clase.</a:t>
            </a:r>
            <a:br>
              <a:rPr lang="es" sz="1700"/>
            </a:b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Clases - Crear objeto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27650" y="1337150"/>
            <a:ext cx="7688700" cy="7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/>
              <a:t>Ejemplo Clases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00" y="1728250"/>
            <a:ext cx="5172800" cy="30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Módulos - Múltiples archivos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27650" y="1337150"/>
            <a:ext cx="7688700" cy="32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Dentro de python cada archivo es llamado un módulo.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Cada módulo puede contener funciones, clases, . . .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Como es un lenguaje interpretado, se ejecuta un módulo (no hay proyectos).</a:t>
            </a: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Si quiero usar otros módulos debo incorporarlos explícitamente mediante el comando import.</a:t>
            </a: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El nombre del archivo corresponderá al nombre del módulo (sin la extensión)</a:t>
            </a: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" sz="1700"/>
              <a:t>import funciones 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97250" y="6216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Qué es Python - Características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1257925"/>
            <a:ext cx="7688700" cy="30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Lenguaje de programación de alto nivel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Poderoso y fácil de aprender.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Orientado a objetos.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Open source.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Multiplataforma.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Interpretado.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Funcional.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Desarrollo constante.</a:t>
            </a:r>
            <a:br>
              <a:rPr lang="es" sz="1800"/>
            </a:b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325" y="2016175"/>
            <a:ext cx="47815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294825" y="885375"/>
            <a:ext cx="4302300" cy="9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Un pequeño ejemplo y ejercicio práctico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550" y="1858874"/>
            <a:ext cx="2698849" cy="30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14675" y="2033650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https://commons.wikimedia.org/wiki/File:Guido_van_Rossum_OSCON_2006_cropped.png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http://www.mclibre.org/consultar/python/lecciones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https://users.dcc.uchile.cl/~creveco/progra/Python.pdf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134350" y="2178350"/>
            <a:ext cx="48753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600"/>
              <a:t>Muchas Gracias!!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5918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Algo de historia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58975" y="1260775"/>
            <a:ext cx="5858100" cy="36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Python fue ideado a finales de los 80 por Guido van Rossum en el Centro para las Matemáticas y la Informática (CWI, Centrum Wiskunde &amp; Informatica) en los Países Bajos.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Se comenzó a implementar en diciembre de 1989.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En febrero de 1991 se publicó la primera versión pública, la versión 0.9.0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Sucesor del lenguaje de programación ABC.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El nombre del lenguaje proviene de la afición de su creador, por los humoristas británicos Monty Python.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475" y="1327525"/>
            <a:ext cx="2070675" cy="31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345250" y="4530600"/>
            <a:ext cx="2073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/>
              <a:t>Guido Van Rossum [1]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5918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Detalles sintácticos básicos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1729450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" sz="2000"/>
              <a:t>El término de una sentencia está dado por el salto de línea.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s" sz="2000"/>
              <a:t>No se necesita un caracter especial como en Java (;).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s" sz="2000"/>
              <a:t>Los bloques se crean mediante un Tab o espacio.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s" sz="2000"/>
              <a:t>No se utilizan las llaves.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52197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Operadores básicos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1441200"/>
            <a:ext cx="7688700" cy="297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Se pueden utilizar los operadores aritméticos binarios clásicos (+, −,</a:t>
            </a:r>
            <a:br>
              <a:rPr lang="es" sz="1800"/>
            </a:br>
            <a:r>
              <a:rPr lang="es" sz="1800"/>
              <a:t>∗, /, %)</a:t>
            </a:r>
            <a:br>
              <a:rPr lang="es" sz="1800"/>
            </a:br>
            <a:r>
              <a:rPr lang="es" sz="1800"/>
              <a:t>• // → división entera,</a:t>
            </a:r>
            <a:br>
              <a:rPr lang="es" sz="1800"/>
            </a:br>
            <a:r>
              <a:rPr lang="es" sz="1800"/>
              <a:t>• ∗∗ → elevado a</a:t>
            </a:r>
            <a:br>
              <a:rPr lang="es" sz="1800"/>
            </a:br>
            <a:r>
              <a:rPr lang="es" sz="1800"/>
              <a:t>• También operadores unitarios clásicos (+, −)</a:t>
            </a:r>
            <a:br>
              <a:rPr lang="es" sz="1800"/>
            </a:br>
            <a:r>
              <a:rPr lang="es" sz="1800"/>
              <a:t>• Los operadores de comparación básicos son ==, ! =, &lt;, &gt;, &lt;=, &gt;=</a:t>
            </a:r>
            <a:br>
              <a:rPr lang="es" sz="1800"/>
            </a:br>
            <a:r>
              <a:rPr lang="es" sz="1800"/>
              <a:t>• is [not] → comparación a nivel de objetos</a:t>
            </a:r>
            <a:br>
              <a:rPr lang="es" sz="1800"/>
            </a:br>
            <a:r>
              <a:rPr lang="es" sz="1800"/>
              <a:t>• [not] in → evaluación sobre colecciones (incluidos strings)</a:t>
            </a:r>
            <a:br>
              <a:rPr lang="es" sz="1800"/>
            </a:br>
            <a:r>
              <a:rPr lang="es" sz="1800"/>
              <a:t>• Los operadores booleanos binarios son and, or, y not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Variables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1229975"/>
            <a:ext cx="7688700" cy="35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No es necesario darles un tipo explícito a las variables.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Esto implica que no se declaran, simplemente se usan.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Desde su primer uso comienzan a existir.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El contenido de la variable si tiene un tipo.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El contenido puede cambiar,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El tipo de ese contenido también.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El tipo influye en las operaciones que se pueden realizar.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Las variables viven dentro de su bloque.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Si una variable se declara fuera de todo, entonces puede usarse en cualquier parte.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Variables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7650" y="1593375"/>
            <a:ext cx="7688700" cy="8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 declaración de variable.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578850"/>
            <a:ext cx="7747641" cy="8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Colecciones de tipos de datos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7650" y="1593375"/>
            <a:ext cx="7688700" cy="14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Albergan elementos de cualquier tipo de datos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Tuplas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Listas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3101375"/>
            <a:ext cx="4300649" cy="8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875" y="3941500"/>
            <a:ext cx="4726750" cy="9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7650" y="54992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Diccionarios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7650" y="1174075"/>
            <a:ext cx="7688700" cy="14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Son una forma más avanzada para manipular colecciones de datos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Estructura que permite guardar un conjunto no ordenado de pares clave-valor.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625" y="2290699"/>
            <a:ext cx="5312600" cy="26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774" y="0"/>
            <a:ext cx="3104225" cy="10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