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58" r:id="rId5"/>
    <p:sldId id="269" r:id="rId6"/>
    <p:sldId id="270" r:id="rId7"/>
    <p:sldId id="271" r:id="rId8"/>
    <p:sldId id="272" r:id="rId9"/>
    <p:sldId id="273" r:id="rId10"/>
    <p:sldId id="274" r:id="rId11"/>
    <p:sldId id="275" r:id="rId12"/>
    <p:sldId id="276" r:id="rId13"/>
    <p:sldId id="277" r:id="rId14"/>
    <p:sldId id="278" r:id="rId15"/>
    <p:sldId id="279" r:id="rId16"/>
    <p:sldId id="266" r:id="rId1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48645EA6-258F-479A-9E5D-674B3B7BCFF3}">
          <p14:sldIdLst>
            <p14:sldId id="256"/>
            <p14:sldId id="267"/>
            <p14:sldId id="268"/>
          </p14:sldIdLst>
        </p14:section>
        <p14:section name="Sección sin título" id="{665B77CB-3B99-4EA3-AF39-A7EE8D01C523}">
          <p14:sldIdLst>
            <p14:sldId id="258"/>
            <p14:sldId id="269"/>
            <p14:sldId id="270"/>
            <p14:sldId id="271"/>
            <p14:sldId id="272"/>
            <p14:sldId id="273"/>
            <p14:sldId id="274"/>
            <p14:sldId id="275"/>
            <p14:sldId id="276"/>
            <p14:sldId id="277"/>
            <p14:sldId id="278"/>
            <p14:sldId id="279"/>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7" d="100"/>
          <a:sy n="67" d="100"/>
        </p:scale>
        <p:origin x="6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CO"/>
          </a:p>
        </p:txBody>
      </p:sp>
      <p:sp>
        <p:nvSpPr>
          <p:cNvPr id="4" name="Marcador de fecha 3"/>
          <p:cNvSpPr>
            <a:spLocks noGrp="1"/>
          </p:cNvSpPr>
          <p:nvPr>
            <p:ph type="dt" sz="half" idx="10"/>
          </p:nvPr>
        </p:nvSpPr>
        <p:spPr/>
        <p:txBody>
          <a:bodyPr/>
          <a:lstStyle/>
          <a:p>
            <a:fld id="{A79465A0-B7D8-4E29-9C97-B8706349AF52}" type="datetimeFigureOut">
              <a:rPr lang="es-CO" smtClean="0"/>
              <a:t>11/11/2024</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E89B5BB5-9F73-4EC4-9C98-2763BFEF4150}" type="slidenum">
              <a:rPr lang="es-CO" smtClean="0"/>
              <a:t>‹Nº›</a:t>
            </a:fld>
            <a:endParaRPr lang="es-CO"/>
          </a:p>
        </p:txBody>
      </p:sp>
    </p:spTree>
    <p:extLst>
      <p:ext uri="{BB962C8B-B14F-4D97-AF65-F5344CB8AC3E}">
        <p14:creationId xmlns:p14="http://schemas.microsoft.com/office/powerpoint/2010/main" val="4068482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A79465A0-B7D8-4E29-9C97-B8706349AF52}" type="datetimeFigureOut">
              <a:rPr lang="es-CO" smtClean="0"/>
              <a:t>11/11/2024</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E89B5BB5-9F73-4EC4-9C98-2763BFEF4150}" type="slidenum">
              <a:rPr lang="es-CO" smtClean="0"/>
              <a:t>‹Nº›</a:t>
            </a:fld>
            <a:endParaRPr lang="es-CO"/>
          </a:p>
        </p:txBody>
      </p:sp>
    </p:spTree>
    <p:extLst>
      <p:ext uri="{BB962C8B-B14F-4D97-AF65-F5344CB8AC3E}">
        <p14:creationId xmlns:p14="http://schemas.microsoft.com/office/powerpoint/2010/main" val="1194475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A79465A0-B7D8-4E29-9C97-B8706349AF52}" type="datetimeFigureOut">
              <a:rPr lang="es-CO" smtClean="0"/>
              <a:t>11/11/2024</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E89B5BB5-9F73-4EC4-9C98-2763BFEF4150}" type="slidenum">
              <a:rPr lang="es-CO" smtClean="0"/>
              <a:t>‹Nº›</a:t>
            </a:fld>
            <a:endParaRPr lang="es-CO"/>
          </a:p>
        </p:txBody>
      </p:sp>
    </p:spTree>
    <p:extLst>
      <p:ext uri="{BB962C8B-B14F-4D97-AF65-F5344CB8AC3E}">
        <p14:creationId xmlns:p14="http://schemas.microsoft.com/office/powerpoint/2010/main" val="2558946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A79465A0-B7D8-4E29-9C97-B8706349AF52}" type="datetimeFigureOut">
              <a:rPr lang="es-CO" smtClean="0"/>
              <a:t>11/11/2024</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E89B5BB5-9F73-4EC4-9C98-2763BFEF4150}" type="slidenum">
              <a:rPr lang="es-CO" smtClean="0"/>
              <a:t>‹Nº›</a:t>
            </a:fld>
            <a:endParaRPr lang="es-CO"/>
          </a:p>
        </p:txBody>
      </p:sp>
    </p:spTree>
    <p:extLst>
      <p:ext uri="{BB962C8B-B14F-4D97-AF65-F5344CB8AC3E}">
        <p14:creationId xmlns:p14="http://schemas.microsoft.com/office/powerpoint/2010/main" val="1968561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A79465A0-B7D8-4E29-9C97-B8706349AF52}" type="datetimeFigureOut">
              <a:rPr lang="es-CO" smtClean="0"/>
              <a:t>11/11/2024</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E89B5BB5-9F73-4EC4-9C98-2763BFEF4150}" type="slidenum">
              <a:rPr lang="es-CO" smtClean="0"/>
              <a:t>‹Nº›</a:t>
            </a:fld>
            <a:endParaRPr lang="es-CO"/>
          </a:p>
        </p:txBody>
      </p:sp>
    </p:spTree>
    <p:extLst>
      <p:ext uri="{BB962C8B-B14F-4D97-AF65-F5344CB8AC3E}">
        <p14:creationId xmlns:p14="http://schemas.microsoft.com/office/powerpoint/2010/main" val="2828810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A79465A0-B7D8-4E29-9C97-B8706349AF52}" type="datetimeFigureOut">
              <a:rPr lang="es-CO" smtClean="0"/>
              <a:t>11/11/2024</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E89B5BB5-9F73-4EC4-9C98-2763BFEF4150}" type="slidenum">
              <a:rPr lang="es-CO" smtClean="0"/>
              <a:t>‹Nº›</a:t>
            </a:fld>
            <a:endParaRPr lang="es-CO"/>
          </a:p>
        </p:txBody>
      </p:sp>
    </p:spTree>
    <p:extLst>
      <p:ext uri="{BB962C8B-B14F-4D97-AF65-F5344CB8AC3E}">
        <p14:creationId xmlns:p14="http://schemas.microsoft.com/office/powerpoint/2010/main" val="362351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A79465A0-B7D8-4E29-9C97-B8706349AF52}" type="datetimeFigureOut">
              <a:rPr lang="es-CO" smtClean="0"/>
              <a:t>11/11/2024</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E89B5BB5-9F73-4EC4-9C98-2763BFEF4150}" type="slidenum">
              <a:rPr lang="es-CO" smtClean="0"/>
              <a:t>‹Nº›</a:t>
            </a:fld>
            <a:endParaRPr lang="es-CO"/>
          </a:p>
        </p:txBody>
      </p:sp>
    </p:spTree>
    <p:extLst>
      <p:ext uri="{BB962C8B-B14F-4D97-AF65-F5344CB8AC3E}">
        <p14:creationId xmlns:p14="http://schemas.microsoft.com/office/powerpoint/2010/main" val="745400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A79465A0-B7D8-4E29-9C97-B8706349AF52}" type="datetimeFigureOut">
              <a:rPr lang="es-CO" smtClean="0"/>
              <a:t>11/11/2024</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E89B5BB5-9F73-4EC4-9C98-2763BFEF4150}" type="slidenum">
              <a:rPr lang="es-CO" smtClean="0"/>
              <a:t>‹Nº›</a:t>
            </a:fld>
            <a:endParaRPr lang="es-CO"/>
          </a:p>
        </p:txBody>
      </p:sp>
    </p:spTree>
    <p:extLst>
      <p:ext uri="{BB962C8B-B14F-4D97-AF65-F5344CB8AC3E}">
        <p14:creationId xmlns:p14="http://schemas.microsoft.com/office/powerpoint/2010/main" val="3151920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79465A0-B7D8-4E29-9C97-B8706349AF52}" type="datetimeFigureOut">
              <a:rPr lang="es-CO" smtClean="0"/>
              <a:t>11/11/2024</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E89B5BB5-9F73-4EC4-9C98-2763BFEF4150}" type="slidenum">
              <a:rPr lang="es-CO" smtClean="0"/>
              <a:t>‹Nº›</a:t>
            </a:fld>
            <a:endParaRPr lang="es-CO"/>
          </a:p>
        </p:txBody>
      </p:sp>
    </p:spTree>
    <p:extLst>
      <p:ext uri="{BB962C8B-B14F-4D97-AF65-F5344CB8AC3E}">
        <p14:creationId xmlns:p14="http://schemas.microsoft.com/office/powerpoint/2010/main" val="1089034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A79465A0-B7D8-4E29-9C97-B8706349AF52}" type="datetimeFigureOut">
              <a:rPr lang="es-CO" smtClean="0"/>
              <a:t>11/11/2024</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E89B5BB5-9F73-4EC4-9C98-2763BFEF4150}" type="slidenum">
              <a:rPr lang="es-CO" smtClean="0"/>
              <a:t>‹Nº›</a:t>
            </a:fld>
            <a:endParaRPr lang="es-CO"/>
          </a:p>
        </p:txBody>
      </p:sp>
    </p:spTree>
    <p:extLst>
      <p:ext uri="{BB962C8B-B14F-4D97-AF65-F5344CB8AC3E}">
        <p14:creationId xmlns:p14="http://schemas.microsoft.com/office/powerpoint/2010/main" val="2816688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A79465A0-B7D8-4E29-9C97-B8706349AF52}" type="datetimeFigureOut">
              <a:rPr lang="es-CO" smtClean="0"/>
              <a:t>11/11/2024</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E89B5BB5-9F73-4EC4-9C98-2763BFEF4150}" type="slidenum">
              <a:rPr lang="es-CO" smtClean="0"/>
              <a:t>‹Nº›</a:t>
            </a:fld>
            <a:endParaRPr lang="es-CO"/>
          </a:p>
        </p:txBody>
      </p:sp>
    </p:spTree>
    <p:extLst>
      <p:ext uri="{BB962C8B-B14F-4D97-AF65-F5344CB8AC3E}">
        <p14:creationId xmlns:p14="http://schemas.microsoft.com/office/powerpoint/2010/main" val="2974564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9465A0-B7D8-4E29-9C97-B8706349AF52}" type="datetimeFigureOut">
              <a:rPr lang="es-CO" smtClean="0"/>
              <a:t>11/11/2024</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9B5BB5-9F73-4EC4-9C98-2763BFEF4150}" type="slidenum">
              <a:rPr lang="es-CO" smtClean="0"/>
              <a:t>‹Nº›</a:t>
            </a:fld>
            <a:endParaRPr lang="es-CO"/>
          </a:p>
        </p:txBody>
      </p:sp>
    </p:spTree>
    <p:extLst>
      <p:ext uri="{BB962C8B-B14F-4D97-AF65-F5344CB8AC3E}">
        <p14:creationId xmlns:p14="http://schemas.microsoft.com/office/powerpoint/2010/main" val="3684002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647350" y="403123"/>
            <a:ext cx="9615054" cy="1219200"/>
          </a:xfrm>
        </p:spPr>
        <p:txBody>
          <a:bodyPr>
            <a:normAutofit/>
          </a:bodyPr>
          <a:lstStyle/>
          <a:p>
            <a:r>
              <a:rPr lang="es-CO" sz="2800" b="1" i="1" dirty="0" smtClean="0">
                <a:solidFill>
                  <a:srgbClr val="92D050"/>
                </a:solidFill>
              </a:rPr>
              <a:t>PREDICCIÓN DE HABILIDAD DE HABLA USANDO MACHINE LEARNING</a:t>
            </a:r>
            <a:endParaRPr lang="es-CO" sz="2800" b="1" i="1" dirty="0">
              <a:solidFill>
                <a:srgbClr val="92D050"/>
              </a:solidFill>
            </a:endParaRPr>
          </a:p>
        </p:txBody>
      </p:sp>
      <p:sp>
        <p:nvSpPr>
          <p:cNvPr id="3" name="Subtítulo 2"/>
          <p:cNvSpPr>
            <a:spLocks noGrp="1"/>
          </p:cNvSpPr>
          <p:nvPr>
            <p:ph type="subTitle" idx="1"/>
          </p:nvPr>
        </p:nvSpPr>
        <p:spPr>
          <a:xfrm>
            <a:off x="3342968" y="2025445"/>
            <a:ext cx="6223819" cy="3569109"/>
          </a:xfrm>
        </p:spPr>
        <p:txBody>
          <a:bodyPr>
            <a:normAutofit/>
          </a:bodyPr>
          <a:lstStyle/>
          <a:p>
            <a:r>
              <a:rPr lang="es-CO" dirty="0" smtClean="0">
                <a:solidFill>
                  <a:schemeClr val="tx1">
                    <a:lumMod val="75000"/>
                    <a:lumOff val="25000"/>
                  </a:schemeClr>
                </a:solidFill>
              </a:rPr>
              <a:t>Análisis del conjunto de datos </a:t>
            </a:r>
            <a:r>
              <a:rPr lang="es-CO" i="1" dirty="0" smtClean="0">
                <a:solidFill>
                  <a:schemeClr val="tx1">
                    <a:lumMod val="75000"/>
                    <a:lumOff val="25000"/>
                  </a:schemeClr>
                </a:solidFill>
              </a:rPr>
              <a:t>“</a:t>
            </a:r>
            <a:r>
              <a:rPr lang="es-CO" i="1" dirty="0" smtClean="0">
                <a:solidFill>
                  <a:schemeClr val="tx1">
                    <a:lumMod val="75000"/>
                    <a:lumOff val="25000"/>
                  </a:schemeClr>
                </a:solidFill>
              </a:rPr>
              <a:t>Stex</a:t>
            </a:r>
            <a:r>
              <a:rPr lang="es-CO" i="1" dirty="0" smtClean="0">
                <a:solidFill>
                  <a:schemeClr val="tx1">
                    <a:lumMod val="75000"/>
                    <a:lumOff val="25000"/>
                  </a:schemeClr>
                </a:solidFill>
              </a:rPr>
              <a:t>.csv</a:t>
            </a:r>
            <a:r>
              <a:rPr lang="es-CO" i="1" dirty="0" smtClean="0">
                <a:solidFill>
                  <a:schemeClr val="tx1">
                    <a:lumMod val="75000"/>
                    <a:lumOff val="25000"/>
                  </a:schemeClr>
                </a:solidFill>
              </a:rPr>
              <a:t>”</a:t>
            </a:r>
          </a:p>
          <a:p>
            <a:endParaRPr lang="es-CO" i="1" dirty="0">
              <a:solidFill>
                <a:schemeClr val="tx1">
                  <a:lumMod val="75000"/>
                  <a:lumOff val="25000"/>
                </a:schemeClr>
              </a:solidFill>
            </a:endParaRPr>
          </a:p>
          <a:p>
            <a:r>
              <a:rPr lang="es-CO" i="1" dirty="0" smtClean="0">
                <a:solidFill>
                  <a:schemeClr val="tx1">
                    <a:lumMod val="75000"/>
                    <a:lumOff val="25000"/>
                  </a:schemeClr>
                </a:solidFill>
              </a:rPr>
              <a:t>Fabián Hernando Rivera Farías</a:t>
            </a:r>
          </a:p>
          <a:p>
            <a:r>
              <a:rPr lang="es-CO" i="1" dirty="0" smtClean="0">
                <a:solidFill>
                  <a:schemeClr val="tx1">
                    <a:lumMod val="75000"/>
                    <a:lumOff val="25000"/>
                  </a:schemeClr>
                </a:solidFill>
              </a:rPr>
              <a:t>Yohan Jair Rivera Farías</a:t>
            </a:r>
          </a:p>
          <a:p>
            <a:endParaRPr lang="es-CO" i="1" dirty="0" smtClean="0">
              <a:solidFill>
                <a:schemeClr val="tx1">
                  <a:lumMod val="75000"/>
                  <a:lumOff val="25000"/>
                </a:schemeClr>
              </a:solidFill>
            </a:endParaRPr>
          </a:p>
          <a:p>
            <a:endParaRPr lang="es-CO" i="1" dirty="0">
              <a:solidFill>
                <a:schemeClr val="tx1">
                  <a:lumMod val="75000"/>
                  <a:lumOff val="25000"/>
                </a:schemeClr>
              </a:solidFill>
            </a:endParaRPr>
          </a:p>
          <a:p>
            <a:r>
              <a:rPr lang="es-CO" i="1" dirty="0" smtClean="0">
                <a:solidFill>
                  <a:schemeClr val="tx1">
                    <a:lumMod val="75000"/>
                    <a:lumOff val="25000"/>
                  </a:schemeClr>
                </a:solidFill>
              </a:rPr>
              <a:t>12</a:t>
            </a:r>
            <a:r>
              <a:rPr lang="es-CO" i="1" dirty="0" smtClean="0">
                <a:solidFill>
                  <a:schemeClr val="tx1">
                    <a:lumMod val="75000"/>
                    <a:lumOff val="25000"/>
                  </a:schemeClr>
                </a:solidFill>
              </a:rPr>
              <a:t> </a:t>
            </a:r>
            <a:r>
              <a:rPr lang="es-CO" i="1" dirty="0" smtClean="0">
                <a:solidFill>
                  <a:schemeClr val="tx1">
                    <a:lumMod val="75000"/>
                    <a:lumOff val="25000"/>
                  </a:schemeClr>
                </a:solidFill>
              </a:rPr>
              <a:t>/noviembre/2024</a:t>
            </a:r>
            <a:endParaRPr lang="es-CO" i="1" dirty="0">
              <a:solidFill>
                <a:schemeClr val="tx1">
                  <a:lumMod val="75000"/>
                  <a:lumOff val="25000"/>
                </a:schemeClr>
              </a:solidFill>
            </a:endParaRPr>
          </a:p>
          <a:p>
            <a:endParaRPr lang="es-CO" i="1" dirty="0" smtClean="0"/>
          </a:p>
          <a:p>
            <a:endParaRPr lang="es-CO" i="1" dirty="0"/>
          </a:p>
          <a:p>
            <a:endParaRPr lang="es-CO" i="1" dirty="0"/>
          </a:p>
        </p:txBody>
      </p:sp>
    </p:spTree>
    <p:extLst>
      <p:ext uri="{BB962C8B-B14F-4D97-AF65-F5344CB8AC3E}">
        <p14:creationId xmlns:p14="http://schemas.microsoft.com/office/powerpoint/2010/main" val="2130871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sz="2000" b="1" dirty="0" smtClean="0">
                <a:solidFill>
                  <a:srgbClr val="92D050"/>
                </a:solidFill>
              </a:rPr>
              <a:t>EVALUACIÓN DEL MODELO</a:t>
            </a:r>
            <a:endParaRPr lang="es-CO" sz="2000" b="1" dirty="0">
              <a:solidFill>
                <a:srgbClr val="92D050"/>
              </a:solidFill>
            </a:endParaRPr>
          </a:p>
        </p:txBody>
      </p:sp>
      <p:sp>
        <p:nvSpPr>
          <p:cNvPr id="3" name="Marcador de contenido 2"/>
          <p:cNvSpPr>
            <a:spLocks noGrp="1"/>
          </p:cNvSpPr>
          <p:nvPr>
            <p:ph sz="half" idx="1"/>
          </p:nvPr>
        </p:nvSpPr>
        <p:spPr>
          <a:xfrm>
            <a:off x="762000" y="1419225"/>
            <a:ext cx="11163300" cy="5000625"/>
          </a:xfrm>
        </p:spPr>
        <p:txBody>
          <a:bodyPr>
            <a:normAutofit fontScale="25000" lnSpcReduction="20000"/>
          </a:bodyPr>
          <a:lstStyle/>
          <a:p>
            <a:pPr marL="0" indent="0" algn="ctr">
              <a:buNone/>
            </a:pPr>
            <a:r>
              <a:rPr lang="es-CO" sz="7200" b="1" dirty="0" smtClean="0"/>
              <a:t>Explicación de las métricas de evaluación: RMSE y R2</a:t>
            </a:r>
          </a:p>
          <a:p>
            <a:pPr marL="0" indent="0" algn="ctr">
              <a:buNone/>
            </a:pPr>
            <a:endParaRPr lang="es-CO" sz="7200" dirty="0">
              <a:latin typeface="+mj-lt"/>
            </a:endParaRPr>
          </a:p>
          <a:p>
            <a:pPr algn="just"/>
            <a:r>
              <a:rPr lang="es-CO" sz="7200" b="1" dirty="0">
                <a:solidFill>
                  <a:srgbClr val="92D050"/>
                </a:solidFill>
                <a:latin typeface="+mj-lt"/>
              </a:rPr>
              <a:t>RMSE (Raíz del Error Cuadrático Medio</a:t>
            </a:r>
            <a:r>
              <a:rPr lang="es-CO" sz="7200" b="1" dirty="0" smtClean="0">
                <a:solidFill>
                  <a:srgbClr val="92D050"/>
                </a:solidFill>
                <a:latin typeface="+mj-lt"/>
              </a:rPr>
              <a:t>)</a:t>
            </a:r>
          </a:p>
          <a:p>
            <a:pPr marL="0" indent="0" algn="just">
              <a:buNone/>
            </a:pPr>
            <a:endParaRPr lang="es-CO" sz="7200" dirty="0">
              <a:latin typeface="+mj-lt"/>
            </a:endParaRPr>
          </a:p>
          <a:p>
            <a:pPr marL="0" indent="0" algn="just">
              <a:buNone/>
            </a:pPr>
            <a:r>
              <a:rPr lang="es-CO" sz="7200" dirty="0">
                <a:latin typeface="+mj-lt"/>
              </a:rPr>
              <a:t>El </a:t>
            </a:r>
            <a:r>
              <a:rPr lang="es-CO" sz="7200" b="1" dirty="0">
                <a:latin typeface="+mj-lt"/>
              </a:rPr>
              <a:t>RMSE</a:t>
            </a:r>
            <a:r>
              <a:rPr lang="es-CO" sz="7200" dirty="0">
                <a:latin typeface="+mj-lt"/>
              </a:rPr>
              <a:t> mide el promedio de la diferencia entre los valores predichos y los valores reales. Un valor más bajo de RMSE indica que el modelo tiene menos errores de predicción en promedio. El Gradient Boosting tiene un RMSE de 31.78, lo que significa que, en promedio, las predicciones del modelo tienen un error de aproximadamente 31.78 unidades en la escala de la variable objetivo</a:t>
            </a:r>
            <a:r>
              <a:rPr lang="es-CO" sz="7200" dirty="0" smtClean="0">
                <a:latin typeface="+mj-lt"/>
              </a:rPr>
              <a:t>.</a:t>
            </a:r>
          </a:p>
          <a:p>
            <a:pPr algn="just"/>
            <a:endParaRPr lang="es-CO" sz="7200" dirty="0">
              <a:solidFill>
                <a:srgbClr val="92D050"/>
              </a:solidFill>
              <a:latin typeface="+mj-lt"/>
            </a:endParaRPr>
          </a:p>
          <a:p>
            <a:pPr algn="just"/>
            <a:r>
              <a:rPr lang="es-CO" sz="7200" b="1" dirty="0">
                <a:solidFill>
                  <a:srgbClr val="92D050"/>
                </a:solidFill>
                <a:latin typeface="+mj-lt"/>
              </a:rPr>
              <a:t>R² (Coeficiente de Determinación</a:t>
            </a:r>
            <a:r>
              <a:rPr lang="es-CO" sz="7200" b="1" dirty="0" smtClean="0">
                <a:solidFill>
                  <a:srgbClr val="92D050"/>
                </a:solidFill>
                <a:latin typeface="+mj-lt"/>
              </a:rPr>
              <a:t>)</a:t>
            </a:r>
          </a:p>
          <a:p>
            <a:pPr marL="0" indent="0" algn="just">
              <a:buNone/>
            </a:pPr>
            <a:endParaRPr lang="es-CO" sz="7200" dirty="0">
              <a:latin typeface="+mj-lt"/>
            </a:endParaRPr>
          </a:p>
          <a:p>
            <a:pPr marL="0" indent="0" algn="just">
              <a:buNone/>
            </a:pPr>
            <a:r>
              <a:rPr lang="es-CO" sz="7200" dirty="0">
                <a:latin typeface="+mj-lt"/>
              </a:rPr>
              <a:t>El Score </a:t>
            </a:r>
            <a:r>
              <a:rPr lang="es-CO" sz="7200" b="1" dirty="0">
                <a:latin typeface="+mj-lt"/>
              </a:rPr>
              <a:t>R2</a:t>
            </a:r>
            <a:r>
              <a:rPr lang="es-CO" sz="7200" dirty="0">
                <a:latin typeface="+mj-lt"/>
              </a:rPr>
              <a:t> determina cuánto del porcentaje de variabilidad de los datos es explicado por el modelo. Un valor de R2 próximo a 1 sugiere que el modelo puede explicar la mayoría de las variaciones en la capacidad de hablar. El Gradient Boosting presenta un R2 de 0.29, lo que señala que el modelo puede justificar el 29% de la variabilidad en la destreza verbal. En términos prácticos, esto significa que el modelo registra una porción moderada de las relaciones entre los atributos (L2, AaA, LoR, Sex, Family, Enroll) y la capacidad de habla. Todavía existe un 71% de variabilidad sin explicar</a:t>
            </a:r>
            <a:r>
              <a:rPr lang="es-CO" sz="7200" dirty="0"/>
              <a:t>, lo que indica que existen otros elementos que afectan la capacidad de habla que el modelo no ha identificado.</a:t>
            </a:r>
          </a:p>
          <a:p>
            <a:pPr marL="0" indent="0">
              <a:buNone/>
            </a:pPr>
            <a:endParaRPr lang="es-CO" dirty="0"/>
          </a:p>
        </p:txBody>
      </p:sp>
    </p:spTree>
    <p:extLst>
      <p:ext uri="{BB962C8B-B14F-4D97-AF65-F5344CB8AC3E}">
        <p14:creationId xmlns:p14="http://schemas.microsoft.com/office/powerpoint/2010/main" val="3537665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dirty="0"/>
              <a:t/>
            </a:r>
            <a:br>
              <a:rPr lang="es-CO" dirty="0"/>
            </a:br>
            <a:r>
              <a:rPr lang="es-CO" sz="2000" b="1" i="1" dirty="0" smtClean="0">
                <a:solidFill>
                  <a:srgbClr val="92D050"/>
                </a:solidFill>
              </a:rPr>
              <a:t>COMPARACIÓN DEL RENDIMIENTO DE LOS MODELOS</a:t>
            </a:r>
            <a:endParaRPr lang="es-CO" b="1" i="1" dirty="0"/>
          </a:p>
        </p:txBody>
      </p:sp>
      <p:pic>
        <p:nvPicPr>
          <p:cNvPr id="10" name="Marcador de contenido 9"/>
          <p:cNvPicPr>
            <a:picLocks noGrp="1" noChangeAspect="1"/>
          </p:cNvPicPr>
          <p:nvPr>
            <p:ph idx="1"/>
          </p:nvPr>
        </p:nvPicPr>
        <p:blipFill>
          <a:blip r:embed="rId2"/>
          <a:stretch>
            <a:fillRect/>
          </a:stretch>
        </p:blipFill>
        <p:spPr>
          <a:xfrm>
            <a:off x="2266950" y="2409825"/>
            <a:ext cx="7658099" cy="2042340"/>
          </a:xfrm>
          <a:prstGeom prst="rect">
            <a:avLst/>
          </a:prstGeom>
        </p:spPr>
      </p:pic>
    </p:spTree>
    <p:extLst>
      <p:ext uri="{BB962C8B-B14F-4D97-AF65-F5344CB8AC3E}">
        <p14:creationId xmlns:p14="http://schemas.microsoft.com/office/powerpoint/2010/main" val="7621565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5375" y="441325"/>
            <a:ext cx="10515600" cy="1325563"/>
          </a:xfrm>
        </p:spPr>
        <p:txBody>
          <a:bodyPr>
            <a:normAutofit/>
          </a:bodyPr>
          <a:lstStyle/>
          <a:p>
            <a:pPr algn="ctr"/>
            <a:r>
              <a:rPr lang="es-CO" sz="2000" b="1" i="1" dirty="0" smtClean="0">
                <a:solidFill>
                  <a:srgbClr val="92D050"/>
                </a:solidFill>
              </a:rPr>
              <a:t>DESTACAR EL MODELO CON MEJOR RENDIMIENTO (GRADIENT BOOSTING).</a:t>
            </a:r>
            <a:endParaRPr lang="es-CO" sz="2000" b="1" i="1" dirty="0">
              <a:solidFill>
                <a:srgbClr val="92D050"/>
              </a:solidFill>
            </a:endParaRPr>
          </a:p>
        </p:txBody>
      </p:sp>
      <p:pic>
        <p:nvPicPr>
          <p:cNvPr id="4" name="Marcador de contenido 3"/>
          <p:cNvPicPr>
            <a:picLocks noGrp="1" noChangeAspect="1"/>
          </p:cNvPicPr>
          <p:nvPr>
            <p:ph idx="1"/>
          </p:nvPr>
        </p:nvPicPr>
        <p:blipFill>
          <a:blip r:embed="rId2"/>
          <a:stretch>
            <a:fillRect/>
          </a:stretch>
        </p:blipFill>
        <p:spPr>
          <a:xfrm>
            <a:off x="628650" y="1690688"/>
            <a:ext cx="10287000" cy="4852987"/>
          </a:xfrm>
          <a:prstGeom prst="rect">
            <a:avLst/>
          </a:prstGeom>
        </p:spPr>
      </p:pic>
    </p:spTree>
    <p:extLst>
      <p:ext uri="{BB962C8B-B14F-4D97-AF65-F5344CB8AC3E}">
        <p14:creationId xmlns:p14="http://schemas.microsoft.com/office/powerpoint/2010/main" val="7205731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sz="2000" b="1" i="1" dirty="0" smtClean="0">
                <a:solidFill>
                  <a:srgbClr val="92D050"/>
                </a:solidFill>
              </a:rPr>
              <a:t>RECOMENDACIONES DE NEGOCIOS.</a:t>
            </a:r>
            <a:endParaRPr lang="es-CO" sz="2000" b="1" i="1" dirty="0">
              <a:solidFill>
                <a:srgbClr val="92D050"/>
              </a:solidFill>
            </a:endParaRPr>
          </a:p>
        </p:txBody>
      </p:sp>
      <p:sp>
        <p:nvSpPr>
          <p:cNvPr id="3" name="Marcador de contenido 2"/>
          <p:cNvSpPr>
            <a:spLocks noGrp="1"/>
          </p:cNvSpPr>
          <p:nvPr>
            <p:ph idx="1"/>
          </p:nvPr>
        </p:nvSpPr>
        <p:spPr/>
        <p:txBody>
          <a:bodyPr>
            <a:normAutofit/>
          </a:bodyPr>
          <a:lstStyle/>
          <a:p>
            <a:pPr marL="0" indent="0">
              <a:buNone/>
            </a:pPr>
            <a:r>
              <a:rPr lang="es-CO" sz="1800" dirty="0"/>
              <a:t>priorizar la atención a individuos que llegaron a temprana edad y con mayor tiempo de residencia, ofreciendo programas de idioma e integración cultural. Además, se sugiere adaptar los materiales de aprendizaje según el idioma nativo y si la persona es monolingüe o multilingüe, con apoyo específico para hablantes monolingües. Si bien con menor impacto, se deben considerar las necesidades específicas de género y familia lingüística en los programas. Es crucial investigar factores adicionales como nivel socioeconómico y educativo para comprender mejor la variabilidad en la habilidad de habla. Finalmente, se recomienda personalizar las intervenciones para maximizar su impacto en cada </a:t>
            </a:r>
            <a:r>
              <a:rPr lang="es-CO" sz="1800" dirty="0" smtClean="0"/>
              <a:t>individuo.</a:t>
            </a:r>
            <a:endParaRPr lang="es-CO" sz="1800" dirty="0"/>
          </a:p>
        </p:txBody>
      </p:sp>
    </p:spTree>
    <p:extLst>
      <p:ext uri="{BB962C8B-B14F-4D97-AF65-F5344CB8AC3E}">
        <p14:creationId xmlns:p14="http://schemas.microsoft.com/office/powerpoint/2010/main" val="724972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sz="2000" b="1" i="1" dirty="0" smtClean="0">
                <a:solidFill>
                  <a:srgbClr val="92D050"/>
                </a:solidFill>
              </a:rPr>
              <a:t>CONCLUSIÓN</a:t>
            </a:r>
            <a:endParaRPr lang="es-CO" sz="2000" b="1" i="1" dirty="0">
              <a:solidFill>
                <a:srgbClr val="92D050"/>
              </a:solidFill>
            </a:endParaRPr>
          </a:p>
        </p:txBody>
      </p:sp>
      <p:sp>
        <p:nvSpPr>
          <p:cNvPr id="3" name="Marcador de contenido 2"/>
          <p:cNvSpPr>
            <a:spLocks noGrp="1"/>
          </p:cNvSpPr>
          <p:nvPr>
            <p:ph idx="1"/>
          </p:nvPr>
        </p:nvSpPr>
        <p:spPr/>
        <p:txBody>
          <a:bodyPr>
            <a:normAutofit/>
          </a:bodyPr>
          <a:lstStyle/>
          <a:p>
            <a:pPr marL="0" indent="0" algn="just">
              <a:buNone/>
            </a:pPr>
            <a:r>
              <a:rPr lang="es-CO" sz="1800" dirty="0"/>
              <a:t>El análisis del dataset revela que la habilidad de habla está influenciada principalmente por la edad de llegada al nuevo país, la duración de la residencia, el idioma nativo y si la persona es monolingüe o multilingüe. Si bien el modelo predictivo desarrollado (Gradient Boosting) explica un 29% de la variabilidad en la destreza verbal, este porcentaje moderado indica la presencia de otros factores aún no identificados.</a:t>
            </a:r>
            <a:endParaRPr lang="es-CO" sz="1800" dirty="0"/>
          </a:p>
        </p:txBody>
      </p:sp>
    </p:spTree>
    <p:extLst>
      <p:ext uri="{BB962C8B-B14F-4D97-AF65-F5344CB8AC3E}">
        <p14:creationId xmlns:p14="http://schemas.microsoft.com/office/powerpoint/2010/main" val="76984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sz="2000" b="1" i="1" dirty="0" smtClean="0">
                <a:solidFill>
                  <a:srgbClr val="92D050"/>
                </a:solidFill>
              </a:rPr>
              <a:t>PREGUNTAS</a:t>
            </a:r>
            <a:endParaRPr lang="es-CO" sz="2000" b="1" i="1" dirty="0">
              <a:solidFill>
                <a:srgbClr val="92D050"/>
              </a:solidFill>
            </a:endParaRP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6745" y="1854200"/>
            <a:ext cx="7518510" cy="4351338"/>
          </a:xfrm>
        </p:spPr>
      </p:pic>
    </p:spTree>
    <p:extLst>
      <p:ext uri="{BB962C8B-B14F-4D97-AF65-F5344CB8AC3E}">
        <p14:creationId xmlns:p14="http://schemas.microsoft.com/office/powerpoint/2010/main" val="114884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8294" y="1799358"/>
            <a:ext cx="6250420" cy="3486150"/>
          </a:xfrm>
          <a:prstGeom prst="rect">
            <a:avLst/>
          </a:prstGeom>
        </p:spPr>
      </p:pic>
    </p:spTree>
    <p:extLst>
      <p:ext uri="{BB962C8B-B14F-4D97-AF65-F5344CB8AC3E}">
        <p14:creationId xmlns:p14="http://schemas.microsoft.com/office/powerpoint/2010/main" val="14399746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839788" y="1"/>
            <a:ext cx="10515600" cy="785090"/>
          </a:xfrm>
        </p:spPr>
        <p:txBody>
          <a:bodyPr>
            <a:normAutofit/>
          </a:bodyPr>
          <a:lstStyle/>
          <a:p>
            <a:pPr algn="ctr"/>
            <a:r>
              <a:rPr lang="es-CO" sz="2800" b="1" dirty="0" smtClean="0">
                <a:solidFill>
                  <a:srgbClr val="92D050"/>
                </a:solidFill>
              </a:rPr>
              <a:t>INTRODUCCIÓN</a:t>
            </a:r>
            <a:endParaRPr lang="es-CO" sz="2800" b="1" dirty="0">
              <a:solidFill>
                <a:srgbClr val="92D050"/>
              </a:solidFill>
            </a:endParaRPr>
          </a:p>
        </p:txBody>
      </p:sp>
      <p:sp>
        <p:nvSpPr>
          <p:cNvPr id="5" name="Marcador de texto 4"/>
          <p:cNvSpPr>
            <a:spLocks noGrp="1"/>
          </p:cNvSpPr>
          <p:nvPr>
            <p:ph type="body" idx="1"/>
          </p:nvPr>
        </p:nvSpPr>
        <p:spPr>
          <a:xfrm>
            <a:off x="839788" y="1681163"/>
            <a:ext cx="5157787" cy="823912"/>
          </a:xfrm>
        </p:spPr>
        <p:txBody>
          <a:bodyPr/>
          <a:lstStyle/>
          <a:p>
            <a:endParaRPr lang="es-CO" i="1" dirty="0">
              <a:solidFill>
                <a:srgbClr val="92D050"/>
              </a:solidFill>
            </a:endParaRPr>
          </a:p>
          <a:p>
            <a:endParaRPr lang="es-CO" dirty="0"/>
          </a:p>
        </p:txBody>
      </p:sp>
      <p:sp>
        <p:nvSpPr>
          <p:cNvPr id="6" name="Marcador de contenido 5"/>
          <p:cNvSpPr>
            <a:spLocks noGrp="1"/>
          </p:cNvSpPr>
          <p:nvPr>
            <p:ph sz="half" idx="2"/>
          </p:nvPr>
        </p:nvSpPr>
        <p:spPr>
          <a:xfrm>
            <a:off x="839788" y="1133475"/>
            <a:ext cx="5157787" cy="4886325"/>
          </a:xfrm>
        </p:spPr>
        <p:txBody>
          <a:bodyPr>
            <a:normAutofit lnSpcReduction="10000"/>
          </a:bodyPr>
          <a:lstStyle/>
          <a:p>
            <a:pPr marL="0" indent="0" algn="just">
              <a:buNone/>
            </a:pPr>
            <a:r>
              <a:rPr lang="es-CO" sz="1800" b="1" i="1" dirty="0" smtClean="0">
                <a:solidFill>
                  <a:srgbClr val="92D050"/>
                </a:solidFill>
              </a:rPr>
              <a:t>Contexto:</a:t>
            </a:r>
          </a:p>
          <a:p>
            <a:pPr marL="0" indent="0" algn="just">
              <a:buNone/>
            </a:pPr>
            <a:r>
              <a:rPr lang="es-CO" sz="1800" dirty="0" smtClean="0"/>
              <a:t>Los </a:t>
            </a:r>
            <a:r>
              <a:rPr lang="es-CO" sz="1800" dirty="0"/>
              <a:t>datos utilizados en este proyecto fueron obtenidos de </a:t>
            </a:r>
            <a:r>
              <a:rPr lang="es-CO" sz="1800" b="1" dirty="0"/>
              <a:t>Kaggle</a:t>
            </a:r>
            <a:r>
              <a:rPr lang="es-CO" sz="1800" dirty="0"/>
              <a:t> y fueron recopilados por tres investigadores de universidades en los Países Bajos. El objetivo es analizar perfiles de aprendizaje de idiomas en adultos. La base de datos incluye diversas características relevantes para entender los patrones de aprendizaje y las variables que influyen en el proceso</a:t>
            </a:r>
            <a:r>
              <a:rPr lang="es-CO" sz="1800" dirty="0" smtClean="0"/>
              <a:t>.</a:t>
            </a:r>
            <a:endParaRPr lang="es-CO" sz="1800" dirty="0"/>
          </a:p>
          <a:p>
            <a:pPr marL="0" indent="0" algn="just">
              <a:buNone/>
            </a:pPr>
            <a:endParaRPr lang="es-CO" sz="1800" b="1" i="1" dirty="0" smtClean="0">
              <a:solidFill>
                <a:srgbClr val="92D050"/>
              </a:solidFill>
            </a:endParaRPr>
          </a:p>
          <a:p>
            <a:pPr marL="0" indent="0" algn="just">
              <a:buNone/>
            </a:pPr>
            <a:r>
              <a:rPr lang="es-CO" sz="1800" b="1" i="1" dirty="0" smtClean="0">
                <a:solidFill>
                  <a:srgbClr val="92D050"/>
                </a:solidFill>
              </a:rPr>
              <a:t>Importancia</a:t>
            </a:r>
            <a:r>
              <a:rPr lang="es-CO" sz="1800" b="1" i="1" dirty="0">
                <a:solidFill>
                  <a:srgbClr val="92D050"/>
                </a:solidFill>
              </a:rPr>
              <a:t>:</a:t>
            </a:r>
            <a:r>
              <a:rPr lang="es-CO" sz="1800" dirty="0"/>
              <a:t> </a:t>
            </a:r>
            <a:endParaRPr lang="es-CO" sz="1800" dirty="0" smtClean="0"/>
          </a:p>
          <a:p>
            <a:pPr marL="0" indent="0" algn="just">
              <a:buNone/>
            </a:pPr>
            <a:r>
              <a:rPr lang="es-CO" sz="1800" b="1" dirty="0" smtClean="0"/>
              <a:t>¿</a:t>
            </a:r>
            <a:r>
              <a:rPr lang="es-CO" sz="1800" b="1" dirty="0"/>
              <a:t>Por qué es relevante predecir la habilidad de habla? </a:t>
            </a:r>
            <a:endParaRPr lang="es-CO" sz="1800" b="1" dirty="0" smtClean="0"/>
          </a:p>
          <a:p>
            <a:pPr marL="0" indent="0" algn="just">
              <a:buNone/>
            </a:pPr>
            <a:r>
              <a:rPr lang="es-CO" sz="1800" dirty="0" smtClean="0"/>
              <a:t>Permite detectar individuos que podrían necesitar apoyo adicional para desarrollar sus habilidades de habla en un nuevo idioma. Esto es crucial para sus integración social y acceso a  nuevas oportunidades.</a:t>
            </a:r>
          </a:p>
          <a:p>
            <a:pPr marL="0" indent="0">
              <a:buNone/>
            </a:pPr>
            <a:endParaRPr lang="es-CO" sz="1600" b="1" dirty="0"/>
          </a:p>
          <a:p>
            <a:pPr marL="0" indent="0">
              <a:buNone/>
            </a:pPr>
            <a:endParaRPr lang="es-CO" sz="1600" dirty="0"/>
          </a:p>
        </p:txBody>
      </p:sp>
      <p:sp>
        <p:nvSpPr>
          <p:cNvPr id="7" name="Marcador de texto 6"/>
          <p:cNvSpPr>
            <a:spLocks noGrp="1"/>
          </p:cNvSpPr>
          <p:nvPr>
            <p:ph type="body" sz="quarter" idx="3"/>
          </p:nvPr>
        </p:nvSpPr>
        <p:spPr>
          <a:xfrm>
            <a:off x="6286499" y="3276601"/>
            <a:ext cx="5387181" cy="2743200"/>
          </a:xfrm>
        </p:spPr>
        <p:txBody>
          <a:bodyPr>
            <a:normAutofit/>
          </a:bodyPr>
          <a:lstStyle/>
          <a:p>
            <a:endParaRPr lang="es-CO" sz="1800" dirty="0"/>
          </a:p>
        </p:txBody>
      </p:sp>
      <p:sp>
        <p:nvSpPr>
          <p:cNvPr id="13" name="CuadroTexto 12"/>
          <p:cNvSpPr txBox="1"/>
          <p:nvPr/>
        </p:nvSpPr>
        <p:spPr>
          <a:xfrm>
            <a:off x="6286499" y="693018"/>
            <a:ext cx="5272882" cy="2062103"/>
          </a:xfrm>
          <a:prstGeom prst="rect">
            <a:avLst/>
          </a:prstGeom>
          <a:noFill/>
        </p:spPr>
        <p:txBody>
          <a:bodyPr wrap="square" rtlCol="0">
            <a:spAutoFit/>
          </a:bodyPr>
          <a:lstStyle/>
          <a:p>
            <a:endParaRPr lang="es-CO" b="1" i="1" dirty="0" smtClean="0">
              <a:solidFill>
                <a:srgbClr val="92D050"/>
              </a:solidFill>
            </a:endParaRPr>
          </a:p>
          <a:p>
            <a:pPr algn="ctr"/>
            <a:r>
              <a:rPr lang="es-CO" sz="2000" b="1" i="1" dirty="0" smtClean="0">
                <a:solidFill>
                  <a:srgbClr val="92D050"/>
                </a:solidFill>
              </a:rPr>
              <a:t>Objetivo</a:t>
            </a:r>
            <a:r>
              <a:rPr lang="es-CO" sz="2000" b="1" i="1" dirty="0">
                <a:solidFill>
                  <a:srgbClr val="92D050"/>
                </a:solidFill>
              </a:rPr>
              <a:t>: </a:t>
            </a:r>
            <a:endParaRPr lang="es-CO" sz="2000" b="1" i="1" dirty="0" smtClean="0">
              <a:solidFill>
                <a:srgbClr val="92D050"/>
              </a:solidFill>
            </a:endParaRPr>
          </a:p>
          <a:p>
            <a:endParaRPr lang="es-CO" dirty="0"/>
          </a:p>
          <a:p>
            <a:r>
              <a:rPr lang="es-CO" dirty="0" smtClean="0"/>
              <a:t>Predecir </a:t>
            </a:r>
            <a:r>
              <a:rPr lang="es-CO" dirty="0"/>
              <a:t>la habilidad de habla </a:t>
            </a:r>
            <a:r>
              <a:rPr lang="es-CO" b="1" dirty="0" smtClean="0"/>
              <a:t>(</a:t>
            </a:r>
            <a:r>
              <a:rPr lang="es-CO" dirty="0" smtClean="0"/>
              <a:t>“</a:t>
            </a:r>
            <a:r>
              <a:rPr lang="es-CO" b="1" dirty="0" smtClean="0"/>
              <a:t>columna </a:t>
            </a:r>
            <a:r>
              <a:rPr lang="es-CO" b="1" dirty="0"/>
              <a:t>"speaking") </a:t>
            </a:r>
            <a:r>
              <a:rPr lang="es-CO" dirty="0"/>
              <a:t>de un individuo en función de otras características como el idioma nativo </a:t>
            </a:r>
            <a:r>
              <a:rPr lang="es-CO" dirty="0" smtClean="0"/>
              <a:t>(l1), </a:t>
            </a:r>
            <a:r>
              <a:rPr lang="es-CO" dirty="0"/>
              <a:t>el idioma adicional (l2), la edad, el sexo, la familia lingüística, y otros factores.</a:t>
            </a:r>
            <a:endParaRPr lang="es-CO" dirty="0"/>
          </a:p>
        </p:txBody>
      </p:sp>
      <p:pic>
        <p:nvPicPr>
          <p:cNvPr id="15" name="Imagen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498" y="3276600"/>
            <a:ext cx="5387181" cy="2743200"/>
          </a:xfrm>
          <a:prstGeom prst="rect">
            <a:avLst/>
          </a:prstGeom>
        </p:spPr>
      </p:pic>
    </p:spTree>
    <p:extLst>
      <p:ext uri="{BB962C8B-B14F-4D97-AF65-F5344CB8AC3E}">
        <p14:creationId xmlns:p14="http://schemas.microsoft.com/office/powerpoint/2010/main" val="2265855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838200" y="1"/>
            <a:ext cx="10515600" cy="733424"/>
          </a:xfrm>
        </p:spPr>
        <p:txBody>
          <a:bodyPr>
            <a:normAutofit/>
          </a:bodyPr>
          <a:lstStyle/>
          <a:p>
            <a:pPr algn="ctr"/>
            <a:r>
              <a:rPr lang="es-CO" sz="2000" b="1" i="1" dirty="0" smtClean="0">
                <a:solidFill>
                  <a:srgbClr val="92D050"/>
                </a:solidFill>
                <a:latin typeface="+mn-lt"/>
              </a:rPr>
              <a:t>DATOS Y ANALISÍS EXPLORATORIO</a:t>
            </a:r>
            <a:endParaRPr lang="es-CO" sz="2000" b="1" i="1" dirty="0">
              <a:solidFill>
                <a:srgbClr val="92D050"/>
              </a:solidFill>
              <a:latin typeface="+mn-lt"/>
            </a:endParaRPr>
          </a:p>
        </p:txBody>
      </p:sp>
      <p:sp>
        <p:nvSpPr>
          <p:cNvPr id="9" name="Marcador de contenido 8"/>
          <p:cNvSpPr>
            <a:spLocks noGrp="1"/>
          </p:cNvSpPr>
          <p:nvPr>
            <p:ph sz="half" idx="1"/>
          </p:nvPr>
        </p:nvSpPr>
        <p:spPr>
          <a:xfrm>
            <a:off x="304800" y="733425"/>
            <a:ext cx="5715000" cy="5648326"/>
          </a:xfrm>
        </p:spPr>
        <p:txBody>
          <a:bodyPr>
            <a:normAutofit/>
          </a:bodyPr>
          <a:lstStyle/>
          <a:p>
            <a:pPr marL="457200" lvl="1" indent="0">
              <a:buNone/>
            </a:pPr>
            <a:r>
              <a:rPr lang="es-CO" sz="1800" b="1" dirty="0" smtClean="0"/>
              <a:t>Descripción </a:t>
            </a:r>
            <a:r>
              <a:rPr lang="es-CO" sz="1800" b="1" dirty="0"/>
              <a:t>del conjunto de datos (</a:t>
            </a:r>
            <a:r>
              <a:rPr lang="es-CO" sz="1800" b="1" dirty="0" smtClean="0"/>
              <a:t>stex.csv)</a:t>
            </a:r>
          </a:p>
          <a:p>
            <a:pPr marL="457200" lvl="1" indent="0">
              <a:buNone/>
            </a:pPr>
            <a:endParaRPr lang="es-CO" sz="1800" b="1" dirty="0" smtClean="0"/>
          </a:p>
          <a:p>
            <a:pPr marL="457200" lvl="1" indent="0" algn="just">
              <a:buNone/>
            </a:pPr>
            <a:r>
              <a:rPr lang="es-CO" sz="1800" dirty="0" smtClean="0"/>
              <a:t>El propósito del estudio que se lleva a cabo con este conjunto de datos  es estimar la capacidad de habla de una persona, en función de las demás características. El objetivo es comprender cómo elementos  como la lengua materna, el segundo idioma, la edad, el genero, la familia lingüística, la edad de llegada a un nuevo país, el tiempo de residencia, entre otros afectan la habilidad de expresarse verbalmente.</a:t>
            </a:r>
            <a:endParaRPr lang="es-CO" sz="1800" b="1" dirty="0" smtClean="0"/>
          </a:p>
          <a:p>
            <a:pPr marL="457200" lvl="1" indent="0" algn="just">
              <a:buNone/>
            </a:pPr>
            <a:endParaRPr lang="es-CO" sz="1800" dirty="0"/>
          </a:p>
          <a:p>
            <a:pPr marL="457200" lvl="1" indent="0" algn="just">
              <a:buNone/>
            </a:pPr>
            <a:endParaRPr lang="es-CO" sz="1800" dirty="0"/>
          </a:p>
          <a:p>
            <a:pPr marL="457200" lvl="1" indent="0" algn="just">
              <a:buNone/>
            </a:pPr>
            <a:endParaRPr lang="es-CO" sz="1900" dirty="0"/>
          </a:p>
          <a:p>
            <a:endParaRPr lang="es-CO" dirty="0"/>
          </a:p>
        </p:txBody>
      </p:sp>
      <p:sp>
        <p:nvSpPr>
          <p:cNvPr id="14" name="Marcador de contenido 13"/>
          <p:cNvSpPr>
            <a:spLocks noGrp="1"/>
          </p:cNvSpPr>
          <p:nvPr>
            <p:ph sz="half" idx="2"/>
          </p:nvPr>
        </p:nvSpPr>
        <p:spPr>
          <a:xfrm>
            <a:off x="6172200" y="733424"/>
            <a:ext cx="5181600" cy="5514976"/>
          </a:xfrm>
        </p:spPr>
        <p:txBody>
          <a:bodyPr>
            <a:normAutofit/>
          </a:bodyPr>
          <a:lstStyle/>
          <a:p>
            <a:pPr marL="0" indent="0">
              <a:buNone/>
            </a:pPr>
            <a:r>
              <a:rPr lang="es-CO" sz="1800" b="1" dirty="0"/>
              <a:t>Variables Categóricas</a:t>
            </a:r>
            <a:r>
              <a:rPr lang="es-CO" sz="1800" b="1" dirty="0" smtClean="0"/>
              <a:t>:</a:t>
            </a:r>
          </a:p>
          <a:p>
            <a:pPr marL="0" indent="0" algn="just">
              <a:buNone/>
            </a:pPr>
            <a:endParaRPr lang="es-CO" sz="1800" dirty="0"/>
          </a:p>
          <a:p>
            <a:pPr algn="just"/>
            <a:r>
              <a:rPr lang="es-CO" sz="1800" b="1" dirty="0"/>
              <a:t>L2:</a:t>
            </a:r>
            <a:r>
              <a:rPr lang="es-CO" sz="1800" dirty="0"/>
              <a:t> Indica si la persona es monolingüe o multilingüe (valores: </a:t>
            </a:r>
            <a:r>
              <a:rPr lang="es-CO" sz="1800" dirty="0" smtClean="0"/>
              <a:t>'</a:t>
            </a:r>
            <a:r>
              <a:rPr lang="es-CO" sz="1800" dirty="0" err="1" smtClean="0"/>
              <a:t>Monolingual</a:t>
            </a:r>
            <a:r>
              <a:rPr lang="es-CO" sz="1800" dirty="0"/>
              <a:t>', '</a:t>
            </a:r>
            <a:r>
              <a:rPr lang="es-CO" sz="1800" dirty="0" err="1"/>
              <a:t>Multilingual</a:t>
            </a:r>
            <a:r>
              <a:rPr lang="es-CO" sz="1800" dirty="0"/>
              <a:t>'). </a:t>
            </a:r>
            <a:r>
              <a:rPr lang="es-CO" sz="1800" dirty="0" smtClean="0"/>
              <a:t>  Tipo </a:t>
            </a:r>
            <a:r>
              <a:rPr lang="es-CO" sz="1800" dirty="0"/>
              <a:t>de </a:t>
            </a:r>
            <a:r>
              <a:rPr lang="es-CO" sz="1800" dirty="0" smtClean="0"/>
              <a:t>dato</a:t>
            </a:r>
            <a:r>
              <a:rPr lang="es-CO" sz="1800" dirty="0"/>
              <a:t> </a:t>
            </a:r>
            <a:r>
              <a:rPr lang="es-CO" sz="1800" dirty="0" smtClean="0"/>
              <a:t>cadena</a:t>
            </a:r>
          </a:p>
          <a:p>
            <a:pPr marL="0" indent="0" algn="just">
              <a:buNone/>
            </a:pPr>
            <a:endParaRPr lang="es-CO" sz="1800" dirty="0"/>
          </a:p>
          <a:p>
            <a:pPr algn="just"/>
            <a:r>
              <a:rPr lang="es-CO" sz="1800" b="1" dirty="0"/>
              <a:t>Sex:</a:t>
            </a:r>
            <a:r>
              <a:rPr lang="es-CO" sz="1800" dirty="0"/>
              <a:t> Representa el género del individuo (valores: '</a:t>
            </a:r>
            <a:r>
              <a:rPr lang="es-CO" sz="1800" dirty="0" err="1"/>
              <a:t>Female</a:t>
            </a:r>
            <a:r>
              <a:rPr lang="es-CO" sz="1800" dirty="0"/>
              <a:t>', '</a:t>
            </a:r>
            <a:r>
              <a:rPr lang="es-CO" sz="1800" dirty="0" err="1"/>
              <a:t>Male</a:t>
            </a:r>
            <a:r>
              <a:rPr lang="es-CO" sz="1800" dirty="0"/>
              <a:t>'). Tipo de </a:t>
            </a:r>
            <a:r>
              <a:rPr lang="es-CO" sz="1800" dirty="0" smtClean="0"/>
              <a:t>dato</a:t>
            </a:r>
            <a:r>
              <a:rPr lang="es-CO" sz="1800" dirty="0"/>
              <a:t> </a:t>
            </a:r>
            <a:r>
              <a:rPr lang="es-CO" sz="1800" dirty="0" smtClean="0"/>
              <a:t>cadena.</a:t>
            </a:r>
          </a:p>
          <a:p>
            <a:pPr algn="just"/>
            <a:endParaRPr lang="es-CO" sz="1800" dirty="0"/>
          </a:p>
          <a:p>
            <a:pPr algn="just"/>
            <a:r>
              <a:rPr lang="es-CO" sz="1800" b="1" dirty="0"/>
              <a:t>Family:</a:t>
            </a:r>
            <a:r>
              <a:rPr lang="es-CO" sz="1800" dirty="0"/>
              <a:t> Indica si el idioma nativo pertenece a la familia Indoeuropea o a otra familia lingüística (</a:t>
            </a:r>
            <a:r>
              <a:rPr lang="es-CO" sz="1800" dirty="0" smtClean="0"/>
              <a:t>valores Indo-Europeos u otros idiomas</a:t>
            </a:r>
          </a:p>
          <a:p>
            <a:pPr marL="0" indent="0" algn="just">
              <a:buNone/>
            </a:pPr>
            <a:r>
              <a:rPr lang="es-CO" sz="1800" dirty="0" smtClean="0"/>
              <a:t>     Tipo </a:t>
            </a:r>
            <a:r>
              <a:rPr lang="es-CO" sz="1800" dirty="0"/>
              <a:t>de </a:t>
            </a:r>
            <a:r>
              <a:rPr lang="es-CO" sz="1800" dirty="0" smtClean="0"/>
              <a:t>dato cadena.</a:t>
            </a:r>
          </a:p>
          <a:p>
            <a:pPr algn="just"/>
            <a:endParaRPr lang="es-CO" sz="1800" dirty="0"/>
          </a:p>
          <a:p>
            <a:pPr algn="just"/>
            <a:r>
              <a:rPr lang="es-CO" sz="1800" b="1" dirty="0"/>
              <a:t>Enroll:</a:t>
            </a:r>
            <a:r>
              <a:rPr lang="es-CO" sz="1800" dirty="0"/>
              <a:t> Tipo de inscripción (valores: 'Yes' o 'No'). Tipo de </a:t>
            </a:r>
            <a:r>
              <a:rPr lang="es-CO" sz="1800" dirty="0" smtClean="0"/>
              <a:t>dato</a:t>
            </a:r>
            <a:r>
              <a:rPr lang="es-CO" sz="1800" dirty="0"/>
              <a:t> </a:t>
            </a:r>
            <a:r>
              <a:rPr lang="es-CO" sz="1800" dirty="0" smtClean="0"/>
              <a:t>cadena</a:t>
            </a:r>
            <a:endParaRPr lang="es-CO" sz="1800" dirty="0"/>
          </a:p>
          <a:p>
            <a:pPr marL="0" indent="0">
              <a:buNone/>
            </a:pPr>
            <a:endParaRPr lang="es-CO" dirty="0"/>
          </a:p>
        </p:txBody>
      </p:sp>
      <p:pic>
        <p:nvPicPr>
          <p:cNvPr id="13" name="Imagen 12"/>
          <p:cNvPicPr>
            <a:picLocks noChangeAspect="1"/>
          </p:cNvPicPr>
          <p:nvPr/>
        </p:nvPicPr>
        <p:blipFill>
          <a:blip r:embed="rId2"/>
          <a:stretch>
            <a:fillRect/>
          </a:stretch>
        </p:blipFill>
        <p:spPr>
          <a:xfrm>
            <a:off x="566737" y="3943351"/>
            <a:ext cx="5191125" cy="2305050"/>
          </a:xfrm>
          <a:prstGeom prst="rect">
            <a:avLst/>
          </a:prstGeom>
        </p:spPr>
      </p:pic>
    </p:spTree>
    <p:extLst>
      <p:ext uri="{BB962C8B-B14F-4D97-AF65-F5344CB8AC3E}">
        <p14:creationId xmlns:p14="http://schemas.microsoft.com/office/powerpoint/2010/main" val="22291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p:cNvSpPr>
            <a:spLocks noGrp="1"/>
          </p:cNvSpPr>
          <p:nvPr>
            <p:ph type="title"/>
          </p:nvPr>
        </p:nvSpPr>
        <p:spPr>
          <a:xfrm>
            <a:off x="838200" y="0"/>
            <a:ext cx="10515600" cy="838200"/>
          </a:xfrm>
        </p:spPr>
        <p:txBody>
          <a:bodyPr>
            <a:normAutofit/>
          </a:bodyPr>
          <a:lstStyle/>
          <a:p>
            <a:pPr algn="ctr"/>
            <a:r>
              <a:rPr lang="es-CO" i="1" dirty="0" smtClean="0">
                <a:solidFill>
                  <a:srgbClr val="92D050"/>
                </a:solidFill>
              </a:rPr>
              <a:t>Variables Numéricas </a:t>
            </a:r>
            <a:endParaRPr lang="es-CO" i="1" dirty="0">
              <a:solidFill>
                <a:srgbClr val="92D050"/>
              </a:solidFill>
            </a:endParaRPr>
          </a:p>
        </p:txBody>
      </p:sp>
      <p:sp>
        <p:nvSpPr>
          <p:cNvPr id="3" name="Marcador de contenido 2"/>
          <p:cNvSpPr>
            <a:spLocks noGrp="1"/>
          </p:cNvSpPr>
          <p:nvPr>
            <p:ph sz="half" idx="1"/>
          </p:nvPr>
        </p:nvSpPr>
        <p:spPr>
          <a:xfrm>
            <a:off x="838200" y="838200"/>
            <a:ext cx="10515600" cy="5714999"/>
          </a:xfrm>
        </p:spPr>
        <p:txBody>
          <a:bodyPr>
            <a:normAutofit/>
          </a:bodyPr>
          <a:lstStyle/>
          <a:p>
            <a:pPr lvl="0"/>
            <a:endParaRPr lang="es-CO" dirty="0" smtClean="0"/>
          </a:p>
          <a:p>
            <a:pPr lvl="0"/>
            <a:endParaRPr lang="es-CO" dirty="0" smtClean="0"/>
          </a:p>
          <a:p>
            <a:pPr lvl="0"/>
            <a:endParaRPr lang="es-CO" dirty="0" smtClean="0"/>
          </a:p>
          <a:p>
            <a:endParaRPr lang="es-CO" dirty="0"/>
          </a:p>
        </p:txBody>
      </p:sp>
      <p:sp>
        <p:nvSpPr>
          <p:cNvPr id="27" name="CuadroTexto 26"/>
          <p:cNvSpPr txBox="1"/>
          <p:nvPr/>
        </p:nvSpPr>
        <p:spPr>
          <a:xfrm>
            <a:off x="838200" y="1797050"/>
            <a:ext cx="10515600" cy="3416320"/>
          </a:xfrm>
          <a:prstGeom prst="rect">
            <a:avLst/>
          </a:prstGeom>
          <a:noFill/>
        </p:spPr>
        <p:txBody>
          <a:bodyPr wrap="square" rtlCol="0">
            <a:spAutoFit/>
          </a:bodyPr>
          <a:lstStyle/>
          <a:p>
            <a:endParaRPr lang="es-CO" b="1" dirty="0" smtClean="0"/>
          </a:p>
          <a:p>
            <a:endParaRPr lang="es-CO" b="1" dirty="0"/>
          </a:p>
          <a:p>
            <a:endParaRPr lang="es-CO" b="1" dirty="0" smtClean="0"/>
          </a:p>
          <a:p>
            <a:endParaRPr lang="es-CO" b="1" dirty="0"/>
          </a:p>
          <a:p>
            <a:endParaRPr lang="es-CO" b="1" dirty="0" smtClean="0"/>
          </a:p>
          <a:p>
            <a:endParaRPr lang="es-CO" b="1" dirty="0"/>
          </a:p>
          <a:p>
            <a:endParaRPr lang="es-CO" b="1" dirty="0" smtClean="0"/>
          </a:p>
          <a:p>
            <a:r>
              <a:rPr lang="es-CO" b="1" dirty="0" smtClean="0"/>
              <a:t>AaA</a:t>
            </a:r>
            <a:r>
              <a:rPr lang="es-CO" b="1" dirty="0"/>
              <a:t>:</a:t>
            </a:r>
            <a:r>
              <a:rPr lang="es-CO" dirty="0"/>
              <a:t> Edad de llegada al nuevo país </a:t>
            </a:r>
            <a:r>
              <a:rPr lang="es-CO" dirty="0"/>
              <a:t>.</a:t>
            </a:r>
            <a:r>
              <a:rPr lang="es-CO" dirty="0" smtClean="0"/>
              <a:t> </a:t>
            </a:r>
            <a:r>
              <a:rPr lang="es-CO" dirty="0"/>
              <a:t>Tipo de dato: </a:t>
            </a:r>
            <a:r>
              <a:rPr lang="es-CO" dirty="0" smtClean="0"/>
              <a:t>numérico</a:t>
            </a:r>
          </a:p>
          <a:p>
            <a:endParaRPr lang="es-CO" dirty="0"/>
          </a:p>
          <a:p>
            <a:r>
              <a:rPr lang="es-CO" b="1" dirty="0"/>
              <a:t>LoR:</a:t>
            </a:r>
            <a:r>
              <a:rPr lang="es-CO" dirty="0"/>
              <a:t> Duración de la residencia en el nuevo </a:t>
            </a:r>
            <a:r>
              <a:rPr lang="es-CO" dirty="0" smtClean="0"/>
              <a:t>país. Tipo </a:t>
            </a:r>
            <a:r>
              <a:rPr lang="es-CO" dirty="0"/>
              <a:t>de </a:t>
            </a:r>
            <a:r>
              <a:rPr lang="es-CO" dirty="0" smtClean="0"/>
              <a:t>dato</a:t>
            </a:r>
            <a:r>
              <a:rPr lang="es-CO" dirty="0"/>
              <a:t> </a:t>
            </a:r>
            <a:r>
              <a:rPr lang="es-CO" dirty="0" smtClean="0"/>
              <a:t>numérico.</a:t>
            </a:r>
          </a:p>
          <a:p>
            <a:endParaRPr lang="es-CO" dirty="0"/>
          </a:p>
          <a:p>
            <a:r>
              <a:rPr lang="es-CO" b="1" dirty="0"/>
              <a:t>Speaking:</a:t>
            </a:r>
            <a:r>
              <a:rPr lang="es-CO" dirty="0"/>
              <a:t> Habilidad de habla del individuo. Es la variable objetivo (dependiente). Tipo de </a:t>
            </a:r>
            <a:r>
              <a:rPr lang="es-CO" dirty="0" smtClean="0"/>
              <a:t>dato</a:t>
            </a:r>
            <a:r>
              <a:rPr lang="es-CO" dirty="0"/>
              <a:t> </a:t>
            </a:r>
            <a:r>
              <a:rPr lang="es-CO" dirty="0" smtClean="0"/>
              <a:t>numérico.</a:t>
            </a:r>
            <a:endParaRPr lang="es-CO" dirty="0"/>
          </a:p>
        </p:txBody>
      </p:sp>
      <p:pic>
        <p:nvPicPr>
          <p:cNvPr id="28" name="Imagen 27"/>
          <p:cNvPicPr>
            <a:picLocks noChangeAspect="1"/>
          </p:cNvPicPr>
          <p:nvPr/>
        </p:nvPicPr>
        <p:blipFill>
          <a:blip r:embed="rId2"/>
          <a:stretch>
            <a:fillRect/>
          </a:stretch>
        </p:blipFill>
        <p:spPr>
          <a:xfrm>
            <a:off x="838200" y="1057275"/>
            <a:ext cx="10515600" cy="2362200"/>
          </a:xfrm>
          <a:prstGeom prst="rect">
            <a:avLst/>
          </a:prstGeom>
        </p:spPr>
      </p:pic>
    </p:spTree>
    <p:extLst>
      <p:ext uri="{BB962C8B-B14F-4D97-AF65-F5344CB8AC3E}">
        <p14:creationId xmlns:p14="http://schemas.microsoft.com/office/powerpoint/2010/main" val="888800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half" idx="1"/>
          </p:nvPr>
        </p:nvSpPr>
        <p:spPr>
          <a:xfrm>
            <a:off x="0" y="0"/>
            <a:ext cx="6019799" cy="6176963"/>
          </a:xfrm>
        </p:spPr>
        <p:txBody>
          <a:bodyPr>
            <a:normAutofit/>
          </a:bodyPr>
          <a:lstStyle/>
          <a:p>
            <a:pPr marL="0" indent="0" algn="ctr">
              <a:buNone/>
            </a:pPr>
            <a:r>
              <a:rPr lang="es-CO" sz="2000" b="1" i="1" dirty="0" smtClean="0">
                <a:solidFill>
                  <a:srgbClr val="92D050"/>
                </a:solidFill>
              </a:rPr>
              <a:t>Eliminación </a:t>
            </a:r>
            <a:r>
              <a:rPr lang="es-CO" sz="2000" b="1" i="1" dirty="0">
                <a:solidFill>
                  <a:srgbClr val="92D050"/>
                </a:solidFill>
              </a:rPr>
              <a:t>de valores </a:t>
            </a:r>
            <a:r>
              <a:rPr lang="es-CO" sz="2000" b="1" i="1" dirty="0" smtClean="0">
                <a:solidFill>
                  <a:srgbClr val="92D050"/>
                </a:solidFill>
              </a:rPr>
              <a:t>faltantes</a:t>
            </a:r>
          </a:p>
          <a:p>
            <a:pPr marL="0" indent="0">
              <a:buNone/>
            </a:pPr>
            <a:endParaRPr lang="es-CO" sz="1800" dirty="0" smtClean="0"/>
          </a:p>
          <a:p>
            <a:pPr marL="0" indent="0" algn="just">
              <a:buNone/>
            </a:pPr>
            <a:r>
              <a:rPr lang="es-CO" sz="1800" dirty="0" smtClean="0"/>
              <a:t>La </a:t>
            </a:r>
            <a:r>
              <a:rPr lang="es-CO" sz="1800" dirty="0"/>
              <a:t>limpieza de datos se realiza con df = </a:t>
            </a:r>
            <a:r>
              <a:rPr lang="es-CO" sz="1800" dirty="0" smtClean="0"/>
              <a:t>df.dropna (), </a:t>
            </a:r>
            <a:r>
              <a:rPr lang="es-CO" sz="1800" dirty="0"/>
              <a:t>eliminando todas las filas con valores faltantes (NaN) del DataFrame. Esto es crucial para preparar los datos para el modelado, ya que muchos algoritmos de Machine Learning no pueden manejar valores faltantes. Antes de eliminarlos, es recomendable explorar la cantidad de valores faltantes por columna con df.isnull().sum(). </a:t>
            </a:r>
            <a:endParaRPr lang="es-CO" sz="1800" dirty="0" smtClean="0"/>
          </a:p>
          <a:p>
            <a:pPr marL="0" indent="0" algn="ctr">
              <a:buNone/>
            </a:pPr>
            <a:endParaRPr lang="es-CO" sz="1800" b="1" dirty="0" smtClean="0"/>
          </a:p>
          <a:p>
            <a:pPr marL="0" indent="0" algn="just">
              <a:buNone/>
            </a:pPr>
            <a:r>
              <a:rPr lang="es-CO" sz="1800" b="1" dirty="0" smtClean="0">
                <a:solidFill>
                  <a:srgbClr val="92D050"/>
                </a:solidFill>
              </a:rPr>
              <a:t>Histograma</a:t>
            </a:r>
            <a:endParaRPr lang="es-CO" sz="1800" b="1" dirty="0">
              <a:solidFill>
                <a:srgbClr val="92D050"/>
              </a:solidFill>
            </a:endParaRPr>
          </a:p>
          <a:p>
            <a:pPr marL="0" indent="0">
              <a:buNone/>
            </a:pPr>
            <a:r>
              <a:rPr lang="es-CO" sz="1800" dirty="0"/>
              <a:t>Se crean histogramas para las variables </a:t>
            </a:r>
            <a:r>
              <a:rPr lang="es-CO" sz="1800" dirty="0" smtClean="0"/>
              <a:t>numéricas.</a:t>
            </a:r>
          </a:p>
          <a:p>
            <a:pPr marL="0" indent="0" algn="ctr">
              <a:buNone/>
            </a:pPr>
            <a:r>
              <a:rPr lang="es-CO" sz="1800" b="1" dirty="0" smtClean="0">
                <a:solidFill>
                  <a:srgbClr val="92D050"/>
                </a:solidFill>
              </a:rPr>
              <a:t>Objetivo</a:t>
            </a:r>
          </a:p>
          <a:p>
            <a:pPr marL="0" indent="0">
              <a:buNone/>
            </a:pPr>
            <a:r>
              <a:rPr lang="es-CO" sz="1800" dirty="0" smtClean="0"/>
              <a:t>Mostrar la distribución de cada variable numérica como la edad, el puntaje  de habilidad de habla, entre otros. Esto ayuda a identificar la forma de la distribución ( si es normal, sesgada, etc.), la presencia de valores atípicos, y el rango de valores.</a:t>
            </a:r>
            <a:endParaRPr lang="es-CO" sz="1800" dirty="0"/>
          </a:p>
          <a:p>
            <a:pPr marL="457200" lvl="1" indent="0" algn="ctr">
              <a:buNone/>
            </a:pPr>
            <a:endParaRPr lang="es-CO" sz="1800" b="1" dirty="0" smtClean="0"/>
          </a:p>
          <a:p>
            <a:pPr marL="0" indent="0">
              <a:buNone/>
            </a:pPr>
            <a:endParaRPr lang="es-CO" sz="1800" dirty="0"/>
          </a:p>
        </p:txBody>
      </p:sp>
      <p:pic>
        <p:nvPicPr>
          <p:cNvPr id="5" name="Marcador de contenido 4"/>
          <p:cNvPicPr>
            <a:picLocks noGrp="1" noChangeAspect="1"/>
          </p:cNvPicPr>
          <p:nvPr>
            <p:ph sz="half" idx="2"/>
          </p:nvPr>
        </p:nvPicPr>
        <p:blipFill>
          <a:blip r:embed="rId2"/>
          <a:stretch>
            <a:fillRect/>
          </a:stretch>
        </p:blipFill>
        <p:spPr>
          <a:xfrm>
            <a:off x="6019800" y="0"/>
            <a:ext cx="6172200" cy="6176963"/>
          </a:xfrm>
          <a:prstGeom prst="rect">
            <a:avLst/>
          </a:prstGeom>
        </p:spPr>
      </p:pic>
    </p:spTree>
    <p:extLst>
      <p:ext uri="{BB962C8B-B14F-4D97-AF65-F5344CB8AC3E}">
        <p14:creationId xmlns:p14="http://schemas.microsoft.com/office/powerpoint/2010/main" val="625349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half" idx="1"/>
          </p:nvPr>
        </p:nvSpPr>
        <p:spPr>
          <a:xfrm>
            <a:off x="1095375" y="0"/>
            <a:ext cx="6096000" cy="6762750"/>
          </a:xfrm>
        </p:spPr>
        <p:txBody>
          <a:bodyPr>
            <a:normAutofit/>
          </a:bodyPr>
          <a:lstStyle/>
          <a:p>
            <a:pPr marL="0" indent="0" algn="r">
              <a:buNone/>
            </a:pPr>
            <a:r>
              <a:rPr lang="es-CO" sz="2000" b="1" i="1" dirty="0" smtClean="0">
                <a:solidFill>
                  <a:srgbClr val="92D050"/>
                </a:solidFill>
              </a:rPr>
              <a:t>Gráficos de Barras</a:t>
            </a:r>
            <a:endParaRPr lang="es-CO" sz="2000" b="1" i="1" dirty="0">
              <a:solidFill>
                <a:srgbClr val="92D050"/>
              </a:solidFill>
            </a:endParaRPr>
          </a:p>
        </p:txBody>
      </p:sp>
      <p:pic>
        <p:nvPicPr>
          <p:cNvPr id="6" name="Marcador de contenido 5"/>
          <p:cNvPicPr>
            <a:picLocks noGrp="1" noChangeAspect="1"/>
          </p:cNvPicPr>
          <p:nvPr>
            <p:ph sz="half" idx="2"/>
          </p:nvPr>
        </p:nvPicPr>
        <p:blipFill>
          <a:blip r:embed="rId2"/>
          <a:stretch>
            <a:fillRect/>
          </a:stretch>
        </p:blipFill>
        <p:spPr>
          <a:xfrm>
            <a:off x="6019800" y="376237"/>
            <a:ext cx="5886450" cy="3286126"/>
          </a:xfrm>
          <a:prstGeom prst="rect">
            <a:avLst/>
          </a:prstGeom>
        </p:spPr>
      </p:pic>
      <p:pic>
        <p:nvPicPr>
          <p:cNvPr id="5" name="Imagen 4"/>
          <p:cNvPicPr>
            <a:picLocks noChangeAspect="1"/>
          </p:cNvPicPr>
          <p:nvPr/>
        </p:nvPicPr>
        <p:blipFill>
          <a:blip r:embed="rId3"/>
          <a:stretch>
            <a:fillRect/>
          </a:stretch>
        </p:blipFill>
        <p:spPr>
          <a:xfrm>
            <a:off x="0" y="376237"/>
            <a:ext cx="6086475" cy="3090863"/>
          </a:xfrm>
          <a:prstGeom prst="rect">
            <a:avLst/>
          </a:prstGeom>
        </p:spPr>
      </p:pic>
      <p:pic>
        <p:nvPicPr>
          <p:cNvPr id="7" name="Imagen 6"/>
          <p:cNvPicPr>
            <a:picLocks noChangeAspect="1"/>
          </p:cNvPicPr>
          <p:nvPr/>
        </p:nvPicPr>
        <p:blipFill>
          <a:blip r:embed="rId4"/>
          <a:stretch>
            <a:fillRect/>
          </a:stretch>
        </p:blipFill>
        <p:spPr>
          <a:xfrm>
            <a:off x="0" y="3467100"/>
            <a:ext cx="5810250" cy="3038476"/>
          </a:xfrm>
          <a:prstGeom prst="rect">
            <a:avLst/>
          </a:prstGeom>
        </p:spPr>
      </p:pic>
      <p:sp>
        <p:nvSpPr>
          <p:cNvPr id="8" name="CuadroTexto 7"/>
          <p:cNvSpPr txBox="1"/>
          <p:nvPr/>
        </p:nvSpPr>
        <p:spPr>
          <a:xfrm>
            <a:off x="6019801" y="4243387"/>
            <a:ext cx="6172199" cy="2308324"/>
          </a:xfrm>
          <a:prstGeom prst="rect">
            <a:avLst/>
          </a:prstGeom>
          <a:noFill/>
        </p:spPr>
        <p:txBody>
          <a:bodyPr wrap="square" rtlCol="0">
            <a:spAutoFit/>
          </a:bodyPr>
          <a:lstStyle/>
          <a:p>
            <a:endParaRPr lang="es-CO" dirty="0"/>
          </a:p>
          <a:p>
            <a:pPr lvl="1" algn="ctr"/>
            <a:r>
              <a:rPr lang="es-CO" b="1" i="1" dirty="0" smtClean="0">
                <a:solidFill>
                  <a:srgbClr val="92D050"/>
                </a:solidFill>
              </a:rPr>
              <a:t>Objetivo</a:t>
            </a:r>
          </a:p>
          <a:p>
            <a:pPr lvl="1" algn="just"/>
            <a:endParaRPr lang="es-CO" dirty="0"/>
          </a:p>
          <a:p>
            <a:pPr lvl="1" algn="just"/>
            <a:r>
              <a:rPr lang="es-CO" dirty="0" smtClean="0"/>
              <a:t>Visualizar la frecuencia  de cada categoría dentro de estas variables. Permite comparar la cantidad de participantes de diferentes idiomas nativos, países de origen y segundos idiomas.</a:t>
            </a:r>
            <a:endParaRPr lang="es-CO" dirty="0"/>
          </a:p>
          <a:p>
            <a:pPr lvl="1" algn="ctr"/>
            <a:r>
              <a:rPr lang="es-CO" dirty="0" smtClean="0"/>
              <a:t> </a:t>
            </a:r>
            <a:endParaRPr lang="es-CO" sz="1600" dirty="0"/>
          </a:p>
        </p:txBody>
      </p:sp>
    </p:spTree>
    <p:extLst>
      <p:ext uri="{BB962C8B-B14F-4D97-AF65-F5344CB8AC3E}">
        <p14:creationId xmlns:p14="http://schemas.microsoft.com/office/powerpoint/2010/main" val="3998514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668656"/>
            <a:ext cx="10515600" cy="45719"/>
          </a:xfrm>
        </p:spPr>
        <p:txBody>
          <a:bodyPr>
            <a:normAutofit fontScale="90000"/>
          </a:bodyPr>
          <a:lstStyle/>
          <a:p>
            <a:pPr algn="ctr"/>
            <a:r>
              <a:rPr lang="es-CO" sz="2000" b="1" i="1" dirty="0">
                <a:solidFill>
                  <a:srgbClr val="92D050"/>
                </a:solidFill>
              </a:rPr>
              <a:t>Mapa de calor de correlación</a:t>
            </a:r>
            <a:r>
              <a:rPr lang="es-CO" dirty="0"/>
              <a:t/>
            </a:r>
            <a:br>
              <a:rPr lang="es-CO" dirty="0"/>
            </a:br>
            <a:endParaRPr lang="es-CO" dirty="0"/>
          </a:p>
        </p:txBody>
      </p:sp>
      <p:pic>
        <p:nvPicPr>
          <p:cNvPr id="5" name="Marcador de contenido 4"/>
          <p:cNvPicPr>
            <a:picLocks noGrp="1" noChangeAspect="1"/>
          </p:cNvPicPr>
          <p:nvPr>
            <p:ph sz="half" idx="1"/>
          </p:nvPr>
        </p:nvPicPr>
        <p:blipFill>
          <a:blip r:embed="rId2"/>
          <a:stretch>
            <a:fillRect/>
          </a:stretch>
        </p:blipFill>
        <p:spPr>
          <a:xfrm>
            <a:off x="255452" y="790575"/>
            <a:ext cx="5916748" cy="5353050"/>
          </a:xfrm>
          <a:prstGeom prst="rect">
            <a:avLst/>
          </a:prstGeom>
        </p:spPr>
      </p:pic>
      <p:sp>
        <p:nvSpPr>
          <p:cNvPr id="4" name="Marcador de contenido 3"/>
          <p:cNvSpPr>
            <a:spLocks noGrp="1"/>
          </p:cNvSpPr>
          <p:nvPr>
            <p:ph sz="half" idx="2"/>
          </p:nvPr>
        </p:nvSpPr>
        <p:spPr>
          <a:xfrm>
            <a:off x="6419851" y="904875"/>
            <a:ext cx="5114924" cy="4257675"/>
          </a:xfrm>
        </p:spPr>
        <p:txBody>
          <a:bodyPr>
            <a:normAutofit/>
          </a:bodyPr>
          <a:lstStyle/>
          <a:p>
            <a:pPr marL="0" indent="0" algn="ctr">
              <a:buNone/>
            </a:pPr>
            <a:endParaRPr lang="es-CO" sz="2000" b="1" i="1" dirty="0" smtClean="0">
              <a:solidFill>
                <a:srgbClr val="92D050"/>
              </a:solidFill>
            </a:endParaRPr>
          </a:p>
          <a:p>
            <a:pPr marL="0" indent="0" algn="ctr">
              <a:buNone/>
            </a:pPr>
            <a:endParaRPr lang="es-CO" sz="2000" b="1" i="1" dirty="0">
              <a:solidFill>
                <a:srgbClr val="92D050"/>
              </a:solidFill>
            </a:endParaRPr>
          </a:p>
          <a:p>
            <a:pPr marL="0" indent="0" algn="ctr">
              <a:buNone/>
            </a:pPr>
            <a:r>
              <a:rPr lang="es-CO" sz="2000" b="1" i="1" dirty="0" smtClean="0">
                <a:solidFill>
                  <a:srgbClr val="92D050"/>
                </a:solidFill>
              </a:rPr>
              <a:t>Objetivo</a:t>
            </a:r>
          </a:p>
          <a:p>
            <a:pPr marL="0" indent="0" algn="ctr">
              <a:buNone/>
            </a:pPr>
            <a:endParaRPr lang="es-CO" sz="2000" b="1" i="1" dirty="0" smtClean="0">
              <a:solidFill>
                <a:srgbClr val="92D050"/>
              </a:solidFill>
            </a:endParaRPr>
          </a:p>
          <a:p>
            <a:pPr marL="0" indent="0" algn="just">
              <a:buNone/>
            </a:pPr>
            <a:r>
              <a:rPr lang="es-CO" sz="1800" dirty="0" smtClean="0"/>
              <a:t> </a:t>
            </a:r>
            <a:r>
              <a:rPr lang="es-CO" sz="1800" dirty="0"/>
              <a:t>Identificar relaciones lineales entre las variables numéricas. Los colores más intensos (rojo o azul) indican una correlación más fuerte, ya sea positiva (rojo) o negativa (azul). Esto ayuda a entender qué variables están relacionadas y cómo se influyen entre sí.</a:t>
            </a:r>
          </a:p>
          <a:p>
            <a:pPr marL="0" indent="0" algn="ctr">
              <a:buNone/>
            </a:pPr>
            <a:endParaRPr lang="es-CO" sz="2000" b="1" i="1" dirty="0" smtClean="0">
              <a:solidFill>
                <a:srgbClr val="92D050"/>
              </a:solidFill>
            </a:endParaRPr>
          </a:p>
          <a:p>
            <a:pPr marL="0" indent="0" algn="ctr">
              <a:buNone/>
            </a:pPr>
            <a:endParaRPr lang="es-CO" sz="2000" i="1" dirty="0">
              <a:solidFill>
                <a:srgbClr val="92D050"/>
              </a:solidFill>
            </a:endParaRPr>
          </a:p>
        </p:txBody>
      </p:sp>
    </p:spTree>
    <p:extLst>
      <p:ext uri="{BB962C8B-B14F-4D97-AF65-F5344CB8AC3E}">
        <p14:creationId xmlns:p14="http://schemas.microsoft.com/office/powerpoint/2010/main" val="2091530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4400" y="403225"/>
            <a:ext cx="10515600" cy="796925"/>
          </a:xfrm>
        </p:spPr>
        <p:txBody>
          <a:bodyPr>
            <a:normAutofit/>
          </a:bodyPr>
          <a:lstStyle/>
          <a:p>
            <a:pPr algn="ctr"/>
            <a:r>
              <a:rPr lang="es-CO" sz="2400" b="1" i="1" dirty="0" smtClean="0">
                <a:solidFill>
                  <a:srgbClr val="92D050"/>
                </a:solidFill>
              </a:rPr>
              <a:t>INGENIERÍA DE CARACTERÍSTICAS</a:t>
            </a:r>
            <a:endParaRPr lang="es-CO" sz="2400" b="1" i="1" dirty="0">
              <a:solidFill>
                <a:srgbClr val="92D050"/>
              </a:solidFill>
            </a:endParaRPr>
          </a:p>
        </p:txBody>
      </p:sp>
      <p:sp>
        <p:nvSpPr>
          <p:cNvPr id="3" name="Marcador de contenido 2"/>
          <p:cNvSpPr>
            <a:spLocks noGrp="1"/>
          </p:cNvSpPr>
          <p:nvPr>
            <p:ph sz="half" idx="1"/>
          </p:nvPr>
        </p:nvSpPr>
        <p:spPr>
          <a:xfrm>
            <a:off x="76200" y="1200150"/>
            <a:ext cx="4819650" cy="5453065"/>
          </a:xfrm>
        </p:spPr>
        <p:txBody>
          <a:bodyPr>
            <a:normAutofit/>
          </a:bodyPr>
          <a:lstStyle/>
          <a:p>
            <a:pPr marL="0" indent="0" algn="just">
              <a:buNone/>
            </a:pPr>
            <a:endParaRPr lang="es-CO" sz="1800" dirty="0" smtClean="0"/>
          </a:p>
          <a:p>
            <a:pPr marL="0" indent="0" algn="just">
              <a:buNone/>
            </a:pPr>
            <a:endParaRPr lang="es-CO" sz="1800" dirty="0"/>
          </a:p>
          <a:p>
            <a:pPr marL="0" indent="0" algn="just">
              <a:buNone/>
            </a:pPr>
            <a:r>
              <a:rPr lang="es-CO" sz="1800" dirty="0" smtClean="0"/>
              <a:t>La </a:t>
            </a:r>
            <a:r>
              <a:rPr lang="es-CO" sz="1800" dirty="0"/>
              <a:t>ingeniería de características es el proceso de crear nuevas características a partir de las existentes para mejorar el rendimiento de los modelos de aprendizaje automático. Es crucial porque puede ayudar a</a:t>
            </a:r>
            <a:r>
              <a:rPr lang="es-CO" sz="1800" dirty="0" smtClean="0"/>
              <a:t>:</a:t>
            </a:r>
          </a:p>
          <a:p>
            <a:pPr marL="0" indent="0" algn="just">
              <a:buNone/>
            </a:pPr>
            <a:endParaRPr lang="es-CO" sz="1800" b="1" dirty="0"/>
          </a:p>
          <a:p>
            <a:pPr algn="just"/>
            <a:r>
              <a:rPr lang="es-CO" sz="1800" b="1" dirty="0" smtClean="0">
                <a:solidFill>
                  <a:srgbClr val="92D050"/>
                </a:solidFill>
              </a:rPr>
              <a:t>Mejorar </a:t>
            </a:r>
            <a:r>
              <a:rPr lang="es-CO" sz="1800" b="1" dirty="0">
                <a:solidFill>
                  <a:srgbClr val="92D050"/>
                </a:solidFill>
              </a:rPr>
              <a:t>la precisión del </a:t>
            </a:r>
            <a:r>
              <a:rPr lang="es-CO" sz="1800" b="1" dirty="0" smtClean="0">
                <a:solidFill>
                  <a:srgbClr val="92D050"/>
                </a:solidFill>
              </a:rPr>
              <a:t>modelo</a:t>
            </a:r>
          </a:p>
          <a:p>
            <a:pPr algn="just"/>
            <a:r>
              <a:rPr lang="es-CO" sz="1800" b="1" dirty="0">
                <a:solidFill>
                  <a:srgbClr val="92D050"/>
                </a:solidFill>
              </a:rPr>
              <a:t>Manejar variables </a:t>
            </a:r>
            <a:r>
              <a:rPr lang="es-CO" sz="1800" b="1" dirty="0" smtClean="0">
                <a:solidFill>
                  <a:srgbClr val="92D050"/>
                </a:solidFill>
              </a:rPr>
              <a:t>categóricas</a:t>
            </a:r>
          </a:p>
          <a:p>
            <a:pPr algn="just"/>
            <a:r>
              <a:rPr lang="es-CO" sz="1800" b="1" dirty="0">
                <a:solidFill>
                  <a:srgbClr val="92D050"/>
                </a:solidFill>
              </a:rPr>
              <a:t>Manejar datos </a:t>
            </a:r>
            <a:r>
              <a:rPr lang="es-CO" sz="1800" b="1" dirty="0" smtClean="0">
                <a:solidFill>
                  <a:srgbClr val="92D050"/>
                </a:solidFill>
              </a:rPr>
              <a:t>faltantes</a:t>
            </a:r>
          </a:p>
          <a:p>
            <a:pPr algn="just"/>
            <a:r>
              <a:rPr lang="es-CO" sz="1800" b="1" dirty="0">
                <a:solidFill>
                  <a:srgbClr val="92D050"/>
                </a:solidFill>
              </a:rPr>
              <a:t>Reducir el sobreajuste</a:t>
            </a:r>
            <a:endParaRPr lang="es-CO" sz="1800" dirty="0">
              <a:solidFill>
                <a:srgbClr val="92D050"/>
              </a:solidFill>
            </a:endParaRPr>
          </a:p>
        </p:txBody>
      </p:sp>
      <p:sp>
        <p:nvSpPr>
          <p:cNvPr id="4" name="Marcador de contenido 3"/>
          <p:cNvSpPr>
            <a:spLocks noGrp="1"/>
          </p:cNvSpPr>
          <p:nvPr>
            <p:ph sz="half" idx="2"/>
          </p:nvPr>
        </p:nvSpPr>
        <p:spPr>
          <a:xfrm>
            <a:off x="5591174" y="1200150"/>
            <a:ext cx="5762625" cy="5453063"/>
          </a:xfrm>
        </p:spPr>
        <p:txBody>
          <a:bodyPr>
            <a:normAutofit/>
          </a:bodyPr>
          <a:lstStyle/>
          <a:p>
            <a:pPr marL="0" indent="0" algn="ctr">
              <a:buNone/>
            </a:pPr>
            <a:endParaRPr lang="es-CO" b="1" dirty="0" smtClean="0">
              <a:solidFill>
                <a:srgbClr val="92D050"/>
              </a:solidFill>
            </a:endParaRPr>
          </a:p>
          <a:p>
            <a:pPr marL="0" indent="0" algn="ctr">
              <a:buNone/>
            </a:pPr>
            <a:endParaRPr lang="es-CO" b="1" dirty="0" smtClean="0">
              <a:solidFill>
                <a:srgbClr val="92D050"/>
              </a:solidFill>
            </a:endParaRPr>
          </a:p>
          <a:p>
            <a:pPr marL="0" indent="0" algn="ctr">
              <a:buNone/>
            </a:pPr>
            <a:r>
              <a:rPr lang="es-CO" b="1" dirty="0" smtClean="0">
                <a:solidFill>
                  <a:srgbClr val="92D050"/>
                </a:solidFill>
              </a:rPr>
              <a:t>Técnicas Utilizadas</a:t>
            </a:r>
            <a:endParaRPr lang="es-CO" sz="1900" b="1" dirty="0" smtClean="0">
              <a:solidFill>
                <a:srgbClr val="92D050"/>
              </a:solidFill>
            </a:endParaRPr>
          </a:p>
          <a:p>
            <a:pPr lvl="0" algn="just"/>
            <a:r>
              <a:rPr lang="es-CO" sz="1800" b="1" dirty="0" smtClean="0"/>
              <a:t>CodificaciónOne-Hot</a:t>
            </a:r>
            <a:r>
              <a:rPr lang="es-CO" sz="1800" b="1" dirty="0"/>
              <a:t>:</a:t>
            </a:r>
            <a:r>
              <a:rPr lang="es-CO" sz="1800" dirty="0"/>
              <a:t> Se utiliza OneHotEncoder para transformar las características categóricas </a:t>
            </a:r>
            <a:r>
              <a:rPr lang="es-CO" sz="1800" dirty="0" smtClean="0"/>
              <a:t>('L2‘segundo idioma) </a:t>
            </a:r>
            <a:r>
              <a:rPr lang="es-CO" sz="1800" dirty="0"/>
              <a:t>y 'Family' en características numéricas. Esto asegura que el modelo pueda utilizar eficazmente esta información para el aprendizaje</a:t>
            </a:r>
            <a:r>
              <a:rPr lang="es-CO" sz="1800" dirty="0" smtClean="0"/>
              <a:t>.</a:t>
            </a:r>
          </a:p>
          <a:p>
            <a:pPr lvl="0" algn="just"/>
            <a:endParaRPr lang="es-CO" sz="1800" dirty="0"/>
          </a:p>
          <a:p>
            <a:pPr lvl="0" algn="just"/>
            <a:r>
              <a:rPr lang="es-CO" sz="1800" b="1" dirty="0"/>
              <a:t>Escalado Estándar:</a:t>
            </a:r>
            <a:r>
              <a:rPr lang="es-CO" sz="1800" dirty="0"/>
              <a:t> Se utiliza StandardScaler para escalar las características numéricas 'AaA', 'LoR' y 'Enroll'. Esto asegura que las características tengan una media cero y una varianza unitaria, lo que puede ayudar a mejorar el rendimiento de algunos modelos de aprendizaje automático.</a:t>
            </a:r>
          </a:p>
          <a:p>
            <a:pPr marL="0" indent="0" algn="ctr">
              <a:buNone/>
            </a:pPr>
            <a:endParaRPr lang="es-CO" b="1" dirty="0">
              <a:solidFill>
                <a:srgbClr val="92D050"/>
              </a:solidFill>
            </a:endParaRPr>
          </a:p>
          <a:p>
            <a:pPr marL="0" indent="0" algn="ctr">
              <a:buNone/>
            </a:pPr>
            <a:endParaRPr lang="es-CO" b="1" dirty="0">
              <a:solidFill>
                <a:srgbClr val="92D050"/>
              </a:solidFill>
            </a:endParaRPr>
          </a:p>
        </p:txBody>
      </p:sp>
    </p:spTree>
    <p:extLst>
      <p:ext uri="{BB962C8B-B14F-4D97-AF65-F5344CB8AC3E}">
        <p14:creationId xmlns:p14="http://schemas.microsoft.com/office/powerpoint/2010/main" val="1060575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sz="2000" b="1" dirty="0" smtClean="0">
                <a:solidFill>
                  <a:srgbClr val="92D050"/>
                </a:solidFill>
              </a:rPr>
              <a:t>ENTRENAMIENTO DE MODELOS</a:t>
            </a:r>
            <a:endParaRPr lang="es-CO" sz="2000" b="1" dirty="0">
              <a:solidFill>
                <a:srgbClr val="92D050"/>
              </a:solidFill>
            </a:endParaRPr>
          </a:p>
        </p:txBody>
      </p:sp>
      <p:sp>
        <p:nvSpPr>
          <p:cNvPr id="3" name="Marcador de contenido 2"/>
          <p:cNvSpPr>
            <a:spLocks noGrp="1"/>
          </p:cNvSpPr>
          <p:nvPr>
            <p:ph sz="half" idx="1"/>
          </p:nvPr>
        </p:nvSpPr>
        <p:spPr>
          <a:xfrm>
            <a:off x="295275" y="1524000"/>
            <a:ext cx="3638550" cy="4814888"/>
          </a:xfrm>
        </p:spPr>
        <p:txBody>
          <a:bodyPr/>
          <a:lstStyle/>
          <a:p>
            <a:pPr marL="0" indent="0" algn="just">
              <a:buNone/>
            </a:pPr>
            <a:endParaRPr lang="es-CO" sz="1800" dirty="0" smtClean="0"/>
          </a:p>
          <a:p>
            <a:pPr marL="0" indent="0" algn="just">
              <a:buNone/>
            </a:pPr>
            <a:r>
              <a:rPr lang="es-CO" sz="1800" b="1" i="1" dirty="0" smtClean="0"/>
              <a:t>Presentación de los modelos de regresión utilizados</a:t>
            </a:r>
          </a:p>
          <a:p>
            <a:pPr marL="0" indent="0" algn="just">
              <a:buNone/>
            </a:pPr>
            <a:endParaRPr lang="es-CO" sz="1800" dirty="0" smtClean="0"/>
          </a:p>
          <a:p>
            <a:pPr algn="just">
              <a:buFont typeface="Wingdings" panose="05000000000000000000" pitchFamily="2" charset="2"/>
              <a:buChar char="v"/>
            </a:pPr>
            <a:r>
              <a:rPr lang="es-CO" sz="1800" dirty="0" smtClean="0"/>
              <a:t>Regresión lineal</a:t>
            </a:r>
          </a:p>
          <a:p>
            <a:pPr algn="just">
              <a:buFont typeface="Wingdings" panose="05000000000000000000" pitchFamily="2" charset="2"/>
              <a:buChar char="v"/>
            </a:pPr>
            <a:r>
              <a:rPr lang="es-CO" sz="1800" dirty="0" smtClean="0"/>
              <a:t>Árbol de decisión</a:t>
            </a:r>
            <a:endParaRPr lang="es-CO" sz="1800" dirty="0"/>
          </a:p>
          <a:p>
            <a:pPr algn="just">
              <a:buFont typeface="Wingdings" panose="05000000000000000000" pitchFamily="2" charset="2"/>
              <a:buChar char="v"/>
            </a:pPr>
            <a:r>
              <a:rPr lang="es-CO" sz="1800" dirty="0" smtClean="0"/>
              <a:t>Random Forest</a:t>
            </a:r>
          </a:p>
          <a:p>
            <a:pPr algn="just">
              <a:buFont typeface="Wingdings" panose="05000000000000000000" pitchFamily="2" charset="2"/>
              <a:buChar char="v"/>
            </a:pPr>
            <a:r>
              <a:rPr lang="es-CO" sz="1800" dirty="0" smtClean="0"/>
              <a:t>Gradient Boosting</a:t>
            </a:r>
            <a:endParaRPr lang="es-CO" sz="1800" dirty="0"/>
          </a:p>
          <a:p>
            <a:pPr marL="0" indent="0">
              <a:buNone/>
            </a:pPr>
            <a:endParaRPr lang="es-CO" dirty="0"/>
          </a:p>
        </p:txBody>
      </p:sp>
      <p:sp>
        <p:nvSpPr>
          <p:cNvPr id="4" name="Marcador de contenido 3"/>
          <p:cNvSpPr>
            <a:spLocks noGrp="1"/>
          </p:cNvSpPr>
          <p:nvPr>
            <p:ph sz="half" idx="2"/>
          </p:nvPr>
        </p:nvSpPr>
        <p:spPr>
          <a:xfrm>
            <a:off x="4495800" y="1782762"/>
            <a:ext cx="6391275" cy="4556125"/>
          </a:xfrm>
        </p:spPr>
        <p:txBody>
          <a:bodyPr/>
          <a:lstStyle/>
          <a:p>
            <a:pPr marL="0" indent="0" algn="just">
              <a:buNone/>
            </a:pPr>
            <a:endParaRPr lang="es-CO" sz="1800" dirty="0" smtClean="0"/>
          </a:p>
          <a:p>
            <a:pPr marL="457200" lvl="1" indent="0" algn="ctr">
              <a:buNone/>
            </a:pPr>
            <a:r>
              <a:rPr lang="es-CO" b="1" i="1" dirty="0" smtClean="0"/>
              <a:t>Justificación </a:t>
            </a:r>
            <a:r>
              <a:rPr lang="es-CO" b="1" i="1" dirty="0"/>
              <a:t>de la elección de estos modelos.</a:t>
            </a:r>
            <a:endParaRPr lang="es-CO" sz="2000" b="1" i="1" dirty="0"/>
          </a:p>
          <a:p>
            <a:pPr marL="0" indent="0" algn="just">
              <a:buNone/>
            </a:pPr>
            <a:endParaRPr lang="es-CO" sz="1800" dirty="0"/>
          </a:p>
          <a:p>
            <a:pPr marL="0" indent="0" algn="just">
              <a:buNone/>
            </a:pPr>
            <a:r>
              <a:rPr lang="es-CO" sz="1800" dirty="0" smtClean="0"/>
              <a:t>Estos </a:t>
            </a:r>
            <a:r>
              <a:rPr lang="es-CO" sz="1800" dirty="0"/>
              <a:t>modelos se eligen con frecuencia en problemas de regresión debido a que abarcan un rango de complejidad y ofrecen un balance entre interpretabilidad y precisión. La selección de estos modelos para la regresión se basa en un balance entre simplicidad, interpretabilidad, robustez y precisión. Cada modelo tiene sus fortalezas y debilidades, y la elección final depende de las características específicas del problema y los objetivos del análisis.</a:t>
            </a:r>
          </a:p>
          <a:p>
            <a:endParaRPr lang="es-CO" dirty="0"/>
          </a:p>
        </p:txBody>
      </p:sp>
      <p:sp>
        <p:nvSpPr>
          <p:cNvPr id="5" name="Rectangle 1"/>
          <p:cNvSpPr>
            <a:spLocks noChangeArrowheads="1"/>
          </p:cNvSpPr>
          <p:nvPr/>
        </p:nvSpPr>
        <p:spPr bwMode="auto">
          <a:xfrm>
            <a:off x="0" y="0"/>
            <a:ext cx="12192000" cy="457200"/>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50784"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000" b="0" i="0" u="none" strike="noStrike" cap="none" normalizeH="0" baseline="0" smtClean="0">
                <a:ln>
                  <a:noFill/>
                </a:ln>
                <a:solidFill>
                  <a:srgbClr val="111111"/>
                </a:solidFill>
                <a:effectLst/>
                <a:latin typeface="-apple-system"/>
              </a:rPr>
              <a:t>modelos:</a:t>
            </a:r>
            <a:endParaRPr kumimoji="0" lang="es-CO" altLang="es-CO" sz="1800" b="0" i="0" u="none" strike="noStrike" cap="none" normalizeH="0" baseline="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44512097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TotalTime>
  <Words>796</Words>
  <Application>Microsoft Office PowerPoint</Application>
  <PresentationFormat>Panorámica</PresentationFormat>
  <Paragraphs>116</Paragraphs>
  <Slides>16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-apple-system</vt:lpstr>
      <vt:lpstr>Arial</vt:lpstr>
      <vt:lpstr>Calibri</vt:lpstr>
      <vt:lpstr>Calibri Light</vt:lpstr>
      <vt:lpstr>Wingdings</vt:lpstr>
      <vt:lpstr>Tema de Office</vt:lpstr>
      <vt:lpstr>PREDICCIÓN DE HABILIDAD DE HABLA USANDO MACHINE LEARNING</vt:lpstr>
      <vt:lpstr>INTRODUCCIÓN</vt:lpstr>
      <vt:lpstr>DATOS Y ANALISÍS EXPLORATORIO</vt:lpstr>
      <vt:lpstr>Variables Numéricas </vt:lpstr>
      <vt:lpstr>Presentación de PowerPoint</vt:lpstr>
      <vt:lpstr>Presentación de PowerPoint</vt:lpstr>
      <vt:lpstr>Mapa de calor de correlación </vt:lpstr>
      <vt:lpstr>INGENIERÍA DE CARACTERÍSTICAS</vt:lpstr>
      <vt:lpstr>ENTRENAMIENTO DE MODELOS</vt:lpstr>
      <vt:lpstr>EVALUACIÓN DEL MODELO</vt:lpstr>
      <vt:lpstr> COMPARACIÓN DEL RENDIMIENTO DE LOS MODELOS</vt:lpstr>
      <vt:lpstr>DESTACAR EL MODELO CON MEJOR RENDIMIENTO (GRADIENT BOOSTING).</vt:lpstr>
      <vt:lpstr>RECOMENDACIONES DE NEGOCIOS.</vt:lpstr>
      <vt:lpstr>CONCLUSIÓN</vt:lpstr>
      <vt:lpstr>PREGUNTAS</vt:lpstr>
      <vt:lpstr>Presentación de PowerPoint</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PREDICCIÓN DE HABILIDAD DE HABLA USANDO MACHINE LEARNING</dc:title>
  <dc:creator>YOHAN FARIAS</dc:creator>
  <cp:lastModifiedBy>YOHAN FARIAS</cp:lastModifiedBy>
  <cp:revision>45</cp:revision>
  <dcterms:created xsi:type="dcterms:W3CDTF">2024-11-05T03:27:35Z</dcterms:created>
  <dcterms:modified xsi:type="dcterms:W3CDTF">2024-11-12T06:22:45Z</dcterms:modified>
</cp:coreProperties>
</file>