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y="6858000" cx="9144000"/>
  <p:notesSz cx="6858000" cy="9144000"/>
  <p:embeddedFontLst>
    <p:embeddedFont>
      <p:font typeface="Roboto"/>
      <p:regular r:id="rId21"/>
      <p:bold r:id="rId22"/>
      <p:italic r:id="rId23"/>
      <p:boldItalic r:id="rId24"/>
    </p:embeddedFont>
    <p:embeddedFont>
      <p:font typeface="Lobster"/>
      <p:regular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6" roundtripDataSignature="AMtx7mgY2jAdbDsutSB4sghuAMTKjuQMO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font" Target="fonts/Roboto-bold.fntdata"/><Relationship Id="rId21" Type="http://schemas.openxmlformats.org/officeDocument/2006/relationships/font" Target="fonts/Roboto-regular.fntdata"/><Relationship Id="rId24" Type="http://schemas.openxmlformats.org/officeDocument/2006/relationships/font" Target="fonts/Roboto-boldItalic.fntdata"/><Relationship Id="rId23" Type="http://schemas.openxmlformats.org/officeDocument/2006/relationships/font" Target="fonts/Roboto-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customschemas.google.com/relationships/presentationmetadata" Target="metadata"/><Relationship Id="rId25" Type="http://schemas.openxmlformats.org/officeDocument/2006/relationships/font" Target="fonts/Lobster-regular.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5" name="Google Shape;85;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84f8a4ee51_0_2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7" name="Google Shape;197;g284f8a4ee51_0_25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84f8a4ee51_0_26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8" name="Google Shape;208;g284f8a4ee51_0_26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284f8a4ee51_0_27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9" name="Google Shape;219;g284f8a4ee51_0_27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284f8a4ee51_0_28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9" name="Google Shape;229;g284f8a4ee51_0_28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284f8a4ee51_0_30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0" name="Google Shape;240;g284f8a4ee51_0_30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284f8a4ee51_0_3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0" name="Google Shape;250;g284f8a4ee51_0_3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118f1f7a46e_0_8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0" name="Google Shape;260;g118f1f7a46e_0_8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84f8a4ee51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4" name="Google Shape;94;g284f8a4ee51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84f8a4ee51_0_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9" name="Google Shape;109;g284f8a4ee51_0_2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791b538855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5" name="Google Shape;125;g2791b538855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798a2c7e6c_0_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8" name="Google Shape;138;g2798a2c7e6c_0_3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798a2c7e6c_0_8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1" name="Google Shape;151;g2798a2c7e6c_0_8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84f8a4ee51_0_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4" name="Google Shape;164;g284f8a4ee51_0_4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84f8a4ee51_0_2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5" name="Google Shape;175;g284f8a4ee51_0_2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84f8a4ee51_0_2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6" name="Google Shape;186;g284f8a4ee51_0_23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7"/>
          <p:cNvSpPr txBox="1"/>
          <p:nvPr>
            <p:ph type="ctrTitle"/>
          </p:nvPr>
        </p:nvSpPr>
        <p:spPr>
          <a:xfrm>
            <a:off x="685800" y="1122363"/>
            <a:ext cx="77724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7"/>
          <p:cNvSpPr txBox="1"/>
          <p:nvPr>
            <p:ph idx="1" type="subTitle"/>
          </p:nvPr>
        </p:nvSpPr>
        <p:spPr>
          <a:xfrm>
            <a:off x="1143000" y="3602038"/>
            <a:ext cx="6858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7"/>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7"/>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7"/>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Z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6"/>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6"/>
          <p:cNvSpPr txBox="1"/>
          <p:nvPr>
            <p:ph idx="1" type="body"/>
          </p:nvPr>
        </p:nvSpPr>
        <p:spPr>
          <a:xfrm rot="5400000">
            <a:off x="2396331" y="57944"/>
            <a:ext cx="4351338" cy="78867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6"/>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16"/>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16"/>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Z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7"/>
          <p:cNvSpPr txBox="1"/>
          <p:nvPr>
            <p:ph type="title"/>
          </p:nvPr>
        </p:nvSpPr>
        <p:spPr>
          <a:xfrm rot="5400000">
            <a:off x="4623594" y="2285207"/>
            <a:ext cx="5811838" cy="197167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7"/>
          <p:cNvSpPr txBox="1"/>
          <p:nvPr>
            <p:ph idx="1" type="body"/>
          </p:nvPr>
        </p:nvSpPr>
        <p:spPr>
          <a:xfrm rot="5400000">
            <a:off x="623094" y="370681"/>
            <a:ext cx="5811838" cy="58007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7"/>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7"/>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7"/>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ZA"/>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only">
  <p:cSld name="image only">
    <p:bg>
      <p:bgPr>
        <a:solidFill>
          <a:srgbClr val="F3F6F8"/>
        </a:solidFill>
      </p:bgPr>
    </p:bg>
    <p:spTree>
      <p:nvGrpSpPr>
        <p:cNvPr id="80" name="Shape 80"/>
        <p:cNvGrpSpPr/>
        <p:nvPr/>
      </p:nvGrpSpPr>
      <p:grpSpPr>
        <a:xfrm>
          <a:off x="0" y="0"/>
          <a:ext cx="0" cy="0"/>
          <a:chOff x="0" y="0"/>
          <a:chExt cx="0" cy="0"/>
        </a:xfrm>
      </p:grpSpPr>
      <p:sp>
        <p:nvSpPr>
          <p:cNvPr id="81" name="Google Shape;81;g2798a2c7e6c_0_307"/>
          <p:cNvSpPr/>
          <p:nvPr/>
        </p:nvSpPr>
        <p:spPr>
          <a:xfrm>
            <a:off x="0" y="0"/>
            <a:ext cx="9141900" cy="6412500"/>
          </a:xfrm>
          <a:prstGeom prst="rect">
            <a:avLst/>
          </a:prstGeom>
          <a:solidFill>
            <a:schemeClr val="lt1"/>
          </a:solidFill>
          <a:ln>
            <a:noFill/>
          </a:ln>
        </p:spPr>
        <p:txBody>
          <a:bodyPr anchorCtr="0" anchor="ctr" bIns="45700" lIns="63275" spcFirstLastPara="1" rIns="91425" wrap="square" tIns="45700">
            <a:noAutofit/>
          </a:bodyPr>
          <a:lstStyle/>
          <a:p>
            <a:pPr indent="0" lvl="0" marL="0" marR="0" rtl="0" algn="ctr">
              <a:lnSpc>
                <a:spcPct val="100000"/>
              </a:lnSpc>
              <a:spcBef>
                <a:spcPts val="0"/>
              </a:spcBef>
              <a:spcAft>
                <a:spcPts val="0"/>
              </a:spcAft>
              <a:buClr>
                <a:srgbClr val="000000"/>
              </a:buClr>
              <a:buSzPts val="1509"/>
              <a:buFont typeface="Arial"/>
              <a:buNone/>
            </a:pPr>
            <a:r>
              <a:t/>
            </a:r>
            <a:endParaRPr b="0" i="0" sz="1509" u="none" cap="none" strike="noStrike">
              <a:solidFill>
                <a:schemeClr val="lt1"/>
              </a:solidFill>
              <a:latin typeface="Arial"/>
              <a:ea typeface="Arial"/>
              <a:cs typeface="Arial"/>
              <a:sym typeface="Arial"/>
            </a:endParaRPr>
          </a:p>
        </p:txBody>
      </p:sp>
      <p:sp>
        <p:nvSpPr>
          <p:cNvPr id="82" name="Google Shape;82;g2798a2c7e6c_0_307"/>
          <p:cNvSpPr/>
          <p:nvPr>
            <p:ph idx="2" type="pic"/>
          </p:nvPr>
        </p:nvSpPr>
        <p:spPr>
          <a:xfrm>
            <a:off x="268279" y="268355"/>
            <a:ext cx="8607900" cy="5878500"/>
          </a:xfrm>
          <a:prstGeom prst="rect">
            <a:avLst/>
          </a:prstGeom>
          <a:noFill/>
          <a:ln>
            <a:noFill/>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8"/>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8"/>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8"/>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8"/>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8"/>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Z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9"/>
          <p:cNvSpPr txBox="1"/>
          <p:nvPr>
            <p:ph type="title"/>
          </p:nvPr>
        </p:nvSpPr>
        <p:spPr>
          <a:xfrm>
            <a:off x="623888" y="1709739"/>
            <a:ext cx="78867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9"/>
          <p:cNvSpPr txBox="1"/>
          <p:nvPr>
            <p:ph idx="1" type="body"/>
          </p:nvPr>
        </p:nvSpPr>
        <p:spPr>
          <a:xfrm>
            <a:off x="623888" y="4589464"/>
            <a:ext cx="78867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sz="2400">
                <a:solidFill>
                  <a:schemeClr val="dk1"/>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9"/>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9"/>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9"/>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Z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10"/>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0"/>
          <p:cNvSpPr txBox="1"/>
          <p:nvPr>
            <p:ph idx="1" type="body"/>
          </p:nvPr>
        </p:nvSpPr>
        <p:spPr>
          <a:xfrm>
            <a:off x="628650" y="1825625"/>
            <a:ext cx="38862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10"/>
          <p:cNvSpPr txBox="1"/>
          <p:nvPr>
            <p:ph idx="2" type="body"/>
          </p:nvPr>
        </p:nvSpPr>
        <p:spPr>
          <a:xfrm>
            <a:off x="4629150" y="1825625"/>
            <a:ext cx="38862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10"/>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10"/>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10"/>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Z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11"/>
          <p:cNvSpPr txBox="1"/>
          <p:nvPr>
            <p:ph type="title"/>
          </p:nvPr>
        </p:nvSpPr>
        <p:spPr>
          <a:xfrm>
            <a:off x="629841"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1"/>
          <p:cNvSpPr txBox="1"/>
          <p:nvPr>
            <p:ph idx="1" type="body"/>
          </p:nvPr>
        </p:nvSpPr>
        <p:spPr>
          <a:xfrm>
            <a:off x="629842" y="1681163"/>
            <a:ext cx="3868340"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11"/>
          <p:cNvSpPr txBox="1"/>
          <p:nvPr>
            <p:ph idx="2" type="body"/>
          </p:nvPr>
        </p:nvSpPr>
        <p:spPr>
          <a:xfrm>
            <a:off x="629842" y="2505075"/>
            <a:ext cx="3868340"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11"/>
          <p:cNvSpPr txBox="1"/>
          <p:nvPr>
            <p:ph idx="3" type="body"/>
          </p:nvPr>
        </p:nvSpPr>
        <p:spPr>
          <a:xfrm>
            <a:off x="4629150" y="1681163"/>
            <a:ext cx="3887391"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11"/>
          <p:cNvSpPr txBox="1"/>
          <p:nvPr>
            <p:ph idx="4" type="body"/>
          </p:nvPr>
        </p:nvSpPr>
        <p:spPr>
          <a:xfrm>
            <a:off x="4629150" y="2505075"/>
            <a:ext cx="3887391"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11"/>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11"/>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11"/>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Z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12"/>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12"/>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2"/>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12"/>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Z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3"/>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3"/>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13"/>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Z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14"/>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14"/>
          <p:cNvSpPr txBox="1"/>
          <p:nvPr>
            <p:ph idx="1" type="body"/>
          </p:nvPr>
        </p:nvSpPr>
        <p:spPr>
          <a:xfrm>
            <a:off x="3887391" y="987426"/>
            <a:ext cx="462915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14"/>
          <p:cNvSpPr txBox="1"/>
          <p:nvPr>
            <p:ph idx="2" type="body"/>
          </p:nvPr>
        </p:nvSpPr>
        <p:spPr>
          <a:xfrm>
            <a:off x="629841" y="2057400"/>
            <a:ext cx="2949178"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14"/>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14"/>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14"/>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Z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5"/>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5"/>
          <p:cNvSpPr/>
          <p:nvPr>
            <p:ph idx="2" type="pic"/>
          </p:nvPr>
        </p:nvSpPr>
        <p:spPr>
          <a:xfrm>
            <a:off x="3887391" y="987426"/>
            <a:ext cx="4629150" cy="4873625"/>
          </a:xfrm>
          <a:prstGeom prst="rect">
            <a:avLst/>
          </a:prstGeom>
          <a:noFill/>
          <a:ln>
            <a:noFill/>
          </a:ln>
        </p:spPr>
      </p:sp>
      <p:sp>
        <p:nvSpPr>
          <p:cNvPr id="64" name="Google Shape;64;p15"/>
          <p:cNvSpPr txBox="1"/>
          <p:nvPr>
            <p:ph idx="1" type="body"/>
          </p:nvPr>
        </p:nvSpPr>
        <p:spPr>
          <a:xfrm>
            <a:off x="629841" y="2057400"/>
            <a:ext cx="2949178"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5"/>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5"/>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5"/>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Z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6"/>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6"/>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6"/>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6"/>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6"/>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ZA"/>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hyperlink" Target="https://docs.github.com/en/pages/getting-started-with-github-pages/creating-a-github-pages-site" TargetMode="External"/><Relationship Id="rId5" Type="http://schemas.openxmlformats.org/officeDocument/2006/relationships/hyperlink" Target="https://github.com/collections/github-pages-examples"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3.png"/><Relationship Id="rId4" Type="http://schemas.openxmlformats.org/officeDocument/2006/relationships/image" Target="../media/image11.gi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3.png"/><Relationship Id="rId4" Type="http://schemas.openxmlformats.org/officeDocument/2006/relationships/hyperlink" Target="https://tracer.gitbook.io/manual/support/command-line-mac-vs.-windows" TargetMode="External"/><Relationship Id="rId5" Type="http://schemas.openxmlformats.org/officeDocument/2006/relationships/hyperlink" Target="https://medium.com/geekculture/is-a-mac-or-windows-pc-better-for-programming-d5556bf06f1#:~:text=The%20Operating%20System%3A%20macOS%20vs,benefit%20of%20macOS%20is%20security" TargetMode="External"/><Relationship Id="rId6" Type="http://schemas.openxmlformats.org/officeDocument/2006/relationships/hyperlink" Target="https://git-scm.com/downloads"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3.png"/><Relationship Id="rId4" Type="http://schemas.openxmlformats.org/officeDocument/2006/relationships/hyperlink" Target="https://github.com/"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3.png"/><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hyperlink" Target="https://classroom.emeritus.org/courses/6063/assignments/212728?module_item_id=1513343"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
          <p:cNvSpPr/>
          <p:nvPr/>
        </p:nvSpPr>
        <p:spPr>
          <a:xfrm>
            <a:off x="0" y="0"/>
            <a:ext cx="4572000" cy="6858000"/>
          </a:xfrm>
          <a:prstGeom prst="rect">
            <a:avLst/>
          </a:prstGeom>
          <a:solidFill>
            <a:srgbClr val="15284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descr="Text, logo&#10;&#10;Description automatically generated" id="88" name="Google Shape;88;p1"/>
          <p:cNvPicPr preferRelativeResize="0"/>
          <p:nvPr/>
        </p:nvPicPr>
        <p:blipFill rotWithShape="1">
          <a:blip r:embed="rId3">
            <a:alphaModFix/>
          </a:blip>
          <a:srcRect b="0" l="0" r="0" t="0"/>
          <a:stretch/>
        </p:blipFill>
        <p:spPr>
          <a:xfrm>
            <a:off x="235132" y="137187"/>
            <a:ext cx="4188823" cy="571504"/>
          </a:xfrm>
          <a:prstGeom prst="rect">
            <a:avLst/>
          </a:prstGeom>
          <a:noFill/>
          <a:ln>
            <a:noFill/>
          </a:ln>
        </p:spPr>
      </p:pic>
      <p:sp>
        <p:nvSpPr>
          <p:cNvPr id="89" name="Google Shape;89;p1"/>
          <p:cNvSpPr txBox="1"/>
          <p:nvPr/>
        </p:nvSpPr>
        <p:spPr>
          <a:xfrm>
            <a:off x="200467" y="2775523"/>
            <a:ext cx="4188822" cy="150810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300"/>
              <a:buFont typeface="Arial"/>
              <a:buNone/>
            </a:pPr>
            <a:r>
              <a:rPr b="1" i="0" lang="en-ZA" sz="2300" u="none" cap="none" strike="noStrike">
                <a:solidFill>
                  <a:schemeClr val="lt1"/>
                </a:solidFill>
                <a:latin typeface="Roboto"/>
                <a:ea typeface="Roboto"/>
                <a:cs typeface="Roboto"/>
                <a:sym typeface="Roboto"/>
              </a:rPr>
              <a:t>PROFESSIONAL CERTIFICATE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300"/>
              <a:buFont typeface="Arial"/>
              <a:buNone/>
            </a:pPr>
            <a:r>
              <a:rPr b="1" i="0" lang="en-ZA" sz="2300" u="none" cap="none" strike="noStrike">
                <a:solidFill>
                  <a:schemeClr val="lt1"/>
                </a:solidFill>
                <a:latin typeface="Roboto"/>
                <a:ea typeface="Roboto"/>
                <a:cs typeface="Roboto"/>
                <a:sym typeface="Roboto"/>
              </a:rPr>
              <a:t>IN MACHINE LEARNING AND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300"/>
              <a:buFont typeface="Arial"/>
              <a:buNone/>
            </a:pPr>
            <a:r>
              <a:rPr b="1" i="0" lang="en-ZA" sz="2300" u="none" cap="none" strike="noStrike">
                <a:solidFill>
                  <a:schemeClr val="lt1"/>
                </a:solidFill>
                <a:latin typeface="Roboto"/>
                <a:ea typeface="Roboto"/>
                <a:cs typeface="Roboto"/>
                <a:sym typeface="Roboto"/>
              </a:rPr>
              <a:t>ARTIFICIAL INTELLIGENCE</a:t>
            </a:r>
            <a:endParaRPr b="1" i="0" sz="23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2300"/>
              <a:buFont typeface="Arial"/>
              <a:buNone/>
            </a:pPr>
            <a:r>
              <a:t/>
            </a:r>
            <a:endParaRPr b="1" i="0" sz="2300" u="none" cap="none" strike="noStrike">
              <a:solidFill>
                <a:schemeClr val="lt1"/>
              </a:solidFill>
              <a:latin typeface="Roboto"/>
              <a:ea typeface="Roboto"/>
              <a:cs typeface="Roboto"/>
              <a:sym typeface="Roboto"/>
            </a:endParaRPr>
          </a:p>
        </p:txBody>
      </p:sp>
      <p:sp>
        <p:nvSpPr>
          <p:cNvPr id="90" name="Google Shape;90;p1"/>
          <p:cNvSpPr/>
          <p:nvPr/>
        </p:nvSpPr>
        <p:spPr>
          <a:xfrm>
            <a:off x="0" y="6489577"/>
            <a:ext cx="4572000" cy="368423"/>
          </a:xfrm>
          <a:prstGeom prst="rect">
            <a:avLst/>
          </a:prstGeom>
          <a:solidFill>
            <a:srgbClr val="C4820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91" name="Google Shape;91;p1"/>
          <p:cNvSpPr txBox="1"/>
          <p:nvPr/>
        </p:nvSpPr>
        <p:spPr>
          <a:xfrm>
            <a:off x="4767288" y="2636248"/>
            <a:ext cx="4376700" cy="1231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300"/>
              <a:buFont typeface="Arial"/>
              <a:buNone/>
            </a:pPr>
            <a:r>
              <a:rPr b="1" i="0" lang="en-ZA" sz="2300" u="none" cap="none" strike="noStrike">
                <a:solidFill>
                  <a:schemeClr val="accent2"/>
                </a:solidFill>
                <a:latin typeface="Roboto"/>
                <a:ea typeface="Roboto"/>
                <a:cs typeface="Roboto"/>
                <a:sym typeface="Roboto"/>
              </a:rPr>
              <a:t>Module 5</a:t>
            </a:r>
            <a:endParaRPr b="1" i="0" sz="2300" u="none" cap="none" strike="noStrike">
              <a:solidFill>
                <a:srgbClr val="15284B"/>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2300"/>
              <a:buFont typeface="Arial"/>
              <a:buNone/>
            </a:pPr>
            <a:r>
              <a:rPr b="1" i="0" lang="en-ZA" sz="2300" u="none" cap="none" strike="noStrike">
                <a:solidFill>
                  <a:srgbClr val="15284B"/>
                </a:solidFill>
                <a:latin typeface="Roboto"/>
                <a:ea typeface="Roboto"/>
                <a:cs typeface="Roboto"/>
                <a:sym typeface="Roboto"/>
              </a:rPr>
              <a:t>Practical Applications</a:t>
            </a:r>
            <a:endParaRPr b="1" i="0" sz="2300" u="none" cap="none" strike="noStrike">
              <a:solidFill>
                <a:srgbClr val="15284B"/>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2300"/>
              <a:buFont typeface="Arial"/>
              <a:buNone/>
            </a:pPr>
            <a:r>
              <a:rPr b="0" i="0" lang="en-ZA" sz="1400" u="none" cap="none" strike="noStrike">
                <a:solidFill>
                  <a:srgbClr val="15284B"/>
                </a:solidFill>
                <a:latin typeface="Roboto"/>
                <a:ea typeface="Roboto"/>
                <a:cs typeface="Roboto"/>
                <a:sym typeface="Roboto"/>
              </a:rPr>
              <a:t>Office Hours with Viviana Márquez</a:t>
            </a:r>
            <a:endParaRPr b="1" i="0" sz="1400" u="none" cap="none" strike="noStrike">
              <a:solidFill>
                <a:srgbClr val="15284B"/>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2000"/>
              <a:buFont typeface="Arial"/>
              <a:buNone/>
            </a:pPr>
            <a:r>
              <a:rPr lang="en-ZA">
                <a:solidFill>
                  <a:srgbClr val="15284B"/>
                </a:solidFill>
                <a:latin typeface="Roboto"/>
                <a:ea typeface="Roboto"/>
                <a:cs typeface="Roboto"/>
                <a:sym typeface="Roboto"/>
              </a:rPr>
              <a:t>May 2, 2024</a:t>
            </a:r>
            <a:endParaRPr b="0" i="0" sz="1400" u="none" cap="none" strike="noStrike">
              <a:solidFill>
                <a:srgbClr val="15284B"/>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grpSp>
        <p:nvGrpSpPr>
          <p:cNvPr id="199" name="Google Shape;199;g284f8a4ee51_0_252"/>
          <p:cNvGrpSpPr/>
          <p:nvPr/>
        </p:nvGrpSpPr>
        <p:grpSpPr>
          <a:xfrm>
            <a:off x="0" y="0"/>
            <a:ext cx="9144026" cy="896700"/>
            <a:chOff x="0" y="0"/>
            <a:chExt cx="9144026" cy="896700"/>
          </a:xfrm>
        </p:grpSpPr>
        <p:sp>
          <p:nvSpPr>
            <p:cNvPr id="200" name="Google Shape;200;g284f8a4ee51_0_252"/>
            <p:cNvSpPr/>
            <p:nvPr/>
          </p:nvSpPr>
          <p:spPr>
            <a:xfrm>
              <a:off x="0" y="0"/>
              <a:ext cx="9144000" cy="896700"/>
            </a:xfrm>
            <a:prstGeom prst="rect">
              <a:avLst/>
            </a:prstGeom>
            <a:solidFill>
              <a:srgbClr val="15284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descr="Text, logo&#10;&#10;Description automatically generated" id="201" name="Google Shape;201;g284f8a4ee51_0_252"/>
            <p:cNvPicPr preferRelativeResize="0"/>
            <p:nvPr/>
          </p:nvPicPr>
          <p:blipFill rotWithShape="1">
            <a:blip r:embed="rId3">
              <a:alphaModFix/>
            </a:blip>
            <a:srcRect b="0" l="0" r="0" t="0"/>
            <a:stretch/>
          </p:blipFill>
          <p:spPr>
            <a:xfrm>
              <a:off x="235132" y="137187"/>
              <a:ext cx="4188822" cy="571504"/>
            </a:xfrm>
            <a:prstGeom prst="rect">
              <a:avLst/>
            </a:prstGeom>
            <a:noFill/>
            <a:ln>
              <a:noFill/>
            </a:ln>
          </p:spPr>
        </p:pic>
        <p:sp>
          <p:nvSpPr>
            <p:cNvPr id="202" name="Google Shape;202;g284f8a4ee51_0_252"/>
            <p:cNvSpPr/>
            <p:nvPr/>
          </p:nvSpPr>
          <p:spPr>
            <a:xfrm>
              <a:off x="8815526" y="0"/>
              <a:ext cx="328500" cy="896700"/>
            </a:xfrm>
            <a:prstGeom prst="rect">
              <a:avLst/>
            </a:prstGeom>
            <a:solidFill>
              <a:srgbClr val="C4820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sp>
        <p:nvSpPr>
          <p:cNvPr id="203" name="Google Shape;203;g284f8a4ee51_0_252"/>
          <p:cNvSpPr txBox="1"/>
          <p:nvPr/>
        </p:nvSpPr>
        <p:spPr>
          <a:xfrm>
            <a:off x="263275" y="1030425"/>
            <a:ext cx="6345000" cy="554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ZA" sz="2400" u="none" cap="none" strike="noStrike">
                <a:solidFill>
                  <a:schemeClr val="accent2"/>
                </a:solidFill>
                <a:latin typeface="Calibri"/>
                <a:ea typeface="Calibri"/>
                <a:cs typeface="Calibri"/>
                <a:sym typeface="Calibri"/>
              </a:rPr>
              <a:t>GitHub – Importance in Data Science</a:t>
            </a:r>
            <a:endParaRPr b="1" i="0" sz="2400" u="none" cap="none" strike="noStrike">
              <a:solidFill>
                <a:schemeClr val="accent2"/>
              </a:solidFill>
              <a:latin typeface="Calibri"/>
              <a:ea typeface="Calibri"/>
              <a:cs typeface="Calibri"/>
              <a:sym typeface="Calibri"/>
            </a:endParaRPr>
          </a:p>
        </p:txBody>
      </p:sp>
      <p:sp>
        <p:nvSpPr>
          <p:cNvPr id="204" name="Google Shape;204;g284f8a4ee51_0_252"/>
          <p:cNvSpPr txBox="1"/>
          <p:nvPr/>
        </p:nvSpPr>
        <p:spPr>
          <a:xfrm>
            <a:off x="340150" y="4225100"/>
            <a:ext cx="8219700" cy="2147100"/>
          </a:xfrm>
          <a:prstGeom prst="rect">
            <a:avLst/>
          </a:prstGeom>
          <a:noFill/>
          <a:ln>
            <a:noFill/>
          </a:ln>
        </p:spPr>
        <p:txBody>
          <a:bodyPr anchorCtr="0" anchor="t" bIns="45700" lIns="91425" spcFirstLastPara="1" rIns="91425" wrap="square" tIns="45700">
            <a:spAutoFit/>
          </a:bodyPr>
          <a:lstStyle/>
          <a:p>
            <a:pPr indent="-196950" lvl="0" marL="216000" marR="0" rtl="0" algn="l">
              <a:lnSpc>
                <a:spcPct val="100000"/>
              </a:lnSpc>
              <a:spcBef>
                <a:spcPts val="300"/>
              </a:spcBef>
              <a:spcAft>
                <a:spcPts val="0"/>
              </a:spcAft>
              <a:buClr>
                <a:srgbClr val="333333"/>
              </a:buClr>
              <a:buSzPts val="1400"/>
              <a:buFont typeface="Roboto"/>
              <a:buChar char="▪"/>
            </a:pPr>
            <a:r>
              <a:rPr b="1" i="0" lang="en-ZA" sz="1400" u="none" cap="none" strike="noStrike">
                <a:solidFill>
                  <a:srgbClr val="333333"/>
                </a:solidFill>
                <a:latin typeface="Roboto"/>
                <a:ea typeface="Roboto"/>
                <a:cs typeface="Roboto"/>
                <a:sym typeface="Roboto"/>
              </a:rPr>
              <a:t>Collaboration</a:t>
            </a:r>
            <a:r>
              <a:rPr b="0" i="0" lang="en-ZA" sz="1400" u="none" cap="none" strike="noStrike">
                <a:solidFill>
                  <a:srgbClr val="333333"/>
                </a:solidFill>
                <a:latin typeface="Roboto"/>
                <a:ea typeface="Roboto"/>
                <a:cs typeface="Roboto"/>
                <a:sym typeface="Roboto"/>
              </a:rPr>
              <a:t>: Data scientists often work on teams and need a platform to collaborate, share code, and maintain versions of their scripts, notebooks, and data</a:t>
            </a:r>
            <a:br>
              <a:rPr b="0" i="0" lang="en-ZA" sz="1400" u="none" cap="none" strike="noStrike">
                <a:solidFill>
                  <a:srgbClr val="333333"/>
                </a:solidFill>
                <a:latin typeface="Roboto"/>
                <a:ea typeface="Roboto"/>
                <a:cs typeface="Roboto"/>
                <a:sym typeface="Roboto"/>
              </a:rPr>
            </a:br>
            <a:endParaRPr b="0" i="0" sz="1400" u="none" cap="none" strike="noStrike">
              <a:solidFill>
                <a:srgbClr val="333333"/>
              </a:solidFill>
              <a:latin typeface="Roboto"/>
              <a:ea typeface="Roboto"/>
              <a:cs typeface="Roboto"/>
              <a:sym typeface="Roboto"/>
            </a:endParaRPr>
          </a:p>
          <a:p>
            <a:pPr indent="-196950" lvl="0" marL="216000" marR="0" rtl="0" algn="l">
              <a:lnSpc>
                <a:spcPct val="100000"/>
              </a:lnSpc>
              <a:spcBef>
                <a:spcPts val="300"/>
              </a:spcBef>
              <a:spcAft>
                <a:spcPts val="0"/>
              </a:spcAft>
              <a:buClr>
                <a:srgbClr val="333333"/>
              </a:buClr>
              <a:buSzPts val="1400"/>
              <a:buFont typeface="Roboto"/>
              <a:buChar char="▪"/>
            </a:pPr>
            <a:r>
              <a:rPr b="1" i="0" lang="en-ZA" sz="1400" u="none" cap="none" strike="noStrike">
                <a:solidFill>
                  <a:srgbClr val="333333"/>
                </a:solidFill>
                <a:latin typeface="Roboto"/>
                <a:ea typeface="Roboto"/>
                <a:cs typeface="Roboto"/>
                <a:sym typeface="Roboto"/>
              </a:rPr>
              <a:t>Reproducibility</a:t>
            </a:r>
            <a:r>
              <a:rPr b="0" i="0" lang="en-ZA" sz="1400" u="none" cap="none" strike="noStrike">
                <a:solidFill>
                  <a:srgbClr val="333333"/>
                </a:solidFill>
                <a:latin typeface="Roboto"/>
                <a:ea typeface="Roboto"/>
                <a:cs typeface="Roboto"/>
                <a:sym typeface="Roboto"/>
              </a:rPr>
              <a:t>: GitHub ensures that there's a record of code changes, allowing for transparency and reproducibility in data science tasks</a:t>
            </a:r>
            <a:br>
              <a:rPr b="0" i="0" lang="en-ZA" sz="1400" u="none" cap="none" strike="noStrike">
                <a:solidFill>
                  <a:srgbClr val="333333"/>
                </a:solidFill>
                <a:latin typeface="Roboto"/>
                <a:ea typeface="Roboto"/>
                <a:cs typeface="Roboto"/>
                <a:sym typeface="Roboto"/>
              </a:rPr>
            </a:br>
            <a:endParaRPr b="0" i="0" sz="1400" u="none" cap="none" strike="noStrike">
              <a:solidFill>
                <a:srgbClr val="333333"/>
              </a:solidFill>
              <a:latin typeface="Roboto"/>
              <a:ea typeface="Roboto"/>
              <a:cs typeface="Roboto"/>
              <a:sym typeface="Roboto"/>
            </a:endParaRPr>
          </a:p>
          <a:p>
            <a:pPr indent="-196950" lvl="0" marL="216000" marR="0" rtl="0" algn="l">
              <a:lnSpc>
                <a:spcPct val="100000"/>
              </a:lnSpc>
              <a:spcBef>
                <a:spcPts val="300"/>
              </a:spcBef>
              <a:spcAft>
                <a:spcPts val="0"/>
              </a:spcAft>
              <a:buClr>
                <a:srgbClr val="333333"/>
              </a:buClr>
              <a:buSzPts val="1400"/>
              <a:buFont typeface="Roboto"/>
              <a:buChar char="▪"/>
            </a:pPr>
            <a:r>
              <a:rPr b="1" i="0" lang="en-ZA" sz="1400" u="none" cap="none" strike="noStrike">
                <a:solidFill>
                  <a:srgbClr val="333333"/>
                </a:solidFill>
                <a:latin typeface="Roboto"/>
                <a:ea typeface="Roboto"/>
                <a:cs typeface="Roboto"/>
                <a:sym typeface="Roboto"/>
              </a:rPr>
              <a:t>Portfolio Building</a:t>
            </a:r>
            <a:r>
              <a:rPr b="0" i="0" lang="en-ZA" sz="1400" u="none" cap="none" strike="noStrike">
                <a:solidFill>
                  <a:srgbClr val="333333"/>
                </a:solidFill>
                <a:latin typeface="Roboto"/>
                <a:ea typeface="Roboto"/>
                <a:cs typeface="Roboto"/>
                <a:sym typeface="Roboto"/>
              </a:rPr>
              <a:t>: For budding data scientists, having a GitHub profile can serve as a portfolio of their projects, demonstrating their coding and analytical skills to potential employers</a:t>
            </a:r>
            <a:endParaRPr b="0" i="0" sz="1400" u="none" cap="none" strike="noStrike">
              <a:solidFill>
                <a:srgbClr val="333333"/>
              </a:solidFill>
              <a:latin typeface="Roboto"/>
              <a:ea typeface="Roboto"/>
              <a:cs typeface="Roboto"/>
              <a:sym typeface="Roboto"/>
            </a:endParaRPr>
          </a:p>
          <a:p>
            <a:pPr indent="0" lvl="0" marL="0" marR="0" rtl="0" algn="l">
              <a:lnSpc>
                <a:spcPct val="100000"/>
              </a:lnSpc>
              <a:spcBef>
                <a:spcPts val="300"/>
              </a:spcBef>
              <a:spcAft>
                <a:spcPts val="0"/>
              </a:spcAft>
              <a:buClr>
                <a:srgbClr val="000000"/>
              </a:buClr>
              <a:buSzPts val="1400"/>
              <a:buFont typeface="Arial"/>
              <a:buNone/>
            </a:pPr>
            <a:r>
              <a:t/>
            </a:r>
            <a:endParaRPr b="0" i="0" sz="1400" u="none" cap="none" strike="noStrike">
              <a:solidFill>
                <a:srgbClr val="333333"/>
              </a:solidFill>
              <a:latin typeface="Roboto"/>
              <a:ea typeface="Roboto"/>
              <a:cs typeface="Roboto"/>
              <a:sym typeface="Roboto"/>
            </a:endParaRPr>
          </a:p>
        </p:txBody>
      </p:sp>
      <p:pic>
        <p:nvPicPr>
          <p:cNvPr id="205" name="Google Shape;205;g284f8a4ee51_0_252"/>
          <p:cNvPicPr preferRelativeResize="0"/>
          <p:nvPr/>
        </p:nvPicPr>
        <p:blipFill rotWithShape="1">
          <a:blip r:embed="rId4">
            <a:alphaModFix/>
          </a:blip>
          <a:srcRect b="0" l="0" r="0" t="0"/>
          <a:stretch/>
        </p:blipFill>
        <p:spPr>
          <a:xfrm>
            <a:off x="2938613" y="1721825"/>
            <a:ext cx="3022767" cy="23357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4">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grpSp>
        <p:nvGrpSpPr>
          <p:cNvPr id="210" name="Google Shape;210;g284f8a4ee51_0_265"/>
          <p:cNvGrpSpPr/>
          <p:nvPr/>
        </p:nvGrpSpPr>
        <p:grpSpPr>
          <a:xfrm>
            <a:off x="0" y="0"/>
            <a:ext cx="9144026" cy="896700"/>
            <a:chOff x="0" y="0"/>
            <a:chExt cx="9144026" cy="896700"/>
          </a:xfrm>
        </p:grpSpPr>
        <p:sp>
          <p:nvSpPr>
            <p:cNvPr id="211" name="Google Shape;211;g284f8a4ee51_0_265"/>
            <p:cNvSpPr/>
            <p:nvPr/>
          </p:nvSpPr>
          <p:spPr>
            <a:xfrm>
              <a:off x="0" y="0"/>
              <a:ext cx="9144000" cy="896700"/>
            </a:xfrm>
            <a:prstGeom prst="rect">
              <a:avLst/>
            </a:prstGeom>
            <a:solidFill>
              <a:srgbClr val="15284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descr="Text, logo&#10;&#10;Description automatically generated" id="212" name="Google Shape;212;g284f8a4ee51_0_265"/>
            <p:cNvPicPr preferRelativeResize="0"/>
            <p:nvPr/>
          </p:nvPicPr>
          <p:blipFill rotWithShape="1">
            <a:blip r:embed="rId3">
              <a:alphaModFix/>
            </a:blip>
            <a:srcRect b="0" l="0" r="0" t="0"/>
            <a:stretch/>
          </p:blipFill>
          <p:spPr>
            <a:xfrm>
              <a:off x="235132" y="137187"/>
              <a:ext cx="4188822" cy="571504"/>
            </a:xfrm>
            <a:prstGeom prst="rect">
              <a:avLst/>
            </a:prstGeom>
            <a:noFill/>
            <a:ln>
              <a:noFill/>
            </a:ln>
          </p:spPr>
        </p:pic>
        <p:sp>
          <p:nvSpPr>
            <p:cNvPr id="213" name="Google Shape;213;g284f8a4ee51_0_265"/>
            <p:cNvSpPr/>
            <p:nvPr/>
          </p:nvSpPr>
          <p:spPr>
            <a:xfrm>
              <a:off x="8815526" y="0"/>
              <a:ext cx="328500" cy="896700"/>
            </a:xfrm>
            <a:prstGeom prst="rect">
              <a:avLst/>
            </a:prstGeom>
            <a:solidFill>
              <a:srgbClr val="C4820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sp>
        <p:nvSpPr>
          <p:cNvPr id="214" name="Google Shape;214;g284f8a4ee51_0_265"/>
          <p:cNvSpPr txBox="1"/>
          <p:nvPr/>
        </p:nvSpPr>
        <p:spPr>
          <a:xfrm>
            <a:off x="263275" y="1030425"/>
            <a:ext cx="6345000" cy="554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ZA" sz="2400" u="none" cap="none" strike="noStrike">
                <a:solidFill>
                  <a:schemeClr val="accent2"/>
                </a:solidFill>
                <a:latin typeface="Calibri"/>
                <a:ea typeface="Calibri"/>
                <a:cs typeface="Calibri"/>
                <a:sym typeface="Calibri"/>
              </a:rPr>
              <a:t>GitHub – Basic terminology</a:t>
            </a:r>
            <a:endParaRPr b="1" i="0" sz="2400" u="none" cap="none" strike="noStrike">
              <a:solidFill>
                <a:schemeClr val="accent2"/>
              </a:solidFill>
              <a:latin typeface="Calibri"/>
              <a:ea typeface="Calibri"/>
              <a:cs typeface="Calibri"/>
              <a:sym typeface="Calibri"/>
            </a:endParaRPr>
          </a:p>
        </p:txBody>
      </p:sp>
      <p:sp>
        <p:nvSpPr>
          <p:cNvPr id="215" name="Google Shape;215;g284f8a4ee51_0_265"/>
          <p:cNvSpPr txBox="1"/>
          <p:nvPr/>
        </p:nvSpPr>
        <p:spPr>
          <a:xfrm>
            <a:off x="263275" y="1759875"/>
            <a:ext cx="8219700" cy="3594000"/>
          </a:xfrm>
          <a:prstGeom prst="rect">
            <a:avLst/>
          </a:prstGeom>
          <a:noFill/>
          <a:ln>
            <a:noFill/>
          </a:ln>
        </p:spPr>
        <p:txBody>
          <a:bodyPr anchorCtr="0" anchor="t" bIns="45700" lIns="91425" spcFirstLastPara="1" rIns="91425" wrap="square" tIns="45700">
            <a:spAutoFit/>
          </a:bodyPr>
          <a:lstStyle/>
          <a:p>
            <a:pPr indent="-196950" lvl="0" marL="216000" marR="0" rtl="0" algn="l">
              <a:lnSpc>
                <a:spcPct val="100000"/>
              </a:lnSpc>
              <a:spcBef>
                <a:spcPts val="300"/>
              </a:spcBef>
              <a:spcAft>
                <a:spcPts val="0"/>
              </a:spcAft>
              <a:buClr>
                <a:srgbClr val="333333"/>
              </a:buClr>
              <a:buSzPts val="1400"/>
              <a:buFont typeface="Roboto"/>
              <a:buChar char="▪"/>
            </a:pPr>
            <a:r>
              <a:rPr b="1" i="0" lang="en-ZA" sz="1400" u="none" cap="none" strike="noStrike">
                <a:solidFill>
                  <a:srgbClr val="333333"/>
                </a:solidFill>
                <a:latin typeface="Roboto"/>
                <a:ea typeface="Roboto"/>
                <a:cs typeface="Roboto"/>
                <a:sym typeface="Roboto"/>
              </a:rPr>
              <a:t>Repository (Repo): </a:t>
            </a:r>
            <a:r>
              <a:rPr b="0" i="0" lang="en-ZA" sz="1400" u="none" cap="none" strike="noStrike">
                <a:solidFill>
                  <a:srgbClr val="333333"/>
                </a:solidFill>
                <a:latin typeface="Roboto"/>
                <a:ea typeface="Roboto"/>
                <a:cs typeface="Roboto"/>
                <a:sym typeface="Roboto"/>
              </a:rPr>
              <a:t>A directory or storage space where your project lives</a:t>
            </a:r>
            <a:br>
              <a:rPr b="0" i="0" lang="en-ZA" sz="1400" u="none" cap="none" strike="noStrike">
                <a:solidFill>
                  <a:srgbClr val="333333"/>
                </a:solidFill>
                <a:latin typeface="Roboto"/>
                <a:ea typeface="Roboto"/>
                <a:cs typeface="Roboto"/>
                <a:sym typeface="Roboto"/>
              </a:rPr>
            </a:br>
            <a:endParaRPr b="0" i="0" sz="1400" u="none" cap="none" strike="noStrike">
              <a:solidFill>
                <a:srgbClr val="333333"/>
              </a:solidFill>
              <a:latin typeface="Roboto"/>
              <a:ea typeface="Roboto"/>
              <a:cs typeface="Roboto"/>
              <a:sym typeface="Roboto"/>
            </a:endParaRPr>
          </a:p>
          <a:p>
            <a:pPr indent="-196950" lvl="0" marL="216000" marR="0" rtl="0" algn="l">
              <a:lnSpc>
                <a:spcPct val="100000"/>
              </a:lnSpc>
              <a:spcBef>
                <a:spcPts val="300"/>
              </a:spcBef>
              <a:spcAft>
                <a:spcPts val="0"/>
              </a:spcAft>
              <a:buClr>
                <a:srgbClr val="333333"/>
              </a:buClr>
              <a:buSzPts val="1400"/>
              <a:buFont typeface="Roboto"/>
              <a:buChar char="▪"/>
            </a:pPr>
            <a:r>
              <a:rPr b="1" i="0" lang="en-ZA" sz="1400" u="none" cap="none" strike="noStrike">
                <a:solidFill>
                  <a:srgbClr val="333333"/>
                </a:solidFill>
                <a:latin typeface="Roboto"/>
                <a:ea typeface="Roboto"/>
                <a:cs typeface="Roboto"/>
                <a:sym typeface="Roboto"/>
              </a:rPr>
              <a:t>Commit: </a:t>
            </a:r>
            <a:r>
              <a:rPr b="0" i="0" lang="en-ZA" sz="1400" u="none" cap="none" strike="noStrike">
                <a:solidFill>
                  <a:srgbClr val="333333"/>
                </a:solidFill>
                <a:latin typeface="Roboto"/>
                <a:ea typeface="Roboto"/>
                <a:cs typeface="Roboto"/>
                <a:sym typeface="Roboto"/>
              </a:rPr>
              <a:t>A saved change to your repo</a:t>
            </a:r>
            <a:br>
              <a:rPr b="0" i="0" lang="en-ZA" sz="1400" u="none" cap="none" strike="noStrike">
                <a:solidFill>
                  <a:srgbClr val="333333"/>
                </a:solidFill>
                <a:latin typeface="Roboto"/>
                <a:ea typeface="Roboto"/>
                <a:cs typeface="Roboto"/>
                <a:sym typeface="Roboto"/>
              </a:rPr>
            </a:br>
            <a:endParaRPr b="0" i="0" sz="1400" u="none" cap="none" strike="noStrike">
              <a:solidFill>
                <a:srgbClr val="333333"/>
              </a:solidFill>
              <a:latin typeface="Roboto"/>
              <a:ea typeface="Roboto"/>
              <a:cs typeface="Roboto"/>
              <a:sym typeface="Roboto"/>
            </a:endParaRPr>
          </a:p>
          <a:p>
            <a:pPr indent="-196950" lvl="0" marL="216000" marR="0" rtl="0" algn="l">
              <a:lnSpc>
                <a:spcPct val="100000"/>
              </a:lnSpc>
              <a:spcBef>
                <a:spcPts val="300"/>
              </a:spcBef>
              <a:spcAft>
                <a:spcPts val="0"/>
              </a:spcAft>
              <a:buClr>
                <a:srgbClr val="333333"/>
              </a:buClr>
              <a:buSzPts val="1400"/>
              <a:buFont typeface="Roboto"/>
              <a:buChar char="▪"/>
            </a:pPr>
            <a:r>
              <a:rPr b="1" i="0" lang="en-ZA" sz="1400" u="none" cap="none" strike="noStrike">
                <a:solidFill>
                  <a:srgbClr val="333333"/>
                </a:solidFill>
                <a:latin typeface="Roboto"/>
                <a:ea typeface="Roboto"/>
                <a:cs typeface="Roboto"/>
                <a:sym typeface="Roboto"/>
              </a:rPr>
              <a:t>Branch: </a:t>
            </a:r>
            <a:r>
              <a:rPr b="0" i="0" lang="en-ZA" sz="1400" u="none" cap="none" strike="noStrike">
                <a:solidFill>
                  <a:srgbClr val="333333"/>
                </a:solidFill>
                <a:latin typeface="Roboto"/>
                <a:ea typeface="Roboto"/>
                <a:cs typeface="Roboto"/>
                <a:sym typeface="Roboto"/>
              </a:rPr>
              <a:t>A parallel version of a repository</a:t>
            </a:r>
            <a:br>
              <a:rPr b="0" i="0" lang="en-ZA" sz="1400" u="none" cap="none" strike="noStrike">
                <a:solidFill>
                  <a:srgbClr val="333333"/>
                </a:solidFill>
                <a:latin typeface="Roboto"/>
                <a:ea typeface="Roboto"/>
                <a:cs typeface="Roboto"/>
                <a:sym typeface="Roboto"/>
              </a:rPr>
            </a:br>
            <a:endParaRPr b="0" i="0" sz="1400" u="none" cap="none" strike="noStrike">
              <a:solidFill>
                <a:srgbClr val="333333"/>
              </a:solidFill>
              <a:latin typeface="Roboto"/>
              <a:ea typeface="Roboto"/>
              <a:cs typeface="Roboto"/>
              <a:sym typeface="Roboto"/>
            </a:endParaRPr>
          </a:p>
          <a:p>
            <a:pPr indent="-196950" lvl="0" marL="216000" marR="0" rtl="0" algn="l">
              <a:lnSpc>
                <a:spcPct val="100000"/>
              </a:lnSpc>
              <a:spcBef>
                <a:spcPts val="300"/>
              </a:spcBef>
              <a:spcAft>
                <a:spcPts val="0"/>
              </a:spcAft>
              <a:buClr>
                <a:srgbClr val="333333"/>
              </a:buClr>
              <a:buSzPts val="1400"/>
              <a:buFont typeface="Roboto"/>
              <a:buChar char="▪"/>
            </a:pPr>
            <a:r>
              <a:rPr b="1" i="0" lang="en-ZA" sz="1400" u="none" cap="none" strike="noStrike">
                <a:solidFill>
                  <a:srgbClr val="333333"/>
                </a:solidFill>
                <a:latin typeface="Roboto"/>
                <a:ea typeface="Roboto"/>
                <a:cs typeface="Roboto"/>
                <a:sym typeface="Roboto"/>
              </a:rPr>
              <a:t>Pull Request (PR): </a:t>
            </a:r>
            <a:r>
              <a:rPr b="0" i="0" lang="en-ZA" sz="1400" u="none" cap="none" strike="noStrike">
                <a:solidFill>
                  <a:srgbClr val="333333"/>
                </a:solidFill>
                <a:latin typeface="Roboto"/>
                <a:ea typeface="Roboto"/>
                <a:cs typeface="Roboto"/>
                <a:sym typeface="Roboto"/>
              </a:rPr>
              <a:t>Proposing your changes and requesting that someone review and pull in your contribution</a:t>
            </a:r>
            <a:br>
              <a:rPr b="0" i="0" lang="en-ZA" sz="1400" u="none" cap="none" strike="noStrike">
                <a:solidFill>
                  <a:srgbClr val="333333"/>
                </a:solidFill>
                <a:latin typeface="Roboto"/>
                <a:ea typeface="Roboto"/>
                <a:cs typeface="Roboto"/>
                <a:sym typeface="Roboto"/>
              </a:rPr>
            </a:br>
            <a:endParaRPr b="0" i="0" sz="1400" u="none" cap="none" strike="noStrike">
              <a:solidFill>
                <a:srgbClr val="333333"/>
              </a:solidFill>
              <a:latin typeface="Roboto"/>
              <a:ea typeface="Roboto"/>
              <a:cs typeface="Roboto"/>
              <a:sym typeface="Roboto"/>
            </a:endParaRPr>
          </a:p>
          <a:p>
            <a:pPr indent="-196950" lvl="0" marL="216000" marR="0" rtl="0" algn="l">
              <a:lnSpc>
                <a:spcPct val="100000"/>
              </a:lnSpc>
              <a:spcBef>
                <a:spcPts val="300"/>
              </a:spcBef>
              <a:spcAft>
                <a:spcPts val="0"/>
              </a:spcAft>
              <a:buClr>
                <a:srgbClr val="333333"/>
              </a:buClr>
              <a:buSzPts val="1400"/>
              <a:buFont typeface="Roboto"/>
              <a:buChar char="▪"/>
            </a:pPr>
            <a:r>
              <a:rPr b="1" i="0" lang="en-ZA" sz="1400" u="none" cap="none" strike="noStrike">
                <a:solidFill>
                  <a:srgbClr val="333333"/>
                </a:solidFill>
                <a:latin typeface="Roboto"/>
                <a:ea typeface="Roboto"/>
                <a:cs typeface="Roboto"/>
                <a:sym typeface="Roboto"/>
              </a:rPr>
              <a:t>Merge: </a:t>
            </a:r>
            <a:r>
              <a:rPr b="0" i="0" lang="en-ZA" sz="1400" u="none" cap="none" strike="noStrike">
                <a:solidFill>
                  <a:srgbClr val="333333"/>
                </a:solidFill>
                <a:latin typeface="Roboto"/>
                <a:ea typeface="Roboto"/>
                <a:cs typeface="Roboto"/>
                <a:sym typeface="Roboto"/>
              </a:rPr>
              <a:t>Merging your changes back to the main (master) branch</a:t>
            </a:r>
            <a:br>
              <a:rPr b="0" i="0" lang="en-ZA" sz="1400" u="none" cap="none" strike="noStrike">
                <a:solidFill>
                  <a:srgbClr val="333333"/>
                </a:solidFill>
                <a:latin typeface="Roboto"/>
                <a:ea typeface="Roboto"/>
                <a:cs typeface="Roboto"/>
                <a:sym typeface="Roboto"/>
              </a:rPr>
            </a:br>
            <a:endParaRPr b="0" i="0" sz="1400" u="none" cap="none" strike="noStrike">
              <a:solidFill>
                <a:srgbClr val="333333"/>
              </a:solidFill>
              <a:latin typeface="Roboto"/>
              <a:ea typeface="Roboto"/>
              <a:cs typeface="Roboto"/>
              <a:sym typeface="Roboto"/>
            </a:endParaRPr>
          </a:p>
          <a:p>
            <a:pPr indent="-196950" lvl="0" marL="216000" marR="0" rtl="0" algn="l">
              <a:lnSpc>
                <a:spcPct val="100000"/>
              </a:lnSpc>
              <a:spcBef>
                <a:spcPts val="300"/>
              </a:spcBef>
              <a:spcAft>
                <a:spcPts val="0"/>
              </a:spcAft>
              <a:buClr>
                <a:srgbClr val="333333"/>
              </a:buClr>
              <a:buSzPts val="1400"/>
              <a:buFont typeface="Roboto"/>
              <a:buChar char="▪"/>
            </a:pPr>
            <a:r>
              <a:rPr b="1" i="0" lang="en-ZA" sz="1400" u="none" cap="none" strike="noStrike">
                <a:solidFill>
                  <a:srgbClr val="333333"/>
                </a:solidFill>
                <a:latin typeface="Roboto"/>
                <a:ea typeface="Roboto"/>
                <a:cs typeface="Roboto"/>
                <a:sym typeface="Roboto"/>
              </a:rPr>
              <a:t>Fork: </a:t>
            </a:r>
            <a:r>
              <a:rPr b="0" i="0" lang="en-ZA" sz="1400" u="none" cap="none" strike="noStrike">
                <a:solidFill>
                  <a:srgbClr val="333333"/>
                </a:solidFill>
                <a:latin typeface="Roboto"/>
                <a:ea typeface="Roboto"/>
                <a:cs typeface="Roboto"/>
                <a:sym typeface="Roboto"/>
              </a:rPr>
              <a:t>A personal copy of another user's repository that lives on your account</a:t>
            </a:r>
            <a:br>
              <a:rPr b="0" i="0" lang="en-ZA" sz="1400" u="none" cap="none" strike="noStrike">
                <a:solidFill>
                  <a:srgbClr val="333333"/>
                </a:solidFill>
                <a:latin typeface="Roboto"/>
                <a:ea typeface="Roboto"/>
                <a:cs typeface="Roboto"/>
                <a:sym typeface="Roboto"/>
              </a:rPr>
            </a:br>
            <a:endParaRPr b="0" i="0" sz="1400" u="none" cap="none" strike="noStrike">
              <a:solidFill>
                <a:srgbClr val="333333"/>
              </a:solidFill>
              <a:latin typeface="Roboto"/>
              <a:ea typeface="Roboto"/>
              <a:cs typeface="Roboto"/>
              <a:sym typeface="Roboto"/>
            </a:endParaRPr>
          </a:p>
          <a:p>
            <a:pPr indent="-196950" lvl="0" marL="216000" marR="0" rtl="0" algn="l">
              <a:lnSpc>
                <a:spcPct val="100000"/>
              </a:lnSpc>
              <a:spcBef>
                <a:spcPts val="300"/>
              </a:spcBef>
              <a:spcAft>
                <a:spcPts val="0"/>
              </a:spcAft>
              <a:buClr>
                <a:srgbClr val="333333"/>
              </a:buClr>
              <a:buSzPts val="1400"/>
              <a:buFont typeface="Roboto"/>
              <a:buChar char="▪"/>
            </a:pPr>
            <a:r>
              <a:rPr b="1" i="0" lang="en-ZA" sz="1400" u="none" cap="none" strike="noStrike">
                <a:solidFill>
                  <a:srgbClr val="333333"/>
                </a:solidFill>
                <a:latin typeface="Roboto"/>
                <a:ea typeface="Roboto"/>
                <a:cs typeface="Roboto"/>
                <a:sym typeface="Roboto"/>
              </a:rPr>
              <a:t>Clone: </a:t>
            </a:r>
            <a:r>
              <a:rPr b="0" i="0" lang="en-ZA" sz="1400" u="none" cap="none" strike="noStrike">
                <a:solidFill>
                  <a:srgbClr val="333333"/>
                </a:solidFill>
                <a:latin typeface="Roboto"/>
                <a:ea typeface="Roboto"/>
                <a:cs typeface="Roboto"/>
                <a:sym typeface="Roboto"/>
              </a:rPr>
              <a:t>A copy of a repo that exists on your local computer</a:t>
            </a:r>
            <a:endParaRPr b="1" i="0" sz="1400" u="none" cap="none" strike="noStrike">
              <a:solidFill>
                <a:srgbClr val="333333"/>
              </a:solidFill>
              <a:latin typeface="Roboto"/>
              <a:ea typeface="Roboto"/>
              <a:cs typeface="Roboto"/>
              <a:sym typeface="Roboto"/>
            </a:endParaRPr>
          </a:p>
          <a:p>
            <a:pPr indent="0" lvl="0" marL="0" marR="0" rtl="0" algn="l">
              <a:lnSpc>
                <a:spcPct val="100000"/>
              </a:lnSpc>
              <a:spcBef>
                <a:spcPts val="300"/>
              </a:spcBef>
              <a:spcAft>
                <a:spcPts val="0"/>
              </a:spcAft>
              <a:buClr>
                <a:srgbClr val="000000"/>
              </a:buClr>
              <a:buSzPts val="1400"/>
              <a:buFont typeface="Arial"/>
              <a:buNone/>
            </a:pPr>
            <a:r>
              <a:t/>
            </a:r>
            <a:endParaRPr b="0" i="0" sz="1400" u="none" cap="none" strike="noStrike">
              <a:solidFill>
                <a:srgbClr val="333333"/>
              </a:solidFill>
              <a:latin typeface="Roboto"/>
              <a:ea typeface="Roboto"/>
              <a:cs typeface="Roboto"/>
              <a:sym typeface="Roboto"/>
            </a:endParaRPr>
          </a:p>
        </p:txBody>
      </p:sp>
      <p:pic>
        <p:nvPicPr>
          <p:cNvPr id="216" name="Google Shape;216;g284f8a4ee51_0_265"/>
          <p:cNvPicPr preferRelativeResize="0"/>
          <p:nvPr/>
        </p:nvPicPr>
        <p:blipFill rotWithShape="1">
          <a:blip r:embed="rId4">
            <a:alphaModFix/>
          </a:blip>
          <a:srcRect b="0" l="0" r="0" t="0"/>
          <a:stretch/>
        </p:blipFill>
        <p:spPr>
          <a:xfrm>
            <a:off x="1908838" y="5343725"/>
            <a:ext cx="5326324" cy="14171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5">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5">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5">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5">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5">
                                            <p:txEl>
                                              <p:pRg end="7" st="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grpSp>
        <p:nvGrpSpPr>
          <p:cNvPr id="221" name="Google Shape;221;g284f8a4ee51_0_277"/>
          <p:cNvGrpSpPr/>
          <p:nvPr/>
        </p:nvGrpSpPr>
        <p:grpSpPr>
          <a:xfrm>
            <a:off x="0" y="0"/>
            <a:ext cx="9144026" cy="896700"/>
            <a:chOff x="0" y="0"/>
            <a:chExt cx="9144026" cy="896700"/>
          </a:xfrm>
        </p:grpSpPr>
        <p:sp>
          <p:nvSpPr>
            <p:cNvPr id="222" name="Google Shape;222;g284f8a4ee51_0_277"/>
            <p:cNvSpPr/>
            <p:nvPr/>
          </p:nvSpPr>
          <p:spPr>
            <a:xfrm>
              <a:off x="0" y="0"/>
              <a:ext cx="9144000" cy="896700"/>
            </a:xfrm>
            <a:prstGeom prst="rect">
              <a:avLst/>
            </a:prstGeom>
            <a:solidFill>
              <a:srgbClr val="15284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descr="Text, logo&#10;&#10;Description automatically generated" id="223" name="Google Shape;223;g284f8a4ee51_0_277"/>
            <p:cNvPicPr preferRelativeResize="0"/>
            <p:nvPr/>
          </p:nvPicPr>
          <p:blipFill rotWithShape="1">
            <a:blip r:embed="rId3">
              <a:alphaModFix/>
            </a:blip>
            <a:srcRect b="0" l="0" r="0" t="0"/>
            <a:stretch/>
          </p:blipFill>
          <p:spPr>
            <a:xfrm>
              <a:off x="235132" y="137187"/>
              <a:ext cx="4188822" cy="571504"/>
            </a:xfrm>
            <a:prstGeom prst="rect">
              <a:avLst/>
            </a:prstGeom>
            <a:noFill/>
            <a:ln>
              <a:noFill/>
            </a:ln>
          </p:spPr>
        </p:pic>
        <p:sp>
          <p:nvSpPr>
            <p:cNvPr id="224" name="Google Shape;224;g284f8a4ee51_0_277"/>
            <p:cNvSpPr/>
            <p:nvPr/>
          </p:nvSpPr>
          <p:spPr>
            <a:xfrm>
              <a:off x="8815526" y="0"/>
              <a:ext cx="328500" cy="896700"/>
            </a:xfrm>
            <a:prstGeom prst="rect">
              <a:avLst/>
            </a:prstGeom>
            <a:solidFill>
              <a:srgbClr val="C4820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sp>
        <p:nvSpPr>
          <p:cNvPr id="225" name="Google Shape;225;g284f8a4ee51_0_277"/>
          <p:cNvSpPr txBox="1"/>
          <p:nvPr/>
        </p:nvSpPr>
        <p:spPr>
          <a:xfrm>
            <a:off x="263275" y="1030425"/>
            <a:ext cx="6345000" cy="554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ZA" sz="2400" u="none" cap="none" strike="noStrike">
                <a:solidFill>
                  <a:schemeClr val="accent2"/>
                </a:solidFill>
                <a:latin typeface="Calibri"/>
                <a:ea typeface="Calibri"/>
                <a:cs typeface="Calibri"/>
                <a:sym typeface="Calibri"/>
              </a:rPr>
              <a:t>GitHub Pages</a:t>
            </a:r>
            <a:endParaRPr b="1" i="0" sz="2400" u="none" cap="none" strike="noStrike">
              <a:solidFill>
                <a:schemeClr val="accent2"/>
              </a:solidFill>
              <a:latin typeface="Calibri"/>
              <a:ea typeface="Calibri"/>
              <a:cs typeface="Calibri"/>
              <a:sym typeface="Calibri"/>
            </a:endParaRPr>
          </a:p>
        </p:txBody>
      </p:sp>
      <p:sp>
        <p:nvSpPr>
          <p:cNvPr id="226" name="Google Shape;226;g284f8a4ee51_0_277"/>
          <p:cNvSpPr txBox="1"/>
          <p:nvPr/>
        </p:nvSpPr>
        <p:spPr>
          <a:xfrm>
            <a:off x="263275" y="1759875"/>
            <a:ext cx="8219700" cy="3517200"/>
          </a:xfrm>
          <a:prstGeom prst="rect">
            <a:avLst/>
          </a:prstGeom>
          <a:noFill/>
          <a:ln>
            <a:noFill/>
          </a:ln>
        </p:spPr>
        <p:txBody>
          <a:bodyPr anchorCtr="0" anchor="t" bIns="45700" lIns="91425" spcFirstLastPara="1" rIns="91425" wrap="square" tIns="45700">
            <a:spAutoFit/>
          </a:bodyPr>
          <a:lstStyle/>
          <a:p>
            <a:pPr indent="-196950" lvl="0" marL="216000" marR="0" rtl="0" algn="l">
              <a:lnSpc>
                <a:spcPct val="100000"/>
              </a:lnSpc>
              <a:spcBef>
                <a:spcPts val="300"/>
              </a:spcBef>
              <a:spcAft>
                <a:spcPts val="0"/>
              </a:spcAft>
              <a:buClr>
                <a:srgbClr val="333333"/>
              </a:buClr>
              <a:buSzPts val="1400"/>
              <a:buFont typeface="Roboto"/>
              <a:buChar char="▪"/>
            </a:pPr>
            <a:r>
              <a:rPr b="0" i="0" lang="en-ZA" sz="1400" u="none" cap="none" strike="noStrike">
                <a:solidFill>
                  <a:srgbClr val="333333"/>
                </a:solidFill>
                <a:latin typeface="Roboto"/>
                <a:ea typeface="Roboto"/>
                <a:cs typeface="Roboto"/>
                <a:sym typeface="Roboto"/>
              </a:rPr>
              <a:t>GitHub Pages is a static site hosting service offered by GitHub. It allows users to transform their GitHub repositories into websites</a:t>
            </a:r>
            <a:br>
              <a:rPr b="0" i="0" lang="en-ZA" sz="1400" u="none" cap="none" strike="noStrike">
                <a:solidFill>
                  <a:srgbClr val="333333"/>
                </a:solidFill>
                <a:latin typeface="Roboto"/>
                <a:ea typeface="Roboto"/>
                <a:cs typeface="Roboto"/>
                <a:sym typeface="Roboto"/>
              </a:rPr>
            </a:br>
            <a:endParaRPr b="0" i="0" sz="1400" u="none" cap="none" strike="noStrike">
              <a:solidFill>
                <a:srgbClr val="333333"/>
              </a:solidFill>
              <a:latin typeface="Roboto"/>
              <a:ea typeface="Roboto"/>
              <a:cs typeface="Roboto"/>
              <a:sym typeface="Roboto"/>
            </a:endParaRPr>
          </a:p>
          <a:p>
            <a:pPr indent="-196950" lvl="0" marL="216000" marR="0" rtl="0" algn="l">
              <a:lnSpc>
                <a:spcPct val="100000"/>
              </a:lnSpc>
              <a:spcBef>
                <a:spcPts val="300"/>
              </a:spcBef>
              <a:spcAft>
                <a:spcPts val="0"/>
              </a:spcAft>
              <a:buClr>
                <a:srgbClr val="333333"/>
              </a:buClr>
              <a:buSzPts val="1400"/>
              <a:buFont typeface="Roboto"/>
              <a:buChar char="▪"/>
            </a:pPr>
            <a:r>
              <a:rPr b="0" i="0" lang="en-ZA" sz="1400" u="none" cap="none" strike="noStrike">
                <a:solidFill>
                  <a:srgbClr val="333333"/>
                </a:solidFill>
                <a:latin typeface="Roboto"/>
                <a:ea typeface="Roboto"/>
                <a:cs typeface="Roboto"/>
                <a:sym typeface="Roboto"/>
              </a:rPr>
              <a:t>By default, the URL of your GitHub Pages site will be in the format </a:t>
            </a:r>
            <a:r>
              <a:rPr b="0" i="0" lang="en-ZA" sz="1400" u="none" cap="none" strike="noStrike">
                <a:solidFill>
                  <a:srgbClr val="333333"/>
                </a:solidFill>
                <a:latin typeface="Courier New"/>
                <a:ea typeface="Courier New"/>
                <a:cs typeface="Courier New"/>
                <a:sym typeface="Courier New"/>
              </a:rPr>
              <a:t>username.github.io/repository-name</a:t>
            </a:r>
            <a:r>
              <a:rPr b="0" i="0" lang="en-ZA" sz="1400" u="none" cap="none" strike="noStrike">
                <a:solidFill>
                  <a:srgbClr val="333333"/>
                </a:solidFill>
                <a:latin typeface="Roboto"/>
                <a:ea typeface="Roboto"/>
                <a:cs typeface="Roboto"/>
                <a:sym typeface="Roboto"/>
              </a:rPr>
              <a:t>. However, you can also set up a custom domain if you want a more professional or personalized URL</a:t>
            </a:r>
            <a:br>
              <a:rPr b="0" i="0" lang="en-ZA" sz="1400" u="none" cap="none" strike="noStrike">
                <a:solidFill>
                  <a:srgbClr val="333333"/>
                </a:solidFill>
                <a:latin typeface="Roboto"/>
                <a:ea typeface="Roboto"/>
                <a:cs typeface="Roboto"/>
                <a:sym typeface="Roboto"/>
              </a:rPr>
            </a:br>
            <a:endParaRPr b="0" i="0" sz="1400" u="none" cap="none" strike="noStrike">
              <a:solidFill>
                <a:srgbClr val="333333"/>
              </a:solidFill>
              <a:latin typeface="Roboto"/>
              <a:ea typeface="Roboto"/>
              <a:cs typeface="Roboto"/>
              <a:sym typeface="Roboto"/>
            </a:endParaRPr>
          </a:p>
          <a:p>
            <a:pPr indent="-196950" lvl="0" marL="216000" marR="0" rtl="0" algn="l">
              <a:lnSpc>
                <a:spcPct val="100000"/>
              </a:lnSpc>
              <a:spcBef>
                <a:spcPts val="300"/>
              </a:spcBef>
              <a:spcAft>
                <a:spcPts val="0"/>
              </a:spcAft>
              <a:buClr>
                <a:srgbClr val="333333"/>
              </a:buClr>
              <a:buSzPts val="1400"/>
              <a:buFont typeface="Roboto"/>
              <a:buChar char="▪"/>
            </a:pPr>
            <a:r>
              <a:rPr b="0" i="0" lang="en-ZA" sz="1400" u="none" cap="none" strike="noStrike">
                <a:solidFill>
                  <a:srgbClr val="333333"/>
                </a:solidFill>
                <a:latin typeface="Roboto"/>
                <a:ea typeface="Roboto"/>
                <a:cs typeface="Roboto"/>
                <a:sym typeface="Roboto"/>
              </a:rPr>
              <a:t>GitHub Pages is free for public repositories, but there are some limitations </a:t>
            </a:r>
            <a:br>
              <a:rPr b="0" i="0" lang="en-ZA" sz="1400" u="none" cap="none" strike="noStrike">
                <a:solidFill>
                  <a:srgbClr val="333333"/>
                </a:solidFill>
                <a:latin typeface="Roboto"/>
                <a:ea typeface="Roboto"/>
                <a:cs typeface="Roboto"/>
                <a:sym typeface="Roboto"/>
              </a:rPr>
            </a:br>
            <a:endParaRPr b="0" i="0" sz="1400" u="none" cap="none" strike="noStrike">
              <a:solidFill>
                <a:srgbClr val="333333"/>
              </a:solidFill>
              <a:latin typeface="Roboto"/>
              <a:ea typeface="Roboto"/>
              <a:cs typeface="Roboto"/>
              <a:sym typeface="Roboto"/>
            </a:endParaRPr>
          </a:p>
          <a:p>
            <a:pPr indent="-196950" lvl="0" marL="216000" marR="0" rtl="0" algn="l">
              <a:lnSpc>
                <a:spcPct val="100000"/>
              </a:lnSpc>
              <a:spcBef>
                <a:spcPts val="300"/>
              </a:spcBef>
              <a:spcAft>
                <a:spcPts val="0"/>
              </a:spcAft>
              <a:buClr>
                <a:srgbClr val="333333"/>
              </a:buClr>
              <a:buSzPts val="1400"/>
              <a:buFont typeface="Roboto"/>
              <a:buChar char="▪"/>
            </a:pPr>
            <a:r>
              <a:rPr b="0" i="0" lang="en-ZA" sz="1400" u="none" cap="none" strike="noStrike">
                <a:solidFill>
                  <a:srgbClr val="333333"/>
                </a:solidFill>
                <a:latin typeface="Roboto"/>
                <a:ea typeface="Roboto"/>
                <a:cs typeface="Roboto"/>
                <a:sym typeface="Roboto"/>
              </a:rPr>
              <a:t>Documentation: </a:t>
            </a:r>
            <a:r>
              <a:rPr b="0" i="0" lang="en-ZA" sz="1400" u="sng" cap="none" strike="noStrike">
                <a:solidFill>
                  <a:schemeClr val="hlink"/>
                </a:solidFill>
                <a:latin typeface="Roboto"/>
                <a:ea typeface="Roboto"/>
                <a:cs typeface="Roboto"/>
                <a:sym typeface="Roboto"/>
                <a:hlinkClick r:id="rId4"/>
              </a:rPr>
              <a:t>https://docs.github.com/en/pages/getting-started-with-github-pages/creating-a-github-pages-site</a:t>
            </a:r>
            <a:r>
              <a:rPr b="0" i="0" lang="en-ZA" sz="1400" u="none" cap="none" strike="noStrike">
                <a:solidFill>
                  <a:srgbClr val="333333"/>
                </a:solidFill>
                <a:latin typeface="Roboto"/>
                <a:ea typeface="Roboto"/>
                <a:cs typeface="Roboto"/>
                <a:sym typeface="Roboto"/>
              </a:rPr>
              <a:t> </a:t>
            </a:r>
            <a:br>
              <a:rPr b="0" i="0" lang="en-ZA" sz="1400" u="none" cap="none" strike="noStrike">
                <a:solidFill>
                  <a:srgbClr val="333333"/>
                </a:solidFill>
                <a:latin typeface="Roboto"/>
                <a:ea typeface="Roboto"/>
                <a:cs typeface="Roboto"/>
                <a:sym typeface="Roboto"/>
              </a:rPr>
            </a:br>
            <a:endParaRPr b="0" i="0" sz="1400" u="none" cap="none" strike="noStrike">
              <a:solidFill>
                <a:srgbClr val="333333"/>
              </a:solidFill>
              <a:latin typeface="Roboto"/>
              <a:ea typeface="Roboto"/>
              <a:cs typeface="Roboto"/>
              <a:sym typeface="Roboto"/>
            </a:endParaRPr>
          </a:p>
          <a:p>
            <a:pPr indent="-196950" lvl="0" marL="216000" marR="0" rtl="0" algn="l">
              <a:lnSpc>
                <a:spcPct val="100000"/>
              </a:lnSpc>
              <a:spcBef>
                <a:spcPts val="300"/>
              </a:spcBef>
              <a:spcAft>
                <a:spcPts val="0"/>
              </a:spcAft>
              <a:buClr>
                <a:srgbClr val="333333"/>
              </a:buClr>
              <a:buSzPts val="1400"/>
              <a:buFont typeface="Roboto"/>
              <a:buChar char="▪"/>
            </a:pPr>
            <a:r>
              <a:rPr b="0" i="0" lang="en-ZA" sz="1400" u="none" cap="none" strike="noStrike">
                <a:solidFill>
                  <a:srgbClr val="333333"/>
                </a:solidFill>
                <a:latin typeface="Roboto"/>
                <a:ea typeface="Roboto"/>
                <a:cs typeface="Roboto"/>
                <a:sym typeface="Roboto"/>
              </a:rPr>
              <a:t>Examples: </a:t>
            </a:r>
            <a:r>
              <a:rPr b="0" i="0" lang="en-ZA" sz="1400" u="sng" cap="none" strike="noStrike">
                <a:solidFill>
                  <a:schemeClr val="hlink"/>
                </a:solidFill>
                <a:latin typeface="Roboto"/>
                <a:ea typeface="Roboto"/>
                <a:cs typeface="Roboto"/>
                <a:sym typeface="Roboto"/>
                <a:hlinkClick r:id="rId5"/>
              </a:rPr>
              <a:t>https://github.com/collections/github-pages-examples</a:t>
            </a:r>
            <a:r>
              <a:rPr b="0" i="0" lang="en-ZA" sz="1400" u="none" cap="none" strike="noStrike">
                <a:solidFill>
                  <a:srgbClr val="333333"/>
                </a:solidFill>
                <a:latin typeface="Roboto"/>
                <a:ea typeface="Roboto"/>
                <a:cs typeface="Roboto"/>
                <a:sym typeface="Roboto"/>
              </a:rPr>
              <a:t> </a:t>
            </a:r>
            <a:endParaRPr b="0" i="0" sz="1400" u="none" cap="none" strike="noStrike">
              <a:solidFill>
                <a:srgbClr val="333333"/>
              </a:solidFill>
              <a:latin typeface="Roboto"/>
              <a:ea typeface="Roboto"/>
              <a:cs typeface="Roboto"/>
              <a:sym typeface="Roboto"/>
            </a:endParaRPr>
          </a:p>
          <a:p>
            <a:pPr indent="0" lvl="0" marL="0" marR="0" rtl="0" algn="l">
              <a:lnSpc>
                <a:spcPct val="100000"/>
              </a:lnSpc>
              <a:spcBef>
                <a:spcPts val="300"/>
              </a:spcBef>
              <a:spcAft>
                <a:spcPts val="0"/>
              </a:spcAft>
              <a:buClr>
                <a:srgbClr val="000000"/>
              </a:buClr>
              <a:buSzPts val="1400"/>
              <a:buFont typeface="Arial"/>
              <a:buNone/>
            </a:pPr>
            <a:r>
              <a:t/>
            </a:r>
            <a:endParaRPr b="0" i="0" sz="1400" u="none" cap="none" strike="noStrike">
              <a:solidFill>
                <a:srgbClr val="333333"/>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6">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6">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6">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grpSp>
        <p:nvGrpSpPr>
          <p:cNvPr id="231" name="Google Shape;231;g284f8a4ee51_0_286"/>
          <p:cNvGrpSpPr/>
          <p:nvPr/>
        </p:nvGrpSpPr>
        <p:grpSpPr>
          <a:xfrm>
            <a:off x="0" y="0"/>
            <a:ext cx="9144026" cy="896700"/>
            <a:chOff x="0" y="0"/>
            <a:chExt cx="9144026" cy="896700"/>
          </a:xfrm>
        </p:grpSpPr>
        <p:sp>
          <p:nvSpPr>
            <p:cNvPr id="232" name="Google Shape;232;g284f8a4ee51_0_286"/>
            <p:cNvSpPr/>
            <p:nvPr/>
          </p:nvSpPr>
          <p:spPr>
            <a:xfrm>
              <a:off x="0" y="0"/>
              <a:ext cx="9144000" cy="896700"/>
            </a:xfrm>
            <a:prstGeom prst="rect">
              <a:avLst/>
            </a:prstGeom>
            <a:solidFill>
              <a:srgbClr val="15284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descr="Text, logo&#10;&#10;Description automatically generated" id="233" name="Google Shape;233;g284f8a4ee51_0_286"/>
            <p:cNvPicPr preferRelativeResize="0"/>
            <p:nvPr/>
          </p:nvPicPr>
          <p:blipFill rotWithShape="1">
            <a:blip r:embed="rId3">
              <a:alphaModFix/>
            </a:blip>
            <a:srcRect b="0" l="0" r="0" t="0"/>
            <a:stretch/>
          </p:blipFill>
          <p:spPr>
            <a:xfrm>
              <a:off x="235132" y="137187"/>
              <a:ext cx="4188822" cy="571504"/>
            </a:xfrm>
            <a:prstGeom prst="rect">
              <a:avLst/>
            </a:prstGeom>
            <a:noFill/>
            <a:ln>
              <a:noFill/>
            </a:ln>
          </p:spPr>
        </p:pic>
        <p:sp>
          <p:nvSpPr>
            <p:cNvPr id="234" name="Google Shape;234;g284f8a4ee51_0_286"/>
            <p:cNvSpPr/>
            <p:nvPr/>
          </p:nvSpPr>
          <p:spPr>
            <a:xfrm>
              <a:off x="8815526" y="0"/>
              <a:ext cx="328500" cy="896700"/>
            </a:xfrm>
            <a:prstGeom prst="rect">
              <a:avLst/>
            </a:prstGeom>
            <a:solidFill>
              <a:srgbClr val="C4820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sp>
        <p:nvSpPr>
          <p:cNvPr id="235" name="Google Shape;235;g284f8a4ee51_0_286"/>
          <p:cNvSpPr txBox="1"/>
          <p:nvPr/>
        </p:nvSpPr>
        <p:spPr>
          <a:xfrm>
            <a:off x="263275" y="1030425"/>
            <a:ext cx="6345000" cy="554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ZA" sz="2400" u="none" cap="none" strike="noStrike">
                <a:solidFill>
                  <a:schemeClr val="accent2"/>
                </a:solidFill>
                <a:latin typeface="Calibri"/>
                <a:ea typeface="Calibri"/>
                <a:cs typeface="Calibri"/>
                <a:sym typeface="Calibri"/>
              </a:rPr>
              <a:t>GitHub – Safety and Etiquette</a:t>
            </a:r>
            <a:endParaRPr b="1" i="0" sz="2400" u="none" cap="none" strike="noStrike">
              <a:solidFill>
                <a:schemeClr val="accent2"/>
              </a:solidFill>
              <a:latin typeface="Calibri"/>
              <a:ea typeface="Calibri"/>
              <a:cs typeface="Calibri"/>
              <a:sym typeface="Calibri"/>
            </a:endParaRPr>
          </a:p>
        </p:txBody>
      </p:sp>
      <p:sp>
        <p:nvSpPr>
          <p:cNvPr id="236" name="Google Shape;236;g284f8a4ee51_0_286"/>
          <p:cNvSpPr txBox="1"/>
          <p:nvPr/>
        </p:nvSpPr>
        <p:spPr>
          <a:xfrm>
            <a:off x="263275" y="1759875"/>
            <a:ext cx="8219700" cy="2147100"/>
          </a:xfrm>
          <a:prstGeom prst="rect">
            <a:avLst/>
          </a:prstGeom>
          <a:noFill/>
          <a:ln>
            <a:noFill/>
          </a:ln>
        </p:spPr>
        <p:txBody>
          <a:bodyPr anchorCtr="0" anchor="t" bIns="45700" lIns="91425" spcFirstLastPara="1" rIns="91425" wrap="square" tIns="45700">
            <a:spAutoFit/>
          </a:bodyPr>
          <a:lstStyle/>
          <a:p>
            <a:pPr indent="-196950" lvl="0" marL="216000" marR="0" rtl="0" algn="l">
              <a:lnSpc>
                <a:spcPct val="100000"/>
              </a:lnSpc>
              <a:spcBef>
                <a:spcPts val="300"/>
              </a:spcBef>
              <a:spcAft>
                <a:spcPts val="0"/>
              </a:spcAft>
              <a:buClr>
                <a:srgbClr val="333333"/>
              </a:buClr>
              <a:buSzPts val="1400"/>
              <a:buFont typeface="Roboto"/>
              <a:buChar char="▪"/>
            </a:pPr>
            <a:r>
              <a:rPr b="1" i="0" lang="en-ZA" sz="1400" u="none" cap="none" strike="noStrike">
                <a:solidFill>
                  <a:srgbClr val="333333"/>
                </a:solidFill>
                <a:latin typeface="Roboto"/>
                <a:ea typeface="Roboto"/>
                <a:cs typeface="Roboto"/>
                <a:sym typeface="Roboto"/>
              </a:rPr>
              <a:t>Do not upload sensitive information:</a:t>
            </a:r>
            <a:r>
              <a:rPr b="0" i="0" lang="en-ZA" sz="1400" u="none" cap="none" strike="noStrike">
                <a:solidFill>
                  <a:srgbClr val="333333"/>
                </a:solidFill>
                <a:latin typeface="Roboto"/>
                <a:ea typeface="Roboto"/>
                <a:cs typeface="Roboto"/>
                <a:sym typeface="Roboto"/>
              </a:rPr>
              <a:t> Never commit passwords, API keys, or any other sensitive information to public repos</a:t>
            </a:r>
            <a:br>
              <a:rPr b="1" i="0" lang="en-ZA" sz="1400" u="none" cap="none" strike="noStrike">
                <a:solidFill>
                  <a:srgbClr val="333333"/>
                </a:solidFill>
                <a:latin typeface="Roboto"/>
                <a:ea typeface="Roboto"/>
                <a:cs typeface="Roboto"/>
                <a:sym typeface="Roboto"/>
              </a:rPr>
            </a:br>
            <a:endParaRPr b="1" i="0" sz="1400" u="none" cap="none" strike="noStrike">
              <a:solidFill>
                <a:srgbClr val="333333"/>
              </a:solidFill>
              <a:latin typeface="Roboto"/>
              <a:ea typeface="Roboto"/>
              <a:cs typeface="Roboto"/>
              <a:sym typeface="Roboto"/>
            </a:endParaRPr>
          </a:p>
          <a:p>
            <a:pPr indent="-196950" lvl="0" marL="216000" marR="0" rtl="0" algn="l">
              <a:lnSpc>
                <a:spcPct val="100000"/>
              </a:lnSpc>
              <a:spcBef>
                <a:spcPts val="300"/>
              </a:spcBef>
              <a:spcAft>
                <a:spcPts val="0"/>
              </a:spcAft>
              <a:buClr>
                <a:srgbClr val="333333"/>
              </a:buClr>
              <a:buSzPts val="1400"/>
              <a:buFont typeface="Roboto"/>
              <a:buChar char="▪"/>
            </a:pPr>
            <a:r>
              <a:rPr b="1" i="0" lang="en-ZA" sz="1400" u="none" cap="none" strike="noStrike">
                <a:solidFill>
                  <a:srgbClr val="333333"/>
                </a:solidFill>
                <a:latin typeface="Roboto"/>
                <a:ea typeface="Roboto"/>
                <a:cs typeface="Roboto"/>
                <a:sym typeface="Roboto"/>
              </a:rPr>
              <a:t>READMEs and Licensing: </a:t>
            </a:r>
            <a:r>
              <a:rPr b="0" i="0" lang="en-ZA" sz="1400" u="none" cap="none" strike="noStrike">
                <a:solidFill>
                  <a:srgbClr val="333333"/>
                </a:solidFill>
                <a:latin typeface="Roboto"/>
                <a:ea typeface="Roboto"/>
                <a:cs typeface="Roboto"/>
                <a:sym typeface="Roboto"/>
              </a:rPr>
              <a:t>Create clear README files for every repo and the understanding of software licensing</a:t>
            </a:r>
            <a:br>
              <a:rPr b="1" i="0" lang="en-ZA" sz="1400" u="none" cap="none" strike="noStrike">
                <a:solidFill>
                  <a:srgbClr val="333333"/>
                </a:solidFill>
                <a:latin typeface="Roboto"/>
                <a:ea typeface="Roboto"/>
                <a:cs typeface="Roboto"/>
                <a:sym typeface="Roboto"/>
              </a:rPr>
            </a:br>
            <a:endParaRPr b="1" i="0" sz="1400" u="none" cap="none" strike="noStrike">
              <a:solidFill>
                <a:srgbClr val="333333"/>
              </a:solidFill>
              <a:latin typeface="Roboto"/>
              <a:ea typeface="Roboto"/>
              <a:cs typeface="Roboto"/>
              <a:sym typeface="Roboto"/>
            </a:endParaRPr>
          </a:p>
          <a:p>
            <a:pPr indent="-196950" lvl="0" marL="216000" marR="0" rtl="0" algn="l">
              <a:lnSpc>
                <a:spcPct val="100000"/>
              </a:lnSpc>
              <a:spcBef>
                <a:spcPts val="300"/>
              </a:spcBef>
              <a:spcAft>
                <a:spcPts val="0"/>
              </a:spcAft>
              <a:buClr>
                <a:srgbClr val="333333"/>
              </a:buClr>
              <a:buSzPts val="1400"/>
              <a:buFont typeface="Roboto"/>
              <a:buChar char="▪"/>
            </a:pPr>
            <a:r>
              <a:rPr b="1" i="0" lang="en-ZA" sz="1400" u="none" cap="none" strike="noStrike">
                <a:solidFill>
                  <a:srgbClr val="333333"/>
                </a:solidFill>
                <a:latin typeface="Roboto"/>
                <a:ea typeface="Roboto"/>
                <a:cs typeface="Roboto"/>
                <a:sym typeface="Roboto"/>
              </a:rPr>
              <a:t>Respectful Collaboration: </a:t>
            </a:r>
            <a:r>
              <a:rPr b="0" i="0" lang="en-ZA" sz="1400" u="none" cap="none" strike="noStrike">
                <a:solidFill>
                  <a:srgbClr val="333333"/>
                </a:solidFill>
                <a:latin typeface="Roboto"/>
                <a:ea typeface="Roboto"/>
                <a:cs typeface="Roboto"/>
                <a:sym typeface="Roboto"/>
              </a:rPr>
              <a:t>Be kind, understanding, and patient when collaborating on shared projects</a:t>
            </a:r>
            <a:endParaRPr b="0" i="0" sz="1400" u="none" cap="none" strike="noStrike">
              <a:solidFill>
                <a:srgbClr val="333333"/>
              </a:solidFill>
              <a:latin typeface="Roboto"/>
              <a:ea typeface="Roboto"/>
              <a:cs typeface="Roboto"/>
              <a:sym typeface="Roboto"/>
            </a:endParaRPr>
          </a:p>
          <a:p>
            <a:pPr indent="0" lvl="0" marL="0" marR="0" rtl="0" algn="l">
              <a:lnSpc>
                <a:spcPct val="100000"/>
              </a:lnSpc>
              <a:spcBef>
                <a:spcPts val="300"/>
              </a:spcBef>
              <a:spcAft>
                <a:spcPts val="0"/>
              </a:spcAft>
              <a:buClr>
                <a:srgbClr val="000000"/>
              </a:buClr>
              <a:buSzPts val="1400"/>
              <a:buFont typeface="Arial"/>
              <a:buNone/>
            </a:pPr>
            <a:r>
              <a:t/>
            </a:r>
            <a:endParaRPr b="0" i="0" sz="1400" u="none" cap="none" strike="noStrike">
              <a:solidFill>
                <a:srgbClr val="333333"/>
              </a:solidFill>
              <a:latin typeface="Roboto"/>
              <a:ea typeface="Roboto"/>
              <a:cs typeface="Roboto"/>
              <a:sym typeface="Roboto"/>
            </a:endParaRPr>
          </a:p>
        </p:txBody>
      </p:sp>
      <p:pic>
        <p:nvPicPr>
          <p:cNvPr descr="The-biggest-troll GIFs - Get the best GIF on GIPHY" id="237" name="Google Shape;237;g284f8a4ee51_0_286"/>
          <p:cNvPicPr preferRelativeResize="0"/>
          <p:nvPr/>
        </p:nvPicPr>
        <p:blipFill rotWithShape="1">
          <a:blip r:embed="rId4">
            <a:alphaModFix/>
          </a:blip>
          <a:srcRect b="0" l="0" r="0" t="0"/>
          <a:stretch/>
        </p:blipFill>
        <p:spPr>
          <a:xfrm>
            <a:off x="6847850" y="4940600"/>
            <a:ext cx="1905000" cy="1905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6">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grpSp>
        <p:nvGrpSpPr>
          <p:cNvPr id="242" name="Google Shape;242;g284f8a4ee51_0_301"/>
          <p:cNvGrpSpPr/>
          <p:nvPr/>
        </p:nvGrpSpPr>
        <p:grpSpPr>
          <a:xfrm>
            <a:off x="0" y="0"/>
            <a:ext cx="9144026" cy="896700"/>
            <a:chOff x="0" y="0"/>
            <a:chExt cx="9144026" cy="896700"/>
          </a:xfrm>
        </p:grpSpPr>
        <p:sp>
          <p:nvSpPr>
            <p:cNvPr id="243" name="Google Shape;243;g284f8a4ee51_0_301"/>
            <p:cNvSpPr/>
            <p:nvPr/>
          </p:nvSpPr>
          <p:spPr>
            <a:xfrm>
              <a:off x="0" y="0"/>
              <a:ext cx="9144000" cy="896700"/>
            </a:xfrm>
            <a:prstGeom prst="rect">
              <a:avLst/>
            </a:prstGeom>
            <a:solidFill>
              <a:srgbClr val="15284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descr="Text, logo&#10;&#10;Description automatically generated" id="244" name="Google Shape;244;g284f8a4ee51_0_301"/>
            <p:cNvPicPr preferRelativeResize="0"/>
            <p:nvPr/>
          </p:nvPicPr>
          <p:blipFill rotWithShape="1">
            <a:blip r:embed="rId3">
              <a:alphaModFix/>
            </a:blip>
            <a:srcRect b="0" l="0" r="0" t="0"/>
            <a:stretch/>
          </p:blipFill>
          <p:spPr>
            <a:xfrm>
              <a:off x="235132" y="137187"/>
              <a:ext cx="4188822" cy="571504"/>
            </a:xfrm>
            <a:prstGeom prst="rect">
              <a:avLst/>
            </a:prstGeom>
            <a:noFill/>
            <a:ln>
              <a:noFill/>
            </a:ln>
          </p:spPr>
        </p:pic>
        <p:sp>
          <p:nvSpPr>
            <p:cNvPr id="245" name="Google Shape;245;g284f8a4ee51_0_301"/>
            <p:cNvSpPr/>
            <p:nvPr/>
          </p:nvSpPr>
          <p:spPr>
            <a:xfrm>
              <a:off x="8815526" y="0"/>
              <a:ext cx="328500" cy="896700"/>
            </a:xfrm>
            <a:prstGeom prst="rect">
              <a:avLst/>
            </a:prstGeom>
            <a:solidFill>
              <a:srgbClr val="C4820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sp>
        <p:nvSpPr>
          <p:cNvPr id="246" name="Google Shape;246;g284f8a4ee51_0_301"/>
          <p:cNvSpPr txBox="1"/>
          <p:nvPr/>
        </p:nvSpPr>
        <p:spPr>
          <a:xfrm>
            <a:off x="263275" y="1030425"/>
            <a:ext cx="6345000" cy="554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ZA" sz="2400" u="none" cap="none" strike="noStrike">
                <a:solidFill>
                  <a:schemeClr val="accent2"/>
                </a:solidFill>
                <a:latin typeface="Calibri"/>
                <a:ea typeface="Calibri"/>
                <a:cs typeface="Calibri"/>
                <a:sym typeface="Calibri"/>
              </a:rPr>
              <a:t>GitHub – Resources</a:t>
            </a:r>
            <a:endParaRPr b="1" i="0" sz="2400" u="none" cap="none" strike="noStrike">
              <a:solidFill>
                <a:schemeClr val="accent2"/>
              </a:solidFill>
              <a:latin typeface="Calibri"/>
              <a:ea typeface="Calibri"/>
              <a:cs typeface="Calibri"/>
              <a:sym typeface="Calibri"/>
            </a:endParaRPr>
          </a:p>
        </p:txBody>
      </p:sp>
      <p:sp>
        <p:nvSpPr>
          <p:cNvPr id="247" name="Google Shape;247;g284f8a4ee51_0_301"/>
          <p:cNvSpPr txBox="1"/>
          <p:nvPr/>
        </p:nvSpPr>
        <p:spPr>
          <a:xfrm>
            <a:off x="263275" y="1759875"/>
            <a:ext cx="8219700" cy="2578200"/>
          </a:xfrm>
          <a:prstGeom prst="rect">
            <a:avLst/>
          </a:prstGeom>
          <a:noFill/>
          <a:ln>
            <a:noFill/>
          </a:ln>
        </p:spPr>
        <p:txBody>
          <a:bodyPr anchorCtr="0" anchor="t" bIns="45700" lIns="91425" spcFirstLastPara="1" rIns="91425" wrap="square" tIns="45700">
            <a:spAutoFit/>
          </a:bodyPr>
          <a:lstStyle/>
          <a:p>
            <a:pPr indent="-196950" lvl="0" marL="216000" marR="0" rtl="0" algn="l">
              <a:lnSpc>
                <a:spcPct val="100000"/>
              </a:lnSpc>
              <a:spcBef>
                <a:spcPts val="300"/>
              </a:spcBef>
              <a:spcAft>
                <a:spcPts val="0"/>
              </a:spcAft>
              <a:buClr>
                <a:srgbClr val="333333"/>
              </a:buClr>
              <a:buSzPts val="1400"/>
              <a:buFont typeface="Roboto"/>
              <a:buChar char="▪"/>
            </a:pPr>
            <a:r>
              <a:rPr b="0" i="0" lang="en-ZA" sz="1400" u="none" cap="none" strike="noStrike">
                <a:solidFill>
                  <a:srgbClr val="333333"/>
                </a:solidFill>
                <a:latin typeface="Roboto"/>
                <a:ea typeface="Roboto"/>
                <a:cs typeface="Roboto"/>
                <a:sym typeface="Roboto"/>
              </a:rPr>
              <a:t>Command Line: MAC vs Windows </a:t>
            </a:r>
            <a:r>
              <a:rPr b="0" i="0" lang="en-ZA" sz="1400" u="sng" cap="none" strike="noStrike">
                <a:solidFill>
                  <a:schemeClr val="hlink"/>
                </a:solidFill>
                <a:latin typeface="Roboto"/>
                <a:ea typeface="Roboto"/>
                <a:cs typeface="Roboto"/>
                <a:sym typeface="Roboto"/>
                <a:hlinkClick r:id="rId4"/>
              </a:rPr>
              <a:t>https://tracer.gitbook.io/manual/support/command-line-mac-vs.-windows</a:t>
            </a:r>
            <a:r>
              <a:rPr b="0" i="0" lang="en-ZA" sz="1400" u="none" cap="none" strike="noStrike">
                <a:solidFill>
                  <a:srgbClr val="333333"/>
                </a:solidFill>
                <a:latin typeface="Roboto"/>
                <a:ea typeface="Roboto"/>
                <a:cs typeface="Roboto"/>
                <a:sym typeface="Roboto"/>
              </a:rPr>
              <a:t> </a:t>
            </a:r>
            <a:br>
              <a:rPr b="0" i="0" lang="en-ZA" sz="1400" u="none" cap="none" strike="noStrike">
                <a:solidFill>
                  <a:srgbClr val="333333"/>
                </a:solidFill>
                <a:latin typeface="Roboto"/>
                <a:ea typeface="Roboto"/>
                <a:cs typeface="Roboto"/>
                <a:sym typeface="Roboto"/>
              </a:rPr>
            </a:br>
            <a:endParaRPr b="0" i="0" sz="1400" u="none" cap="none" strike="noStrike">
              <a:solidFill>
                <a:srgbClr val="333333"/>
              </a:solidFill>
              <a:latin typeface="Roboto"/>
              <a:ea typeface="Roboto"/>
              <a:cs typeface="Roboto"/>
              <a:sym typeface="Roboto"/>
            </a:endParaRPr>
          </a:p>
          <a:p>
            <a:pPr indent="-196950" lvl="0" marL="216000" marR="0" rtl="0" algn="l">
              <a:lnSpc>
                <a:spcPct val="100000"/>
              </a:lnSpc>
              <a:spcBef>
                <a:spcPts val="300"/>
              </a:spcBef>
              <a:spcAft>
                <a:spcPts val="0"/>
              </a:spcAft>
              <a:buClr>
                <a:srgbClr val="333333"/>
              </a:buClr>
              <a:buSzPts val="1400"/>
              <a:buFont typeface="Roboto"/>
              <a:buChar char="▪"/>
            </a:pPr>
            <a:r>
              <a:rPr b="0" i="0" lang="en-ZA" sz="1400" u="none" cap="none" strike="noStrike">
                <a:solidFill>
                  <a:srgbClr val="333333"/>
                </a:solidFill>
                <a:latin typeface="Roboto"/>
                <a:ea typeface="Roboto"/>
                <a:cs typeface="Roboto"/>
                <a:sym typeface="Roboto"/>
              </a:rPr>
              <a:t>Is a Mac or Windows PC Better for Programming? </a:t>
            </a:r>
            <a:r>
              <a:rPr b="0" i="0" lang="en-ZA" sz="1400" u="sng" cap="none" strike="noStrike">
                <a:solidFill>
                  <a:schemeClr val="hlink"/>
                </a:solidFill>
                <a:latin typeface="Roboto"/>
                <a:ea typeface="Roboto"/>
                <a:cs typeface="Roboto"/>
                <a:sym typeface="Roboto"/>
                <a:hlinkClick r:id="rId5"/>
              </a:rPr>
              <a:t>https://medium.com/geekculture/is-a-mac-or-windows-pc-better-for-programming-d5556bf06f1#:~:text=The%20Operating%20System%3A%20macOS%20vs,benefit%20of%20macOS%20is%20security</a:t>
            </a:r>
            <a:r>
              <a:rPr b="0" i="0" lang="en-ZA" sz="1400" u="none" cap="none" strike="noStrike">
                <a:solidFill>
                  <a:srgbClr val="333333"/>
                </a:solidFill>
                <a:latin typeface="Roboto"/>
                <a:ea typeface="Roboto"/>
                <a:cs typeface="Roboto"/>
                <a:sym typeface="Roboto"/>
              </a:rPr>
              <a:t> </a:t>
            </a:r>
            <a:br>
              <a:rPr b="0" i="0" lang="en-ZA" sz="1400" u="none" cap="none" strike="noStrike">
                <a:solidFill>
                  <a:srgbClr val="333333"/>
                </a:solidFill>
                <a:latin typeface="Roboto"/>
                <a:ea typeface="Roboto"/>
                <a:cs typeface="Roboto"/>
                <a:sym typeface="Roboto"/>
              </a:rPr>
            </a:br>
            <a:endParaRPr b="0" i="0" sz="1400" u="none" cap="none" strike="noStrike">
              <a:solidFill>
                <a:srgbClr val="333333"/>
              </a:solidFill>
              <a:latin typeface="Roboto"/>
              <a:ea typeface="Roboto"/>
              <a:cs typeface="Roboto"/>
              <a:sym typeface="Roboto"/>
            </a:endParaRPr>
          </a:p>
          <a:p>
            <a:pPr indent="-196950" lvl="0" marL="216000" marR="0" rtl="0" algn="l">
              <a:lnSpc>
                <a:spcPct val="100000"/>
              </a:lnSpc>
              <a:spcBef>
                <a:spcPts val="300"/>
              </a:spcBef>
              <a:spcAft>
                <a:spcPts val="0"/>
              </a:spcAft>
              <a:buClr>
                <a:srgbClr val="333333"/>
              </a:buClr>
              <a:buSzPts val="1400"/>
              <a:buFont typeface="Roboto"/>
              <a:buChar char="▪"/>
            </a:pPr>
            <a:r>
              <a:rPr b="0" i="0" lang="en-ZA" sz="1400" u="none" cap="none" strike="noStrike">
                <a:solidFill>
                  <a:srgbClr val="333333"/>
                </a:solidFill>
                <a:latin typeface="Roboto"/>
                <a:ea typeface="Roboto"/>
                <a:cs typeface="Roboto"/>
                <a:sym typeface="Roboto"/>
              </a:rPr>
              <a:t>Installing Git</a:t>
            </a:r>
            <a:br>
              <a:rPr b="0" i="0" lang="en-ZA" sz="1400" u="none" cap="none" strike="noStrike">
                <a:solidFill>
                  <a:srgbClr val="333333"/>
                </a:solidFill>
                <a:latin typeface="Roboto"/>
                <a:ea typeface="Roboto"/>
                <a:cs typeface="Roboto"/>
                <a:sym typeface="Roboto"/>
              </a:rPr>
            </a:br>
            <a:r>
              <a:rPr b="0" i="0" lang="en-ZA" sz="1400" u="sng" cap="none" strike="noStrike">
                <a:solidFill>
                  <a:schemeClr val="hlink"/>
                </a:solidFill>
                <a:latin typeface="Roboto"/>
                <a:ea typeface="Roboto"/>
                <a:cs typeface="Roboto"/>
                <a:sym typeface="Roboto"/>
                <a:hlinkClick r:id="rId6"/>
              </a:rPr>
              <a:t>https://git-scm.com/downloads</a:t>
            </a:r>
            <a:r>
              <a:rPr b="0" i="0" lang="en-ZA" sz="1400" u="none" cap="none" strike="noStrike">
                <a:solidFill>
                  <a:srgbClr val="333333"/>
                </a:solidFill>
                <a:latin typeface="Roboto"/>
                <a:ea typeface="Roboto"/>
                <a:cs typeface="Roboto"/>
                <a:sym typeface="Roboto"/>
              </a:rPr>
              <a:t> </a:t>
            </a:r>
            <a:endParaRPr b="0" i="0" sz="1400" u="none" cap="none" strike="noStrike">
              <a:solidFill>
                <a:srgbClr val="333333"/>
              </a:solidFill>
              <a:latin typeface="Roboto"/>
              <a:ea typeface="Roboto"/>
              <a:cs typeface="Roboto"/>
              <a:sym typeface="Roboto"/>
            </a:endParaRPr>
          </a:p>
          <a:p>
            <a:pPr indent="0" lvl="0" marL="0" marR="0" rtl="0" algn="l">
              <a:lnSpc>
                <a:spcPct val="100000"/>
              </a:lnSpc>
              <a:spcBef>
                <a:spcPts val="300"/>
              </a:spcBef>
              <a:spcAft>
                <a:spcPts val="0"/>
              </a:spcAft>
              <a:buClr>
                <a:srgbClr val="000000"/>
              </a:buClr>
              <a:buSzPts val="1400"/>
              <a:buFont typeface="Arial"/>
              <a:buNone/>
            </a:pPr>
            <a:r>
              <a:t/>
            </a:r>
            <a:endParaRPr b="0" i="0" sz="1400" u="none" cap="none" strike="noStrike">
              <a:solidFill>
                <a:srgbClr val="333333"/>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7">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grpSp>
        <p:nvGrpSpPr>
          <p:cNvPr id="252" name="Google Shape;252;g284f8a4ee51_0_321"/>
          <p:cNvGrpSpPr/>
          <p:nvPr/>
        </p:nvGrpSpPr>
        <p:grpSpPr>
          <a:xfrm>
            <a:off x="0" y="0"/>
            <a:ext cx="9144026" cy="896700"/>
            <a:chOff x="0" y="0"/>
            <a:chExt cx="9144026" cy="896700"/>
          </a:xfrm>
        </p:grpSpPr>
        <p:sp>
          <p:nvSpPr>
            <p:cNvPr id="253" name="Google Shape;253;g284f8a4ee51_0_321"/>
            <p:cNvSpPr/>
            <p:nvPr/>
          </p:nvSpPr>
          <p:spPr>
            <a:xfrm>
              <a:off x="0" y="0"/>
              <a:ext cx="9144000" cy="896700"/>
            </a:xfrm>
            <a:prstGeom prst="rect">
              <a:avLst/>
            </a:prstGeom>
            <a:solidFill>
              <a:srgbClr val="15284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descr="Text, logo&#10;&#10;Description automatically generated" id="254" name="Google Shape;254;g284f8a4ee51_0_321"/>
            <p:cNvPicPr preferRelativeResize="0"/>
            <p:nvPr/>
          </p:nvPicPr>
          <p:blipFill rotWithShape="1">
            <a:blip r:embed="rId3">
              <a:alphaModFix/>
            </a:blip>
            <a:srcRect b="0" l="0" r="0" t="0"/>
            <a:stretch/>
          </p:blipFill>
          <p:spPr>
            <a:xfrm>
              <a:off x="235132" y="137187"/>
              <a:ext cx="4188822" cy="571504"/>
            </a:xfrm>
            <a:prstGeom prst="rect">
              <a:avLst/>
            </a:prstGeom>
            <a:noFill/>
            <a:ln>
              <a:noFill/>
            </a:ln>
          </p:spPr>
        </p:pic>
        <p:sp>
          <p:nvSpPr>
            <p:cNvPr id="255" name="Google Shape;255;g284f8a4ee51_0_321"/>
            <p:cNvSpPr/>
            <p:nvPr/>
          </p:nvSpPr>
          <p:spPr>
            <a:xfrm>
              <a:off x="8815526" y="0"/>
              <a:ext cx="328500" cy="896700"/>
            </a:xfrm>
            <a:prstGeom prst="rect">
              <a:avLst/>
            </a:prstGeom>
            <a:solidFill>
              <a:srgbClr val="C4820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sp>
        <p:nvSpPr>
          <p:cNvPr id="256" name="Google Shape;256;g284f8a4ee51_0_321"/>
          <p:cNvSpPr txBox="1"/>
          <p:nvPr/>
        </p:nvSpPr>
        <p:spPr>
          <a:xfrm>
            <a:off x="263275" y="1030425"/>
            <a:ext cx="6345000" cy="554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ZA" sz="2400" u="none" cap="none" strike="noStrike">
                <a:solidFill>
                  <a:schemeClr val="accent2"/>
                </a:solidFill>
                <a:latin typeface="Calibri"/>
                <a:ea typeface="Calibri"/>
                <a:cs typeface="Calibri"/>
                <a:sym typeface="Calibri"/>
              </a:rPr>
              <a:t>GitHub – Getting started!</a:t>
            </a:r>
            <a:endParaRPr b="1" i="0" sz="2400" u="none" cap="none" strike="noStrike">
              <a:solidFill>
                <a:schemeClr val="accent2"/>
              </a:solidFill>
              <a:latin typeface="Calibri"/>
              <a:ea typeface="Calibri"/>
              <a:cs typeface="Calibri"/>
              <a:sym typeface="Calibri"/>
            </a:endParaRPr>
          </a:p>
        </p:txBody>
      </p:sp>
      <p:sp>
        <p:nvSpPr>
          <p:cNvPr id="257" name="Google Shape;257;g284f8a4ee51_0_321"/>
          <p:cNvSpPr txBox="1"/>
          <p:nvPr/>
        </p:nvSpPr>
        <p:spPr>
          <a:xfrm>
            <a:off x="263275" y="1759875"/>
            <a:ext cx="8219700" cy="4002000"/>
          </a:xfrm>
          <a:prstGeom prst="rect">
            <a:avLst/>
          </a:prstGeom>
          <a:noFill/>
          <a:ln>
            <a:noFill/>
          </a:ln>
        </p:spPr>
        <p:txBody>
          <a:bodyPr anchorCtr="0" anchor="t" bIns="45700" lIns="91425" spcFirstLastPara="1" rIns="91425" wrap="square" tIns="45700">
            <a:spAutoFit/>
          </a:bodyPr>
          <a:lstStyle/>
          <a:p>
            <a:pPr indent="-196950" lvl="0" marL="216000" marR="0" rtl="0" algn="l">
              <a:lnSpc>
                <a:spcPct val="100000"/>
              </a:lnSpc>
              <a:spcBef>
                <a:spcPts val="300"/>
              </a:spcBef>
              <a:spcAft>
                <a:spcPts val="0"/>
              </a:spcAft>
              <a:buClr>
                <a:srgbClr val="333333"/>
              </a:buClr>
              <a:buSzPts val="1400"/>
              <a:buFont typeface="Roboto"/>
              <a:buChar char="▪"/>
            </a:pPr>
            <a:r>
              <a:rPr b="0" i="0" lang="en-ZA" sz="1400" u="none" cap="none" strike="noStrike">
                <a:solidFill>
                  <a:srgbClr val="333333"/>
                </a:solidFill>
                <a:latin typeface="Roboto"/>
                <a:ea typeface="Roboto"/>
                <a:cs typeface="Roboto"/>
                <a:sym typeface="Roboto"/>
              </a:rPr>
              <a:t>Sign in or create an account at: </a:t>
            </a:r>
            <a:r>
              <a:rPr b="0" i="0" lang="en-ZA" sz="1400" u="sng" cap="none" strike="noStrike">
                <a:solidFill>
                  <a:schemeClr val="hlink"/>
                </a:solidFill>
                <a:latin typeface="Roboto"/>
                <a:ea typeface="Roboto"/>
                <a:cs typeface="Roboto"/>
                <a:sym typeface="Roboto"/>
                <a:hlinkClick r:id="rId4"/>
              </a:rPr>
              <a:t>https://github.com/</a:t>
            </a:r>
            <a:r>
              <a:rPr b="0" i="0" lang="en-ZA" sz="1400" u="none" cap="none" strike="noStrike">
                <a:solidFill>
                  <a:srgbClr val="333333"/>
                </a:solidFill>
                <a:latin typeface="Roboto"/>
                <a:ea typeface="Roboto"/>
                <a:cs typeface="Roboto"/>
                <a:sym typeface="Roboto"/>
              </a:rPr>
              <a:t> </a:t>
            </a:r>
            <a:br>
              <a:rPr b="0" i="0" lang="en-ZA" sz="1400" u="none" cap="none" strike="noStrike">
                <a:solidFill>
                  <a:srgbClr val="333333"/>
                </a:solidFill>
                <a:latin typeface="Roboto"/>
                <a:ea typeface="Roboto"/>
                <a:cs typeface="Roboto"/>
                <a:sym typeface="Roboto"/>
              </a:rPr>
            </a:br>
            <a:endParaRPr b="0" i="0" sz="1400" u="none" cap="none" strike="noStrike">
              <a:solidFill>
                <a:srgbClr val="333333"/>
              </a:solidFill>
              <a:latin typeface="Roboto"/>
              <a:ea typeface="Roboto"/>
              <a:cs typeface="Roboto"/>
              <a:sym typeface="Roboto"/>
            </a:endParaRPr>
          </a:p>
          <a:p>
            <a:pPr indent="-196950" lvl="0" marL="216000" marR="0" rtl="0" algn="l">
              <a:lnSpc>
                <a:spcPct val="100000"/>
              </a:lnSpc>
              <a:spcBef>
                <a:spcPts val="300"/>
              </a:spcBef>
              <a:spcAft>
                <a:spcPts val="0"/>
              </a:spcAft>
              <a:buClr>
                <a:srgbClr val="333333"/>
              </a:buClr>
              <a:buSzPts val="1400"/>
              <a:buFont typeface="Roboto"/>
              <a:buChar char="▪"/>
            </a:pPr>
            <a:r>
              <a:rPr b="0" i="0" lang="en-ZA" sz="1400" u="none" cap="none" strike="noStrike">
                <a:solidFill>
                  <a:srgbClr val="333333"/>
                </a:solidFill>
                <a:latin typeface="Roboto"/>
                <a:ea typeface="Roboto"/>
                <a:cs typeface="Roboto"/>
                <a:sym typeface="Roboto"/>
              </a:rPr>
              <a:t>Configure Git with your username and email (important for commit messages):</a:t>
            </a:r>
            <a:endParaRPr b="0" i="0" sz="1400" u="none" cap="none" strike="noStrike">
              <a:solidFill>
                <a:srgbClr val="333333"/>
              </a:solidFill>
              <a:latin typeface="Roboto"/>
              <a:ea typeface="Roboto"/>
              <a:cs typeface="Roboto"/>
              <a:sym typeface="Roboto"/>
            </a:endParaRPr>
          </a:p>
          <a:p>
            <a:pPr indent="0" lvl="0" marL="457200" marR="0" rtl="0" algn="l">
              <a:lnSpc>
                <a:spcPct val="100000"/>
              </a:lnSpc>
              <a:spcBef>
                <a:spcPts val="300"/>
              </a:spcBef>
              <a:spcAft>
                <a:spcPts val="0"/>
              </a:spcAft>
              <a:buClr>
                <a:srgbClr val="000000"/>
              </a:buClr>
              <a:buSzPts val="1400"/>
              <a:buFont typeface="Arial"/>
              <a:buNone/>
            </a:pPr>
            <a:r>
              <a:rPr b="0" i="0" lang="en-ZA" sz="1400" u="none" cap="none" strike="noStrike">
                <a:solidFill>
                  <a:srgbClr val="333333"/>
                </a:solidFill>
                <a:latin typeface="Courier New"/>
                <a:ea typeface="Courier New"/>
                <a:cs typeface="Courier New"/>
                <a:sym typeface="Courier New"/>
              </a:rPr>
              <a:t>git config --global user.name "Your Name"</a:t>
            </a:r>
            <a:endParaRPr b="0" i="0" sz="1400" u="none" cap="none" strike="noStrike">
              <a:solidFill>
                <a:srgbClr val="333333"/>
              </a:solidFill>
              <a:latin typeface="Courier New"/>
              <a:ea typeface="Courier New"/>
              <a:cs typeface="Courier New"/>
              <a:sym typeface="Courier New"/>
            </a:endParaRPr>
          </a:p>
          <a:p>
            <a:pPr indent="457200" lvl="0" marL="0" marR="0" rtl="0" algn="l">
              <a:lnSpc>
                <a:spcPct val="100000"/>
              </a:lnSpc>
              <a:spcBef>
                <a:spcPts val="300"/>
              </a:spcBef>
              <a:spcAft>
                <a:spcPts val="0"/>
              </a:spcAft>
              <a:buClr>
                <a:srgbClr val="000000"/>
              </a:buClr>
              <a:buSzPts val="1400"/>
              <a:buFont typeface="Arial"/>
              <a:buNone/>
            </a:pPr>
            <a:r>
              <a:rPr b="0" i="0" lang="en-ZA" sz="1400" u="none" cap="none" strike="noStrike">
                <a:solidFill>
                  <a:srgbClr val="333333"/>
                </a:solidFill>
                <a:latin typeface="Courier New"/>
                <a:ea typeface="Courier New"/>
                <a:cs typeface="Courier New"/>
                <a:sym typeface="Courier New"/>
              </a:rPr>
              <a:t>git config --global user.email "youremail@example.com"</a:t>
            </a:r>
            <a:endParaRPr b="0" i="0" sz="1400" u="none" cap="none" strike="noStrike">
              <a:solidFill>
                <a:srgbClr val="333333"/>
              </a:solidFill>
              <a:latin typeface="Courier New"/>
              <a:ea typeface="Courier New"/>
              <a:cs typeface="Courier New"/>
              <a:sym typeface="Courier New"/>
            </a:endParaRPr>
          </a:p>
          <a:p>
            <a:pPr indent="0" lvl="0" marL="0" marR="0" rtl="0" algn="l">
              <a:lnSpc>
                <a:spcPct val="100000"/>
              </a:lnSpc>
              <a:spcBef>
                <a:spcPts val="300"/>
              </a:spcBef>
              <a:spcAft>
                <a:spcPts val="0"/>
              </a:spcAft>
              <a:buClr>
                <a:srgbClr val="000000"/>
              </a:buClr>
              <a:buSzPts val="1400"/>
              <a:buFont typeface="Arial"/>
              <a:buNone/>
            </a:pPr>
            <a:r>
              <a:t/>
            </a:r>
            <a:endParaRPr b="0" i="0" sz="1400" u="none" cap="none" strike="noStrike">
              <a:solidFill>
                <a:srgbClr val="333333"/>
              </a:solidFill>
              <a:latin typeface="Roboto"/>
              <a:ea typeface="Roboto"/>
              <a:cs typeface="Roboto"/>
              <a:sym typeface="Roboto"/>
            </a:endParaRPr>
          </a:p>
          <a:p>
            <a:pPr indent="-196950" lvl="0" marL="216000" marR="0" rtl="0" algn="l">
              <a:lnSpc>
                <a:spcPct val="100000"/>
              </a:lnSpc>
              <a:spcBef>
                <a:spcPts val="300"/>
              </a:spcBef>
              <a:spcAft>
                <a:spcPts val="0"/>
              </a:spcAft>
              <a:buClr>
                <a:srgbClr val="333333"/>
              </a:buClr>
              <a:buSzPts val="1400"/>
              <a:buFont typeface="Roboto"/>
              <a:buChar char="▪"/>
            </a:pPr>
            <a:r>
              <a:rPr b="0" i="0" lang="en-ZA" sz="1400" u="none" cap="none" strike="noStrike">
                <a:solidFill>
                  <a:srgbClr val="333333"/>
                </a:solidFill>
                <a:latin typeface="Roboto"/>
                <a:ea typeface="Roboto"/>
                <a:cs typeface="Roboto"/>
                <a:sym typeface="Roboto"/>
              </a:rPr>
              <a:t>Create a new repository</a:t>
            </a:r>
            <a:endParaRPr b="0" i="0" sz="1400" u="none" cap="none" strike="noStrike">
              <a:solidFill>
                <a:srgbClr val="333333"/>
              </a:solidFill>
              <a:latin typeface="Roboto"/>
              <a:ea typeface="Roboto"/>
              <a:cs typeface="Roboto"/>
              <a:sym typeface="Roboto"/>
            </a:endParaRPr>
          </a:p>
          <a:p>
            <a:pPr indent="0" lvl="0" marL="457200" marR="0" rtl="0" algn="l">
              <a:lnSpc>
                <a:spcPct val="100000"/>
              </a:lnSpc>
              <a:spcBef>
                <a:spcPts val="300"/>
              </a:spcBef>
              <a:spcAft>
                <a:spcPts val="0"/>
              </a:spcAft>
              <a:buClr>
                <a:srgbClr val="000000"/>
              </a:buClr>
              <a:buSzPts val="1400"/>
              <a:buFont typeface="Arial"/>
              <a:buNone/>
            </a:pPr>
            <a:r>
              <a:rPr b="0" i="0" lang="en-ZA" sz="1400" u="none" cap="none" strike="noStrike">
                <a:solidFill>
                  <a:srgbClr val="333333"/>
                </a:solidFill>
                <a:latin typeface="Courier New"/>
                <a:ea typeface="Courier New"/>
                <a:cs typeface="Courier New"/>
                <a:sym typeface="Courier New"/>
              </a:rPr>
              <a:t>git clone https://github.com/username/repository-name.git</a:t>
            </a:r>
            <a:br>
              <a:rPr b="0" i="0" lang="en-ZA" sz="1400" u="none" cap="none" strike="noStrike">
                <a:solidFill>
                  <a:srgbClr val="333333"/>
                </a:solidFill>
                <a:latin typeface="Roboto"/>
                <a:ea typeface="Roboto"/>
                <a:cs typeface="Roboto"/>
                <a:sym typeface="Roboto"/>
              </a:rPr>
            </a:br>
            <a:endParaRPr b="0" i="0" sz="1400" u="none" cap="none" strike="noStrike">
              <a:solidFill>
                <a:srgbClr val="333333"/>
              </a:solidFill>
              <a:latin typeface="Roboto"/>
              <a:ea typeface="Roboto"/>
              <a:cs typeface="Roboto"/>
              <a:sym typeface="Roboto"/>
            </a:endParaRPr>
          </a:p>
          <a:p>
            <a:pPr indent="-196950" lvl="0" marL="216000" marR="0" rtl="0" algn="l">
              <a:lnSpc>
                <a:spcPct val="100000"/>
              </a:lnSpc>
              <a:spcBef>
                <a:spcPts val="300"/>
              </a:spcBef>
              <a:spcAft>
                <a:spcPts val="0"/>
              </a:spcAft>
              <a:buClr>
                <a:srgbClr val="333333"/>
              </a:buClr>
              <a:buSzPts val="1400"/>
              <a:buFont typeface="Roboto"/>
              <a:buChar char="▪"/>
            </a:pPr>
            <a:r>
              <a:rPr b="0" i="0" lang="en-ZA" sz="1400" u="none" cap="none" strike="noStrike">
                <a:solidFill>
                  <a:srgbClr val="333333"/>
                </a:solidFill>
                <a:latin typeface="Roboto"/>
                <a:ea typeface="Roboto"/>
                <a:cs typeface="Roboto"/>
                <a:sym typeface="Roboto"/>
              </a:rPr>
              <a:t>Make Changes and Commit</a:t>
            </a:r>
            <a:endParaRPr b="0" i="0" sz="1400" u="none" cap="none" strike="noStrike">
              <a:solidFill>
                <a:srgbClr val="333333"/>
              </a:solidFill>
              <a:latin typeface="Roboto"/>
              <a:ea typeface="Roboto"/>
              <a:cs typeface="Roboto"/>
              <a:sym typeface="Roboto"/>
            </a:endParaRPr>
          </a:p>
          <a:p>
            <a:pPr indent="0" lvl="0" marL="457200" marR="0" rtl="0" algn="l">
              <a:lnSpc>
                <a:spcPct val="100000"/>
              </a:lnSpc>
              <a:spcBef>
                <a:spcPts val="300"/>
              </a:spcBef>
              <a:spcAft>
                <a:spcPts val="0"/>
              </a:spcAft>
              <a:buClr>
                <a:srgbClr val="000000"/>
              </a:buClr>
              <a:buSzPts val="1400"/>
              <a:buFont typeface="Arial"/>
              <a:buNone/>
            </a:pPr>
            <a:r>
              <a:rPr b="0" i="0" lang="en-ZA" sz="1400" u="none" cap="none" strike="noStrike">
                <a:solidFill>
                  <a:srgbClr val="333333"/>
                </a:solidFill>
                <a:latin typeface="Courier New"/>
                <a:ea typeface="Courier New"/>
                <a:cs typeface="Courier New"/>
                <a:sym typeface="Courier New"/>
              </a:rPr>
              <a:t>git add .</a:t>
            </a:r>
            <a:endParaRPr b="0" i="0" sz="1400" u="none" cap="none" strike="noStrike">
              <a:solidFill>
                <a:srgbClr val="333333"/>
              </a:solidFill>
              <a:latin typeface="Courier New"/>
              <a:ea typeface="Courier New"/>
              <a:cs typeface="Courier New"/>
              <a:sym typeface="Courier New"/>
            </a:endParaRPr>
          </a:p>
          <a:p>
            <a:pPr indent="0" lvl="0" marL="457200" marR="0" rtl="0" algn="l">
              <a:lnSpc>
                <a:spcPct val="100000"/>
              </a:lnSpc>
              <a:spcBef>
                <a:spcPts val="300"/>
              </a:spcBef>
              <a:spcAft>
                <a:spcPts val="0"/>
              </a:spcAft>
              <a:buClr>
                <a:schemeClr val="dk1"/>
              </a:buClr>
              <a:buSzPts val="1100"/>
              <a:buFont typeface="Arial"/>
              <a:buNone/>
            </a:pPr>
            <a:r>
              <a:rPr b="0" i="0" lang="en-ZA" sz="1400" u="none" cap="none" strike="noStrike">
                <a:solidFill>
                  <a:srgbClr val="333333"/>
                </a:solidFill>
                <a:latin typeface="Courier New"/>
                <a:ea typeface="Courier New"/>
                <a:cs typeface="Courier New"/>
                <a:sym typeface="Courier New"/>
              </a:rPr>
              <a:t>git commit -m "A descriptive message about the changes."</a:t>
            </a:r>
            <a:endParaRPr b="0" i="0" sz="1400" u="none" cap="none" strike="noStrike">
              <a:solidFill>
                <a:srgbClr val="333333"/>
              </a:solidFill>
              <a:latin typeface="Courier New"/>
              <a:ea typeface="Courier New"/>
              <a:cs typeface="Courier New"/>
              <a:sym typeface="Courier New"/>
            </a:endParaRPr>
          </a:p>
          <a:p>
            <a:pPr indent="0" lvl="0" marL="457200" marR="0" rtl="0" algn="l">
              <a:lnSpc>
                <a:spcPct val="100000"/>
              </a:lnSpc>
              <a:spcBef>
                <a:spcPts val="300"/>
              </a:spcBef>
              <a:spcAft>
                <a:spcPts val="0"/>
              </a:spcAft>
              <a:buClr>
                <a:srgbClr val="000000"/>
              </a:buClr>
              <a:buSzPts val="1400"/>
              <a:buFont typeface="Arial"/>
              <a:buNone/>
            </a:pPr>
            <a:r>
              <a:rPr b="0" i="0" lang="en-ZA" sz="1400" u="none" cap="none" strike="noStrike">
                <a:solidFill>
                  <a:srgbClr val="333333"/>
                </a:solidFill>
                <a:latin typeface="Courier New"/>
                <a:ea typeface="Courier New"/>
                <a:cs typeface="Courier New"/>
                <a:sym typeface="Courier New"/>
              </a:rPr>
              <a:t>git push origin main</a:t>
            </a:r>
            <a:br>
              <a:rPr b="0" i="0" lang="en-ZA" sz="1400" u="none" cap="none" strike="noStrike">
                <a:solidFill>
                  <a:srgbClr val="333333"/>
                </a:solidFill>
                <a:latin typeface="Roboto"/>
                <a:ea typeface="Roboto"/>
                <a:cs typeface="Roboto"/>
                <a:sym typeface="Roboto"/>
              </a:rPr>
            </a:br>
            <a:endParaRPr b="0" i="0" sz="1400" u="none" cap="none" strike="noStrike">
              <a:solidFill>
                <a:srgbClr val="333333"/>
              </a:solidFill>
              <a:latin typeface="Roboto"/>
              <a:ea typeface="Roboto"/>
              <a:cs typeface="Roboto"/>
              <a:sym typeface="Roboto"/>
            </a:endParaRPr>
          </a:p>
          <a:p>
            <a:pPr indent="-196950" lvl="0" marL="216000" marR="0" rtl="0" algn="l">
              <a:lnSpc>
                <a:spcPct val="100000"/>
              </a:lnSpc>
              <a:spcBef>
                <a:spcPts val="300"/>
              </a:spcBef>
              <a:spcAft>
                <a:spcPts val="0"/>
              </a:spcAft>
              <a:buClr>
                <a:srgbClr val="333333"/>
              </a:buClr>
              <a:buSzPts val="1400"/>
              <a:buFont typeface="Roboto"/>
              <a:buChar char="▪"/>
            </a:pPr>
            <a:r>
              <a:rPr b="0" i="0" lang="en-ZA" sz="1400" u="none" cap="none" strike="noStrike">
                <a:solidFill>
                  <a:srgbClr val="333333"/>
                </a:solidFill>
                <a:latin typeface="Roboto"/>
                <a:ea typeface="Roboto"/>
                <a:cs typeface="Roboto"/>
                <a:sym typeface="Roboto"/>
              </a:rPr>
              <a:t>Fetches Changes</a:t>
            </a:r>
            <a:endParaRPr b="0" i="0" sz="1400" u="none" cap="none" strike="noStrike">
              <a:solidFill>
                <a:srgbClr val="333333"/>
              </a:solidFill>
              <a:latin typeface="Roboto"/>
              <a:ea typeface="Roboto"/>
              <a:cs typeface="Roboto"/>
              <a:sym typeface="Roboto"/>
            </a:endParaRPr>
          </a:p>
          <a:p>
            <a:pPr indent="0" lvl="0" marL="0" marR="0" rtl="0" algn="l">
              <a:lnSpc>
                <a:spcPct val="100000"/>
              </a:lnSpc>
              <a:spcBef>
                <a:spcPts val="300"/>
              </a:spcBef>
              <a:spcAft>
                <a:spcPts val="0"/>
              </a:spcAft>
              <a:buClr>
                <a:srgbClr val="000000"/>
              </a:buClr>
              <a:buSzPts val="1400"/>
              <a:buFont typeface="Arial"/>
              <a:buNone/>
            </a:pPr>
            <a:r>
              <a:rPr b="0" i="0" lang="en-ZA" sz="1400" u="none" cap="none" strike="noStrike">
                <a:solidFill>
                  <a:srgbClr val="333333"/>
                </a:solidFill>
                <a:latin typeface="Roboto"/>
                <a:ea typeface="Roboto"/>
                <a:cs typeface="Roboto"/>
                <a:sym typeface="Roboto"/>
              </a:rPr>
              <a:t>	</a:t>
            </a:r>
            <a:r>
              <a:rPr b="0" i="0" lang="en-ZA" sz="1400" u="none" cap="none" strike="noStrike">
                <a:solidFill>
                  <a:srgbClr val="333333"/>
                </a:solidFill>
                <a:latin typeface="Courier New"/>
                <a:ea typeface="Courier New"/>
                <a:cs typeface="Courier New"/>
                <a:sym typeface="Courier New"/>
              </a:rPr>
              <a:t>git pull</a:t>
            </a:r>
            <a:endParaRPr b="0" i="0" sz="1400" u="none" cap="none" strike="noStrike">
              <a:solidFill>
                <a:srgbClr val="333333"/>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7">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7">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7">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7">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7">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7">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7">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7">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7">
                                            <p:txEl>
                                              <p:pRg end="11" st="1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7">
                                            <p:txEl>
                                              <p:pRg end="12" st="1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grpSp>
        <p:nvGrpSpPr>
          <p:cNvPr id="262" name="Google Shape;262;g118f1f7a46e_0_86"/>
          <p:cNvGrpSpPr/>
          <p:nvPr/>
        </p:nvGrpSpPr>
        <p:grpSpPr>
          <a:xfrm>
            <a:off x="0" y="0"/>
            <a:ext cx="9144026" cy="1436645"/>
            <a:chOff x="0" y="0"/>
            <a:chExt cx="9144026" cy="1436645"/>
          </a:xfrm>
        </p:grpSpPr>
        <p:grpSp>
          <p:nvGrpSpPr>
            <p:cNvPr id="263" name="Google Shape;263;g118f1f7a46e_0_86"/>
            <p:cNvGrpSpPr/>
            <p:nvPr/>
          </p:nvGrpSpPr>
          <p:grpSpPr>
            <a:xfrm>
              <a:off x="0" y="0"/>
              <a:ext cx="9144026" cy="896700"/>
              <a:chOff x="0" y="0"/>
              <a:chExt cx="9144026" cy="896700"/>
            </a:xfrm>
          </p:grpSpPr>
          <p:sp>
            <p:nvSpPr>
              <p:cNvPr id="264" name="Google Shape;264;g118f1f7a46e_0_86"/>
              <p:cNvSpPr/>
              <p:nvPr/>
            </p:nvSpPr>
            <p:spPr>
              <a:xfrm>
                <a:off x="0" y="0"/>
                <a:ext cx="9144000" cy="896700"/>
              </a:xfrm>
              <a:prstGeom prst="rect">
                <a:avLst/>
              </a:prstGeom>
              <a:solidFill>
                <a:srgbClr val="15284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descr="Text, logo&#10;&#10;Description automatically generated" id="265" name="Google Shape;265;g118f1f7a46e_0_86"/>
              <p:cNvPicPr preferRelativeResize="0"/>
              <p:nvPr/>
            </p:nvPicPr>
            <p:blipFill rotWithShape="1">
              <a:blip r:embed="rId3">
                <a:alphaModFix/>
              </a:blip>
              <a:srcRect b="0" l="0" r="0" t="0"/>
              <a:stretch/>
            </p:blipFill>
            <p:spPr>
              <a:xfrm>
                <a:off x="235132" y="137187"/>
                <a:ext cx="4188822" cy="571504"/>
              </a:xfrm>
              <a:prstGeom prst="rect">
                <a:avLst/>
              </a:prstGeom>
              <a:noFill/>
              <a:ln>
                <a:noFill/>
              </a:ln>
            </p:spPr>
          </p:pic>
          <p:sp>
            <p:nvSpPr>
              <p:cNvPr id="266" name="Google Shape;266;g118f1f7a46e_0_86"/>
              <p:cNvSpPr/>
              <p:nvPr/>
            </p:nvSpPr>
            <p:spPr>
              <a:xfrm>
                <a:off x="8815526" y="0"/>
                <a:ext cx="328500" cy="896700"/>
              </a:xfrm>
              <a:prstGeom prst="rect">
                <a:avLst/>
              </a:prstGeom>
              <a:solidFill>
                <a:srgbClr val="C4820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grpSp>
          <p:nvGrpSpPr>
            <p:cNvPr id="267" name="Google Shape;267;g118f1f7a46e_0_86"/>
            <p:cNvGrpSpPr/>
            <p:nvPr/>
          </p:nvGrpSpPr>
          <p:grpSpPr>
            <a:xfrm>
              <a:off x="0" y="896645"/>
              <a:ext cx="9144000" cy="540000"/>
              <a:chOff x="0" y="896645"/>
              <a:chExt cx="9144000" cy="540000"/>
            </a:xfrm>
          </p:grpSpPr>
          <p:sp>
            <p:nvSpPr>
              <p:cNvPr id="268" name="Google Shape;268;g118f1f7a46e_0_86"/>
              <p:cNvSpPr/>
              <p:nvPr/>
            </p:nvSpPr>
            <p:spPr>
              <a:xfrm>
                <a:off x="0" y="896645"/>
                <a:ext cx="9144000" cy="540000"/>
              </a:xfrm>
              <a:prstGeom prst="rect">
                <a:avLst/>
              </a:prstGeom>
              <a:solidFill>
                <a:srgbClr val="EEEEE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69" name="Google Shape;269;g118f1f7a46e_0_86"/>
              <p:cNvSpPr txBox="1"/>
              <p:nvPr/>
            </p:nvSpPr>
            <p:spPr>
              <a:xfrm>
                <a:off x="1117600" y="973814"/>
                <a:ext cx="7175100" cy="415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100"/>
                  <a:buFont typeface="Arial"/>
                  <a:buNone/>
                </a:pPr>
                <a:r>
                  <a:rPr b="1" i="0" lang="en-ZA" sz="2100" u="none" cap="none" strike="noStrike">
                    <a:solidFill>
                      <a:srgbClr val="15284B"/>
                    </a:solidFill>
                    <a:latin typeface="Roboto"/>
                    <a:ea typeface="Roboto"/>
                    <a:cs typeface="Roboto"/>
                    <a:sym typeface="Roboto"/>
                  </a:rPr>
                  <a:t>QUESTIONS?</a:t>
                </a:r>
                <a:endParaRPr b="0" i="0" sz="1400" u="none" cap="none" strike="noStrike">
                  <a:solidFill>
                    <a:srgbClr val="000000"/>
                  </a:solidFill>
                  <a:latin typeface="Arial"/>
                  <a:ea typeface="Arial"/>
                  <a:cs typeface="Arial"/>
                  <a:sym typeface="Arial"/>
                </a:endParaRPr>
              </a:p>
            </p:txBody>
          </p:sp>
        </p:grpSp>
      </p:grpSp>
      <p:sp>
        <p:nvSpPr>
          <p:cNvPr id="270" name="Google Shape;270;g118f1f7a46e_0_86"/>
          <p:cNvSpPr txBox="1"/>
          <p:nvPr/>
        </p:nvSpPr>
        <p:spPr>
          <a:xfrm>
            <a:off x="1665899" y="5698413"/>
            <a:ext cx="5812200" cy="1022400"/>
          </a:xfrm>
          <a:prstGeom prst="rect">
            <a:avLst/>
          </a:prstGeom>
          <a:noFill/>
          <a:ln>
            <a:noFill/>
          </a:ln>
        </p:spPr>
        <p:txBody>
          <a:bodyPr anchorCtr="0" anchor="t" bIns="0" lIns="0" spcFirstLastPara="1" rIns="0" wrap="square" tIns="0">
            <a:noAutofit/>
          </a:bodyPr>
          <a:lstStyle/>
          <a:p>
            <a:pPr indent="0" lvl="0" marL="0" marR="0" rtl="0" algn="ctr">
              <a:lnSpc>
                <a:spcPct val="128571"/>
              </a:lnSpc>
              <a:spcBef>
                <a:spcPts val="0"/>
              </a:spcBef>
              <a:spcAft>
                <a:spcPts val="0"/>
              </a:spcAft>
              <a:buClr>
                <a:srgbClr val="282828"/>
              </a:buClr>
              <a:buSzPts val="2800"/>
              <a:buFont typeface="Arial"/>
              <a:buNone/>
            </a:pPr>
            <a:r>
              <a:t/>
            </a:r>
            <a:endParaRPr b="0" i="0" sz="1400" u="none" cap="none" strike="noStrike">
              <a:solidFill>
                <a:srgbClr val="000000"/>
              </a:solidFill>
              <a:latin typeface="Arial"/>
              <a:ea typeface="Arial"/>
              <a:cs typeface="Arial"/>
              <a:sym typeface="Arial"/>
            </a:endParaRPr>
          </a:p>
        </p:txBody>
      </p:sp>
      <p:pic>
        <p:nvPicPr>
          <p:cNvPr id="271" name="Google Shape;271;g118f1f7a46e_0_86"/>
          <p:cNvPicPr preferRelativeResize="0"/>
          <p:nvPr/>
        </p:nvPicPr>
        <p:blipFill rotWithShape="1">
          <a:blip r:embed="rId4">
            <a:alphaModFix/>
          </a:blip>
          <a:srcRect b="0" l="0" r="0" t="0"/>
          <a:stretch/>
        </p:blipFill>
        <p:spPr>
          <a:xfrm>
            <a:off x="1528337" y="2087449"/>
            <a:ext cx="6087325" cy="343900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grpSp>
        <p:nvGrpSpPr>
          <p:cNvPr id="96" name="Google Shape;96;g284f8a4ee51_0_5"/>
          <p:cNvGrpSpPr/>
          <p:nvPr/>
        </p:nvGrpSpPr>
        <p:grpSpPr>
          <a:xfrm>
            <a:off x="0" y="0"/>
            <a:ext cx="9144026" cy="3644269"/>
            <a:chOff x="0" y="0"/>
            <a:chExt cx="9144026" cy="3644269"/>
          </a:xfrm>
        </p:grpSpPr>
        <p:grpSp>
          <p:nvGrpSpPr>
            <p:cNvPr id="97" name="Google Shape;97;g284f8a4ee51_0_5"/>
            <p:cNvGrpSpPr/>
            <p:nvPr/>
          </p:nvGrpSpPr>
          <p:grpSpPr>
            <a:xfrm>
              <a:off x="0" y="0"/>
              <a:ext cx="9144026" cy="896700"/>
              <a:chOff x="0" y="0"/>
              <a:chExt cx="9144026" cy="896700"/>
            </a:xfrm>
          </p:grpSpPr>
          <p:sp>
            <p:nvSpPr>
              <p:cNvPr id="98" name="Google Shape;98;g284f8a4ee51_0_5"/>
              <p:cNvSpPr/>
              <p:nvPr/>
            </p:nvSpPr>
            <p:spPr>
              <a:xfrm>
                <a:off x="0" y="0"/>
                <a:ext cx="9144000" cy="896700"/>
              </a:xfrm>
              <a:prstGeom prst="rect">
                <a:avLst/>
              </a:prstGeom>
              <a:solidFill>
                <a:srgbClr val="15284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descr="Text, logo&#10;&#10;Description automatically generated" id="99" name="Google Shape;99;g284f8a4ee51_0_5"/>
              <p:cNvPicPr preferRelativeResize="0"/>
              <p:nvPr/>
            </p:nvPicPr>
            <p:blipFill rotWithShape="1">
              <a:blip r:embed="rId3">
                <a:alphaModFix/>
              </a:blip>
              <a:srcRect b="0" l="0" r="0" t="0"/>
              <a:stretch/>
            </p:blipFill>
            <p:spPr>
              <a:xfrm>
                <a:off x="235132" y="137187"/>
                <a:ext cx="4188822" cy="571504"/>
              </a:xfrm>
              <a:prstGeom prst="rect">
                <a:avLst/>
              </a:prstGeom>
              <a:noFill/>
              <a:ln>
                <a:noFill/>
              </a:ln>
            </p:spPr>
          </p:pic>
          <p:sp>
            <p:nvSpPr>
              <p:cNvPr id="100" name="Google Shape;100;g284f8a4ee51_0_5"/>
              <p:cNvSpPr/>
              <p:nvPr/>
            </p:nvSpPr>
            <p:spPr>
              <a:xfrm>
                <a:off x="8815526" y="0"/>
                <a:ext cx="328500" cy="896700"/>
              </a:xfrm>
              <a:prstGeom prst="rect">
                <a:avLst/>
              </a:prstGeom>
              <a:solidFill>
                <a:srgbClr val="C4820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grpSp>
          <p:nvGrpSpPr>
            <p:cNvPr id="101" name="Google Shape;101;g284f8a4ee51_0_5"/>
            <p:cNvGrpSpPr/>
            <p:nvPr/>
          </p:nvGrpSpPr>
          <p:grpSpPr>
            <a:xfrm>
              <a:off x="0" y="896645"/>
              <a:ext cx="9144000" cy="2747624"/>
              <a:chOff x="0" y="896645"/>
              <a:chExt cx="9144000" cy="2747624"/>
            </a:xfrm>
          </p:grpSpPr>
          <p:sp>
            <p:nvSpPr>
              <p:cNvPr id="102" name="Google Shape;102;g284f8a4ee51_0_5"/>
              <p:cNvSpPr/>
              <p:nvPr/>
            </p:nvSpPr>
            <p:spPr>
              <a:xfrm>
                <a:off x="0" y="896645"/>
                <a:ext cx="9144000" cy="540000"/>
              </a:xfrm>
              <a:prstGeom prst="rect">
                <a:avLst/>
              </a:prstGeom>
              <a:solidFill>
                <a:srgbClr val="EEEEE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03" name="Google Shape;103;g284f8a4ee51_0_5"/>
              <p:cNvSpPr txBox="1"/>
              <p:nvPr/>
            </p:nvSpPr>
            <p:spPr>
              <a:xfrm>
                <a:off x="405596" y="2905369"/>
                <a:ext cx="8332800" cy="7389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100"/>
                  <a:buFont typeface="Arial"/>
                  <a:buNone/>
                </a:pPr>
                <a:r>
                  <a:rPr b="0" i="0" lang="en-ZA" sz="2100" u="none" cap="none" strike="noStrike">
                    <a:solidFill>
                      <a:srgbClr val="EBC822"/>
                    </a:solidFill>
                    <a:latin typeface="Lobster"/>
                    <a:ea typeface="Lobster"/>
                    <a:cs typeface="Lobster"/>
                    <a:sym typeface="Lobster"/>
                  </a:rPr>
                  <a:t>on finishing</a:t>
                </a:r>
                <a:endParaRPr b="0" i="0" sz="2100" u="none" cap="none" strike="noStrike">
                  <a:solidFill>
                    <a:srgbClr val="EBC822"/>
                  </a:solidFill>
                  <a:latin typeface="Lobster"/>
                  <a:ea typeface="Lobster"/>
                  <a:cs typeface="Lobster"/>
                  <a:sym typeface="Lobster"/>
                </a:endParaRPr>
              </a:p>
              <a:p>
                <a:pPr indent="0" lvl="0" marL="0" marR="0" rtl="0" algn="ctr">
                  <a:lnSpc>
                    <a:spcPct val="100000"/>
                  </a:lnSpc>
                  <a:spcBef>
                    <a:spcPts val="0"/>
                  </a:spcBef>
                  <a:spcAft>
                    <a:spcPts val="0"/>
                  </a:spcAft>
                  <a:buClr>
                    <a:srgbClr val="000000"/>
                  </a:buClr>
                  <a:buSzPts val="2100"/>
                  <a:buFont typeface="Arial"/>
                  <a:buNone/>
                </a:pPr>
                <a:r>
                  <a:rPr b="1" i="0" lang="en-ZA" sz="2100" u="none" cap="none" strike="noStrike">
                    <a:solidFill>
                      <a:srgbClr val="15284B"/>
                    </a:solidFill>
                    <a:latin typeface="Roboto"/>
                    <a:ea typeface="Roboto"/>
                    <a:cs typeface="Roboto"/>
                    <a:sym typeface="Roboto"/>
                  </a:rPr>
                  <a:t>Section 1: Foundations of ML/AI</a:t>
                </a:r>
                <a:endParaRPr b="0" i="0" sz="1400" u="none" cap="none" strike="noStrike">
                  <a:solidFill>
                    <a:srgbClr val="000000"/>
                  </a:solidFill>
                  <a:latin typeface="Arial"/>
                  <a:ea typeface="Arial"/>
                  <a:cs typeface="Arial"/>
                  <a:sym typeface="Arial"/>
                </a:endParaRPr>
              </a:p>
            </p:txBody>
          </p:sp>
        </p:grpSp>
      </p:grpSp>
      <p:sp>
        <p:nvSpPr>
          <p:cNvPr id="104" name="Google Shape;104;g284f8a4ee51_0_5"/>
          <p:cNvSpPr txBox="1"/>
          <p:nvPr/>
        </p:nvSpPr>
        <p:spPr>
          <a:xfrm>
            <a:off x="327025" y="3939550"/>
            <a:ext cx="6723600" cy="2039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300"/>
              </a:spcBef>
              <a:spcAft>
                <a:spcPts val="0"/>
              </a:spcAft>
              <a:buClr>
                <a:schemeClr val="dk1"/>
              </a:buClr>
              <a:buSzPts val="1100"/>
              <a:buFont typeface="Arial"/>
              <a:buNone/>
            </a:pPr>
            <a:r>
              <a:rPr b="1" i="0" lang="en-ZA" sz="1700" u="none" cap="none" strike="noStrike">
                <a:solidFill>
                  <a:schemeClr val="accent2"/>
                </a:solidFill>
                <a:latin typeface="Roboto"/>
                <a:ea typeface="Roboto"/>
                <a:cs typeface="Roboto"/>
                <a:sym typeface="Roboto"/>
              </a:rPr>
              <a:t>Break week: </a:t>
            </a:r>
            <a:r>
              <a:rPr b="1" lang="en-ZA" sz="1700">
                <a:solidFill>
                  <a:schemeClr val="accent2"/>
                </a:solidFill>
                <a:latin typeface="Roboto"/>
                <a:ea typeface="Roboto"/>
                <a:cs typeface="Roboto"/>
                <a:sym typeface="Roboto"/>
              </a:rPr>
              <a:t>May 8 - May 14</a:t>
            </a:r>
            <a:endParaRPr b="1" i="0" sz="1700" u="none" cap="none" strike="noStrike">
              <a:solidFill>
                <a:schemeClr val="accent2"/>
              </a:solidFill>
              <a:latin typeface="Roboto"/>
              <a:ea typeface="Roboto"/>
              <a:cs typeface="Roboto"/>
              <a:sym typeface="Roboto"/>
            </a:endParaRPr>
          </a:p>
          <a:p>
            <a:pPr indent="0" lvl="0" marL="0" marR="0" rtl="0" algn="l">
              <a:lnSpc>
                <a:spcPct val="100000"/>
              </a:lnSpc>
              <a:spcBef>
                <a:spcPts val="300"/>
              </a:spcBef>
              <a:spcAft>
                <a:spcPts val="0"/>
              </a:spcAft>
              <a:buClr>
                <a:schemeClr val="dk1"/>
              </a:buClr>
              <a:buSzPts val="1100"/>
              <a:buFont typeface="Arial"/>
              <a:buNone/>
            </a:pPr>
            <a:r>
              <a:rPr b="0" i="0" lang="en-ZA" sz="1700" u="none" cap="none" strike="noStrike">
                <a:solidFill>
                  <a:srgbClr val="333333"/>
                </a:solidFill>
                <a:latin typeface="Roboto"/>
                <a:ea typeface="Roboto"/>
                <a:cs typeface="Roboto"/>
                <a:sym typeface="Roboto"/>
              </a:rPr>
              <a:t>Please enjoy this short break before the launch of the next module. You can use time to catch up with assignments, review videos or peruse resources you may not have had the chance to look through. No new activity or content is released this week.</a:t>
            </a:r>
            <a:endParaRPr b="0" i="0" sz="1700" u="none" cap="none" strike="noStrike">
              <a:solidFill>
                <a:srgbClr val="333333"/>
              </a:solidFill>
              <a:latin typeface="Roboto"/>
              <a:ea typeface="Roboto"/>
              <a:cs typeface="Roboto"/>
              <a:sym typeface="Roboto"/>
            </a:endParaRPr>
          </a:p>
          <a:p>
            <a:pPr indent="0" lvl="0" marL="0" marR="0" rtl="0" algn="l">
              <a:lnSpc>
                <a:spcPct val="100000"/>
              </a:lnSpc>
              <a:spcBef>
                <a:spcPts val="300"/>
              </a:spcBef>
              <a:spcAft>
                <a:spcPts val="0"/>
              </a:spcAft>
              <a:buClr>
                <a:schemeClr val="dk1"/>
              </a:buClr>
              <a:buSzPts val="1100"/>
              <a:buFont typeface="Arial"/>
              <a:buNone/>
            </a:pPr>
            <a:r>
              <a:t/>
            </a:r>
            <a:endParaRPr b="0" i="0" sz="1700" u="none" cap="none" strike="noStrike">
              <a:solidFill>
                <a:srgbClr val="333333"/>
              </a:solidFill>
              <a:latin typeface="Roboto"/>
              <a:ea typeface="Roboto"/>
              <a:cs typeface="Roboto"/>
              <a:sym typeface="Roboto"/>
            </a:endParaRPr>
          </a:p>
          <a:p>
            <a:pPr indent="0" lvl="0" marL="0" marR="0" rtl="0" algn="l">
              <a:lnSpc>
                <a:spcPct val="100000"/>
              </a:lnSpc>
              <a:spcBef>
                <a:spcPts val="300"/>
              </a:spcBef>
              <a:spcAft>
                <a:spcPts val="0"/>
              </a:spcAft>
              <a:buClr>
                <a:srgbClr val="000000"/>
              </a:buClr>
              <a:buSzPts val="1700"/>
              <a:buFont typeface="Arial"/>
              <a:buNone/>
            </a:pPr>
            <a:r>
              <a:t/>
            </a:r>
            <a:endParaRPr b="0" i="0" sz="1700" u="none" cap="none" strike="noStrike">
              <a:solidFill>
                <a:srgbClr val="333333"/>
              </a:solidFill>
              <a:latin typeface="Roboto"/>
              <a:ea typeface="Roboto"/>
              <a:cs typeface="Roboto"/>
              <a:sym typeface="Roboto"/>
            </a:endParaRPr>
          </a:p>
        </p:txBody>
      </p:sp>
      <p:pic>
        <p:nvPicPr>
          <p:cNvPr id="105" name="Google Shape;105;g284f8a4ee51_0_5"/>
          <p:cNvPicPr preferRelativeResize="0"/>
          <p:nvPr/>
        </p:nvPicPr>
        <p:blipFill rotWithShape="1">
          <a:blip r:embed="rId4">
            <a:alphaModFix/>
          </a:blip>
          <a:srcRect b="36009" l="0" r="0" t="34140"/>
          <a:stretch/>
        </p:blipFill>
        <p:spPr>
          <a:xfrm>
            <a:off x="896500" y="792225"/>
            <a:ext cx="7351000" cy="2194300"/>
          </a:xfrm>
          <a:prstGeom prst="rect">
            <a:avLst/>
          </a:prstGeom>
          <a:noFill/>
          <a:ln>
            <a:noFill/>
          </a:ln>
        </p:spPr>
      </p:pic>
      <p:pic>
        <p:nvPicPr>
          <p:cNvPr id="106" name="Google Shape;106;g284f8a4ee51_0_5"/>
          <p:cNvPicPr preferRelativeResize="0"/>
          <p:nvPr/>
        </p:nvPicPr>
        <p:blipFill rotWithShape="1">
          <a:blip r:embed="rId5">
            <a:alphaModFix/>
          </a:blip>
          <a:srcRect b="0" l="0" r="0" t="0"/>
          <a:stretch/>
        </p:blipFill>
        <p:spPr>
          <a:xfrm>
            <a:off x="7229100" y="3834575"/>
            <a:ext cx="1838250" cy="30234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grpSp>
        <p:nvGrpSpPr>
          <p:cNvPr id="111" name="Google Shape;111;g284f8a4ee51_0_27"/>
          <p:cNvGrpSpPr/>
          <p:nvPr/>
        </p:nvGrpSpPr>
        <p:grpSpPr>
          <a:xfrm>
            <a:off x="0" y="0"/>
            <a:ext cx="9144026" cy="3644269"/>
            <a:chOff x="0" y="0"/>
            <a:chExt cx="9144026" cy="3644269"/>
          </a:xfrm>
        </p:grpSpPr>
        <p:grpSp>
          <p:nvGrpSpPr>
            <p:cNvPr id="112" name="Google Shape;112;g284f8a4ee51_0_27"/>
            <p:cNvGrpSpPr/>
            <p:nvPr/>
          </p:nvGrpSpPr>
          <p:grpSpPr>
            <a:xfrm>
              <a:off x="0" y="0"/>
              <a:ext cx="9144026" cy="896700"/>
              <a:chOff x="0" y="0"/>
              <a:chExt cx="9144026" cy="896700"/>
            </a:xfrm>
          </p:grpSpPr>
          <p:sp>
            <p:nvSpPr>
              <p:cNvPr id="113" name="Google Shape;113;g284f8a4ee51_0_27"/>
              <p:cNvSpPr/>
              <p:nvPr/>
            </p:nvSpPr>
            <p:spPr>
              <a:xfrm>
                <a:off x="0" y="0"/>
                <a:ext cx="9144000" cy="896700"/>
              </a:xfrm>
              <a:prstGeom prst="rect">
                <a:avLst/>
              </a:prstGeom>
              <a:solidFill>
                <a:srgbClr val="15284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descr="Text, logo&#10;&#10;Description automatically generated" id="114" name="Google Shape;114;g284f8a4ee51_0_27"/>
              <p:cNvPicPr preferRelativeResize="0"/>
              <p:nvPr/>
            </p:nvPicPr>
            <p:blipFill rotWithShape="1">
              <a:blip r:embed="rId3">
                <a:alphaModFix/>
              </a:blip>
              <a:srcRect b="0" l="0" r="0" t="0"/>
              <a:stretch/>
            </p:blipFill>
            <p:spPr>
              <a:xfrm>
                <a:off x="235132" y="137187"/>
                <a:ext cx="4188822" cy="571504"/>
              </a:xfrm>
              <a:prstGeom prst="rect">
                <a:avLst/>
              </a:prstGeom>
              <a:noFill/>
              <a:ln>
                <a:noFill/>
              </a:ln>
            </p:spPr>
          </p:pic>
          <p:sp>
            <p:nvSpPr>
              <p:cNvPr id="115" name="Google Shape;115;g284f8a4ee51_0_27"/>
              <p:cNvSpPr/>
              <p:nvPr/>
            </p:nvSpPr>
            <p:spPr>
              <a:xfrm>
                <a:off x="8815526" y="0"/>
                <a:ext cx="328500" cy="896700"/>
              </a:xfrm>
              <a:prstGeom prst="rect">
                <a:avLst/>
              </a:prstGeom>
              <a:solidFill>
                <a:srgbClr val="C4820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grpSp>
          <p:nvGrpSpPr>
            <p:cNvPr id="116" name="Google Shape;116;g284f8a4ee51_0_27"/>
            <p:cNvGrpSpPr/>
            <p:nvPr/>
          </p:nvGrpSpPr>
          <p:grpSpPr>
            <a:xfrm>
              <a:off x="0" y="896645"/>
              <a:ext cx="9144000" cy="2747624"/>
              <a:chOff x="0" y="896645"/>
              <a:chExt cx="9144000" cy="2747624"/>
            </a:xfrm>
          </p:grpSpPr>
          <p:sp>
            <p:nvSpPr>
              <p:cNvPr id="117" name="Google Shape;117;g284f8a4ee51_0_27"/>
              <p:cNvSpPr/>
              <p:nvPr/>
            </p:nvSpPr>
            <p:spPr>
              <a:xfrm>
                <a:off x="0" y="896645"/>
                <a:ext cx="9144000" cy="540000"/>
              </a:xfrm>
              <a:prstGeom prst="rect">
                <a:avLst/>
              </a:prstGeom>
              <a:solidFill>
                <a:srgbClr val="EEEEE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18" name="Google Shape;118;g284f8a4ee51_0_27"/>
              <p:cNvSpPr txBox="1"/>
              <p:nvPr/>
            </p:nvSpPr>
            <p:spPr>
              <a:xfrm>
                <a:off x="405596" y="2905369"/>
                <a:ext cx="8332800" cy="7389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100"/>
                  <a:buFont typeface="Arial"/>
                  <a:buNone/>
                </a:pPr>
                <a:r>
                  <a:rPr b="0" i="0" lang="en-ZA" sz="2100" u="none" cap="none" strike="noStrike">
                    <a:solidFill>
                      <a:srgbClr val="EBC822"/>
                    </a:solidFill>
                    <a:latin typeface="Lobster"/>
                    <a:ea typeface="Lobster"/>
                    <a:cs typeface="Lobster"/>
                    <a:sym typeface="Lobster"/>
                  </a:rPr>
                  <a:t>on finishing</a:t>
                </a:r>
                <a:endParaRPr b="0" i="0" sz="2100" u="none" cap="none" strike="noStrike">
                  <a:solidFill>
                    <a:srgbClr val="EBC822"/>
                  </a:solidFill>
                  <a:latin typeface="Lobster"/>
                  <a:ea typeface="Lobster"/>
                  <a:cs typeface="Lobster"/>
                  <a:sym typeface="Lobster"/>
                </a:endParaRPr>
              </a:p>
              <a:p>
                <a:pPr indent="0" lvl="0" marL="0" marR="0" rtl="0" algn="ctr">
                  <a:lnSpc>
                    <a:spcPct val="100000"/>
                  </a:lnSpc>
                  <a:spcBef>
                    <a:spcPts val="0"/>
                  </a:spcBef>
                  <a:spcAft>
                    <a:spcPts val="0"/>
                  </a:spcAft>
                  <a:buClr>
                    <a:srgbClr val="000000"/>
                  </a:buClr>
                  <a:buSzPts val="2100"/>
                  <a:buFont typeface="Arial"/>
                  <a:buNone/>
                </a:pPr>
                <a:r>
                  <a:rPr b="1" i="0" lang="en-ZA" sz="2100" u="none" cap="none" strike="noStrike">
                    <a:solidFill>
                      <a:srgbClr val="15284B"/>
                    </a:solidFill>
                    <a:latin typeface="Roboto"/>
                    <a:ea typeface="Roboto"/>
                    <a:cs typeface="Roboto"/>
                    <a:sym typeface="Roboto"/>
                  </a:rPr>
                  <a:t>Section 1: Foundations of ML/AI</a:t>
                </a:r>
                <a:endParaRPr b="0" i="0" sz="1400" u="none" cap="none" strike="noStrike">
                  <a:solidFill>
                    <a:srgbClr val="000000"/>
                  </a:solidFill>
                  <a:latin typeface="Arial"/>
                  <a:ea typeface="Arial"/>
                  <a:cs typeface="Arial"/>
                  <a:sym typeface="Arial"/>
                </a:endParaRPr>
              </a:p>
            </p:txBody>
          </p:sp>
        </p:grpSp>
      </p:grpSp>
      <p:sp>
        <p:nvSpPr>
          <p:cNvPr id="119" name="Google Shape;119;g284f8a4ee51_0_27"/>
          <p:cNvSpPr txBox="1"/>
          <p:nvPr/>
        </p:nvSpPr>
        <p:spPr>
          <a:xfrm>
            <a:off x="327025" y="3939550"/>
            <a:ext cx="6723600" cy="2039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300"/>
              </a:spcBef>
              <a:spcAft>
                <a:spcPts val="0"/>
              </a:spcAft>
              <a:buClr>
                <a:srgbClr val="000000"/>
              </a:buClr>
              <a:buSzPts val="1700"/>
              <a:buFont typeface="Arial"/>
              <a:buNone/>
            </a:pPr>
            <a:r>
              <a:rPr b="1" lang="en-ZA" sz="1700">
                <a:solidFill>
                  <a:schemeClr val="accent2"/>
                </a:solidFill>
                <a:latin typeface="Roboto"/>
                <a:ea typeface="Roboto"/>
                <a:cs typeface="Roboto"/>
                <a:sym typeface="Roboto"/>
              </a:rPr>
              <a:t>Break week: May 8 - May 14</a:t>
            </a:r>
            <a:endParaRPr b="1" i="0" sz="1700" u="none" cap="none" strike="noStrike">
              <a:solidFill>
                <a:schemeClr val="accent2"/>
              </a:solidFill>
              <a:latin typeface="Roboto"/>
              <a:ea typeface="Roboto"/>
              <a:cs typeface="Roboto"/>
              <a:sym typeface="Roboto"/>
            </a:endParaRPr>
          </a:p>
          <a:p>
            <a:pPr indent="0" lvl="0" marL="0" marR="0" rtl="0" algn="l">
              <a:lnSpc>
                <a:spcPct val="100000"/>
              </a:lnSpc>
              <a:spcBef>
                <a:spcPts val="300"/>
              </a:spcBef>
              <a:spcAft>
                <a:spcPts val="0"/>
              </a:spcAft>
              <a:buClr>
                <a:srgbClr val="000000"/>
              </a:buClr>
              <a:buSzPts val="1700"/>
              <a:buFont typeface="Arial"/>
              <a:buNone/>
            </a:pPr>
            <a:r>
              <a:rPr b="0" i="0" lang="en-ZA" sz="1700" u="none" cap="none" strike="noStrike">
                <a:solidFill>
                  <a:srgbClr val="333333"/>
                </a:solidFill>
                <a:latin typeface="Roboto"/>
                <a:ea typeface="Roboto"/>
                <a:cs typeface="Roboto"/>
                <a:sym typeface="Roboto"/>
              </a:rPr>
              <a:t>Please enjoy this short break before the launch of the next module. You can use time to catch up with assignments, review videos or peruse resources you may not have had the chance to look through. No new activity or content is released this week.</a:t>
            </a:r>
            <a:endParaRPr b="0" i="0" sz="1700" u="none" cap="none" strike="noStrike">
              <a:solidFill>
                <a:srgbClr val="333333"/>
              </a:solidFill>
              <a:latin typeface="Roboto"/>
              <a:ea typeface="Roboto"/>
              <a:cs typeface="Roboto"/>
              <a:sym typeface="Roboto"/>
            </a:endParaRPr>
          </a:p>
          <a:p>
            <a:pPr indent="0" lvl="0" marL="0" marR="0" rtl="0" algn="l">
              <a:lnSpc>
                <a:spcPct val="100000"/>
              </a:lnSpc>
              <a:spcBef>
                <a:spcPts val="300"/>
              </a:spcBef>
              <a:spcAft>
                <a:spcPts val="0"/>
              </a:spcAft>
              <a:buClr>
                <a:srgbClr val="000000"/>
              </a:buClr>
              <a:buSzPts val="1700"/>
              <a:buFont typeface="Arial"/>
              <a:buNone/>
            </a:pPr>
            <a:r>
              <a:t/>
            </a:r>
            <a:endParaRPr b="0" i="0" sz="1700" u="none" cap="none" strike="noStrike">
              <a:solidFill>
                <a:srgbClr val="333333"/>
              </a:solidFill>
              <a:latin typeface="Roboto"/>
              <a:ea typeface="Roboto"/>
              <a:cs typeface="Roboto"/>
              <a:sym typeface="Roboto"/>
            </a:endParaRPr>
          </a:p>
          <a:p>
            <a:pPr indent="0" lvl="0" marL="0" marR="0" rtl="0" algn="l">
              <a:lnSpc>
                <a:spcPct val="100000"/>
              </a:lnSpc>
              <a:spcBef>
                <a:spcPts val="300"/>
              </a:spcBef>
              <a:spcAft>
                <a:spcPts val="0"/>
              </a:spcAft>
              <a:buClr>
                <a:srgbClr val="000000"/>
              </a:buClr>
              <a:buSzPts val="1700"/>
              <a:buFont typeface="Arial"/>
              <a:buNone/>
            </a:pPr>
            <a:r>
              <a:t/>
            </a:r>
            <a:endParaRPr b="0" i="0" sz="1700" u="none" cap="none" strike="noStrike">
              <a:solidFill>
                <a:srgbClr val="333333"/>
              </a:solidFill>
              <a:latin typeface="Roboto"/>
              <a:ea typeface="Roboto"/>
              <a:cs typeface="Roboto"/>
              <a:sym typeface="Roboto"/>
            </a:endParaRPr>
          </a:p>
        </p:txBody>
      </p:sp>
      <p:pic>
        <p:nvPicPr>
          <p:cNvPr id="120" name="Google Shape;120;g284f8a4ee51_0_27"/>
          <p:cNvPicPr preferRelativeResize="0"/>
          <p:nvPr/>
        </p:nvPicPr>
        <p:blipFill rotWithShape="1">
          <a:blip r:embed="rId4">
            <a:alphaModFix/>
          </a:blip>
          <a:srcRect b="36009" l="0" r="0" t="34140"/>
          <a:stretch/>
        </p:blipFill>
        <p:spPr>
          <a:xfrm>
            <a:off x="896500" y="792225"/>
            <a:ext cx="7351000" cy="2194300"/>
          </a:xfrm>
          <a:prstGeom prst="rect">
            <a:avLst/>
          </a:prstGeom>
          <a:noFill/>
          <a:ln>
            <a:noFill/>
          </a:ln>
        </p:spPr>
      </p:pic>
      <p:pic>
        <p:nvPicPr>
          <p:cNvPr id="121" name="Google Shape;121;g284f8a4ee51_0_27"/>
          <p:cNvPicPr preferRelativeResize="0"/>
          <p:nvPr/>
        </p:nvPicPr>
        <p:blipFill rotWithShape="1">
          <a:blip r:embed="rId5">
            <a:alphaModFix/>
          </a:blip>
          <a:srcRect b="0" l="0" r="0" t="0"/>
          <a:stretch/>
        </p:blipFill>
        <p:spPr>
          <a:xfrm>
            <a:off x="7229100" y="3834575"/>
            <a:ext cx="1838250" cy="3023425"/>
          </a:xfrm>
          <a:prstGeom prst="rect">
            <a:avLst/>
          </a:prstGeom>
          <a:noFill/>
          <a:ln>
            <a:noFill/>
          </a:ln>
        </p:spPr>
      </p:pic>
      <p:sp>
        <p:nvSpPr>
          <p:cNvPr id="122" name="Google Shape;122;g284f8a4ee51_0_27"/>
          <p:cNvSpPr txBox="1"/>
          <p:nvPr/>
        </p:nvSpPr>
        <p:spPr>
          <a:xfrm>
            <a:off x="405596" y="5624444"/>
            <a:ext cx="8332800" cy="7389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100"/>
              <a:buFont typeface="Arial"/>
              <a:buNone/>
            </a:pPr>
            <a:r>
              <a:rPr b="0" i="0" lang="en-ZA" sz="2100" u="none" cap="none" strike="noStrike">
                <a:solidFill>
                  <a:srgbClr val="EBC822"/>
                </a:solidFill>
                <a:latin typeface="Lobster"/>
                <a:ea typeface="Lobster"/>
                <a:cs typeface="Lobster"/>
                <a:sym typeface="Lobster"/>
              </a:rPr>
              <a:t>Next Section</a:t>
            </a:r>
            <a:endParaRPr b="0" i="0" sz="2100" u="none" cap="none" strike="noStrike">
              <a:solidFill>
                <a:srgbClr val="EBC822"/>
              </a:solidFill>
              <a:latin typeface="Lobster"/>
              <a:ea typeface="Lobster"/>
              <a:cs typeface="Lobster"/>
              <a:sym typeface="Lobster"/>
            </a:endParaRPr>
          </a:p>
          <a:p>
            <a:pPr indent="0" lvl="0" marL="0" marR="0" rtl="0" algn="ctr">
              <a:lnSpc>
                <a:spcPct val="100000"/>
              </a:lnSpc>
              <a:spcBef>
                <a:spcPts val="0"/>
              </a:spcBef>
              <a:spcAft>
                <a:spcPts val="0"/>
              </a:spcAft>
              <a:buClr>
                <a:srgbClr val="000000"/>
              </a:buClr>
              <a:buSzPts val="2100"/>
              <a:buFont typeface="Arial"/>
              <a:buNone/>
            </a:pPr>
            <a:r>
              <a:rPr b="1" i="0" lang="en-ZA" sz="2100" u="none" cap="none" strike="noStrike">
                <a:solidFill>
                  <a:srgbClr val="15284B"/>
                </a:solidFill>
                <a:latin typeface="Roboto"/>
                <a:ea typeface="Roboto"/>
                <a:cs typeface="Roboto"/>
                <a:sym typeface="Roboto"/>
              </a:rPr>
              <a:t>Section 2: ML/AI Techniques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grpSp>
        <p:nvGrpSpPr>
          <p:cNvPr id="127" name="Google Shape;127;g2791b538855_0_5"/>
          <p:cNvGrpSpPr/>
          <p:nvPr/>
        </p:nvGrpSpPr>
        <p:grpSpPr>
          <a:xfrm>
            <a:off x="0" y="0"/>
            <a:ext cx="9144026" cy="1436645"/>
            <a:chOff x="0" y="0"/>
            <a:chExt cx="9144026" cy="1436645"/>
          </a:xfrm>
        </p:grpSpPr>
        <p:grpSp>
          <p:nvGrpSpPr>
            <p:cNvPr id="128" name="Google Shape;128;g2791b538855_0_5"/>
            <p:cNvGrpSpPr/>
            <p:nvPr/>
          </p:nvGrpSpPr>
          <p:grpSpPr>
            <a:xfrm>
              <a:off x="0" y="0"/>
              <a:ext cx="9144026" cy="896700"/>
              <a:chOff x="0" y="0"/>
              <a:chExt cx="9144026" cy="896700"/>
            </a:xfrm>
          </p:grpSpPr>
          <p:sp>
            <p:nvSpPr>
              <p:cNvPr id="129" name="Google Shape;129;g2791b538855_0_5"/>
              <p:cNvSpPr/>
              <p:nvPr/>
            </p:nvSpPr>
            <p:spPr>
              <a:xfrm>
                <a:off x="0" y="0"/>
                <a:ext cx="9144000" cy="896700"/>
              </a:xfrm>
              <a:prstGeom prst="rect">
                <a:avLst/>
              </a:prstGeom>
              <a:solidFill>
                <a:srgbClr val="15284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descr="Text, logo&#10;&#10;Description automatically generated" id="130" name="Google Shape;130;g2791b538855_0_5"/>
              <p:cNvPicPr preferRelativeResize="0"/>
              <p:nvPr/>
            </p:nvPicPr>
            <p:blipFill rotWithShape="1">
              <a:blip r:embed="rId3">
                <a:alphaModFix/>
              </a:blip>
              <a:srcRect b="0" l="0" r="0" t="0"/>
              <a:stretch/>
            </p:blipFill>
            <p:spPr>
              <a:xfrm>
                <a:off x="235132" y="137187"/>
                <a:ext cx="4188822" cy="571504"/>
              </a:xfrm>
              <a:prstGeom prst="rect">
                <a:avLst/>
              </a:prstGeom>
              <a:noFill/>
              <a:ln>
                <a:noFill/>
              </a:ln>
            </p:spPr>
          </p:pic>
          <p:sp>
            <p:nvSpPr>
              <p:cNvPr id="131" name="Google Shape;131;g2791b538855_0_5"/>
              <p:cNvSpPr/>
              <p:nvPr/>
            </p:nvSpPr>
            <p:spPr>
              <a:xfrm>
                <a:off x="8815526" y="0"/>
                <a:ext cx="328500" cy="896700"/>
              </a:xfrm>
              <a:prstGeom prst="rect">
                <a:avLst/>
              </a:prstGeom>
              <a:solidFill>
                <a:srgbClr val="C4820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grpSp>
          <p:nvGrpSpPr>
            <p:cNvPr id="132" name="Google Shape;132;g2791b538855_0_5"/>
            <p:cNvGrpSpPr/>
            <p:nvPr/>
          </p:nvGrpSpPr>
          <p:grpSpPr>
            <a:xfrm>
              <a:off x="0" y="896645"/>
              <a:ext cx="9144000" cy="540000"/>
              <a:chOff x="0" y="896645"/>
              <a:chExt cx="9144000" cy="540000"/>
            </a:xfrm>
          </p:grpSpPr>
          <p:sp>
            <p:nvSpPr>
              <p:cNvPr id="133" name="Google Shape;133;g2791b538855_0_5"/>
              <p:cNvSpPr/>
              <p:nvPr/>
            </p:nvSpPr>
            <p:spPr>
              <a:xfrm>
                <a:off x="0" y="896645"/>
                <a:ext cx="9144000" cy="540000"/>
              </a:xfrm>
              <a:prstGeom prst="rect">
                <a:avLst/>
              </a:prstGeom>
              <a:solidFill>
                <a:srgbClr val="EEEEE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34" name="Google Shape;134;g2791b538855_0_5"/>
              <p:cNvSpPr txBox="1"/>
              <p:nvPr/>
            </p:nvSpPr>
            <p:spPr>
              <a:xfrm>
                <a:off x="405646" y="972869"/>
                <a:ext cx="8332800" cy="415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100"/>
                  <a:buFont typeface="Arial"/>
                  <a:buNone/>
                </a:pPr>
                <a:r>
                  <a:rPr b="1" i="0" lang="en-ZA" sz="2100" u="none" cap="none" strike="noStrike">
                    <a:solidFill>
                      <a:srgbClr val="15284B"/>
                    </a:solidFill>
                    <a:latin typeface="Roboto"/>
                    <a:ea typeface="Roboto"/>
                    <a:cs typeface="Roboto"/>
                    <a:sym typeface="Roboto"/>
                  </a:rPr>
                  <a:t>AGENDA</a:t>
                </a:r>
                <a:endParaRPr b="0" i="0" sz="1400" u="none" cap="none" strike="noStrike">
                  <a:solidFill>
                    <a:srgbClr val="000000"/>
                  </a:solidFill>
                  <a:latin typeface="Arial"/>
                  <a:ea typeface="Arial"/>
                  <a:cs typeface="Arial"/>
                  <a:sym typeface="Arial"/>
                </a:endParaRPr>
              </a:p>
            </p:txBody>
          </p:sp>
        </p:grpSp>
      </p:grpSp>
      <p:sp>
        <p:nvSpPr>
          <p:cNvPr id="135" name="Google Shape;135;g2791b538855_0_5"/>
          <p:cNvSpPr txBox="1"/>
          <p:nvPr/>
        </p:nvSpPr>
        <p:spPr>
          <a:xfrm>
            <a:off x="469051" y="1849700"/>
            <a:ext cx="8205900" cy="954300"/>
          </a:xfrm>
          <a:prstGeom prst="rect">
            <a:avLst/>
          </a:prstGeom>
          <a:noFill/>
          <a:ln>
            <a:noFill/>
          </a:ln>
        </p:spPr>
        <p:txBody>
          <a:bodyPr anchorCtr="0" anchor="t" bIns="45700" lIns="91425" spcFirstLastPara="1" rIns="91425" wrap="square" tIns="45700">
            <a:spAutoFit/>
          </a:bodyPr>
          <a:lstStyle/>
          <a:p>
            <a:pPr indent="-216000" lvl="0" marL="216000" marR="0" rtl="0" algn="l">
              <a:lnSpc>
                <a:spcPct val="100000"/>
              </a:lnSpc>
              <a:spcBef>
                <a:spcPts val="300"/>
              </a:spcBef>
              <a:spcAft>
                <a:spcPts val="0"/>
              </a:spcAft>
              <a:buClr>
                <a:srgbClr val="333333"/>
              </a:buClr>
              <a:buSzPts val="1700"/>
              <a:buFont typeface="Roboto"/>
              <a:buChar char="▪"/>
            </a:pPr>
            <a:r>
              <a:rPr b="0" i="0" lang="en-ZA" sz="1700" u="none" cap="none" strike="noStrike">
                <a:solidFill>
                  <a:srgbClr val="333333"/>
                </a:solidFill>
                <a:latin typeface="Roboto"/>
                <a:ea typeface="Roboto"/>
                <a:cs typeface="Roboto"/>
                <a:sym typeface="Roboto"/>
              </a:rPr>
              <a:t>Required activities for Module 5</a:t>
            </a:r>
            <a:endParaRPr b="0" i="0" sz="1700" u="none" cap="none" strike="noStrike">
              <a:solidFill>
                <a:srgbClr val="333333"/>
              </a:solidFill>
              <a:latin typeface="Roboto"/>
              <a:ea typeface="Roboto"/>
              <a:cs typeface="Roboto"/>
              <a:sym typeface="Roboto"/>
            </a:endParaRPr>
          </a:p>
          <a:p>
            <a:pPr indent="-216000" lvl="0" marL="216000" marR="0" rtl="0" algn="l">
              <a:lnSpc>
                <a:spcPct val="100000"/>
              </a:lnSpc>
              <a:spcBef>
                <a:spcPts val="300"/>
              </a:spcBef>
              <a:spcAft>
                <a:spcPts val="0"/>
              </a:spcAft>
              <a:buClr>
                <a:srgbClr val="333333"/>
              </a:buClr>
              <a:buSzPts val="1700"/>
              <a:buFont typeface="Roboto"/>
              <a:buChar char="▪"/>
            </a:pPr>
            <a:r>
              <a:rPr b="0" i="0" lang="en-ZA" sz="1700" u="none" cap="none" strike="noStrike">
                <a:solidFill>
                  <a:srgbClr val="333333"/>
                </a:solidFill>
                <a:latin typeface="Roboto"/>
                <a:ea typeface="Roboto"/>
                <a:cs typeface="Roboto"/>
                <a:sym typeface="Roboto"/>
              </a:rPr>
              <a:t>Content review Module 5: Practical Applications I</a:t>
            </a:r>
            <a:endParaRPr b="0" i="0" sz="1700" u="none" cap="none" strike="noStrike">
              <a:solidFill>
                <a:srgbClr val="333333"/>
              </a:solidFill>
              <a:latin typeface="Roboto"/>
              <a:ea typeface="Roboto"/>
              <a:cs typeface="Roboto"/>
              <a:sym typeface="Roboto"/>
            </a:endParaRPr>
          </a:p>
          <a:p>
            <a:pPr indent="-216000" lvl="0" marL="216000" marR="0" rtl="0" algn="l">
              <a:lnSpc>
                <a:spcPct val="100000"/>
              </a:lnSpc>
              <a:spcBef>
                <a:spcPts val="300"/>
              </a:spcBef>
              <a:spcAft>
                <a:spcPts val="0"/>
              </a:spcAft>
              <a:buClr>
                <a:srgbClr val="333333"/>
              </a:buClr>
              <a:buSzPts val="1700"/>
              <a:buFont typeface="Roboto"/>
              <a:buChar char="▪"/>
            </a:pPr>
            <a:r>
              <a:rPr b="0" i="0" lang="en-ZA" sz="1700" u="none" cap="none" strike="noStrike">
                <a:solidFill>
                  <a:srgbClr val="333333"/>
                </a:solidFill>
                <a:latin typeface="Roboto"/>
                <a:ea typeface="Roboto"/>
                <a:cs typeface="Roboto"/>
                <a:sym typeface="Roboto"/>
              </a:rPr>
              <a:t>Questions</a:t>
            </a:r>
            <a:endParaRPr b="0" i="0" sz="1700" u="none" cap="none" strike="noStrike">
              <a:solidFill>
                <a:srgbClr val="333333"/>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grpSp>
        <p:nvGrpSpPr>
          <p:cNvPr id="140" name="Google Shape;140;g2798a2c7e6c_0_33"/>
          <p:cNvGrpSpPr/>
          <p:nvPr/>
        </p:nvGrpSpPr>
        <p:grpSpPr>
          <a:xfrm>
            <a:off x="0" y="0"/>
            <a:ext cx="9144026" cy="1436645"/>
            <a:chOff x="0" y="0"/>
            <a:chExt cx="9144026" cy="1436645"/>
          </a:xfrm>
        </p:grpSpPr>
        <p:grpSp>
          <p:nvGrpSpPr>
            <p:cNvPr id="141" name="Google Shape;141;g2798a2c7e6c_0_33"/>
            <p:cNvGrpSpPr/>
            <p:nvPr/>
          </p:nvGrpSpPr>
          <p:grpSpPr>
            <a:xfrm>
              <a:off x="0" y="0"/>
              <a:ext cx="9144026" cy="896700"/>
              <a:chOff x="0" y="0"/>
              <a:chExt cx="9144026" cy="896700"/>
            </a:xfrm>
          </p:grpSpPr>
          <p:sp>
            <p:nvSpPr>
              <p:cNvPr id="142" name="Google Shape;142;g2798a2c7e6c_0_33"/>
              <p:cNvSpPr/>
              <p:nvPr/>
            </p:nvSpPr>
            <p:spPr>
              <a:xfrm>
                <a:off x="0" y="0"/>
                <a:ext cx="9144000" cy="896700"/>
              </a:xfrm>
              <a:prstGeom prst="rect">
                <a:avLst/>
              </a:prstGeom>
              <a:solidFill>
                <a:srgbClr val="15284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descr="Text, logo&#10;&#10;Description automatically generated" id="143" name="Google Shape;143;g2798a2c7e6c_0_33"/>
              <p:cNvPicPr preferRelativeResize="0"/>
              <p:nvPr/>
            </p:nvPicPr>
            <p:blipFill rotWithShape="1">
              <a:blip r:embed="rId3">
                <a:alphaModFix/>
              </a:blip>
              <a:srcRect b="0" l="0" r="0" t="0"/>
              <a:stretch/>
            </p:blipFill>
            <p:spPr>
              <a:xfrm>
                <a:off x="235132" y="137187"/>
                <a:ext cx="4188822" cy="571504"/>
              </a:xfrm>
              <a:prstGeom prst="rect">
                <a:avLst/>
              </a:prstGeom>
              <a:noFill/>
              <a:ln>
                <a:noFill/>
              </a:ln>
            </p:spPr>
          </p:pic>
          <p:sp>
            <p:nvSpPr>
              <p:cNvPr id="144" name="Google Shape;144;g2798a2c7e6c_0_33"/>
              <p:cNvSpPr/>
              <p:nvPr/>
            </p:nvSpPr>
            <p:spPr>
              <a:xfrm>
                <a:off x="8815526" y="0"/>
                <a:ext cx="328500" cy="896700"/>
              </a:xfrm>
              <a:prstGeom prst="rect">
                <a:avLst/>
              </a:prstGeom>
              <a:solidFill>
                <a:srgbClr val="C4820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grpSp>
          <p:nvGrpSpPr>
            <p:cNvPr id="145" name="Google Shape;145;g2798a2c7e6c_0_33"/>
            <p:cNvGrpSpPr/>
            <p:nvPr/>
          </p:nvGrpSpPr>
          <p:grpSpPr>
            <a:xfrm>
              <a:off x="0" y="896645"/>
              <a:ext cx="9144000" cy="540000"/>
              <a:chOff x="0" y="896645"/>
              <a:chExt cx="9144000" cy="540000"/>
            </a:xfrm>
          </p:grpSpPr>
          <p:sp>
            <p:nvSpPr>
              <p:cNvPr id="146" name="Google Shape;146;g2798a2c7e6c_0_33"/>
              <p:cNvSpPr/>
              <p:nvPr/>
            </p:nvSpPr>
            <p:spPr>
              <a:xfrm>
                <a:off x="0" y="896645"/>
                <a:ext cx="9144000" cy="540000"/>
              </a:xfrm>
              <a:prstGeom prst="rect">
                <a:avLst/>
              </a:prstGeom>
              <a:solidFill>
                <a:srgbClr val="EEEEE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47" name="Google Shape;147;g2798a2c7e6c_0_33"/>
              <p:cNvSpPr txBox="1"/>
              <p:nvPr/>
            </p:nvSpPr>
            <p:spPr>
              <a:xfrm>
                <a:off x="405646" y="972869"/>
                <a:ext cx="8332800" cy="415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100"/>
                  <a:buFont typeface="Arial"/>
                  <a:buNone/>
                </a:pPr>
                <a:r>
                  <a:rPr b="1" i="0" lang="en-ZA" sz="2100" u="none" cap="none" strike="noStrike">
                    <a:solidFill>
                      <a:srgbClr val="15284B"/>
                    </a:solidFill>
                    <a:latin typeface="Roboto"/>
                    <a:ea typeface="Roboto"/>
                    <a:cs typeface="Roboto"/>
                    <a:sym typeface="Roboto"/>
                  </a:rPr>
                  <a:t>Required Activities for Module 5</a:t>
                </a:r>
                <a:endParaRPr b="0" i="0" sz="1400" u="none" cap="none" strike="noStrike">
                  <a:solidFill>
                    <a:srgbClr val="000000"/>
                  </a:solidFill>
                  <a:latin typeface="Arial"/>
                  <a:ea typeface="Arial"/>
                  <a:cs typeface="Arial"/>
                  <a:sym typeface="Arial"/>
                </a:endParaRPr>
              </a:p>
            </p:txBody>
          </p:sp>
        </p:grpSp>
      </p:grpSp>
      <p:sp>
        <p:nvSpPr>
          <p:cNvPr id="148" name="Google Shape;148;g2798a2c7e6c_0_33"/>
          <p:cNvSpPr txBox="1"/>
          <p:nvPr/>
        </p:nvSpPr>
        <p:spPr>
          <a:xfrm>
            <a:off x="469051" y="1849700"/>
            <a:ext cx="8205900" cy="1777800"/>
          </a:xfrm>
          <a:prstGeom prst="rect">
            <a:avLst/>
          </a:prstGeom>
          <a:noFill/>
          <a:ln>
            <a:noFill/>
          </a:ln>
        </p:spPr>
        <p:txBody>
          <a:bodyPr anchorCtr="0" anchor="t" bIns="45700" lIns="91425" spcFirstLastPara="1" rIns="91425" wrap="square" tIns="45700">
            <a:spAutoFit/>
          </a:bodyPr>
          <a:lstStyle/>
          <a:p>
            <a:pPr indent="-216000" lvl="0" marL="216000" marR="0" rtl="0" algn="l">
              <a:lnSpc>
                <a:spcPct val="100000"/>
              </a:lnSpc>
              <a:spcBef>
                <a:spcPts val="300"/>
              </a:spcBef>
              <a:spcAft>
                <a:spcPts val="0"/>
              </a:spcAft>
              <a:buClr>
                <a:srgbClr val="333333"/>
              </a:buClr>
              <a:buSzPts val="1700"/>
              <a:buFont typeface="Roboto"/>
              <a:buChar char="▪"/>
            </a:pPr>
            <a:r>
              <a:rPr b="0" i="0" lang="en-ZA" sz="1700" u="none" cap="none" strike="noStrike">
                <a:solidFill>
                  <a:srgbClr val="333333"/>
                </a:solidFill>
                <a:latin typeface="Roboto"/>
                <a:ea typeface="Roboto"/>
                <a:cs typeface="Roboto"/>
                <a:sym typeface="Roboto"/>
              </a:rPr>
              <a:t>👩‍🏫 Practical Application Assignment 5.1: Will the Customer Accept the Coupon?</a:t>
            </a:r>
            <a:endParaRPr b="0" i="0" sz="1700" u="none" cap="none" strike="noStrike">
              <a:solidFill>
                <a:srgbClr val="333333"/>
              </a:solidFill>
              <a:latin typeface="Roboto"/>
              <a:ea typeface="Roboto"/>
              <a:cs typeface="Roboto"/>
              <a:sym typeface="Roboto"/>
            </a:endParaRPr>
          </a:p>
          <a:p>
            <a:pPr indent="-216000" lvl="0" marL="216000" marR="0" rtl="0" algn="l">
              <a:lnSpc>
                <a:spcPct val="100000"/>
              </a:lnSpc>
              <a:spcBef>
                <a:spcPts val="300"/>
              </a:spcBef>
              <a:spcAft>
                <a:spcPts val="0"/>
              </a:spcAft>
              <a:buClr>
                <a:srgbClr val="333333"/>
              </a:buClr>
              <a:buSzPts val="1700"/>
              <a:buFont typeface="Roboto"/>
              <a:buChar char="▪"/>
            </a:pPr>
            <a:r>
              <a:rPr b="0" i="0" lang="en-ZA" sz="1700" u="none" cap="none" strike="noStrike">
                <a:solidFill>
                  <a:srgbClr val="333333"/>
                </a:solidFill>
                <a:latin typeface="Roboto"/>
                <a:ea typeface="Roboto"/>
                <a:cs typeface="Roboto"/>
                <a:sym typeface="Roboto"/>
              </a:rPr>
              <a:t>🤍 Activity 5.1: Setting up your GitHub Portfolio</a:t>
            </a:r>
            <a:br>
              <a:rPr b="0" i="0" lang="en-ZA" sz="1700" u="none" cap="none" strike="noStrike">
                <a:solidFill>
                  <a:srgbClr val="333333"/>
                </a:solidFill>
                <a:latin typeface="Roboto"/>
                <a:ea typeface="Roboto"/>
                <a:cs typeface="Roboto"/>
                <a:sym typeface="Roboto"/>
              </a:rPr>
            </a:br>
            <a:endParaRPr b="0" i="0" sz="1700" u="none" cap="none" strike="noStrike">
              <a:solidFill>
                <a:srgbClr val="333333"/>
              </a:solidFill>
              <a:latin typeface="Roboto"/>
              <a:ea typeface="Roboto"/>
              <a:cs typeface="Roboto"/>
              <a:sym typeface="Roboto"/>
            </a:endParaRPr>
          </a:p>
          <a:p>
            <a:pPr indent="0" lvl="0" marL="0" marR="0" rtl="0" algn="l">
              <a:lnSpc>
                <a:spcPct val="100000"/>
              </a:lnSpc>
              <a:spcBef>
                <a:spcPts val="300"/>
              </a:spcBef>
              <a:spcAft>
                <a:spcPts val="0"/>
              </a:spcAft>
              <a:buNone/>
            </a:pPr>
            <a:r>
              <a:t/>
            </a:r>
            <a:endParaRPr sz="1700">
              <a:solidFill>
                <a:srgbClr val="333333"/>
              </a:solidFill>
              <a:latin typeface="Roboto"/>
              <a:ea typeface="Roboto"/>
              <a:cs typeface="Roboto"/>
              <a:sym typeface="Roboto"/>
            </a:endParaRPr>
          </a:p>
          <a:p>
            <a:pPr indent="0" lvl="0" marL="0" marR="0" rtl="0" algn="l">
              <a:lnSpc>
                <a:spcPct val="100000"/>
              </a:lnSpc>
              <a:spcBef>
                <a:spcPts val="300"/>
              </a:spcBef>
              <a:spcAft>
                <a:spcPts val="0"/>
              </a:spcAft>
              <a:buNone/>
            </a:pPr>
            <a:r>
              <a:rPr lang="en-ZA" sz="1700" u="sng">
                <a:solidFill>
                  <a:schemeClr val="hlink"/>
                </a:solidFill>
                <a:latin typeface="Roboto"/>
                <a:ea typeface="Roboto"/>
                <a:cs typeface="Roboto"/>
                <a:sym typeface="Roboto"/>
                <a:hlinkClick r:id="rId4"/>
              </a:rPr>
              <a:t>https://classroom.emeritus.org/courses/6063/assignments/212728?module_item_id=1513343</a:t>
            </a:r>
            <a:r>
              <a:rPr lang="en-ZA" sz="1700">
                <a:solidFill>
                  <a:srgbClr val="333333"/>
                </a:solidFill>
                <a:latin typeface="Roboto"/>
                <a:ea typeface="Roboto"/>
                <a:cs typeface="Roboto"/>
                <a:sym typeface="Roboto"/>
              </a:rPr>
              <a:t> </a:t>
            </a:r>
            <a:endParaRPr sz="1700">
              <a:solidFill>
                <a:srgbClr val="333333"/>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grpSp>
        <p:nvGrpSpPr>
          <p:cNvPr id="153" name="Google Shape;153;g2798a2c7e6c_0_82"/>
          <p:cNvGrpSpPr/>
          <p:nvPr/>
        </p:nvGrpSpPr>
        <p:grpSpPr>
          <a:xfrm>
            <a:off x="0" y="0"/>
            <a:ext cx="9144026" cy="1711769"/>
            <a:chOff x="0" y="0"/>
            <a:chExt cx="9144026" cy="1711769"/>
          </a:xfrm>
        </p:grpSpPr>
        <p:grpSp>
          <p:nvGrpSpPr>
            <p:cNvPr id="154" name="Google Shape;154;g2798a2c7e6c_0_82"/>
            <p:cNvGrpSpPr/>
            <p:nvPr/>
          </p:nvGrpSpPr>
          <p:grpSpPr>
            <a:xfrm>
              <a:off x="0" y="0"/>
              <a:ext cx="9144026" cy="896700"/>
              <a:chOff x="0" y="0"/>
              <a:chExt cx="9144026" cy="896700"/>
            </a:xfrm>
          </p:grpSpPr>
          <p:sp>
            <p:nvSpPr>
              <p:cNvPr id="155" name="Google Shape;155;g2798a2c7e6c_0_82"/>
              <p:cNvSpPr/>
              <p:nvPr/>
            </p:nvSpPr>
            <p:spPr>
              <a:xfrm>
                <a:off x="0" y="0"/>
                <a:ext cx="9144000" cy="896700"/>
              </a:xfrm>
              <a:prstGeom prst="rect">
                <a:avLst/>
              </a:prstGeom>
              <a:solidFill>
                <a:srgbClr val="15284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descr="Text, logo&#10;&#10;Description automatically generated" id="156" name="Google Shape;156;g2798a2c7e6c_0_82"/>
              <p:cNvPicPr preferRelativeResize="0"/>
              <p:nvPr/>
            </p:nvPicPr>
            <p:blipFill rotWithShape="1">
              <a:blip r:embed="rId3">
                <a:alphaModFix/>
              </a:blip>
              <a:srcRect b="0" l="0" r="0" t="0"/>
              <a:stretch/>
            </p:blipFill>
            <p:spPr>
              <a:xfrm>
                <a:off x="235132" y="137187"/>
                <a:ext cx="4188822" cy="571504"/>
              </a:xfrm>
              <a:prstGeom prst="rect">
                <a:avLst/>
              </a:prstGeom>
              <a:noFill/>
              <a:ln>
                <a:noFill/>
              </a:ln>
            </p:spPr>
          </p:pic>
          <p:sp>
            <p:nvSpPr>
              <p:cNvPr id="157" name="Google Shape;157;g2798a2c7e6c_0_82"/>
              <p:cNvSpPr/>
              <p:nvPr/>
            </p:nvSpPr>
            <p:spPr>
              <a:xfrm>
                <a:off x="8815526" y="0"/>
                <a:ext cx="328500" cy="896700"/>
              </a:xfrm>
              <a:prstGeom prst="rect">
                <a:avLst/>
              </a:prstGeom>
              <a:solidFill>
                <a:srgbClr val="C4820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grpSp>
          <p:nvGrpSpPr>
            <p:cNvPr id="158" name="Google Shape;158;g2798a2c7e6c_0_82"/>
            <p:cNvGrpSpPr/>
            <p:nvPr/>
          </p:nvGrpSpPr>
          <p:grpSpPr>
            <a:xfrm>
              <a:off x="0" y="896645"/>
              <a:ext cx="9144000" cy="815124"/>
              <a:chOff x="0" y="896645"/>
              <a:chExt cx="9144000" cy="815124"/>
            </a:xfrm>
          </p:grpSpPr>
          <p:sp>
            <p:nvSpPr>
              <p:cNvPr id="159" name="Google Shape;159;g2798a2c7e6c_0_82"/>
              <p:cNvSpPr/>
              <p:nvPr/>
            </p:nvSpPr>
            <p:spPr>
              <a:xfrm>
                <a:off x="0" y="896645"/>
                <a:ext cx="9144000" cy="540000"/>
              </a:xfrm>
              <a:prstGeom prst="rect">
                <a:avLst/>
              </a:prstGeom>
              <a:solidFill>
                <a:srgbClr val="EEEEE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60" name="Google Shape;160;g2798a2c7e6c_0_82"/>
              <p:cNvSpPr txBox="1"/>
              <p:nvPr/>
            </p:nvSpPr>
            <p:spPr>
              <a:xfrm>
                <a:off x="405646" y="972869"/>
                <a:ext cx="8332800" cy="7389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100"/>
                  <a:buFont typeface="Arial"/>
                  <a:buNone/>
                </a:pPr>
                <a:r>
                  <a:rPr b="1" i="0" lang="en-ZA" sz="2100" u="none" cap="none" strike="noStrike">
                    <a:solidFill>
                      <a:srgbClr val="15284B"/>
                    </a:solidFill>
                    <a:latin typeface="Roboto"/>
                    <a:ea typeface="Roboto"/>
                    <a:cs typeface="Roboto"/>
                    <a:sym typeface="Roboto"/>
                  </a:rPr>
                  <a:t>Content review Module 5: Practical Applications I</a:t>
                </a:r>
                <a:endParaRPr b="1" i="0" sz="2100" u="none" cap="none" strike="noStrike">
                  <a:solidFill>
                    <a:srgbClr val="15284B"/>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2100"/>
                  <a:buFont typeface="Arial"/>
                  <a:buNone/>
                </a:pPr>
                <a:r>
                  <a:t/>
                </a:r>
                <a:endParaRPr b="1" i="0" sz="2100" u="none" cap="none" strike="noStrike">
                  <a:solidFill>
                    <a:srgbClr val="15284B"/>
                  </a:solidFill>
                  <a:latin typeface="Roboto"/>
                  <a:ea typeface="Roboto"/>
                  <a:cs typeface="Roboto"/>
                  <a:sym typeface="Roboto"/>
                </a:endParaRPr>
              </a:p>
            </p:txBody>
          </p:sp>
        </p:grpSp>
      </p:grpSp>
      <p:sp>
        <p:nvSpPr>
          <p:cNvPr id="161" name="Google Shape;161;g2798a2c7e6c_0_82"/>
          <p:cNvSpPr txBox="1"/>
          <p:nvPr/>
        </p:nvSpPr>
        <p:spPr>
          <a:xfrm>
            <a:off x="469051" y="1849700"/>
            <a:ext cx="8205900" cy="954300"/>
          </a:xfrm>
          <a:prstGeom prst="rect">
            <a:avLst/>
          </a:prstGeom>
          <a:noFill/>
          <a:ln>
            <a:noFill/>
          </a:ln>
        </p:spPr>
        <p:txBody>
          <a:bodyPr anchorCtr="0" anchor="t" bIns="45700" lIns="91425" spcFirstLastPara="1" rIns="91425" wrap="square" tIns="45700">
            <a:spAutoFit/>
          </a:bodyPr>
          <a:lstStyle/>
          <a:p>
            <a:pPr indent="-216000" lvl="0" marL="216000" marR="0" rtl="0" algn="l">
              <a:lnSpc>
                <a:spcPct val="100000"/>
              </a:lnSpc>
              <a:spcBef>
                <a:spcPts val="300"/>
              </a:spcBef>
              <a:spcAft>
                <a:spcPts val="0"/>
              </a:spcAft>
              <a:buClr>
                <a:srgbClr val="282828"/>
              </a:buClr>
              <a:buSzPts val="1700"/>
              <a:buFont typeface="Roboto"/>
              <a:buChar char="▪"/>
            </a:pPr>
            <a:r>
              <a:rPr b="0" i="0" lang="en-ZA" sz="1700" u="none" cap="none" strike="noStrike">
                <a:solidFill>
                  <a:srgbClr val="282828"/>
                </a:solidFill>
                <a:latin typeface="Roboto"/>
                <a:ea typeface="Roboto"/>
                <a:cs typeface="Roboto"/>
                <a:sym typeface="Roboto"/>
              </a:rPr>
              <a:t>Version Control</a:t>
            </a:r>
            <a:endParaRPr b="0" i="0" sz="1700" u="none" cap="none" strike="noStrike">
              <a:solidFill>
                <a:srgbClr val="282828"/>
              </a:solidFill>
              <a:latin typeface="Roboto"/>
              <a:ea typeface="Roboto"/>
              <a:cs typeface="Roboto"/>
              <a:sym typeface="Roboto"/>
            </a:endParaRPr>
          </a:p>
          <a:p>
            <a:pPr indent="-336550" lvl="1" marL="914400" marR="0" rtl="0" algn="l">
              <a:lnSpc>
                <a:spcPct val="100000"/>
              </a:lnSpc>
              <a:spcBef>
                <a:spcPts val="300"/>
              </a:spcBef>
              <a:spcAft>
                <a:spcPts val="0"/>
              </a:spcAft>
              <a:buClr>
                <a:srgbClr val="282828"/>
              </a:buClr>
              <a:buSzPts val="1700"/>
              <a:buFont typeface="Roboto"/>
              <a:buChar char="○"/>
            </a:pPr>
            <a:r>
              <a:rPr b="0" i="0" lang="en-ZA" sz="1700" u="none" cap="none" strike="noStrike">
                <a:solidFill>
                  <a:srgbClr val="282828"/>
                </a:solidFill>
                <a:latin typeface="Roboto"/>
                <a:ea typeface="Roboto"/>
                <a:cs typeface="Roboto"/>
                <a:sym typeface="Roboto"/>
              </a:rPr>
              <a:t>Git</a:t>
            </a:r>
            <a:endParaRPr b="0" i="0" sz="1700" u="none" cap="none" strike="noStrike">
              <a:solidFill>
                <a:srgbClr val="282828"/>
              </a:solidFill>
              <a:latin typeface="Roboto"/>
              <a:ea typeface="Roboto"/>
              <a:cs typeface="Roboto"/>
              <a:sym typeface="Roboto"/>
            </a:endParaRPr>
          </a:p>
          <a:p>
            <a:pPr indent="-336550" lvl="1" marL="914400" marR="0" rtl="0" algn="l">
              <a:lnSpc>
                <a:spcPct val="100000"/>
              </a:lnSpc>
              <a:spcBef>
                <a:spcPts val="300"/>
              </a:spcBef>
              <a:spcAft>
                <a:spcPts val="0"/>
              </a:spcAft>
              <a:buClr>
                <a:srgbClr val="282828"/>
              </a:buClr>
              <a:buSzPts val="1700"/>
              <a:buFont typeface="Roboto"/>
              <a:buChar char="○"/>
            </a:pPr>
            <a:r>
              <a:rPr b="0" i="0" lang="en-ZA" sz="1700" u="none" cap="none" strike="noStrike">
                <a:solidFill>
                  <a:srgbClr val="282828"/>
                </a:solidFill>
                <a:latin typeface="Roboto"/>
                <a:ea typeface="Roboto"/>
                <a:cs typeface="Roboto"/>
                <a:sym typeface="Roboto"/>
              </a:rPr>
              <a:t>GitHub</a:t>
            </a:r>
            <a:endParaRPr b="0" i="0" sz="1700" u="none" cap="none" strike="noStrike">
              <a:solidFill>
                <a:srgbClr val="282828"/>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grpSp>
        <p:nvGrpSpPr>
          <p:cNvPr id="166" name="Google Shape;166;g284f8a4ee51_0_42"/>
          <p:cNvGrpSpPr/>
          <p:nvPr/>
        </p:nvGrpSpPr>
        <p:grpSpPr>
          <a:xfrm>
            <a:off x="0" y="0"/>
            <a:ext cx="9144026" cy="896700"/>
            <a:chOff x="0" y="0"/>
            <a:chExt cx="9144026" cy="896700"/>
          </a:xfrm>
        </p:grpSpPr>
        <p:sp>
          <p:nvSpPr>
            <p:cNvPr id="167" name="Google Shape;167;g284f8a4ee51_0_42"/>
            <p:cNvSpPr/>
            <p:nvPr/>
          </p:nvSpPr>
          <p:spPr>
            <a:xfrm>
              <a:off x="0" y="0"/>
              <a:ext cx="9144000" cy="896700"/>
            </a:xfrm>
            <a:prstGeom prst="rect">
              <a:avLst/>
            </a:prstGeom>
            <a:solidFill>
              <a:srgbClr val="15284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descr="Text, logo&#10;&#10;Description automatically generated" id="168" name="Google Shape;168;g284f8a4ee51_0_42"/>
            <p:cNvPicPr preferRelativeResize="0"/>
            <p:nvPr/>
          </p:nvPicPr>
          <p:blipFill rotWithShape="1">
            <a:blip r:embed="rId3">
              <a:alphaModFix/>
            </a:blip>
            <a:srcRect b="0" l="0" r="0" t="0"/>
            <a:stretch/>
          </p:blipFill>
          <p:spPr>
            <a:xfrm>
              <a:off x="235132" y="137187"/>
              <a:ext cx="4188822" cy="571504"/>
            </a:xfrm>
            <a:prstGeom prst="rect">
              <a:avLst/>
            </a:prstGeom>
            <a:noFill/>
            <a:ln>
              <a:noFill/>
            </a:ln>
          </p:spPr>
        </p:pic>
        <p:sp>
          <p:nvSpPr>
            <p:cNvPr id="169" name="Google Shape;169;g284f8a4ee51_0_42"/>
            <p:cNvSpPr/>
            <p:nvPr/>
          </p:nvSpPr>
          <p:spPr>
            <a:xfrm>
              <a:off x="8815526" y="0"/>
              <a:ext cx="328500" cy="896700"/>
            </a:xfrm>
            <a:prstGeom prst="rect">
              <a:avLst/>
            </a:prstGeom>
            <a:solidFill>
              <a:srgbClr val="C4820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sp>
        <p:nvSpPr>
          <p:cNvPr id="170" name="Google Shape;170;g284f8a4ee51_0_42"/>
          <p:cNvSpPr txBox="1"/>
          <p:nvPr/>
        </p:nvSpPr>
        <p:spPr>
          <a:xfrm>
            <a:off x="263275" y="1030425"/>
            <a:ext cx="6345000" cy="554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ZA" sz="2400" u="none" cap="none" strike="noStrike">
                <a:solidFill>
                  <a:schemeClr val="accent2"/>
                </a:solidFill>
                <a:latin typeface="Calibri"/>
                <a:ea typeface="Calibri"/>
                <a:cs typeface="Calibri"/>
                <a:sym typeface="Calibri"/>
              </a:rPr>
              <a:t>The importance of Version Control</a:t>
            </a:r>
            <a:endParaRPr b="1" i="0" sz="2400" u="none" cap="none" strike="noStrike">
              <a:solidFill>
                <a:schemeClr val="accent2"/>
              </a:solidFill>
              <a:latin typeface="Calibri"/>
              <a:ea typeface="Calibri"/>
              <a:cs typeface="Calibri"/>
              <a:sym typeface="Calibri"/>
            </a:endParaRPr>
          </a:p>
        </p:txBody>
      </p:sp>
      <p:sp>
        <p:nvSpPr>
          <p:cNvPr id="171" name="Google Shape;171;g284f8a4ee51_0_42"/>
          <p:cNvSpPr txBox="1"/>
          <p:nvPr/>
        </p:nvSpPr>
        <p:spPr>
          <a:xfrm>
            <a:off x="4973400" y="1759875"/>
            <a:ext cx="3822300" cy="2108700"/>
          </a:xfrm>
          <a:prstGeom prst="rect">
            <a:avLst/>
          </a:prstGeom>
          <a:noFill/>
          <a:ln>
            <a:noFill/>
          </a:ln>
        </p:spPr>
        <p:txBody>
          <a:bodyPr anchorCtr="0" anchor="t" bIns="45700" lIns="91425" spcFirstLastPara="1" rIns="91425" wrap="square" tIns="45700">
            <a:spAutoFit/>
          </a:bodyPr>
          <a:lstStyle/>
          <a:p>
            <a:pPr indent="-196950" lvl="0" marL="216000" marR="0" rtl="0" algn="l">
              <a:lnSpc>
                <a:spcPct val="100000"/>
              </a:lnSpc>
              <a:spcBef>
                <a:spcPts val="300"/>
              </a:spcBef>
              <a:spcAft>
                <a:spcPts val="0"/>
              </a:spcAft>
              <a:buClr>
                <a:srgbClr val="333333"/>
              </a:buClr>
              <a:buSzPts val="1400"/>
              <a:buFont typeface="Roboto"/>
              <a:buChar char="▪"/>
            </a:pPr>
            <a:r>
              <a:rPr b="0" i="0" lang="en-ZA" sz="1400" u="none" cap="none" strike="noStrike">
                <a:solidFill>
                  <a:srgbClr val="333333"/>
                </a:solidFill>
                <a:latin typeface="Roboto"/>
                <a:ea typeface="Roboto"/>
                <a:cs typeface="Roboto"/>
                <a:sym typeface="Roboto"/>
              </a:rPr>
              <a:t>System to track changes in files over time during software development</a:t>
            </a:r>
            <a:br>
              <a:rPr b="0" i="0" lang="en-ZA" sz="1400" u="none" cap="none" strike="noStrike">
                <a:solidFill>
                  <a:srgbClr val="333333"/>
                </a:solidFill>
                <a:latin typeface="Roboto"/>
                <a:ea typeface="Roboto"/>
                <a:cs typeface="Roboto"/>
                <a:sym typeface="Roboto"/>
              </a:rPr>
            </a:br>
            <a:endParaRPr b="0" i="0" sz="1400" u="none" cap="none" strike="noStrike">
              <a:solidFill>
                <a:srgbClr val="333333"/>
              </a:solidFill>
              <a:latin typeface="Roboto"/>
              <a:ea typeface="Roboto"/>
              <a:cs typeface="Roboto"/>
              <a:sym typeface="Roboto"/>
            </a:endParaRPr>
          </a:p>
          <a:p>
            <a:pPr indent="-196950" lvl="0" marL="216000" marR="0" rtl="0" algn="l">
              <a:lnSpc>
                <a:spcPct val="100000"/>
              </a:lnSpc>
              <a:spcBef>
                <a:spcPts val="300"/>
              </a:spcBef>
              <a:spcAft>
                <a:spcPts val="0"/>
              </a:spcAft>
              <a:buClr>
                <a:srgbClr val="333333"/>
              </a:buClr>
              <a:buSzPts val="1400"/>
              <a:buFont typeface="Roboto"/>
              <a:buChar char="▪"/>
            </a:pPr>
            <a:r>
              <a:rPr b="0" i="0" lang="en-ZA" sz="1400" u="none" cap="none" strike="noStrike">
                <a:solidFill>
                  <a:srgbClr val="333333"/>
                </a:solidFill>
                <a:latin typeface="Roboto"/>
                <a:ea typeface="Roboto"/>
                <a:cs typeface="Roboto"/>
                <a:sym typeface="Roboto"/>
              </a:rPr>
              <a:t>Allows multiple people to work on the same project without stepping on each other's toes</a:t>
            </a:r>
            <a:br>
              <a:rPr b="0" i="0" lang="en-ZA" sz="1400" u="none" cap="none" strike="noStrike">
                <a:solidFill>
                  <a:srgbClr val="333333"/>
                </a:solidFill>
                <a:latin typeface="Roboto"/>
                <a:ea typeface="Roboto"/>
                <a:cs typeface="Roboto"/>
                <a:sym typeface="Roboto"/>
              </a:rPr>
            </a:br>
            <a:endParaRPr b="0" i="0" sz="1400" u="none" cap="none" strike="noStrike">
              <a:solidFill>
                <a:srgbClr val="333333"/>
              </a:solidFill>
              <a:latin typeface="Roboto"/>
              <a:ea typeface="Roboto"/>
              <a:cs typeface="Roboto"/>
              <a:sym typeface="Roboto"/>
            </a:endParaRPr>
          </a:p>
          <a:p>
            <a:pPr indent="-196950" lvl="0" marL="216000" marR="0" rtl="0" algn="l">
              <a:lnSpc>
                <a:spcPct val="100000"/>
              </a:lnSpc>
              <a:spcBef>
                <a:spcPts val="300"/>
              </a:spcBef>
              <a:spcAft>
                <a:spcPts val="0"/>
              </a:spcAft>
              <a:buClr>
                <a:srgbClr val="333333"/>
              </a:buClr>
              <a:buSzPts val="1400"/>
              <a:buFont typeface="Roboto"/>
              <a:buChar char="▪"/>
            </a:pPr>
            <a:r>
              <a:rPr b="0" i="0" lang="en-ZA" sz="1400" u="none" cap="none" strike="noStrike">
                <a:solidFill>
                  <a:srgbClr val="333333"/>
                </a:solidFill>
                <a:latin typeface="Roboto"/>
                <a:ea typeface="Roboto"/>
                <a:cs typeface="Roboto"/>
                <a:sym typeface="Roboto"/>
              </a:rPr>
              <a:t>Facilitates easy rollback, collaboration, and parallel work</a:t>
            </a:r>
            <a:endParaRPr b="0" i="0" sz="1400" u="none" cap="none" strike="noStrike">
              <a:solidFill>
                <a:srgbClr val="333333"/>
              </a:solidFill>
              <a:latin typeface="Roboto"/>
              <a:ea typeface="Roboto"/>
              <a:cs typeface="Roboto"/>
              <a:sym typeface="Roboto"/>
            </a:endParaRPr>
          </a:p>
        </p:txBody>
      </p:sp>
      <p:pic>
        <p:nvPicPr>
          <p:cNvPr id="172" name="Google Shape;172;g284f8a4ee51_0_42"/>
          <p:cNvPicPr preferRelativeResize="0"/>
          <p:nvPr/>
        </p:nvPicPr>
        <p:blipFill rotWithShape="1">
          <a:blip r:embed="rId4">
            <a:alphaModFix/>
          </a:blip>
          <a:srcRect b="0" l="0" r="0" t="0"/>
          <a:stretch/>
        </p:blipFill>
        <p:spPr>
          <a:xfrm>
            <a:off x="375600" y="1718250"/>
            <a:ext cx="4478988" cy="29423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1">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grpSp>
        <p:nvGrpSpPr>
          <p:cNvPr id="177" name="Google Shape;177;g284f8a4ee51_0_220"/>
          <p:cNvGrpSpPr/>
          <p:nvPr/>
        </p:nvGrpSpPr>
        <p:grpSpPr>
          <a:xfrm>
            <a:off x="0" y="0"/>
            <a:ext cx="9144026" cy="896700"/>
            <a:chOff x="0" y="0"/>
            <a:chExt cx="9144026" cy="896700"/>
          </a:xfrm>
        </p:grpSpPr>
        <p:sp>
          <p:nvSpPr>
            <p:cNvPr id="178" name="Google Shape;178;g284f8a4ee51_0_220"/>
            <p:cNvSpPr/>
            <p:nvPr/>
          </p:nvSpPr>
          <p:spPr>
            <a:xfrm>
              <a:off x="0" y="0"/>
              <a:ext cx="9144000" cy="896700"/>
            </a:xfrm>
            <a:prstGeom prst="rect">
              <a:avLst/>
            </a:prstGeom>
            <a:solidFill>
              <a:srgbClr val="15284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descr="Text, logo&#10;&#10;Description automatically generated" id="179" name="Google Shape;179;g284f8a4ee51_0_220"/>
            <p:cNvPicPr preferRelativeResize="0"/>
            <p:nvPr/>
          </p:nvPicPr>
          <p:blipFill rotWithShape="1">
            <a:blip r:embed="rId3">
              <a:alphaModFix/>
            </a:blip>
            <a:srcRect b="0" l="0" r="0" t="0"/>
            <a:stretch/>
          </p:blipFill>
          <p:spPr>
            <a:xfrm>
              <a:off x="235132" y="137187"/>
              <a:ext cx="4188822" cy="571504"/>
            </a:xfrm>
            <a:prstGeom prst="rect">
              <a:avLst/>
            </a:prstGeom>
            <a:noFill/>
            <a:ln>
              <a:noFill/>
            </a:ln>
          </p:spPr>
        </p:pic>
        <p:sp>
          <p:nvSpPr>
            <p:cNvPr id="180" name="Google Shape;180;g284f8a4ee51_0_220"/>
            <p:cNvSpPr/>
            <p:nvPr/>
          </p:nvSpPr>
          <p:spPr>
            <a:xfrm>
              <a:off x="8815526" y="0"/>
              <a:ext cx="328500" cy="896700"/>
            </a:xfrm>
            <a:prstGeom prst="rect">
              <a:avLst/>
            </a:prstGeom>
            <a:solidFill>
              <a:srgbClr val="C4820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sp>
        <p:nvSpPr>
          <p:cNvPr id="181" name="Google Shape;181;g284f8a4ee51_0_220"/>
          <p:cNvSpPr txBox="1"/>
          <p:nvPr/>
        </p:nvSpPr>
        <p:spPr>
          <a:xfrm>
            <a:off x="263275" y="1030425"/>
            <a:ext cx="6345000" cy="554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ZA" sz="2400" u="none" cap="none" strike="noStrike">
                <a:solidFill>
                  <a:schemeClr val="accent2"/>
                </a:solidFill>
                <a:latin typeface="Calibri"/>
                <a:ea typeface="Calibri"/>
                <a:cs typeface="Calibri"/>
                <a:sym typeface="Calibri"/>
              </a:rPr>
              <a:t>Git</a:t>
            </a:r>
            <a:endParaRPr b="1" i="0" sz="2400" u="none" cap="none" strike="noStrike">
              <a:solidFill>
                <a:schemeClr val="accent2"/>
              </a:solidFill>
              <a:latin typeface="Calibri"/>
              <a:ea typeface="Calibri"/>
              <a:cs typeface="Calibri"/>
              <a:sym typeface="Calibri"/>
            </a:endParaRPr>
          </a:p>
        </p:txBody>
      </p:sp>
      <p:pic>
        <p:nvPicPr>
          <p:cNvPr descr="Version Control/Git - Wikiversity" id="182" name="Google Shape;182;g284f8a4ee51_0_220"/>
          <p:cNvPicPr preferRelativeResize="0"/>
          <p:nvPr/>
        </p:nvPicPr>
        <p:blipFill rotWithShape="1">
          <a:blip r:embed="rId4">
            <a:alphaModFix/>
          </a:blip>
          <a:srcRect b="0" l="0" r="0" t="0"/>
          <a:stretch/>
        </p:blipFill>
        <p:spPr>
          <a:xfrm>
            <a:off x="332350" y="1718250"/>
            <a:ext cx="2145050" cy="896700"/>
          </a:xfrm>
          <a:prstGeom prst="rect">
            <a:avLst/>
          </a:prstGeom>
          <a:noFill/>
          <a:ln>
            <a:noFill/>
          </a:ln>
        </p:spPr>
      </p:pic>
      <p:sp>
        <p:nvSpPr>
          <p:cNvPr id="183" name="Google Shape;183;g284f8a4ee51_0_220"/>
          <p:cNvSpPr txBox="1"/>
          <p:nvPr/>
        </p:nvSpPr>
        <p:spPr>
          <a:xfrm>
            <a:off x="332350" y="3078725"/>
            <a:ext cx="8219700" cy="1931700"/>
          </a:xfrm>
          <a:prstGeom prst="rect">
            <a:avLst/>
          </a:prstGeom>
          <a:noFill/>
          <a:ln>
            <a:noFill/>
          </a:ln>
        </p:spPr>
        <p:txBody>
          <a:bodyPr anchorCtr="0" anchor="t" bIns="45700" lIns="91425" spcFirstLastPara="1" rIns="91425" wrap="square" tIns="45700">
            <a:spAutoFit/>
          </a:bodyPr>
          <a:lstStyle/>
          <a:p>
            <a:pPr indent="-196950" lvl="0" marL="216000" marR="0" rtl="0" algn="l">
              <a:lnSpc>
                <a:spcPct val="100000"/>
              </a:lnSpc>
              <a:spcBef>
                <a:spcPts val="300"/>
              </a:spcBef>
              <a:spcAft>
                <a:spcPts val="0"/>
              </a:spcAft>
              <a:buClr>
                <a:srgbClr val="333333"/>
              </a:buClr>
              <a:buSzPts val="1400"/>
              <a:buFont typeface="Roboto"/>
              <a:buChar char="▪"/>
            </a:pPr>
            <a:r>
              <a:rPr b="0" i="0" lang="en-ZA" sz="1400" u="none" cap="none" strike="noStrike">
                <a:solidFill>
                  <a:srgbClr val="333333"/>
                </a:solidFill>
                <a:latin typeface="Roboto"/>
                <a:ea typeface="Roboto"/>
                <a:cs typeface="Roboto"/>
                <a:sym typeface="Roboto"/>
              </a:rPr>
              <a:t>Git is the most popular Version Control system nowadays </a:t>
            </a:r>
            <a:br>
              <a:rPr b="0" i="0" lang="en-ZA" sz="1400" u="none" cap="none" strike="noStrike">
                <a:solidFill>
                  <a:srgbClr val="333333"/>
                </a:solidFill>
                <a:latin typeface="Roboto"/>
                <a:ea typeface="Roboto"/>
                <a:cs typeface="Roboto"/>
                <a:sym typeface="Roboto"/>
              </a:rPr>
            </a:br>
            <a:endParaRPr b="0" i="0" sz="1400" u="none" cap="none" strike="noStrike">
              <a:solidFill>
                <a:srgbClr val="333333"/>
              </a:solidFill>
              <a:latin typeface="Roboto"/>
              <a:ea typeface="Roboto"/>
              <a:cs typeface="Roboto"/>
              <a:sym typeface="Roboto"/>
            </a:endParaRPr>
          </a:p>
          <a:p>
            <a:pPr indent="-196950" lvl="0" marL="216000" marR="0" rtl="0" algn="l">
              <a:lnSpc>
                <a:spcPct val="100000"/>
              </a:lnSpc>
              <a:spcBef>
                <a:spcPts val="300"/>
              </a:spcBef>
              <a:spcAft>
                <a:spcPts val="0"/>
              </a:spcAft>
              <a:buClr>
                <a:srgbClr val="333333"/>
              </a:buClr>
              <a:buSzPts val="1400"/>
              <a:buFont typeface="Roboto"/>
              <a:buChar char="▪"/>
            </a:pPr>
            <a:r>
              <a:rPr b="0" i="0" lang="en-ZA" sz="1400" u="none" cap="none" strike="noStrike">
                <a:solidFill>
                  <a:srgbClr val="333333"/>
                </a:solidFill>
                <a:latin typeface="Roboto"/>
                <a:ea typeface="Roboto"/>
                <a:cs typeface="Roboto"/>
                <a:sym typeface="Roboto"/>
              </a:rPr>
              <a:t>Specifically, it's a Distributed Version Control System (DVCS), meaning every working copy of the codebase is a complete repository with full history</a:t>
            </a:r>
            <a:br>
              <a:rPr b="0" i="0" lang="en-ZA" sz="1400" u="none" cap="none" strike="noStrike">
                <a:solidFill>
                  <a:srgbClr val="333333"/>
                </a:solidFill>
                <a:latin typeface="Roboto"/>
                <a:ea typeface="Roboto"/>
                <a:cs typeface="Roboto"/>
                <a:sym typeface="Roboto"/>
              </a:rPr>
            </a:br>
            <a:endParaRPr b="0" i="0" sz="1400" u="none" cap="none" strike="noStrike">
              <a:solidFill>
                <a:srgbClr val="333333"/>
              </a:solidFill>
              <a:latin typeface="Roboto"/>
              <a:ea typeface="Roboto"/>
              <a:cs typeface="Roboto"/>
              <a:sym typeface="Roboto"/>
            </a:endParaRPr>
          </a:p>
          <a:p>
            <a:pPr indent="-196950" lvl="0" marL="216000" marR="0" rtl="0" algn="l">
              <a:lnSpc>
                <a:spcPct val="100000"/>
              </a:lnSpc>
              <a:spcBef>
                <a:spcPts val="300"/>
              </a:spcBef>
              <a:spcAft>
                <a:spcPts val="0"/>
              </a:spcAft>
              <a:buClr>
                <a:srgbClr val="333333"/>
              </a:buClr>
              <a:buSzPts val="1400"/>
              <a:buFont typeface="Roboto"/>
              <a:buChar char="▪"/>
            </a:pPr>
            <a:r>
              <a:rPr b="0" i="0" lang="en-ZA" sz="1400" u="none" cap="none" strike="noStrike">
                <a:solidFill>
                  <a:srgbClr val="333333"/>
                </a:solidFill>
                <a:latin typeface="Roboto"/>
                <a:ea typeface="Roboto"/>
                <a:cs typeface="Roboto"/>
                <a:sym typeface="Roboto"/>
              </a:rPr>
              <a:t>A command-line tool (though there are GUI versions available) that manages source code history</a:t>
            </a:r>
            <a:br>
              <a:rPr b="0" i="0" lang="en-ZA" sz="1400" u="none" cap="none" strike="noStrike">
                <a:solidFill>
                  <a:srgbClr val="333333"/>
                </a:solidFill>
                <a:latin typeface="Roboto"/>
                <a:ea typeface="Roboto"/>
                <a:cs typeface="Roboto"/>
                <a:sym typeface="Roboto"/>
              </a:rPr>
            </a:br>
            <a:endParaRPr b="0" i="0" sz="1400" u="none" cap="none" strike="noStrike">
              <a:solidFill>
                <a:srgbClr val="333333"/>
              </a:solidFill>
              <a:latin typeface="Roboto"/>
              <a:ea typeface="Roboto"/>
              <a:cs typeface="Roboto"/>
              <a:sym typeface="Roboto"/>
            </a:endParaRPr>
          </a:p>
          <a:p>
            <a:pPr indent="-196950" lvl="0" marL="216000" marR="0" rtl="0" algn="l">
              <a:lnSpc>
                <a:spcPct val="100000"/>
              </a:lnSpc>
              <a:spcBef>
                <a:spcPts val="300"/>
              </a:spcBef>
              <a:spcAft>
                <a:spcPts val="0"/>
              </a:spcAft>
              <a:buClr>
                <a:srgbClr val="333333"/>
              </a:buClr>
              <a:buSzPts val="1400"/>
              <a:buFont typeface="Roboto"/>
              <a:buChar char="▪"/>
            </a:pPr>
            <a:r>
              <a:rPr b="0" i="0" lang="en-ZA" sz="1400" u="none" cap="none" strike="noStrike">
                <a:solidFill>
                  <a:srgbClr val="333333"/>
                </a:solidFill>
                <a:latin typeface="Roboto"/>
                <a:ea typeface="Roboto"/>
                <a:cs typeface="Roboto"/>
                <a:sym typeface="Roboto"/>
              </a:rPr>
              <a:t>Can be used independently of any online platform</a:t>
            </a:r>
            <a:endParaRPr b="0" i="0" sz="1400" u="none" cap="none" strike="noStrike">
              <a:solidFill>
                <a:srgbClr val="333333"/>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3">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3">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grpSp>
        <p:nvGrpSpPr>
          <p:cNvPr id="188" name="Google Shape;188;g284f8a4ee51_0_239"/>
          <p:cNvGrpSpPr/>
          <p:nvPr/>
        </p:nvGrpSpPr>
        <p:grpSpPr>
          <a:xfrm>
            <a:off x="0" y="0"/>
            <a:ext cx="9144026" cy="896700"/>
            <a:chOff x="0" y="0"/>
            <a:chExt cx="9144026" cy="896700"/>
          </a:xfrm>
        </p:grpSpPr>
        <p:sp>
          <p:nvSpPr>
            <p:cNvPr id="189" name="Google Shape;189;g284f8a4ee51_0_239"/>
            <p:cNvSpPr/>
            <p:nvPr/>
          </p:nvSpPr>
          <p:spPr>
            <a:xfrm>
              <a:off x="0" y="0"/>
              <a:ext cx="9144000" cy="896700"/>
            </a:xfrm>
            <a:prstGeom prst="rect">
              <a:avLst/>
            </a:prstGeom>
            <a:solidFill>
              <a:srgbClr val="15284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descr="Text, logo&#10;&#10;Description automatically generated" id="190" name="Google Shape;190;g284f8a4ee51_0_239"/>
            <p:cNvPicPr preferRelativeResize="0"/>
            <p:nvPr/>
          </p:nvPicPr>
          <p:blipFill rotWithShape="1">
            <a:blip r:embed="rId3">
              <a:alphaModFix/>
            </a:blip>
            <a:srcRect b="0" l="0" r="0" t="0"/>
            <a:stretch/>
          </p:blipFill>
          <p:spPr>
            <a:xfrm>
              <a:off x="235132" y="137187"/>
              <a:ext cx="4188822" cy="571504"/>
            </a:xfrm>
            <a:prstGeom prst="rect">
              <a:avLst/>
            </a:prstGeom>
            <a:noFill/>
            <a:ln>
              <a:noFill/>
            </a:ln>
          </p:spPr>
        </p:pic>
        <p:sp>
          <p:nvSpPr>
            <p:cNvPr id="191" name="Google Shape;191;g284f8a4ee51_0_239"/>
            <p:cNvSpPr/>
            <p:nvPr/>
          </p:nvSpPr>
          <p:spPr>
            <a:xfrm>
              <a:off x="8815526" y="0"/>
              <a:ext cx="328500" cy="896700"/>
            </a:xfrm>
            <a:prstGeom prst="rect">
              <a:avLst/>
            </a:prstGeom>
            <a:solidFill>
              <a:srgbClr val="C4820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sp>
        <p:nvSpPr>
          <p:cNvPr id="192" name="Google Shape;192;g284f8a4ee51_0_239"/>
          <p:cNvSpPr txBox="1"/>
          <p:nvPr/>
        </p:nvSpPr>
        <p:spPr>
          <a:xfrm>
            <a:off x="263275" y="1030425"/>
            <a:ext cx="6345000" cy="554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ZA" sz="2400" u="none" cap="none" strike="noStrike">
                <a:solidFill>
                  <a:schemeClr val="accent2"/>
                </a:solidFill>
                <a:latin typeface="Calibri"/>
                <a:ea typeface="Calibri"/>
                <a:cs typeface="Calibri"/>
                <a:sym typeface="Calibri"/>
              </a:rPr>
              <a:t>GitHub</a:t>
            </a:r>
            <a:endParaRPr b="1" i="0" sz="2400" u="none" cap="none" strike="noStrike">
              <a:solidFill>
                <a:schemeClr val="accent2"/>
              </a:solidFill>
              <a:latin typeface="Calibri"/>
              <a:ea typeface="Calibri"/>
              <a:cs typeface="Calibri"/>
              <a:sym typeface="Calibri"/>
            </a:endParaRPr>
          </a:p>
        </p:txBody>
      </p:sp>
      <p:sp>
        <p:nvSpPr>
          <p:cNvPr id="193" name="Google Shape;193;g284f8a4ee51_0_239"/>
          <p:cNvSpPr txBox="1"/>
          <p:nvPr/>
        </p:nvSpPr>
        <p:spPr>
          <a:xfrm>
            <a:off x="332350" y="3078725"/>
            <a:ext cx="8219700" cy="2793600"/>
          </a:xfrm>
          <a:prstGeom prst="rect">
            <a:avLst/>
          </a:prstGeom>
          <a:noFill/>
          <a:ln>
            <a:noFill/>
          </a:ln>
        </p:spPr>
        <p:txBody>
          <a:bodyPr anchorCtr="0" anchor="t" bIns="45700" lIns="91425" spcFirstLastPara="1" rIns="91425" wrap="square" tIns="45700">
            <a:spAutoFit/>
          </a:bodyPr>
          <a:lstStyle/>
          <a:p>
            <a:pPr indent="-196950" lvl="0" marL="216000" marR="0" rtl="0" algn="l">
              <a:lnSpc>
                <a:spcPct val="100000"/>
              </a:lnSpc>
              <a:spcBef>
                <a:spcPts val="300"/>
              </a:spcBef>
              <a:spcAft>
                <a:spcPts val="0"/>
              </a:spcAft>
              <a:buClr>
                <a:srgbClr val="333333"/>
              </a:buClr>
              <a:buSzPts val="1400"/>
              <a:buFont typeface="Roboto"/>
              <a:buChar char="▪"/>
            </a:pPr>
            <a:r>
              <a:rPr b="0" i="0" lang="en-ZA" sz="1400" u="none" cap="none" strike="noStrike">
                <a:solidFill>
                  <a:srgbClr val="333333"/>
                </a:solidFill>
                <a:latin typeface="Roboto"/>
                <a:ea typeface="Roboto"/>
                <a:cs typeface="Roboto"/>
                <a:sym typeface="Roboto"/>
              </a:rPr>
              <a:t>GitHub is a platform that provides hosting for software development version control using Git. It allows multiple people to work on projects simultaneously, without interfering with each other's work</a:t>
            </a:r>
            <a:br>
              <a:rPr b="0" i="0" lang="en-ZA" sz="1400" u="none" cap="none" strike="noStrike">
                <a:solidFill>
                  <a:srgbClr val="333333"/>
                </a:solidFill>
                <a:latin typeface="Roboto"/>
                <a:ea typeface="Roboto"/>
                <a:cs typeface="Roboto"/>
                <a:sym typeface="Roboto"/>
              </a:rPr>
            </a:br>
            <a:endParaRPr b="0" i="0" sz="1400" u="none" cap="none" strike="noStrike">
              <a:solidFill>
                <a:srgbClr val="333333"/>
              </a:solidFill>
              <a:latin typeface="Roboto"/>
              <a:ea typeface="Roboto"/>
              <a:cs typeface="Roboto"/>
              <a:sym typeface="Roboto"/>
            </a:endParaRPr>
          </a:p>
          <a:p>
            <a:pPr indent="-196950" lvl="0" marL="216000" marR="0" rtl="0" algn="l">
              <a:lnSpc>
                <a:spcPct val="100000"/>
              </a:lnSpc>
              <a:spcBef>
                <a:spcPts val="300"/>
              </a:spcBef>
              <a:spcAft>
                <a:spcPts val="0"/>
              </a:spcAft>
              <a:buClr>
                <a:srgbClr val="333333"/>
              </a:buClr>
              <a:buSzPts val="1400"/>
              <a:buFont typeface="Roboto"/>
              <a:buChar char="▪"/>
            </a:pPr>
            <a:r>
              <a:rPr b="0" i="0" lang="en-ZA" sz="1400" u="none" cap="none" strike="noStrike">
                <a:solidFill>
                  <a:srgbClr val="333333"/>
                </a:solidFill>
                <a:latin typeface="Roboto"/>
                <a:ea typeface="Roboto"/>
                <a:cs typeface="Roboto"/>
                <a:sym typeface="Roboto"/>
              </a:rPr>
              <a:t>It's the world's leading software development platform with millions of developers hosting and reviewing code, managing projects, and building software</a:t>
            </a:r>
            <a:br>
              <a:rPr b="0" i="0" lang="en-ZA" sz="1400" u="none" cap="none" strike="noStrike">
                <a:solidFill>
                  <a:srgbClr val="333333"/>
                </a:solidFill>
                <a:latin typeface="Roboto"/>
                <a:ea typeface="Roboto"/>
                <a:cs typeface="Roboto"/>
                <a:sym typeface="Roboto"/>
              </a:rPr>
            </a:br>
            <a:endParaRPr b="0" i="0" sz="1400" u="none" cap="none" strike="noStrike">
              <a:solidFill>
                <a:srgbClr val="333333"/>
              </a:solidFill>
              <a:latin typeface="Roboto"/>
              <a:ea typeface="Roboto"/>
              <a:cs typeface="Roboto"/>
              <a:sym typeface="Roboto"/>
            </a:endParaRPr>
          </a:p>
          <a:p>
            <a:pPr indent="-196950" lvl="0" marL="216000" marR="0" rtl="0" algn="l">
              <a:lnSpc>
                <a:spcPct val="100000"/>
              </a:lnSpc>
              <a:spcBef>
                <a:spcPts val="300"/>
              </a:spcBef>
              <a:spcAft>
                <a:spcPts val="0"/>
              </a:spcAft>
              <a:buClr>
                <a:srgbClr val="333333"/>
              </a:buClr>
              <a:buSzPts val="1400"/>
              <a:buFont typeface="Roboto"/>
              <a:buChar char="▪"/>
            </a:pPr>
            <a:r>
              <a:rPr b="0" i="0" lang="en-ZA" sz="1400" u="none" cap="none" strike="noStrike">
                <a:solidFill>
                  <a:srgbClr val="333333"/>
                </a:solidFill>
                <a:latin typeface="Roboto"/>
                <a:ea typeface="Roboto"/>
                <a:cs typeface="Roboto"/>
                <a:sym typeface="Roboto"/>
              </a:rPr>
              <a:t>Offers a user-friendly interface and additional features like pull requests, issue tracking, and integrations with other developer tools</a:t>
            </a:r>
            <a:br>
              <a:rPr b="0" i="0" lang="en-ZA" sz="1400" u="none" cap="none" strike="noStrike">
                <a:solidFill>
                  <a:srgbClr val="333333"/>
                </a:solidFill>
                <a:latin typeface="Roboto"/>
                <a:ea typeface="Roboto"/>
                <a:cs typeface="Roboto"/>
                <a:sym typeface="Roboto"/>
              </a:rPr>
            </a:br>
            <a:endParaRPr b="0" i="0" sz="1400" u="none" cap="none" strike="noStrike">
              <a:solidFill>
                <a:srgbClr val="333333"/>
              </a:solidFill>
              <a:latin typeface="Roboto"/>
              <a:ea typeface="Roboto"/>
              <a:cs typeface="Roboto"/>
              <a:sym typeface="Roboto"/>
            </a:endParaRPr>
          </a:p>
          <a:p>
            <a:pPr indent="-196950" lvl="0" marL="216000" marR="0" rtl="0" algn="l">
              <a:lnSpc>
                <a:spcPct val="100000"/>
              </a:lnSpc>
              <a:spcBef>
                <a:spcPts val="300"/>
              </a:spcBef>
              <a:spcAft>
                <a:spcPts val="0"/>
              </a:spcAft>
              <a:buClr>
                <a:srgbClr val="333333"/>
              </a:buClr>
              <a:buSzPts val="1400"/>
              <a:buFont typeface="Roboto"/>
              <a:buChar char="▪"/>
            </a:pPr>
            <a:r>
              <a:rPr b="0" i="0" lang="en-ZA" sz="1400" u="none" cap="none" strike="noStrike">
                <a:solidFill>
                  <a:srgbClr val="333333"/>
                </a:solidFill>
                <a:latin typeface="Roboto"/>
                <a:ea typeface="Roboto"/>
                <a:cs typeface="Roboto"/>
                <a:sym typeface="Roboto"/>
              </a:rPr>
              <a:t>While it's built around Git, using GitHub also means using Git, but the reverse isn't necessarily true. One can use Git without ever touching GitHub</a:t>
            </a:r>
            <a:endParaRPr b="0" i="0" sz="1400" u="none" cap="none" strike="noStrike">
              <a:solidFill>
                <a:srgbClr val="333333"/>
              </a:solidFill>
              <a:latin typeface="Roboto"/>
              <a:ea typeface="Roboto"/>
              <a:cs typeface="Roboto"/>
              <a:sym typeface="Roboto"/>
            </a:endParaRPr>
          </a:p>
        </p:txBody>
      </p:sp>
      <p:pic>
        <p:nvPicPr>
          <p:cNvPr id="194" name="Google Shape;194;g284f8a4ee51_0_239"/>
          <p:cNvPicPr preferRelativeResize="0"/>
          <p:nvPr/>
        </p:nvPicPr>
        <p:blipFill rotWithShape="1">
          <a:blip r:embed="rId4">
            <a:alphaModFix/>
          </a:blip>
          <a:srcRect b="0" l="0" r="0" t="0"/>
          <a:stretch/>
        </p:blipFill>
        <p:spPr>
          <a:xfrm>
            <a:off x="332350" y="1584525"/>
            <a:ext cx="3116949" cy="13531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3">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3">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2021-10-12T07:16:46Z</dcterms:created>
  <dc:creator>Craig Alexander</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0x010100E57726F767DD7244ACBD9ADC2CE245B2</vt:lpwstr>
  </property>
</Properties>
</file>