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14" r:id="rId51"/>
    <p:sldId id="315" r:id="rId52"/>
    <p:sldId id="306" r:id="rId53"/>
    <p:sldId id="307" r:id="rId54"/>
    <p:sldId id="308" r:id="rId55"/>
    <p:sldId id="309" r:id="rId56"/>
    <p:sldId id="310" r:id="rId57"/>
    <p:sldId id="311" r:id="rId58"/>
    <p:sldId id="312" r:id="rId59"/>
    <p:sldId id="313" r:id="rId60"/>
  </p:sldIdLst>
  <p:sldSz cx="9144000" cy="5143500" type="screen16x9"/>
  <p:notesSz cx="6858000" cy="9144000"/>
  <p:embeddedFontLst>
    <p:embeddedFont>
      <p:font typeface="Average" pitchFamily="2" charset="77"/>
      <p:regular r:id="rId62"/>
    </p:embeddedFont>
    <p:embeddedFont>
      <p:font typeface="Oswald" pitchFamily="2" charset="77"/>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0B6647-6E00-4B4C-8928-294D2B53060F}">
  <a:tblStyle styleId="{D40B6647-6E00-4B4C-8928-294D2B5306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9"/>
  </p:normalViewPr>
  <p:slideViewPr>
    <p:cSldViewPr snapToGrid="0">
      <p:cViewPr varScale="1">
        <p:scale>
          <a:sx n="152" d="100"/>
          <a:sy n="152" d="100"/>
        </p:scale>
        <p:origin x="7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767973DC-F678-5670-8D9C-ED5FB41FED87}"/>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ABA81489-8F5D-FD28-7D16-0997BF293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5D1E3005-DC51-973A-97ED-3F3AB8DBF5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66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CBD173C-EC7E-4A09-8C37-508F563E8FEE}"/>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71A9A840-F043-B906-4F35-8186EDD3FB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E62CAE66-7F12-41A5-7862-C6C8F9B6F0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54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3B18ABA3-E40D-5F81-A6E0-E0B7235DD82B}"/>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2DC509EC-40E3-3ECB-AF71-91E1740152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23271E87-C6B6-F21D-6898-7AA336D173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8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1BE2CD5D-3338-F7FD-591C-953C73F6AE00}"/>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D14864D3-D94D-0EF2-9F07-8250B67EA5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2547EC51-5D21-F2F4-3A6C-390F3C4A22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72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439B74BA-13EF-5BCF-5CD5-DF4F76966EDF}"/>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F98E8C51-A5DB-6485-0E2F-7ACD88C51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39DBC4A4-DEAD-51CE-62A9-16C2723F84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15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AC83CC17-4868-E385-D21F-5555C30CBBF6}"/>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A1533341-68D9-55AD-3ABF-03D8E9422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207C9427-C2B5-3247-8149-725FF84105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02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07935DF0-D28E-F9BA-33E8-73FC30356EFA}"/>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A865CEC1-3488-64F4-8695-333D2F96A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03F76E48-2A28-C6FA-6D38-15D9B4EE20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62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9EE5BCA-2AD2-FC09-6816-17E2B27BAB59}"/>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8FD175CE-FD98-AE7E-0C0F-7791674237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8157CF60-7ADB-E5BA-3B7C-D1CF7FB183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7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2B3D0CAA-F309-D3FD-FEC7-2D067912944B}"/>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19986644-1463-A92B-80C7-A0698E557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D7CC9FBD-0B9F-E821-ED35-4487B9CCD4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266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97AB654-5F05-7381-4E87-044E373C5AFF}"/>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CDF5F7F0-2C2E-93D0-5D11-2736CA45E8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67EC93F7-75AA-586C-F624-569AB74A1F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4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116e27446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62F6532C-F7C0-6A67-0F13-463DAE6ADDDE}"/>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425AA72C-88ED-5781-64B2-1E5D5E62C3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FB83931B-3BC9-F9B4-07F0-DC3B38F453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36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15D4DE6-230E-A192-ECD7-881008F6E1BA}"/>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9A3E61AE-8CE0-8D12-4D35-FBE6A13BD2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B877DBDD-29DC-9340-A91E-9C1A4D217E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19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25978464-A34A-7E2E-F4F3-BD7F885BA050}"/>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CE6976E6-C836-8783-2CDB-3958738AF2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8E6A52C4-658E-D0FA-3F08-DA410B107A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617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65282A1-C761-6967-266C-D16DD4DF7AD1}"/>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62C525F6-0F22-FAE8-B329-4DBFDCC9D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825690E6-E210-9515-69D6-A07689EE7D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7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31AEC2C6-C140-1D78-8C86-E208C0FACFD1}"/>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D3F2A065-A2B2-EFF2-D493-1708CE6E53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DBA44B51-C112-1957-D409-95B010FEB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28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4FDE0C40-5C99-3D48-4021-7E7235C4DBD5}"/>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0EFF9544-1089-6E3A-FD99-E0343AC31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BBD63064-9E94-94B2-8F28-C4B751A34C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569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5F992E7A-C61D-06EE-1AE4-4949EAFB7887}"/>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BEE33151-D328-DB1D-2322-1C2682C1D9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56DC3664-2F00-0572-D866-D9ECC4EE78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15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C5B73362-9AEB-FBAE-7906-8460BD60F6C4}"/>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6299C1A8-5133-523F-FA4A-72E6BB455F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06D71FF5-054E-0C65-F559-4A79AA7363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73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11B94DE9-1B42-81EC-F5C6-CBE37FB0431F}"/>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4C21BC64-916C-E2E0-3E0B-EEC9646907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F9F74B5B-3D58-FCD7-20B4-B3B38F128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452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68405E6-C48B-4AF6-8023-2BFBA2EB1368}"/>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1844CC55-DF49-0C81-A2D5-BB06B125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666268B3-1947-2D58-627C-2C706636F9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36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5115B880-6766-43C5-94BC-D65209F78821}"/>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AD165634-ABC2-71A8-843D-503A3D0AFF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683DB78B-A52F-DA57-3054-FA4A07BC90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898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734E302C-2AF7-DF89-2AA9-945FFC7E17B4}"/>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2AB7659C-856F-D968-728D-0B8724C103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6FA4215D-EA13-D87F-43FB-7502DE9BAC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562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C89AE571-ABF4-C7BF-8AEA-EC37FEA53725}"/>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07207C2E-1939-ADCA-0674-7B5D748D92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F1A90C8E-F3B7-097F-859D-87F1DCB040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797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BC0DF56B-AA3C-E0D4-204B-925B3328428D}"/>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ED127D9F-F5F7-0313-941C-22236FB0D6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77B5C494-C557-66A4-C6F1-3DE272796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528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A5B6B907-EC5A-7A12-A6DE-95ED39F0E793}"/>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5C275BF0-8A58-5D8E-92F2-C996890669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F5326457-9B08-9E6C-C8EC-707D0E7BD1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64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F02C7796-1DE6-5C79-20EE-FA41407B62B6}"/>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53600B14-B838-4B70-C48B-FE0F3C5F5F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902577A2-B7EF-2B59-9921-1D7540674C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85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06DE334-98CE-F3BD-CAB1-C4B299A69DC9}"/>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07340351-B353-D510-0BD9-E45DAEF42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08E38F29-2AC8-975E-C9A4-D0C9F05D45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449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92EEC520-5884-9A25-B444-5B9A7F56998D}"/>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9034C2D3-6696-6E29-3965-BCC47C9EE8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D74B187D-C563-C7E8-BC34-00265333A4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8822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5F44388C-9C92-0B7F-5023-B43D1B3022E8}"/>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E261378C-C336-DF9D-388B-0EF1F808E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8C22406F-F41B-3F4C-AEA9-C4655E27E1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436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C187A0AB-8364-E613-DB4E-087F951570F5}"/>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9EE0AFDE-C81F-04D9-578C-94A7FF2676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EDB8CBF1-D3A9-356C-B6B1-5441360B45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354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A668FF74-E159-E692-B7FE-333B38F467CA}"/>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6A5E2218-115B-DB0D-7C61-EBE486C49D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60D0B78E-4489-9474-B701-44777CD5D7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54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F654E6E-AB11-759A-CF15-42C6CAACA09C}"/>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517332A4-6FAB-685F-9DF9-2C1899B2B7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ABA12FE6-DC2D-2251-CE10-5A5B7E1C75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424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98A5BD33-26A7-2EF9-1E87-2514EDBDFAE5}"/>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5D69AD8A-9FE5-65D1-5FC5-26F76AF845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44D4B8D5-9EDF-09E2-7768-C291B1230A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214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7599E4E2-C236-DF68-5011-968E64B81B17}"/>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5262823B-BC21-5311-4605-2B7683B5C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5AD5B717-F1C1-4A4D-0B97-9F5851469D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020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68136033-F7A2-47D4-BE85-E076EDB80318}"/>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59B5F460-C831-25ED-8218-706C321BB5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E6DDCBC7-32B4-994E-58DC-DEF5D265AF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554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577B89E8-FB91-9A03-3FA3-6BCD8CF5D2D1}"/>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A056F663-2B10-37D2-DB11-48EAFC9FB6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804AA5A2-D5BA-9ED0-9483-9B0B67579F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996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546CBF35-0FE1-E22B-BE96-D487C9017E2A}"/>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DD337602-FFCD-E692-CD1F-9B839BE30C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609DC83D-86E7-3560-E145-D4DC8CCB7E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64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4A908279-09E0-A006-C4CD-F3514CB5D1DB}"/>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7C2F4803-426A-8323-9D42-BF831D6178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A75AA61B-A6AF-A69C-FA67-FD1E6800D9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470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CE989B38-A104-8F0A-3272-1393C93F68EA}"/>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5686FC57-BB9C-B711-4446-EECAD1305F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E099FE59-D183-72EB-1850-5E446E32E3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202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02CEE0A-D851-53E2-46D8-7DA6A752D3B7}"/>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CC8B7F38-8A16-0A7D-3386-C11F9D8A1E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E679F294-4207-ABF8-2E85-5FAB4EA9E4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929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39427519-D0C0-747A-4328-E28F3BA1B8D4}"/>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C5EA2893-4BED-5C9C-B423-28E1DED7BD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E580A405-CD20-44FC-BF05-84F3626095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517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9AF921E6-2A0E-2414-7B9F-477D1384EA12}"/>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89EB119E-D243-DE8F-2EE6-2380E625B4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53242D06-C6CC-7881-ABC5-BABEFCC1F9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13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2F74F5EE-FBD1-8D2A-F7B6-66D0597441D7}"/>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1F7BB74A-09F5-E4C9-0D74-6F499F8B3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20297986-345A-D309-1530-859DEE69B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1301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AFBBE282-58CB-AE1C-0584-31D1B451F161}"/>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AEC31AD5-2800-9F24-CE96-291576DE8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CB035A4E-CBDF-EB78-DCAE-E7360BD2C6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904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698A5E74-9238-67B2-4A2A-8413515A56C3}"/>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3A5B9BB6-430C-C3A5-9A8E-5439465873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4A40CD63-A91E-8F23-8B00-C7CF4A629E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72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72917023-BA64-F2AB-D830-744C6A819C98}"/>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E5AAA3C5-E46D-F692-EBB6-0487855F05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CA58EC49-8D1B-F610-8CC3-CF7C1FF9A9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889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67657475-7CF6-E022-C144-A1E3ED1BDECC}"/>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E9695E95-6378-DFB9-ABC6-444E2E0D6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BE16BB8B-CE65-71C1-7279-49B948B85E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083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F1E27623-80F6-574C-09F8-D258C06F8D6D}"/>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D3DF2A1F-7535-07BB-D545-B0EF3F3EB5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58C51054-40A9-EA24-F28A-646379DBAD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628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7DEA686-05D0-B20B-1CFC-3E57C03C0EB5}"/>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1ED52D8B-6447-5A22-7CD5-9826C94357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8C9391C3-C95E-18BB-3646-E680381819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5197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F9E8FDCD-D455-E7A7-37E3-DA187C56201B}"/>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C31EA8D5-098B-510B-ECF9-6779EE2590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B5E577EE-DB7B-8A99-337A-FAA4A221BB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9106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070862B-5D71-6619-2C4D-8FF252CFAAE0}"/>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8E6296A7-8C98-F9BC-5FB4-797634FA40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B83D2670-D5CA-49A8-89B1-4B42B733DD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1133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0DF632B7-B642-C6B8-820D-DDF564200E78}"/>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F1130E61-FA21-11E0-6B3D-D9DCFD0AAD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022EF689-7D67-9E89-F240-076628C1B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1490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4232598-8502-E2F6-D8D8-C6F596A92D54}"/>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BBE9FE45-4594-7C25-1C56-7F2533823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E1B79A6A-37CF-2A38-E493-0C6B7C39EB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408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7CD40C3E-C820-E3A4-0FE7-C532E5E0C0A1}"/>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FFB4F5F9-A83D-2973-CBCA-5279E49D75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D0DE8DC4-389F-8644-2E83-BC3D3F3B36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08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C3E3A77B-29CC-4052-356F-FBB2DC1E2992}"/>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A539B3E3-C449-F51C-FC2F-C09587068F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D734588A-E5D8-23B2-E94F-52E7FE02C4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424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D6710E8D-2C61-1BF8-AD46-840F9DCDCC88}"/>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7AF29ABC-6E89-7BDB-B6E1-9D5E3230EB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94A155AD-E175-3AD2-0197-E3447A0383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70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2FECE23-7D5F-01AB-EA69-4804C073371D}"/>
            </a:ext>
          </a:extLst>
        </p:cNvPr>
        <p:cNvGrpSpPr/>
        <p:nvPr/>
      </p:nvGrpSpPr>
      <p:grpSpPr>
        <a:xfrm>
          <a:off x="0" y="0"/>
          <a:ext cx="0" cy="0"/>
          <a:chOff x="0" y="0"/>
          <a:chExt cx="0" cy="0"/>
        </a:xfrm>
      </p:grpSpPr>
      <p:sp>
        <p:nvSpPr>
          <p:cNvPr id="62" name="Google Shape;62;g3116e274460_0_50:notes">
            <a:extLst>
              <a:ext uri="{FF2B5EF4-FFF2-40B4-BE49-F238E27FC236}">
                <a16:creationId xmlns:a16="http://schemas.microsoft.com/office/drawing/2014/main" id="{83666709-3297-6266-B57A-A51B5BD2DF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16e274460_0_50:notes">
            <a:extLst>
              <a:ext uri="{FF2B5EF4-FFF2-40B4-BE49-F238E27FC236}">
                <a16:creationId xmlns:a16="http://schemas.microsoft.com/office/drawing/2014/main" id="{3FAC1614-46E6-BCDF-A87C-82E71482FE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95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Machine Learning Algorithms </a:t>
            </a:r>
            <a:br>
              <a:rPr lang="en"/>
            </a:br>
            <a:r>
              <a:rPr lang="en"/>
              <a:t>&amp;</a:t>
            </a:r>
            <a:br>
              <a:rPr lang="en"/>
            </a:br>
            <a:r>
              <a:rPr lang="en"/>
              <a:t>Implementation</a:t>
            </a:r>
            <a:endParaRPr/>
          </a:p>
        </p:txBody>
      </p:sp>
      <p:sp>
        <p:nvSpPr>
          <p:cNvPr id="60" name="Google Shape;60;p13"/>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9EB7C9FE-AB56-DE74-7155-B8A7B5FB8A2E}"/>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F506479-D950-013F-ADB3-22F9E778CCD0}"/>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Polynomial Regression</a:t>
            </a:r>
            <a:endParaRPr dirty="0"/>
          </a:p>
        </p:txBody>
      </p:sp>
      <p:sp>
        <p:nvSpPr>
          <p:cNvPr id="60" name="Google Shape;60;p13">
            <a:extLst>
              <a:ext uri="{FF2B5EF4-FFF2-40B4-BE49-F238E27FC236}">
                <a16:creationId xmlns:a16="http://schemas.microsoft.com/office/drawing/2014/main" id="{4CD7649A-1466-C519-67FE-743179ECACF2}"/>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46850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839AC17-8884-8C73-EA51-18E13138F1B9}"/>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0030FDBF-DAA8-D054-E238-12CC05F806A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Polynomial Regression</a:t>
            </a:r>
            <a:endParaRPr dirty="0"/>
          </a:p>
        </p:txBody>
      </p:sp>
      <p:sp>
        <p:nvSpPr>
          <p:cNvPr id="66" name="Google Shape;66;p14">
            <a:extLst>
              <a:ext uri="{FF2B5EF4-FFF2-40B4-BE49-F238E27FC236}">
                <a16:creationId xmlns:a16="http://schemas.microsoft.com/office/drawing/2014/main" id="{E3024DD7-CE53-E808-D2A8-4C3F8A82229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Polynomial Regression is an extension of Linear Regression that models the relationship between the input features and the target variable as an nth-degree polynomial. It can capture non-linear relationships in the data by adding polynomial terms to the features.</a:t>
            </a:r>
          </a:p>
        </p:txBody>
      </p:sp>
    </p:spTree>
    <p:extLst>
      <p:ext uri="{BB962C8B-B14F-4D97-AF65-F5344CB8AC3E}">
        <p14:creationId xmlns:p14="http://schemas.microsoft.com/office/powerpoint/2010/main" val="186483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79D3FD22-B920-945F-CFC3-36C8F0E065B1}"/>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D263BA7-C515-030B-50C0-A1E516887B8F}"/>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Logistic Regression</a:t>
            </a:r>
            <a:endParaRPr dirty="0"/>
          </a:p>
        </p:txBody>
      </p:sp>
      <p:sp>
        <p:nvSpPr>
          <p:cNvPr id="60" name="Google Shape;60;p13">
            <a:extLst>
              <a:ext uri="{FF2B5EF4-FFF2-40B4-BE49-F238E27FC236}">
                <a16:creationId xmlns:a16="http://schemas.microsoft.com/office/drawing/2014/main" id="{061365BD-791F-DCE8-68E1-DA6E4F7BA321}"/>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81946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0176DA73-15AD-8B7D-FB81-C46EF30396AA}"/>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12BFA183-7F6F-DF87-7CAC-99C97E3B1CB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Logistic Regression</a:t>
            </a:r>
            <a:endParaRPr dirty="0"/>
          </a:p>
        </p:txBody>
      </p:sp>
      <p:sp>
        <p:nvSpPr>
          <p:cNvPr id="66" name="Google Shape;66;p14">
            <a:extLst>
              <a:ext uri="{FF2B5EF4-FFF2-40B4-BE49-F238E27FC236}">
                <a16:creationId xmlns:a16="http://schemas.microsoft.com/office/drawing/2014/main" id="{673CB80F-5B01-BC06-F829-F632CDE09DC9}"/>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Logistic Regression is a supervised learning algorithm used for binary classification problems (e.g., yes/no, spam/not spam). Instead of predicting a continuous output, it predicts the probability of an observation belonging to a particular class by applying the logistic (sigmoid) function, which outputs values between 0 and 1.</a:t>
            </a:r>
          </a:p>
        </p:txBody>
      </p:sp>
    </p:spTree>
    <p:extLst>
      <p:ext uri="{BB962C8B-B14F-4D97-AF65-F5344CB8AC3E}">
        <p14:creationId xmlns:p14="http://schemas.microsoft.com/office/powerpoint/2010/main" val="307327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DE943F0D-DFE2-0262-5D44-8602263742B0}"/>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62DAE568-1ADA-A573-AFE6-650C71DDBAF0}"/>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K-Nearest Neighbors (KNN)</a:t>
            </a:r>
          </a:p>
        </p:txBody>
      </p:sp>
      <p:sp>
        <p:nvSpPr>
          <p:cNvPr id="60" name="Google Shape;60;p13">
            <a:extLst>
              <a:ext uri="{FF2B5EF4-FFF2-40B4-BE49-F238E27FC236}">
                <a16:creationId xmlns:a16="http://schemas.microsoft.com/office/drawing/2014/main" id="{CCF500DF-7966-E76F-5A1B-91C78778D84B}"/>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08332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62E71004-00F5-EEE3-5CC2-CF764D2F6F52}"/>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EF5E1C7E-72A7-9F54-9E3F-FC0FC4AB0F0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K-Nearest Neighbors (KNN)</a:t>
            </a:r>
            <a:endParaRPr lang="en-US" dirty="0"/>
          </a:p>
        </p:txBody>
      </p:sp>
      <p:sp>
        <p:nvSpPr>
          <p:cNvPr id="66" name="Google Shape;66;p14">
            <a:extLst>
              <a:ext uri="{FF2B5EF4-FFF2-40B4-BE49-F238E27FC236}">
                <a16:creationId xmlns:a16="http://schemas.microsoft.com/office/drawing/2014/main" id="{66EE5CE2-7DD8-917D-33D7-93934E4CBAA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K-Nearest Neighbors (KNN) is a simple, non-parametric classification (or regression) algorithm. It classifies new data points based on the majority class of the k-nearest points in the feature space. It’s particularly useful for smaller datasets where the relationships among data points can be easily visualized.</a:t>
            </a:r>
          </a:p>
        </p:txBody>
      </p:sp>
    </p:spTree>
    <p:extLst>
      <p:ext uri="{BB962C8B-B14F-4D97-AF65-F5344CB8AC3E}">
        <p14:creationId xmlns:p14="http://schemas.microsoft.com/office/powerpoint/2010/main" val="362695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F62B1F3A-6E6F-2FE7-9D84-4A2D411973B6}"/>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3486FF70-614D-5162-E14B-3FAC9F82BFA0}"/>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Support Vector Machines (SVM)</a:t>
            </a:r>
          </a:p>
        </p:txBody>
      </p:sp>
      <p:sp>
        <p:nvSpPr>
          <p:cNvPr id="60" name="Google Shape;60;p13">
            <a:extLst>
              <a:ext uri="{FF2B5EF4-FFF2-40B4-BE49-F238E27FC236}">
                <a16:creationId xmlns:a16="http://schemas.microsoft.com/office/drawing/2014/main" id="{1CE1F3F7-E8AA-BD4E-92FB-9E506354463E}"/>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424416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6B6496B7-93B0-3CB7-7BE9-1E871DEE4339}"/>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8A5D6292-FE5E-04F5-3806-CEDA47E8408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Support Vector Machines (SVM)</a:t>
            </a:r>
            <a:endParaRPr lang="en-US" dirty="0"/>
          </a:p>
        </p:txBody>
      </p:sp>
      <p:sp>
        <p:nvSpPr>
          <p:cNvPr id="66" name="Google Shape;66;p14">
            <a:extLst>
              <a:ext uri="{FF2B5EF4-FFF2-40B4-BE49-F238E27FC236}">
                <a16:creationId xmlns:a16="http://schemas.microsoft.com/office/drawing/2014/main" id="{06C9648D-451A-297B-5367-F1DB6E6436D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Support Vector Machines (SVM) is a powerful classification algorithm that works by finding the hyperplane that best separates classes in the feature space. SVM aims to maximize the margin between the classes, making it a good choice for binary classification, especially when classes are well-separated.</a:t>
            </a:r>
          </a:p>
        </p:txBody>
      </p:sp>
    </p:spTree>
    <p:extLst>
      <p:ext uri="{BB962C8B-B14F-4D97-AF65-F5344CB8AC3E}">
        <p14:creationId xmlns:p14="http://schemas.microsoft.com/office/powerpoint/2010/main" val="229419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0C901F3-8FA4-C4B6-73BB-5E27BB8481E4}"/>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F2D2B29F-9AD9-01C2-79E3-2A868FBA399E}"/>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Decision Trees</a:t>
            </a:r>
          </a:p>
        </p:txBody>
      </p:sp>
      <p:sp>
        <p:nvSpPr>
          <p:cNvPr id="60" name="Google Shape;60;p13">
            <a:extLst>
              <a:ext uri="{FF2B5EF4-FFF2-40B4-BE49-F238E27FC236}">
                <a16:creationId xmlns:a16="http://schemas.microsoft.com/office/drawing/2014/main" id="{77165B5C-6188-AD2A-679C-A900BE21065F}"/>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223460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B3E4E580-1D49-A888-43E0-3A9174D901A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B3808320-CA96-3067-FA2A-1A70E7A1D5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Decision Trees</a:t>
            </a:r>
            <a:endParaRPr lang="en-US" dirty="0"/>
          </a:p>
        </p:txBody>
      </p:sp>
      <p:sp>
        <p:nvSpPr>
          <p:cNvPr id="66" name="Google Shape;66;p14">
            <a:extLst>
              <a:ext uri="{FF2B5EF4-FFF2-40B4-BE49-F238E27FC236}">
                <a16:creationId xmlns:a16="http://schemas.microsoft.com/office/drawing/2014/main" id="{6E93E8E2-6FBD-355A-2D63-73E8BFC8A55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Decision Trees are a versatile supervised learning algorithm used for both classification and regression. They work by recursively splitting the data into subsets based on the feature that provides the most information gain. Each node represents a decision based on a feature, and each leaf node represents a prediction.</a:t>
            </a:r>
          </a:p>
          <a:p>
            <a:pPr marL="114300" indent="0">
              <a:buNone/>
            </a:pPr>
            <a:endParaRPr lang="en-US" sz="2400" dirty="0"/>
          </a:p>
        </p:txBody>
      </p:sp>
    </p:spTree>
    <p:extLst>
      <p:ext uri="{BB962C8B-B14F-4D97-AF65-F5344CB8AC3E}">
        <p14:creationId xmlns:p14="http://schemas.microsoft.com/office/powerpoint/2010/main" val="375726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Algorithms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 sz="2600" dirty="0"/>
              <a:t>Supervised Learning Algorithms</a:t>
            </a:r>
            <a:br>
              <a:rPr lang="en" sz="2600" dirty="0"/>
            </a:br>
            <a:endParaRPr sz="2600" dirty="0"/>
          </a:p>
          <a:p>
            <a:pPr marL="457200" lvl="0" indent="-393700" algn="l" rtl="0">
              <a:spcBef>
                <a:spcPts val="0"/>
              </a:spcBef>
              <a:spcAft>
                <a:spcPts val="0"/>
              </a:spcAft>
              <a:buSzPts val="2600"/>
              <a:buChar char="●"/>
            </a:pPr>
            <a:r>
              <a:rPr lang="en" sz="2600" dirty="0"/>
              <a:t>Unsupervised Learning Algorithms</a:t>
            </a:r>
            <a:br>
              <a:rPr lang="en" sz="2600" dirty="0"/>
            </a:br>
            <a:endParaRPr sz="2600" dirty="0"/>
          </a:p>
          <a:p>
            <a:pPr marL="457200" lvl="0" indent="-393700" algn="l" rtl="0">
              <a:spcBef>
                <a:spcPts val="0"/>
              </a:spcBef>
              <a:spcAft>
                <a:spcPts val="0"/>
              </a:spcAft>
              <a:buSzPts val="2600"/>
              <a:buChar char="●"/>
            </a:pPr>
            <a:r>
              <a:rPr lang="en" sz="2600" dirty="0"/>
              <a:t>Other specialized categories</a:t>
            </a:r>
            <a:endParaRPr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C5E9457E-33CA-EF71-2D31-2D3E411DB9CD}"/>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778CB8B2-3592-977C-875A-A13176C73F45}"/>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Random Forests</a:t>
            </a:r>
          </a:p>
        </p:txBody>
      </p:sp>
      <p:sp>
        <p:nvSpPr>
          <p:cNvPr id="60" name="Google Shape;60;p13">
            <a:extLst>
              <a:ext uri="{FF2B5EF4-FFF2-40B4-BE49-F238E27FC236}">
                <a16:creationId xmlns:a16="http://schemas.microsoft.com/office/drawing/2014/main" id="{1B0299CB-F39A-32F9-8FED-393FF4B20E47}"/>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09234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87AB320-51B2-C733-98C5-DA6019D01137}"/>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C0F5E198-68B0-5686-4DB1-22997739BE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Random Forests</a:t>
            </a:r>
          </a:p>
        </p:txBody>
      </p:sp>
      <p:sp>
        <p:nvSpPr>
          <p:cNvPr id="66" name="Google Shape;66;p14">
            <a:extLst>
              <a:ext uri="{FF2B5EF4-FFF2-40B4-BE49-F238E27FC236}">
                <a16:creationId xmlns:a16="http://schemas.microsoft.com/office/drawing/2014/main" id="{BECA74B4-1468-3165-F0FC-37D71371DB1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Random Forests are an ensemble learning method that combines multiple decision trees to make a more accurate and stable prediction. Each tree in the forest is trained on a random subset of the data, and the final prediction is made by averaging (for regression) or voting (for classification) the predictions of individual trees. This helps to reduce overfitting and improve generalization.</a:t>
            </a:r>
          </a:p>
        </p:txBody>
      </p:sp>
    </p:spTree>
    <p:extLst>
      <p:ext uri="{BB962C8B-B14F-4D97-AF65-F5344CB8AC3E}">
        <p14:creationId xmlns:p14="http://schemas.microsoft.com/office/powerpoint/2010/main" val="213696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E7A53F71-EC4D-30D9-178F-FCD613B2E227}"/>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E3B4B8BF-7BFA-2C2A-E07E-4183E6A7E04A}"/>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Gradient Boosting</a:t>
            </a:r>
          </a:p>
        </p:txBody>
      </p:sp>
      <p:sp>
        <p:nvSpPr>
          <p:cNvPr id="60" name="Google Shape;60;p13">
            <a:extLst>
              <a:ext uri="{FF2B5EF4-FFF2-40B4-BE49-F238E27FC236}">
                <a16:creationId xmlns:a16="http://schemas.microsoft.com/office/drawing/2014/main" id="{D77340B5-5536-7C85-83D3-B94F3EA265A5}"/>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538320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37D0FA10-0C71-566B-1D36-E8D094E24C9F}"/>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F2D505DE-8414-C607-D176-90518239F23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Gradient Boosting</a:t>
            </a:r>
          </a:p>
        </p:txBody>
      </p:sp>
      <p:sp>
        <p:nvSpPr>
          <p:cNvPr id="66" name="Google Shape;66;p14">
            <a:extLst>
              <a:ext uri="{FF2B5EF4-FFF2-40B4-BE49-F238E27FC236}">
                <a16:creationId xmlns:a16="http://schemas.microsoft.com/office/drawing/2014/main" id="{DAF7AC85-FD1F-E504-8208-C53E453E482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Gradient Boosting is an ensemble technique that builds a series of decision trees, where each tree corrects the errors of the previous ones. By combining the predictions of these trees, Gradient Boosting models create a more accurate final prediction. Popular implementations include </a:t>
            </a:r>
            <a:r>
              <a:rPr lang="en-US" sz="2400" dirty="0" err="1"/>
              <a:t>XGBoost</a:t>
            </a:r>
            <a:r>
              <a:rPr lang="en-US" sz="2400" dirty="0"/>
              <a:t>, </a:t>
            </a:r>
            <a:r>
              <a:rPr lang="en-US" sz="2400" dirty="0" err="1"/>
              <a:t>LightGBM</a:t>
            </a:r>
            <a:r>
              <a:rPr lang="en-US" sz="2400" dirty="0"/>
              <a:t>, and </a:t>
            </a:r>
            <a:r>
              <a:rPr lang="en-US" sz="2400" dirty="0" err="1"/>
              <a:t>CatBoost</a:t>
            </a:r>
            <a:r>
              <a:rPr lang="en-US" sz="2400" dirty="0"/>
              <a:t>, which are optimized for speed and accuracy.</a:t>
            </a:r>
          </a:p>
        </p:txBody>
      </p:sp>
    </p:spTree>
    <p:extLst>
      <p:ext uri="{BB962C8B-B14F-4D97-AF65-F5344CB8AC3E}">
        <p14:creationId xmlns:p14="http://schemas.microsoft.com/office/powerpoint/2010/main" val="385013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160D465-54AD-8CC0-2765-6AF3283D5F4D}"/>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D0104548-F76A-E883-DC4A-0E4DB8414F60}"/>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Naive Bayes</a:t>
            </a:r>
          </a:p>
        </p:txBody>
      </p:sp>
      <p:sp>
        <p:nvSpPr>
          <p:cNvPr id="60" name="Google Shape;60;p13">
            <a:extLst>
              <a:ext uri="{FF2B5EF4-FFF2-40B4-BE49-F238E27FC236}">
                <a16:creationId xmlns:a16="http://schemas.microsoft.com/office/drawing/2014/main" id="{29082C4C-36F8-BA1F-A391-E4FFA661850B}"/>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84520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E77DCD2E-04B5-BAE7-1306-64957BFD8DCA}"/>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3B5E81E2-2954-1C41-C5F9-1122893D2F2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Naive Bayes</a:t>
            </a:r>
          </a:p>
        </p:txBody>
      </p:sp>
      <p:sp>
        <p:nvSpPr>
          <p:cNvPr id="66" name="Google Shape;66;p14">
            <a:extLst>
              <a:ext uri="{FF2B5EF4-FFF2-40B4-BE49-F238E27FC236}">
                <a16:creationId xmlns:a16="http://schemas.microsoft.com/office/drawing/2014/main" id="{8D92932D-5B74-6ABB-FBD8-EAC355ABF3A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Naive Bayes is a probabilistic classifier based on Bayes' theorem, which assumes that the features are conditionally independent given the class label. Despite this “naive” assumption, it often performs well in text classification and spam detection tasks.</a:t>
            </a:r>
          </a:p>
          <a:p>
            <a:pPr marL="114300" indent="0">
              <a:buNone/>
            </a:pPr>
            <a:endParaRPr lang="en-US" sz="2400" dirty="0"/>
          </a:p>
        </p:txBody>
      </p:sp>
    </p:spTree>
    <p:extLst>
      <p:ext uri="{BB962C8B-B14F-4D97-AF65-F5344CB8AC3E}">
        <p14:creationId xmlns:p14="http://schemas.microsoft.com/office/powerpoint/2010/main" val="96451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9C7EC0A-3A4A-21FF-D82D-04DD0F226E76}"/>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116379E3-0C1C-97F8-4137-4CC4D3F62B05}"/>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K-Means Clustering</a:t>
            </a:r>
          </a:p>
        </p:txBody>
      </p:sp>
      <p:sp>
        <p:nvSpPr>
          <p:cNvPr id="60" name="Google Shape;60;p13">
            <a:extLst>
              <a:ext uri="{FF2B5EF4-FFF2-40B4-BE49-F238E27FC236}">
                <a16:creationId xmlns:a16="http://schemas.microsoft.com/office/drawing/2014/main" id="{41429782-DE2F-D317-D83A-ABF9AFD5396F}"/>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170181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C00333FE-B631-6263-100E-F33A7E1BEF4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9801CF20-0403-8793-CC95-6436955E9FD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K-Means Clustering</a:t>
            </a:r>
          </a:p>
        </p:txBody>
      </p:sp>
      <p:sp>
        <p:nvSpPr>
          <p:cNvPr id="66" name="Google Shape;66;p14">
            <a:extLst>
              <a:ext uri="{FF2B5EF4-FFF2-40B4-BE49-F238E27FC236}">
                <a16:creationId xmlns:a16="http://schemas.microsoft.com/office/drawing/2014/main" id="{682F3799-6D9C-0CCF-4F17-B8D77397171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K-Means Clustering is an unsupervised learning algorithm that partitions data into k clusters. Each cluster is defined by its centroid, and each data point is assigned to the nearest cluster. The algorithm iteratively adjusts centroids to minimize the variance within each cluster.</a:t>
            </a:r>
          </a:p>
          <a:p>
            <a:pPr marL="114300" indent="0">
              <a:buNone/>
            </a:pPr>
            <a:endParaRPr lang="en-US" sz="2400" dirty="0"/>
          </a:p>
          <a:p>
            <a:pPr marL="114300" indent="0">
              <a:buNone/>
            </a:pPr>
            <a:endParaRPr lang="en-US" sz="2400" dirty="0"/>
          </a:p>
        </p:txBody>
      </p:sp>
    </p:spTree>
    <p:extLst>
      <p:ext uri="{BB962C8B-B14F-4D97-AF65-F5344CB8AC3E}">
        <p14:creationId xmlns:p14="http://schemas.microsoft.com/office/powerpoint/2010/main" val="159873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A7731D73-551D-68CE-4372-D88BB06FF1FB}"/>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1C1157F-2D28-D31B-68CC-20CCE6DEC65C}"/>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Hierarchical Clustering</a:t>
            </a:r>
          </a:p>
        </p:txBody>
      </p:sp>
      <p:sp>
        <p:nvSpPr>
          <p:cNvPr id="60" name="Google Shape;60;p13">
            <a:extLst>
              <a:ext uri="{FF2B5EF4-FFF2-40B4-BE49-F238E27FC236}">
                <a16:creationId xmlns:a16="http://schemas.microsoft.com/office/drawing/2014/main" id="{F2E83974-4CA5-DA08-90F9-0D6F67CBB439}"/>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06317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EF2FAEA9-ABA1-0605-33DB-F292BA668896}"/>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31C82161-6836-1936-2515-F22F3CFE4BA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Hierarchical Clustering</a:t>
            </a:r>
          </a:p>
        </p:txBody>
      </p:sp>
      <p:sp>
        <p:nvSpPr>
          <p:cNvPr id="66" name="Google Shape;66;p14">
            <a:extLst>
              <a:ext uri="{FF2B5EF4-FFF2-40B4-BE49-F238E27FC236}">
                <a16:creationId xmlns:a16="http://schemas.microsoft.com/office/drawing/2014/main" id="{DF17FDD5-1A74-63EA-767E-F8FB55C90EE9}"/>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Hierarchical Clustering is an unsupervised learning algorithm that builds a hierarchy of clusters. It starts with each data point as its own cluster and then merges or splits clusters based on distance measures, forming a tree-like structure called a dendrogram. The hierarchy can be used to choose a suitable number of clusters by "cutting" the tree at a specific level.</a:t>
            </a:r>
          </a:p>
          <a:p>
            <a:pPr marL="114300" indent="0">
              <a:buNone/>
            </a:pPr>
            <a:endParaRPr lang="en-US" sz="2400" dirty="0"/>
          </a:p>
        </p:txBody>
      </p:sp>
    </p:spTree>
    <p:extLst>
      <p:ext uri="{BB962C8B-B14F-4D97-AF65-F5344CB8AC3E}">
        <p14:creationId xmlns:p14="http://schemas.microsoft.com/office/powerpoint/2010/main" val="30353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DEBACEF-2251-18C0-5F08-526AB1CBEA57}"/>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0740FCA9-4EDE-74C3-923A-A27C7C1843B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Supervised Learning Algorithms</a:t>
            </a:r>
            <a:endParaRPr dirty="0"/>
          </a:p>
        </p:txBody>
      </p:sp>
      <p:sp>
        <p:nvSpPr>
          <p:cNvPr id="66" name="Google Shape;66;p14">
            <a:extLst>
              <a:ext uri="{FF2B5EF4-FFF2-40B4-BE49-F238E27FC236}">
                <a16:creationId xmlns:a16="http://schemas.microsoft.com/office/drawing/2014/main" id="{11250C01-C1F8-E78F-676F-4095D9C9989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numCol="2" anchor="t" anchorCtr="0">
            <a:normAutofit/>
          </a:bodyPr>
          <a:lstStyle/>
          <a:p>
            <a:pPr marL="457200" marR="0" indent="-347472" algn="l" rtl="0" fontAlgn="t">
              <a:lnSpc>
                <a:spcPct val="115000"/>
              </a:lnSpc>
              <a:buClr>
                <a:schemeClr val="accent3"/>
              </a:buClr>
              <a:buSzPts val="1800"/>
              <a:buFont typeface="Average" pitchFamily="2" charset="77"/>
              <a:buChar char="-"/>
            </a:pPr>
            <a:r>
              <a:rPr lang="en-US" sz="2400" b="0" i="0" u="none" strike="noStrike" dirty="0">
                <a:solidFill>
                  <a:srgbClr val="CACACA"/>
                </a:solidFill>
                <a:effectLst/>
                <a:latin typeface="Oswald" pitchFamily="2" charset="77"/>
                <a:ea typeface="Average" pitchFamily="2" charset="77"/>
                <a:cs typeface="Average" pitchFamily="2" charset="77"/>
              </a:rPr>
              <a:t>Regression Algorithms</a:t>
            </a:r>
            <a:endParaRPr lang="en-US" sz="2400" dirty="0">
              <a:latin typeface="Oswald" pitchFamily="2" charset="77"/>
              <a:ea typeface="Average" pitchFamily="2" charset="77"/>
              <a:cs typeface="Average" pitchFamily="2" charset="77"/>
            </a:endParaRPr>
          </a:p>
          <a:p>
            <a:pPr lvl="1" indent="-347472" fontAlgn="t">
              <a:buSzPts val="1800"/>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Linear Regression </a:t>
            </a:r>
            <a:endParaRPr lang="en-US" sz="1800" dirty="0">
              <a:latin typeface="Oswald" pitchFamily="2" charset="77"/>
              <a:ea typeface="Average" pitchFamily="2" charset="77"/>
              <a:cs typeface="Average" pitchFamily="2" charset="77"/>
            </a:endParaRPr>
          </a:p>
          <a:p>
            <a:pPr lvl="1" indent="-347472" fontAlgn="t">
              <a:buSzPts val="1800"/>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Ridge and Lasso Regression</a:t>
            </a:r>
          </a:p>
          <a:p>
            <a:pPr lvl="1" indent="-347472" fontAlgn="t">
              <a:buSzPts val="1800"/>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Polynomial Regression</a:t>
            </a:r>
          </a:p>
          <a:p>
            <a:pPr lvl="1" indent="-347472" fontAlgn="t">
              <a:buSzPts val="1800"/>
              <a:buFont typeface="Average" pitchFamily="2" charset="77"/>
              <a:buChar char="-"/>
            </a:pPr>
            <a:endParaRPr lang="en-US" sz="1800" dirty="0">
              <a:solidFill>
                <a:srgbClr val="CACACA"/>
              </a:solidFill>
              <a:latin typeface="Oswald" pitchFamily="2" charset="77"/>
              <a:ea typeface="Average" pitchFamily="2" charset="77"/>
              <a:cs typeface="Average" pitchFamily="2" charset="77"/>
            </a:endParaRPr>
          </a:p>
          <a:p>
            <a:pPr lvl="1" indent="-347472" fontAlgn="t">
              <a:buSzPts val="1800"/>
              <a:buFont typeface="Average" pitchFamily="2" charset="77"/>
              <a:buChar char="-"/>
            </a:pPr>
            <a:endParaRPr lang="en-US" sz="1800" b="0" i="0" u="none" strike="noStrike" dirty="0">
              <a:solidFill>
                <a:srgbClr val="CACACA"/>
              </a:solidFill>
              <a:effectLst/>
              <a:latin typeface="Oswald" pitchFamily="2" charset="77"/>
              <a:ea typeface="Average" pitchFamily="2" charset="77"/>
              <a:cs typeface="Average" pitchFamily="2" charset="77"/>
            </a:endParaRPr>
          </a:p>
          <a:p>
            <a:pPr lvl="1" indent="-347472" fontAlgn="t">
              <a:buSzPts val="1800"/>
              <a:buFont typeface="Average" pitchFamily="2" charset="77"/>
              <a:buChar char="-"/>
            </a:pPr>
            <a:endParaRPr lang="en-US" sz="1800" dirty="0">
              <a:solidFill>
                <a:srgbClr val="CACACA"/>
              </a:solidFill>
              <a:latin typeface="Oswald" pitchFamily="2" charset="77"/>
              <a:ea typeface="Average" pitchFamily="2" charset="77"/>
              <a:cs typeface="Average" pitchFamily="2" charset="77"/>
            </a:endParaRPr>
          </a:p>
          <a:p>
            <a:pPr lvl="1" indent="-347472" fontAlgn="t">
              <a:buSzPts val="1800"/>
              <a:buFont typeface="Average" pitchFamily="2" charset="77"/>
              <a:buChar char="-"/>
            </a:pPr>
            <a:endParaRPr lang="en-US" sz="1800" b="0" i="0" u="none" strike="noStrike" dirty="0">
              <a:solidFill>
                <a:srgbClr val="CACACA"/>
              </a:solidFill>
              <a:effectLst/>
              <a:latin typeface="Oswald" pitchFamily="2" charset="77"/>
              <a:ea typeface="Average" pitchFamily="2" charset="77"/>
              <a:cs typeface="Average" pitchFamily="2" charset="77"/>
            </a:endParaRPr>
          </a:p>
          <a:p>
            <a:pPr marL="566928" lvl="1" indent="0" fontAlgn="t">
              <a:buSzPts val="1800"/>
              <a:buNone/>
            </a:pPr>
            <a:endParaRPr lang="en-US" sz="1800" b="0" i="0" u="none" strike="noStrike" dirty="0">
              <a:solidFill>
                <a:srgbClr val="CACACA"/>
              </a:solidFill>
              <a:effectLst/>
              <a:latin typeface="Oswald" pitchFamily="2" charset="77"/>
              <a:ea typeface="Average" pitchFamily="2" charset="77"/>
              <a:cs typeface="Average" pitchFamily="2" charset="77"/>
            </a:endParaRPr>
          </a:p>
          <a:p>
            <a:pPr indent="-347472" fontAlgn="t">
              <a:buFont typeface="Average" pitchFamily="2" charset="77"/>
              <a:buChar char="-"/>
            </a:pPr>
            <a:r>
              <a:rPr lang="en-US" sz="2400" b="0" i="0" u="none" strike="noStrike" dirty="0">
                <a:solidFill>
                  <a:srgbClr val="CACACA"/>
                </a:solidFill>
                <a:effectLst/>
                <a:latin typeface="Oswald" pitchFamily="2" charset="77"/>
                <a:ea typeface="Average" pitchFamily="2" charset="77"/>
                <a:cs typeface="Average" pitchFamily="2" charset="77"/>
              </a:rPr>
              <a:t>Classification Algorithms</a:t>
            </a: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Logistic Regression </a:t>
            </a:r>
            <a:endParaRPr lang="en-US" sz="1800" dirty="0">
              <a:latin typeface="Oswald" pitchFamily="2" charset="77"/>
              <a:ea typeface="Average" pitchFamily="2" charset="77"/>
              <a:cs typeface="Average" pitchFamily="2" charset="77"/>
            </a:endParaRP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K-Nearest Neighbors (KNN)</a:t>
            </a: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Support Vector Machines (SVM)</a:t>
            </a: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Decision Trees </a:t>
            </a:r>
            <a:endParaRPr lang="en-US" sz="1800" dirty="0">
              <a:latin typeface="Oswald" pitchFamily="2" charset="77"/>
              <a:ea typeface="Average" pitchFamily="2" charset="77"/>
              <a:cs typeface="Average" pitchFamily="2" charset="77"/>
            </a:endParaRP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Random Forests </a:t>
            </a:r>
            <a:endParaRPr lang="en-US" sz="1800" dirty="0">
              <a:latin typeface="Oswald" pitchFamily="2" charset="77"/>
              <a:ea typeface="Average" pitchFamily="2" charset="77"/>
              <a:cs typeface="Average" pitchFamily="2" charset="77"/>
            </a:endParaRP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Gradient Boosting </a:t>
            </a:r>
            <a:endParaRPr lang="en-US" sz="1800" dirty="0">
              <a:latin typeface="Oswald" pitchFamily="2" charset="77"/>
              <a:ea typeface="Average" pitchFamily="2" charset="77"/>
              <a:cs typeface="Average" pitchFamily="2" charset="77"/>
            </a:endParaRPr>
          </a:p>
          <a:p>
            <a:pPr lvl="1" indent="-347472" fontAlgn="t">
              <a:buFont typeface="Average" pitchFamily="2" charset="77"/>
              <a:buChar char="-"/>
            </a:pPr>
            <a:r>
              <a:rPr lang="en-US" sz="1800" b="0" i="0" u="none" strike="noStrike" dirty="0">
                <a:solidFill>
                  <a:srgbClr val="CACACA"/>
                </a:solidFill>
                <a:effectLst/>
                <a:latin typeface="Oswald" pitchFamily="2" charset="77"/>
                <a:ea typeface="Average" pitchFamily="2" charset="77"/>
                <a:cs typeface="Average" pitchFamily="2" charset="77"/>
              </a:rPr>
              <a:t>Naive Bayes</a:t>
            </a:r>
            <a:endParaRPr lang="en-US" sz="1800" b="0" i="0" u="none" strike="noStrike" dirty="0">
              <a:effectLst/>
              <a:latin typeface="Oswald" pitchFamily="2" charset="77"/>
            </a:endParaRPr>
          </a:p>
        </p:txBody>
      </p:sp>
    </p:spTree>
    <p:extLst>
      <p:ext uri="{BB962C8B-B14F-4D97-AF65-F5344CB8AC3E}">
        <p14:creationId xmlns:p14="http://schemas.microsoft.com/office/powerpoint/2010/main" val="21006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5DFB4F8E-6C37-1605-5135-A5240A451697}"/>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5770718A-D159-DA5D-4D64-A9003D17FB42}"/>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t>DBSCAN (Density-Based Spatial Clustering of Applications with Noise)</a:t>
            </a:r>
          </a:p>
        </p:txBody>
      </p:sp>
      <p:sp>
        <p:nvSpPr>
          <p:cNvPr id="60" name="Google Shape;60;p13">
            <a:extLst>
              <a:ext uri="{FF2B5EF4-FFF2-40B4-BE49-F238E27FC236}">
                <a16:creationId xmlns:a16="http://schemas.microsoft.com/office/drawing/2014/main" id="{849ED6FD-34DE-D92D-9D63-07A2BDA036C4}"/>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246114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81B1D69-24EC-EB09-C24A-C049AF578B32}"/>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23884F78-5761-5293-62B0-240375D5C1F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DBSCAN</a:t>
            </a:r>
          </a:p>
        </p:txBody>
      </p:sp>
      <p:sp>
        <p:nvSpPr>
          <p:cNvPr id="66" name="Google Shape;66;p14">
            <a:extLst>
              <a:ext uri="{FF2B5EF4-FFF2-40B4-BE49-F238E27FC236}">
                <a16:creationId xmlns:a16="http://schemas.microsoft.com/office/drawing/2014/main" id="{2B5C8058-CE2C-927E-A848-69F88574492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DBSCAN is an unsupervised clustering algorithm that groups data points based on density, making it particularly effective for identifying clusters of arbitrary shapes and for handling noise (outliers). DBSCAN requires two parameters: </a:t>
            </a:r>
            <a:r>
              <a:rPr lang="en-US" sz="2400" b="1" dirty="0"/>
              <a:t>eps</a:t>
            </a:r>
            <a:r>
              <a:rPr lang="en-US" sz="2400" dirty="0"/>
              <a:t> (the maximum distance between two points to be considered neighbors) and </a:t>
            </a:r>
            <a:r>
              <a:rPr lang="en-US" sz="2400" b="1" dirty="0" err="1"/>
              <a:t>min_samples</a:t>
            </a:r>
            <a:r>
              <a:rPr lang="en-US" sz="2400" b="1" dirty="0"/>
              <a:t> </a:t>
            </a:r>
            <a:r>
              <a:rPr lang="en-US" sz="2400" dirty="0"/>
              <a:t>(the minimum number of points required to form a dense region).</a:t>
            </a:r>
          </a:p>
          <a:p>
            <a:pPr marL="114300" indent="0">
              <a:buNone/>
            </a:pPr>
            <a:endParaRPr lang="en-US" sz="2400" dirty="0"/>
          </a:p>
        </p:txBody>
      </p:sp>
    </p:spTree>
    <p:extLst>
      <p:ext uri="{BB962C8B-B14F-4D97-AF65-F5344CB8AC3E}">
        <p14:creationId xmlns:p14="http://schemas.microsoft.com/office/powerpoint/2010/main" val="1634559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904E129D-3096-17A8-540D-B6225AA3B30D}"/>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87A152ED-D8F1-5C25-6FA0-BC9ABDC6914C}"/>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Gaussian Mixture Models (GMM)</a:t>
            </a:r>
          </a:p>
        </p:txBody>
      </p:sp>
      <p:sp>
        <p:nvSpPr>
          <p:cNvPr id="60" name="Google Shape;60;p13">
            <a:extLst>
              <a:ext uri="{FF2B5EF4-FFF2-40B4-BE49-F238E27FC236}">
                <a16:creationId xmlns:a16="http://schemas.microsoft.com/office/drawing/2014/main" id="{302EC81B-6679-7C07-26AE-6120616687A1}"/>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805916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ABE61EB6-2192-91D2-79DE-F2BE6F431BC1}"/>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C461A2EE-22B2-47FC-3EE5-3EA4F3917E9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Gaussian Mixture Models (GMM)</a:t>
            </a:r>
          </a:p>
        </p:txBody>
      </p:sp>
      <p:sp>
        <p:nvSpPr>
          <p:cNvPr id="66" name="Google Shape;66;p14">
            <a:extLst>
              <a:ext uri="{FF2B5EF4-FFF2-40B4-BE49-F238E27FC236}">
                <a16:creationId xmlns:a16="http://schemas.microsoft.com/office/drawing/2014/main" id="{6F3DD4FB-E06A-321C-0DC1-8A481BE632C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Gaussian Mixture Models (GMM) is a probabilistic clustering algorithm that assumes data points are generated from a mixture of several Gaussian distributions with unknown parameters. GMM assigns a probability to each data point for belonging to each cluster, making it a soft clustering technique. It is particularly useful when clusters have different shapes or densities.</a:t>
            </a:r>
          </a:p>
        </p:txBody>
      </p:sp>
    </p:spTree>
    <p:extLst>
      <p:ext uri="{BB962C8B-B14F-4D97-AF65-F5344CB8AC3E}">
        <p14:creationId xmlns:p14="http://schemas.microsoft.com/office/powerpoint/2010/main" val="11926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71D3B60B-2412-DD14-1D99-35CB70DB8F44}"/>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B1057BA8-14B1-7282-F922-F0CAFEC9AA47}"/>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Principal Component Analysis (PCA)</a:t>
            </a:r>
          </a:p>
        </p:txBody>
      </p:sp>
      <p:sp>
        <p:nvSpPr>
          <p:cNvPr id="60" name="Google Shape;60;p13">
            <a:extLst>
              <a:ext uri="{FF2B5EF4-FFF2-40B4-BE49-F238E27FC236}">
                <a16:creationId xmlns:a16="http://schemas.microsoft.com/office/drawing/2014/main" id="{D872296F-4798-7010-53B5-FA8952BC11FF}"/>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075509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8CA9B509-847C-94B0-FFEB-62117200978C}"/>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1390D84A-92E8-8626-5DCE-DF36645CDB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Principal Component Analysis (PCA)</a:t>
            </a:r>
          </a:p>
        </p:txBody>
      </p:sp>
      <p:sp>
        <p:nvSpPr>
          <p:cNvPr id="66" name="Google Shape;66;p14">
            <a:extLst>
              <a:ext uri="{FF2B5EF4-FFF2-40B4-BE49-F238E27FC236}">
                <a16:creationId xmlns:a16="http://schemas.microsoft.com/office/drawing/2014/main" id="{2B10C1CF-4546-178C-97CB-20EEA2A6B19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Principal Component Analysis (PCA) is a dimensionality reduction technique used to transform a high-dimensional dataset into a lower-dimensional one by identifying the directions (principal components) that capture the maximum variance in the data. PCA is widely used for data visualization, noise reduction, and speeding up machine learning algorithms by reducing the number of features.</a:t>
            </a:r>
          </a:p>
        </p:txBody>
      </p:sp>
    </p:spTree>
    <p:extLst>
      <p:ext uri="{BB962C8B-B14F-4D97-AF65-F5344CB8AC3E}">
        <p14:creationId xmlns:p14="http://schemas.microsoft.com/office/powerpoint/2010/main" val="172178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C958D06-6169-1DEF-D07B-D5F336F0226D}"/>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153CA7B-D4A8-E3CC-309A-ECC224084667}"/>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t-Distributed Stochastic Neighbor Embedding (t-SNE)</a:t>
            </a:r>
          </a:p>
        </p:txBody>
      </p:sp>
      <p:sp>
        <p:nvSpPr>
          <p:cNvPr id="60" name="Google Shape;60;p13">
            <a:extLst>
              <a:ext uri="{FF2B5EF4-FFF2-40B4-BE49-F238E27FC236}">
                <a16:creationId xmlns:a16="http://schemas.microsoft.com/office/drawing/2014/main" id="{817953B4-F669-73C6-BD65-1D48F27CCA6B}"/>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312048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A6AB40B4-A52F-38E1-BF78-B17862FE5AD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78F7D2F5-8979-EF4D-A7B8-AE9D2EFED15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t-Distributed Stochastic Neighbor Embedding (t-SNE)</a:t>
            </a:r>
          </a:p>
        </p:txBody>
      </p:sp>
      <p:sp>
        <p:nvSpPr>
          <p:cNvPr id="66" name="Google Shape;66;p14">
            <a:extLst>
              <a:ext uri="{FF2B5EF4-FFF2-40B4-BE49-F238E27FC236}">
                <a16:creationId xmlns:a16="http://schemas.microsoft.com/office/drawing/2014/main" id="{2DF34A94-5F92-42CA-0D1C-500BCDF7D5B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t-SNE is a dimensionality reduction technique primarily used for visualizing high-dimensional data in 2D or 3D space. Unlike PCA, t-SNE is non-linear and focuses on preserving the local structure of data, making it highly effective for visualizing clusters. However, it is computationally intensive and best suited for small to medium-sized datasets.</a:t>
            </a:r>
          </a:p>
        </p:txBody>
      </p:sp>
    </p:spTree>
    <p:extLst>
      <p:ext uri="{BB962C8B-B14F-4D97-AF65-F5344CB8AC3E}">
        <p14:creationId xmlns:p14="http://schemas.microsoft.com/office/powerpoint/2010/main" val="3285605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AB621D50-748D-8E31-AB10-67B847B4A7C0}"/>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D33D48CA-28BE-9846-D102-FAE48853765F}"/>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Autoencoders</a:t>
            </a:r>
          </a:p>
        </p:txBody>
      </p:sp>
      <p:sp>
        <p:nvSpPr>
          <p:cNvPr id="60" name="Google Shape;60;p13">
            <a:extLst>
              <a:ext uri="{FF2B5EF4-FFF2-40B4-BE49-F238E27FC236}">
                <a16:creationId xmlns:a16="http://schemas.microsoft.com/office/drawing/2014/main" id="{194DA36D-A884-0A31-A9D3-C244CABEF29A}"/>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2436206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D51899DA-7534-989A-9B56-0CB06EE53419}"/>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AE48E6CB-1C13-5A90-12B9-4545E5A080F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Autoencoders</a:t>
            </a:r>
          </a:p>
        </p:txBody>
      </p:sp>
      <p:sp>
        <p:nvSpPr>
          <p:cNvPr id="66" name="Google Shape;66;p14">
            <a:extLst>
              <a:ext uri="{FF2B5EF4-FFF2-40B4-BE49-F238E27FC236}">
                <a16:creationId xmlns:a16="http://schemas.microsoft.com/office/drawing/2014/main" id="{4E20DCB6-677D-08B7-EF91-7C2E5B0AE687}"/>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Autoencoders are neural networks used for unsupervised learning, specifically for dimensionality reduction and feature extraction. They work by encoding input data into a compressed (latent) representation and then reconstructing the original input from this representation. Autoencoders are useful for tasks like denoising, anomaly detection, and pretraining for other neural networks.</a:t>
            </a:r>
          </a:p>
        </p:txBody>
      </p:sp>
    </p:spTree>
    <p:extLst>
      <p:ext uri="{BB962C8B-B14F-4D97-AF65-F5344CB8AC3E}">
        <p14:creationId xmlns:p14="http://schemas.microsoft.com/office/powerpoint/2010/main" val="2265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3A91046E-E12B-AD4E-6513-314128B71F2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F2D17423-E0E2-8CB6-9FD0-927FF2F1F47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Unsupervised Learning Algorithms</a:t>
            </a:r>
          </a:p>
        </p:txBody>
      </p:sp>
      <p:sp>
        <p:nvSpPr>
          <p:cNvPr id="66" name="Google Shape;66;p14">
            <a:extLst>
              <a:ext uri="{FF2B5EF4-FFF2-40B4-BE49-F238E27FC236}">
                <a16:creationId xmlns:a16="http://schemas.microsoft.com/office/drawing/2014/main" id="{9F034749-6834-EE42-EB7E-13AE5D80855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numCol="2" anchor="t" anchorCtr="0">
            <a:normAutofit/>
          </a:bodyPr>
          <a:lstStyle/>
          <a:p>
            <a:pPr indent="-347472" fontAlgn="t">
              <a:buFont typeface="Average" pitchFamily="2" charset="77"/>
              <a:buChar char="-"/>
            </a:pPr>
            <a:r>
              <a:rPr lang="en-US" sz="2400" dirty="0">
                <a:latin typeface="Oswald" pitchFamily="2" charset="77"/>
              </a:rPr>
              <a:t>Clustering Algorithms</a:t>
            </a:r>
          </a:p>
          <a:p>
            <a:pPr lvl="1" indent="-347472" fontAlgn="t">
              <a:buFont typeface="Average" pitchFamily="2" charset="77"/>
              <a:buChar char="-"/>
            </a:pPr>
            <a:r>
              <a:rPr lang="en-US" sz="1800" dirty="0">
                <a:latin typeface="Oswald" pitchFamily="2" charset="77"/>
              </a:rPr>
              <a:t>K-Means Clustering</a:t>
            </a:r>
          </a:p>
          <a:p>
            <a:pPr lvl="1" indent="-347472" fontAlgn="t">
              <a:buFont typeface="Average" pitchFamily="2" charset="77"/>
              <a:buChar char="-"/>
            </a:pPr>
            <a:r>
              <a:rPr lang="en-US" sz="1800" dirty="0">
                <a:latin typeface="Oswald" pitchFamily="2" charset="77"/>
              </a:rPr>
              <a:t>Hierarchical Clustering</a:t>
            </a:r>
          </a:p>
          <a:p>
            <a:pPr lvl="1" indent="-347472" fontAlgn="t">
              <a:buFont typeface="Average" pitchFamily="2" charset="77"/>
              <a:buChar char="-"/>
            </a:pPr>
            <a:r>
              <a:rPr lang="en-US" sz="1800" dirty="0">
                <a:latin typeface="Oswald" pitchFamily="2" charset="77"/>
              </a:rPr>
              <a:t>DBSCAN (Density-Based Spatial Clustering of Applications with Noise)</a:t>
            </a:r>
          </a:p>
          <a:p>
            <a:pPr lvl="1" indent="-347472" fontAlgn="t">
              <a:buFont typeface="Average" pitchFamily="2" charset="77"/>
              <a:buChar char="-"/>
            </a:pPr>
            <a:r>
              <a:rPr lang="en-US" sz="1800" dirty="0">
                <a:latin typeface="Oswald" pitchFamily="2" charset="77"/>
              </a:rPr>
              <a:t>Gaussian Mixture Models (GMM)</a:t>
            </a:r>
          </a:p>
          <a:p>
            <a:pPr marL="566928" lvl="1" indent="0" fontAlgn="t">
              <a:buNone/>
            </a:pPr>
            <a:endParaRPr lang="en-US" dirty="0">
              <a:latin typeface="Oswald" pitchFamily="2" charset="77"/>
            </a:endParaRPr>
          </a:p>
          <a:p>
            <a:pPr marL="566928" lvl="1" indent="0" fontAlgn="t">
              <a:buNone/>
            </a:pPr>
            <a:endParaRPr lang="en-US" dirty="0">
              <a:latin typeface="Oswald" pitchFamily="2" charset="77"/>
            </a:endParaRPr>
          </a:p>
          <a:p>
            <a:pPr lvl="1" indent="-347472" fontAlgn="t">
              <a:buFont typeface="Average" pitchFamily="2" charset="77"/>
              <a:buChar char="-"/>
            </a:pPr>
            <a:endParaRPr lang="en-US" dirty="0">
              <a:latin typeface="Oswald" pitchFamily="2" charset="77"/>
            </a:endParaRPr>
          </a:p>
          <a:p>
            <a:pPr lvl="1" indent="-347472" fontAlgn="t">
              <a:buFont typeface="Average" pitchFamily="2" charset="77"/>
              <a:buChar char="-"/>
            </a:pPr>
            <a:endParaRPr lang="en-US" dirty="0">
              <a:latin typeface="Oswald" pitchFamily="2" charset="77"/>
            </a:endParaRPr>
          </a:p>
          <a:p>
            <a:pPr indent="-347472" fontAlgn="t">
              <a:buFont typeface="Average" pitchFamily="2" charset="77"/>
              <a:buChar char="-"/>
            </a:pPr>
            <a:r>
              <a:rPr lang="en-US" sz="2400" dirty="0">
                <a:latin typeface="Oswald" pitchFamily="2" charset="77"/>
              </a:rPr>
              <a:t>Dimensionality Reduction Algorithms</a:t>
            </a:r>
          </a:p>
          <a:p>
            <a:pPr lvl="1" indent="-347472" fontAlgn="t">
              <a:buFont typeface="Average" pitchFamily="2" charset="77"/>
              <a:buChar char="-"/>
            </a:pPr>
            <a:r>
              <a:rPr lang="en-US" sz="1800" dirty="0">
                <a:latin typeface="Oswald" pitchFamily="2" charset="77"/>
              </a:rPr>
              <a:t>Principal Component Analysis (PCA)</a:t>
            </a:r>
          </a:p>
          <a:p>
            <a:pPr lvl="1" indent="-347472" fontAlgn="t">
              <a:buFont typeface="Average" pitchFamily="2" charset="77"/>
              <a:buChar char="-"/>
            </a:pPr>
            <a:r>
              <a:rPr lang="en-US" sz="1800" dirty="0">
                <a:latin typeface="Oswald" pitchFamily="2" charset="77"/>
              </a:rPr>
              <a:t>t-Distributed Stochastic Neighbor Embedding (t-SNE) </a:t>
            </a:r>
          </a:p>
          <a:p>
            <a:pPr lvl="1" indent="-347472" fontAlgn="t">
              <a:buFont typeface="Average" pitchFamily="2" charset="77"/>
              <a:buChar char="-"/>
            </a:pPr>
            <a:r>
              <a:rPr lang="en-US" sz="1800" dirty="0">
                <a:latin typeface="Oswald" pitchFamily="2" charset="77"/>
              </a:rPr>
              <a:t>Autoencoders</a:t>
            </a:r>
            <a:endParaRPr lang="en-US" sz="1800" b="0" i="0" u="none" strike="noStrike" dirty="0">
              <a:effectLst/>
              <a:latin typeface="Oswald" pitchFamily="2" charset="77"/>
            </a:endParaRPr>
          </a:p>
        </p:txBody>
      </p:sp>
    </p:spTree>
    <p:extLst>
      <p:ext uri="{BB962C8B-B14F-4D97-AF65-F5344CB8AC3E}">
        <p14:creationId xmlns:p14="http://schemas.microsoft.com/office/powerpoint/2010/main" val="16845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C06EAF1-ABF5-AFB3-817E-4F1AFF9F6729}"/>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9C8354D8-BD45-A6BC-E5DB-FB7E43344957}"/>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Self-Training</a:t>
            </a:r>
          </a:p>
        </p:txBody>
      </p:sp>
      <p:sp>
        <p:nvSpPr>
          <p:cNvPr id="60" name="Google Shape;60;p13">
            <a:extLst>
              <a:ext uri="{FF2B5EF4-FFF2-40B4-BE49-F238E27FC236}">
                <a16:creationId xmlns:a16="http://schemas.microsoft.com/office/drawing/2014/main" id="{F0DFB914-4B03-98F3-96D3-B202C01A9301}"/>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2870378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6F7F97DA-5E31-924D-BB52-D38DE9F1CB2A}"/>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E8D31E76-1A7F-0726-8E52-F7F436D1AB6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Self-Training</a:t>
            </a:r>
          </a:p>
        </p:txBody>
      </p:sp>
      <p:sp>
        <p:nvSpPr>
          <p:cNvPr id="66" name="Google Shape;66;p14">
            <a:extLst>
              <a:ext uri="{FF2B5EF4-FFF2-40B4-BE49-F238E27FC236}">
                <a16:creationId xmlns:a16="http://schemas.microsoft.com/office/drawing/2014/main" id="{62FD6ED4-460D-502A-561D-530CBCB44CFD}"/>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Self-Training is a semi-supervised learning approach that leverages a small labeled dataset alongside a larger unlabeled dataset. The model is initially trained on labeled data, and then it makes predictions on the unlabeled data. The confident predictions (those with high certainty) are then added to the labeled dataset, and the process is repeated to improve the model.</a:t>
            </a:r>
          </a:p>
        </p:txBody>
      </p:sp>
    </p:spTree>
    <p:extLst>
      <p:ext uri="{BB962C8B-B14F-4D97-AF65-F5344CB8AC3E}">
        <p14:creationId xmlns:p14="http://schemas.microsoft.com/office/powerpoint/2010/main" val="3232557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99B24545-CAA2-9D23-5260-67D8A34D3D3A}"/>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1279BEF2-A1F0-52D0-EF51-3083C6713A7C}"/>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Q-Learning</a:t>
            </a:r>
          </a:p>
        </p:txBody>
      </p:sp>
      <p:sp>
        <p:nvSpPr>
          <p:cNvPr id="60" name="Google Shape;60;p13">
            <a:extLst>
              <a:ext uri="{FF2B5EF4-FFF2-40B4-BE49-F238E27FC236}">
                <a16:creationId xmlns:a16="http://schemas.microsoft.com/office/drawing/2014/main" id="{859D2EAD-7F82-B2FE-A654-097896A7402D}"/>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291899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A23949F-CB94-123B-2309-DD0CD3831714}"/>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D7D73E8C-0E09-E28F-BDD5-48F97283C15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Q-Learning</a:t>
            </a:r>
          </a:p>
        </p:txBody>
      </p:sp>
      <p:sp>
        <p:nvSpPr>
          <p:cNvPr id="66" name="Google Shape;66;p14">
            <a:extLst>
              <a:ext uri="{FF2B5EF4-FFF2-40B4-BE49-F238E27FC236}">
                <a16:creationId xmlns:a16="http://schemas.microsoft.com/office/drawing/2014/main" id="{7F600D6D-853D-2CA0-8221-BEA3A1CE3A9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Q-Learning is a model-free reinforcement learning algorithm used to find the optimal action-selection policy for a given problem. It learns by interacting with an environment, updating a Q-table (a matrix of state-action values), and maximizing the expected cumulative reward. Q-Learning is effective in problems where the environment can be represented by discrete states and actions.</a:t>
            </a:r>
          </a:p>
        </p:txBody>
      </p:sp>
    </p:spTree>
    <p:extLst>
      <p:ext uri="{BB962C8B-B14F-4D97-AF65-F5344CB8AC3E}">
        <p14:creationId xmlns:p14="http://schemas.microsoft.com/office/powerpoint/2010/main" val="845632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0510983C-64B2-8CB8-1A73-FCF5B23F3837}"/>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73751649-452A-E23A-F031-19B6EC00E64D}"/>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Deep Q-Networks (DQN)</a:t>
            </a:r>
          </a:p>
        </p:txBody>
      </p:sp>
      <p:sp>
        <p:nvSpPr>
          <p:cNvPr id="60" name="Google Shape;60;p13">
            <a:extLst>
              <a:ext uri="{FF2B5EF4-FFF2-40B4-BE49-F238E27FC236}">
                <a16:creationId xmlns:a16="http://schemas.microsoft.com/office/drawing/2014/main" id="{22D9D342-6EAD-AC5B-CA30-F37A57A2ADD1}"/>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2225461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8571DE4-BF20-8A7B-51D0-0EDF947235ED}"/>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C77EC707-7DD9-B445-DD5A-DDC07BB0A18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Deep Q-Networks (DQN)</a:t>
            </a:r>
          </a:p>
        </p:txBody>
      </p:sp>
      <p:sp>
        <p:nvSpPr>
          <p:cNvPr id="66" name="Google Shape;66;p14">
            <a:extLst>
              <a:ext uri="{FF2B5EF4-FFF2-40B4-BE49-F238E27FC236}">
                <a16:creationId xmlns:a16="http://schemas.microsoft.com/office/drawing/2014/main" id="{14CBC21C-04CF-0867-BEE2-BA82B3AC64AE}"/>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114300" indent="0">
              <a:buNone/>
            </a:pPr>
            <a:r>
              <a:rPr lang="en-US" sz="2400" dirty="0"/>
              <a:t>Deep Q-Networks (DQN) is a reinforcement learning algorithm that combines Q-Learning with deep neural networks. It uses a neural network to approximate the Q-values for each action in a given state, allowing it to handle environments with high-dimensional and continuous state spaces. DQN uses experience replay (storing past experiences and training on random batches) and a target network to stabilize training.</a:t>
            </a:r>
          </a:p>
        </p:txBody>
      </p:sp>
    </p:spTree>
    <p:extLst>
      <p:ext uri="{BB962C8B-B14F-4D97-AF65-F5344CB8AC3E}">
        <p14:creationId xmlns:p14="http://schemas.microsoft.com/office/powerpoint/2010/main" val="253315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972491C8-899C-39C3-056E-AB2A5C809171}"/>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666D108F-C23F-6002-B58C-AA1E2C46C39A}"/>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Policy Gradient Methods</a:t>
            </a:r>
          </a:p>
        </p:txBody>
      </p:sp>
      <p:sp>
        <p:nvSpPr>
          <p:cNvPr id="60" name="Google Shape;60;p13">
            <a:extLst>
              <a:ext uri="{FF2B5EF4-FFF2-40B4-BE49-F238E27FC236}">
                <a16:creationId xmlns:a16="http://schemas.microsoft.com/office/drawing/2014/main" id="{865FB021-F5F4-EB86-B842-05564F0C8BCC}"/>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617102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4EF1153F-186E-A6D5-F8D7-BD908DD3DB32}"/>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99EBD553-0466-22F6-32C4-840CB34770B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Policy Gradient Methods</a:t>
            </a:r>
          </a:p>
        </p:txBody>
      </p:sp>
      <p:sp>
        <p:nvSpPr>
          <p:cNvPr id="66" name="Google Shape;66;p14">
            <a:extLst>
              <a:ext uri="{FF2B5EF4-FFF2-40B4-BE49-F238E27FC236}">
                <a16:creationId xmlns:a16="http://schemas.microsoft.com/office/drawing/2014/main" id="{C87A5318-7E5A-D083-BDB3-276E6CB07EA1}"/>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114300" indent="0">
              <a:buNone/>
            </a:pPr>
            <a:r>
              <a:rPr lang="en-US" sz="2400" dirty="0"/>
              <a:t>Policy Gradient Methods are a class of reinforcement learning algorithms that learn a policy directly by optimizing the parameters of a policy network. Instead of learning Q-values like Q-Learning or DQN, policy gradient methods focus on finding the optimal action-selection strategy that maximizes cumulative rewards. A popular approach is the </a:t>
            </a:r>
            <a:r>
              <a:rPr lang="en-US" sz="2400" b="1" dirty="0"/>
              <a:t>REINFORCE algorithm</a:t>
            </a:r>
            <a:r>
              <a:rPr lang="en-US" sz="2400" dirty="0"/>
              <a:t>, where actions are sampled from a policy distribution, and the policy is updated using gradients based on rewards.</a:t>
            </a:r>
          </a:p>
        </p:txBody>
      </p:sp>
    </p:spTree>
    <p:extLst>
      <p:ext uri="{BB962C8B-B14F-4D97-AF65-F5344CB8AC3E}">
        <p14:creationId xmlns:p14="http://schemas.microsoft.com/office/powerpoint/2010/main" val="1186489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5C734F38-653D-1AE7-C1DC-18E82648B60C}"/>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765D1C4-9919-017D-DDA7-E4F6D68EE794}"/>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One-Class SVM</a:t>
            </a:r>
          </a:p>
        </p:txBody>
      </p:sp>
      <p:sp>
        <p:nvSpPr>
          <p:cNvPr id="60" name="Google Shape;60;p13">
            <a:extLst>
              <a:ext uri="{FF2B5EF4-FFF2-40B4-BE49-F238E27FC236}">
                <a16:creationId xmlns:a16="http://schemas.microsoft.com/office/drawing/2014/main" id="{8C15E4FA-587D-9B0B-42FC-C06A499EC850}"/>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983242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5F17CF0D-5917-B888-46EF-C1F1DD34C5B5}"/>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D401A742-A716-3A48-EA7A-BA319F1B58C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One-Class SVM</a:t>
            </a:r>
          </a:p>
        </p:txBody>
      </p:sp>
      <p:sp>
        <p:nvSpPr>
          <p:cNvPr id="66" name="Google Shape;66;p14">
            <a:extLst>
              <a:ext uri="{FF2B5EF4-FFF2-40B4-BE49-F238E27FC236}">
                <a16:creationId xmlns:a16="http://schemas.microsoft.com/office/drawing/2014/main" id="{0523B3B9-3361-A60A-5B81-8F4E6D7C7A34}"/>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One-Class SVM (Support Vector Machine) is an algorithm for anomaly detection that identifies data points that differ significantly from the normal distribution of data. It’s particularly useful when the dataset primarily consists of one class, and we want to detect outliers. One-Class SVM separates the data into a high-density region (normal data) and sparse regions (anomalies).</a:t>
            </a:r>
          </a:p>
        </p:txBody>
      </p:sp>
    </p:spTree>
    <p:extLst>
      <p:ext uri="{BB962C8B-B14F-4D97-AF65-F5344CB8AC3E}">
        <p14:creationId xmlns:p14="http://schemas.microsoft.com/office/powerpoint/2010/main" val="19635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07E81DF0-5DB8-8654-091A-5159F852E71C}"/>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CB0D437B-DED1-2C96-000D-C6597D5C5E3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Other Specialized Categories</a:t>
            </a:r>
          </a:p>
        </p:txBody>
      </p:sp>
      <p:sp>
        <p:nvSpPr>
          <p:cNvPr id="66" name="Google Shape;66;p14">
            <a:extLst>
              <a:ext uri="{FF2B5EF4-FFF2-40B4-BE49-F238E27FC236}">
                <a16:creationId xmlns:a16="http://schemas.microsoft.com/office/drawing/2014/main" id="{3E1B32E7-E181-CF5B-6531-6DA245CC467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numCol="2" anchor="t" anchorCtr="0">
            <a:normAutofit fontScale="92500" lnSpcReduction="10000"/>
          </a:bodyPr>
          <a:lstStyle/>
          <a:p>
            <a:pPr indent="-347472" fontAlgn="t">
              <a:buFont typeface="Average" pitchFamily="2" charset="77"/>
              <a:buChar char="-"/>
            </a:pPr>
            <a:r>
              <a:rPr lang="en-US" sz="2400" dirty="0">
                <a:latin typeface="Oswald" pitchFamily="2" charset="77"/>
              </a:rPr>
              <a:t>Semi-Supervised Learning</a:t>
            </a:r>
          </a:p>
          <a:p>
            <a:pPr lvl="1" indent="-347472" fontAlgn="t">
              <a:buFont typeface="Average" pitchFamily="2" charset="77"/>
              <a:buChar char="-"/>
            </a:pPr>
            <a:r>
              <a:rPr lang="en-US" sz="2000" dirty="0">
                <a:latin typeface="Oswald" pitchFamily="2" charset="77"/>
              </a:rPr>
              <a:t>Self-Training</a:t>
            </a:r>
            <a:br>
              <a:rPr lang="en-US" sz="2000" dirty="0">
                <a:latin typeface="Oswald" pitchFamily="2" charset="77"/>
              </a:rPr>
            </a:br>
            <a:br>
              <a:rPr lang="en-US" sz="2000" dirty="0">
                <a:latin typeface="Oswald" pitchFamily="2" charset="77"/>
              </a:rPr>
            </a:br>
            <a:endParaRPr lang="en-US" sz="2000" dirty="0">
              <a:latin typeface="Oswald" pitchFamily="2" charset="77"/>
            </a:endParaRPr>
          </a:p>
          <a:p>
            <a:pPr indent="-347472" fontAlgn="t">
              <a:buFont typeface="Average" pitchFamily="2" charset="77"/>
              <a:buChar char="-"/>
            </a:pPr>
            <a:r>
              <a:rPr lang="en-US" sz="2400" dirty="0">
                <a:latin typeface="Oswald" pitchFamily="2" charset="77"/>
              </a:rPr>
              <a:t>Reinforcement Learning</a:t>
            </a:r>
          </a:p>
          <a:p>
            <a:pPr lvl="1" indent="-347472" fontAlgn="t">
              <a:buFont typeface="Average" pitchFamily="2" charset="77"/>
              <a:buChar char="-"/>
            </a:pPr>
            <a:r>
              <a:rPr lang="en-US" sz="2000" dirty="0">
                <a:latin typeface="Oswald" pitchFamily="2" charset="77"/>
              </a:rPr>
              <a:t>Q-Learning</a:t>
            </a:r>
          </a:p>
          <a:p>
            <a:pPr lvl="1" indent="-347472" fontAlgn="t">
              <a:buFont typeface="Average" pitchFamily="2" charset="77"/>
              <a:buChar char="-"/>
            </a:pPr>
            <a:r>
              <a:rPr lang="en-US" sz="2000" dirty="0">
                <a:latin typeface="Oswald" pitchFamily="2" charset="77"/>
              </a:rPr>
              <a:t>Deep Q-Networks (DQN)</a:t>
            </a:r>
          </a:p>
          <a:p>
            <a:pPr lvl="1" indent="-347472" fontAlgn="t">
              <a:buFont typeface="Average" pitchFamily="2" charset="77"/>
              <a:buChar char="-"/>
            </a:pPr>
            <a:r>
              <a:rPr lang="en-US" sz="2000" dirty="0">
                <a:latin typeface="Oswald" pitchFamily="2" charset="77"/>
              </a:rPr>
              <a:t>Policy Gradient Methods</a:t>
            </a:r>
          </a:p>
          <a:p>
            <a:pPr lvl="1" indent="-347472" fontAlgn="t">
              <a:buFont typeface="Average" pitchFamily="2" charset="77"/>
              <a:buChar char="-"/>
            </a:pPr>
            <a:endParaRPr lang="en-US" sz="2000" dirty="0">
              <a:latin typeface="Oswald" pitchFamily="2" charset="77"/>
            </a:endParaRPr>
          </a:p>
          <a:p>
            <a:pPr lvl="1" indent="-347472" fontAlgn="t">
              <a:buFont typeface="Average" pitchFamily="2" charset="77"/>
              <a:buChar char="-"/>
            </a:pPr>
            <a:endParaRPr lang="en-US" sz="2000" dirty="0">
              <a:latin typeface="Oswald" pitchFamily="2" charset="77"/>
            </a:endParaRPr>
          </a:p>
          <a:p>
            <a:pPr indent="-347472" fontAlgn="t">
              <a:buFont typeface="Average" pitchFamily="2" charset="77"/>
              <a:buChar char="-"/>
            </a:pPr>
            <a:r>
              <a:rPr lang="en-US" sz="2400" dirty="0">
                <a:latin typeface="Oswald" pitchFamily="2" charset="77"/>
              </a:rPr>
              <a:t>Anomaly Detection Algorithms</a:t>
            </a:r>
          </a:p>
          <a:p>
            <a:pPr lvl="1" indent="-347472" fontAlgn="t">
              <a:buFont typeface="Average" pitchFamily="2" charset="77"/>
              <a:buChar char="-"/>
            </a:pPr>
            <a:r>
              <a:rPr lang="en-US" sz="2000" dirty="0">
                <a:latin typeface="Oswald" pitchFamily="2" charset="77"/>
              </a:rPr>
              <a:t>One-Class SVM</a:t>
            </a:r>
          </a:p>
          <a:p>
            <a:pPr lvl="1" indent="-347472" fontAlgn="t">
              <a:buFont typeface="Average" pitchFamily="2" charset="77"/>
              <a:buChar char="-"/>
            </a:pPr>
            <a:r>
              <a:rPr lang="en-US" sz="2000" dirty="0">
                <a:latin typeface="Oswald" pitchFamily="2" charset="77"/>
              </a:rPr>
              <a:t>Isolation Forest</a:t>
            </a:r>
            <a:br>
              <a:rPr lang="en-US" sz="2000" dirty="0">
                <a:latin typeface="Oswald" pitchFamily="2" charset="77"/>
              </a:rPr>
            </a:br>
            <a:endParaRPr lang="en-US" sz="2000" dirty="0">
              <a:latin typeface="Oswald" pitchFamily="2" charset="77"/>
            </a:endParaRPr>
          </a:p>
          <a:p>
            <a:pPr indent="-347472" fontAlgn="t">
              <a:buFont typeface="Average" pitchFamily="2" charset="77"/>
              <a:buChar char="-"/>
            </a:pPr>
            <a:r>
              <a:rPr lang="en-US" sz="2400" dirty="0">
                <a:latin typeface="Oswald" pitchFamily="2" charset="77"/>
              </a:rPr>
              <a:t>Neural Networks (Deep Learning)</a:t>
            </a:r>
          </a:p>
          <a:p>
            <a:pPr lvl="1" indent="-347472" fontAlgn="t">
              <a:buFont typeface="Average" pitchFamily="2" charset="77"/>
              <a:buChar char="-"/>
            </a:pPr>
            <a:r>
              <a:rPr lang="en-US" sz="2000" dirty="0">
                <a:latin typeface="Oswald" pitchFamily="2" charset="77"/>
              </a:rPr>
              <a:t>Convolutional Neural Networks (CNNs)</a:t>
            </a:r>
          </a:p>
          <a:p>
            <a:pPr lvl="1" indent="-347472" fontAlgn="t">
              <a:buFont typeface="Average" pitchFamily="2" charset="77"/>
              <a:buChar char="-"/>
            </a:pPr>
            <a:r>
              <a:rPr lang="en-US" sz="2000" dirty="0">
                <a:latin typeface="Oswald" pitchFamily="2" charset="77"/>
              </a:rPr>
              <a:t>Recurrent Neural Networks (RNNs)</a:t>
            </a:r>
          </a:p>
          <a:p>
            <a:pPr lvl="1" indent="-347472" fontAlgn="t">
              <a:buFont typeface="Average" pitchFamily="2" charset="77"/>
              <a:buChar char="-"/>
            </a:pPr>
            <a:r>
              <a:rPr lang="en-US" sz="2000" dirty="0">
                <a:latin typeface="Oswald" pitchFamily="2" charset="77"/>
              </a:rPr>
              <a:t>Long Short-Term Memory (LSTM)</a:t>
            </a:r>
          </a:p>
          <a:p>
            <a:pPr lvl="1" indent="-347472" fontAlgn="t">
              <a:buFont typeface="Average" pitchFamily="2" charset="77"/>
              <a:buChar char="-"/>
            </a:pPr>
            <a:r>
              <a:rPr lang="en-US" sz="2000" dirty="0">
                <a:latin typeface="Oswald" pitchFamily="2" charset="77"/>
              </a:rPr>
              <a:t>Transformers</a:t>
            </a:r>
            <a:endParaRPr lang="en-US" sz="2000" b="0" i="0" u="none" strike="noStrike" dirty="0">
              <a:effectLst/>
              <a:latin typeface="Oswald" pitchFamily="2" charset="77"/>
            </a:endParaRPr>
          </a:p>
        </p:txBody>
      </p:sp>
    </p:spTree>
    <p:extLst>
      <p:ext uri="{BB962C8B-B14F-4D97-AF65-F5344CB8AC3E}">
        <p14:creationId xmlns:p14="http://schemas.microsoft.com/office/powerpoint/2010/main" val="24253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9E5B9510-BEAE-EA2C-27D2-6E77DACFEB3F}"/>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7A13E1CC-2D38-D92F-27D8-194F2763B108}"/>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Isolation Forest</a:t>
            </a:r>
          </a:p>
        </p:txBody>
      </p:sp>
      <p:sp>
        <p:nvSpPr>
          <p:cNvPr id="60" name="Google Shape;60;p13">
            <a:extLst>
              <a:ext uri="{FF2B5EF4-FFF2-40B4-BE49-F238E27FC236}">
                <a16:creationId xmlns:a16="http://schemas.microsoft.com/office/drawing/2014/main" id="{9995246C-72F8-F642-1F66-110B4491F71C}"/>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051781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DEC54BBA-176C-ED2B-1FFA-5A5DCF14CCB4}"/>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49E3846C-DBD9-CBC6-5E07-A3BEAA0286A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Isolation Forest</a:t>
            </a:r>
          </a:p>
        </p:txBody>
      </p:sp>
      <p:sp>
        <p:nvSpPr>
          <p:cNvPr id="66" name="Google Shape;66;p14">
            <a:extLst>
              <a:ext uri="{FF2B5EF4-FFF2-40B4-BE49-F238E27FC236}">
                <a16:creationId xmlns:a16="http://schemas.microsoft.com/office/drawing/2014/main" id="{CECE9CC3-A92D-78F2-9F28-1FD4C5254D9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Isolation Forest is an ensemble method for anomaly detection that isolates anomalies rather than profiling normal data. The algorithm randomly selects a feature and a split value to partition the data, creating trees where anomalies are easier to isolate due to their sparse distribution. Anomalies are identified based on their shorter path lengths in the tree structure, as they are isolated faster than normal points.</a:t>
            </a:r>
          </a:p>
        </p:txBody>
      </p:sp>
    </p:spTree>
    <p:extLst>
      <p:ext uri="{BB962C8B-B14F-4D97-AF65-F5344CB8AC3E}">
        <p14:creationId xmlns:p14="http://schemas.microsoft.com/office/powerpoint/2010/main" val="3303346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82F6A7F-945A-CF00-0C7E-A6AFB1749EE3}"/>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3180F36A-8DB0-1AFA-9C71-F8DE8204D336}"/>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Convolutional Neural Networks (CNNs)</a:t>
            </a:r>
          </a:p>
        </p:txBody>
      </p:sp>
      <p:sp>
        <p:nvSpPr>
          <p:cNvPr id="60" name="Google Shape;60;p13">
            <a:extLst>
              <a:ext uri="{FF2B5EF4-FFF2-40B4-BE49-F238E27FC236}">
                <a16:creationId xmlns:a16="http://schemas.microsoft.com/office/drawing/2014/main" id="{1D29804C-8ACF-1E7D-9524-A0EEE83FA0B9}"/>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2333161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599E282-7799-7B23-96A0-21E8817EAD5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B5CBDA57-185E-63A2-7D88-9B9467B2678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Convolutional Neural Networks (CNNs)</a:t>
            </a:r>
          </a:p>
        </p:txBody>
      </p:sp>
      <p:sp>
        <p:nvSpPr>
          <p:cNvPr id="66" name="Google Shape;66;p14">
            <a:extLst>
              <a:ext uri="{FF2B5EF4-FFF2-40B4-BE49-F238E27FC236}">
                <a16:creationId xmlns:a16="http://schemas.microsoft.com/office/drawing/2014/main" id="{77915A49-8658-AE24-7D53-3EA48BD2AB8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Convolutional Neural Networks (CNNs) are deep learning models specifically designed for processing structured grid data, such as images. CNNs use convolutional layers that apply filters to the input image, capturing spatial hierarchies and features like edges, textures, and shapes. CNNs are widely used in computer vision tasks like image classification, object detection, and segmentation.</a:t>
            </a:r>
          </a:p>
        </p:txBody>
      </p:sp>
    </p:spTree>
    <p:extLst>
      <p:ext uri="{BB962C8B-B14F-4D97-AF65-F5344CB8AC3E}">
        <p14:creationId xmlns:p14="http://schemas.microsoft.com/office/powerpoint/2010/main" val="1728344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EA103781-5475-9F77-DAE9-099F1C5006DF}"/>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3ED24DDF-D0FB-64D0-2F61-24D308F8A0A0}"/>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Recurrent Neural Networks (RNNs)</a:t>
            </a:r>
          </a:p>
        </p:txBody>
      </p:sp>
      <p:sp>
        <p:nvSpPr>
          <p:cNvPr id="60" name="Google Shape;60;p13">
            <a:extLst>
              <a:ext uri="{FF2B5EF4-FFF2-40B4-BE49-F238E27FC236}">
                <a16:creationId xmlns:a16="http://schemas.microsoft.com/office/drawing/2014/main" id="{D20A3BB9-B4A2-16C4-5C8D-15BABA266B5F}"/>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109175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7EB2ADB2-6906-1610-13FC-E333CC42FDFB}"/>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F3478409-7DAB-995F-5881-E5007E70637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Recurrent Neural Networks (RNNs)</a:t>
            </a:r>
          </a:p>
        </p:txBody>
      </p:sp>
      <p:sp>
        <p:nvSpPr>
          <p:cNvPr id="66" name="Google Shape;66;p14">
            <a:extLst>
              <a:ext uri="{FF2B5EF4-FFF2-40B4-BE49-F238E27FC236}">
                <a16:creationId xmlns:a16="http://schemas.microsoft.com/office/drawing/2014/main" id="{4BFA35C1-5D50-C7DA-7B5D-AD8538E6BA76}"/>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114300" indent="0">
              <a:buNone/>
            </a:pPr>
            <a:r>
              <a:rPr lang="en-US" sz="2400" dirty="0"/>
              <a:t>Recurrent Neural Networks (RNNs) are neural networks designed for sequential data, such as time series, language, or speech. RNNs have connections that form cycles, allowing them to retain information from previous steps in the sequence. This makes RNNs well-suited for tasks like text generation, language modeling, and time series forecasting. A common variant, Long Short-Term Memory (LSTM), helps to address the issue of long-term dependency.</a:t>
            </a:r>
          </a:p>
        </p:txBody>
      </p:sp>
    </p:spTree>
    <p:extLst>
      <p:ext uri="{BB962C8B-B14F-4D97-AF65-F5344CB8AC3E}">
        <p14:creationId xmlns:p14="http://schemas.microsoft.com/office/powerpoint/2010/main" val="1678682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4BD7D517-9F64-228F-4BB5-28831F68FA7F}"/>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24551A44-1158-CDAD-D008-D6EF1D07245D}"/>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Long Short-Term Memory (LSTM)</a:t>
            </a:r>
          </a:p>
        </p:txBody>
      </p:sp>
      <p:sp>
        <p:nvSpPr>
          <p:cNvPr id="60" name="Google Shape;60;p13">
            <a:extLst>
              <a:ext uri="{FF2B5EF4-FFF2-40B4-BE49-F238E27FC236}">
                <a16:creationId xmlns:a16="http://schemas.microsoft.com/office/drawing/2014/main" id="{B4C51AE7-8DD5-47A9-8E92-8C930F229BE8}"/>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904114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70C22E92-4392-2CF0-E27D-D7BCE6242A3F}"/>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570F78A8-0D21-547E-1681-4340B24670A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Long Short-Term Memory (LSTM)</a:t>
            </a:r>
          </a:p>
        </p:txBody>
      </p:sp>
      <p:sp>
        <p:nvSpPr>
          <p:cNvPr id="66" name="Google Shape;66;p14">
            <a:extLst>
              <a:ext uri="{FF2B5EF4-FFF2-40B4-BE49-F238E27FC236}">
                <a16:creationId xmlns:a16="http://schemas.microsoft.com/office/drawing/2014/main" id="{D4E761D3-0098-5449-6573-01081A988A8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sz="2400" dirty="0"/>
              <a:t>Long Short-Term Memory (LSTM) networks are a type of RNN specifically designed to capture long-term dependencies in sequential data. LSTMs use gating mechanisms to control the flow of information, which helps prevent the vanishing gradient problem that standard RNNs suffer from. They are commonly used in tasks like language modeling, machine translation, and time series prediction.</a:t>
            </a:r>
          </a:p>
        </p:txBody>
      </p:sp>
    </p:spTree>
    <p:extLst>
      <p:ext uri="{BB962C8B-B14F-4D97-AF65-F5344CB8AC3E}">
        <p14:creationId xmlns:p14="http://schemas.microsoft.com/office/powerpoint/2010/main" val="2395211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7FA0D5BC-3BD6-0AC7-9017-ADB870B56D0D}"/>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81CA171A-C49A-0DD8-9FCE-A22B8D83CD3A}"/>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Transformers</a:t>
            </a:r>
          </a:p>
        </p:txBody>
      </p:sp>
      <p:sp>
        <p:nvSpPr>
          <p:cNvPr id="60" name="Google Shape;60;p13">
            <a:extLst>
              <a:ext uri="{FF2B5EF4-FFF2-40B4-BE49-F238E27FC236}">
                <a16:creationId xmlns:a16="http://schemas.microsoft.com/office/drawing/2014/main" id="{D687BCC9-E619-8BCB-6E34-D01970C74C2D}"/>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59751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6671177B-19B1-7E85-17C3-B8429920DEC3}"/>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C5BEA013-3C5E-0A03-F417-B85B2DF2A7D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Transformers</a:t>
            </a:r>
          </a:p>
        </p:txBody>
      </p:sp>
      <p:sp>
        <p:nvSpPr>
          <p:cNvPr id="66" name="Google Shape;66;p14">
            <a:extLst>
              <a:ext uri="{FF2B5EF4-FFF2-40B4-BE49-F238E27FC236}">
                <a16:creationId xmlns:a16="http://schemas.microsoft.com/office/drawing/2014/main" id="{A8A18B8B-A1C0-1A56-28E0-8F826AC72E28}"/>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114300" indent="0">
              <a:buNone/>
            </a:pPr>
            <a:r>
              <a:rPr lang="en-US" sz="2400" dirty="0"/>
              <a:t>Transformers are deep learning architectures designed for handling sequential data without relying on recurrence, which is commonly used in RNNs. Instead, Transformers use a mechanism called </a:t>
            </a:r>
            <a:r>
              <a:rPr lang="en-US" sz="2400" b="1" dirty="0"/>
              <a:t>self-attention</a:t>
            </a:r>
            <a:r>
              <a:rPr lang="en-US" sz="2400" dirty="0"/>
              <a:t> to process all tokens in the sequence simultaneously, capturing dependencies between tokens regardless of their distance in the sequence. Transformers have become the foundation of many NLP tasks and models, including BERT and GPT.</a:t>
            </a:r>
          </a:p>
        </p:txBody>
      </p:sp>
    </p:spTree>
    <p:extLst>
      <p:ext uri="{BB962C8B-B14F-4D97-AF65-F5344CB8AC3E}">
        <p14:creationId xmlns:p14="http://schemas.microsoft.com/office/powerpoint/2010/main" val="296347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8298DA88-BB1F-AD44-C49C-BDDFBFAF6301}"/>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C540FAB1-E026-CC69-C0D9-44DB7059624D}"/>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Linear Regression</a:t>
            </a:r>
            <a:endParaRPr dirty="0"/>
          </a:p>
        </p:txBody>
      </p:sp>
      <p:sp>
        <p:nvSpPr>
          <p:cNvPr id="60" name="Google Shape;60;p13">
            <a:extLst>
              <a:ext uri="{FF2B5EF4-FFF2-40B4-BE49-F238E27FC236}">
                <a16:creationId xmlns:a16="http://schemas.microsoft.com/office/drawing/2014/main" id="{B221C1B2-7C24-4F3E-5550-4911B5956520}"/>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312527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DAE7F3A-A5A1-9287-2793-C6E69FCBB49F}"/>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871B5D02-87A3-3882-7181-C0F9CF8A6B4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Linear Regression</a:t>
            </a:r>
            <a:endParaRPr dirty="0"/>
          </a:p>
        </p:txBody>
      </p:sp>
      <p:sp>
        <p:nvSpPr>
          <p:cNvPr id="66" name="Google Shape;66;p14">
            <a:extLst>
              <a:ext uri="{FF2B5EF4-FFF2-40B4-BE49-F238E27FC236}">
                <a16:creationId xmlns:a16="http://schemas.microsoft.com/office/drawing/2014/main" id="{70D17098-C65B-FB6F-78FC-06614140033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3500" lvl="0" indent="0">
              <a:buSzPts val="2600"/>
              <a:buNone/>
            </a:pPr>
            <a:r>
              <a:rPr lang="en-US" sz="2600" dirty="0"/>
              <a:t>Linear Regression is a supervised learning algorithm used for predicting a continuous target variable based on one or more input features. It finds the line of best fit (linear relationship) by minimizing the sum of squared di8erences between the actual and predicted values.</a:t>
            </a:r>
            <a:endParaRPr sz="2600" dirty="0"/>
          </a:p>
        </p:txBody>
      </p:sp>
    </p:spTree>
    <p:extLst>
      <p:ext uri="{BB962C8B-B14F-4D97-AF65-F5344CB8AC3E}">
        <p14:creationId xmlns:p14="http://schemas.microsoft.com/office/powerpoint/2010/main" val="163077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467E13B6-14DB-DB30-08AD-9B146F5CD8C2}"/>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7CAC6736-7448-9C97-4BDC-2154E2790851}"/>
              </a:ext>
            </a:extLst>
          </p:cNvPr>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Ridge and Lasso Regression</a:t>
            </a:r>
            <a:endParaRPr dirty="0"/>
          </a:p>
        </p:txBody>
      </p:sp>
      <p:sp>
        <p:nvSpPr>
          <p:cNvPr id="60" name="Google Shape;60;p13">
            <a:extLst>
              <a:ext uri="{FF2B5EF4-FFF2-40B4-BE49-F238E27FC236}">
                <a16:creationId xmlns:a16="http://schemas.microsoft.com/office/drawing/2014/main" id="{B8D04D34-EE54-6D5F-AA90-DE4C6AE07D67}"/>
              </a:ext>
            </a:extLst>
          </p:cNvPr>
          <p:cNvSpPr txBox="1">
            <a:spLocks noGrp="1"/>
          </p:cNvSpPr>
          <p:nvPr>
            <p:ph type="subTitle" idx="1"/>
          </p:nvPr>
        </p:nvSpPr>
        <p:spPr>
          <a:xfrm>
            <a:off x="671250" y="37836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Vivian Aranha</a:t>
            </a:r>
            <a:endParaRPr/>
          </a:p>
        </p:txBody>
      </p:sp>
    </p:spTree>
    <p:extLst>
      <p:ext uri="{BB962C8B-B14F-4D97-AF65-F5344CB8AC3E}">
        <p14:creationId xmlns:p14="http://schemas.microsoft.com/office/powerpoint/2010/main" val="165660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56F7D16F-DA06-3EE8-EDD1-4CFB3A6535BF}"/>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808D338C-BE8C-D8C4-26C4-55CC157D38C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200" dirty="0"/>
              <a:t>Ridge and Lasso Regression</a:t>
            </a:r>
            <a:endParaRPr dirty="0"/>
          </a:p>
        </p:txBody>
      </p:sp>
      <p:sp>
        <p:nvSpPr>
          <p:cNvPr id="66" name="Google Shape;66;p14">
            <a:extLst>
              <a:ext uri="{FF2B5EF4-FFF2-40B4-BE49-F238E27FC236}">
                <a16:creationId xmlns:a16="http://schemas.microsoft.com/office/drawing/2014/main" id="{C133786F-4B1B-8E8A-4517-1D717920503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63500" lvl="0" indent="0">
              <a:buSzPts val="2600"/>
              <a:buNone/>
            </a:pPr>
            <a:r>
              <a:rPr lang="en-US" sz="2600" dirty="0"/>
              <a:t>Ridge and Lasso Regression are regularization techniques applied to Linear Regression to prevent overfitting by penalizing large coefficients:</a:t>
            </a:r>
          </a:p>
          <a:p>
            <a:pPr marL="520700" indent="-457200">
              <a:buSzPts val="2600"/>
            </a:pPr>
            <a:r>
              <a:rPr lang="en-US" sz="2600" b="1" dirty="0"/>
              <a:t>Ridge Regression </a:t>
            </a:r>
            <a:r>
              <a:rPr lang="en-US" sz="2600" dirty="0"/>
              <a:t>adds an L2 penalty (sum of squared coefficients). </a:t>
            </a:r>
          </a:p>
          <a:p>
            <a:pPr marL="520700" indent="-457200">
              <a:buSzPts val="2600"/>
            </a:pPr>
            <a:r>
              <a:rPr lang="en-US" sz="2600" b="1" dirty="0"/>
              <a:t>Lasso Regression </a:t>
            </a:r>
            <a:r>
              <a:rPr lang="en-US" sz="2600" dirty="0"/>
              <a:t>adds an L1 penalty (sum of absolute values of coefficients), which can lead to feature selection by shrinking some coefficients to zero.</a:t>
            </a:r>
            <a:endParaRPr sz="2600" dirty="0"/>
          </a:p>
        </p:txBody>
      </p:sp>
    </p:spTree>
    <p:extLst>
      <p:ext uri="{BB962C8B-B14F-4D97-AF65-F5344CB8AC3E}">
        <p14:creationId xmlns:p14="http://schemas.microsoft.com/office/powerpoint/2010/main" val="221956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2027</Words>
  <Application>Microsoft Macintosh PowerPoint</Application>
  <PresentationFormat>On-screen Show (16:9)</PresentationFormat>
  <Paragraphs>165</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Oswald</vt:lpstr>
      <vt:lpstr>Average</vt:lpstr>
      <vt:lpstr>Arial</vt:lpstr>
      <vt:lpstr>Slate</vt:lpstr>
      <vt:lpstr>Machine Learning Algorithms  &amp; Implementation</vt:lpstr>
      <vt:lpstr>Types of Algorithms</vt:lpstr>
      <vt:lpstr>Supervised Learning Algorithms</vt:lpstr>
      <vt:lpstr>Unsupervised Learning Algorithms</vt:lpstr>
      <vt:lpstr>Other Specialized Categories</vt:lpstr>
      <vt:lpstr>Linear Regression</vt:lpstr>
      <vt:lpstr>Linear Regression</vt:lpstr>
      <vt:lpstr>Ridge and Lasso Regression</vt:lpstr>
      <vt:lpstr>Ridge and Lasso Regression</vt:lpstr>
      <vt:lpstr>Polynomial Regression</vt:lpstr>
      <vt:lpstr>Polynomial Regression</vt:lpstr>
      <vt:lpstr>Logistic Regression</vt:lpstr>
      <vt:lpstr>Logistic Regression</vt:lpstr>
      <vt:lpstr>K-Nearest Neighbors (KNN)</vt:lpstr>
      <vt:lpstr>K-Nearest Neighbors (KNN)</vt:lpstr>
      <vt:lpstr>Support Vector Machines (SVM)</vt:lpstr>
      <vt:lpstr>Support Vector Machines (SVM)</vt:lpstr>
      <vt:lpstr>Decision Trees</vt:lpstr>
      <vt:lpstr>Decision Trees</vt:lpstr>
      <vt:lpstr>Random Forests</vt:lpstr>
      <vt:lpstr>Random Forests</vt:lpstr>
      <vt:lpstr>Gradient Boosting</vt:lpstr>
      <vt:lpstr>Gradient Boosting</vt:lpstr>
      <vt:lpstr>Naive Bayes</vt:lpstr>
      <vt:lpstr>Naive Bayes</vt:lpstr>
      <vt:lpstr>K-Means Clustering</vt:lpstr>
      <vt:lpstr>K-Means Clustering</vt:lpstr>
      <vt:lpstr>Hierarchical Clustering</vt:lpstr>
      <vt:lpstr>Hierarchical Clustering</vt:lpstr>
      <vt:lpstr>DBSCAN (Density-Based Spatial Clustering of Applications with Noise)</vt:lpstr>
      <vt:lpstr>DBSCAN</vt:lpstr>
      <vt:lpstr>Gaussian Mixture Models (GMM)</vt:lpstr>
      <vt:lpstr>Gaussian Mixture Models (GMM)</vt:lpstr>
      <vt:lpstr>Principal Component Analysis (PCA)</vt:lpstr>
      <vt:lpstr>Principal Component Analysis (PCA)</vt:lpstr>
      <vt:lpstr>t-Distributed Stochastic Neighbor Embedding (t-SNE)</vt:lpstr>
      <vt:lpstr>t-Distributed Stochastic Neighbor Embedding (t-SNE)</vt:lpstr>
      <vt:lpstr>Autoencoders</vt:lpstr>
      <vt:lpstr>Autoencoders</vt:lpstr>
      <vt:lpstr>Self-Training</vt:lpstr>
      <vt:lpstr>Self-Training</vt:lpstr>
      <vt:lpstr>Q-Learning</vt:lpstr>
      <vt:lpstr>Q-Learning</vt:lpstr>
      <vt:lpstr>Deep Q-Networks (DQN)</vt:lpstr>
      <vt:lpstr>Deep Q-Networks (DQN)</vt:lpstr>
      <vt:lpstr>Policy Gradient Methods</vt:lpstr>
      <vt:lpstr>Policy Gradient Methods</vt:lpstr>
      <vt:lpstr>One-Class SVM</vt:lpstr>
      <vt:lpstr>One-Class SVM</vt:lpstr>
      <vt:lpstr>Isolation Forest</vt:lpstr>
      <vt:lpstr>Isolation Forest</vt:lpstr>
      <vt:lpstr>Convolutional Neural Networks (CNNs)</vt:lpstr>
      <vt:lpstr>Convolutional Neural Networks (CNNs)</vt:lpstr>
      <vt:lpstr>Recurrent Neural Networks (RNNs)</vt:lpstr>
      <vt:lpstr>Recurrent Neural Networks (RNNs)</vt:lpstr>
      <vt:lpstr>Long Short-Term Memory (LSTM)</vt:lpstr>
      <vt:lpstr>Long Short-Term Memory (LSTM)</vt:lpstr>
      <vt:lpstr>Transformers</vt:lpstr>
      <vt:lpstr>Transformers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Aranha, Vivian</cp:lastModifiedBy>
  <cp:revision>28</cp:revision>
  <dcterms:modified xsi:type="dcterms:W3CDTF">2024-11-03T18:56:38Z</dcterms:modified>
</cp:coreProperties>
</file>