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embeddings/oleObject1.bin" ContentType="application/vnd.openxmlformats-officedocument.oleObject"/>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tags/tag28.xml" ContentType="application/vnd.openxmlformats-officedocument.presentationml.tags+xml"/>
  <Override PartName="/ppt/notesSlides/notesSlide34.xml" ContentType="application/vnd.openxmlformats-officedocument.presentationml.notesSlide+xml"/>
  <Override PartName="/ppt/tags/tag29.xml" ContentType="application/vnd.openxmlformats-officedocument.presentationml.tags+xml"/>
  <Override PartName="/ppt/notesSlides/notesSlide35.xml" ContentType="application/vnd.openxmlformats-officedocument.presentationml.notesSlide+xml"/>
  <Override PartName="/ppt/tags/tag30.xml" ContentType="application/vnd.openxmlformats-officedocument.presentationml.tags+xml"/>
  <Override PartName="/ppt/notesSlides/notesSlide36.xml" ContentType="application/vnd.openxmlformats-officedocument.presentationml.notesSlide+xml"/>
  <Override PartName="/ppt/tags/tag31.xml" ContentType="application/vnd.openxmlformats-officedocument.presentationml.tags+xml"/>
  <Override PartName="/ppt/notesSlides/notesSlide37.xml" ContentType="application/vnd.openxmlformats-officedocument.presentationml.notesSlide+xml"/>
  <Override PartName="/ppt/tags/tag32.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3"/>
  </p:notesMasterIdLst>
  <p:handoutMasterIdLst>
    <p:handoutMasterId r:id="rId44"/>
  </p:handoutMasterIdLst>
  <p:sldIdLst>
    <p:sldId id="256" r:id="rId2"/>
    <p:sldId id="295" r:id="rId3"/>
    <p:sldId id="259" r:id="rId4"/>
    <p:sldId id="275" r:id="rId5"/>
    <p:sldId id="276" r:id="rId6"/>
    <p:sldId id="291" r:id="rId7"/>
    <p:sldId id="292" r:id="rId8"/>
    <p:sldId id="293" r:id="rId9"/>
    <p:sldId id="278" r:id="rId10"/>
    <p:sldId id="279" r:id="rId11"/>
    <p:sldId id="280" r:id="rId12"/>
    <p:sldId id="281" r:id="rId13"/>
    <p:sldId id="282" r:id="rId14"/>
    <p:sldId id="283" r:id="rId15"/>
    <p:sldId id="284" r:id="rId16"/>
    <p:sldId id="296" r:id="rId17"/>
    <p:sldId id="297" r:id="rId18"/>
    <p:sldId id="298" r:id="rId19"/>
    <p:sldId id="299" r:id="rId20"/>
    <p:sldId id="300" r:id="rId21"/>
    <p:sldId id="301" r:id="rId22"/>
    <p:sldId id="302" r:id="rId23"/>
    <p:sldId id="303" r:id="rId24"/>
    <p:sldId id="310" r:id="rId25"/>
    <p:sldId id="309" r:id="rId26"/>
    <p:sldId id="308" r:id="rId27"/>
    <p:sldId id="305" r:id="rId28"/>
    <p:sldId id="289" r:id="rId29"/>
    <p:sldId id="307" r:id="rId30"/>
    <p:sldId id="294" r:id="rId31"/>
    <p:sldId id="263" r:id="rId32"/>
    <p:sldId id="265" r:id="rId33"/>
    <p:sldId id="266" r:id="rId34"/>
    <p:sldId id="267" r:id="rId35"/>
    <p:sldId id="268" r:id="rId36"/>
    <p:sldId id="269" r:id="rId37"/>
    <p:sldId id="270" r:id="rId38"/>
    <p:sldId id="271" r:id="rId39"/>
    <p:sldId id="272" r:id="rId40"/>
    <p:sldId id="273" r:id="rId41"/>
    <p:sldId id="274" r:id="rId42"/>
  </p:sldIdLst>
  <p:sldSz cx="9144000" cy="6858000" type="screen4x3"/>
  <p:notesSz cx="7315200" cy="9601200"/>
  <p:custDataLst>
    <p:tags r:id="rId46"/>
  </p:custDataLst>
  <p:defaultTextStyle>
    <a:defPPr>
      <a:defRPr lang="en-US"/>
    </a:defPPr>
    <a:lvl1pPr algn="l" rtl="0" eaLnBrk="0" fontAlgn="base" hangingPunct="0">
      <a:spcBef>
        <a:spcPct val="0"/>
      </a:spcBef>
      <a:spcAft>
        <a:spcPct val="0"/>
      </a:spcAft>
      <a:defRPr sz="2400" kern="1200">
        <a:solidFill>
          <a:schemeClr val="tx1"/>
        </a:solidFill>
        <a:latin typeface="Verdana"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Verdana"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Verdana"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Verdana"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5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gs" Target="tags/tag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mn-cs"/>
              </a:defRPr>
            </a:lvl1pPr>
          </a:lstStyle>
          <a:p>
            <a:pPr>
              <a:defRPr/>
            </a:pPr>
            <a:endParaRPr lang="en-US"/>
          </a:p>
        </p:txBody>
      </p:sp>
      <p:sp>
        <p:nvSpPr>
          <p:cNvPr id="35843" name="Rectangle 1027"/>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mn-cs"/>
              </a:defRPr>
            </a:lvl1pPr>
          </a:lstStyle>
          <a:p>
            <a:pPr>
              <a:defRPr/>
            </a:pPr>
            <a:endParaRPr lang="en-US"/>
          </a:p>
        </p:txBody>
      </p:sp>
      <p:sp>
        <p:nvSpPr>
          <p:cNvPr id="35844" name="Rectangle 1028"/>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mn-cs"/>
              </a:defRPr>
            </a:lvl1pPr>
          </a:lstStyle>
          <a:p>
            <a:pPr>
              <a:defRPr/>
            </a:pPr>
            <a:endParaRPr lang="en-US"/>
          </a:p>
        </p:txBody>
      </p:sp>
      <p:sp>
        <p:nvSpPr>
          <p:cNvPr id="35845" name="Rectangle 1029"/>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cs typeface="+mn-cs"/>
              </a:defRPr>
            </a:lvl1pPr>
          </a:lstStyle>
          <a:p>
            <a:pPr>
              <a:defRPr/>
            </a:pPr>
            <a:fld id="{A57C7933-DF4F-6248-A7E1-BA7217D8AAA9}" type="slidenum">
              <a:rPr lang="en-US"/>
              <a:pPr>
                <a:defRPr/>
              </a:pPr>
              <a:t>‹#›</a:t>
            </a:fld>
            <a:endParaRPr lang="en-US"/>
          </a:p>
        </p:txBody>
      </p:sp>
    </p:spTree>
    <p:extLst>
      <p:ext uri="{BB962C8B-B14F-4D97-AF65-F5344CB8AC3E}">
        <p14:creationId xmlns:p14="http://schemas.microsoft.com/office/powerpoint/2010/main" val="696357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mn-cs"/>
              </a:defRPr>
            </a:lvl1pPr>
          </a:lstStyle>
          <a:p>
            <a:pPr>
              <a:defRPr/>
            </a:pPr>
            <a:endParaRPr lang="en-US"/>
          </a:p>
        </p:txBody>
      </p:sp>
      <p:sp>
        <p:nvSpPr>
          <p:cNvPr id="8195"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mn-cs"/>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cs typeface="+mn-cs"/>
              </a:defRPr>
            </a:lvl1pPr>
          </a:lstStyle>
          <a:p>
            <a:pPr>
              <a:defRPr/>
            </a:pPr>
            <a:fld id="{00570C46-7B04-1F49-82C2-BEEE79A2D1F5}" type="slidenum">
              <a:rPr lang="en-US"/>
              <a:pPr>
                <a:defRPr/>
              </a:pPr>
              <a:t>‹#›</a:t>
            </a:fld>
            <a:endParaRPr lang="en-US"/>
          </a:p>
        </p:txBody>
      </p:sp>
    </p:spTree>
    <p:extLst>
      <p:ext uri="{BB962C8B-B14F-4D97-AF65-F5344CB8AC3E}">
        <p14:creationId xmlns:p14="http://schemas.microsoft.com/office/powerpoint/2010/main" val="7370957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062B6DF6-308C-6E43-9519-4C8E18E7E4F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99331"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3E208ABB-9E7F-C441-B0A4-6FE4854BBF11}" type="slidenum">
              <a:rPr lang="en-US" sz="1300" smtClean="0"/>
              <a:pPr>
                <a:defRPr/>
              </a:pPr>
              <a:t>10</a:t>
            </a:fld>
            <a:endParaRPr lang="en-US" sz="13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100355"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CA8A2D7C-53EF-C240-8A08-FDC1F0D864E3}" type="slidenum">
              <a:rPr lang="en-US" sz="1300" smtClean="0"/>
              <a:pPr>
                <a:defRPr/>
              </a:pPr>
              <a:t>11</a:t>
            </a:fld>
            <a:endParaRPr lang="en-US"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ln/>
        </p:spPr>
      </p:sp>
      <p:sp>
        <p:nvSpPr>
          <p:cNvPr id="101378"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101379"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7139206F-E7F4-C44C-94DB-2117DB2C4E97}" type="slidenum">
              <a:rPr lang="en-US" sz="1300" smtClean="0"/>
              <a:pPr>
                <a:defRPr/>
              </a:pPr>
              <a:t>12</a:t>
            </a:fld>
            <a:endParaRPr lang="en-US" sz="13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a:ln/>
        </p:spPr>
      </p:sp>
      <p:sp>
        <p:nvSpPr>
          <p:cNvPr id="102402"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102403"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D96827CA-14F1-CE48-864A-9541187895A7}" type="slidenum">
              <a:rPr lang="en-US" sz="1300" smtClean="0"/>
              <a:pPr>
                <a:defRPr/>
              </a:pPr>
              <a:t>13</a:t>
            </a:fld>
            <a:endParaRPr lang="en-US" sz="13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F14A20BC-2992-3C4A-BF0C-2EB851651FE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a:ln/>
        </p:spPr>
      </p:sp>
      <p:sp>
        <p:nvSpPr>
          <p:cNvPr id="103426"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103427"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597B34A9-6E45-F14F-84D8-EDB2494FC3B4}" type="slidenum">
              <a:rPr lang="en-US" sz="1300" smtClean="0"/>
              <a:pPr>
                <a:defRPr/>
              </a:pPr>
              <a:t>15</a:t>
            </a:fld>
            <a:endParaRPr lang="en-US" sz="13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53B6AD01-FA6B-2A43-966E-815700B3FC5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99E9F8B2-8F7C-F042-B28B-448E4BDE08ED}"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defRPr/>
            </a:pPr>
            <a:r>
              <a:rPr lang="en-US" dirty="0" smtClean="0"/>
              <a:t>Small components, as independent as possible, etc.</a:t>
            </a:r>
          </a:p>
          <a:p>
            <a:pPr>
              <a:defRPr/>
            </a:pPr>
            <a:endParaRPr lang="en-US" dirty="0"/>
          </a:p>
        </p:txBody>
      </p:sp>
      <p:sp>
        <p:nvSpPr>
          <p:cNvPr id="4" name="Slide Number Placeholder 3"/>
          <p:cNvSpPr>
            <a:spLocks noGrp="1"/>
          </p:cNvSpPr>
          <p:nvPr>
            <p:ph type="sldNum" sz="quarter" idx="5"/>
          </p:nvPr>
        </p:nvSpPr>
        <p:spPr/>
        <p:txBody>
          <a:bodyPr/>
          <a:lstStyle/>
          <a:p>
            <a:pPr>
              <a:defRPr/>
            </a:pPr>
            <a:fld id="{D19D0330-7647-0640-81F9-CAC3FC9FBA12}"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D3FF3475-AEE7-0A45-A257-778815BF225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D422317E-29EA-164A-9654-AF6BA99CEAA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17689522-9669-0F42-AD8E-13BD8A44465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BBA56003-9CEC-5B45-99B0-2FF38D5CA6A6}"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47C65129-B37A-A94E-92A8-181D1E426CA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EAAEEF1C-DEEF-FB4D-A506-16C81EEB7D95}"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CB7D0A07-4855-2740-A67D-B00AA99EF7A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09E120D1-852F-F243-938B-E34C37E8F911}"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7A97DEF4-EEF7-8D4A-B155-E6F6959EDA4E}"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E41F7556-5754-AB46-921E-718B3CE34ED5}"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4D631549-526E-9343-B912-A82F7633B7D8}"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D8453E54-6B28-2B48-B4B6-A5F284C109F8}" type="slidenum">
              <a:rPr lang="en-US" smtClean="0"/>
              <a:pPr>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D4EDA692-97E1-D647-BCC1-42BCD32FB72E}"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A202CDFA-9DCD-034A-A760-1381B31B5438}" type="slidenum">
              <a:rPr lang="en-US" smtClean="0"/>
              <a:pPr>
                <a:defRPr/>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E7D975FA-50B6-5C44-AA7D-F336B7029DA6}" type="slidenum">
              <a:rPr lang="en-US" smtClean="0"/>
              <a:pPr>
                <a:defRPr/>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61CF8E68-57C2-CD45-A010-E3D716DB47F8}" type="slidenum">
              <a:rPr lang="en-US" smtClean="0"/>
              <a:pPr>
                <a:defRPr/>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3094D13E-8493-E941-B7A5-5E839B7205EF}" type="slidenum">
              <a:rPr lang="en-US" smtClean="0"/>
              <a:pPr>
                <a:defRPr/>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92CE2628-6045-B246-8F3F-71A027704B4E}" type="slidenum">
              <a:rPr lang="en-US" smtClean="0"/>
              <a:pPr>
                <a:defRPr/>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6B7643C3-FA8A-4943-B392-69F2AB9A1C99}" type="slidenum">
              <a:rPr lang="en-US" smtClean="0"/>
              <a:pPr>
                <a:defRPr/>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199488EF-6575-1A43-80D1-EC81BEEEE31D}" type="slidenum">
              <a:rPr lang="en-US" smtClean="0"/>
              <a:pPr>
                <a:defRPr/>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9A76CB2F-5372-8547-AE94-1AF9B08A837D}" type="slidenum">
              <a:rPr lang="en-US" smtClean="0"/>
              <a:pPr>
                <a:defRPr/>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7405949B-58F1-4A42-BD62-9CD3392B4F3F}" type="slidenum">
              <a:rPr lang="en-US" smtClean="0"/>
              <a:pPr>
                <a:defRPr/>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F3AD0AD5-3B94-B844-9C36-EB1FC75AA22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D36F7DB9-E857-EE4A-AA79-C7B627C8A86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98307"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DC620E08-4A7D-AC49-BCA6-588CEADE0BAD}" type="slidenum">
              <a:rPr lang="en-US" sz="1300" smtClean="0"/>
              <a:pPr>
                <a:defRPr/>
              </a:pPr>
              <a:t>6</a:t>
            </a:fld>
            <a:endParaRPr lang="en-US" sz="13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FAFDD95E-07DE-DC4A-BC29-82EC0DA7EA0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72308AFB-427C-8B4A-806B-E7C612952C6D}"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98307"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eaLnBrk="0" fontAlgn="base" hangingPunct="0">
              <a:spcBef>
                <a:spcPct val="0"/>
              </a:spcBef>
              <a:spcAft>
                <a:spcPct val="0"/>
              </a:spcAft>
              <a:defRPr sz="2500">
                <a:solidFill>
                  <a:schemeClr val="tx1"/>
                </a:solidFill>
                <a:latin typeface="Times New Roman" charset="0"/>
                <a:ea typeface="ＭＳ Ｐゴシック" charset="0"/>
              </a:defRPr>
            </a:lvl9pPr>
          </a:lstStyle>
          <a:p>
            <a:pPr>
              <a:defRPr/>
            </a:pPr>
            <a:fld id="{18EFF571-F9FE-CE4C-BB55-D7CC1529B614}" type="slidenum">
              <a:rPr lang="en-US" sz="1300" smtClean="0"/>
              <a:pPr>
                <a:defRPr/>
              </a:pPr>
              <a:t>9</a:t>
            </a:fld>
            <a:endParaRPr lang="en-US"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5"/>
          <p:cNvGrpSpPr>
            <a:grpSpLocks/>
          </p:cNvGrpSpPr>
          <p:nvPr/>
        </p:nvGrpSpPr>
        <p:grpSpPr bwMode="auto">
          <a:xfrm>
            <a:off x="228600" y="2889250"/>
            <a:ext cx="8610600" cy="201613"/>
            <a:chOff x="144" y="1680"/>
            <a:chExt cx="5424" cy="144"/>
          </a:xfrm>
        </p:grpSpPr>
        <p:sp>
          <p:nvSpPr>
            <p:cNvPr id="4" name="Rectangle 6"/>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
          <p:nvSpPr>
            <p:cNvPr id="5" name="Rectangle 7"/>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
          <p:nvSpPr>
            <p:cNvPr id="6" name="Rectangle 8"/>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grpSp>
      <p:sp>
        <p:nvSpPr>
          <p:cNvPr id="7" name="Text Box 9"/>
          <p:cNvSpPr txBox="1">
            <a:spLocks noChangeArrowheads="1"/>
          </p:cNvSpPr>
          <p:nvPr/>
        </p:nvSpPr>
        <p:spPr bwMode="auto">
          <a:xfrm>
            <a:off x="5089525" y="60515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800">
              <a:cs typeface="+mn-cs"/>
            </a:endParaRPr>
          </a:p>
        </p:txBody>
      </p:sp>
      <p:sp>
        <p:nvSpPr>
          <p:cNvPr id="5122"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noProof="0" smtClean="0"/>
              <a:t>Click to edit Master title style</a:t>
            </a:r>
          </a:p>
        </p:txBody>
      </p:sp>
    </p:spTree>
    <p:extLst>
      <p:ext uri="{BB962C8B-B14F-4D97-AF65-F5344CB8AC3E}">
        <p14:creationId xmlns:p14="http://schemas.microsoft.com/office/powerpoint/2010/main" val="69834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238E336C-AD51-664C-A3AE-CC602FF283E2}" type="slidenum">
              <a:rPr lang="en-US"/>
              <a:pPr>
                <a:defRPr/>
              </a:pPr>
              <a:t>‹#›</a:t>
            </a:fld>
            <a:endParaRPr lang="en-US"/>
          </a:p>
        </p:txBody>
      </p:sp>
    </p:spTree>
    <p:extLst>
      <p:ext uri="{BB962C8B-B14F-4D97-AF65-F5344CB8AC3E}">
        <p14:creationId xmlns:p14="http://schemas.microsoft.com/office/powerpoint/2010/main" val="7000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2E83AB63-44A2-2746-B8B4-597C76BA09C1}" type="slidenum">
              <a:rPr lang="en-US"/>
              <a:pPr>
                <a:defRPr/>
              </a:pPr>
              <a:t>‹#›</a:t>
            </a:fld>
            <a:endParaRPr lang="en-US"/>
          </a:p>
        </p:txBody>
      </p:sp>
    </p:spTree>
    <p:extLst>
      <p:ext uri="{BB962C8B-B14F-4D97-AF65-F5344CB8AC3E}">
        <p14:creationId xmlns:p14="http://schemas.microsoft.com/office/powerpoint/2010/main" val="361139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343400" y="6477000"/>
            <a:ext cx="609600" cy="304800"/>
          </a:xfrm>
        </p:spPr>
        <p:txBody>
          <a:bodyPr/>
          <a:lstStyle>
            <a:lvl1pPr>
              <a:defRPr/>
            </a:lvl1pPr>
          </a:lstStyle>
          <a:p>
            <a:pPr>
              <a:defRPr/>
            </a:pPr>
            <a:fld id="{59B6D2A1-783B-7442-B3EF-477C893F1101}" type="slidenum">
              <a:rPr lang="en-US"/>
              <a:pPr>
                <a:defRPr/>
              </a:pPr>
              <a:t>‹#›</a:t>
            </a:fld>
            <a:endParaRPr lang="en-US"/>
          </a:p>
        </p:txBody>
      </p:sp>
      <p:sp>
        <p:nvSpPr>
          <p:cNvPr id="6" name="Footer Placeholder 5"/>
          <p:cNvSpPr>
            <a:spLocks noGrp="1"/>
          </p:cNvSpPr>
          <p:nvPr>
            <p:ph type="ftr" sz="quarter" idx="11"/>
          </p:nvPr>
        </p:nvSpPr>
        <p:spPr>
          <a:xfrm>
            <a:off x="76200" y="6553200"/>
            <a:ext cx="3048000" cy="2286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78852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343400" y="6477000"/>
            <a:ext cx="609600" cy="304800"/>
          </a:xfrm>
        </p:spPr>
        <p:txBody>
          <a:bodyPr/>
          <a:lstStyle>
            <a:lvl1pPr>
              <a:defRPr/>
            </a:lvl1pPr>
          </a:lstStyle>
          <a:p>
            <a:pPr>
              <a:defRPr/>
            </a:pPr>
            <a:fld id="{478D4DFE-0B70-B244-88DB-080D1103FBF9}" type="slidenum">
              <a:rPr lang="en-US"/>
              <a:pPr>
                <a:defRPr/>
              </a:pPr>
              <a:t>‹#›</a:t>
            </a:fld>
            <a:endParaRPr lang="en-US"/>
          </a:p>
        </p:txBody>
      </p:sp>
      <p:sp>
        <p:nvSpPr>
          <p:cNvPr id="6" name="Footer Placeholder 5"/>
          <p:cNvSpPr>
            <a:spLocks noGrp="1"/>
          </p:cNvSpPr>
          <p:nvPr>
            <p:ph type="ftr" sz="quarter" idx="11"/>
          </p:nvPr>
        </p:nvSpPr>
        <p:spPr>
          <a:xfrm>
            <a:off x="76200" y="6553200"/>
            <a:ext cx="3048000" cy="2286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628212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343400" y="6477000"/>
            <a:ext cx="609600" cy="304800"/>
          </a:xfrm>
        </p:spPr>
        <p:txBody>
          <a:bodyPr/>
          <a:lstStyle>
            <a:lvl1pPr>
              <a:defRPr/>
            </a:lvl1pPr>
          </a:lstStyle>
          <a:p>
            <a:pPr>
              <a:defRPr/>
            </a:pPr>
            <a:fld id="{7724ABC0-625B-8D49-8C43-0129F8C8CD15}" type="slidenum">
              <a:rPr lang="en-US"/>
              <a:pPr>
                <a:defRPr/>
              </a:pPr>
              <a:t>‹#›</a:t>
            </a:fld>
            <a:endParaRPr lang="en-US"/>
          </a:p>
        </p:txBody>
      </p:sp>
      <p:sp>
        <p:nvSpPr>
          <p:cNvPr id="6" name="Footer Placeholder 5"/>
          <p:cNvSpPr>
            <a:spLocks noGrp="1"/>
          </p:cNvSpPr>
          <p:nvPr>
            <p:ph type="ftr" sz="quarter" idx="11"/>
          </p:nvPr>
        </p:nvSpPr>
        <p:spPr>
          <a:xfrm>
            <a:off x="76200" y="6553200"/>
            <a:ext cx="3048000" cy="2286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42961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2804FC13-E2F0-FC4E-9838-1BD14FB4A3EF}" type="slidenum">
              <a:rPr lang="en-US"/>
              <a:pPr>
                <a:defRPr/>
              </a:pPr>
              <a:t>‹#›</a:t>
            </a:fld>
            <a:endParaRPr lang="en-US"/>
          </a:p>
        </p:txBody>
      </p:sp>
    </p:spTree>
    <p:extLst>
      <p:ext uri="{BB962C8B-B14F-4D97-AF65-F5344CB8AC3E}">
        <p14:creationId xmlns:p14="http://schemas.microsoft.com/office/powerpoint/2010/main" val="145906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C8644A7-4980-C644-B3CE-B12F71DEB7AD}" type="slidenum">
              <a:rPr lang="en-US"/>
              <a:pPr>
                <a:defRPr/>
              </a:pPr>
              <a:t>‹#›</a:t>
            </a:fld>
            <a:endParaRPr lang="en-US"/>
          </a:p>
        </p:txBody>
      </p:sp>
    </p:spTree>
    <p:extLst>
      <p:ext uri="{BB962C8B-B14F-4D97-AF65-F5344CB8AC3E}">
        <p14:creationId xmlns:p14="http://schemas.microsoft.com/office/powerpoint/2010/main" val="178419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EC0C8709-CBDD-4543-AC19-A11347F40218}" type="slidenum">
              <a:rPr lang="en-US"/>
              <a:pPr>
                <a:defRPr/>
              </a:pPr>
              <a:t>‹#›</a:t>
            </a:fld>
            <a:endParaRPr lang="en-US"/>
          </a:p>
        </p:txBody>
      </p:sp>
    </p:spTree>
    <p:extLst>
      <p:ext uri="{BB962C8B-B14F-4D97-AF65-F5344CB8AC3E}">
        <p14:creationId xmlns:p14="http://schemas.microsoft.com/office/powerpoint/2010/main" val="170924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D8BCCF77-CAD9-0942-95F3-0ACAC5FADC99}" type="slidenum">
              <a:rPr lang="en-US"/>
              <a:pPr>
                <a:defRPr/>
              </a:pPr>
              <a:t>‹#›</a:t>
            </a:fld>
            <a:endParaRPr lang="en-US"/>
          </a:p>
        </p:txBody>
      </p:sp>
    </p:spTree>
    <p:extLst>
      <p:ext uri="{BB962C8B-B14F-4D97-AF65-F5344CB8AC3E}">
        <p14:creationId xmlns:p14="http://schemas.microsoft.com/office/powerpoint/2010/main" val="298301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5ED65B86-93D8-4C42-97CB-069FBE37098E}" type="slidenum">
              <a:rPr lang="en-US"/>
              <a:pPr>
                <a:defRPr/>
              </a:pPr>
              <a:t>‹#›</a:t>
            </a:fld>
            <a:endParaRPr lang="en-US"/>
          </a:p>
        </p:txBody>
      </p:sp>
    </p:spTree>
    <p:extLst>
      <p:ext uri="{BB962C8B-B14F-4D97-AF65-F5344CB8AC3E}">
        <p14:creationId xmlns:p14="http://schemas.microsoft.com/office/powerpoint/2010/main" val="118676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C0A08B7B-C55F-4740-BA23-F3F5AC784020}" type="slidenum">
              <a:rPr lang="en-US"/>
              <a:pPr>
                <a:defRPr/>
              </a:pPr>
              <a:t>‹#›</a:t>
            </a:fld>
            <a:endParaRPr lang="en-US"/>
          </a:p>
        </p:txBody>
      </p:sp>
    </p:spTree>
    <p:extLst>
      <p:ext uri="{BB962C8B-B14F-4D97-AF65-F5344CB8AC3E}">
        <p14:creationId xmlns:p14="http://schemas.microsoft.com/office/powerpoint/2010/main" val="422379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C947471E-16E5-914C-8FC8-949EA1015886}" type="slidenum">
              <a:rPr lang="en-US"/>
              <a:pPr>
                <a:defRPr/>
              </a:pPr>
              <a:t>‹#›</a:t>
            </a:fld>
            <a:endParaRPr lang="en-US"/>
          </a:p>
        </p:txBody>
      </p:sp>
    </p:spTree>
    <p:extLst>
      <p:ext uri="{BB962C8B-B14F-4D97-AF65-F5344CB8AC3E}">
        <p14:creationId xmlns:p14="http://schemas.microsoft.com/office/powerpoint/2010/main" val="264270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304800" y="6477000"/>
            <a:ext cx="3886200" cy="304800"/>
          </a:xfrm>
          <a:prstGeom prst="rect">
            <a:avLst/>
          </a:prstGeom>
        </p:spPr>
        <p:txBody>
          <a:bodyPr/>
          <a:lstStyle>
            <a:lvl1pPr>
              <a:defRPr sz="1800">
                <a:cs typeface="+mn-cs"/>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553F5ED-4869-9A42-8C8F-FE314CC46204}" type="slidenum">
              <a:rPr lang="en-US"/>
              <a:pPr>
                <a:defRPr/>
              </a:pPr>
              <a:t>‹#›</a:t>
            </a:fld>
            <a:endParaRPr lang="en-US"/>
          </a:p>
        </p:txBody>
      </p:sp>
    </p:spTree>
    <p:extLst>
      <p:ext uri="{BB962C8B-B14F-4D97-AF65-F5344CB8AC3E}">
        <p14:creationId xmlns:p14="http://schemas.microsoft.com/office/powerpoint/2010/main" val="31936817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sldNum" sz="quarter" idx="4"/>
          </p:nvPr>
        </p:nvSpPr>
        <p:spPr bwMode="auto">
          <a:xfrm>
            <a:off x="8305800" y="6324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cs typeface="+mn-cs"/>
              </a:defRPr>
            </a:lvl1pPr>
          </a:lstStyle>
          <a:p>
            <a:pPr>
              <a:defRPr/>
            </a:pPr>
            <a:fld id="{6E2D668B-F874-684F-A94C-214D5001E6C7}" type="slidenum">
              <a:rPr lang="en-US"/>
              <a:pPr>
                <a:defRPr/>
              </a:pPr>
              <a:t>‹#›</a:t>
            </a:fld>
            <a:endParaRPr lang="en-US" dirty="0"/>
          </a:p>
        </p:txBody>
      </p:sp>
      <p:sp>
        <p:nvSpPr>
          <p:cNvPr id="4102" name="Rectangle 6"/>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latin typeface="Times New Roman" charset="0"/>
              <a:cs typeface="+mn-cs"/>
            </a:endParaRPr>
          </a:p>
        </p:txBody>
      </p:sp>
      <p:sp>
        <p:nvSpPr>
          <p:cNvPr id="4103" name="Line 7"/>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4104" name="Rectangle 8"/>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latin typeface="Times New Roman" charset="0"/>
              <a:cs typeface="+mn-cs"/>
            </a:endParaRPr>
          </a:p>
        </p:txBody>
      </p:sp>
      <p:sp>
        <p:nvSpPr>
          <p:cNvPr id="4105" name="Rectangle 9"/>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latin typeface="Times New Roman" charset="0"/>
              <a:cs typeface="+mn-cs"/>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Arial" charset="0"/>
          <a:ea typeface="ＭＳ Ｐゴシック" charset="0"/>
        </a:defRPr>
      </a:lvl6pPr>
      <a:lvl7pPr marL="914400" algn="l" rtl="0" fontAlgn="base">
        <a:spcBef>
          <a:spcPct val="0"/>
        </a:spcBef>
        <a:spcAft>
          <a:spcPct val="0"/>
        </a:spcAft>
        <a:defRPr sz="4400">
          <a:solidFill>
            <a:schemeClr val="tx2"/>
          </a:solidFill>
          <a:latin typeface="Arial" charset="0"/>
          <a:ea typeface="ＭＳ Ｐゴシック" charset="0"/>
        </a:defRPr>
      </a:lvl7pPr>
      <a:lvl8pPr marL="1371600" algn="l" rtl="0" fontAlgn="base">
        <a:spcBef>
          <a:spcPct val="0"/>
        </a:spcBef>
        <a:spcAft>
          <a:spcPct val="0"/>
        </a:spcAft>
        <a:defRPr sz="4400">
          <a:solidFill>
            <a:schemeClr val="tx2"/>
          </a:solidFill>
          <a:latin typeface="Arial" charset="0"/>
          <a:ea typeface="ＭＳ Ｐゴシック" charset="0"/>
        </a:defRPr>
      </a:lvl8pPr>
      <a:lvl9pPr marL="1828800" algn="l"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p"/>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2"/>
        </a:buClr>
        <a:buSzPct val="75000"/>
        <a:buFont typeface="Wingdings" charset="0"/>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charset="0"/>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charset="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charset="0"/>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charset="0"/>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charset="0"/>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charset="0"/>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charset="0"/>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9.xml"/><Relationship Id="rId2"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1.xml"/><Relationship Id="rId2"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13.xml"/><Relationship Id="rId2"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15.xml"/><Relationship Id="rId2"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17.xml"/><Relationship Id="rId2"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19.xml"/><Relationship Id="rId2" Type="http://schemas.openxmlformats.org/officeDocument/2006/relationships/tags" Target="../tags/tag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acm.org/about/se-code"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6.wmf"/><Relationship Id="rId1" Type="http://schemas.openxmlformats.org/officeDocument/2006/relationships/tags" Target="../tags/tag21.x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12.xml"/><Relationship Id="rId3"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13.xml"/><Relationship Id="rId3"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4.xml"/><Relationship Id="rId5" Type="http://schemas.openxmlformats.org/officeDocument/2006/relationships/oleObject" Target="../embeddings/oleObject1.bin"/><Relationship Id="rId6"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wmf"/><Relationship Id="rId5" Type="http://schemas.openxmlformats.org/officeDocument/2006/relationships/image" Target="../media/image3.wmf"/><Relationship Id="rId6" Type="http://schemas.openxmlformats.org/officeDocument/2006/relationships/image" Target="../media/image4.wmf"/><Relationship Id="rId7" Type="http://schemas.openxmlformats.org/officeDocument/2006/relationships/image" Target="../media/image5.wmf"/><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1" Type="http://schemas.openxmlformats.org/officeDocument/2006/relationships/tags" Target="../tags/tag5.xml"/><Relationship Id="rId2"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7.xml"/><Relationship Id="rId2"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685800"/>
            <a:ext cx="7772400" cy="2127250"/>
          </a:xfrm>
        </p:spPr>
        <p:txBody>
          <a:bodyPr/>
          <a:lstStyle/>
          <a:p>
            <a:pPr eaLnBrk="1" hangingPunct="1">
              <a:defRPr/>
            </a:pPr>
            <a:r>
              <a:rPr lang="en-US" sz="4000" b="1" dirty="0" smtClean="0">
                <a:cs typeface="+mj-cs"/>
              </a:rPr>
              <a:t>CS 3240:  SW Quality, Part 1</a:t>
            </a:r>
            <a:br>
              <a:rPr lang="en-US" sz="4000" b="1" dirty="0" smtClean="0">
                <a:cs typeface="+mj-cs"/>
              </a:rPr>
            </a:br>
            <a:r>
              <a:rPr lang="en-US" sz="4000" b="1" dirty="0" smtClean="0">
                <a:cs typeface="+mj-cs"/>
              </a:rPr>
              <a:t>Quality and Implementation</a:t>
            </a:r>
            <a:endParaRPr lang="en-US" sz="4000" dirty="0" smtClean="0">
              <a:cs typeface="+mj-cs"/>
            </a:endParaRPr>
          </a:p>
        </p:txBody>
      </p:sp>
      <p:sp>
        <p:nvSpPr>
          <p:cNvPr id="2051" name="Rectangle 3"/>
          <p:cNvSpPr>
            <a:spLocks noGrp="1" noChangeArrowheads="1"/>
          </p:cNvSpPr>
          <p:nvPr>
            <p:ph type="subTitle" idx="4294967295"/>
          </p:nvPr>
        </p:nvSpPr>
        <p:spPr>
          <a:xfrm>
            <a:off x="1371600" y="3276600"/>
            <a:ext cx="6400800" cy="1828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60000"/>
              </a:lnSpc>
              <a:defRPr/>
            </a:pPr>
            <a:endParaRPr lang="en-US" sz="2500" dirty="0" smtClean="0">
              <a:cs typeface="+mn-cs"/>
            </a:endParaRPr>
          </a:p>
          <a:p>
            <a:pPr eaLnBrk="1" hangingPunct="1">
              <a:lnSpc>
                <a:spcPct val="60000"/>
              </a:lnSpc>
              <a:defRPr/>
            </a:pPr>
            <a:r>
              <a:rPr lang="en-US" sz="2500" dirty="0" smtClean="0">
                <a:cs typeface="+mn-cs"/>
              </a:rPr>
              <a:t>Overview of V&amp;V</a:t>
            </a:r>
          </a:p>
          <a:p>
            <a:pPr eaLnBrk="1" hangingPunct="1">
              <a:lnSpc>
                <a:spcPct val="60000"/>
              </a:lnSpc>
              <a:defRPr/>
            </a:pPr>
            <a:r>
              <a:rPr lang="en-US" sz="2500" dirty="0" smtClean="0">
                <a:cs typeface="+mn-cs"/>
              </a:rPr>
              <a:t>Types of Testing</a:t>
            </a:r>
          </a:p>
          <a:p>
            <a:pPr eaLnBrk="1" hangingPunct="1">
              <a:lnSpc>
                <a:spcPct val="60000"/>
              </a:lnSpc>
              <a:defRPr/>
            </a:pPr>
            <a:r>
              <a:rPr lang="en-US" sz="2500" dirty="0" smtClean="0">
                <a:cs typeface="+mn-cs"/>
              </a:rPr>
              <a:t>Unit Testing and TDD</a:t>
            </a:r>
          </a:p>
          <a:p>
            <a:pPr eaLnBrk="1" hangingPunct="1">
              <a:lnSpc>
                <a:spcPct val="60000"/>
              </a:lnSpc>
              <a:defRPr/>
            </a:pPr>
            <a:r>
              <a:rPr lang="en-US" sz="2500" dirty="0" smtClean="0">
                <a:cs typeface="+mn-cs"/>
              </a:rPr>
              <a:t>Inspections</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pPr eaLnBrk="1" hangingPunct="1">
              <a:defRPr/>
            </a:pPr>
            <a:r>
              <a:rPr lang="en-US" smtClean="0">
                <a:cs typeface="+mj-cs"/>
              </a:rPr>
              <a:t>Unit Testing Benefits</a:t>
            </a:r>
          </a:p>
        </p:txBody>
      </p:sp>
      <p:sp>
        <p:nvSpPr>
          <p:cNvPr id="24579" name="Rectangle 3"/>
          <p:cNvSpPr>
            <a:spLocks noGrp="1" noChangeArrowheads="1"/>
          </p:cNvSpPr>
          <p:nvPr>
            <p:ph type="body" idx="1"/>
            <p:custDataLst>
              <p:tags r:id="rId2"/>
            </p:custDataLst>
          </p:nvPr>
        </p:nvSpPr>
        <p:spPr/>
        <p:txBody>
          <a:bodyPr/>
          <a:lstStyle/>
          <a:p>
            <a:pPr eaLnBrk="1" hangingPunct="1">
              <a:defRPr/>
            </a:pPr>
            <a:r>
              <a:rPr lang="en-US" dirty="0" smtClean="0">
                <a:cs typeface="+mn-cs"/>
              </a:rPr>
              <a:t>Developers can work in a predictable way of developing code</a:t>
            </a:r>
          </a:p>
          <a:p>
            <a:pPr eaLnBrk="1" hangingPunct="1">
              <a:defRPr/>
            </a:pPr>
            <a:r>
              <a:rPr lang="en-US" dirty="0" smtClean="0">
                <a:cs typeface="+mn-cs"/>
              </a:rPr>
              <a:t>Programmers write their own unit tests</a:t>
            </a:r>
          </a:p>
          <a:p>
            <a:pPr eaLnBrk="1" hangingPunct="1">
              <a:defRPr/>
            </a:pPr>
            <a:r>
              <a:rPr lang="en-US" dirty="0" smtClean="0">
                <a:cs typeface="+mn-cs"/>
              </a:rPr>
              <a:t>Get rapid response for testing small changes</a:t>
            </a:r>
          </a:p>
          <a:p>
            <a:pPr eaLnBrk="1" hangingPunct="1">
              <a:defRPr/>
            </a:pPr>
            <a:r>
              <a:rPr lang="en-US" dirty="0" smtClean="0">
                <a:cs typeface="+mn-cs"/>
              </a:rPr>
              <a:t>Encourages programmers to build many highly-cohesive loosely-coupled modules to make unit testing easier</a:t>
            </a:r>
          </a:p>
        </p:txBody>
      </p:sp>
      <p:sp>
        <p:nvSpPr>
          <p:cNvPr id="2" name="Slide Number Placeholder 1"/>
          <p:cNvSpPr>
            <a:spLocks noGrp="1"/>
          </p:cNvSpPr>
          <p:nvPr>
            <p:ph type="sldNum" sz="quarter" idx="11"/>
          </p:nvPr>
        </p:nvSpPr>
        <p:spPr/>
        <p:txBody>
          <a:bodyPr/>
          <a:lstStyle/>
          <a:p>
            <a:pPr>
              <a:defRPr/>
            </a:pPr>
            <a:fld id="{05422CB0-E793-5F45-8A11-D78BD75E5D66}" type="slidenum">
              <a:rPr lang="en-US" smtClean="0"/>
              <a:pPr>
                <a:defRPr/>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pPr eaLnBrk="1" hangingPunct="1">
              <a:defRPr/>
            </a:pPr>
            <a:r>
              <a:rPr lang="en-US" smtClean="0">
                <a:cs typeface="+mj-cs"/>
              </a:rPr>
              <a:t>Red/Green/Refactor</a:t>
            </a:r>
          </a:p>
        </p:txBody>
      </p:sp>
      <p:sp>
        <p:nvSpPr>
          <p:cNvPr id="25603" name="Rectangle 3"/>
          <p:cNvSpPr>
            <a:spLocks noGrp="1" noChangeArrowheads="1"/>
          </p:cNvSpPr>
          <p:nvPr>
            <p:ph type="body" idx="1"/>
            <p:custDataLst>
              <p:tags r:id="rId2"/>
            </p:custDataLst>
          </p:nvPr>
        </p:nvSpPr>
        <p:spPr/>
        <p:txBody>
          <a:bodyPr/>
          <a:lstStyle/>
          <a:p>
            <a:pPr eaLnBrk="1" hangingPunct="1">
              <a:defRPr/>
            </a:pPr>
            <a:r>
              <a:rPr lang="en-US" dirty="0" smtClean="0">
                <a:cs typeface="+mn-cs"/>
              </a:rPr>
              <a:t>The TDD mantra of how to code:</a:t>
            </a:r>
          </a:p>
          <a:p>
            <a:pPr lvl="1" eaLnBrk="1" hangingPunct="1">
              <a:defRPr/>
            </a:pPr>
            <a:r>
              <a:rPr lang="en-US" dirty="0" smtClean="0"/>
              <a:t>Red:  write a little </a:t>
            </a:r>
            <a:r>
              <a:rPr lang="en-US" u="sng" dirty="0" smtClean="0"/>
              <a:t>test</a:t>
            </a:r>
            <a:r>
              <a:rPr lang="en-US" dirty="0" smtClean="0"/>
              <a:t> that </a:t>
            </a:r>
            <a:r>
              <a:rPr lang="en-US" dirty="0" err="1" smtClean="0"/>
              <a:t>doesn</a:t>
            </a:r>
            <a:r>
              <a:rPr lang="fr-FR" altLang="ja-JP" dirty="0" smtClean="0">
                <a:latin typeface="Arial"/>
              </a:rPr>
              <a:t>’</a:t>
            </a:r>
            <a:r>
              <a:rPr lang="en-US" dirty="0" smtClean="0"/>
              <a:t>t work, perhaps even </a:t>
            </a:r>
            <a:r>
              <a:rPr lang="en-US" dirty="0" err="1" smtClean="0"/>
              <a:t>doesn</a:t>
            </a:r>
            <a:r>
              <a:rPr lang="fr-FR" altLang="ja-JP" dirty="0" smtClean="0">
                <a:latin typeface="Arial"/>
              </a:rPr>
              <a:t>’</a:t>
            </a:r>
            <a:r>
              <a:rPr lang="en-US" dirty="0" smtClean="0"/>
              <a:t>t compile</a:t>
            </a:r>
          </a:p>
          <a:p>
            <a:pPr lvl="1" eaLnBrk="1" hangingPunct="1">
              <a:defRPr/>
            </a:pPr>
            <a:r>
              <a:rPr lang="en-US" dirty="0" smtClean="0"/>
              <a:t>Green: Write </a:t>
            </a:r>
            <a:r>
              <a:rPr lang="en-US" u="sng" dirty="0" smtClean="0"/>
              <a:t>code</a:t>
            </a:r>
            <a:r>
              <a:rPr lang="en-US" dirty="0" smtClean="0"/>
              <a:t> to make the test work quickly (perhaps not the best code)</a:t>
            </a:r>
          </a:p>
          <a:p>
            <a:pPr lvl="1" eaLnBrk="1" hangingPunct="1">
              <a:defRPr/>
            </a:pPr>
            <a:r>
              <a:rPr lang="en-US" dirty="0" smtClean="0"/>
              <a:t>Refactor: Eliminate duplication and other problems that you did to just make the test work</a:t>
            </a:r>
          </a:p>
        </p:txBody>
      </p:sp>
      <p:sp>
        <p:nvSpPr>
          <p:cNvPr id="2" name="Slide Number Placeholder 1"/>
          <p:cNvSpPr>
            <a:spLocks noGrp="1"/>
          </p:cNvSpPr>
          <p:nvPr>
            <p:ph type="sldNum" sz="quarter" idx="11"/>
          </p:nvPr>
        </p:nvSpPr>
        <p:spPr/>
        <p:txBody>
          <a:bodyPr/>
          <a:lstStyle/>
          <a:p>
            <a:pPr>
              <a:defRPr/>
            </a:pPr>
            <a:fld id="{704DB177-AD8E-364A-B3FE-F4BE3D36932E}" type="slidenum">
              <a:rPr lang="en-US" smtClean="0"/>
              <a:pPr>
                <a:defRPr/>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pPr eaLnBrk="1" hangingPunct="1">
              <a:defRPr/>
            </a:pPr>
            <a:r>
              <a:rPr lang="en-US" smtClean="0">
                <a:cs typeface="+mj-cs"/>
              </a:rPr>
              <a:t>Why Unit Test?</a:t>
            </a:r>
          </a:p>
        </p:txBody>
      </p:sp>
      <p:sp>
        <p:nvSpPr>
          <p:cNvPr id="3075" name="Rectangle 3"/>
          <p:cNvSpPr>
            <a:spLocks noGrp="1" noChangeArrowheads="1"/>
          </p:cNvSpPr>
          <p:nvPr>
            <p:ph type="body" idx="1"/>
            <p:custDataLst>
              <p:tags r:id="rId2"/>
            </p:custDataLst>
          </p:nvPr>
        </p:nvSpPr>
        <p:spPr/>
        <p:txBody>
          <a:bodyPr/>
          <a:lstStyle/>
          <a:p>
            <a:pPr eaLnBrk="1" hangingPunct="1">
              <a:defRPr/>
            </a:pPr>
            <a:r>
              <a:rPr lang="en-US" dirty="0" smtClean="0">
                <a:cs typeface="+mn-cs"/>
              </a:rPr>
              <a:t>Of course it</a:t>
            </a:r>
            <a:r>
              <a:rPr lang="fr-FR" altLang="ja-JP" dirty="0" smtClean="0">
                <a:latin typeface="Arial"/>
                <a:cs typeface="+mn-cs"/>
              </a:rPr>
              <a:t>’</a:t>
            </a:r>
            <a:r>
              <a:rPr lang="en-US" dirty="0" smtClean="0">
                <a:cs typeface="+mn-cs"/>
              </a:rPr>
              <a:t>s good to do</a:t>
            </a:r>
          </a:p>
          <a:p>
            <a:pPr lvl="1" eaLnBrk="1" hangingPunct="1">
              <a:defRPr/>
            </a:pPr>
            <a:r>
              <a:rPr lang="en-US" dirty="0" smtClean="0"/>
              <a:t>So is eating spinach</a:t>
            </a:r>
          </a:p>
          <a:p>
            <a:pPr eaLnBrk="1" hangingPunct="1">
              <a:defRPr/>
            </a:pPr>
            <a:r>
              <a:rPr lang="en-US" dirty="0" smtClean="0">
                <a:cs typeface="+mn-cs"/>
              </a:rPr>
              <a:t>Bottom line: </a:t>
            </a:r>
            <a:r>
              <a:rPr lang="en-US" u="sng" dirty="0" smtClean="0">
                <a:cs typeface="+mn-cs"/>
              </a:rPr>
              <a:t>Gives you confidence your code does what you think it does</a:t>
            </a:r>
          </a:p>
          <a:p>
            <a:pPr lvl="1" eaLnBrk="1" hangingPunct="1">
              <a:defRPr/>
            </a:pPr>
            <a:r>
              <a:rPr lang="en-US" dirty="0" smtClean="0"/>
              <a:t>Without this, where are you?</a:t>
            </a:r>
          </a:p>
          <a:p>
            <a:pPr eaLnBrk="1" hangingPunct="1">
              <a:defRPr/>
            </a:pPr>
            <a:r>
              <a:rPr lang="en-US" dirty="0" smtClean="0">
                <a:cs typeface="+mn-cs"/>
              </a:rPr>
              <a:t>What it doesn’t do:</a:t>
            </a:r>
          </a:p>
          <a:p>
            <a:pPr lvl="1" eaLnBrk="1" hangingPunct="1">
              <a:defRPr/>
            </a:pPr>
            <a:r>
              <a:rPr lang="en-US" dirty="0" smtClean="0"/>
              <a:t>Right thing for customer? </a:t>
            </a:r>
          </a:p>
          <a:p>
            <a:pPr lvl="2" eaLnBrk="1" hangingPunct="1">
              <a:defRPr/>
            </a:pPr>
            <a:r>
              <a:rPr lang="en-US" dirty="0" smtClean="0"/>
              <a:t>Not acceptance testing. Not validation.</a:t>
            </a:r>
          </a:p>
          <a:p>
            <a:pPr lvl="1" eaLnBrk="1" hangingPunct="1">
              <a:defRPr/>
            </a:pPr>
            <a:r>
              <a:rPr lang="en-US" dirty="0" smtClean="0"/>
              <a:t>All system components work together correctly and well?  Not integration or performance testing</a:t>
            </a:r>
          </a:p>
        </p:txBody>
      </p:sp>
      <p:sp>
        <p:nvSpPr>
          <p:cNvPr id="2" name="Slide Number Placeholder 1"/>
          <p:cNvSpPr>
            <a:spLocks noGrp="1"/>
          </p:cNvSpPr>
          <p:nvPr>
            <p:ph type="sldNum" sz="quarter" idx="11"/>
          </p:nvPr>
        </p:nvSpPr>
        <p:spPr/>
        <p:txBody>
          <a:bodyPr/>
          <a:lstStyle/>
          <a:p>
            <a:pPr>
              <a:defRPr/>
            </a:pPr>
            <a:fld id="{FF767722-94AA-4040-A81E-167FD877A440}" type="slidenum">
              <a:rPr lang="en-US" smtClean="0"/>
              <a:pPr>
                <a:defRPr/>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pPr eaLnBrk="1" hangingPunct="1">
              <a:defRPr/>
            </a:pPr>
            <a:r>
              <a:rPr lang="en-US" smtClean="0">
                <a:cs typeface="+mj-cs"/>
              </a:rPr>
              <a:t>Confidence in Your Code</a:t>
            </a:r>
          </a:p>
        </p:txBody>
      </p:sp>
      <p:sp>
        <p:nvSpPr>
          <p:cNvPr id="4099" name="Rectangle 3"/>
          <p:cNvSpPr>
            <a:spLocks noGrp="1" noChangeArrowheads="1"/>
          </p:cNvSpPr>
          <p:nvPr>
            <p:ph type="body" idx="1"/>
            <p:custDataLst>
              <p:tags r:id="rId2"/>
            </p:custDataLst>
          </p:nvPr>
        </p:nvSpPr>
        <p:spPr/>
        <p:txBody>
          <a:bodyPr/>
          <a:lstStyle/>
          <a:p>
            <a:pPr eaLnBrk="1" hangingPunct="1">
              <a:lnSpc>
                <a:spcPct val="80000"/>
              </a:lnSpc>
              <a:defRPr/>
            </a:pPr>
            <a:r>
              <a:rPr lang="en-US" dirty="0" smtClean="0">
                <a:cs typeface="+mn-cs"/>
              </a:rPr>
              <a:t>Generally, are you confident in code you write?</a:t>
            </a:r>
          </a:p>
          <a:p>
            <a:pPr lvl="1" eaLnBrk="1" hangingPunct="1">
              <a:lnSpc>
                <a:spcPct val="80000"/>
              </a:lnSpc>
              <a:defRPr/>
            </a:pPr>
            <a:r>
              <a:rPr lang="en-US" dirty="0" smtClean="0"/>
              <a:t>If so, what justifies this?</a:t>
            </a:r>
          </a:p>
          <a:p>
            <a:pPr eaLnBrk="1" hangingPunct="1">
              <a:lnSpc>
                <a:spcPct val="80000"/>
              </a:lnSpc>
              <a:defRPr/>
            </a:pPr>
            <a:r>
              <a:rPr lang="en-US" dirty="0" smtClean="0">
                <a:cs typeface="+mn-cs"/>
              </a:rPr>
              <a:t>If your code </a:t>
            </a:r>
            <a:r>
              <a:rPr lang="en-US" dirty="0" err="1" smtClean="0">
                <a:cs typeface="+mn-cs"/>
              </a:rPr>
              <a:t>doesn</a:t>
            </a:r>
            <a:r>
              <a:rPr lang="fr-FR" dirty="0" smtClean="0">
                <a:cs typeface="+mn-cs"/>
              </a:rPr>
              <a:t>’</a:t>
            </a:r>
            <a:r>
              <a:rPr lang="en-US" dirty="0" smtClean="0">
                <a:cs typeface="+mn-cs"/>
              </a:rPr>
              <a:t>t do what you think it does, then why do further testing from there?</a:t>
            </a:r>
          </a:p>
          <a:p>
            <a:pPr eaLnBrk="1" hangingPunct="1">
              <a:lnSpc>
                <a:spcPct val="80000"/>
              </a:lnSpc>
              <a:defRPr/>
            </a:pPr>
            <a:r>
              <a:rPr lang="en-US" dirty="0" smtClean="0">
                <a:cs typeface="+mn-cs"/>
              </a:rPr>
              <a:t>Confidence and other benefits</a:t>
            </a:r>
          </a:p>
          <a:p>
            <a:pPr lvl="1" eaLnBrk="1" hangingPunct="1">
              <a:lnSpc>
                <a:spcPct val="80000"/>
              </a:lnSpc>
              <a:defRPr/>
            </a:pPr>
            <a:r>
              <a:rPr lang="en-US" dirty="0" smtClean="0"/>
              <a:t>Allows you to do what</a:t>
            </a:r>
            <a:r>
              <a:rPr lang="fr-FR" altLang="ja-JP" dirty="0" smtClean="0">
                <a:latin typeface="Arial"/>
              </a:rPr>
              <a:t>’</a:t>
            </a:r>
            <a:r>
              <a:rPr lang="en-US" dirty="0" smtClean="0"/>
              <a:t>s next knowing what you</a:t>
            </a:r>
            <a:r>
              <a:rPr lang="fr-FR" altLang="ja-JP" dirty="0" smtClean="0">
                <a:latin typeface="Arial"/>
              </a:rPr>
              <a:t>’</a:t>
            </a:r>
            <a:r>
              <a:rPr lang="en-US" dirty="0" err="1" smtClean="0"/>
              <a:t>ve</a:t>
            </a:r>
            <a:r>
              <a:rPr lang="en-US" dirty="0" smtClean="0"/>
              <a:t> done is OK</a:t>
            </a:r>
          </a:p>
          <a:p>
            <a:pPr lvl="1" eaLnBrk="1" hangingPunct="1">
              <a:lnSpc>
                <a:spcPct val="80000"/>
              </a:lnSpc>
              <a:defRPr/>
            </a:pPr>
            <a:r>
              <a:rPr lang="en-US" dirty="0" smtClean="0"/>
              <a:t>Allows you to make changes</a:t>
            </a:r>
          </a:p>
          <a:p>
            <a:pPr lvl="1" eaLnBrk="1" hangingPunct="1">
              <a:lnSpc>
                <a:spcPct val="80000"/>
              </a:lnSpc>
              <a:defRPr/>
            </a:pPr>
            <a:r>
              <a:rPr lang="en-US" dirty="0" smtClean="0"/>
              <a:t>Avoids a growing </a:t>
            </a:r>
            <a:r>
              <a:rPr lang="ja-JP" altLang="en-US" dirty="0" smtClean="0">
                <a:latin typeface="Arial"/>
              </a:rPr>
              <a:t>“</a:t>
            </a:r>
            <a:r>
              <a:rPr lang="en-US" dirty="0" smtClean="0"/>
              <a:t>house of cards</a:t>
            </a:r>
            <a:r>
              <a:rPr lang="ja-JP" altLang="en-US" dirty="0" smtClean="0">
                <a:latin typeface="Arial"/>
              </a:rPr>
              <a:t>”</a:t>
            </a:r>
            <a:endParaRPr lang="en-US" dirty="0" smtClean="0"/>
          </a:p>
          <a:p>
            <a:pPr lvl="1" eaLnBrk="1" hangingPunct="1">
              <a:lnSpc>
                <a:spcPct val="80000"/>
              </a:lnSpc>
              <a:defRPr/>
            </a:pPr>
            <a:r>
              <a:rPr lang="en-US" dirty="0" smtClean="0"/>
              <a:t>Documents your intentions to others</a:t>
            </a:r>
          </a:p>
          <a:p>
            <a:pPr lvl="1" eaLnBrk="1" hangingPunct="1">
              <a:lnSpc>
                <a:spcPct val="80000"/>
              </a:lnSpc>
              <a:defRPr/>
            </a:pPr>
            <a:r>
              <a:rPr lang="en-US" dirty="0" smtClean="0"/>
              <a:t>Gives you a more satisfying experience</a:t>
            </a:r>
          </a:p>
        </p:txBody>
      </p:sp>
      <p:sp>
        <p:nvSpPr>
          <p:cNvPr id="2" name="Slide Number Placeholder 1"/>
          <p:cNvSpPr>
            <a:spLocks noGrp="1"/>
          </p:cNvSpPr>
          <p:nvPr>
            <p:ph type="sldNum" sz="quarter" idx="11"/>
          </p:nvPr>
        </p:nvSpPr>
        <p:spPr/>
        <p:txBody>
          <a:bodyPr/>
          <a:lstStyle/>
          <a:p>
            <a:pPr>
              <a:defRPr/>
            </a:pPr>
            <a:fld id="{B2B4B480-A208-5943-99DD-94329C46426D}" type="slidenum">
              <a:rPr lang="en-US" smtClean="0"/>
              <a:pPr>
                <a:defRPr/>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pPr eaLnBrk="1" hangingPunct="1">
              <a:defRPr/>
            </a:pPr>
            <a:r>
              <a:rPr lang="en-US" smtClean="0">
                <a:cs typeface="+mj-cs"/>
              </a:rPr>
              <a:t>Steps when Unit Testing</a:t>
            </a:r>
          </a:p>
        </p:txBody>
      </p:sp>
      <p:sp>
        <p:nvSpPr>
          <p:cNvPr id="6147" name="Rectangle 3"/>
          <p:cNvSpPr>
            <a:spLocks noGrp="1" noChangeArrowheads="1"/>
          </p:cNvSpPr>
          <p:nvPr>
            <p:ph type="body" idx="1"/>
            <p:custDataLst>
              <p:tags r:id="rId2"/>
            </p:custDataLst>
          </p:nvPr>
        </p:nvSpPr>
        <p:spPr/>
        <p:txBody>
          <a:bodyPr/>
          <a:lstStyle/>
          <a:p>
            <a:pPr eaLnBrk="1" hangingPunct="1">
              <a:lnSpc>
                <a:spcPct val="90000"/>
              </a:lnSpc>
              <a:defRPr/>
            </a:pPr>
            <a:r>
              <a:rPr lang="en-US" dirty="0" smtClean="0">
                <a:cs typeface="+mn-cs"/>
              </a:rPr>
              <a:t>Decide how to test a method and write them</a:t>
            </a:r>
          </a:p>
          <a:p>
            <a:pPr lvl="1" eaLnBrk="1" hangingPunct="1">
              <a:lnSpc>
                <a:spcPct val="90000"/>
              </a:lnSpc>
              <a:defRPr/>
            </a:pPr>
            <a:r>
              <a:rPr lang="en-US" dirty="0" smtClean="0"/>
              <a:t>Before (maybe while) writing code itself</a:t>
            </a:r>
          </a:p>
          <a:p>
            <a:pPr lvl="1" eaLnBrk="1" hangingPunct="1">
              <a:lnSpc>
                <a:spcPct val="90000"/>
              </a:lnSpc>
              <a:defRPr/>
            </a:pPr>
            <a:r>
              <a:rPr lang="en-US" dirty="0" smtClean="0"/>
              <a:t>Forces you to understand what you</a:t>
            </a:r>
            <a:r>
              <a:rPr lang="fr-FR" dirty="0" smtClean="0"/>
              <a:t>’</a:t>
            </a:r>
            <a:r>
              <a:rPr lang="en-US" dirty="0" smtClean="0"/>
              <a:t>re building</a:t>
            </a:r>
          </a:p>
          <a:p>
            <a:pPr eaLnBrk="1" hangingPunct="1">
              <a:lnSpc>
                <a:spcPct val="90000"/>
              </a:lnSpc>
              <a:defRPr/>
            </a:pPr>
            <a:r>
              <a:rPr lang="en-US" dirty="0" smtClean="0">
                <a:cs typeface="+mn-cs"/>
              </a:rPr>
              <a:t>Run the test yourself </a:t>
            </a:r>
            <a:r>
              <a:rPr lang="en-US" u="sng" dirty="0" smtClean="0">
                <a:cs typeface="+mn-cs"/>
              </a:rPr>
              <a:t>together with all other tests</a:t>
            </a:r>
          </a:p>
          <a:p>
            <a:pPr lvl="1" eaLnBrk="1" hangingPunct="1">
              <a:lnSpc>
                <a:spcPct val="90000"/>
              </a:lnSpc>
              <a:defRPr/>
            </a:pPr>
            <a:r>
              <a:rPr lang="en-US" dirty="0" smtClean="0"/>
              <a:t>You run them, not someone else</a:t>
            </a:r>
          </a:p>
          <a:p>
            <a:pPr eaLnBrk="1" hangingPunct="1">
              <a:lnSpc>
                <a:spcPct val="90000"/>
              </a:lnSpc>
              <a:defRPr/>
            </a:pPr>
            <a:r>
              <a:rPr lang="en-US" dirty="0" smtClean="0">
                <a:cs typeface="+mn-cs"/>
              </a:rPr>
              <a:t>This test and all others </a:t>
            </a:r>
            <a:r>
              <a:rPr lang="en-US" u="sng" dirty="0" smtClean="0">
                <a:cs typeface="+mn-cs"/>
              </a:rPr>
              <a:t>must</a:t>
            </a:r>
            <a:r>
              <a:rPr lang="en-US" dirty="0" smtClean="0">
                <a:cs typeface="+mn-cs"/>
              </a:rPr>
              <a:t> pass together</a:t>
            </a:r>
          </a:p>
          <a:p>
            <a:pPr lvl="1" eaLnBrk="1" hangingPunct="1">
              <a:lnSpc>
                <a:spcPct val="90000"/>
              </a:lnSpc>
              <a:defRPr/>
            </a:pPr>
            <a:r>
              <a:rPr lang="en-US" dirty="0" smtClean="0"/>
              <a:t>Do not add features until all tests pass!</a:t>
            </a:r>
          </a:p>
        </p:txBody>
      </p:sp>
      <p:sp>
        <p:nvSpPr>
          <p:cNvPr id="2" name="Slide Number Placeholder 1"/>
          <p:cNvSpPr>
            <a:spLocks noGrp="1"/>
          </p:cNvSpPr>
          <p:nvPr>
            <p:ph type="sldNum" sz="quarter" idx="11"/>
          </p:nvPr>
        </p:nvSpPr>
        <p:spPr/>
        <p:txBody>
          <a:bodyPr/>
          <a:lstStyle/>
          <a:p>
            <a:pPr>
              <a:defRPr/>
            </a:pPr>
            <a:fld id="{A6E9903D-276D-3147-BD67-BF43C8940367}" type="slidenum">
              <a:rPr lang="en-US" smtClean="0"/>
              <a:pPr>
                <a:defRPr/>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p:txBody>
          <a:bodyPr/>
          <a:lstStyle/>
          <a:p>
            <a:pPr eaLnBrk="1" hangingPunct="1">
              <a:defRPr/>
            </a:pPr>
            <a:r>
              <a:rPr lang="en-US" dirty="0" err="1" smtClean="0">
                <a:cs typeface="+mj-cs"/>
              </a:rPr>
              <a:t>JUnit</a:t>
            </a:r>
            <a:r>
              <a:rPr lang="en-US" dirty="0" smtClean="0">
                <a:latin typeface="Arial"/>
                <a:cs typeface="+mj-cs"/>
              </a:rPr>
              <a:t> and Friend</a:t>
            </a:r>
            <a:r>
              <a:rPr lang="en-US" dirty="0" smtClean="0">
                <a:cs typeface="+mj-cs"/>
              </a:rPr>
              <a:t>s</a:t>
            </a:r>
            <a:r>
              <a:rPr lang="fr-FR" dirty="0" smtClean="0">
                <a:cs typeface="+mj-cs"/>
              </a:rPr>
              <a:t>’</a:t>
            </a:r>
            <a:r>
              <a:rPr lang="en-US" dirty="0" smtClean="0">
                <a:cs typeface="+mj-cs"/>
              </a:rPr>
              <a:t> Approach</a:t>
            </a:r>
          </a:p>
        </p:txBody>
      </p:sp>
      <p:sp>
        <p:nvSpPr>
          <p:cNvPr id="5123" name="Rectangle 3"/>
          <p:cNvSpPr>
            <a:spLocks noGrp="1" noChangeArrowheads="1"/>
          </p:cNvSpPr>
          <p:nvPr>
            <p:ph type="body" idx="1"/>
            <p:custDataLst>
              <p:tags r:id="rId2"/>
            </p:custDataLst>
          </p:nvPr>
        </p:nvSpPr>
        <p:spPr/>
        <p:txBody>
          <a:bodyPr/>
          <a:lstStyle/>
          <a:p>
            <a:pPr eaLnBrk="1" hangingPunct="1">
              <a:defRPr/>
            </a:pPr>
            <a:r>
              <a:rPr lang="en-US" dirty="0" smtClean="0">
                <a:cs typeface="+mn-cs"/>
              </a:rPr>
              <a:t>Fundamentally, tests based on methods</a:t>
            </a:r>
          </a:p>
          <a:p>
            <a:pPr lvl="1" eaLnBrk="1" hangingPunct="1">
              <a:defRPr/>
            </a:pPr>
            <a:r>
              <a:rPr lang="en-US" dirty="0" smtClean="0"/>
              <a:t>Good starting point!  (Not sufficient)</a:t>
            </a:r>
          </a:p>
          <a:p>
            <a:pPr eaLnBrk="1" hangingPunct="1">
              <a:defRPr/>
            </a:pPr>
            <a:r>
              <a:rPr lang="en-US" dirty="0" smtClean="0">
                <a:cs typeface="+mn-cs"/>
              </a:rPr>
              <a:t>These frameworks provide</a:t>
            </a:r>
          </a:p>
          <a:p>
            <a:pPr lvl="1" eaLnBrk="1" hangingPunct="1">
              <a:defRPr/>
            </a:pPr>
            <a:r>
              <a:rPr lang="en-US" dirty="0" smtClean="0"/>
              <a:t>A family of assert methods</a:t>
            </a:r>
          </a:p>
          <a:p>
            <a:pPr lvl="1" eaLnBrk="1" hangingPunct="1">
              <a:defRPr/>
            </a:pPr>
            <a:r>
              <a:rPr lang="en-US" dirty="0" smtClean="0"/>
              <a:t>Methods you can run before/after each test and before/after the test-suite</a:t>
            </a:r>
          </a:p>
          <a:p>
            <a:pPr lvl="1" eaLnBrk="1" hangingPunct="1">
              <a:defRPr/>
            </a:pPr>
            <a:r>
              <a:rPr lang="en-US" dirty="0" smtClean="0"/>
              <a:t>A framework and environment to make testing easy and rewarding</a:t>
            </a:r>
          </a:p>
          <a:p>
            <a:pPr lvl="2" eaLnBrk="1" hangingPunct="1">
              <a:defRPr/>
            </a:pPr>
            <a:r>
              <a:rPr lang="en-US" dirty="0" smtClean="0"/>
              <a:t>Tools makes it even easier</a:t>
            </a:r>
          </a:p>
          <a:p>
            <a:pPr lvl="2" eaLnBrk="1" hangingPunct="1">
              <a:defRPr/>
            </a:pPr>
            <a:r>
              <a:rPr lang="en-US" dirty="0" smtClean="0"/>
              <a:t>In your IDE</a:t>
            </a:r>
          </a:p>
          <a:p>
            <a:pPr lvl="2" eaLnBrk="1" hangingPunct="1">
              <a:defRPr/>
            </a:pPr>
            <a:r>
              <a:rPr lang="en-US" dirty="0" smtClean="0"/>
              <a:t>In your continuous integration set-up</a:t>
            </a:r>
          </a:p>
        </p:txBody>
      </p:sp>
      <p:sp>
        <p:nvSpPr>
          <p:cNvPr id="2" name="Slide Number Placeholder 1"/>
          <p:cNvSpPr>
            <a:spLocks noGrp="1"/>
          </p:cNvSpPr>
          <p:nvPr>
            <p:ph type="sldNum" sz="quarter" idx="11"/>
          </p:nvPr>
        </p:nvSpPr>
        <p:spPr/>
        <p:txBody>
          <a:bodyPr/>
          <a:lstStyle/>
          <a:p>
            <a:pPr>
              <a:defRPr/>
            </a:pPr>
            <a:fld id="{1C7D3966-9499-1747-8C29-BFA67E996C43}" type="slidenum">
              <a:rPr lang="en-US" smtClean="0"/>
              <a:pPr>
                <a:defRPr/>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Test Cases</a:t>
            </a:r>
            <a:endParaRPr lang="en-US" dirty="0"/>
          </a:p>
        </p:txBody>
      </p:sp>
      <p:sp>
        <p:nvSpPr>
          <p:cNvPr id="3" name="Content Placeholder 2"/>
          <p:cNvSpPr>
            <a:spLocks noGrp="1"/>
          </p:cNvSpPr>
          <p:nvPr>
            <p:ph idx="1"/>
          </p:nvPr>
        </p:nvSpPr>
        <p:spPr/>
        <p:txBody>
          <a:bodyPr/>
          <a:lstStyle/>
          <a:p>
            <a:pPr>
              <a:defRPr/>
            </a:pPr>
            <a:r>
              <a:rPr lang="en-US" dirty="0" smtClean="0"/>
              <a:t>Without planning, you’ll need luck and skill to succeed at anything</a:t>
            </a:r>
          </a:p>
          <a:p>
            <a:pPr lvl="1">
              <a:defRPr/>
            </a:pPr>
            <a:r>
              <a:rPr lang="en-US" dirty="0" smtClean="0"/>
              <a:t>Not what we expect of professional engineers!</a:t>
            </a:r>
          </a:p>
          <a:p>
            <a:pPr>
              <a:defRPr/>
            </a:pPr>
            <a:endParaRPr lang="en-US" dirty="0"/>
          </a:p>
          <a:p>
            <a:pPr>
              <a:defRPr/>
            </a:pPr>
            <a:r>
              <a:rPr lang="en-US" dirty="0" smtClean="0"/>
              <a:t>Designing good test cases important in various approaches</a:t>
            </a:r>
          </a:p>
          <a:p>
            <a:pPr lvl="1">
              <a:defRPr/>
            </a:pPr>
            <a:r>
              <a:rPr lang="en-US" dirty="0" smtClean="0"/>
              <a:t>TDD, Agile</a:t>
            </a:r>
          </a:p>
          <a:p>
            <a:pPr lvl="1">
              <a:defRPr/>
            </a:pPr>
            <a:r>
              <a:rPr lang="en-US" dirty="0" smtClean="0"/>
              <a:t>Plan-driven</a:t>
            </a:r>
          </a:p>
          <a:p>
            <a:pPr lvl="1">
              <a:defRPr/>
            </a:pPr>
            <a:r>
              <a:rPr lang="en-US" dirty="0" smtClean="0"/>
              <a:t>Safety-critical systems</a:t>
            </a:r>
          </a:p>
        </p:txBody>
      </p:sp>
      <p:sp>
        <p:nvSpPr>
          <p:cNvPr id="4" name="Slide Number Placeholder 3"/>
          <p:cNvSpPr>
            <a:spLocks noGrp="1"/>
          </p:cNvSpPr>
          <p:nvPr>
            <p:ph type="sldNum" sz="quarter" idx="11"/>
          </p:nvPr>
        </p:nvSpPr>
        <p:spPr/>
        <p:txBody>
          <a:bodyPr/>
          <a:lstStyle/>
          <a:p>
            <a:pPr>
              <a:defRPr/>
            </a:pPr>
            <a:fld id="{427DDF59-A493-3C47-BEB7-9176149854A3}" type="slidenum">
              <a:rPr lang="en-US" smtClean="0"/>
              <a:pPr>
                <a:defRPr/>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Anatomy of a Test Case</a:t>
            </a:r>
            <a:endParaRPr lang="en-US" dirty="0"/>
          </a:p>
        </p:txBody>
      </p:sp>
      <p:sp>
        <p:nvSpPr>
          <p:cNvPr id="3" name="Content Placeholder 2"/>
          <p:cNvSpPr>
            <a:spLocks noGrp="1"/>
          </p:cNvSpPr>
          <p:nvPr>
            <p:ph idx="1"/>
          </p:nvPr>
        </p:nvSpPr>
        <p:spPr/>
        <p:txBody>
          <a:bodyPr/>
          <a:lstStyle/>
          <a:p>
            <a:pPr>
              <a:defRPr/>
            </a:pPr>
            <a:r>
              <a:rPr lang="en-US" dirty="0" smtClean="0"/>
              <a:t>NCSU book, section 2.1</a:t>
            </a:r>
          </a:p>
          <a:p>
            <a:pPr>
              <a:defRPr/>
            </a:pPr>
            <a:r>
              <a:rPr lang="en-US" dirty="0" smtClean="0"/>
              <a:t>They say:</a:t>
            </a:r>
          </a:p>
          <a:p>
            <a:pPr lvl="1">
              <a:defRPr/>
            </a:pPr>
            <a:r>
              <a:rPr lang="en-US" dirty="0" smtClean="0"/>
              <a:t>ID, Description, Expected Results, [Actual Results]</a:t>
            </a:r>
          </a:p>
          <a:p>
            <a:pPr lvl="1">
              <a:defRPr/>
            </a:pPr>
            <a:r>
              <a:rPr lang="en-US" dirty="0" smtClean="0"/>
              <a:t>Note:  the latter information is a post-planning result</a:t>
            </a:r>
            <a:endParaRPr lang="en-US" dirty="0"/>
          </a:p>
          <a:p>
            <a:pPr>
              <a:defRPr/>
            </a:pPr>
            <a:r>
              <a:rPr lang="en-US" dirty="0" smtClean="0"/>
              <a:t>In CS3240, we say:</a:t>
            </a:r>
          </a:p>
          <a:p>
            <a:pPr lvl="1">
              <a:defRPr/>
            </a:pPr>
            <a:r>
              <a:rPr lang="en-US" dirty="0" smtClean="0"/>
              <a:t>ID, Short Description, State &amp; Inputs, Expected Results</a:t>
            </a:r>
            <a:endParaRPr lang="en-US" dirty="0"/>
          </a:p>
        </p:txBody>
      </p:sp>
      <p:sp>
        <p:nvSpPr>
          <p:cNvPr id="4" name="Slide Number Placeholder 3"/>
          <p:cNvSpPr>
            <a:spLocks noGrp="1"/>
          </p:cNvSpPr>
          <p:nvPr>
            <p:ph type="sldNum" sz="quarter" idx="11"/>
          </p:nvPr>
        </p:nvSpPr>
        <p:spPr/>
        <p:txBody>
          <a:bodyPr/>
          <a:lstStyle/>
          <a:p>
            <a:pPr>
              <a:defRPr/>
            </a:pPr>
            <a:fld id="{CB1AE80B-51F1-774A-A363-6D69649B26C5}" type="slidenum">
              <a:rPr lang="en-US" smtClean="0"/>
              <a:pPr>
                <a:defRPr/>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Important of System’s State</a:t>
            </a:r>
            <a:endParaRPr lang="en-US" dirty="0"/>
          </a:p>
        </p:txBody>
      </p:sp>
      <p:sp>
        <p:nvSpPr>
          <p:cNvPr id="3" name="Content Placeholder 2"/>
          <p:cNvSpPr>
            <a:spLocks noGrp="1"/>
          </p:cNvSpPr>
          <p:nvPr>
            <p:ph idx="1"/>
          </p:nvPr>
        </p:nvSpPr>
        <p:spPr/>
        <p:txBody>
          <a:bodyPr/>
          <a:lstStyle/>
          <a:p>
            <a:pPr>
              <a:defRPr/>
            </a:pPr>
            <a:r>
              <a:rPr lang="en-US" dirty="0" smtClean="0"/>
              <a:t>Complex SW systems are complex because of the extremely large number of states the system can be in</a:t>
            </a:r>
          </a:p>
          <a:p>
            <a:pPr>
              <a:defRPr/>
            </a:pPr>
            <a:r>
              <a:rPr lang="en-US" dirty="0" smtClean="0"/>
              <a:t>This is a </a:t>
            </a:r>
            <a:r>
              <a:rPr lang="en-US" strike="sngStrike" dirty="0" smtClean="0"/>
              <a:t>nightmare</a:t>
            </a:r>
            <a:r>
              <a:rPr lang="en-US" dirty="0" smtClean="0"/>
              <a:t> challenge!</a:t>
            </a:r>
          </a:p>
          <a:p>
            <a:pPr>
              <a:defRPr/>
            </a:pPr>
            <a:r>
              <a:rPr lang="en-US" dirty="0" smtClean="0"/>
              <a:t>One lesson: try to control state complexity</a:t>
            </a:r>
          </a:p>
          <a:p>
            <a:pPr lvl="1">
              <a:defRPr/>
            </a:pPr>
            <a:r>
              <a:rPr lang="en-US" dirty="0" smtClean="0"/>
              <a:t>How?</a:t>
            </a:r>
          </a:p>
          <a:p>
            <a:pPr>
              <a:defRPr/>
            </a:pPr>
            <a:r>
              <a:rPr lang="en-US" dirty="0" smtClean="0"/>
              <a:t>This issue makes reproducing failures hard</a:t>
            </a:r>
          </a:p>
          <a:p>
            <a:pPr>
              <a:defRPr/>
            </a:pPr>
            <a:r>
              <a:rPr lang="en-US" dirty="0" smtClean="0"/>
              <a:t>For testing purposes, be as clear about state as possible</a:t>
            </a:r>
            <a:endParaRPr lang="en-US" dirty="0"/>
          </a:p>
        </p:txBody>
      </p:sp>
      <p:sp>
        <p:nvSpPr>
          <p:cNvPr id="4" name="Slide Number Placeholder 3"/>
          <p:cNvSpPr>
            <a:spLocks noGrp="1"/>
          </p:cNvSpPr>
          <p:nvPr>
            <p:ph type="sldNum" sz="quarter" idx="11"/>
          </p:nvPr>
        </p:nvSpPr>
        <p:spPr/>
        <p:txBody>
          <a:bodyPr/>
          <a:lstStyle/>
          <a:p>
            <a:pPr>
              <a:defRPr/>
            </a:pPr>
            <a:fld id="{380FEAEF-45EE-5544-A26B-5D168DA1B4FD}" type="slidenum">
              <a:rPr lang="en-US" smtClean="0"/>
              <a:pPr>
                <a:defRPr/>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Examples:</a:t>
            </a:r>
            <a:endParaRPr lang="en-US" dirty="0"/>
          </a:p>
        </p:txBody>
      </p:sp>
      <p:sp>
        <p:nvSpPr>
          <p:cNvPr id="3" name="Content Placeholder 2"/>
          <p:cNvSpPr>
            <a:spLocks noGrp="1"/>
          </p:cNvSpPr>
          <p:nvPr>
            <p:ph idx="1"/>
          </p:nvPr>
        </p:nvSpPr>
        <p:spPr>
          <a:xfrm>
            <a:off x="457200" y="1600200"/>
            <a:ext cx="8229600" cy="1295400"/>
          </a:xfrm>
        </p:spPr>
        <p:txBody>
          <a:bodyPr/>
          <a:lstStyle/>
          <a:p>
            <a:pPr>
              <a:defRPr/>
            </a:pPr>
            <a:r>
              <a:rPr lang="en-US" dirty="0" smtClean="0"/>
              <a:t>How’s this?</a:t>
            </a:r>
            <a:endParaRPr lang="en-US" dirty="0"/>
          </a:p>
        </p:txBody>
      </p:sp>
      <p:sp>
        <p:nvSpPr>
          <p:cNvPr id="4" name="Slide Number Placeholder 3"/>
          <p:cNvSpPr>
            <a:spLocks noGrp="1"/>
          </p:cNvSpPr>
          <p:nvPr>
            <p:ph type="sldNum" sz="quarter" idx="11"/>
          </p:nvPr>
        </p:nvSpPr>
        <p:spPr/>
        <p:txBody>
          <a:bodyPr/>
          <a:lstStyle/>
          <a:p>
            <a:pPr>
              <a:defRPr/>
            </a:pPr>
            <a:fld id="{A8BE18F3-FBD7-F342-BD71-9E6FCF454ADF}" type="slidenum">
              <a:rPr lang="en-US" smtClean="0"/>
              <a:pPr>
                <a:defRPr/>
              </a:pPr>
              <a:t>19</a:t>
            </a:fld>
            <a:endParaRPr lang="en-US"/>
          </a:p>
        </p:txBody>
      </p:sp>
      <p:graphicFrame>
        <p:nvGraphicFramePr>
          <p:cNvPr id="7" name="Group 31"/>
          <p:cNvGraphicFramePr>
            <a:graphicFrameLocks noGrp="1"/>
          </p:cNvGraphicFramePr>
          <p:nvPr/>
        </p:nvGraphicFramePr>
        <p:xfrm>
          <a:off x="1143000" y="2438400"/>
          <a:ext cx="6858000" cy="2759092"/>
        </p:xfrm>
        <a:graphic>
          <a:graphicData uri="http://schemas.openxmlformats.org/drawingml/2006/table">
            <a:tbl>
              <a:tblPr/>
              <a:tblGrid>
                <a:gridCol w="1143000"/>
                <a:gridCol w="2286000"/>
                <a:gridCol w="1714500"/>
                <a:gridCol w="1714500"/>
              </a:tblGrid>
              <a:tr h="70101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Test ID</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Description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Expected Results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Actual Results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225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1 rolls dice and moves.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1 moves on the board.</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2 rolls dice and moves.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2 moves on the board.</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Readings</a:t>
            </a:r>
            <a:endParaRPr lang="en-US" dirty="0"/>
          </a:p>
        </p:txBody>
      </p:sp>
      <p:sp>
        <p:nvSpPr>
          <p:cNvPr id="3" name="Content Placeholder 2"/>
          <p:cNvSpPr>
            <a:spLocks noGrp="1"/>
          </p:cNvSpPr>
          <p:nvPr>
            <p:ph idx="1"/>
          </p:nvPr>
        </p:nvSpPr>
        <p:spPr/>
        <p:txBody>
          <a:bodyPr/>
          <a:lstStyle/>
          <a:p>
            <a:pPr>
              <a:defRPr/>
            </a:pPr>
            <a:r>
              <a:rPr lang="en-US" sz="2400" dirty="0" smtClean="0"/>
              <a:t>NCSU book, pp. 14-18 on inspections</a:t>
            </a:r>
          </a:p>
          <a:p>
            <a:pPr lvl="1">
              <a:defRPr/>
            </a:pPr>
            <a:r>
              <a:rPr lang="en-US" sz="2000" dirty="0"/>
              <a:t>Start at section titled: "Software Reviews and Pair </a:t>
            </a:r>
            <a:r>
              <a:rPr lang="en-US" sz="2000" dirty="0" smtClean="0"/>
              <a:t>Programming”. Stop </a:t>
            </a:r>
            <a:r>
              <a:rPr lang="en-US" sz="2000" dirty="0"/>
              <a:t>at section "3 Pair Programming".</a:t>
            </a:r>
            <a:endParaRPr lang="en-US" sz="2000" dirty="0" smtClean="0"/>
          </a:p>
          <a:p>
            <a:pPr>
              <a:defRPr/>
            </a:pPr>
            <a:r>
              <a:rPr lang="en-US" sz="2400" dirty="0" smtClean="0"/>
              <a:t>NCSU book, pp. 34-66 on black-box testing</a:t>
            </a:r>
          </a:p>
          <a:p>
            <a:pPr lvl="1">
              <a:defRPr/>
            </a:pPr>
            <a:r>
              <a:rPr lang="en-US" sz="2000" dirty="0"/>
              <a:t>Read entire section "Testing Overview and Black-box Testing </a:t>
            </a:r>
            <a:r>
              <a:rPr lang="en-US" sz="2000" dirty="0" smtClean="0"/>
              <a:t>Techniques”.</a:t>
            </a:r>
          </a:p>
          <a:p>
            <a:pPr>
              <a:defRPr/>
            </a:pPr>
            <a:r>
              <a:rPr lang="en-US" sz="2400" dirty="0" smtClean="0"/>
              <a:t>NCSU book, pp. 86-92 on TDD and unit-testing frameworks</a:t>
            </a:r>
          </a:p>
          <a:p>
            <a:pPr lvl="1">
              <a:defRPr/>
            </a:pPr>
            <a:r>
              <a:rPr lang="en-US" sz="2000" dirty="0"/>
              <a:t>Start at section titled "Automated Testing including </a:t>
            </a:r>
            <a:r>
              <a:rPr lang="en-US" sz="2000" dirty="0" err="1" smtClean="0"/>
              <a:t>JUnit</a:t>
            </a:r>
            <a:r>
              <a:rPr lang="en-US" sz="2000" dirty="0" smtClean="0"/>
              <a:t>”. Stop </a:t>
            </a:r>
            <a:r>
              <a:rPr lang="en-US" sz="2000" dirty="0"/>
              <a:t>at section "3 Test-driven Development Example."</a:t>
            </a:r>
            <a:endParaRPr lang="en-US" sz="2000" dirty="0" smtClean="0"/>
          </a:p>
          <a:p>
            <a:pPr>
              <a:defRPr/>
            </a:pPr>
            <a:r>
              <a:rPr lang="en-US" sz="2400" dirty="0" smtClean="0"/>
              <a:t>Essentials book, Ch. 10 through 10.5</a:t>
            </a:r>
            <a:endParaRPr lang="en-US" sz="2400" dirty="0"/>
          </a:p>
        </p:txBody>
      </p:sp>
      <p:sp>
        <p:nvSpPr>
          <p:cNvPr id="4" name="Slide Number Placeholder 3"/>
          <p:cNvSpPr>
            <a:spLocks noGrp="1"/>
          </p:cNvSpPr>
          <p:nvPr>
            <p:ph type="sldNum" sz="quarter" idx="11"/>
          </p:nvPr>
        </p:nvSpPr>
        <p:spPr/>
        <p:txBody>
          <a:bodyPr/>
          <a:lstStyle/>
          <a:p>
            <a:pPr>
              <a:defRPr/>
            </a:pPr>
            <a:fld id="{C3440C06-C9F5-DC47-A256-E82FC8C03EEC}" type="slidenum">
              <a:rPr lang="en-US" smtClean="0"/>
              <a:pPr>
                <a:defRPr/>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How’s this?</a:t>
            </a:r>
            <a:endParaRPr lang="en-US" dirty="0"/>
          </a:p>
        </p:txBody>
      </p:sp>
      <p:sp>
        <p:nvSpPr>
          <p:cNvPr id="4" name="Slide Number Placeholder 3"/>
          <p:cNvSpPr>
            <a:spLocks noGrp="1"/>
          </p:cNvSpPr>
          <p:nvPr>
            <p:ph type="sldNum" sz="quarter" idx="11"/>
          </p:nvPr>
        </p:nvSpPr>
        <p:spPr/>
        <p:txBody>
          <a:bodyPr/>
          <a:lstStyle/>
          <a:p>
            <a:pPr>
              <a:defRPr/>
            </a:pPr>
            <a:fld id="{C1AB5899-78EA-F744-A3BD-726FB86232F0}" type="slidenum">
              <a:rPr lang="en-US" smtClean="0"/>
              <a:pPr>
                <a:defRPr/>
              </a:pPr>
              <a:t>20</a:t>
            </a:fld>
            <a:endParaRPr lang="en-US"/>
          </a:p>
        </p:txBody>
      </p:sp>
      <p:graphicFrame>
        <p:nvGraphicFramePr>
          <p:cNvPr id="5" name="Group 38"/>
          <p:cNvGraphicFramePr>
            <a:graphicFrameLocks noGrp="1"/>
          </p:cNvGraphicFramePr>
          <p:nvPr>
            <p:ph idx="1"/>
          </p:nvPr>
        </p:nvGraphicFramePr>
        <p:xfrm>
          <a:off x="914400" y="2057400"/>
          <a:ext cx="6858000" cy="3749675"/>
        </p:xfrm>
        <a:graphic>
          <a:graphicData uri="http://schemas.openxmlformats.org/drawingml/2006/table">
            <a:tbl>
              <a:tblPr/>
              <a:tblGrid>
                <a:gridCol w="1143000"/>
                <a:gridCol w="3124200"/>
                <a:gridCol w="1447800"/>
                <a:gridCol w="1143000"/>
              </a:tblGrid>
              <a:tr h="7011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Test ID</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Description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Expected Results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Actual Results</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76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Precondition: Game is in test mode, GameBoard is loaded, and game begins.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Number of Players: 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1 dice roll: 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1 moves to square Blue 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8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Precondition: </a:t>
                      </a:r>
                      <a:r>
                        <a:rPr kumimoji="0" lang="en-US" sz="2000" b="0" i="0" u="none" strike="noStrike" cap="none" normalizeH="0" baseline="0" dirty="0" err="1">
                          <a:ln>
                            <a:noFill/>
                          </a:ln>
                          <a:solidFill>
                            <a:schemeClr val="tx1"/>
                          </a:solidFill>
                          <a:effectLst/>
                          <a:latin typeface="Arial" charset="0"/>
                        </a:rPr>
                        <a:t>TestID</a:t>
                      </a:r>
                      <a:r>
                        <a:rPr kumimoji="0" lang="en-US" sz="2000" b="0" i="0" u="none" strike="noStrike" cap="none" normalizeH="0" baseline="0" dirty="0">
                          <a:ln>
                            <a:noFill/>
                          </a:ln>
                          <a:solidFill>
                            <a:schemeClr val="tx1"/>
                          </a:solidFill>
                          <a:effectLst/>
                          <a:latin typeface="Arial" charset="0"/>
                        </a:rPr>
                        <a:t> 1 completed successfully.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Player 2 dice roll: 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Player 2 moves to square Blue 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Techniques </a:t>
            </a:r>
            <a:endParaRPr lang="en-US" dirty="0"/>
          </a:p>
        </p:txBody>
      </p:sp>
      <p:sp>
        <p:nvSpPr>
          <p:cNvPr id="3" name="Content Placeholder 2"/>
          <p:cNvSpPr>
            <a:spLocks noGrp="1"/>
          </p:cNvSpPr>
          <p:nvPr>
            <p:ph idx="1"/>
          </p:nvPr>
        </p:nvSpPr>
        <p:spPr/>
        <p:txBody>
          <a:bodyPr/>
          <a:lstStyle/>
          <a:p>
            <a:pPr>
              <a:defRPr/>
            </a:pPr>
            <a:r>
              <a:rPr lang="en-US" dirty="0" smtClean="0"/>
              <a:t>See NCSU book, pp. 48-51</a:t>
            </a:r>
          </a:p>
          <a:p>
            <a:pPr lvl="1">
              <a:defRPr/>
            </a:pPr>
            <a:r>
              <a:rPr lang="en-US" dirty="0" smtClean="0"/>
              <a:t>Equivalence partitioning</a:t>
            </a:r>
          </a:p>
          <a:p>
            <a:pPr lvl="1">
              <a:defRPr/>
            </a:pPr>
            <a:r>
              <a:rPr lang="en-US" dirty="0" smtClean="0"/>
              <a:t>Boundary Value Analysis</a:t>
            </a:r>
          </a:p>
          <a:p>
            <a:pPr lvl="1">
              <a:defRPr/>
            </a:pPr>
            <a:r>
              <a:rPr lang="en-US" dirty="0" smtClean="0"/>
              <a:t>Decision Table Testing</a:t>
            </a:r>
            <a:endParaRPr lang="en-US" dirty="0"/>
          </a:p>
          <a:p>
            <a:pPr lvl="1">
              <a:defRPr/>
            </a:pPr>
            <a:r>
              <a:rPr lang="en-US" dirty="0" smtClean="0"/>
              <a:t>Failure (“dirty”) test cases</a:t>
            </a:r>
          </a:p>
          <a:p>
            <a:pPr>
              <a:defRPr/>
            </a:pPr>
            <a:r>
              <a:rPr lang="en-US" dirty="0" smtClean="0"/>
              <a:t>Also consider:</a:t>
            </a:r>
          </a:p>
          <a:p>
            <a:pPr lvl="1">
              <a:defRPr/>
            </a:pPr>
            <a:r>
              <a:rPr lang="en-US" dirty="0" smtClean="0"/>
              <a:t>What assumptions are you (or the component user) making?</a:t>
            </a:r>
          </a:p>
          <a:p>
            <a:pPr lvl="1">
              <a:defRPr/>
            </a:pPr>
            <a:r>
              <a:rPr lang="en-US" dirty="0" smtClean="0"/>
              <a:t>How could this be </a:t>
            </a:r>
            <a:r>
              <a:rPr lang="en-US" dirty="0" err="1" smtClean="0"/>
              <a:t>mis</a:t>
            </a:r>
            <a:r>
              <a:rPr lang="en-US" dirty="0" smtClean="0"/>
              <a:t>-used?</a:t>
            </a:r>
            <a:endParaRPr lang="en-US" dirty="0"/>
          </a:p>
        </p:txBody>
      </p:sp>
      <p:sp>
        <p:nvSpPr>
          <p:cNvPr id="4" name="Slide Number Placeholder 3"/>
          <p:cNvSpPr>
            <a:spLocks noGrp="1"/>
          </p:cNvSpPr>
          <p:nvPr>
            <p:ph type="sldNum" sz="quarter" idx="11"/>
          </p:nvPr>
        </p:nvSpPr>
        <p:spPr/>
        <p:txBody>
          <a:bodyPr/>
          <a:lstStyle/>
          <a:p>
            <a:pPr>
              <a:defRPr/>
            </a:pPr>
            <a:fld id="{949D9DB0-FE81-C845-BFD9-8B4ECA7D7168}" type="slidenum">
              <a:rPr lang="en-US" smtClean="0"/>
              <a:pPr>
                <a:defRPr/>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t>Testing and Incomplete Specifications</a:t>
            </a:r>
            <a:endParaRPr lang="en-US" sz="3600" dirty="0"/>
          </a:p>
        </p:txBody>
      </p:sp>
      <p:sp>
        <p:nvSpPr>
          <p:cNvPr id="3" name="Content Placeholder 2"/>
          <p:cNvSpPr>
            <a:spLocks noGrp="1"/>
          </p:cNvSpPr>
          <p:nvPr>
            <p:ph idx="1"/>
          </p:nvPr>
        </p:nvSpPr>
        <p:spPr/>
        <p:txBody>
          <a:bodyPr/>
          <a:lstStyle/>
          <a:p>
            <a:pPr>
              <a:defRPr/>
            </a:pPr>
            <a:r>
              <a:rPr lang="en-US" dirty="0" smtClean="0"/>
              <a:t>Test case will often reveal missing, inconsistent, or ambiguous specifications.</a:t>
            </a:r>
          </a:p>
          <a:p>
            <a:pPr marL="457200" lvl="1" indent="0">
              <a:buFont typeface="Wingdings" charset="0"/>
              <a:buNone/>
              <a:defRPr/>
            </a:pPr>
            <a:endParaRPr lang="en-US" dirty="0"/>
          </a:p>
          <a:p>
            <a:pPr>
              <a:defRPr/>
            </a:pPr>
            <a:r>
              <a:rPr lang="en-US" dirty="0" smtClean="0"/>
              <a:t>This is an important outcome!</a:t>
            </a:r>
          </a:p>
          <a:p>
            <a:pPr lvl="1">
              <a:defRPr/>
            </a:pPr>
            <a:r>
              <a:rPr lang="en-US" dirty="0" smtClean="0"/>
              <a:t>Better early that after release</a:t>
            </a:r>
            <a:endParaRPr lang="en-US" dirty="0"/>
          </a:p>
        </p:txBody>
      </p:sp>
      <p:sp>
        <p:nvSpPr>
          <p:cNvPr id="4" name="Slide Number Placeholder 3"/>
          <p:cNvSpPr>
            <a:spLocks noGrp="1"/>
          </p:cNvSpPr>
          <p:nvPr>
            <p:ph type="sldNum" sz="quarter" idx="11"/>
          </p:nvPr>
        </p:nvSpPr>
        <p:spPr/>
        <p:txBody>
          <a:bodyPr/>
          <a:lstStyle/>
          <a:p>
            <a:pPr>
              <a:defRPr/>
            </a:pPr>
            <a:fld id="{B4F6CDC2-768E-2241-A0F1-E0661D3E5B1D}" type="slidenum">
              <a:rPr lang="en-US" smtClean="0"/>
              <a:pPr>
                <a:defRPr/>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Test Automation</a:t>
            </a:r>
            <a:endParaRPr lang="en-US" dirty="0"/>
          </a:p>
        </p:txBody>
      </p:sp>
      <p:sp>
        <p:nvSpPr>
          <p:cNvPr id="3" name="Content Placeholder 2"/>
          <p:cNvSpPr>
            <a:spLocks noGrp="1"/>
          </p:cNvSpPr>
          <p:nvPr>
            <p:ph idx="1"/>
          </p:nvPr>
        </p:nvSpPr>
        <p:spPr/>
        <p:txBody>
          <a:bodyPr/>
          <a:lstStyle/>
          <a:p>
            <a:pPr>
              <a:defRPr/>
            </a:pPr>
            <a:r>
              <a:rPr lang="en-US" dirty="0" smtClean="0"/>
              <a:t>Unit testing frameworks</a:t>
            </a:r>
          </a:p>
          <a:p>
            <a:pPr>
              <a:defRPr/>
            </a:pPr>
            <a:r>
              <a:rPr lang="en-US" dirty="0" smtClean="0"/>
              <a:t>Regression Testing</a:t>
            </a:r>
          </a:p>
          <a:p>
            <a:pPr>
              <a:defRPr/>
            </a:pPr>
            <a:r>
              <a:rPr lang="en-US" dirty="0" smtClean="0"/>
              <a:t>Continuous Integration Frameworks</a:t>
            </a:r>
          </a:p>
          <a:p>
            <a:pPr>
              <a:defRPr/>
            </a:pPr>
            <a:endParaRPr lang="en-US" dirty="0"/>
          </a:p>
          <a:p>
            <a:pPr>
              <a:defRPr/>
            </a:pPr>
            <a:r>
              <a:rPr lang="en-US" dirty="0" smtClean="0"/>
              <a:t>All this calls for individuals to create tests that are accessible and repeatable by the entire team</a:t>
            </a:r>
          </a:p>
          <a:p>
            <a:pPr>
              <a:defRPr/>
            </a:pPr>
            <a:endParaRPr lang="en-US" dirty="0"/>
          </a:p>
          <a:p>
            <a:pPr>
              <a:defRPr/>
            </a:pPr>
            <a:r>
              <a:rPr lang="en-US" dirty="0" smtClean="0"/>
              <a:t>Test code (and test artifacts) are </a:t>
            </a:r>
            <a:r>
              <a:rPr lang="en-US" u="sng" dirty="0" smtClean="0"/>
              <a:t>first-class software artifacts</a:t>
            </a:r>
            <a:r>
              <a:rPr lang="en-US" dirty="0" smtClean="0"/>
              <a:t> for organizations</a:t>
            </a:r>
            <a:endParaRPr lang="en-US" dirty="0"/>
          </a:p>
        </p:txBody>
      </p:sp>
      <p:sp>
        <p:nvSpPr>
          <p:cNvPr id="4" name="Slide Number Placeholder 3"/>
          <p:cNvSpPr>
            <a:spLocks noGrp="1"/>
          </p:cNvSpPr>
          <p:nvPr>
            <p:ph type="sldNum" sz="quarter" idx="11"/>
          </p:nvPr>
        </p:nvSpPr>
        <p:spPr/>
        <p:txBody>
          <a:bodyPr/>
          <a:lstStyle/>
          <a:p>
            <a:pPr>
              <a:defRPr/>
            </a:pPr>
            <a:fld id="{4AB5E47B-9891-4C46-AD45-AA72C814995C}" type="slidenum">
              <a:rPr lang="en-US" smtClean="0"/>
              <a:pPr>
                <a:defRPr/>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Quote by Donald Knuth</a:t>
            </a:r>
            <a:endParaRPr lang="en-US" dirty="0"/>
          </a:p>
        </p:txBody>
      </p:sp>
      <p:sp>
        <p:nvSpPr>
          <p:cNvPr id="3" name="Content Placeholder 2"/>
          <p:cNvSpPr>
            <a:spLocks noGrp="1"/>
          </p:cNvSpPr>
          <p:nvPr>
            <p:ph idx="1"/>
          </p:nvPr>
        </p:nvSpPr>
        <p:spPr/>
        <p:txBody>
          <a:bodyPr/>
          <a:lstStyle/>
          <a:p>
            <a:pPr marL="0" indent="0">
              <a:buFont typeface="Wingdings" charset="0"/>
              <a:buNone/>
            </a:pPr>
            <a:endParaRPr lang="en-US">
              <a:latin typeface="Arial" charset="0"/>
              <a:ea typeface="ＭＳ Ｐゴシック" charset="0"/>
            </a:endParaRPr>
          </a:p>
          <a:p>
            <a:pPr marL="0" indent="0">
              <a:buFont typeface="Wingdings" charset="0"/>
              <a:buNone/>
            </a:pPr>
            <a:r>
              <a:rPr lang="en-US">
                <a:latin typeface="Arial" charset="0"/>
                <a:ea typeface="ＭＳ Ｐゴシック" charset="0"/>
              </a:rPr>
              <a:t>“My test programs are intended to break the system, to push it to its extreme limits, to pile complication on complication, in ways that the system programmer never consciously anticipated. To prepare such test data, I get into the meanest, nastiest frame of mind that I can manage, and I write the cruelest code I can think of; then I turn around and embed that in even nastier constructions that are almost obscene.”</a:t>
            </a:r>
          </a:p>
        </p:txBody>
      </p:sp>
      <p:sp>
        <p:nvSpPr>
          <p:cNvPr id="4" name="Slide Number Placeholder 3"/>
          <p:cNvSpPr>
            <a:spLocks noGrp="1"/>
          </p:cNvSpPr>
          <p:nvPr>
            <p:ph type="sldNum" sz="quarter" idx="11"/>
          </p:nvPr>
        </p:nvSpPr>
        <p:spPr/>
        <p:txBody>
          <a:bodyPr/>
          <a:lstStyle/>
          <a:p>
            <a:pPr>
              <a:defRPr/>
            </a:pPr>
            <a:fld id="{0AE52A4F-BD05-FE46-9FED-CC8E8E5A3101}" type="slidenum">
              <a:rPr lang="en-US" smtClean="0"/>
              <a:pPr>
                <a:defRPr/>
              </a:pPr>
              <a:t>24</a:t>
            </a:fld>
            <a:endParaRPr lang="en-US"/>
          </a:p>
        </p:txBody>
      </p:sp>
    </p:spTree>
    <p:extLst>
      <p:ext uri="{BB962C8B-B14F-4D97-AF65-F5344CB8AC3E}">
        <p14:creationId xmlns:p14="http://schemas.microsoft.com/office/powerpoint/2010/main" val="19614295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idx="1"/>
          </p:nvPr>
        </p:nvSpPr>
        <p:spPr/>
        <p:txBody>
          <a:bodyPr/>
          <a:lstStyle/>
          <a:p>
            <a:r>
              <a:rPr lang="en-US" dirty="0" smtClean="0"/>
              <a:t>In groups of two or three, do the following</a:t>
            </a:r>
          </a:p>
          <a:p>
            <a:r>
              <a:rPr lang="en-US" dirty="0" smtClean="0"/>
              <a:t>Look at the following spec for a class to be written in Python</a:t>
            </a:r>
          </a:p>
          <a:p>
            <a:r>
              <a:rPr lang="en-US" dirty="0" smtClean="0"/>
              <a:t>Pick two methods, and write out at least two test-cases for each</a:t>
            </a:r>
          </a:p>
          <a:p>
            <a:pPr lvl="1"/>
            <a:r>
              <a:rPr lang="en-US" dirty="0" smtClean="0"/>
              <a:t>For each write: ID, Short Description, State &amp; Inputs, Expected Results</a:t>
            </a:r>
          </a:p>
          <a:p>
            <a:pPr lvl="1"/>
            <a:r>
              <a:rPr lang="en-US" dirty="0" smtClean="0"/>
              <a:t>Be prepared to share with class</a:t>
            </a:r>
            <a:endParaRPr lang="en-US" dirty="0"/>
          </a:p>
        </p:txBody>
      </p:sp>
      <p:sp>
        <p:nvSpPr>
          <p:cNvPr id="4" name="Slide Number Placeholder 3"/>
          <p:cNvSpPr>
            <a:spLocks noGrp="1"/>
          </p:cNvSpPr>
          <p:nvPr>
            <p:ph type="sldNum" sz="quarter" idx="11"/>
          </p:nvPr>
        </p:nvSpPr>
        <p:spPr/>
        <p:txBody>
          <a:bodyPr/>
          <a:lstStyle/>
          <a:p>
            <a:pPr>
              <a:defRPr/>
            </a:pPr>
            <a:fld id="{2804FC13-E2F0-FC4E-9838-1BD14FB4A3EF}" type="slidenum">
              <a:rPr lang="en-US" smtClean="0"/>
              <a:pPr>
                <a:defRPr/>
              </a:pPr>
              <a:t>25</a:t>
            </a:fld>
            <a:endParaRPr lang="en-US"/>
          </a:p>
        </p:txBody>
      </p:sp>
    </p:spTree>
    <p:extLst>
      <p:ext uri="{BB962C8B-B14F-4D97-AF65-F5344CB8AC3E}">
        <p14:creationId xmlns:p14="http://schemas.microsoft.com/office/powerpoint/2010/main" val="165769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OurSet</a:t>
            </a:r>
            <a:r>
              <a:rPr lang="en-US" sz="4000" dirty="0" smtClean="0"/>
              <a:t>: simple set ADT in Python</a:t>
            </a:r>
            <a:endParaRPr lang="en-US" sz="4000" dirty="0"/>
          </a:p>
        </p:txBody>
      </p:sp>
      <p:sp>
        <p:nvSpPr>
          <p:cNvPr id="3" name="Content Placeholder 2"/>
          <p:cNvSpPr>
            <a:spLocks noGrp="1"/>
          </p:cNvSpPr>
          <p:nvPr>
            <p:ph idx="1"/>
          </p:nvPr>
        </p:nvSpPr>
        <p:spPr/>
        <p:txBody>
          <a:bodyPr/>
          <a:lstStyle/>
          <a:p>
            <a:r>
              <a:rPr lang="en-US" sz="2000" b="1" dirty="0" smtClean="0"/>
              <a:t>add(self, item) </a:t>
            </a:r>
            <a:r>
              <a:rPr lang="en-US" sz="2000" dirty="0" smtClean="0"/>
              <a:t>If the parameter to this method is not already in the set object, add it to the set.  Return True or False to indicate if the item was added to the set.</a:t>
            </a:r>
          </a:p>
          <a:p>
            <a:r>
              <a:rPr lang="en-US" sz="2000" b="1" dirty="0" err="1" smtClean="0"/>
              <a:t>addList</a:t>
            </a:r>
            <a:r>
              <a:rPr lang="en-US" sz="2000" b="1" dirty="0" smtClean="0"/>
              <a:t>(self, list)  </a:t>
            </a:r>
            <a:r>
              <a:rPr lang="en-US" sz="2000" dirty="0" smtClean="0"/>
              <a:t>Add each item in the list to the set, unless it already is in the set. Return True if any item was added the set, otherwise False.</a:t>
            </a:r>
          </a:p>
          <a:p>
            <a:r>
              <a:rPr lang="en-US" sz="2000" b="1" dirty="0" smtClean="0"/>
              <a:t>__</a:t>
            </a:r>
            <a:r>
              <a:rPr lang="en-US" sz="2000" b="1" dirty="0" err="1" smtClean="0"/>
              <a:t>len</a:t>
            </a:r>
            <a:r>
              <a:rPr lang="en-US" sz="2000" b="1" dirty="0" smtClean="0"/>
              <a:t>__(self) </a:t>
            </a:r>
            <a:r>
              <a:rPr lang="en-US" sz="2000" dirty="0" smtClean="0"/>
              <a:t>Returns the number of items in the set object.  Called as follows: </a:t>
            </a:r>
            <a:r>
              <a:rPr lang="en-US" sz="2000" dirty="0" err="1" smtClean="0"/>
              <a:t>len</a:t>
            </a:r>
            <a:r>
              <a:rPr lang="en-US" sz="2000" dirty="0" smtClean="0"/>
              <a:t>(</a:t>
            </a:r>
            <a:r>
              <a:rPr lang="en-US" sz="2000" dirty="0" err="1" smtClean="0"/>
              <a:t>some_set</a:t>
            </a:r>
            <a:r>
              <a:rPr lang="en-US" sz="2000" dirty="0" smtClean="0"/>
              <a:t>)</a:t>
            </a:r>
          </a:p>
          <a:p>
            <a:r>
              <a:rPr lang="en-US" sz="2000" b="1" dirty="0" smtClean="0"/>
              <a:t>union(self, set2) </a:t>
            </a:r>
            <a:r>
              <a:rPr lang="en-US" sz="2000" dirty="0" smtClean="0"/>
              <a:t>Carry out a set-union operation between the current set object and the parameter. Return the union as the return value. Do not modify the current set object or the parameter. </a:t>
            </a:r>
          </a:p>
          <a:p>
            <a:r>
              <a:rPr lang="en-US" sz="2000" b="1" dirty="0" smtClean="0"/>
              <a:t>intersection(self, set2) </a:t>
            </a:r>
            <a:r>
              <a:rPr lang="en-US" sz="2000" dirty="0" smtClean="0"/>
              <a:t>Carry out a set-intersection operation between the current set object and the parameter.  Return the intersection as the return value. Do not modify the current set object or the parameter.</a:t>
            </a:r>
            <a:endParaRPr lang="en-US" sz="2000" dirty="0"/>
          </a:p>
        </p:txBody>
      </p:sp>
      <p:sp>
        <p:nvSpPr>
          <p:cNvPr id="4" name="Slide Number Placeholder 3"/>
          <p:cNvSpPr>
            <a:spLocks noGrp="1"/>
          </p:cNvSpPr>
          <p:nvPr>
            <p:ph type="sldNum" sz="quarter" idx="11"/>
          </p:nvPr>
        </p:nvSpPr>
        <p:spPr/>
        <p:txBody>
          <a:bodyPr/>
          <a:lstStyle/>
          <a:p>
            <a:pPr>
              <a:defRPr/>
            </a:pPr>
            <a:fld id="{2804FC13-E2F0-FC4E-9838-1BD14FB4A3EF}" type="slidenum">
              <a:rPr lang="en-US" smtClean="0"/>
              <a:pPr>
                <a:defRPr/>
              </a:pPr>
              <a:t>26</a:t>
            </a:fld>
            <a:endParaRPr lang="en-US"/>
          </a:p>
        </p:txBody>
      </p:sp>
    </p:spTree>
    <p:extLst>
      <p:ext uri="{BB962C8B-B14F-4D97-AF65-F5344CB8AC3E}">
        <p14:creationId xmlns:p14="http://schemas.microsoft.com/office/powerpoint/2010/main" val="2295532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9925"/>
          </a:xfrm>
        </p:spPr>
        <p:txBody>
          <a:bodyPr/>
          <a:lstStyle/>
          <a:p>
            <a:pPr>
              <a:defRPr/>
            </a:pPr>
            <a:r>
              <a:rPr lang="en-US" sz="2400" dirty="0" smtClean="0"/>
              <a:t>(Class answers given in class by groups.)</a:t>
            </a:r>
            <a:endParaRPr lang="en-US" sz="2400" dirty="0" smtClean="0"/>
          </a:p>
          <a:p>
            <a:pPr>
              <a:defRPr/>
            </a:pPr>
            <a:r>
              <a:rPr lang="en-US" sz="2400" dirty="0" smtClean="0"/>
              <a:t>Add</a:t>
            </a:r>
            <a:endParaRPr lang="en-US" sz="2400" dirty="0" smtClean="0"/>
          </a:p>
          <a:p>
            <a:pPr lvl="1">
              <a:defRPr/>
            </a:pPr>
            <a:r>
              <a:rPr lang="en-US" sz="2000" dirty="0" smtClean="0"/>
              <a:t>Add item already in set. Expected: returns False and set is unchanged.</a:t>
            </a:r>
          </a:p>
          <a:p>
            <a:pPr lvl="1">
              <a:defRPr/>
            </a:pPr>
            <a:r>
              <a:rPr lang="en-US" sz="2000" dirty="0" smtClean="0"/>
              <a:t>Add item not in set.  Expected: returns True, and set has previous items and also parameter as new item</a:t>
            </a:r>
          </a:p>
          <a:p>
            <a:pPr lvl="1">
              <a:defRPr/>
            </a:pPr>
            <a:r>
              <a:rPr lang="en-US" sz="2000" dirty="0" smtClean="0"/>
              <a:t>Might do these on an empty set and also a non-empty set.</a:t>
            </a:r>
          </a:p>
          <a:p>
            <a:pPr>
              <a:defRPr/>
            </a:pPr>
            <a:r>
              <a:rPr lang="en-US" sz="2400" dirty="0" smtClean="0"/>
              <a:t>Intersection</a:t>
            </a:r>
          </a:p>
          <a:p>
            <a:pPr lvl="1">
              <a:defRPr/>
            </a:pPr>
            <a:r>
              <a:rPr lang="en-US" sz="2000" dirty="0" smtClean="0"/>
              <a:t>Set2 is an empty set.</a:t>
            </a:r>
          </a:p>
          <a:p>
            <a:pPr lvl="1">
              <a:defRPr/>
            </a:pPr>
            <a:r>
              <a:rPr lang="en-US" sz="2000" dirty="0" smtClean="0"/>
              <a:t>Set2 is same as self.</a:t>
            </a:r>
          </a:p>
          <a:p>
            <a:pPr lvl="1">
              <a:defRPr/>
            </a:pPr>
            <a:r>
              <a:rPr lang="en-US" sz="2000" dirty="0" smtClean="0"/>
              <a:t>Set2 not empty, not same.</a:t>
            </a:r>
          </a:p>
          <a:p>
            <a:pPr lvl="1">
              <a:defRPr/>
            </a:pPr>
            <a:r>
              <a:rPr lang="en-US" sz="2000" dirty="0" smtClean="0"/>
              <a:t>Set2 is wrong type.</a:t>
            </a:r>
          </a:p>
          <a:p>
            <a:pPr lvl="1">
              <a:defRPr/>
            </a:pPr>
            <a:r>
              <a:rPr lang="en-US" sz="2000" dirty="0" smtClean="0"/>
              <a:t>Set2 is size 1.</a:t>
            </a:r>
          </a:p>
          <a:p>
            <a:pPr lvl="1">
              <a:defRPr/>
            </a:pPr>
            <a:r>
              <a:rPr lang="en-US" sz="2000" dirty="0" smtClean="0"/>
              <a:t>Self is empty</a:t>
            </a:r>
          </a:p>
          <a:p>
            <a:pPr lvl="1">
              <a:defRPr/>
            </a:pPr>
            <a:r>
              <a:rPr lang="en-US" sz="2000" dirty="0" smtClean="0"/>
              <a:t>size 1</a:t>
            </a:r>
          </a:p>
          <a:p>
            <a:pPr>
              <a:defRPr/>
            </a:pPr>
            <a:endParaRPr lang="en-US" sz="2400" dirty="0"/>
          </a:p>
        </p:txBody>
      </p:sp>
      <p:sp>
        <p:nvSpPr>
          <p:cNvPr id="4" name="Slide Number Placeholder 3"/>
          <p:cNvSpPr>
            <a:spLocks noGrp="1"/>
          </p:cNvSpPr>
          <p:nvPr>
            <p:ph type="sldNum" sz="quarter" idx="11"/>
          </p:nvPr>
        </p:nvSpPr>
        <p:spPr/>
        <p:txBody>
          <a:bodyPr/>
          <a:lstStyle/>
          <a:p>
            <a:pPr>
              <a:defRPr/>
            </a:pPr>
            <a:fld id="{30A820B1-241A-3E4B-8070-172265BCE4B7}" type="slidenum">
              <a:rPr lang="en-US" smtClean="0"/>
              <a:pPr>
                <a:defRPr/>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a:defRPr/>
            </a:pPr>
            <a:r>
              <a:rPr lang="en-US">
                <a:latin typeface="Arial" charset="0"/>
              </a:rPr>
              <a:t>Test Coverage</a:t>
            </a:r>
          </a:p>
        </p:txBody>
      </p:sp>
      <p:sp>
        <p:nvSpPr>
          <p:cNvPr id="79874" name="Content Placeholder 2"/>
          <p:cNvSpPr>
            <a:spLocks noGrp="1"/>
          </p:cNvSpPr>
          <p:nvPr>
            <p:ph idx="1"/>
          </p:nvPr>
        </p:nvSpPr>
        <p:spPr/>
        <p:txBody>
          <a:bodyPr/>
          <a:lstStyle/>
          <a:p>
            <a:pPr>
              <a:defRPr/>
            </a:pPr>
            <a:r>
              <a:rPr lang="en-US" dirty="0">
                <a:latin typeface="Arial" charset="0"/>
              </a:rPr>
              <a:t>How do you know that your set of tests really exercise all of your code?</a:t>
            </a:r>
            <a:br>
              <a:rPr lang="en-US" dirty="0">
                <a:latin typeface="Arial" charset="0"/>
              </a:rPr>
            </a:br>
            <a:r>
              <a:rPr lang="en-US" dirty="0">
                <a:latin typeface="Arial" charset="0"/>
              </a:rPr>
              <a:t>    Term:  </a:t>
            </a:r>
            <a:r>
              <a:rPr lang="en-US" u="sng" dirty="0">
                <a:latin typeface="Arial" charset="0"/>
              </a:rPr>
              <a:t>code coverage</a:t>
            </a:r>
          </a:p>
          <a:p>
            <a:pPr>
              <a:defRPr/>
            </a:pPr>
            <a:r>
              <a:rPr lang="en-US" dirty="0">
                <a:latin typeface="Arial" charset="0"/>
              </a:rPr>
              <a:t>You could (of course) have at least one test-method per method</a:t>
            </a:r>
          </a:p>
          <a:p>
            <a:pPr lvl="1">
              <a:defRPr/>
            </a:pPr>
            <a:r>
              <a:rPr lang="en-US" dirty="0">
                <a:latin typeface="Arial" charset="0"/>
                <a:ea typeface="ＭＳ Ｐゴシック" charset="0"/>
              </a:rPr>
              <a:t>Not sufficient!</a:t>
            </a:r>
          </a:p>
          <a:p>
            <a:pPr lvl="1">
              <a:defRPr/>
            </a:pPr>
            <a:r>
              <a:rPr lang="en-US" dirty="0">
                <a:latin typeface="Arial" charset="0"/>
                <a:ea typeface="ＭＳ Ｐゴシック" charset="0"/>
              </a:rPr>
              <a:t>if/else statements, loops, catch blocks, etc.</a:t>
            </a:r>
          </a:p>
          <a:p>
            <a:pPr>
              <a:defRPr/>
            </a:pPr>
            <a:r>
              <a:rPr lang="en-US" dirty="0">
                <a:latin typeface="Arial" charset="0"/>
              </a:rPr>
              <a:t>Coverage tool</a:t>
            </a:r>
          </a:p>
          <a:p>
            <a:pPr lvl="1">
              <a:defRPr/>
            </a:pPr>
            <a:r>
              <a:rPr lang="en-US" dirty="0">
                <a:latin typeface="Arial" charset="0"/>
                <a:ea typeface="ＭＳ Ｐゴシック" charset="0"/>
              </a:rPr>
              <a:t>Runs your code, gives a report of what is covered</a:t>
            </a:r>
          </a:p>
          <a:p>
            <a:pPr lvl="1">
              <a:defRPr/>
            </a:pPr>
            <a:r>
              <a:rPr lang="en-US" dirty="0">
                <a:latin typeface="Arial" charset="0"/>
                <a:ea typeface="ＭＳ Ｐゴシック" charset="0"/>
              </a:rPr>
              <a:t>Example tools:  Clover </a:t>
            </a:r>
            <a:r>
              <a:rPr lang="en-US" dirty="0" smtClean="0">
                <a:latin typeface="Arial" charset="0"/>
                <a:ea typeface="ＭＳ Ｐゴシック" charset="0"/>
              </a:rPr>
              <a:t>(commercial)</a:t>
            </a:r>
            <a:r>
              <a:rPr lang="en-US" dirty="0">
                <a:latin typeface="Arial" charset="0"/>
                <a:ea typeface="ＭＳ Ｐゴシック" charset="0"/>
              </a:rPr>
              <a:t>, </a:t>
            </a:r>
            <a:r>
              <a:rPr lang="en-US" dirty="0" err="1" smtClean="0"/>
              <a:t>JaCoCo</a:t>
            </a:r>
            <a:r>
              <a:rPr lang="en-US" dirty="0" smtClean="0"/>
              <a:t>, ECL-Emma </a:t>
            </a:r>
            <a:r>
              <a:rPr lang="en-US" dirty="0" smtClean="0">
                <a:latin typeface="Arial" charset="0"/>
                <a:ea typeface="ＭＳ Ｐゴシック" charset="0"/>
              </a:rPr>
              <a:t>(</a:t>
            </a:r>
            <a:r>
              <a:rPr lang="en-US" dirty="0">
                <a:latin typeface="Arial" charset="0"/>
                <a:ea typeface="ＭＳ Ｐゴシック" charset="0"/>
              </a:rPr>
              <a:t>Eclipse plug-in)</a:t>
            </a:r>
          </a:p>
        </p:txBody>
      </p:sp>
      <p:sp>
        <p:nvSpPr>
          <p:cNvPr id="79875" name="Slide Number Placeholder 3"/>
          <p:cNvSpPr>
            <a:spLocks noGrp="1"/>
          </p:cNvSpPr>
          <p:nvPr>
            <p:ph type="sldNum" sz="quarter" idx="11"/>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latin typeface="Arial" charset="0"/>
              </a:rPr>
              <a:t>(</a:t>
            </a:r>
            <a:fld id="{63D5D8A7-CBD9-2941-ACA4-2A2C74B3DAEA}" type="slidenum">
              <a:rPr lang="en-US" sz="1400" smtClean="0">
                <a:latin typeface="Arial" charset="0"/>
              </a:rPr>
              <a:pPr>
                <a:defRPr/>
              </a:pPr>
              <a:t>28</a:t>
            </a:fld>
            <a:r>
              <a:rPr lang="en-US" sz="1400" dirty="0" smtClean="0">
                <a:latin typeface="Arial" charset="0"/>
              </a:rPr>
              <a:t>)</a:t>
            </a:r>
            <a:endParaRPr lang="en-US" sz="1400" dirty="0"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to Test User Requirements</a:t>
            </a:r>
            <a:endParaRPr lang="en-US" dirty="0"/>
          </a:p>
        </p:txBody>
      </p:sp>
      <p:sp>
        <p:nvSpPr>
          <p:cNvPr id="3" name="Content Placeholder 2"/>
          <p:cNvSpPr>
            <a:spLocks noGrp="1"/>
          </p:cNvSpPr>
          <p:nvPr>
            <p:ph idx="1"/>
          </p:nvPr>
        </p:nvSpPr>
        <p:spPr/>
        <p:txBody>
          <a:bodyPr/>
          <a:lstStyle/>
          <a:p>
            <a:pPr>
              <a:defRPr/>
            </a:pPr>
            <a:r>
              <a:rPr lang="en-US" dirty="0" smtClean="0"/>
              <a:t>Are we building the right thing?</a:t>
            </a:r>
          </a:p>
          <a:p>
            <a:pPr lvl="1">
              <a:defRPr/>
            </a:pPr>
            <a:r>
              <a:rPr lang="en-US" dirty="0" smtClean="0"/>
              <a:t>This is which “V”?</a:t>
            </a:r>
          </a:p>
          <a:p>
            <a:pPr lvl="1">
              <a:defRPr/>
            </a:pPr>
            <a:endParaRPr lang="en-US" dirty="0"/>
          </a:p>
          <a:p>
            <a:pPr>
              <a:defRPr/>
            </a:pPr>
            <a:r>
              <a:rPr lang="en-US" dirty="0" smtClean="0"/>
              <a:t>Need to study how to document requirements, and then back to this topic</a:t>
            </a:r>
            <a:endParaRPr lang="en-US" dirty="0"/>
          </a:p>
        </p:txBody>
      </p:sp>
      <p:sp>
        <p:nvSpPr>
          <p:cNvPr id="4" name="Slide Number Placeholder 3"/>
          <p:cNvSpPr>
            <a:spLocks noGrp="1"/>
          </p:cNvSpPr>
          <p:nvPr>
            <p:ph type="sldNum" sz="quarter" idx="11"/>
          </p:nvPr>
        </p:nvSpPr>
        <p:spPr/>
        <p:txBody>
          <a:bodyPr/>
          <a:lstStyle/>
          <a:p>
            <a:pPr>
              <a:defRPr/>
            </a:pPr>
            <a:fld id="{3920738D-570F-BD4D-8678-26BC11740F1F}" type="slidenum">
              <a:rPr lang="en-US" smtClean="0"/>
              <a:pPr>
                <a:defRPr/>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Professional Responsibility</a:t>
            </a:r>
            <a:endParaRPr lang="en-US" dirty="0"/>
          </a:p>
        </p:txBody>
      </p:sp>
      <p:sp>
        <p:nvSpPr>
          <p:cNvPr id="3" name="Content Placeholder 2"/>
          <p:cNvSpPr>
            <a:spLocks noGrp="1"/>
          </p:cNvSpPr>
          <p:nvPr>
            <p:ph idx="1"/>
          </p:nvPr>
        </p:nvSpPr>
        <p:spPr/>
        <p:txBody>
          <a:bodyPr/>
          <a:lstStyle/>
          <a:p>
            <a:pPr>
              <a:defRPr/>
            </a:pPr>
            <a:r>
              <a:rPr lang="en-US" dirty="0" smtClean="0"/>
              <a:t>From </a:t>
            </a:r>
            <a:r>
              <a:rPr lang="en-US" i="1" dirty="0" smtClean="0"/>
              <a:t>Software Engineering Code of Ethics and Professional Practice </a:t>
            </a:r>
            <a:r>
              <a:rPr lang="en-US" sz="2000" i="1" dirty="0" smtClean="0"/>
              <a:t>(</a:t>
            </a:r>
            <a:r>
              <a:rPr lang="en-US" sz="2000" dirty="0" smtClean="0">
                <a:hlinkClick r:id="rId3"/>
              </a:rPr>
              <a:t>http://www.acm.org/about/se-code</a:t>
            </a:r>
            <a:r>
              <a:rPr lang="en-US" sz="2000" dirty="0" smtClean="0"/>
              <a:t>)</a:t>
            </a:r>
          </a:p>
          <a:p>
            <a:pPr>
              <a:defRPr/>
            </a:pPr>
            <a:r>
              <a:rPr lang="en-US" dirty="0" smtClean="0"/>
              <a:t>1.03. Approve software only if they have a well-founded belief that it is safe, meets specifications, passes appropriate tests, and does not diminish quality of life, diminish privacy or harm the environment.</a:t>
            </a:r>
          </a:p>
          <a:p>
            <a:pPr>
              <a:defRPr/>
            </a:pPr>
            <a:r>
              <a:rPr lang="en-US" dirty="0" smtClean="0"/>
              <a:t>3.10. Ensure adequate testing, debugging, and review of software and related documents on which they work.</a:t>
            </a:r>
            <a:endParaRPr lang="en-US" dirty="0"/>
          </a:p>
        </p:txBody>
      </p:sp>
      <p:sp>
        <p:nvSpPr>
          <p:cNvPr id="5" name="Slide Number Placeholder 4"/>
          <p:cNvSpPr>
            <a:spLocks noGrp="1"/>
          </p:cNvSpPr>
          <p:nvPr>
            <p:ph type="sldNum" sz="quarter" idx="11"/>
          </p:nvPr>
        </p:nvSpPr>
        <p:spPr/>
        <p:txBody>
          <a:bodyPr/>
          <a:lstStyle/>
          <a:p>
            <a:pPr>
              <a:defRPr/>
            </a:pPr>
            <a:fld id="{ED032F67-A61E-B84F-B87A-D5B32030DF10}" type="slidenum">
              <a:rPr lang="en-US" smtClean="0"/>
              <a:pPr>
                <a:defRPr/>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z="4000" b="1"/>
              <a:t>Reviews, Walkthroughs, &amp; Inspections</a:t>
            </a:r>
            <a:endParaRPr lang="en-US" sz="4000"/>
          </a:p>
        </p:txBody>
      </p:sp>
      <p:pic>
        <p:nvPicPr>
          <p:cNvPr id="10248" name="Picture 8"/>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1066800" y="1819275"/>
            <a:ext cx="7391400" cy="4352925"/>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1F22C68D-9B34-9044-ADDF-A0059A57A86D}" type="slidenum">
              <a:rPr lang="en-US"/>
              <a:pPr>
                <a:defRPr/>
              </a:pPr>
              <a:t>30</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b="1"/>
              <a:t>Verification Techniques</a:t>
            </a:r>
            <a:endParaRPr lang="en-US"/>
          </a:p>
        </p:txBody>
      </p:sp>
      <p:sp>
        <p:nvSpPr>
          <p:cNvPr id="9219" name="Rectangle 3"/>
          <p:cNvSpPr>
            <a:spLocks noGrp="1" noChangeArrowheads="1"/>
          </p:cNvSpPr>
          <p:nvPr>
            <p:ph type="body" idx="1"/>
          </p:nvPr>
        </p:nvSpPr>
        <p:spPr>
          <a:xfrm>
            <a:off x="381000" y="1600200"/>
            <a:ext cx="8686800" cy="4530725"/>
          </a:xfrm>
        </p:spPr>
        <p:txBody>
          <a:bodyPr/>
          <a:lstStyle/>
          <a:p>
            <a:pPr>
              <a:lnSpc>
                <a:spcPct val="90000"/>
              </a:lnSpc>
              <a:defRPr/>
            </a:pPr>
            <a:r>
              <a:rPr lang="en-US" sz="2400" dirty="0"/>
              <a:t>Inspection:</a:t>
            </a:r>
          </a:p>
          <a:p>
            <a:pPr lvl="1">
              <a:lnSpc>
                <a:spcPct val="90000"/>
              </a:lnSpc>
              <a:defRPr/>
            </a:pPr>
            <a:r>
              <a:rPr lang="en-US" sz="2000" dirty="0"/>
              <a:t>Human examination of the work product by eye</a:t>
            </a:r>
          </a:p>
          <a:p>
            <a:pPr>
              <a:lnSpc>
                <a:spcPct val="90000"/>
              </a:lnSpc>
              <a:defRPr/>
            </a:pPr>
            <a:r>
              <a:rPr lang="en-US" sz="2400" dirty="0" smtClean="0"/>
              <a:t>Static </a:t>
            </a:r>
            <a:r>
              <a:rPr lang="en-US" sz="2400" dirty="0"/>
              <a:t>analysis:</a:t>
            </a:r>
          </a:p>
          <a:p>
            <a:pPr lvl="1">
              <a:lnSpc>
                <a:spcPct val="90000"/>
              </a:lnSpc>
              <a:defRPr/>
            </a:pPr>
            <a:r>
              <a:rPr lang="en-US" sz="2000" dirty="0"/>
              <a:t>Have a program examine the work </a:t>
            </a:r>
            <a:r>
              <a:rPr lang="en-US" sz="2000" dirty="0" smtClean="0"/>
              <a:t>product</a:t>
            </a:r>
            <a:endParaRPr lang="en-US" sz="2000" dirty="0"/>
          </a:p>
          <a:p>
            <a:pPr>
              <a:lnSpc>
                <a:spcPct val="90000"/>
              </a:lnSpc>
              <a:defRPr/>
            </a:pPr>
            <a:r>
              <a:rPr lang="en-US" sz="2400" dirty="0"/>
              <a:t>Testing:</a:t>
            </a:r>
          </a:p>
          <a:p>
            <a:pPr lvl="1">
              <a:lnSpc>
                <a:spcPct val="90000"/>
              </a:lnSpc>
              <a:defRPr/>
            </a:pPr>
            <a:r>
              <a:rPr lang="en-US" sz="2000" dirty="0"/>
              <a:t>For an executable work product, try it </a:t>
            </a:r>
            <a:r>
              <a:rPr lang="en-US" sz="2000" dirty="0" smtClean="0"/>
              <a:t>out</a:t>
            </a:r>
            <a:endParaRPr lang="en-US" sz="2000" dirty="0"/>
          </a:p>
          <a:p>
            <a:pPr>
              <a:lnSpc>
                <a:spcPct val="90000"/>
              </a:lnSpc>
              <a:defRPr/>
            </a:pPr>
            <a:r>
              <a:rPr lang="en-US" sz="2400" dirty="0"/>
              <a:t>Formal proof:</a:t>
            </a:r>
          </a:p>
          <a:p>
            <a:pPr lvl="1">
              <a:lnSpc>
                <a:spcPct val="90000"/>
              </a:lnSpc>
              <a:defRPr/>
            </a:pPr>
            <a:r>
              <a:rPr lang="en-US" sz="2000" dirty="0"/>
              <a:t>Use mathematics to demonstrate the desired </a:t>
            </a:r>
            <a:r>
              <a:rPr lang="en-US" sz="2000" dirty="0" smtClean="0"/>
              <a:t>property.</a:t>
            </a:r>
            <a:br>
              <a:rPr lang="en-US" sz="2000" dirty="0" smtClean="0"/>
            </a:br>
            <a:endParaRPr lang="en-US" sz="2000" dirty="0"/>
          </a:p>
          <a:p>
            <a:pPr algn="ctr">
              <a:lnSpc>
                <a:spcPct val="90000"/>
              </a:lnSpc>
              <a:buFont typeface="Wingdings" charset="0"/>
              <a:buNone/>
              <a:defRPr/>
            </a:pPr>
            <a:r>
              <a:rPr lang="en-US" sz="2400" b="1" dirty="0"/>
              <a:t>Inspections are the best return on investment.</a:t>
            </a:r>
          </a:p>
          <a:p>
            <a:pPr algn="ctr">
              <a:lnSpc>
                <a:spcPct val="90000"/>
              </a:lnSpc>
              <a:spcBef>
                <a:spcPts val="1800"/>
              </a:spcBef>
              <a:spcAft>
                <a:spcPts val="1800"/>
              </a:spcAft>
              <a:buFont typeface="Wingdings" charset="0"/>
              <a:buNone/>
              <a:defRPr/>
            </a:pPr>
            <a:r>
              <a:rPr lang="en-US" sz="2400" b="1" dirty="0"/>
              <a:t>Always include inspection in your software processes.</a:t>
            </a:r>
            <a:endParaRPr lang="en-US" sz="2400" dirty="0"/>
          </a:p>
        </p:txBody>
      </p:sp>
      <p:sp>
        <p:nvSpPr>
          <p:cNvPr id="2" name="Slide Number Placeholder 1"/>
          <p:cNvSpPr>
            <a:spLocks noGrp="1"/>
          </p:cNvSpPr>
          <p:nvPr>
            <p:ph type="sldNum" sz="quarter" idx="11"/>
          </p:nvPr>
        </p:nvSpPr>
        <p:spPr/>
        <p:txBody>
          <a:bodyPr/>
          <a:lstStyle/>
          <a:p>
            <a:pPr>
              <a:defRPr/>
            </a:pPr>
            <a:fld id="{4D792F7C-B4C4-7448-A609-BAEAEF7BEF10}" type="slidenum">
              <a:rPr lang="en-US" smtClean="0"/>
              <a:pPr>
                <a:defRPr/>
              </a:pPr>
              <a:t>31</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z="4000" b="1"/>
              <a:t>Reviews, Walkthroughs, &amp; Inspections</a:t>
            </a:r>
            <a:endParaRPr lang="en-US" sz="4000"/>
          </a:p>
        </p:txBody>
      </p:sp>
      <p:sp>
        <p:nvSpPr>
          <p:cNvPr id="63491" name="Rectangle 3"/>
          <p:cNvSpPr>
            <a:spLocks noGrp="1" noChangeArrowheads="1"/>
          </p:cNvSpPr>
          <p:nvPr>
            <p:ph type="body" sz="half" idx="2"/>
          </p:nvPr>
        </p:nvSpPr>
        <p:spPr>
          <a:xfrm>
            <a:off x="762000" y="1676400"/>
            <a:ext cx="8153400" cy="4648200"/>
          </a:xfrm>
        </p:spPr>
        <p:txBody>
          <a:bodyPr/>
          <a:lstStyle/>
          <a:p>
            <a:pPr>
              <a:lnSpc>
                <a:spcPct val="90000"/>
              </a:lnSpc>
              <a:defRPr/>
            </a:pPr>
            <a:r>
              <a:rPr lang="en-US" sz="2400" dirty="0" smtClean="0"/>
              <a:t>Many variations on these ideas</a:t>
            </a:r>
            <a:endParaRPr lang="en-US" sz="2400" dirty="0"/>
          </a:p>
          <a:p>
            <a:pPr lvl="1">
              <a:lnSpc>
                <a:spcPct val="90000"/>
              </a:lnSpc>
              <a:defRPr/>
            </a:pPr>
            <a:r>
              <a:rPr lang="en-US" sz="2000" dirty="0" smtClean="0"/>
              <a:t>Reviews, Walkthroughs, Inspections</a:t>
            </a:r>
          </a:p>
          <a:p>
            <a:pPr lvl="1">
              <a:lnSpc>
                <a:spcPct val="90000"/>
              </a:lnSpc>
              <a:defRPr/>
            </a:pPr>
            <a:r>
              <a:rPr lang="en-US" sz="2000" dirty="0" smtClean="0"/>
              <a:t>Personal reviews</a:t>
            </a:r>
            <a:endParaRPr lang="en-US" sz="2000" dirty="0"/>
          </a:p>
          <a:p>
            <a:pPr>
              <a:lnSpc>
                <a:spcPct val="90000"/>
              </a:lnSpc>
              <a:defRPr/>
            </a:pPr>
            <a:r>
              <a:rPr lang="en-US" sz="2400" dirty="0"/>
              <a:t>All based on same premise:</a:t>
            </a:r>
          </a:p>
          <a:p>
            <a:pPr algn="ctr">
              <a:lnSpc>
                <a:spcPct val="90000"/>
              </a:lnSpc>
              <a:buFont typeface="Wingdings" charset="0"/>
              <a:buNone/>
              <a:defRPr/>
            </a:pPr>
            <a:r>
              <a:rPr lang="en-US" sz="2400" b="1" dirty="0"/>
              <a:t>Humans looking at work products</a:t>
            </a:r>
            <a:br>
              <a:rPr lang="en-US" sz="2400" b="1" dirty="0"/>
            </a:br>
            <a:r>
              <a:rPr lang="en-US" sz="2400" b="1" dirty="0"/>
              <a:t>find defects quite well.</a:t>
            </a:r>
          </a:p>
          <a:p>
            <a:pPr>
              <a:lnSpc>
                <a:spcPct val="90000"/>
              </a:lnSpc>
              <a:defRPr/>
            </a:pPr>
            <a:r>
              <a:rPr lang="en-US" sz="2400" dirty="0"/>
              <a:t>Very effective in practice</a:t>
            </a:r>
          </a:p>
          <a:p>
            <a:pPr>
              <a:lnSpc>
                <a:spcPct val="90000"/>
              </a:lnSpc>
              <a:defRPr/>
            </a:pPr>
            <a:r>
              <a:rPr lang="en-US" sz="2400" dirty="0"/>
              <a:t>Applicable to </a:t>
            </a:r>
            <a:r>
              <a:rPr lang="en-US" sz="2400" u="sng" dirty="0"/>
              <a:t>all work products</a:t>
            </a:r>
          </a:p>
          <a:p>
            <a:pPr>
              <a:lnSpc>
                <a:spcPct val="90000"/>
              </a:lnSpc>
              <a:defRPr/>
            </a:pPr>
            <a:r>
              <a:rPr lang="en-US" sz="2400" dirty="0"/>
              <a:t>Important observation:</a:t>
            </a:r>
          </a:p>
          <a:p>
            <a:pPr algn="ctr">
              <a:lnSpc>
                <a:spcPct val="90000"/>
              </a:lnSpc>
              <a:buFont typeface="Wingdings" charset="0"/>
              <a:buNone/>
              <a:defRPr/>
            </a:pPr>
            <a:r>
              <a:rPr lang="en-US" sz="2400" b="1" dirty="0"/>
              <a:t>You can inspect all of a program</a:t>
            </a:r>
            <a:br>
              <a:rPr lang="en-US" sz="2400" b="1" dirty="0"/>
            </a:br>
            <a:r>
              <a:rPr lang="en-US" sz="2400" b="1" dirty="0"/>
              <a:t>but you cannot test all of a program</a:t>
            </a:r>
          </a:p>
          <a:p>
            <a:pPr>
              <a:lnSpc>
                <a:spcPct val="90000"/>
              </a:lnSpc>
              <a:defRPr/>
            </a:pPr>
            <a:endParaRPr lang="en-US" sz="2400" b="1" dirty="0"/>
          </a:p>
        </p:txBody>
      </p:sp>
      <p:sp>
        <p:nvSpPr>
          <p:cNvPr id="2" name="Slide Number Placeholder 1"/>
          <p:cNvSpPr>
            <a:spLocks noGrp="1"/>
          </p:cNvSpPr>
          <p:nvPr>
            <p:ph type="sldNum" sz="quarter" idx="10"/>
          </p:nvPr>
        </p:nvSpPr>
        <p:spPr/>
        <p:txBody>
          <a:bodyPr/>
          <a:lstStyle/>
          <a:p>
            <a:pPr>
              <a:defRPr/>
            </a:pPr>
            <a:fld id="{721B67D9-026B-F646-B0C8-DB77F8EFD6EA}" type="slidenum">
              <a:rPr lang="en-US"/>
              <a:pPr>
                <a:defRPr/>
              </a:pPr>
              <a:t>32</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b="1"/>
              <a:t>Fagan Inspections</a:t>
            </a:r>
            <a:endParaRPr lang="en-US"/>
          </a:p>
        </p:txBody>
      </p:sp>
      <p:sp>
        <p:nvSpPr>
          <p:cNvPr id="12291" name="Rectangle 3"/>
          <p:cNvSpPr>
            <a:spLocks noGrp="1" noChangeArrowheads="1"/>
          </p:cNvSpPr>
          <p:nvPr>
            <p:ph type="body" idx="1"/>
          </p:nvPr>
        </p:nvSpPr>
        <p:spPr>
          <a:xfrm>
            <a:off x="762000" y="1600200"/>
            <a:ext cx="8229600" cy="4530725"/>
          </a:xfrm>
        </p:spPr>
        <p:txBody>
          <a:bodyPr/>
          <a:lstStyle/>
          <a:p>
            <a:pPr>
              <a:lnSpc>
                <a:spcPct val="130000"/>
              </a:lnSpc>
              <a:defRPr/>
            </a:pPr>
            <a:r>
              <a:rPr lang="en-US"/>
              <a:t>Developed originally by Michael Fagan at IBM</a:t>
            </a:r>
          </a:p>
          <a:p>
            <a:pPr>
              <a:lnSpc>
                <a:spcPct val="130000"/>
              </a:lnSpc>
              <a:defRPr/>
            </a:pPr>
            <a:r>
              <a:rPr lang="en-US"/>
              <a:t>Refinement of existing processes</a:t>
            </a:r>
          </a:p>
          <a:p>
            <a:pPr>
              <a:lnSpc>
                <a:spcPct val="130000"/>
              </a:lnSpc>
              <a:defRPr/>
            </a:pPr>
            <a:r>
              <a:rPr lang="en-US" i="1"/>
              <a:t>Extremely</a:t>
            </a:r>
            <a:r>
              <a:rPr lang="en-US"/>
              <a:t> successful</a:t>
            </a:r>
          </a:p>
          <a:p>
            <a:pPr>
              <a:lnSpc>
                <a:spcPct val="130000"/>
              </a:lnSpc>
              <a:defRPr/>
            </a:pPr>
            <a:r>
              <a:rPr lang="en-US"/>
              <a:t>Very popular</a:t>
            </a:r>
          </a:p>
          <a:p>
            <a:pPr>
              <a:lnSpc>
                <a:spcPct val="130000"/>
              </a:lnSpc>
              <a:defRPr/>
            </a:pPr>
            <a:r>
              <a:rPr lang="en-US" i="1"/>
              <a:t>Hard</a:t>
            </a:r>
            <a:r>
              <a:rPr lang="en-US"/>
              <a:t> to do well</a:t>
            </a:r>
          </a:p>
          <a:p>
            <a:pPr>
              <a:lnSpc>
                <a:spcPct val="130000"/>
              </a:lnSpc>
              <a:defRPr/>
            </a:pPr>
            <a:r>
              <a:rPr lang="en-US" i="1"/>
              <a:t>Easy</a:t>
            </a:r>
            <a:r>
              <a:rPr lang="en-US"/>
              <a:t> to botch</a:t>
            </a:r>
          </a:p>
          <a:p>
            <a:pPr>
              <a:lnSpc>
                <a:spcPct val="130000"/>
              </a:lnSpc>
              <a:defRPr/>
            </a:pPr>
            <a:r>
              <a:rPr lang="en-US"/>
              <a:t>Very important</a:t>
            </a:r>
          </a:p>
        </p:txBody>
      </p:sp>
      <p:sp>
        <p:nvSpPr>
          <p:cNvPr id="2" name="Slide Number Placeholder 1"/>
          <p:cNvSpPr>
            <a:spLocks noGrp="1"/>
          </p:cNvSpPr>
          <p:nvPr>
            <p:ph type="sldNum" sz="quarter" idx="11"/>
          </p:nvPr>
        </p:nvSpPr>
        <p:spPr/>
        <p:txBody>
          <a:bodyPr/>
          <a:lstStyle/>
          <a:p>
            <a:pPr>
              <a:defRPr/>
            </a:pPr>
            <a:fld id="{E91911A9-45D7-C542-82B8-9092A490BA69}" type="slidenum">
              <a:rPr lang="en-US" smtClean="0"/>
              <a:pPr>
                <a:defRPr/>
              </a:pPr>
              <a:t>33</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b="1"/>
              <a:t>Fagan Inspections</a:t>
            </a:r>
            <a:endParaRPr lang="en-US"/>
          </a:p>
        </p:txBody>
      </p:sp>
      <p:sp>
        <p:nvSpPr>
          <p:cNvPr id="49155" name="Rectangle 3"/>
          <p:cNvSpPr>
            <a:spLocks noGrp="1" noChangeArrowheads="1"/>
          </p:cNvSpPr>
          <p:nvPr>
            <p:ph type="body" sz="half" idx="1"/>
          </p:nvPr>
        </p:nvSpPr>
        <p:spPr>
          <a:xfrm>
            <a:off x="6477000" y="4267200"/>
            <a:ext cx="2590800" cy="2320925"/>
          </a:xfrm>
        </p:spPr>
        <p:txBody>
          <a:bodyPr/>
          <a:lstStyle/>
          <a:p>
            <a:pPr>
              <a:defRPr/>
            </a:pPr>
            <a:r>
              <a:rPr lang="en-US" sz="2000"/>
              <a:t>Specifications</a:t>
            </a:r>
          </a:p>
          <a:p>
            <a:pPr>
              <a:defRPr/>
            </a:pPr>
            <a:r>
              <a:rPr lang="en-US" sz="2000"/>
              <a:t>Designs</a:t>
            </a:r>
          </a:p>
          <a:p>
            <a:pPr>
              <a:defRPr/>
            </a:pPr>
            <a:r>
              <a:rPr lang="en-US" sz="2000"/>
              <a:t>Implementations</a:t>
            </a:r>
          </a:p>
          <a:p>
            <a:pPr>
              <a:defRPr/>
            </a:pPr>
            <a:r>
              <a:rPr lang="en-US" sz="2000"/>
              <a:t>Test Plans</a:t>
            </a:r>
          </a:p>
          <a:p>
            <a:pPr>
              <a:defRPr/>
            </a:pPr>
            <a:r>
              <a:rPr lang="en-US" sz="2000"/>
              <a:t>Process Concepts</a:t>
            </a:r>
          </a:p>
          <a:p>
            <a:pPr>
              <a:defRPr/>
            </a:pPr>
            <a:r>
              <a:rPr lang="en-US" sz="2000"/>
              <a:t>Etc.</a:t>
            </a:r>
          </a:p>
        </p:txBody>
      </p:sp>
      <p:sp>
        <p:nvSpPr>
          <p:cNvPr id="49158" name="Rectangle 6"/>
          <p:cNvSpPr>
            <a:spLocks noChangeArrowheads="1"/>
          </p:cNvSpPr>
          <p:nvPr/>
        </p:nvSpPr>
        <p:spPr bwMode="auto">
          <a:xfrm>
            <a:off x="3200400" y="1828800"/>
            <a:ext cx="1600200" cy="990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t>Inspector</a:t>
            </a:r>
            <a:r>
              <a:rPr lang="fr-FR" altLang="ja-JP" dirty="0">
                <a:latin typeface="Arial"/>
              </a:rPr>
              <a:t>'</a:t>
            </a:r>
            <a:r>
              <a:rPr lang="en-US" dirty="0"/>
              <a:t>s</a:t>
            </a:r>
          </a:p>
          <a:p>
            <a:pPr algn="ctr">
              <a:defRPr/>
            </a:pPr>
            <a:r>
              <a:rPr lang="en-US" dirty="0"/>
              <a:t>Reading</a:t>
            </a:r>
          </a:p>
        </p:txBody>
      </p:sp>
      <p:sp>
        <p:nvSpPr>
          <p:cNvPr id="49159" name="Rectangle 7"/>
          <p:cNvSpPr>
            <a:spLocks noChangeArrowheads="1"/>
          </p:cNvSpPr>
          <p:nvPr/>
        </p:nvSpPr>
        <p:spPr bwMode="auto">
          <a:xfrm>
            <a:off x="3200400" y="2971800"/>
            <a:ext cx="1600200" cy="990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t>Inspector</a:t>
            </a:r>
            <a:r>
              <a:rPr lang="fr-FR" altLang="ja-JP" dirty="0">
                <a:latin typeface="Arial"/>
              </a:rPr>
              <a:t>'</a:t>
            </a:r>
            <a:r>
              <a:rPr lang="en-US" dirty="0"/>
              <a:t>s</a:t>
            </a:r>
          </a:p>
          <a:p>
            <a:pPr algn="ctr">
              <a:defRPr/>
            </a:pPr>
            <a:r>
              <a:rPr lang="en-US" dirty="0"/>
              <a:t>Reading</a:t>
            </a:r>
          </a:p>
        </p:txBody>
      </p:sp>
      <p:sp>
        <p:nvSpPr>
          <p:cNvPr id="49160" name="Rectangle 8"/>
          <p:cNvSpPr>
            <a:spLocks noChangeArrowheads="1"/>
          </p:cNvSpPr>
          <p:nvPr/>
        </p:nvSpPr>
        <p:spPr bwMode="auto">
          <a:xfrm>
            <a:off x="3200400" y="4800600"/>
            <a:ext cx="1600200" cy="990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t>Inspector</a:t>
            </a:r>
            <a:r>
              <a:rPr lang="fr-FR" altLang="ja-JP" dirty="0">
                <a:latin typeface="Arial"/>
              </a:rPr>
              <a:t>'</a:t>
            </a:r>
            <a:r>
              <a:rPr lang="en-US" dirty="0"/>
              <a:t>s</a:t>
            </a:r>
          </a:p>
          <a:p>
            <a:pPr algn="ctr">
              <a:defRPr/>
            </a:pPr>
            <a:r>
              <a:rPr lang="en-US" dirty="0"/>
              <a:t>Reading</a:t>
            </a:r>
          </a:p>
        </p:txBody>
      </p:sp>
      <p:sp>
        <p:nvSpPr>
          <p:cNvPr id="49161" name="Rectangle 9"/>
          <p:cNvSpPr>
            <a:spLocks noChangeArrowheads="1"/>
          </p:cNvSpPr>
          <p:nvPr/>
        </p:nvSpPr>
        <p:spPr bwMode="auto">
          <a:xfrm rot="-5400000">
            <a:off x="3810000" y="3352800"/>
            <a:ext cx="4038600" cy="990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800"/>
              <a:t>INSPECTION</a:t>
            </a:r>
          </a:p>
        </p:txBody>
      </p:sp>
      <p:sp>
        <p:nvSpPr>
          <p:cNvPr id="49164" name="Line 12"/>
          <p:cNvSpPr>
            <a:spLocks noChangeShapeType="1"/>
          </p:cNvSpPr>
          <p:nvPr/>
        </p:nvSpPr>
        <p:spPr bwMode="auto">
          <a:xfrm>
            <a:off x="4800600" y="34290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166" name="Rectangle 14"/>
          <p:cNvSpPr>
            <a:spLocks noChangeArrowheads="1"/>
          </p:cNvSpPr>
          <p:nvPr/>
        </p:nvSpPr>
        <p:spPr bwMode="auto">
          <a:xfrm>
            <a:off x="6934200" y="3200400"/>
            <a:ext cx="1600200" cy="990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t>Author</a:t>
            </a:r>
          </a:p>
          <a:p>
            <a:pPr algn="ctr">
              <a:defRPr/>
            </a:pPr>
            <a:r>
              <a:rPr lang="en-US"/>
              <a:t>Rework</a:t>
            </a:r>
          </a:p>
        </p:txBody>
      </p:sp>
      <p:sp>
        <p:nvSpPr>
          <p:cNvPr id="49167" name="Line 15"/>
          <p:cNvSpPr>
            <a:spLocks noChangeShapeType="1"/>
          </p:cNvSpPr>
          <p:nvPr/>
        </p:nvSpPr>
        <p:spPr bwMode="auto">
          <a:xfrm>
            <a:off x="4800600" y="23622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168" name="Line 16"/>
          <p:cNvSpPr>
            <a:spLocks noChangeShapeType="1"/>
          </p:cNvSpPr>
          <p:nvPr/>
        </p:nvSpPr>
        <p:spPr bwMode="auto">
          <a:xfrm>
            <a:off x="4800600" y="52578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169" name="Line 17"/>
          <p:cNvSpPr>
            <a:spLocks noChangeShapeType="1"/>
          </p:cNvSpPr>
          <p:nvPr/>
        </p:nvSpPr>
        <p:spPr bwMode="auto">
          <a:xfrm>
            <a:off x="6324600" y="3733800"/>
            <a:ext cx="533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170" name="Rectangle 18"/>
          <p:cNvSpPr>
            <a:spLocks noChangeArrowheads="1"/>
          </p:cNvSpPr>
          <p:nvPr/>
        </p:nvSpPr>
        <p:spPr bwMode="auto">
          <a:xfrm>
            <a:off x="457200" y="1828800"/>
            <a:ext cx="1600200" cy="990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t>Author</a:t>
            </a:r>
            <a:r>
              <a:rPr lang="fr-FR" altLang="ja-JP" dirty="0">
                <a:latin typeface="Arial"/>
              </a:rPr>
              <a:t>'</a:t>
            </a:r>
            <a:r>
              <a:rPr lang="en-US" dirty="0"/>
              <a:t>s</a:t>
            </a:r>
          </a:p>
          <a:p>
            <a:pPr algn="ctr">
              <a:defRPr/>
            </a:pPr>
            <a:r>
              <a:rPr lang="en-US" dirty="0"/>
              <a:t>Overview</a:t>
            </a:r>
          </a:p>
        </p:txBody>
      </p:sp>
      <p:sp>
        <p:nvSpPr>
          <p:cNvPr id="49171" name="AutoShape 19"/>
          <p:cNvSpPr>
            <a:spLocks/>
          </p:cNvSpPr>
          <p:nvPr/>
        </p:nvSpPr>
        <p:spPr bwMode="auto">
          <a:xfrm>
            <a:off x="2895600" y="1828800"/>
            <a:ext cx="76200" cy="3962400"/>
          </a:xfrm>
          <a:prstGeom prst="leftBrace">
            <a:avLst>
              <a:gd name="adj1" fmla="val 433333"/>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172" name="Freeform 20"/>
          <p:cNvSpPr>
            <a:spLocks/>
          </p:cNvSpPr>
          <p:nvPr/>
        </p:nvSpPr>
        <p:spPr bwMode="auto">
          <a:xfrm>
            <a:off x="1295400" y="2819400"/>
            <a:ext cx="1447800" cy="685800"/>
          </a:xfrm>
          <a:custGeom>
            <a:avLst/>
            <a:gdLst>
              <a:gd name="T0" fmla="*/ 0 w 912"/>
              <a:gd name="T1" fmla="*/ 0 h 576"/>
              <a:gd name="T2" fmla="*/ 0 w 912"/>
              <a:gd name="T3" fmla="*/ 576 h 576"/>
              <a:gd name="T4" fmla="*/ 912 w 912"/>
              <a:gd name="T5" fmla="*/ 576 h 576"/>
            </a:gdLst>
            <a:ahLst/>
            <a:cxnLst>
              <a:cxn ang="0">
                <a:pos x="T0" y="T1"/>
              </a:cxn>
              <a:cxn ang="0">
                <a:pos x="T2" y="T3"/>
              </a:cxn>
              <a:cxn ang="0">
                <a:pos x="T4" y="T5"/>
              </a:cxn>
            </a:cxnLst>
            <a:rect l="0" t="0" r="r" b="b"/>
            <a:pathLst>
              <a:path w="912" h="576">
                <a:moveTo>
                  <a:pt x="0" y="0"/>
                </a:moveTo>
                <a:lnTo>
                  <a:pt x="0" y="576"/>
                </a:lnTo>
                <a:lnTo>
                  <a:pt x="912" y="576"/>
                </a:ln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49173" name="Line 21"/>
          <p:cNvSpPr>
            <a:spLocks noChangeShapeType="1"/>
          </p:cNvSpPr>
          <p:nvPr/>
        </p:nvSpPr>
        <p:spPr bwMode="auto">
          <a:xfrm>
            <a:off x="3962400" y="4038600"/>
            <a:ext cx="0" cy="68580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174" name="AutoShape 22"/>
          <p:cNvSpPr>
            <a:spLocks noChangeArrowheads="1"/>
          </p:cNvSpPr>
          <p:nvPr/>
        </p:nvSpPr>
        <p:spPr bwMode="auto">
          <a:xfrm>
            <a:off x="457200" y="4267200"/>
            <a:ext cx="1676400" cy="1676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t>Work</a:t>
            </a:r>
            <a:br>
              <a:rPr lang="en-US"/>
            </a:br>
            <a:r>
              <a:rPr lang="en-US"/>
              <a:t>Product</a:t>
            </a:r>
          </a:p>
        </p:txBody>
      </p:sp>
      <p:sp>
        <p:nvSpPr>
          <p:cNvPr id="49176" name="Freeform 24"/>
          <p:cNvSpPr>
            <a:spLocks/>
          </p:cNvSpPr>
          <p:nvPr/>
        </p:nvSpPr>
        <p:spPr bwMode="auto">
          <a:xfrm>
            <a:off x="1295400" y="4114800"/>
            <a:ext cx="1447800" cy="381000"/>
          </a:xfrm>
          <a:custGeom>
            <a:avLst/>
            <a:gdLst>
              <a:gd name="T0" fmla="*/ 864 w 864"/>
              <a:gd name="T1" fmla="*/ 0 h 240"/>
              <a:gd name="T2" fmla="*/ 0 w 864"/>
              <a:gd name="T3" fmla="*/ 0 h 240"/>
              <a:gd name="T4" fmla="*/ 0 w 864"/>
              <a:gd name="T5" fmla="*/ 240 h 240"/>
            </a:gdLst>
            <a:ahLst/>
            <a:cxnLst>
              <a:cxn ang="0">
                <a:pos x="T0" y="T1"/>
              </a:cxn>
              <a:cxn ang="0">
                <a:pos x="T2" y="T3"/>
              </a:cxn>
              <a:cxn ang="0">
                <a:pos x="T4" y="T5"/>
              </a:cxn>
            </a:cxnLst>
            <a:rect l="0" t="0" r="r" b="b"/>
            <a:pathLst>
              <a:path w="864" h="240">
                <a:moveTo>
                  <a:pt x="864" y="0"/>
                </a:moveTo>
                <a:lnTo>
                  <a:pt x="0" y="0"/>
                </a:lnTo>
                <a:lnTo>
                  <a:pt x="0" y="240"/>
                </a:lnTo>
              </a:path>
            </a:pathLst>
          </a:custGeom>
          <a:noFill/>
          <a:ln w="5715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2" name="Slide Number Placeholder 1"/>
          <p:cNvSpPr>
            <a:spLocks noGrp="1"/>
          </p:cNvSpPr>
          <p:nvPr>
            <p:ph type="sldNum" sz="quarter" idx="10"/>
          </p:nvPr>
        </p:nvSpPr>
        <p:spPr/>
        <p:txBody>
          <a:bodyPr/>
          <a:lstStyle/>
          <a:p>
            <a:pPr>
              <a:defRPr/>
            </a:pPr>
            <a:fld id="{F352961E-6D02-864F-9B0F-B54D15D4DF14}" type="slidenum">
              <a:rPr lang="en-US"/>
              <a:pPr>
                <a:defRPr/>
              </a:pPr>
              <a:t>34</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a:t>Fagan Inspections—Steps</a:t>
            </a:r>
            <a:endParaRPr lang="en-US"/>
          </a:p>
        </p:txBody>
      </p:sp>
      <p:sp>
        <p:nvSpPr>
          <p:cNvPr id="46083" name="Rectangle 3"/>
          <p:cNvSpPr>
            <a:spLocks noGrp="1" noChangeArrowheads="1"/>
          </p:cNvSpPr>
          <p:nvPr>
            <p:ph type="body" idx="1"/>
          </p:nvPr>
        </p:nvSpPr>
        <p:spPr>
          <a:xfrm>
            <a:off x="457200" y="1600200"/>
            <a:ext cx="8686800" cy="4800600"/>
          </a:xfrm>
        </p:spPr>
        <p:txBody>
          <a:bodyPr/>
          <a:lstStyle/>
          <a:p>
            <a:pPr>
              <a:lnSpc>
                <a:spcPct val="140000"/>
              </a:lnSpc>
              <a:defRPr/>
            </a:pPr>
            <a:r>
              <a:rPr lang="en-US"/>
              <a:t>Planning		- fairly brief</a:t>
            </a:r>
          </a:p>
          <a:p>
            <a:pPr>
              <a:lnSpc>
                <a:spcPct val="140000"/>
              </a:lnSpc>
              <a:defRPr/>
            </a:pPr>
            <a:r>
              <a:rPr lang="en-US"/>
              <a:t>Overview		- about one hour</a:t>
            </a:r>
          </a:p>
          <a:p>
            <a:pPr>
              <a:lnSpc>
                <a:spcPct val="140000"/>
              </a:lnSpc>
              <a:defRPr/>
            </a:pPr>
            <a:r>
              <a:rPr lang="en-US"/>
              <a:t>Preparation	- several hours over several days</a:t>
            </a:r>
          </a:p>
          <a:p>
            <a:pPr>
              <a:lnSpc>
                <a:spcPct val="140000"/>
              </a:lnSpc>
              <a:defRPr/>
            </a:pPr>
            <a:r>
              <a:rPr lang="en-US"/>
              <a:t>Inspection	- about A two-hour meeting</a:t>
            </a:r>
          </a:p>
          <a:p>
            <a:pPr>
              <a:lnSpc>
                <a:spcPct val="140000"/>
              </a:lnSpc>
              <a:defRPr/>
            </a:pPr>
            <a:r>
              <a:rPr lang="en-US"/>
              <a:t>Rework		- depends on what is found</a:t>
            </a:r>
          </a:p>
          <a:p>
            <a:pPr>
              <a:lnSpc>
                <a:spcPct val="140000"/>
              </a:lnSpc>
              <a:defRPr/>
            </a:pPr>
            <a:r>
              <a:rPr lang="en-US"/>
              <a:t>Follow-up	- check that necessary changes</a:t>
            </a:r>
            <a:br>
              <a:rPr lang="en-US"/>
            </a:br>
            <a:r>
              <a:rPr lang="en-US"/>
              <a:t>				made</a:t>
            </a:r>
          </a:p>
        </p:txBody>
      </p:sp>
      <p:sp>
        <p:nvSpPr>
          <p:cNvPr id="2" name="Slide Number Placeholder 1"/>
          <p:cNvSpPr>
            <a:spLocks noGrp="1"/>
          </p:cNvSpPr>
          <p:nvPr>
            <p:ph type="sldNum" sz="quarter" idx="11"/>
          </p:nvPr>
        </p:nvSpPr>
        <p:spPr/>
        <p:txBody>
          <a:bodyPr/>
          <a:lstStyle/>
          <a:p>
            <a:pPr>
              <a:defRPr/>
            </a:pPr>
            <a:fld id="{61EB5A39-3D9A-FA4B-A4E9-D796535AF15D}" type="slidenum">
              <a:rPr lang="en-US" smtClean="0"/>
              <a:pPr>
                <a:defRPr/>
              </a:pPr>
              <a:t>35</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b="1"/>
              <a:t>Fagan Inspections—People</a:t>
            </a:r>
            <a:endParaRPr lang="en-US"/>
          </a:p>
        </p:txBody>
      </p:sp>
      <p:sp>
        <p:nvSpPr>
          <p:cNvPr id="47107" name="Rectangle 3"/>
          <p:cNvSpPr>
            <a:spLocks noGrp="1" noChangeArrowheads="1"/>
          </p:cNvSpPr>
          <p:nvPr>
            <p:ph type="body" idx="1"/>
          </p:nvPr>
        </p:nvSpPr>
        <p:spPr>
          <a:xfrm>
            <a:off x="457200" y="1752600"/>
            <a:ext cx="8229600" cy="4724400"/>
          </a:xfrm>
        </p:spPr>
        <p:txBody>
          <a:bodyPr/>
          <a:lstStyle/>
          <a:p>
            <a:pPr>
              <a:lnSpc>
                <a:spcPct val="120000"/>
              </a:lnSpc>
              <a:defRPr/>
            </a:pPr>
            <a:r>
              <a:rPr lang="en-US"/>
              <a:t>Moderator	- manages process</a:t>
            </a:r>
          </a:p>
          <a:p>
            <a:pPr>
              <a:lnSpc>
                <a:spcPct val="120000"/>
              </a:lnSpc>
              <a:defRPr/>
            </a:pPr>
            <a:r>
              <a:rPr lang="en-US"/>
              <a:t>Author		- developer of artifact</a:t>
            </a:r>
          </a:p>
          <a:p>
            <a:pPr>
              <a:lnSpc>
                <a:spcPct val="120000"/>
              </a:lnSpc>
              <a:defRPr/>
            </a:pPr>
            <a:r>
              <a:rPr lang="en-US"/>
              <a:t>Reader		- provides inspection focus</a:t>
            </a:r>
          </a:p>
          <a:p>
            <a:pPr>
              <a:lnSpc>
                <a:spcPct val="120000"/>
              </a:lnSpc>
              <a:defRPr/>
            </a:pPr>
            <a:r>
              <a:rPr lang="en-US"/>
              <a:t>Inspectors	- general participants</a:t>
            </a:r>
          </a:p>
          <a:p>
            <a:pPr>
              <a:lnSpc>
                <a:spcPct val="120000"/>
              </a:lnSpc>
              <a:defRPr/>
            </a:pPr>
            <a:r>
              <a:rPr lang="en-US"/>
              <a:t>Specialists	- specific technical areas:</a:t>
            </a:r>
          </a:p>
          <a:p>
            <a:pPr lvl="1">
              <a:lnSpc>
                <a:spcPct val="90000"/>
              </a:lnSpc>
              <a:defRPr/>
            </a:pPr>
            <a:r>
              <a:rPr lang="en-US"/>
              <a:t>Standards</a:t>
            </a:r>
          </a:p>
          <a:p>
            <a:pPr lvl="1">
              <a:lnSpc>
                <a:spcPct val="90000"/>
              </a:lnSpc>
              <a:defRPr/>
            </a:pPr>
            <a:r>
              <a:rPr lang="en-US"/>
              <a:t>Embedded Systems</a:t>
            </a:r>
          </a:p>
          <a:p>
            <a:pPr lvl="1">
              <a:lnSpc>
                <a:spcPct val="90000"/>
              </a:lnSpc>
              <a:defRPr/>
            </a:pPr>
            <a:r>
              <a:rPr lang="en-US"/>
              <a:t>Real-time</a:t>
            </a:r>
          </a:p>
          <a:p>
            <a:pPr lvl="1">
              <a:lnSpc>
                <a:spcPct val="90000"/>
              </a:lnSpc>
              <a:defRPr/>
            </a:pPr>
            <a:r>
              <a:rPr lang="en-US"/>
              <a:t>Etc.</a:t>
            </a:r>
          </a:p>
        </p:txBody>
      </p:sp>
      <p:sp>
        <p:nvSpPr>
          <p:cNvPr id="2" name="Slide Number Placeholder 1"/>
          <p:cNvSpPr>
            <a:spLocks noGrp="1"/>
          </p:cNvSpPr>
          <p:nvPr>
            <p:ph type="sldNum" sz="quarter" idx="11"/>
          </p:nvPr>
        </p:nvSpPr>
        <p:spPr/>
        <p:txBody>
          <a:bodyPr/>
          <a:lstStyle/>
          <a:p>
            <a:pPr>
              <a:defRPr/>
            </a:pPr>
            <a:fld id="{D396273A-736A-1E41-9F5F-124992884E53}" type="slidenum">
              <a:rPr lang="en-US" smtClean="0"/>
              <a:pPr>
                <a:defRPr/>
              </a:pPr>
              <a:t>36</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b="1"/>
              <a:t>Inspection Activities</a:t>
            </a:r>
            <a:endParaRPr lang="en-US"/>
          </a:p>
        </p:txBody>
      </p:sp>
      <p:sp>
        <p:nvSpPr>
          <p:cNvPr id="18435" name="Rectangle 3"/>
          <p:cNvSpPr>
            <a:spLocks noGrp="1" noChangeArrowheads="1"/>
          </p:cNvSpPr>
          <p:nvPr>
            <p:ph type="body" idx="1"/>
          </p:nvPr>
        </p:nvSpPr>
        <p:spPr/>
        <p:txBody>
          <a:bodyPr/>
          <a:lstStyle/>
          <a:p>
            <a:pPr>
              <a:lnSpc>
                <a:spcPct val="110000"/>
              </a:lnSpc>
              <a:defRPr/>
            </a:pPr>
            <a:r>
              <a:rPr lang="en-US"/>
              <a:t>Goal:</a:t>
            </a:r>
          </a:p>
          <a:p>
            <a:pPr lvl="1">
              <a:lnSpc>
                <a:spcPct val="110000"/>
              </a:lnSpc>
              <a:defRPr/>
            </a:pPr>
            <a:r>
              <a:rPr lang="en-US"/>
              <a:t>Detect </a:t>
            </a:r>
            <a:r>
              <a:rPr lang="en-US" i="1"/>
              <a:t>defects</a:t>
            </a:r>
            <a:r>
              <a:rPr lang="en-US"/>
              <a:t> in work product</a:t>
            </a:r>
          </a:p>
          <a:p>
            <a:pPr lvl="1">
              <a:lnSpc>
                <a:spcPct val="110000"/>
              </a:lnSpc>
              <a:defRPr/>
            </a:pPr>
            <a:r>
              <a:rPr lang="en-US"/>
              <a:t>Defects might be any deviation from desired quality</a:t>
            </a:r>
          </a:p>
          <a:p>
            <a:pPr lvl="1">
              <a:lnSpc>
                <a:spcPct val="110000"/>
              </a:lnSpc>
              <a:defRPr/>
            </a:pPr>
            <a:r>
              <a:rPr lang="en-US"/>
              <a:t>Not just source code "bugs"</a:t>
            </a:r>
          </a:p>
          <a:p>
            <a:pPr>
              <a:lnSpc>
                <a:spcPct val="110000"/>
              </a:lnSpc>
              <a:defRPr/>
            </a:pPr>
            <a:r>
              <a:rPr lang="en-US"/>
              <a:t>Checklist-driven:</a:t>
            </a:r>
          </a:p>
          <a:p>
            <a:pPr lvl="1">
              <a:lnSpc>
                <a:spcPct val="110000"/>
              </a:lnSpc>
              <a:defRPr/>
            </a:pPr>
            <a:r>
              <a:rPr lang="en-US"/>
              <a:t>Usually a corporate standard set of checks</a:t>
            </a:r>
          </a:p>
          <a:p>
            <a:pPr lvl="1">
              <a:lnSpc>
                <a:spcPct val="110000"/>
              </a:lnSpc>
              <a:defRPr/>
            </a:pPr>
            <a:r>
              <a:rPr lang="en-US"/>
              <a:t>Determines specialists who have to inspect</a:t>
            </a:r>
          </a:p>
          <a:p>
            <a:pPr>
              <a:lnSpc>
                <a:spcPct val="110000"/>
              </a:lnSpc>
              <a:defRPr/>
            </a:pPr>
            <a:r>
              <a:rPr lang="en-US"/>
              <a:t>Inspectors </a:t>
            </a:r>
            <a:r>
              <a:rPr lang="en-US" i="1"/>
              <a:t>assumed</a:t>
            </a:r>
            <a:r>
              <a:rPr lang="en-US"/>
              <a:t> to have read/inspected work product</a:t>
            </a:r>
          </a:p>
        </p:txBody>
      </p:sp>
      <p:sp>
        <p:nvSpPr>
          <p:cNvPr id="2" name="Slide Number Placeholder 1"/>
          <p:cNvSpPr>
            <a:spLocks noGrp="1"/>
          </p:cNvSpPr>
          <p:nvPr>
            <p:ph type="sldNum" sz="quarter" idx="11"/>
          </p:nvPr>
        </p:nvSpPr>
        <p:spPr/>
        <p:txBody>
          <a:bodyPr/>
          <a:lstStyle/>
          <a:p>
            <a:pPr>
              <a:defRPr/>
            </a:pPr>
            <a:fld id="{C70FF5DC-67E4-1547-A58B-ACFD563FFD94}" type="slidenum">
              <a:rPr lang="en-US" smtClean="0"/>
              <a:pPr>
                <a:defRPr/>
              </a:pPr>
              <a:t>37</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a:t>Inspection Activities</a:t>
            </a:r>
            <a:endParaRPr lang="en-US"/>
          </a:p>
        </p:txBody>
      </p:sp>
      <p:sp>
        <p:nvSpPr>
          <p:cNvPr id="48131" name="Rectangle 3"/>
          <p:cNvSpPr>
            <a:spLocks noGrp="1" noChangeArrowheads="1"/>
          </p:cNvSpPr>
          <p:nvPr>
            <p:ph type="body" idx="1"/>
          </p:nvPr>
        </p:nvSpPr>
        <p:spPr>
          <a:xfrm>
            <a:off x="457200" y="1600200"/>
            <a:ext cx="8229600" cy="4876800"/>
          </a:xfrm>
        </p:spPr>
        <p:txBody>
          <a:bodyPr/>
          <a:lstStyle/>
          <a:p>
            <a:pPr>
              <a:lnSpc>
                <a:spcPct val="90000"/>
              </a:lnSpc>
              <a:defRPr/>
            </a:pPr>
            <a:r>
              <a:rPr lang="en-US"/>
              <a:t>Moderator:</a:t>
            </a:r>
          </a:p>
          <a:p>
            <a:pPr lvl="1">
              <a:lnSpc>
                <a:spcPct val="90000"/>
              </a:lnSpc>
              <a:defRPr/>
            </a:pPr>
            <a:r>
              <a:rPr lang="en-US"/>
              <a:t>Schedules inspection</a:t>
            </a:r>
          </a:p>
          <a:p>
            <a:pPr lvl="1">
              <a:lnSpc>
                <a:spcPct val="90000"/>
              </a:lnSpc>
              <a:defRPr/>
            </a:pPr>
            <a:r>
              <a:rPr lang="en-US"/>
              <a:t>Determines length</a:t>
            </a:r>
          </a:p>
          <a:p>
            <a:pPr lvl="1">
              <a:lnSpc>
                <a:spcPct val="90000"/>
              </a:lnSpc>
              <a:defRPr/>
            </a:pPr>
            <a:r>
              <a:rPr lang="en-US"/>
              <a:t>Monitors/manages meeting</a:t>
            </a:r>
          </a:p>
          <a:p>
            <a:pPr lvl="1">
              <a:lnSpc>
                <a:spcPct val="90000"/>
              </a:lnSpc>
              <a:defRPr/>
            </a:pPr>
            <a:r>
              <a:rPr lang="en-US"/>
              <a:t>Determines which part of artifact to inspect</a:t>
            </a:r>
          </a:p>
          <a:p>
            <a:pPr>
              <a:lnSpc>
                <a:spcPct val="90000"/>
              </a:lnSpc>
              <a:defRPr/>
            </a:pPr>
            <a:r>
              <a:rPr lang="en-US"/>
              <a:t>Reader:</a:t>
            </a:r>
          </a:p>
          <a:p>
            <a:pPr lvl="1">
              <a:lnSpc>
                <a:spcPct val="90000"/>
              </a:lnSpc>
              <a:defRPr/>
            </a:pPr>
            <a:r>
              <a:rPr lang="ja-JP" altLang="en-US">
                <a:latin typeface="Arial"/>
              </a:rPr>
              <a:t>“</a:t>
            </a:r>
            <a:r>
              <a:rPr lang="en-US"/>
              <a:t>Guides</a:t>
            </a:r>
            <a:r>
              <a:rPr lang="ja-JP" altLang="en-US">
                <a:latin typeface="Arial"/>
              </a:rPr>
              <a:t>”</a:t>
            </a:r>
            <a:r>
              <a:rPr lang="en-US"/>
              <a:t> inspection by reading aloud, line-by-line</a:t>
            </a:r>
          </a:p>
          <a:p>
            <a:pPr>
              <a:lnSpc>
                <a:spcPct val="90000"/>
              </a:lnSpc>
              <a:defRPr/>
            </a:pPr>
            <a:r>
              <a:rPr lang="en-US"/>
              <a:t>Author:</a:t>
            </a:r>
          </a:p>
          <a:p>
            <a:pPr lvl="1">
              <a:lnSpc>
                <a:spcPct val="90000"/>
              </a:lnSpc>
              <a:defRPr/>
            </a:pPr>
            <a:r>
              <a:rPr lang="en-US"/>
              <a:t>Provides overview</a:t>
            </a:r>
          </a:p>
          <a:p>
            <a:pPr lvl="1">
              <a:lnSpc>
                <a:spcPct val="90000"/>
              </a:lnSpc>
              <a:defRPr/>
            </a:pPr>
            <a:r>
              <a:rPr lang="en-US"/>
              <a:t>Answers questions</a:t>
            </a:r>
          </a:p>
          <a:p>
            <a:pPr lvl="1">
              <a:lnSpc>
                <a:spcPct val="90000"/>
              </a:lnSpc>
              <a:defRPr/>
            </a:pPr>
            <a:r>
              <a:rPr lang="en-US"/>
              <a:t>Undertakes rework</a:t>
            </a:r>
          </a:p>
        </p:txBody>
      </p:sp>
      <p:sp>
        <p:nvSpPr>
          <p:cNvPr id="2" name="Slide Number Placeholder 1"/>
          <p:cNvSpPr>
            <a:spLocks noGrp="1"/>
          </p:cNvSpPr>
          <p:nvPr>
            <p:ph type="sldNum" sz="quarter" idx="11"/>
          </p:nvPr>
        </p:nvSpPr>
        <p:spPr/>
        <p:txBody>
          <a:bodyPr/>
          <a:lstStyle/>
          <a:p>
            <a:pPr>
              <a:defRPr/>
            </a:pPr>
            <a:fld id="{DEF506A0-FC86-FF4B-89B2-BFE4BA45445C}" type="slidenum">
              <a:rPr lang="en-US" smtClean="0"/>
              <a:pPr>
                <a:defRPr/>
              </a:pPr>
              <a:t>38</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b="1"/>
              <a:t>Inspection Activities</a:t>
            </a:r>
            <a:endParaRPr lang="en-US"/>
          </a:p>
        </p:txBody>
      </p:sp>
      <p:sp>
        <p:nvSpPr>
          <p:cNvPr id="20483" name="Rectangle 3"/>
          <p:cNvSpPr>
            <a:spLocks noGrp="1" noChangeArrowheads="1"/>
          </p:cNvSpPr>
          <p:nvPr>
            <p:ph type="body" idx="1"/>
          </p:nvPr>
        </p:nvSpPr>
        <p:spPr>
          <a:xfrm>
            <a:off x="457200" y="1600200"/>
            <a:ext cx="8229600" cy="5257800"/>
          </a:xfrm>
        </p:spPr>
        <p:txBody>
          <a:bodyPr/>
          <a:lstStyle/>
          <a:p>
            <a:pPr>
              <a:defRPr/>
            </a:pPr>
            <a:r>
              <a:rPr lang="en-US"/>
              <a:t>Inspectors:</a:t>
            </a:r>
          </a:p>
          <a:p>
            <a:pPr lvl="1">
              <a:defRPr/>
            </a:pPr>
            <a:r>
              <a:rPr lang="en-US"/>
              <a:t>Apply product knowledge</a:t>
            </a:r>
          </a:p>
          <a:p>
            <a:pPr lvl="1">
              <a:defRPr/>
            </a:pPr>
            <a:r>
              <a:rPr lang="en-US"/>
              <a:t>Language/tools knowledge</a:t>
            </a:r>
          </a:p>
          <a:p>
            <a:pPr lvl="1">
              <a:defRPr/>
            </a:pPr>
            <a:r>
              <a:rPr lang="en-US"/>
              <a:t>Technical experience</a:t>
            </a:r>
          </a:p>
          <a:p>
            <a:pPr>
              <a:defRPr/>
            </a:pPr>
            <a:r>
              <a:rPr lang="en-US"/>
              <a:t>Specialists—Attention To:</a:t>
            </a:r>
          </a:p>
          <a:p>
            <a:pPr lvl="1">
              <a:defRPr/>
            </a:pPr>
            <a:r>
              <a:rPr lang="en-US"/>
              <a:t>Portability</a:t>
            </a:r>
          </a:p>
          <a:p>
            <a:pPr lvl="1">
              <a:defRPr/>
            </a:pPr>
            <a:r>
              <a:rPr lang="en-US"/>
              <a:t>Maintenance</a:t>
            </a:r>
          </a:p>
          <a:p>
            <a:pPr lvl="1">
              <a:defRPr/>
            </a:pPr>
            <a:r>
              <a:rPr lang="en-US"/>
              <a:t>Real-time</a:t>
            </a:r>
          </a:p>
          <a:p>
            <a:pPr lvl="1">
              <a:defRPr/>
            </a:pPr>
            <a:r>
              <a:rPr lang="en-US"/>
              <a:t>Use of language</a:t>
            </a:r>
          </a:p>
          <a:p>
            <a:pPr lvl="1">
              <a:defRPr/>
            </a:pPr>
            <a:r>
              <a:rPr lang="en-US"/>
              <a:t>Etc.</a:t>
            </a:r>
          </a:p>
        </p:txBody>
      </p:sp>
      <p:sp>
        <p:nvSpPr>
          <p:cNvPr id="2" name="Slide Number Placeholder 1"/>
          <p:cNvSpPr>
            <a:spLocks noGrp="1"/>
          </p:cNvSpPr>
          <p:nvPr>
            <p:ph type="sldNum" sz="quarter" idx="11"/>
          </p:nvPr>
        </p:nvSpPr>
        <p:spPr/>
        <p:txBody>
          <a:bodyPr/>
          <a:lstStyle/>
          <a:p>
            <a:pPr>
              <a:defRPr/>
            </a:pPr>
            <a:fld id="{448C1182-CD39-2240-8D6E-5BDA9175E1B1}" type="slidenum">
              <a:rPr lang="en-US" smtClean="0"/>
              <a:pPr>
                <a:defRPr/>
              </a:pPr>
              <a:t>39</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b="1"/>
              <a:t>Validation vs. Verification</a:t>
            </a:r>
            <a:endParaRPr lang="en-US"/>
          </a:p>
        </p:txBody>
      </p:sp>
      <p:sp>
        <p:nvSpPr>
          <p:cNvPr id="7171" name="Rectangle 3"/>
          <p:cNvSpPr>
            <a:spLocks noGrp="1" noChangeArrowheads="1"/>
          </p:cNvSpPr>
          <p:nvPr>
            <p:ph type="body" sz="half" idx="1"/>
          </p:nvPr>
        </p:nvSpPr>
        <p:spPr/>
        <p:txBody>
          <a:bodyPr/>
          <a:lstStyle/>
          <a:p>
            <a:pPr>
              <a:lnSpc>
                <a:spcPct val="90000"/>
              </a:lnSpc>
              <a:defRPr/>
            </a:pPr>
            <a:r>
              <a:rPr lang="en-US" sz="2400" dirty="0"/>
              <a:t>Validation:</a:t>
            </a:r>
          </a:p>
          <a:p>
            <a:pPr lvl="1">
              <a:lnSpc>
                <a:spcPct val="90000"/>
              </a:lnSpc>
              <a:defRPr/>
            </a:pPr>
            <a:r>
              <a:rPr lang="ja-JP" altLang="en-US" sz="2000" i="1" dirty="0">
                <a:latin typeface="Arial"/>
              </a:rPr>
              <a:t>“</a:t>
            </a:r>
            <a:r>
              <a:rPr lang="en-US" sz="2000" i="1" dirty="0"/>
              <a:t>Did we build the right thing?</a:t>
            </a:r>
            <a:r>
              <a:rPr lang="ja-JP" altLang="en-US" sz="2000" i="1" dirty="0">
                <a:latin typeface="Arial"/>
              </a:rPr>
              <a:t>”</a:t>
            </a:r>
            <a:endParaRPr lang="en-US" sz="2000" i="1" dirty="0"/>
          </a:p>
          <a:p>
            <a:pPr lvl="1">
              <a:lnSpc>
                <a:spcPct val="90000"/>
              </a:lnSpc>
              <a:defRPr/>
            </a:pPr>
            <a:r>
              <a:rPr lang="en-US" sz="2000" dirty="0"/>
              <a:t>Does the software do what user wants?</a:t>
            </a:r>
          </a:p>
          <a:p>
            <a:pPr>
              <a:lnSpc>
                <a:spcPct val="90000"/>
              </a:lnSpc>
              <a:defRPr/>
            </a:pPr>
            <a:r>
              <a:rPr lang="en-US" sz="2400" dirty="0"/>
              <a:t>Verification:</a:t>
            </a:r>
          </a:p>
          <a:p>
            <a:pPr lvl="1">
              <a:lnSpc>
                <a:spcPct val="90000"/>
              </a:lnSpc>
              <a:defRPr/>
            </a:pPr>
            <a:r>
              <a:rPr lang="ja-JP" altLang="en-US" sz="2000" i="1" dirty="0">
                <a:latin typeface="Arial"/>
              </a:rPr>
              <a:t>“</a:t>
            </a:r>
            <a:r>
              <a:rPr lang="en-US" sz="2000" i="1" dirty="0"/>
              <a:t>Did we build the thing right?</a:t>
            </a:r>
            <a:r>
              <a:rPr lang="ja-JP" altLang="en-US" sz="2000" i="1" dirty="0">
                <a:latin typeface="Arial"/>
              </a:rPr>
              <a:t>”</a:t>
            </a:r>
            <a:endParaRPr lang="en-US" sz="2000" i="1" dirty="0"/>
          </a:p>
          <a:p>
            <a:pPr lvl="1">
              <a:lnSpc>
                <a:spcPct val="90000"/>
              </a:lnSpc>
              <a:defRPr/>
            </a:pPr>
            <a:r>
              <a:rPr lang="en-US" sz="2000" dirty="0"/>
              <a:t>Does the system </a:t>
            </a:r>
            <a:r>
              <a:rPr lang="en-US" sz="2000" dirty="0" smtClean="0"/>
              <a:t>(or X) implement </a:t>
            </a:r>
            <a:r>
              <a:rPr lang="en-US" sz="2000" dirty="0"/>
              <a:t>the specification?</a:t>
            </a:r>
          </a:p>
        </p:txBody>
      </p:sp>
      <p:graphicFrame>
        <p:nvGraphicFramePr>
          <p:cNvPr id="24579" name="Object 4"/>
          <p:cNvGraphicFramePr>
            <a:graphicFrameLocks noGrp="1" noChangeAspect="1"/>
          </p:cNvGraphicFramePr>
          <p:nvPr>
            <p:ph sz="half" idx="2"/>
          </p:nvPr>
        </p:nvGraphicFramePr>
        <p:xfrm>
          <a:off x="501650" y="3941763"/>
          <a:ext cx="8139113" cy="2189162"/>
        </p:xfrm>
        <a:graphic>
          <a:graphicData uri="http://schemas.openxmlformats.org/presentationml/2006/ole">
            <mc:AlternateContent xmlns:mc="http://schemas.openxmlformats.org/markup-compatibility/2006">
              <mc:Choice xmlns:v="urn:schemas-microsoft-com:vml" Requires="v">
                <p:oleObj spid="_x0000_s24584" name="Visio" r:id="rId5" imgW="6604000" imgH="1778000" progId="Visio.Drawing.11">
                  <p:embed/>
                </p:oleObj>
              </mc:Choice>
              <mc:Fallback>
                <p:oleObj name="Visio" r:id="rId5" imgW="6604000" imgH="177800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3941763"/>
                        <a:ext cx="813911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43271AAB-E371-EF4E-87B5-00007877EC63}" type="slidenum">
              <a:rPr lang="en-US"/>
              <a:pPr>
                <a:defRPr/>
              </a:pPr>
              <a:t>4</a:t>
            </a:fld>
            <a:endParaRPr lang="en-US"/>
          </a:p>
        </p:txBody>
      </p:sp>
    </p:spTree>
    <p:custDataLst>
      <p:tags r:id="rId2"/>
    </p:custData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sz="4000" b="1"/>
              <a:t>Issues With Fagan Inspections</a:t>
            </a:r>
            <a:endParaRPr lang="en-US" sz="4000"/>
          </a:p>
        </p:txBody>
      </p:sp>
      <p:sp>
        <p:nvSpPr>
          <p:cNvPr id="21507" name="Rectangle 3"/>
          <p:cNvSpPr>
            <a:spLocks noGrp="1" noChangeArrowheads="1"/>
          </p:cNvSpPr>
          <p:nvPr>
            <p:ph type="body" idx="1"/>
          </p:nvPr>
        </p:nvSpPr>
        <p:spPr/>
        <p:txBody>
          <a:bodyPr/>
          <a:lstStyle/>
          <a:p>
            <a:pPr>
              <a:defRPr/>
            </a:pPr>
            <a:r>
              <a:rPr lang="en-US"/>
              <a:t>Why the overview? Documents?</a:t>
            </a:r>
          </a:p>
          <a:p>
            <a:pPr>
              <a:defRPr/>
            </a:pPr>
            <a:r>
              <a:rPr lang="en-US"/>
              <a:t>No enforced preparation—people tend not to bother...</a:t>
            </a:r>
          </a:p>
          <a:p>
            <a:pPr>
              <a:defRPr/>
            </a:pPr>
            <a:r>
              <a:rPr lang="en-US"/>
              <a:t>Inspection based on paper documents</a:t>
            </a:r>
          </a:p>
          <a:p>
            <a:pPr>
              <a:defRPr/>
            </a:pPr>
            <a:r>
              <a:rPr lang="en-US"/>
              <a:t>Not rigorous:</a:t>
            </a:r>
          </a:p>
          <a:p>
            <a:pPr lvl="1">
              <a:defRPr/>
            </a:pPr>
            <a:r>
              <a:rPr lang="en-US"/>
              <a:t>Driven by the clock</a:t>
            </a:r>
          </a:p>
          <a:p>
            <a:pPr lvl="1">
              <a:defRPr/>
            </a:pPr>
            <a:r>
              <a:rPr lang="en-US"/>
              <a:t>Dominated by strong-willed individuals</a:t>
            </a:r>
          </a:p>
          <a:p>
            <a:pPr lvl="1">
              <a:defRPr/>
            </a:pPr>
            <a:r>
              <a:rPr lang="en-US"/>
              <a:t>No precise format</a:t>
            </a:r>
          </a:p>
          <a:p>
            <a:pPr lvl="1">
              <a:defRPr/>
            </a:pPr>
            <a:r>
              <a:rPr lang="en-US"/>
              <a:t>No precise schedule</a:t>
            </a:r>
          </a:p>
        </p:txBody>
      </p:sp>
      <p:sp>
        <p:nvSpPr>
          <p:cNvPr id="2" name="Slide Number Placeholder 1"/>
          <p:cNvSpPr>
            <a:spLocks noGrp="1"/>
          </p:cNvSpPr>
          <p:nvPr>
            <p:ph type="sldNum" sz="quarter" idx="11"/>
          </p:nvPr>
        </p:nvSpPr>
        <p:spPr/>
        <p:txBody>
          <a:bodyPr/>
          <a:lstStyle/>
          <a:p>
            <a:pPr>
              <a:defRPr/>
            </a:pPr>
            <a:fld id="{9B146308-B6E1-5441-A45A-713C97D31FAE}" type="slidenum">
              <a:rPr lang="en-US" smtClean="0"/>
              <a:pPr>
                <a:defRPr/>
              </a:pPr>
              <a:t>40</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z="4000" b="1"/>
              <a:t>Issues With Fagan Inspections</a:t>
            </a:r>
            <a:endParaRPr lang="en-US" sz="4000"/>
          </a:p>
        </p:txBody>
      </p:sp>
      <p:sp>
        <p:nvSpPr>
          <p:cNvPr id="51203" name="Rectangle 3"/>
          <p:cNvSpPr>
            <a:spLocks noGrp="1" noChangeArrowheads="1"/>
          </p:cNvSpPr>
          <p:nvPr>
            <p:ph type="body" idx="1"/>
          </p:nvPr>
        </p:nvSpPr>
        <p:spPr/>
        <p:txBody>
          <a:bodyPr/>
          <a:lstStyle/>
          <a:p>
            <a:pPr>
              <a:defRPr/>
            </a:pPr>
            <a:r>
              <a:rPr lang="en-US" dirty="0"/>
              <a:t>No matching of inspector skill levels:</a:t>
            </a:r>
          </a:p>
          <a:p>
            <a:pPr lvl="1">
              <a:defRPr/>
            </a:pPr>
            <a:r>
              <a:rPr lang="en-US" dirty="0"/>
              <a:t>Senior engineers argue about comments and spelling</a:t>
            </a:r>
          </a:p>
          <a:p>
            <a:pPr>
              <a:defRPr/>
            </a:pPr>
            <a:r>
              <a:rPr lang="en-US" dirty="0"/>
              <a:t>No conclusions ensured</a:t>
            </a:r>
          </a:p>
          <a:p>
            <a:pPr algn="ctr">
              <a:buFont typeface="Wingdings" charset="0"/>
              <a:buNone/>
              <a:defRPr/>
            </a:pPr>
            <a:endParaRPr lang="en-US" b="1" dirty="0" smtClean="0"/>
          </a:p>
          <a:p>
            <a:pPr algn="ctr">
              <a:buFont typeface="Wingdings" charset="0"/>
              <a:buNone/>
              <a:defRPr/>
            </a:pPr>
            <a:r>
              <a:rPr lang="en-US" b="1" dirty="0" smtClean="0"/>
              <a:t>Shown by studies: </a:t>
            </a:r>
            <a:r>
              <a:rPr lang="en-US" b="1" dirty="0"/>
              <a:t>inspection is the best value for money available</a:t>
            </a:r>
            <a:endParaRPr lang="en-US" dirty="0"/>
          </a:p>
        </p:txBody>
      </p:sp>
      <p:sp>
        <p:nvSpPr>
          <p:cNvPr id="2" name="Slide Number Placeholder 1"/>
          <p:cNvSpPr>
            <a:spLocks noGrp="1"/>
          </p:cNvSpPr>
          <p:nvPr>
            <p:ph type="sldNum" sz="quarter" idx="11"/>
          </p:nvPr>
        </p:nvSpPr>
        <p:spPr/>
        <p:txBody>
          <a:bodyPr/>
          <a:lstStyle/>
          <a:p>
            <a:pPr>
              <a:defRPr/>
            </a:pPr>
            <a:fld id="{8607E262-21E5-A04D-B1A1-67FEE67F9A58}" type="slidenum">
              <a:rPr lang="en-US" smtClean="0"/>
              <a:pPr>
                <a:defRPr/>
              </a:pPr>
              <a:t>41</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b="1"/>
              <a:t>Verification Techniques</a:t>
            </a:r>
          </a:p>
        </p:txBody>
      </p:sp>
      <p:pic>
        <p:nvPicPr>
          <p:cNvPr id="26626" name="Picture 7" descr="MCBD06651_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28800"/>
            <a:ext cx="177006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9" descr="MCj0396938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139950"/>
            <a:ext cx="162877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0" descr="j01953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4495800"/>
            <a:ext cx="14176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1" descr="MCj0348749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4400" y="2757488"/>
            <a:ext cx="22352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9" name="Text Box 13"/>
          <p:cNvSpPr txBox="1">
            <a:spLocks noChangeArrowheads="1"/>
          </p:cNvSpPr>
          <p:nvPr/>
        </p:nvSpPr>
        <p:spPr bwMode="auto">
          <a:xfrm>
            <a:off x="3200400" y="5119688"/>
            <a:ext cx="2971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b="1"/>
              <a:t>Software Artifact</a:t>
            </a:r>
          </a:p>
        </p:txBody>
      </p:sp>
      <p:sp>
        <p:nvSpPr>
          <p:cNvPr id="70670" name="Text Box 14"/>
          <p:cNvSpPr txBox="1">
            <a:spLocks noChangeArrowheads="1"/>
          </p:cNvSpPr>
          <p:nvPr/>
        </p:nvSpPr>
        <p:spPr bwMode="auto">
          <a:xfrm>
            <a:off x="6858000" y="3519488"/>
            <a:ext cx="2286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t>Inspection</a:t>
            </a:r>
          </a:p>
        </p:txBody>
      </p:sp>
      <p:sp>
        <p:nvSpPr>
          <p:cNvPr id="70671" name="Text Box 15"/>
          <p:cNvSpPr txBox="1">
            <a:spLocks noChangeArrowheads="1"/>
          </p:cNvSpPr>
          <p:nvPr/>
        </p:nvSpPr>
        <p:spPr bwMode="auto">
          <a:xfrm>
            <a:off x="457200" y="60198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t>Static Analysis</a:t>
            </a:r>
          </a:p>
        </p:txBody>
      </p:sp>
      <p:sp>
        <p:nvSpPr>
          <p:cNvPr id="70672" name="Text Box 16"/>
          <p:cNvSpPr txBox="1">
            <a:spLocks noChangeArrowheads="1"/>
          </p:cNvSpPr>
          <p:nvPr/>
        </p:nvSpPr>
        <p:spPr bwMode="auto">
          <a:xfrm>
            <a:off x="304800" y="3429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t>Testing</a:t>
            </a:r>
          </a:p>
        </p:txBody>
      </p:sp>
      <p:pic>
        <p:nvPicPr>
          <p:cNvPr id="26634" name="Picture 17" descr="j01953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495800"/>
            <a:ext cx="14176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4" name="Text Box 18"/>
          <p:cNvSpPr txBox="1">
            <a:spLocks noChangeArrowheads="1"/>
          </p:cNvSpPr>
          <p:nvPr/>
        </p:nvSpPr>
        <p:spPr bwMode="auto">
          <a:xfrm>
            <a:off x="6781800" y="60198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t>Formal Proof</a:t>
            </a:r>
          </a:p>
        </p:txBody>
      </p:sp>
      <p:sp>
        <p:nvSpPr>
          <p:cNvPr id="2" name="Slide Number Placeholder 1"/>
          <p:cNvSpPr>
            <a:spLocks noGrp="1"/>
          </p:cNvSpPr>
          <p:nvPr>
            <p:ph type="sldNum" sz="quarter" idx="11"/>
          </p:nvPr>
        </p:nvSpPr>
        <p:spPr/>
        <p:txBody>
          <a:bodyPr/>
          <a:lstStyle/>
          <a:p>
            <a:pPr>
              <a:defRPr/>
            </a:pPr>
            <a:fld id="{9DE83C01-94FE-0542-A91C-A1A1B838B9BE}" type="slidenum">
              <a:rPr lang="en-US" smtClean="0"/>
              <a:pPr>
                <a:defRPr/>
              </a:pPr>
              <a:t>5</a:t>
            </a:fld>
            <a:endParaRPr lang="en-US"/>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pPr eaLnBrk="1" hangingPunct="1">
              <a:defRPr/>
            </a:pPr>
            <a:r>
              <a:rPr lang="en-US" dirty="0" smtClean="0">
                <a:cs typeface="+mj-cs"/>
              </a:rPr>
              <a:t>Types of Testing</a:t>
            </a:r>
          </a:p>
        </p:txBody>
      </p:sp>
      <p:sp>
        <p:nvSpPr>
          <p:cNvPr id="23555" name="Rectangle 3"/>
          <p:cNvSpPr>
            <a:spLocks noGrp="1" noChangeArrowheads="1"/>
          </p:cNvSpPr>
          <p:nvPr>
            <p:ph type="body" idx="1"/>
            <p:custDataLst>
              <p:tags r:id="rId2"/>
            </p:custDataLst>
          </p:nvPr>
        </p:nvSpPr>
        <p:spPr/>
        <p:txBody>
          <a:bodyPr/>
          <a:lstStyle/>
          <a:p>
            <a:pPr eaLnBrk="1" hangingPunct="1">
              <a:lnSpc>
                <a:spcPct val="90000"/>
              </a:lnSpc>
              <a:defRPr/>
            </a:pPr>
            <a:r>
              <a:rPr lang="en-US" dirty="0" smtClean="0"/>
              <a:t>Unit Testing</a:t>
            </a:r>
          </a:p>
          <a:p>
            <a:pPr eaLnBrk="1" hangingPunct="1">
              <a:lnSpc>
                <a:spcPct val="90000"/>
              </a:lnSpc>
              <a:defRPr/>
            </a:pPr>
            <a:r>
              <a:rPr lang="en-US" dirty="0" smtClean="0"/>
              <a:t>Integration Testing</a:t>
            </a:r>
          </a:p>
          <a:p>
            <a:pPr eaLnBrk="1" hangingPunct="1">
              <a:lnSpc>
                <a:spcPct val="90000"/>
              </a:lnSpc>
              <a:defRPr/>
            </a:pPr>
            <a:r>
              <a:rPr lang="en-US" dirty="0" smtClean="0"/>
              <a:t>Functional and System Testing</a:t>
            </a:r>
          </a:p>
          <a:p>
            <a:pPr lvl="1" eaLnBrk="1" hangingPunct="1">
              <a:lnSpc>
                <a:spcPct val="90000"/>
              </a:lnSpc>
              <a:defRPr/>
            </a:pPr>
            <a:r>
              <a:rPr lang="en-US" dirty="0" smtClean="0"/>
              <a:t>Includes stress, performance, and usability testing</a:t>
            </a:r>
          </a:p>
          <a:p>
            <a:pPr eaLnBrk="1" hangingPunct="1">
              <a:lnSpc>
                <a:spcPct val="90000"/>
              </a:lnSpc>
              <a:defRPr/>
            </a:pPr>
            <a:r>
              <a:rPr lang="en-US" dirty="0" smtClean="0"/>
              <a:t>Acceptance Testing</a:t>
            </a:r>
          </a:p>
          <a:p>
            <a:pPr eaLnBrk="1" hangingPunct="1">
              <a:lnSpc>
                <a:spcPct val="90000"/>
              </a:lnSpc>
              <a:defRPr/>
            </a:pPr>
            <a:r>
              <a:rPr lang="en-US" dirty="0" smtClean="0"/>
              <a:t>Beta testing</a:t>
            </a:r>
          </a:p>
          <a:p>
            <a:pPr eaLnBrk="1" hangingPunct="1">
              <a:lnSpc>
                <a:spcPct val="90000"/>
              </a:lnSpc>
              <a:defRPr/>
            </a:pPr>
            <a:r>
              <a:rPr lang="en-US" dirty="0" smtClean="0"/>
              <a:t>Regression Testing</a:t>
            </a:r>
          </a:p>
          <a:p>
            <a:pPr lvl="1" eaLnBrk="1" hangingPunct="1">
              <a:lnSpc>
                <a:spcPct val="90000"/>
              </a:lnSpc>
              <a:defRPr/>
            </a:pPr>
            <a:r>
              <a:rPr lang="en-US" dirty="0" smtClean="0"/>
              <a:t>“Smoke” tests</a:t>
            </a:r>
          </a:p>
        </p:txBody>
      </p:sp>
      <p:sp>
        <p:nvSpPr>
          <p:cNvPr id="2" name="Slide Number Placeholder 1"/>
          <p:cNvSpPr>
            <a:spLocks noGrp="1"/>
          </p:cNvSpPr>
          <p:nvPr>
            <p:ph type="sldNum" sz="quarter" idx="11"/>
          </p:nvPr>
        </p:nvSpPr>
        <p:spPr/>
        <p:txBody>
          <a:bodyPr/>
          <a:lstStyle/>
          <a:p>
            <a:pPr>
              <a:defRPr/>
            </a:pPr>
            <a:fld id="{B1BB0845-67AE-974A-B639-6141F2E58BB5}" type="slidenum">
              <a:rPr lang="en-US" smtClean="0"/>
              <a:pPr>
                <a:defRPr/>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smtClean="0"/>
              <a:t>For Now, What about Unit Testing?</a:t>
            </a:r>
            <a:endParaRPr lang="en-US" sz="4000" dirty="0"/>
          </a:p>
        </p:txBody>
      </p:sp>
      <p:sp>
        <p:nvSpPr>
          <p:cNvPr id="3" name="Content Placeholder 2"/>
          <p:cNvSpPr>
            <a:spLocks noGrp="1"/>
          </p:cNvSpPr>
          <p:nvPr>
            <p:ph idx="1"/>
          </p:nvPr>
        </p:nvSpPr>
        <p:spPr/>
        <p:txBody>
          <a:bodyPr/>
          <a:lstStyle/>
          <a:p>
            <a:pPr>
              <a:defRPr/>
            </a:pPr>
            <a:r>
              <a:rPr lang="en-US" dirty="0" smtClean="0"/>
              <a:t>Meaning of Unit Tests</a:t>
            </a:r>
          </a:p>
          <a:p>
            <a:pPr>
              <a:defRPr/>
            </a:pPr>
            <a:endParaRPr lang="en-US" dirty="0"/>
          </a:p>
          <a:p>
            <a:pPr>
              <a:defRPr/>
            </a:pPr>
            <a:r>
              <a:rPr lang="en-US" dirty="0" smtClean="0"/>
              <a:t>Who writes them?</a:t>
            </a:r>
          </a:p>
          <a:p>
            <a:pPr>
              <a:defRPr/>
            </a:pPr>
            <a:r>
              <a:rPr lang="en-US" dirty="0" smtClean="0"/>
              <a:t>When written? When run?</a:t>
            </a:r>
          </a:p>
          <a:p>
            <a:pPr>
              <a:defRPr/>
            </a:pPr>
            <a:endParaRPr lang="en-US" dirty="0"/>
          </a:p>
        </p:txBody>
      </p:sp>
      <p:sp>
        <p:nvSpPr>
          <p:cNvPr id="4" name="Slide Number Placeholder 3"/>
          <p:cNvSpPr>
            <a:spLocks noGrp="1"/>
          </p:cNvSpPr>
          <p:nvPr>
            <p:ph type="sldNum" sz="quarter" idx="11"/>
          </p:nvPr>
        </p:nvSpPr>
        <p:spPr/>
        <p:txBody>
          <a:bodyPr/>
          <a:lstStyle/>
          <a:p>
            <a:pPr>
              <a:defRPr/>
            </a:pPr>
            <a:fld id="{3FE20EB7-341A-BC45-B6B6-3892C0FE77C8}" type="slidenum">
              <a:rPr lang="en-US" smtClean="0"/>
              <a:pPr>
                <a:defRPr/>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smtClean="0"/>
              <a:t>For Now, What about Unit Testing?</a:t>
            </a:r>
            <a:endParaRPr lang="en-US" sz="4000" dirty="0"/>
          </a:p>
        </p:txBody>
      </p:sp>
      <p:sp>
        <p:nvSpPr>
          <p:cNvPr id="3" name="Content Placeholder 2"/>
          <p:cNvSpPr>
            <a:spLocks noGrp="1"/>
          </p:cNvSpPr>
          <p:nvPr>
            <p:ph idx="1"/>
          </p:nvPr>
        </p:nvSpPr>
        <p:spPr/>
        <p:txBody>
          <a:bodyPr/>
          <a:lstStyle/>
          <a:p>
            <a:pPr>
              <a:defRPr/>
            </a:pPr>
            <a:r>
              <a:rPr lang="en-US" dirty="0" smtClean="0"/>
              <a:t>What are Unit Tests</a:t>
            </a:r>
          </a:p>
          <a:p>
            <a:pPr>
              <a:defRPr/>
            </a:pPr>
            <a:endParaRPr lang="en-US" dirty="0"/>
          </a:p>
          <a:p>
            <a:pPr>
              <a:defRPr/>
            </a:pPr>
            <a:r>
              <a:rPr lang="en-US" dirty="0" smtClean="0"/>
              <a:t>Who writes them?</a:t>
            </a:r>
          </a:p>
          <a:p>
            <a:pPr>
              <a:defRPr/>
            </a:pPr>
            <a:r>
              <a:rPr lang="en-US" dirty="0" smtClean="0"/>
              <a:t>When written? When run?</a:t>
            </a:r>
          </a:p>
          <a:p>
            <a:pPr>
              <a:defRPr/>
            </a:pPr>
            <a:endParaRPr lang="en-US" dirty="0"/>
          </a:p>
          <a:p>
            <a:pPr>
              <a:defRPr/>
            </a:pPr>
            <a:r>
              <a:rPr lang="en-US" dirty="0" smtClean="0"/>
              <a:t>As code is written, before made available to rest of team (committed to code-base)</a:t>
            </a:r>
          </a:p>
          <a:p>
            <a:pPr>
              <a:defRPr/>
            </a:pPr>
            <a:r>
              <a:rPr lang="en-US" dirty="0" smtClean="0"/>
              <a:t>Before code is written! Test-driven development (TDD)</a:t>
            </a:r>
          </a:p>
        </p:txBody>
      </p:sp>
      <p:sp>
        <p:nvSpPr>
          <p:cNvPr id="4" name="Slide Number Placeholder 3"/>
          <p:cNvSpPr>
            <a:spLocks noGrp="1"/>
          </p:cNvSpPr>
          <p:nvPr>
            <p:ph type="sldNum" sz="quarter" idx="11"/>
          </p:nvPr>
        </p:nvSpPr>
        <p:spPr/>
        <p:txBody>
          <a:bodyPr/>
          <a:lstStyle/>
          <a:p>
            <a:pPr>
              <a:defRPr/>
            </a:pPr>
            <a:fld id="{41667DA8-C5C3-A746-9941-CCE23654FBD2}" type="slidenum">
              <a:rPr lang="en-US" smtClean="0"/>
              <a:pPr>
                <a:defRPr/>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pPr eaLnBrk="1" hangingPunct="1">
              <a:defRPr/>
            </a:pPr>
            <a:r>
              <a:rPr lang="en-US" smtClean="0">
                <a:cs typeface="+mj-cs"/>
              </a:rPr>
              <a:t>Unit Testing in TDD</a:t>
            </a:r>
          </a:p>
        </p:txBody>
      </p:sp>
      <p:sp>
        <p:nvSpPr>
          <p:cNvPr id="23555" name="Rectangle 3"/>
          <p:cNvSpPr>
            <a:spLocks noGrp="1" noChangeArrowheads="1"/>
          </p:cNvSpPr>
          <p:nvPr>
            <p:ph type="body" idx="1"/>
            <p:custDataLst>
              <p:tags r:id="rId2"/>
            </p:custDataLst>
          </p:nvPr>
        </p:nvSpPr>
        <p:spPr/>
        <p:txBody>
          <a:bodyPr/>
          <a:lstStyle/>
          <a:p>
            <a:pPr eaLnBrk="1" hangingPunct="1">
              <a:lnSpc>
                <a:spcPct val="90000"/>
              </a:lnSpc>
              <a:defRPr/>
            </a:pPr>
            <a:r>
              <a:rPr lang="en-US" smtClean="0">
                <a:cs typeface="+mn-cs"/>
              </a:rPr>
              <a:t>Motto:  </a:t>
            </a:r>
            <a:r>
              <a:rPr lang="ja-JP" altLang="en-US" smtClean="0">
                <a:latin typeface="Arial"/>
                <a:cs typeface="+mn-cs"/>
              </a:rPr>
              <a:t>“</a:t>
            </a:r>
            <a:r>
              <a:rPr lang="en-US" smtClean="0">
                <a:cs typeface="+mn-cs"/>
              </a:rPr>
              <a:t>Clean code that works.</a:t>
            </a:r>
            <a:r>
              <a:rPr lang="ja-JP" altLang="en-US" smtClean="0">
                <a:latin typeface="Arial"/>
                <a:cs typeface="+mn-cs"/>
              </a:rPr>
              <a:t>”</a:t>
            </a:r>
            <a:r>
              <a:rPr lang="en-US" smtClean="0">
                <a:cs typeface="+mn-cs"/>
              </a:rPr>
              <a:t> (Ron Jeffries)</a:t>
            </a:r>
          </a:p>
          <a:p>
            <a:pPr eaLnBrk="1" hangingPunct="1">
              <a:lnSpc>
                <a:spcPct val="90000"/>
              </a:lnSpc>
              <a:defRPr/>
            </a:pPr>
            <a:r>
              <a:rPr lang="en-US" smtClean="0">
                <a:cs typeface="+mn-cs"/>
              </a:rPr>
              <a:t>Unit testing has </a:t>
            </a:r>
            <a:r>
              <a:rPr lang="ja-JP" altLang="en-US" smtClean="0">
                <a:latin typeface="Arial"/>
                <a:cs typeface="+mn-cs"/>
              </a:rPr>
              <a:t>“</a:t>
            </a:r>
            <a:r>
              <a:rPr lang="en-US" smtClean="0">
                <a:cs typeface="+mn-cs"/>
              </a:rPr>
              <a:t>broader goals</a:t>
            </a:r>
            <a:r>
              <a:rPr lang="ja-JP" altLang="en-US" smtClean="0">
                <a:latin typeface="Arial"/>
                <a:cs typeface="+mn-cs"/>
              </a:rPr>
              <a:t>”</a:t>
            </a:r>
            <a:r>
              <a:rPr lang="en-US" smtClean="0">
                <a:cs typeface="+mn-cs"/>
              </a:rPr>
              <a:t> that just insuring quality</a:t>
            </a:r>
          </a:p>
          <a:p>
            <a:pPr lvl="1" eaLnBrk="1" hangingPunct="1">
              <a:lnSpc>
                <a:spcPct val="90000"/>
              </a:lnSpc>
              <a:defRPr/>
            </a:pPr>
            <a:r>
              <a:rPr lang="en-US" smtClean="0"/>
              <a:t>Improve developers lives (coping, confidence)</a:t>
            </a:r>
          </a:p>
          <a:p>
            <a:pPr lvl="1" eaLnBrk="1" hangingPunct="1">
              <a:lnSpc>
                <a:spcPct val="90000"/>
              </a:lnSpc>
              <a:defRPr/>
            </a:pPr>
            <a:r>
              <a:rPr lang="en-US" smtClean="0"/>
              <a:t>Support design flexibility and change</a:t>
            </a:r>
          </a:p>
          <a:p>
            <a:pPr lvl="1" eaLnBrk="1" hangingPunct="1">
              <a:lnSpc>
                <a:spcPct val="90000"/>
              </a:lnSpc>
              <a:defRPr/>
            </a:pPr>
            <a:r>
              <a:rPr lang="en-US" smtClean="0"/>
              <a:t>Allow iterative development with working code early</a:t>
            </a:r>
          </a:p>
        </p:txBody>
      </p:sp>
      <p:sp>
        <p:nvSpPr>
          <p:cNvPr id="2" name="Slide Number Placeholder 1"/>
          <p:cNvSpPr>
            <a:spLocks noGrp="1"/>
          </p:cNvSpPr>
          <p:nvPr>
            <p:ph type="sldNum" sz="quarter" idx="11"/>
          </p:nvPr>
        </p:nvSpPr>
        <p:spPr/>
        <p:txBody>
          <a:bodyPr/>
          <a:lstStyle/>
          <a:p>
            <a:pPr>
              <a:defRPr/>
            </a:pPr>
            <a:fld id="{1D11CE0A-6B11-7647-ADD0-36CF555613D0}" type="slidenum">
              <a:rPr lang="en-US" smtClean="0"/>
              <a:pPr>
                <a:defRPr/>
              </a:pPr>
              <a:t>9</a:t>
            </a:fld>
            <a:endParaRPr lang="en-US"/>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1"/>
  <p:tag name="BACKUPSESSIONS" val="True"/>
  <p:tag name="REVIEWONLY" val="False"/>
  <p:tag name="PARTICIPANTSINLEADERBOARD" val="5"/>
  <p:tag name="BUBBLESIZEVISIBLE" val="True"/>
  <p:tag name="CUSTOMGRIDBACKCOLOR" val="-2830136"/>
  <p:tag name="CUSTOMCELLBACKCOLOR3" val="-268652"/>
  <p:tag name="DISPLAYDEVICENUMBER" val="True"/>
  <p:tag name="AUTOSIZEGRID" val="True"/>
  <p:tag name="CHARTCOLORS" val="0"/>
  <p:tag name="MULTIRESPDIVISOR" val="1"/>
  <p:tag name="CORRECTPOINTVALUE" val="100"/>
  <p:tag name="ADDINALWAYSLOADED" val="False"/>
  <p:tag name="TPVERSION" val="2006"/>
  <p:tag name="DEFAULTPORT" val="1001"/>
  <p:tag name="COUNTDOWNSTYLE" val="-1"/>
  <p:tag name="USEENTERPRISEMANAGER" val="False"/>
  <p:tag name="CHARTVALUEFORMAT" val="0%"/>
  <p:tag name="STDCHART" val="1"/>
  <p:tag name="BUBBLEVALUEFORMAT" val="0.0"/>
  <p:tag name="CUSTOMCELLBACKCOLOR1" val="-657956"/>
  <p:tag name="DISPLAYNAME" val="True"/>
  <p:tag name="GRIDSIZE" val="{Width=800, Height=600}"/>
  <p:tag name="RESETCHARTS" val="True"/>
  <p:tag name="ALLOWUSERFEEDBACK" val="True"/>
  <p:tag name="ZEROBASED" val="False"/>
  <p:tag name="EXPANDSHOWBAR" val="True"/>
  <p:tag name="ANSWERNOWTEXT" val="Answer Now"/>
  <p:tag name="NUMRESPONSES" val="1"/>
  <p:tag name="ROTATIONINTERVAL" val="2"/>
  <p:tag name="BUBBLENAMEVISIBLE" val="True"/>
  <p:tag name="CUSTOMCELLBACKCOLOR2" val="-13395457"/>
  <p:tag name="GRIDOPACITY" val="90"/>
  <p:tag name="CHARTLABELS" val="0"/>
  <p:tag name="INCORRECTPOINTVALUE" val="0"/>
  <p:tag name="CHARTSCALE" val="True"/>
  <p:tag name="ANSWERNOWSTYLE" val="-1"/>
  <p:tag name="ALLOWDUPLICATES" val="False"/>
  <p:tag name="TEAMSINLEADERBOARD" val="5"/>
  <p:tag name="CUSTOMCELLFORECOLOR" val="-16777216"/>
  <p:tag name="GRIDROTATIONINTERVAL" val="2"/>
  <p:tag name="PARTLISTDEFAULT" val="0"/>
  <p:tag name="AUTOADJUSTPARTRANGE" val="True"/>
  <p:tag name="RESPCOUNTERFORMAT" val="0"/>
  <p:tag name="AUTOADVANCE" val="False"/>
  <p:tag name="DEFAULTNUMTEAMS" val="5"/>
  <p:tag name="GRIDPOSITION" val="1"/>
  <p:tag name="REALTIMEBACKUP" val="False"/>
  <p:tag name="REQUIREPASSWORD" val="False"/>
  <p:tag name="AUTOUPDATEALIASES" val="True"/>
  <p:tag name="USESCHEMECOLORS" val="True"/>
  <p:tag name="INCLUDEPPT" val="True"/>
  <p:tag name="RESPTABLESTYLE" val="-1"/>
  <p:tag name="BUBBLEGROUPING" val="3"/>
  <p:tag name="INCLUDENONRESPONDERS" val="False"/>
  <p:tag name="COUNTDOWNSECONDS" val="10"/>
  <p:tag name="DISPLAYDEVICEID" val="True"/>
  <p:tag name="ENABLEPRESENTERVPAD" val="False"/>
  <p:tag name="POLLINGCYCLE" val="2"/>
  <p:tag name="MAXRESPONDERS" val="5"/>
  <p:tag name="BACKUPMAINTENANCE" val="7"/>
  <p:tag name="CUSTOMCELLBACKCOLOR4" val="-8355712"/>
  <p:tag name="SHOWBARVISIBLE" val="True"/>
  <p:tag name="REALTIMEBACKUPPATH" val="(Non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vel">
  <a:themeElements>
    <a:clrScheme name="Level 11">
      <a:dk1>
        <a:srgbClr val="000000"/>
      </a:dk1>
      <a:lt1>
        <a:srgbClr val="FFFFFF"/>
      </a:lt1>
      <a:dk2>
        <a:srgbClr val="47405A"/>
      </a:dk2>
      <a:lt2>
        <a:srgbClr val="635369"/>
      </a:lt2>
      <a:accent1>
        <a:srgbClr val="9933FF"/>
      </a:accent1>
      <a:accent2>
        <a:srgbClr val="B671C1"/>
      </a:accent2>
      <a:accent3>
        <a:srgbClr val="FFFFFF"/>
      </a:accent3>
      <a:accent4>
        <a:srgbClr val="000000"/>
      </a:accent4>
      <a:accent5>
        <a:srgbClr val="CAADFF"/>
      </a:accent5>
      <a:accent6>
        <a:srgbClr val="A566AF"/>
      </a:accent6>
      <a:hlink>
        <a:srgbClr val="800080"/>
      </a:hlink>
      <a:folHlink>
        <a:srgbClr val="660066"/>
      </a:folHlink>
    </a:clrScheme>
    <a:fontScheme name="Lev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Verdana" charset="0"/>
            <a:ea typeface="ＭＳ Ｐゴシック"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47405A"/>
        </a:dk2>
        <a:lt2>
          <a:srgbClr val="362D39"/>
        </a:lt2>
        <a:accent1>
          <a:srgbClr val="9933FF"/>
        </a:accent1>
        <a:accent2>
          <a:srgbClr val="B671C1"/>
        </a:accent2>
        <a:accent3>
          <a:srgbClr val="FFFFFF"/>
        </a:accent3>
        <a:accent4>
          <a:srgbClr val="000000"/>
        </a:accent4>
        <a:accent5>
          <a:srgbClr val="CAADFF"/>
        </a:accent5>
        <a:accent6>
          <a:srgbClr val="A566AF"/>
        </a:accent6>
        <a:hlink>
          <a:srgbClr val="800080"/>
        </a:hlink>
        <a:folHlink>
          <a:srgbClr val="660066"/>
        </a:folHlink>
      </a:clrScheme>
      <a:clrMap bg1="lt1" tx1="dk1" bg2="lt2" tx2="dk2" accent1="accent1" accent2="accent2" accent3="accent3" accent4="accent4" accent5="accent5" accent6="accent6" hlink="hlink" folHlink="folHlink"/>
    </a:extraClrScheme>
    <a:extraClrScheme>
      <a:clrScheme name="Level 10">
        <a:dk1>
          <a:srgbClr val="000000"/>
        </a:dk1>
        <a:lt1>
          <a:srgbClr val="FFFFFF"/>
        </a:lt1>
        <a:dk2>
          <a:srgbClr val="47405A"/>
        </a:dk2>
        <a:lt2>
          <a:srgbClr val="715E78"/>
        </a:lt2>
        <a:accent1>
          <a:srgbClr val="9933FF"/>
        </a:accent1>
        <a:accent2>
          <a:srgbClr val="B671C1"/>
        </a:accent2>
        <a:accent3>
          <a:srgbClr val="FFFFFF"/>
        </a:accent3>
        <a:accent4>
          <a:srgbClr val="000000"/>
        </a:accent4>
        <a:accent5>
          <a:srgbClr val="CAADFF"/>
        </a:accent5>
        <a:accent6>
          <a:srgbClr val="A566AF"/>
        </a:accent6>
        <a:hlink>
          <a:srgbClr val="800080"/>
        </a:hlink>
        <a:folHlink>
          <a:srgbClr val="660066"/>
        </a:folHlink>
      </a:clrScheme>
      <a:clrMap bg1="lt1" tx1="dk1" bg2="lt2" tx2="dk2" accent1="accent1" accent2="accent2" accent3="accent3" accent4="accent4" accent5="accent5" accent6="accent6" hlink="hlink" folHlink="folHlink"/>
    </a:extraClrScheme>
    <a:extraClrScheme>
      <a:clrScheme name="Level 11">
        <a:dk1>
          <a:srgbClr val="000000"/>
        </a:dk1>
        <a:lt1>
          <a:srgbClr val="FFFFFF"/>
        </a:lt1>
        <a:dk2>
          <a:srgbClr val="47405A"/>
        </a:dk2>
        <a:lt2>
          <a:srgbClr val="635369"/>
        </a:lt2>
        <a:accent1>
          <a:srgbClr val="9933FF"/>
        </a:accent1>
        <a:accent2>
          <a:srgbClr val="B671C1"/>
        </a:accent2>
        <a:accent3>
          <a:srgbClr val="FFFFFF"/>
        </a:accent3>
        <a:accent4>
          <a:srgbClr val="000000"/>
        </a:accent4>
        <a:accent5>
          <a:srgbClr val="CAADFF"/>
        </a:accent5>
        <a:accent6>
          <a:srgbClr val="A566AF"/>
        </a:accent6>
        <a:hlink>
          <a:srgbClr val="800080"/>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CS340 #3</Template>
  <TotalTime>43667</TotalTime>
  <Words>2087</Words>
  <Application>Microsoft Macintosh PowerPoint</Application>
  <PresentationFormat>On-screen Show (4:3)</PresentationFormat>
  <Paragraphs>409</Paragraphs>
  <Slides>41</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Level</vt:lpstr>
      <vt:lpstr>Visio</vt:lpstr>
      <vt:lpstr>CS 3240:  SW Quality, Part 1 Quality and Implementation</vt:lpstr>
      <vt:lpstr>Readings</vt:lpstr>
      <vt:lpstr>Professional Responsibility</vt:lpstr>
      <vt:lpstr>Validation vs. Verification</vt:lpstr>
      <vt:lpstr>Verification Techniques</vt:lpstr>
      <vt:lpstr>Types of Testing</vt:lpstr>
      <vt:lpstr>For Now, What about Unit Testing?</vt:lpstr>
      <vt:lpstr>For Now, What about Unit Testing?</vt:lpstr>
      <vt:lpstr>Unit Testing in TDD</vt:lpstr>
      <vt:lpstr>Unit Testing Benefits</vt:lpstr>
      <vt:lpstr>Red/Green/Refactor</vt:lpstr>
      <vt:lpstr>Why Unit Test?</vt:lpstr>
      <vt:lpstr>Confidence in Your Code</vt:lpstr>
      <vt:lpstr>Steps when Unit Testing</vt:lpstr>
      <vt:lpstr>JUnit and Friends’ Approach</vt:lpstr>
      <vt:lpstr>Test Cases</vt:lpstr>
      <vt:lpstr>Anatomy of a Test Case</vt:lpstr>
      <vt:lpstr>Important of System’s State</vt:lpstr>
      <vt:lpstr>Examples:</vt:lpstr>
      <vt:lpstr>How’s this?</vt:lpstr>
      <vt:lpstr>Techniques </vt:lpstr>
      <vt:lpstr>Testing and Incomplete Specifications</vt:lpstr>
      <vt:lpstr>Test Automation</vt:lpstr>
      <vt:lpstr>Quote by Donald Knuth</vt:lpstr>
      <vt:lpstr>Class Exercise</vt:lpstr>
      <vt:lpstr>OurSet: simple set ADT in Python</vt:lpstr>
      <vt:lpstr>PowerPoint Presentation</vt:lpstr>
      <vt:lpstr>Test Coverage</vt:lpstr>
      <vt:lpstr>How to Test User Requirements</vt:lpstr>
      <vt:lpstr>Reviews, Walkthroughs, &amp; Inspections</vt:lpstr>
      <vt:lpstr>Verification Techniques</vt:lpstr>
      <vt:lpstr>Reviews, Walkthroughs, &amp; Inspections</vt:lpstr>
      <vt:lpstr>Fagan Inspections</vt:lpstr>
      <vt:lpstr>Fagan Inspections</vt:lpstr>
      <vt:lpstr>Fagan Inspections—Steps</vt:lpstr>
      <vt:lpstr>Fagan Inspections—People</vt:lpstr>
      <vt:lpstr>Inspection Activities</vt:lpstr>
      <vt:lpstr>Inspection Activities</vt:lpstr>
      <vt:lpstr>Inspection Activities</vt:lpstr>
      <vt:lpstr>Issues With Fagan Inspections</vt:lpstr>
      <vt:lpstr>Issues With Fagan Inspections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340 Advanced Software Development Methods</dc:title>
  <dc:creator>Jehnie Reis</dc:creator>
  <cp:lastModifiedBy>Tom Horton</cp:lastModifiedBy>
  <cp:revision>41</cp:revision>
  <cp:lastPrinted>2013-08-27T12:55:58Z</cp:lastPrinted>
  <dcterms:created xsi:type="dcterms:W3CDTF">2004-11-27T16:11:49Z</dcterms:created>
  <dcterms:modified xsi:type="dcterms:W3CDTF">2015-02-03T16:21:27Z</dcterms:modified>
</cp:coreProperties>
</file>