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Source Code Pro"/>
      <p:regular r:id="rId11"/>
      <p:bold r:id="rId12"/>
      <p:italic r:id="rId13"/>
      <p:boldItalic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13" Type="http://schemas.openxmlformats.org/officeDocument/2006/relationships/font" Target="fonts/SourceCodePro-italic.fntdata"/><Relationship Id="rId12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SourceCodePro-boldItalic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8316afbb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8316afbb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8316afbb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48316afbb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8316afbb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8316afbb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48316afbb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48316afbb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rgbClr val="69C3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69C3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indeed.com/career-advice/career-development/what-is-system-analysis" TargetMode="External"/><Relationship Id="rId4" Type="http://schemas.openxmlformats.org/officeDocument/2006/relationships/hyperlink" Target="https://www.getsmarter.com/blog/career-advice/business-systems-analysis-important-business-faqs/" TargetMode="External"/><Relationship Id="rId5" Type="http://schemas.openxmlformats.org/officeDocument/2006/relationships/hyperlink" Target="https://businessandfinance.expertscolumn.com/what-system-design-importance-system-design-system-development-process" TargetMode="External"/><Relationship Id="rId6" Type="http://schemas.openxmlformats.org/officeDocument/2006/relationships/hyperlink" Target="https://economictimes.indiatimes.com/definition/systems-design" TargetMode="External"/><Relationship Id="rId7" Type="http://schemas.openxmlformats.org/officeDocument/2006/relationships/hyperlink" Target="https://www.techopedia.com/definition/29998/system-desig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Payday Presentation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Vi Conrad, Kate Lahsin, Lea Mukai, Caroline Simon, Gillian Stanek</a:t>
            </a:r>
            <a:endParaRPr sz="220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4375" y="77625"/>
            <a:ext cx="2319625" cy="13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 Analysis and Design</a:t>
            </a:r>
            <a:endParaRPr/>
          </a:p>
        </p:txBody>
      </p:sp>
      <p:sp>
        <p:nvSpPr>
          <p:cNvPr id="70" name="Google Shape;70;p14"/>
          <p:cNvSpPr txBox="1"/>
          <p:nvPr>
            <p:ph idx="4294967295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81">
                <a:solidFill>
                  <a:srgbClr val="2D3B45"/>
                </a:solidFill>
              </a:rPr>
              <a:t>System Analysis - The process of studying a procedure or business to identify its goal and </a:t>
            </a:r>
            <a:r>
              <a:rPr lang="en" sz="4981">
                <a:solidFill>
                  <a:srgbClr val="2D3B45"/>
                </a:solidFill>
              </a:rPr>
              <a:t>purpose</a:t>
            </a:r>
            <a:r>
              <a:rPr lang="en" sz="4981">
                <a:solidFill>
                  <a:srgbClr val="2D3B45"/>
                </a:solidFill>
              </a:rPr>
              <a:t> and create systems and procedures that will </a:t>
            </a:r>
            <a:r>
              <a:rPr lang="en" sz="4981">
                <a:solidFill>
                  <a:srgbClr val="2D3B45"/>
                </a:solidFill>
              </a:rPr>
              <a:t>efficiently</a:t>
            </a:r>
            <a:r>
              <a:rPr lang="en" sz="4981">
                <a:solidFill>
                  <a:srgbClr val="2D3B45"/>
                </a:solidFill>
              </a:rPr>
              <a:t> achieve them </a:t>
            </a:r>
            <a:endParaRPr sz="4981">
              <a:solidFill>
                <a:srgbClr val="2D3B4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981">
                <a:solidFill>
                  <a:srgbClr val="2D3B45"/>
                </a:solidFill>
              </a:rPr>
              <a:t>Benefits: </a:t>
            </a:r>
            <a:endParaRPr sz="4981">
              <a:solidFill>
                <a:srgbClr val="2D3B45"/>
              </a:solidFill>
            </a:endParaRPr>
          </a:p>
          <a:p>
            <a:pPr indent="-307686" lvl="0" marL="457200" rtl="0" algn="l"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●"/>
            </a:pPr>
            <a:r>
              <a:rPr lang="en" sz="4981">
                <a:solidFill>
                  <a:srgbClr val="2D3B45"/>
                </a:solidFill>
              </a:rPr>
              <a:t>User experience </a:t>
            </a:r>
            <a:endParaRPr sz="4981">
              <a:solidFill>
                <a:srgbClr val="2D3B45"/>
              </a:solidFill>
            </a:endParaRPr>
          </a:p>
          <a:p>
            <a:pPr indent="-307686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●"/>
            </a:pPr>
            <a:r>
              <a:rPr lang="en" sz="4981">
                <a:solidFill>
                  <a:srgbClr val="2D3B45"/>
                </a:solidFill>
              </a:rPr>
              <a:t>Reduces errors and </a:t>
            </a:r>
            <a:r>
              <a:rPr lang="en" sz="4981">
                <a:solidFill>
                  <a:srgbClr val="2D3B45"/>
                </a:solidFill>
              </a:rPr>
              <a:t>inefficiencies</a:t>
            </a:r>
            <a:r>
              <a:rPr lang="en" sz="4981">
                <a:solidFill>
                  <a:srgbClr val="2D3B45"/>
                </a:solidFill>
              </a:rPr>
              <a:t> </a:t>
            </a:r>
            <a:endParaRPr sz="4981">
              <a:solidFill>
                <a:srgbClr val="2D3B45"/>
              </a:solidFill>
            </a:endParaRPr>
          </a:p>
          <a:p>
            <a:pPr indent="-307686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●"/>
            </a:pPr>
            <a:r>
              <a:rPr lang="en" sz="4981">
                <a:solidFill>
                  <a:srgbClr val="2D3B45"/>
                </a:solidFill>
              </a:rPr>
              <a:t>Identifies potential coding issues </a:t>
            </a:r>
            <a:endParaRPr sz="4981">
              <a:solidFill>
                <a:srgbClr val="2D3B45"/>
              </a:solidFill>
            </a:endParaRPr>
          </a:p>
          <a:p>
            <a:pPr indent="-307686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●"/>
            </a:pPr>
            <a:r>
              <a:rPr lang="en" sz="4981">
                <a:solidFill>
                  <a:srgbClr val="2D3B45"/>
                </a:solidFill>
              </a:rPr>
              <a:t>Improve current systems</a:t>
            </a:r>
            <a:endParaRPr sz="4981">
              <a:solidFill>
                <a:srgbClr val="2D3B4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981">
              <a:solidFill>
                <a:srgbClr val="2D3B4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981">
                <a:solidFill>
                  <a:srgbClr val="2D3B45"/>
                </a:solidFill>
              </a:rPr>
              <a:t>Systems Design</a:t>
            </a:r>
            <a:endParaRPr sz="4981">
              <a:solidFill>
                <a:srgbClr val="2D3B45"/>
              </a:solidFill>
            </a:endParaRPr>
          </a:p>
          <a:p>
            <a:pPr indent="-307686" lvl="0" marL="457200" rtl="0" algn="l"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●"/>
            </a:pPr>
            <a:r>
              <a:rPr lang="en" sz="4981">
                <a:solidFill>
                  <a:srgbClr val="2D3B45"/>
                </a:solidFill>
              </a:rPr>
              <a:t>Process of defining </a:t>
            </a:r>
            <a:r>
              <a:rPr lang="en" sz="4981">
                <a:solidFill>
                  <a:srgbClr val="2D3B45"/>
                </a:solidFill>
              </a:rPr>
              <a:t>elements</a:t>
            </a:r>
            <a:r>
              <a:rPr lang="en" sz="4981">
                <a:solidFill>
                  <a:srgbClr val="2D3B45"/>
                </a:solidFill>
              </a:rPr>
              <a:t> of a system based on specified requirements</a:t>
            </a:r>
            <a:endParaRPr sz="4981">
              <a:solidFill>
                <a:srgbClr val="2D3B45"/>
              </a:solidFill>
            </a:endParaRPr>
          </a:p>
          <a:p>
            <a:pPr indent="-307686" lvl="1" marL="9144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○"/>
            </a:pPr>
            <a:r>
              <a:rPr lang="en" sz="4981">
                <a:solidFill>
                  <a:srgbClr val="2D3B45"/>
                </a:solidFill>
              </a:rPr>
              <a:t>Architecture, components, interfaces</a:t>
            </a:r>
            <a:endParaRPr sz="4981">
              <a:solidFill>
                <a:srgbClr val="2D3B45"/>
              </a:solidFill>
            </a:endParaRPr>
          </a:p>
          <a:p>
            <a:pPr indent="-307686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●"/>
            </a:pPr>
            <a:r>
              <a:rPr lang="en" sz="4981">
                <a:solidFill>
                  <a:srgbClr val="2D3B45"/>
                </a:solidFill>
              </a:rPr>
              <a:t>Uses modeling languages to express structure of a system</a:t>
            </a:r>
            <a:endParaRPr sz="4981">
              <a:solidFill>
                <a:srgbClr val="2D3B45"/>
              </a:solidFill>
            </a:endParaRPr>
          </a:p>
          <a:p>
            <a:pPr indent="-307686" lvl="1" marL="9144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○"/>
            </a:pPr>
            <a:r>
              <a:rPr lang="en" sz="4981">
                <a:solidFill>
                  <a:srgbClr val="2D3B45"/>
                </a:solidFill>
              </a:rPr>
              <a:t>Ex. flowchart</a:t>
            </a:r>
            <a:endParaRPr sz="4981">
              <a:solidFill>
                <a:srgbClr val="2D3B4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D3B4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D3B4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D3B4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Business Environment</a:t>
            </a:r>
            <a:endParaRPr/>
          </a:p>
        </p:txBody>
      </p:sp>
      <p:sp>
        <p:nvSpPr>
          <p:cNvPr id="76" name="Google Shape;76;p15"/>
          <p:cNvSpPr txBox="1"/>
          <p:nvPr>
            <p:ph idx="4294967295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</a:rPr>
              <a:t>Systems Analysis and Design helps ensure the success of projects </a:t>
            </a:r>
            <a:endParaRPr sz="1200">
              <a:solidFill>
                <a:srgbClr val="2D3B45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200"/>
              <a:buChar char="●"/>
            </a:pPr>
            <a:r>
              <a:rPr lang="en" sz="1200">
                <a:solidFill>
                  <a:srgbClr val="2D3B45"/>
                </a:solidFill>
              </a:rPr>
              <a:t>Helps projects stay aligned with the strategic vision and mission of the business</a:t>
            </a:r>
            <a:endParaRPr sz="1200">
              <a:solidFill>
                <a:srgbClr val="2D3B45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Char char="●"/>
            </a:pPr>
            <a:r>
              <a:rPr lang="en" sz="1200">
                <a:solidFill>
                  <a:srgbClr val="2D3B45"/>
                </a:solidFill>
              </a:rPr>
              <a:t>Good system analysis ensures greater flexibility, efficiency, and security</a:t>
            </a:r>
            <a:endParaRPr sz="1200">
              <a:solidFill>
                <a:srgbClr val="2D3B4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</a:rPr>
              <a:t>Companies are technology driven</a:t>
            </a:r>
            <a:endParaRPr sz="1200">
              <a:solidFill>
                <a:srgbClr val="2D3B45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200"/>
              <a:buChar char="●"/>
            </a:pPr>
            <a:r>
              <a:rPr lang="en" sz="1200">
                <a:solidFill>
                  <a:srgbClr val="2D3B45"/>
                </a:solidFill>
              </a:rPr>
              <a:t>Understanding the systems in place is essential</a:t>
            </a:r>
            <a:endParaRPr sz="1200">
              <a:solidFill>
                <a:srgbClr val="2D3B45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Char char="●"/>
            </a:pPr>
            <a:r>
              <a:rPr lang="en" sz="1200">
                <a:solidFill>
                  <a:srgbClr val="2D3B45"/>
                </a:solidFill>
              </a:rPr>
              <a:t>Application to all areas within a business; marketing, finance, accounting, HR</a:t>
            </a:r>
            <a:endParaRPr sz="1200">
              <a:solidFill>
                <a:srgbClr val="2D3B4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</a:rPr>
              <a:t>Helps increase business acumen by aiding in decision making process</a:t>
            </a:r>
            <a:endParaRPr sz="1200">
              <a:solidFill>
                <a:srgbClr val="2D3B45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200"/>
              <a:buChar char="●"/>
            </a:pPr>
            <a:r>
              <a:rPr lang="en" sz="1200">
                <a:solidFill>
                  <a:srgbClr val="2D3B45"/>
                </a:solidFill>
              </a:rPr>
              <a:t>Practices utilized in systems analysis and design can be applied to a variety of decisions made in a company</a:t>
            </a:r>
            <a:endParaRPr sz="1200">
              <a:solidFill>
                <a:srgbClr val="2D3B45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Char char="●"/>
            </a:pPr>
            <a:r>
              <a:rPr lang="en" sz="1200">
                <a:solidFill>
                  <a:srgbClr val="2D3B45"/>
                </a:solidFill>
              </a:rPr>
              <a:t>Waterfall method </a:t>
            </a:r>
            <a:endParaRPr sz="1200">
              <a:solidFill>
                <a:srgbClr val="2D3B45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Char char="●"/>
            </a:pPr>
            <a:r>
              <a:rPr lang="en" sz="1200">
                <a:solidFill>
                  <a:srgbClr val="2D3B45"/>
                </a:solidFill>
              </a:rPr>
              <a:t>Thorough analysis of problem </a:t>
            </a:r>
            <a:endParaRPr sz="1200">
              <a:solidFill>
                <a:srgbClr val="2D3B4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PayDay and Systems Design &amp; Analysis?</a:t>
            </a:r>
            <a:endParaRPr/>
          </a:p>
        </p:txBody>
      </p:sp>
      <p:sp>
        <p:nvSpPr>
          <p:cNvPr id="82" name="Google Shape;82;p16"/>
          <p:cNvSpPr txBox="1"/>
          <p:nvPr>
            <p:ph idx="4294967295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</a:rPr>
              <a:t>Systems Development </a:t>
            </a:r>
            <a:r>
              <a:rPr lang="en" sz="1200">
                <a:solidFill>
                  <a:srgbClr val="2D3B45"/>
                </a:solidFill>
              </a:rPr>
              <a:t>Life Cycle</a:t>
            </a:r>
            <a:r>
              <a:rPr lang="en" sz="1200">
                <a:solidFill>
                  <a:srgbClr val="2D3B45"/>
                </a:solidFill>
              </a:rPr>
              <a:t> Applications</a:t>
            </a:r>
            <a:endParaRPr sz="1200">
              <a:solidFill>
                <a:srgbClr val="2D3B45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200"/>
              <a:buChar char="●"/>
            </a:pPr>
            <a:r>
              <a:rPr lang="en" sz="1200">
                <a:solidFill>
                  <a:srgbClr val="2D3B45"/>
                </a:solidFill>
              </a:rPr>
              <a:t>Working in Groups - People and Procedures</a:t>
            </a:r>
            <a:endParaRPr sz="1200">
              <a:solidFill>
                <a:srgbClr val="2D3B4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</a:rPr>
              <a:t>Effective System Analysis</a:t>
            </a:r>
            <a:endParaRPr sz="1200">
              <a:solidFill>
                <a:srgbClr val="2D3B45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200"/>
              <a:buChar char="●"/>
            </a:pPr>
            <a:r>
              <a:rPr lang="en" sz="1200">
                <a:solidFill>
                  <a:srgbClr val="2D3B45"/>
                </a:solidFill>
              </a:rPr>
              <a:t>Flexibility - Change strategy depending on month, deals, lottery, etc</a:t>
            </a:r>
            <a:endParaRPr sz="1200">
              <a:solidFill>
                <a:srgbClr val="2D3B45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Char char="●"/>
            </a:pPr>
            <a:r>
              <a:rPr lang="en" sz="1200">
                <a:solidFill>
                  <a:srgbClr val="2D3B45"/>
                </a:solidFill>
              </a:rPr>
              <a:t>Waterfall method - different strategy each month</a:t>
            </a:r>
            <a:endParaRPr sz="1200">
              <a:solidFill>
                <a:srgbClr val="2D3B45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Char char="●"/>
            </a:pPr>
            <a:r>
              <a:rPr lang="en" sz="1200">
                <a:solidFill>
                  <a:srgbClr val="2D3B45"/>
                </a:solidFill>
              </a:rPr>
              <a:t>Agile method - quick discussion before each turn with group on what potential outcomes are</a:t>
            </a:r>
            <a:endParaRPr sz="1200">
              <a:solidFill>
                <a:srgbClr val="2D3B4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</a:rPr>
              <a:t>Outdated Game, Outdated System</a:t>
            </a:r>
            <a:endParaRPr sz="1200">
              <a:solidFill>
                <a:srgbClr val="2D3B45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200"/>
              <a:buChar char="●"/>
            </a:pPr>
            <a:r>
              <a:rPr lang="en" sz="1200">
                <a:solidFill>
                  <a:srgbClr val="2D3B45"/>
                </a:solidFill>
              </a:rPr>
              <a:t>Update and improve</a:t>
            </a:r>
            <a:endParaRPr sz="1200">
              <a:solidFill>
                <a:srgbClr val="2D3B45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Char char="●"/>
            </a:pPr>
            <a:r>
              <a:rPr lang="en" sz="1200">
                <a:solidFill>
                  <a:srgbClr val="2D3B45"/>
                </a:solidFill>
              </a:rPr>
              <a:t>Ecurrency/Credit cards</a:t>
            </a:r>
            <a:endParaRPr sz="1200">
              <a:solidFill>
                <a:srgbClr val="2D3B4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88" name="Google Shape;88;p17"/>
          <p:cNvSpPr txBox="1"/>
          <p:nvPr>
            <p:ph idx="4294967295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Systems Analysis: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https://www.indeed.com/career-advice/career-development/what-is-system-analysis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https://www.getsmarter.com/blog/career-advice/business-systems-analysis-important-business-faqs/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https://businessandfinance.expertscolumn.com/what-system-design-importance-system-design-system-development-process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Systems Design: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https://economictimes.indiatimes.com/definition/systems-design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7"/>
              </a:rPr>
              <a:t>https://www.techopedia.com/definition/29998/system-design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