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on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050">
                <a:solidFill>
                  <a:schemeClr val="dk1"/>
                </a:solidFill>
                <a:highlight>
                  <a:srgbClr val="FFFFFF"/>
                </a:highlight>
              </a:rPr>
              <a:t>The </a:t>
            </a:r>
            <a:r>
              <a:rPr b="1" lang="zh-HK" sz="1050">
                <a:solidFill>
                  <a:schemeClr val="dk1"/>
                </a:solidFill>
                <a:highlight>
                  <a:srgbClr val="FFFFFF"/>
                </a:highlight>
              </a:rPr>
              <a:t>CountVectorizer</a:t>
            </a:r>
            <a:r>
              <a:rPr lang="zh-HK" sz="1050">
                <a:solidFill>
                  <a:schemeClr val="dk1"/>
                </a:solidFill>
                <a:highlight>
                  <a:srgbClr val="FFFFFF"/>
                </a:highlight>
              </a:rPr>
              <a:t> in scikit-learn is a common tool used for converting text data into a bag-of-words representation. By creating this bow_counts object, you can use it to transform text data into numerical vectors representing word frequencies based on the specified configurations (tokenization, stop words, and n-gram range). These numerical vectors can then be used as input for various machine learning algorithms for text analysis tasks.</a:t>
            </a:r>
            <a:endParaRPr sz="1050">
              <a:solidFill>
                <a:schemeClr val="dk1"/>
              </a:solidFill>
              <a:highlight>
                <a:srgbClr val="FFFFFF"/>
              </a:highlight>
            </a:endParaRPr>
          </a:p>
          <a:p>
            <a:pPr indent="0" lvl="0" marL="0" rtl="0" algn="l">
              <a:spcBef>
                <a:spcPts val="0"/>
              </a:spcBef>
              <a:spcAft>
                <a:spcPts val="0"/>
              </a:spcAft>
              <a:buNone/>
            </a:pPr>
            <a:r>
              <a:rPr lang="zh-HK" sz="1050">
                <a:solidFill>
                  <a:schemeClr val="dk1"/>
                </a:solidFill>
                <a:highlight>
                  <a:srgbClr val="FFFFFF"/>
                </a:highlight>
              </a:rPr>
              <a:t>In this example, the </a:t>
            </a:r>
            <a:r>
              <a:rPr lang="zh-HK" sz="1050">
                <a:solidFill>
                  <a:srgbClr val="188038"/>
                </a:solidFill>
                <a:highlight>
                  <a:srgbClr val="EFF0F1"/>
                </a:highlight>
                <a:latin typeface="Roboto Mono"/>
                <a:ea typeface="Roboto Mono"/>
                <a:cs typeface="Roboto Mono"/>
                <a:sym typeface="Roboto Mono"/>
              </a:rPr>
              <a:t>CountVectorizer</a:t>
            </a:r>
            <a:r>
              <a:rPr lang="zh-HK" sz="1050">
                <a:solidFill>
                  <a:schemeClr val="dk1"/>
                </a:solidFill>
                <a:highlight>
                  <a:srgbClr val="FFFFFF"/>
                </a:highlight>
              </a:rPr>
              <a:t> with </a:t>
            </a:r>
            <a:r>
              <a:rPr lang="zh-HK" sz="1050">
                <a:solidFill>
                  <a:srgbClr val="188038"/>
                </a:solidFill>
                <a:highlight>
                  <a:srgbClr val="EFF0F1"/>
                </a:highlight>
                <a:latin typeface="Roboto Mono"/>
                <a:ea typeface="Roboto Mono"/>
                <a:cs typeface="Roboto Mono"/>
                <a:sym typeface="Roboto Mono"/>
              </a:rPr>
              <a:t>tokenizer=word_tokenize</a:t>
            </a:r>
            <a:r>
              <a:rPr lang="zh-HK" sz="1050">
                <a:solidFill>
                  <a:schemeClr val="dk1"/>
                </a:solidFill>
                <a:highlight>
                  <a:srgbClr val="FFFFFF"/>
                </a:highlight>
              </a:rPr>
              <a:t> transformed the sentences into numerical vectors representing the word frequencies after tokenization and stop words removal. These vectors can now be used for various NLP tasks or fed into machine learning algorithms for analysis.</a:t>
            </a:r>
            <a:endParaRPr sz="105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c420a118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c420a118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Note that i am using animation to </a:t>
            </a:r>
            <a:r>
              <a:rPr lang="zh-HK"/>
              <a:t>make the scores appear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c420a118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c420a118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c401de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c401de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c420a11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c420a11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c420a118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c420a11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420a11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c420a11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Naive Bayes (NB):</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Simplicity:  Naive Bayes is a simple and easy-to-understand algorithm, making it quick to implement and efficient </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Speed: NB is computationally fast and requires relatively little training data to make accurate predictions.</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Low memory usage </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Weakness: suboptimal performance when features are correlated</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Support Vector Machine (SVM):</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High accuracy: ability to handle complex decision makes it is effective in high-dimensional spaces like words</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Regularization: SVM has regularization parameters that help avoid overfitting by controlling the margin and trade-off between misclassification and simplicity of the model.</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Kernel trick: SVM can use different kernel functions to handle non-linear data and improve the performance of the classifier</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Weakness: Complexity and Memory usage</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Logistic Regression:</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Probabilistic interpretation: easier to interpret the confidence in predictions, undstandable </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Simplicity: Similar to NB, logistic regression is relatively simple to implement and understand.</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Efficiency: computationally efficient, making it suitable for large-scale sentiment analysis tasks</a:t>
            </a:r>
            <a:endParaRPr sz="1050">
              <a:solidFill>
                <a:srgbClr val="2E2F30"/>
              </a:solidFill>
              <a:highlight>
                <a:srgbClr val="EFEFEF"/>
              </a:highlight>
            </a:endParaRPr>
          </a:p>
          <a:p>
            <a:pPr indent="0" lvl="0" marL="0" rtl="0" algn="l">
              <a:spcBef>
                <a:spcPts val="0"/>
              </a:spcBef>
              <a:spcAft>
                <a:spcPts val="0"/>
              </a:spcAft>
              <a:buClr>
                <a:schemeClr val="dk1"/>
              </a:buClr>
              <a:buSzPts val="1100"/>
              <a:buFont typeface="Arial"/>
              <a:buNone/>
            </a:pPr>
            <a:r>
              <a:rPr lang="zh-HK" sz="1050">
                <a:solidFill>
                  <a:srgbClr val="2E2F30"/>
                </a:solidFill>
                <a:highlight>
                  <a:srgbClr val="EFEFEF"/>
                </a:highlight>
              </a:rPr>
              <a:t>Weakness: high-dimensional or non-linear data, accurcy not effective as SVM</a:t>
            </a:r>
            <a:endParaRPr sz="1050">
              <a:solidFill>
                <a:srgbClr val="2E2F30"/>
              </a:solidFill>
              <a:highlight>
                <a:srgbClr val="EFEFEF"/>
              </a:highlight>
            </a:endParaRPr>
          </a:p>
          <a:p>
            <a:pPr indent="0" lvl="0" marL="0" rtl="0" algn="l">
              <a:spcBef>
                <a:spcPts val="0"/>
              </a:spcBef>
              <a:spcAft>
                <a:spcPts val="0"/>
              </a:spcAft>
              <a:buNone/>
            </a:pPr>
            <a:r>
              <a:t/>
            </a:r>
            <a:endParaRPr sz="1050">
              <a:solidFill>
                <a:srgbClr val="2E2F30"/>
              </a:solidFill>
              <a:highlight>
                <a:srgbClr val="EFEFE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c401def33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c401def3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c401def3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c401def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c420a11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c420a11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Talk about how we have to split over 30,000 unique words and how this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pic>
        <p:nvPicPr>
          <p:cNvPr id="46" name="Google Shape;46;p6"/>
          <p:cNvPicPr preferRelativeResize="0"/>
          <p:nvPr/>
        </p:nvPicPr>
        <p:blipFill>
          <a:blip r:embed="rId2">
            <a:alphaModFix/>
          </a:blip>
          <a:stretch>
            <a:fillRect/>
          </a:stretch>
        </p:blipFill>
        <p:spPr>
          <a:xfrm>
            <a:off x="7469092" y="-3"/>
            <a:ext cx="1674908" cy="1523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34000" y="15188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Sentiment Analysis</a:t>
            </a:r>
            <a:endParaRPr/>
          </a:p>
        </p:txBody>
      </p:sp>
      <p:sp>
        <p:nvSpPr>
          <p:cNvPr id="87" name="Google Shape;87;p13"/>
          <p:cNvSpPr txBox="1"/>
          <p:nvPr>
            <p:ph idx="1" type="subTitle"/>
          </p:nvPr>
        </p:nvSpPr>
        <p:spPr>
          <a:xfrm>
            <a:off x="790374" y="2355300"/>
            <a:ext cx="7386900" cy="432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HK" sz="2500"/>
              <a:t>- </a:t>
            </a:r>
            <a:r>
              <a:rPr lang="zh-HK" sz="2500"/>
              <a:t>Twitter Comments Datasets Opinion Mining  </a:t>
            </a:r>
            <a:endParaRPr/>
          </a:p>
          <a:p>
            <a:pPr indent="0" lvl="0" marL="0" rtl="0" algn="l">
              <a:spcBef>
                <a:spcPts val="0"/>
              </a:spcBef>
              <a:spcAft>
                <a:spcPts val="0"/>
              </a:spcAft>
              <a:buNone/>
            </a:pPr>
            <a:r>
              <a:t/>
            </a:r>
            <a:endParaRPr/>
          </a:p>
        </p:txBody>
      </p:sp>
      <p:sp>
        <p:nvSpPr>
          <p:cNvPr id="88" name="Google Shape;88;p13"/>
          <p:cNvSpPr txBox="1"/>
          <p:nvPr>
            <p:ph idx="1" type="subTitle"/>
          </p:nvPr>
        </p:nvSpPr>
        <p:spPr>
          <a:xfrm>
            <a:off x="3198000" y="3507100"/>
            <a:ext cx="5558100" cy="11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700"/>
              <a:t>Presented</a:t>
            </a:r>
            <a:r>
              <a:rPr lang="zh-HK" sz="1700"/>
              <a:t> by: Andrew Xu		Date: July 28th, 2023</a:t>
            </a:r>
            <a:endParaRPr sz="1700"/>
          </a:p>
          <a:p>
            <a:pPr indent="0" lvl="0" marL="0" rtl="0" algn="l">
              <a:spcBef>
                <a:spcPts val="0"/>
              </a:spcBef>
              <a:spcAft>
                <a:spcPts val="0"/>
              </a:spcAft>
              <a:buNone/>
            </a:pPr>
            <a:r>
              <a:rPr lang="zh-HK" sz="1700"/>
              <a:t>			Vivian  Kuang</a:t>
            </a:r>
            <a:endParaRPr sz="1700"/>
          </a:p>
          <a:p>
            <a:pPr indent="0" lvl="0" marL="0" rtl="0" algn="l">
              <a:spcBef>
                <a:spcPts val="0"/>
              </a:spcBef>
              <a:spcAft>
                <a:spcPts val="0"/>
              </a:spcAft>
              <a:buNone/>
            </a:pPr>
            <a:r>
              <a:rPr lang="zh-HK" sz="1700"/>
              <a:t>			Emmanuel Nnadi</a:t>
            </a:r>
            <a:endParaRPr sz="17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22"/>
          <p:cNvGrpSpPr/>
          <p:nvPr/>
        </p:nvGrpSpPr>
        <p:grpSpPr>
          <a:xfrm>
            <a:off x="4939500" y="1219611"/>
            <a:ext cx="3837000" cy="2704200"/>
            <a:chOff x="4939500" y="1219611"/>
            <a:chExt cx="3837000" cy="2704200"/>
          </a:xfrm>
        </p:grpSpPr>
        <p:cxnSp>
          <p:nvCxnSpPr>
            <p:cNvPr id="168" name="Google Shape;168;p22"/>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9" name="Google Shape;169;p22"/>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0" name="Google Shape;170;p22"/>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1" name="Google Shape;171;p22"/>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2" name="Google Shape;172;p22"/>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3" name="Google Shape;173;p22"/>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4" name="Google Shape;174;p22"/>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5" name="Google Shape;175;p22"/>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6" name="Google Shape;176;p22"/>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77" name="Google Shape;177;p22"/>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78" name="Google Shape;178;p22"/>
          <p:cNvSpPr txBox="1"/>
          <p:nvPr>
            <p:ph type="title"/>
          </p:nvPr>
        </p:nvSpPr>
        <p:spPr>
          <a:xfrm>
            <a:off x="216625"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u="sng"/>
              <a:t>Converting Text to Numeric</a:t>
            </a:r>
            <a:endParaRPr u="sng"/>
          </a:p>
        </p:txBody>
      </p:sp>
      <p:sp>
        <p:nvSpPr>
          <p:cNvPr id="179" name="Google Shape;179;p22"/>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idx="1" type="body"/>
          </p:nvPr>
        </p:nvSpPr>
        <p:spPr>
          <a:xfrm>
            <a:off x="216625" y="1474454"/>
            <a:ext cx="2808000" cy="3103200"/>
          </a:xfrm>
          <a:prstGeom prst="rect">
            <a:avLst/>
          </a:prstGeom>
        </p:spPr>
        <p:txBody>
          <a:bodyPr anchorCtr="0" anchor="t" bIns="91425" lIns="91425" spcFirstLastPara="1" rIns="91425" wrap="square" tIns="91425">
            <a:noAutofit/>
          </a:bodyPr>
          <a:lstStyle/>
          <a:p>
            <a:pPr indent="0" lvl="0" marL="457200" marR="549375" rtl="0" algn="ctr">
              <a:spcBef>
                <a:spcPts val="0"/>
              </a:spcBef>
              <a:spcAft>
                <a:spcPts val="0"/>
              </a:spcAft>
              <a:buNone/>
            </a:pPr>
            <a:r>
              <a:t/>
            </a:r>
            <a:endParaRPr sz="1300">
              <a:solidFill>
                <a:schemeClr val="dk1"/>
              </a:solidFill>
            </a:endParaRPr>
          </a:p>
          <a:p>
            <a:pPr indent="0" lvl="0" marL="457200" marR="549375" rtl="0" algn="ctr">
              <a:spcBef>
                <a:spcPts val="0"/>
              </a:spcBef>
              <a:spcAft>
                <a:spcPts val="0"/>
              </a:spcAft>
              <a:buNone/>
            </a:pPr>
            <a:r>
              <a:rPr b="1" lang="zh-HK" sz="1300" u="sng">
                <a:solidFill>
                  <a:schemeClr val="dk1"/>
                </a:solidFill>
              </a:rPr>
              <a:t>Conversion Steps</a:t>
            </a:r>
            <a:endParaRPr b="1" sz="1300" u="sng">
              <a:solidFill>
                <a:schemeClr val="dk1"/>
              </a:solidFill>
            </a:endParaRPr>
          </a:p>
          <a:p>
            <a:pPr indent="-311150" lvl="0" marL="457200" marR="549375" rtl="0" algn="ctr">
              <a:spcBef>
                <a:spcPts val="0"/>
              </a:spcBef>
              <a:spcAft>
                <a:spcPts val="0"/>
              </a:spcAft>
              <a:buClr>
                <a:schemeClr val="dk1"/>
              </a:buClr>
              <a:buSzPts val="1300"/>
              <a:buChar char="-"/>
            </a:pPr>
            <a:r>
              <a:rPr lang="zh-HK" sz="1300">
                <a:solidFill>
                  <a:schemeClr val="dk1"/>
                </a:solidFill>
              </a:rPr>
              <a:t>Text Transformation</a:t>
            </a:r>
            <a:endParaRPr sz="1300">
              <a:solidFill>
                <a:schemeClr val="dk1"/>
              </a:solidFill>
            </a:endParaRPr>
          </a:p>
          <a:p>
            <a:pPr indent="-311150" lvl="0" marL="457200" marR="549375" rtl="0" algn="ctr">
              <a:spcBef>
                <a:spcPts val="0"/>
              </a:spcBef>
              <a:spcAft>
                <a:spcPts val="0"/>
              </a:spcAft>
              <a:buClr>
                <a:schemeClr val="dk1"/>
              </a:buClr>
              <a:buSzPts val="1300"/>
              <a:buChar char="-"/>
            </a:pPr>
            <a:r>
              <a:rPr lang="zh-HK" sz="1300">
                <a:solidFill>
                  <a:schemeClr val="dk1"/>
                </a:solidFill>
              </a:rPr>
              <a:t>Use Stopwords to filter noise</a:t>
            </a:r>
            <a:endParaRPr sz="1300">
              <a:solidFill>
                <a:schemeClr val="dk1"/>
              </a:solidFill>
            </a:endParaRPr>
          </a:p>
          <a:p>
            <a:pPr indent="-311150" lvl="0" marL="457200" marR="549375" rtl="0" algn="ctr">
              <a:spcBef>
                <a:spcPts val="0"/>
              </a:spcBef>
              <a:spcAft>
                <a:spcPts val="0"/>
              </a:spcAft>
              <a:buClr>
                <a:schemeClr val="dk1"/>
              </a:buClr>
              <a:buSzPts val="1300"/>
              <a:buChar char="-"/>
            </a:pPr>
            <a:r>
              <a:rPr lang="zh-HK" sz="1300">
                <a:solidFill>
                  <a:schemeClr val="dk1"/>
                </a:solidFill>
              </a:rPr>
              <a:t>Convert Text to lower with .lower function</a:t>
            </a:r>
            <a:endParaRPr sz="1300">
              <a:solidFill>
                <a:schemeClr val="dk1"/>
              </a:solidFill>
            </a:endParaRPr>
          </a:p>
          <a:p>
            <a:pPr indent="-311150" lvl="0" marL="457200" marR="549375" rtl="0" algn="ctr">
              <a:spcBef>
                <a:spcPts val="0"/>
              </a:spcBef>
              <a:spcAft>
                <a:spcPts val="0"/>
              </a:spcAft>
              <a:buClr>
                <a:schemeClr val="dk1"/>
              </a:buClr>
              <a:buSzPts val="1300"/>
              <a:buChar char="-"/>
            </a:pPr>
            <a:r>
              <a:rPr lang="zh-HK" sz="1300">
                <a:solidFill>
                  <a:schemeClr val="dk1"/>
                </a:solidFill>
              </a:rPr>
              <a:t>This will create new column</a:t>
            </a:r>
            <a:endParaRPr sz="1300">
              <a:solidFill>
                <a:schemeClr val="dk1"/>
              </a:solidFill>
            </a:endParaRPr>
          </a:p>
          <a:p>
            <a:pPr indent="-311150" lvl="0" marL="457200" marR="549375" rtl="0" algn="ctr">
              <a:spcBef>
                <a:spcPts val="0"/>
              </a:spcBef>
              <a:spcAft>
                <a:spcPts val="0"/>
              </a:spcAft>
              <a:buClr>
                <a:schemeClr val="dk1"/>
              </a:buClr>
              <a:buSzPts val="1300"/>
              <a:buChar char="-"/>
            </a:pPr>
            <a:r>
              <a:rPr lang="zh-HK" sz="1300">
                <a:solidFill>
                  <a:schemeClr val="dk1"/>
                </a:solidFill>
              </a:rPr>
              <a:t>Apply Bag of Words(BoW)</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pic>
        <p:nvPicPr>
          <p:cNvPr id="181" name="Google Shape;181;p22"/>
          <p:cNvPicPr preferRelativeResize="0"/>
          <p:nvPr/>
        </p:nvPicPr>
        <p:blipFill>
          <a:blip r:embed="rId3">
            <a:alphaModFix/>
          </a:blip>
          <a:stretch>
            <a:fillRect/>
          </a:stretch>
        </p:blipFill>
        <p:spPr>
          <a:xfrm>
            <a:off x="3415375" y="555600"/>
            <a:ext cx="5119023" cy="1822000"/>
          </a:xfrm>
          <a:prstGeom prst="rect">
            <a:avLst/>
          </a:prstGeom>
          <a:noFill/>
          <a:ln>
            <a:noFill/>
          </a:ln>
        </p:spPr>
      </p:pic>
      <p:pic>
        <p:nvPicPr>
          <p:cNvPr id="182" name="Google Shape;182;p22"/>
          <p:cNvPicPr preferRelativeResize="0"/>
          <p:nvPr/>
        </p:nvPicPr>
        <p:blipFill>
          <a:blip r:embed="rId4">
            <a:alphaModFix/>
          </a:blip>
          <a:stretch>
            <a:fillRect/>
          </a:stretch>
        </p:blipFill>
        <p:spPr>
          <a:xfrm>
            <a:off x="3415375" y="2474000"/>
            <a:ext cx="5179552" cy="2538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u="sng"/>
              <a:t>Code Snippet Single Ngram</a:t>
            </a:r>
            <a:endParaRPr u="sng"/>
          </a:p>
          <a:p>
            <a:pPr indent="0" lvl="0" marL="0" rtl="0" algn="l">
              <a:spcBef>
                <a:spcPts val="0"/>
              </a:spcBef>
              <a:spcAft>
                <a:spcPts val="0"/>
              </a:spcAft>
              <a:buNone/>
            </a:pPr>
            <a:r>
              <a:t/>
            </a:r>
            <a:endParaRPr/>
          </a:p>
        </p:txBody>
      </p:sp>
      <p:pic>
        <p:nvPicPr>
          <p:cNvPr id="188" name="Google Shape;188;p23"/>
          <p:cNvPicPr preferRelativeResize="0"/>
          <p:nvPr/>
        </p:nvPicPr>
        <p:blipFill>
          <a:blip r:embed="rId3">
            <a:alphaModFix/>
          </a:blip>
          <a:stretch>
            <a:fillRect/>
          </a:stretch>
        </p:blipFill>
        <p:spPr>
          <a:xfrm>
            <a:off x="282900" y="3102775"/>
            <a:ext cx="5606200" cy="1692800"/>
          </a:xfrm>
          <a:prstGeom prst="rect">
            <a:avLst/>
          </a:prstGeom>
          <a:noFill/>
          <a:ln>
            <a:noFill/>
          </a:ln>
        </p:spPr>
      </p:pic>
      <p:pic>
        <p:nvPicPr>
          <p:cNvPr id="189" name="Google Shape;189;p23"/>
          <p:cNvPicPr preferRelativeResize="0"/>
          <p:nvPr/>
        </p:nvPicPr>
        <p:blipFill>
          <a:blip r:embed="rId4">
            <a:alphaModFix/>
          </a:blip>
          <a:stretch>
            <a:fillRect/>
          </a:stretch>
        </p:blipFill>
        <p:spPr>
          <a:xfrm>
            <a:off x="173600" y="768300"/>
            <a:ext cx="5715502" cy="2182076"/>
          </a:xfrm>
          <a:prstGeom prst="rect">
            <a:avLst/>
          </a:prstGeom>
          <a:noFill/>
          <a:ln>
            <a:noFill/>
          </a:ln>
        </p:spPr>
      </p:pic>
      <p:pic>
        <p:nvPicPr>
          <p:cNvPr id="190" name="Google Shape;190;p23"/>
          <p:cNvPicPr preferRelativeResize="0"/>
          <p:nvPr/>
        </p:nvPicPr>
        <p:blipFill>
          <a:blip r:embed="rId5">
            <a:alphaModFix/>
          </a:blip>
          <a:stretch>
            <a:fillRect/>
          </a:stretch>
        </p:blipFill>
        <p:spPr>
          <a:xfrm>
            <a:off x="3856125" y="1297411"/>
            <a:ext cx="5097375" cy="254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4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6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u="sng"/>
              <a:t>Code Snippet Ngram = 4</a:t>
            </a:r>
            <a:endParaRPr u="sng"/>
          </a:p>
        </p:txBody>
      </p:sp>
      <p:pic>
        <p:nvPicPr>
          <p:cNvPr id="196" name="Google Shape;196;p24"/>
          <p:cNvPicPr preferRelativeResize="0"/>
          <p:nvPr/>
        </p:nvPicPr>
        <p:blipFill>
          <a:blip r:embed="rId3">
            <a:alphaModFix/>
          </a:blip>
          <a:stretch>
            <a:fillRect/>
          </a:stretch>
        </p:blipFill>
        <p:spPr>
          <a:xfrm>
            <a:off x="152400" y="820225"/>
            <a:ext cx="4705726" cy="2013375"/>
          </a:xfrm>
          <a:prstGeom prst="rect">
            <a:avLst/>
          </a:prstGeom>
          <a:noFill/>
          <a:ln>
            <a:noFill/>
          </a:ln>
        </p:spPr>
      </p:pic>
      <p:pic>
        <p:nvPicPr>
          <p:cNvPr id="197" name="Google Shape;197;p24"/>
          <p:cNvPicPr preferRelativeResize="0"/>
          <p:nvPr/>
        </p:nvPicPr>
        <p:blipFill>
          <a:blip r:embed="rId4">
            <a:alphaModFix/>
          </a:blip>
          <a:stretch>
            <a:fillRect/>
          </a:stretch>
        </p:blipFill>
        <p:spPr>
          <a:xfrm>
            <a:off x="4745601" y="1546688"/>
            <a:ext cx="4267197" cy="2644014"/>
          </a:xfrm>
          <a:prstGeom prst="rect">
            <a:avLst/>
          </a:prstGeom>
          <a:noFill/>
          <a:ln>
            <a:noFill/>
          </a:ln>
        </p:spPr>
      </p:pic>
      <p:pic>
        <p:nvPicPr>
          <p:cNvPr id="198" name="Google Shape;198;p24"/>
          <p:cNvPicPr preferRelativeResize="0"/>
          <p:nvPr/>
        </p:nvPicPr>
        <p:blipFill>
          <a:blip r:embed="rId5">
            <a:alphaModFix/>
          </a:blip>
          <a:stretch>
            <a:fillRect/>
          </a:stretch>
        </p:blipFill>
        <p:spPr>
          <a:xfrm>
            <a:off x="152400" y="2913375"/>
            <a:ext cx="5013276" cy="184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HK" u="sng"/>
              <a:t>Conclusion </a:t>
            </a:r>
            <a:endParaRPr b="1" u="sng"/>
          </a:p>
        </p:txBody>
      </p:sp>
      <p:sp>
        <p:nvSpPr>
          <p:cNvPr id="204" name="Google Shape;204;p25"/>
          <p:cNvSpPr txBox="1"/>
          <p:nvPr>
            <p:ph type="title"/>
          </p:nvPr>
        </p:nvSpPr>
        <p:spPr>
          <a:xfrm>
            <a:off x="726300" y="1056925"/>
            <a:ext cx="76914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400">
              <a:latin typeface="Arial"/>
              <a:ea typeface="Arial"/>
              <a:cs typeface="Arial"/>
              <a:sym typeface="Arial"/>
            </a:endParaRPr>
          </a:p>
          <a:p>
            <a:pPr indent="-374650" lvl="0" marL="457200" rtl="0" algn="l">
              <a:lnSpc>
                <a:spcPct val="115000"/>
              </a:lnSpc>
              <a:spcBef>
                <a:spcPts val="0"/>
              </a:spcBef>
              <a:spcAft>
                <a:spcPts val="0"/>
              </a:spcAft>
              <a:buSzPts val="2300"/>
              <a:buFont typeface="Arial"/>
              <a:buChar char="-"/>
            </a:pPr>
            <a:r>
              <a:rPr lang="zh-HK" sz="2300">
                <a:highlight>
                  <a:srgbClr val="FFFFFF"/>
                </a:highlight>
                <a:latin typeface="Arial"/>
                <a:ea typeface="Arial"/>
                <a:cs typeface="Arial"/>
                <a:sym typeface="Arial"/>
              </a:rPr>
              <a:t>The Logistic regression model got: 90 % over Train dataset and the accuracy was 98% on the validation data with parameter max_iter tuned, ngrams tuned.</a:t>
            </a:r>
            <a:endParaRPr sz="2300">
              <a:highlight>
                <a:srgbClr val="FFFFFF"/>
              </a:highlight>
              <a:latin typeface="Arial"/>
              <a:ea typeface="Arial"/>
              <a:cs typeface="Arial"/>
              <a:sym typeface="Arial"/>
            </a:endParaRPr>
          </a:p>
          <a:p>
            <a:pPr indent="0" lvl="0" marL="914400" rtl="0" algn="l">
              <a:lnSpc>
                <a:spcPct val="115000"/>
              </a:lnSpc>
              <a:spcBef>
                <a:spcPts val="0"/>
              </a:spcBef>
              <a:spcAft>
                <a:spcPts val="0"/>
              </a:spcAft>
              <a:buNone/>
            </a:pPr>
            <a:r>
              <a:t/>
            </a:r>
            <a:endParaRPr sz="2300">
              <a:highlight>
                <a:srgbClr val="FFFFFF"/>
              </a:highlight>
              <a:latin typeface="Arial"/>
              <a:ea typeface="Arial"/>
              <a:cs typeface="Arial"/>
              <a:sym typeface="Arial"/>
            </a:endParaRPr>
          </a:p>
          <a:p>
            <a:pPr indent="-374650" lvl="0" marL="457200" rtl="0" algn="l">
              <a:lnSpc>
                <a:spcPct val="115000"/>
              </a:lnSpc>
              <a:spcBef>
                <a:spcPts val="0"/>
              </a:spcBef>
              <a:spcAft>
                <a:spcPts val="0"/>
              </a:spcAft>
              <a:buSzPts val="2300"/>
              <a:buFont typeface="Arial"/>
              <a:buChar char="-"/>
            </a:pPr>
            <a:r>
              <a:rPr lang="zh-HK" sz="2300">
                <a:highlight>
                  <a:srgbClr val="FFFFFF"/>
                </a:highlight>
                <a:latin typeface="Arial"/>
                <a:ea typeface="Arial"/>
                <a:cs typeface="Arial"/>
                <a:sym typeface="Arial"/>
              </a:rPr>
              <a:t>Useful in the application of Brand Monitoring and general Market feel. </a:t>
            </a:r>
            <a:endParaRPr sz="2300">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2937525" y="2152350"/>
            <a:ext cx="3348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Agenda</a:t>
            </a:r>
            <a:endParaRPr/>
          </a:p>
        </p:txBody>
      </p:sp>
      <p:sp>
        <p:nvSpPr>
          <p:cNvPr id="94" name="Google Shape;94;p14"/>
          <p:cNvSpPr txBox="1"/>
          <p:nvPr>
            <p:ph type="title"/>
          </p:nvPr>
        </p:nvSpPr>
        <p:spPr>
          <a:xfrm>
            <a:off x="252975" y="1349425"/>
            <a:ext cx="8249100" cy="29484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Font typeface="Arial"/>
              <a:buChar char="❏"/>
            </a:pPr>
            <a:r>
              <a:rPr lang="zh-HK" sz="2800">
                <a:latin typeface="Arial"/>
                <a:ea typeface="Arial"/>
                <a:cs typeface="Arial"/>
                <a:sym typeface="Arial"/>
              </a:rPr>
              <a:t>Introduce ML algorithm &amp; application</a:t>
            </a:r>
            <a:endParaRPr sz="2800">
              <a:latin typeface="Arial"/>
              <a:ea typeface="Arial"/>
              <a:cs typeface="Arial"/>
              <a:sym typeface="Arial"/>
            </a:endParaRPr>
          </a:p>
          <a:p>
            <a:pPr indent="-406400" lvl="0" marL="457200" rtl="0" algn="l">
              <a:lnSpc>
                <a:spcPct val="115000"/>
              </a:lnSpc>
              <a:spcBef>
                <a:spcPts val="0"/>
              </a:spcBef>
              <a:spcAft>
                <a:spcPts val="0"/>
              </a:spcAft>
              <a:buSzPts val="2800"/>
              <a:buFont typeface="Arial"/>
              <a:buChar char="❏"/>
            </a:pPr>
            <a:r>
              <a:rPr lang="zh-HK" sz="2800">
                <a:latin typeface="Arial"/>
                <a:ea typeface="Arial"/>
                <a:cs typeface="Arial"/>
                <a:sym typeface="Arial"/>
              </a:rPr>
              <a:t>Popular methodologies</a:t>
            </a:r>
            <a:endParaRPr sz="2800">
              <a:latin typeface="Arial"/>
              <a:ea typeface="Arial"/>
              <a:cs typeface="Arial"/>
              <a:sym typeface="Arial"/>
            </a:endParaRPr>
          </a:p>
          <a:p>
            <a:pPr indent="-406400" lvl="0" marL="457200" rtl="0" algn="l">
              <a:lnSpc>
                <a:spcPct val="115000"/>
              </a:lnSpc>
              <a:spcBef>
                <a:spcPts val="0"/>
              </a:spcBef>
              <a:spcAft>
                <a:spcPts val="0"/>
              </a:spcAft>
              <a:buSzPts val="2800"/>
              <a:buFont typeface="Arial"/>
              <a:buChar char="❏"/>
            </a:pPr>
            <a:r>
              <a:rPr lang="zh-HK" sz="2800">
                <a:latin typeface="Arial"/>
                <a:ea typeface="Arial"/>
                <a:cs typeface="Arial"/>
                <a:sym typeface="Arial"/>
              </a:rPr>
              <a:t>Compare the ML algorithms</a:t>
            </a:r>
            <a:endParaRPr sz="2800">
              <a:latin typeface="Arial"/>
              <a:ea typeface="Arial"/>
              <a:cs typeface="Arial"/>
              <a:sym typeface="Arial"/>
            </a:endParaRPr>
          </a:p>
          <a:p>
            <a:pPr indent="-406400" lvl="0" marL="457200" rtl="0" algn="l">
              <a:lnSpc>
                <a:spcPct val="115000"/>
              </a:lnSpc>
              <a:spcBef>
                <a:spcPts val="0"/>
              </a:spcBef>
              <a:spcAft>
                <a:spcPts val="0"/>
              </a:spcAft>
              <a:buSzPts val="2800"/>
              <a:buFont typeface="Arial"/>
              <a:buChar char="❏"/>
            </a:pPr>
            <a:r>
              <a:rPr lang="zh-HK" sz="2800">
                <a:latin typeface="Arial"/>
                <a:ea typeface="Arial"/>
                <a:cs typeface="Arial"/>
                <a:sym typeface="Arial"/>
              </a:rPr>
              <a:t>Twitter Data EDA</a:t>
            </a:r>
            <a:endParaRPr sz="2800">
              <a:latin typeface="Arial"/>
              <a:ea typeface="Arial"/>
              <a:cs typeface="Arial"/>
              <a:sym typeface="Arial"/>
            </a:endParaRPr>
          </a:p>
          <a:p>
            <a:pPr indent="-406400" lvl="0" marL="457200" rtl="0" algn="l">
              <a:lnSpc>
                <a:spcPct val="115000"/>
              </a:lnSpc>
              <a:spcBef>
                <a:spcPts val="0"/>
              </a:spcBef>
              <a:spcAft>
                <a:spcPts val="0"/>
              </a:spcAft>
              <a:buSzPts val="2800"/>
              <a:buFont typeface="Arial"/>
              <a:buChar char="❏"/>
            </a:pPr>
            <a:r>
              <a:rPr lang="zh-HK" sz="2800">
                <a:latin typeface="Arial"/>
                <a:ea typeface="Arial"/>
                <a:cs typeface="Arial"/>
                <a:sym typeface="Arial"/>
              </a:rPr>
              <a:t>Notebook</a:t>
            </a:r>
            <a:endParaRPr sz="2800">
              <a:latin typeface="Arial"/>
              <a:ea typeface="Arial"/>
              <a:cs typeface="Arial"/>
              <a:sym typeface="Arial"/>
            </a:endParaRPr>
          </a:p>
          <a:p>
            <a:pPr indent="0" lvl="0" marL="0" rtl="0" algn="l">
              <a:spcBef>
                <a:spcPts val="0"/>
              </a:spcBef>
              <a:spcAft>
                <a:spcPts val="0"/>
              </a:spcAft>
              <a:buNone/>
            </a:pPr>
            <a:r>
              <a:t/>
            </a:r>
            <a:endParaRPr/>
          </a:p>
        </p:txBody>
      </p:sp>
      <p:pic>
        <p:nvPicPr>
          <p:cNvPr id="95" name="Google Shape;95;p14"/>
          <p:cNvPicPr preferRelativeResize="0"/>
          <p:nvPr/>
        </p:nvPicPr>
        <p:blipFill>
          <a:blip r:embed="rId3">
            <a:alphaModFix/>
          </a:blip>
          <a:stretch>
            <a:fillRect/>
          </a:stretch>
        </p:blipFill>
        <p:spPr>
          <a:xfrm>
            <a:off x="7469092" y="-3"/>
            <a:ext cx="1674908" cy="152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104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latin typeface="Arial"/>
                <a:ea typeface="Arial"/>
                <a:cs typeface="Arial"/>
                <a:sym typeface="Arial"/>
              </a:rPr>
              <a:t>ML Algorithm &amp; Application</a:t>
            </a:r>
            <a:endParaRPr/>
          </a:p>
        </p:txBody>
      </p:sp>
      <p:sp>
        <p:nvSpPr>
          <p:cNvPr id="101" name="Google Shape;101;p15"/>
          <p:cNvSpPr txBox="1"/>
          <p:nvPr>
            <p:ph type="title"/>
          </p:nvPr>
        </p:nvSpPr>
        <p:spPr>
          <a:xfrm>
            <a:off x="311700" y="968375"/>
            <a:ext cx="8249100" cy="3940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Arial"/>
              <a:buChar char="➢"/>
            </a:pPr>
            <a:r>
              <a:rPr lang="zh-HK" sz="2400">
                <a:latin typeface="Arial"/>
                <a:ea typeface="Arial"/>
                <a:cs typeface="Arial"/>
                <a:sym typeface="Arial"/>
              </a:rPr>
              <a:t>Sentiment analysis is an approach to Natural Language Processing (NLP)  to determine if the emotional tone of the message is positive, negative, or neutral. </a:t>
            </a:r>
            <a:endParaRPr sz="2400">
              <a:latin typeface="Arial"/>
              <a:ea typeface="Arial"/>
              <a:cs typeface="Arial"/>
              <a:sym typeface="Arial"/>
            </a:endParaRPr>
          </a:p>
          <a:p>
            <a:pPr indent="0" lvl="0" marL="457200" rtl="0" algn="l">
              <a:lnSpc>
                <a:spcPct val="115000"/>
              </a:lnSpc>
              <a:spcBef>
                <a:spcPts val="0"/>
              </a:spcBef>
              <a:spcAft>
                <a:spcPts val="0"/>
              </a:spcAft>
              <a:buNone/>
            </a:pPr>
            <a:r>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zh-HK" sz="2400">
                <a:latin typeface="Arial"/>
                <a:ea typeface="Arial"/>
                <a:cs typeface="Arial"/>
                <a:sym typeface="Arial"/>
              </a:rPr>
              <a:t>Text data like emails, customer support chat transcripts, social media comments, and reviews. </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zh-HK" sz="2400">
                <a:latin typeface="Arial"/>
                <a:ea typeface="Arial"/>
                <a:cs typeface="Arial"/>
                <a:sym typeface="Arial"/>
              </a:rPr>
              <a:t>Determine the author’s attitude towards a topic. </a:t>
            </a:r>
            <a:endParaRPr sz="28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8500" y="104775"/>
            <a:ext cx="9026700" cy="9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latin typeface="Arial"/>
                <a:ea typeface="Arial"/>
                <a:cs typeface="Arial"/>
                <a:sym typeface="Arial"/>
              </a:rPr>
              <a:t>ML Algorithm &amp; Application(cont.)</a:t>
            </a:r>
            <a:endParaRPr/>
          </a:p>
        </p:txBody>
      </p:sp>
      <p:sp>
        <p:nvSpPr>
          <p:cNvPr id="107" name="Google Shape;107;p16"/>
          <p:cNvSpPr txBox="1"/>
          <p:nvPr>
            <p:ph type="title"/>
          </p:nvPr>
        </p:nvSpPr>
        <p:spPr>
          <a:xfrm>
            <a:off x="311700" y="1015375"/>
            <a:ext cx="8460300" cy="38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HK" sz="2400">
                <a:latin typeface="Arial"/>
                <a:ea typeface="Arial"/>
                <a:cs typeface="Arial"/>
                <a:sym typeface="Arial"/>
              </a:rPr>
              <a:t>Sentiment analysis to derive intelligence and form actionable plans in different areas:</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2400">
              <a:latin typeface="Arial"/>
              <a:ea typeface="Arial"/>
              <a:cs typeface="Arial"/>
              <a:sym typeface="Arial"/>
            </a:endParaRPr>
          </a:p>
          <a:p>
            <a:pPr indent="-381000" lvl="0" marL="914400" rtl="0" algn="l">
              <a:lnSpc>
                <a:spcPct val="115000"/>
              </a:lnSpc>
              <a:spcBef>
                <a:spcPts val="0"/>
              </a:spcBef>
              <a:spcAft>
                <a:spcPts val="0"/>
              </a:spcAft>
              <a:buSzPts val="2400"/>
              <a:buFont typeface="Arial"/>
              <a:buChar char="➔"/>
            </a:pPr>
            <a:r>
              <a:rPr lang="zh-HK" sz="2400">
                <a:latin typeface="Arial"/>
                <a:ea typeface="Arial"/>
                <a:cs typeface="Arial"/>
                <a:sym typeface="Arial"/>
              </a:rPr>
              <a:t>Improve customer service</a:t>
            </a:r>
            <a:endParaRPr sz="2400">
              <a:latin typeface="Arial"/>
              <a:ea typeface="Arial"/>
              <a:cs typeface="Arial"/>
              <a:sym typeface="Arial"/>
            </a:endParaRPr>
          </a:p>
          <a:p>
            <a:pPr indent="-381000" lvl="0" marL="914400" rtl="0" algn="l">
              <a:lnSpc>
                <a:spcPct val="115000"/>
              </a:lnSpc>
              <a:spcBef>
                <a:spcPts val="0"/>
              </a:spcBef>
              <a:spcAft>
                <a:spcPts val="0"/>
              </a:spcAft>
              <a:buSzPts val="2400"/>
              <a:buFont typeface="Arial"/>
              <a:buChar char="➔"/>
            </a:pPr>
            <a:r>
              <a:rPr lang="zh-HK" sz="2400">
                <a:latin typeface="Arial"/>
                <a:ea typeface="Arial"/>
                <a:cs typeface="Arial"/>
                <a:sym typeface="Arial"/>
              </a:rPr>
              <a:t>Brand monitoring</a:t>
            </a:r>
            <a:endParaRPr sz="2400">
              <a:latin typeface="Arial"/>
              <a:ea typeface="Arial"/>
              <a:cs typeface="Arial"/>
              <a:sym typeface="Arial"/>
            </a:endParaRPr>
          </a:p>
          <a:p>
            <a:pPr indent="-381000" lvl="1" marL="1828800" rtl="0" algn="l">
              <a:lnSpc>
                <a:spcPct val="115000"/>
              </a:lnSpc>
              <a:spcBef>
                <a:spcPts val="0"/>
              </a:spcBef>
              <a:spcAft>
                <a:spcPts val="0"/>
              </a:spcAft>
              <a:buSzPts val="2400"/>
              <a:buFont typeface="Arial"/>
              <a:buChar char="◆"/>
            </a:pPr>
            <a:r>
              <a:rPr lang="zh-HK" sz="2400">
                <a:latin typeface="Arial"/>
                <a:ea typeface="Arial"/>
                <a:cs typeface="Arial"/>
                <a:sym typeface="Arial"/>
              </a:rPr>
              <a:t>Twitter Comments</a:t>
            </a:r>
            <a:endParaRPr sz="2400">
              <a:latin typeface="Arial"/>
              <a:ea typeface="Arial"/>
              <a:cs typeface="Arial"/>
              <a:sym typeface="Arial"/>
            </a:endParaRPr>
          </a:p>
          <a:p>
            <a:pPr indent="-381000" lvl="0" marL="914400" rtl="0" algn="l">
              <a:lnSpc>
                <a:spcPct val="115000"/>
              </a:lnSpc>
              <a:spcBef>
                <a:spcPts val="0"/>
              </a:spcBef>
              <a:spcAft>
                <a:spcPts val="0"/>
              </a:spcAft>
              <a:buSzPts val="2400"/>
              <a:buFont typeface="Arial"/>
              <a:buChar char="➔"/>
            </a:pPr>
            <a:r>
              <a:rPr lang="zh-HK" sz="2400">
                <a:latin typeface="Arial"/>
                <a:ea typeface="Arial"/>
                <a:cs typeface="Arial"/>
                <a:sym typeface="Arial"/>
              </a:rPr>
              <a:t>Market research</a:t>
            </a:r>
            <a:endParaRPr sz="2400">
              <a:latin typeface="Arial"/>
              <a:ea typeface="Arial"/>
              <a:cs typeface="Arial"/>
              <a:sym typeface="Arial"/>
            </a:endParaRPr>
          </a:p>
          <a:p>
            <a:pPr indent="-381000" lvl="0" marL="914400" rtl="0" algn="l">
              <a:lnSpc>
                <a:spcPct val="115000"/>
              </a:lnSpc>
              <a:spcBef>
                <a:spcPts val="0"/>
              </a:spcBef>
              <a:spcAft>
                <a:spcPts val="0"/>
              </a:spcAft>
              <a:buSzPts val="2400"/>
              <a:buFont typeface="Arial"/>
              <a:buChar char="➔"/>
            </a:pPr>
            <a:r>
              <a:rPr lang="zh-HK" sz="2400">
                <a:latin typeface="Arial"/>
                <a:ea typeface="Arial"/>
                <a:cs typeface="Arial"/>
                <a:sym typeface="Arial"/>
              </a:rPr>
              <a:t>Track campaign performance</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2400">
              <a:latin typeface="Arial"/>
              <a:ea typeface="Arial"/>
              <a:cs typeface="Arial"/>
              <a:sym typeface="Arial"/>
            </a:endParaRPr>
          </a:p>
          <a:p>
            <a:pPr indent="0" lvl="0" marL="0" rtl="0" algn="l">
              <a:lnSpc>
                <a:spcPct val="115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9150" y="151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latin typeface="Arial"/>
                <a:ea typeface="Arial"/>
                <a:cs typeface="Arial"/>
                <a:sym typeface="Arial"/>
              </a:rPr>
              <a:t>POPULAR METHODOLOGIES</a:t>
            </a:r>
            <a:endParaRPr/>
          </a:p>
        </p:txBody>
      </p:sp>
      <p:sp>
        <p:nvSpPr>
          <p:cNvPr id="113" name="Google Shape;113;p17"/>
          <p:cNvSpPr txBox="1"/>
          <p:nvPr>
            <p:ph type="title"/>
          </p:nvPr>
        </p:nvSpPr>
        <p:spPr>
          <a:xfrm>
            <a:off x="311700" y="759450"/>
            <a:ext cx="8765700" cy="461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HK" sz="2200">
                <a:latin typeface="Arial"/>
                <a:ea typeface="Arial"/>
                <a:cs typeface="Arial"/>
                <a:sym typeface="Arial"/>
              </a:rPr>
              <a:t>Rule-based</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zh-HK" sz="2200">
                <a:latin typeface="Arial"/>
                <a:ea typeface="Arial"/>
                <a:cs typeface="Arial"/>
                <a:sym typeface="Arial"/>
              </a:rPr>
              <a:t>Based on Lexicons, are pre-developed and analyzing semantic and syntactic patterns. </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zh-HK" sz="2200">
                <a:latin typeface="Arial"/>
                <a:ea typeface="Arial"/>
                <a:cs typeface="Arial"/>
                <a:sym typeface="Arial"/>
              </a:rPr>
              <a:t>Scans for words in the lexicon and sums up the sentiment score.</a:t>
            </a:r>
            <a:endParaRPr sz="2200">
              <a:latin typeface="Arial"/>
              <a:ea typeface="Arial"/>
              <a:cs typeface="Arial"/>
              <a:sym typeface="Arial"/>
            </a:endParaRPr>
          </a:p>
          <a:p>
            <a:pPr indent="0" lvl="0" marL="914400" rtl="0" algn="l">
              <a:lnSpc>
                <a:spcPct val="115000"/>
              </a:lnSpc>
              <a:spcBef>
                <a:spcPts val="0"/>
              </a:spcBef>
              <a:spcAft>
                <a:spcPts val="0"/>
              </a:spcAft>
              <a:buNone/>
            </a:pPr>
            <a:r>
              <a:t/>
            </a:r>
            <a:endParaRPr sz="2200">
              <a:latin typeface="Arial"/>
              <a:ea typeface="Arial"/>
              <a:cs typeface="Arial"/>
              <a:sym typeface="Arial"/>
            </a:endParaRPr>
          </a:p>
          <a:p>
            <a:pPr indent="0" lvl="0" marL="0" rtl="0" algn="l">
              <a:lnSpc>
                <a:spcPct val="115000"/>
              </a:lnSpc>
              <a:spcBef>
                <a:spcPts val="0"/>
              </a:spcBef>
              <a:spcAft>
                <a:spcPts val="0"/>
              </a:spcAft>
              <a:buNone/>
            </a:pPr>
            <a:r>
              <a:rPr lang="zh-HK" sz="2200">
                <a:latin typeface="Arial"/>
                <a:ea typeface="Arial"/>
                <a:cs typeface="Arial"/>
                <a:sym typeface="Arial"/>
              </a:rPr>
              <a:t>ML</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zh-HK" sz="2200">
                <a:latin typeface="Arial"/>
                <a:ea typeface="Arial"/>
                <a:cs typeface="Arial"/>
                <a:sym typeface="Arial"/>
              </a:rPr>
              <a:t>Use ML</a:t>
            </a:r>
            <a:r>
              <a:rPr lang="zh-HK" sz="2200">
                <a:latin typeface="Arial"/>
                <a:ea typeface="Arial"/>
                <a:cs typeface="Arial"/>
                <a:sym typeface="Arial"/>
              </a:rPr>
              <a:t> techniques</a:t>
            </a:r>
            <a:r>
              <a:rPr lang="zh-HK" sz="2200">
                <a:latin typeface="Arial"/>
                <a:ea typeface="Arial"/>
                <a:cs typeface="Arial"/>
                <a:sym typeface="Arial"/>
              </a:rPr>
              <a:t>, such as deep learning to identify emotional sentiment from text and train it repeatedly</a:t>
            </a:r>
            <a:endParaRPr sz="2200">
              <a:latin typeface="Arial"/>
              <a:ea typeface="Arial"/>
              <a:cs typeface="Arial"/>
              <a:sym typeface="Arial"/>
            </a:endParaRPr>
          </a:p>
          <a:p>
            <a:pPr indent="0" lvl="0" marL="914400" rtl="0" algn="l">
              <a:lnSpc>
                <a:spcPct val="115000"/>
              </a:lnSpc>
              <a:spcBef>
                <a:spcPts val="0"/>
              </a:spcBef>
              <a:spcAft>
                <a:spcPts val="0"/>
              </a:spcAft>
              <a:buNone/>
            </a:pPr>
            <a:r>
              <a:t/>
            </a:r>
            <a:endParaRPr sz="2200">
              <a:latin typeface="Arial"/>
              <a:ea typeface="Arial"/>
              <a:cs typeface="Arial"/>
              <a:sym typeface="Arial"/>
            </a:endParaRPr>
          </a:p>
          <a:p>
            <a:pPr indent="0" lvl="0" marL="0" rtl="0" algn="l">
              <a:lnSpc>
                <a:spcPct val="115000"/>
              </a:lnSpc>
              <a:spcBef>
                <a:spcPts val="0"/>
              </a:spcBef>
              <a:spcAft>
                <a:spcPts val="0"/>
              </a:spcAft>
              <a:buNone/>
            </a:pPr>
            <a:r>
              <a:rPr lang="zh-HK" sz="2200">
                <a:latin typeface="Arial"/>
                <a:ea typeface="Arial"/>
                <a:cs typeface="Arial"/>
                <a:sym typeface="Arial"/>
              </a:rPr>
              <a:t>Hybrid</a:t>
            </a:r>
            <a:endParaRPr sz="2200">
              <a:latin typeface="Arial"/>
              <a:ea typeface="Arial"/>
              <a:cs typeface="Arial"/>
              <a:sym typeface="Arial"/>
            </a:endParaRPr>
          </a:p>
          <a:p>
            <a:pPr indent="-368300" lvl="0" marL="457200" rtl="0" algn="l">
              <a:lnSpc>
                <a:spcPct val="115000"/>
              </a:lnSpc>
              <a:spcBef>
                <a:spcPts val="0"/>
              </a:spcBef>
              <a:spcAft>
                <a:spcPts val="0"/>
              </a:spcAft>
              <a:buSzPts val="2200"/>
              <a:buFont typeface="Arial"/>
              <a:buChar char="❖"/>
            </a:pPr>
            <a:r>
              <a:rPr lang="zh-HK" sz="2200">
                <a:latin typeface="Arial"/>
                <a:ea typeface="Arial"/>
                <a:cs typeface="Arial"/>
                <a:sym typeface="Arial"/>
              </a:rPr>
              <a:t>Combining both ML and rule-based systems. </a:t>
            </a:r>
            <a:endParaRPr sz="2200">
              <a:latin typeface="Arial"/>
              <a:ea typeface="Arial"/>
              <a:cs typeface="Arial"/>
              <a:sym typeface="Arial"/>
            </a:endParaRPr>
          </a:p>
          <a:p>
            <a:pPr indent="0" lvl="0" marL="0" rtl="0" algn="l">
              <a:spcBef>
                <a:spcPts val="0"/>
              </a:spcBef>
              <a:spcAft>
                <a:spcPts val="0"/>
              </a:spcAft>
              <a:buNone/>
            </a:pPr>
            <a:r>
              <a:t/>
            </a:r>
            <a:endParaRPr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Algorithms for Sentiment Analysis </a:t>
            </a:r>
            <a:endParaRPr/>
          </a:p>
        </p:txBody>
      </p:sp>
      <p:grpSp>
        <p:nvGrpSpPr>
          <p:cNvPr id="119" name="Google Shape;119;p18"/>
          <p:cNvGrpSpPr/>
          <p:nvPr/>
        </p:nvGrpSpPr>
        <p:grpSpPr>
          <a:xfrm>
            <a:off x="431925" y="1304875"/>
            <a:ext cx="2628925" cy="3416400"/>
            <a:chOff x="431925" y="1304875"/>
            <a:chExt cx="2628925" cy="3416400"/>
          </a:xfrm>
        </p:grpSpPr>
        <p:sp>
          <p:nvSpPr>
            <p:cNvPr id="120" name="Google Shape;120;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lt1"/>
                </a:solidFill>
              </a:rPr>
              <a:t>Naive Bayes (NB)</a:t>
            </a:r>
            <a:endParaRPr>
              <a:solidFill>
                <a:schemeClr val="lt1"/>
              </a:solidFill>
            </a:endParaRPr>
          </a:p>
        </p:txBody>
      </p:sp>
      <p:sp>
        <p:nvSpPr>
          <p:cNvPr id="123" name="Google Shape;123;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zh-HK" sz="1700">
                <a:solidFill>
                  <a:schemeClr val="dk1"/>
                </a:solidFill>
              </a:rPr>
              <a:t>Simplicity</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Speed</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Low memory usage</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Weakness: Independent assumption, low accuracy when features are correlated</a:t>
            </a:r>
            <a:endParaRPr sz="17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1600"/>
              </a:spcBef>
              <a:spcAft>
                <a:spcPts val="0"/>
              </a:spcAft>
              <a:buNone/>
            </a:pPr>
            <a:r>
              <a:t/>
            </a:r>
            <a:endParaRPr sz="19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124" name="Google Shape;124;p18"/>
          <p:cNvGrpSpPr/>
          <p:nvPr/>
        </p:nvGrpSpPr>
        <p:grpSpPr>
          <a:xfrm>
            <a:off x="3320450" y="1304875"/>
            <a:ext cx="2632500" cy="3416400"/>
            <a:chOff x="3320450" y="1304875"/>
            <a:chExt cx="2632500" cy="3416400"/>
          </a:xfrm>
        </p:grpSpPr>
        <p:sp>
          <p:nvSpPr>
            <p:cNvPr id="125" name="Google Shape;125;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lt1"/>
                </a:solidFill>
              </a:rPr>
              <a:t>Logistic Regression</a:t>
            </a:r>
            <a:endParaRPr>
              <a:solidFill>
                <a:schemeClr val="lt1"/>
              </a:solidFill>
            </a:endParaRPr>
          </a:p>
        </p:txBody>
      </p:sp>
      <p:sp>
        <p:nvSpPr>
          <p:cNvPr id="128" name="Google Shape;128;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zh-HK" sz="1700">
                <a:solidFill>
                  <a:schemeClr val="dk1"/>
                </a:solidFill>
              </a:rPr>
              <a:t>Probabilistic interpretation</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Simplicity</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Low memory usage</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Weakness: high-dimensional or non-linear data, accurcy not effective as SVM</a:t>
            </a:r>
            <a:endParaRPr sz="17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1600"/>
              </a:spcBef>
              <a:spcAft>
                <a:spcPts val="0"/>
              </a:spcAft>
              <a:buNone/>
            </a:pPr>
            <a:r>
              <a:t/>
            </a:r>
            <a:endParaRPr sz="1500">
              <a:solidFill>
                <a:schemeClr val="dk1"/>
              </a:solidFill>
            </a:endParaRPr>
          </a:p>
          <a:p>
            <a:pPr indent="0" lvl="0" marL="0" rtl="0" algn="l">
              <a:spcBef>
                <a:spcPts val="1600"/>
              </a:spcBef>
              <a:spcAft>
                <a:spcPts val="1600"/>
              </a:spcAft>
              <a:buNone/>
            </a:pPr>
            <a:r>
              <a:t/>
            </a:r>
            <a:endParaRPr sz="1900">
              <a:solidFill>
                <a:schemeClr val="dk1"/>
              </a:solidFill>
            </a:endParaRPr>
          </a:p>
        </p:txBody>
      </p:sp>
      <p:grpSp>
        <p:nvGrpSpPr>
          <p:cNvPr id="129" name="Google Shape;129;p18"/>
          <p:cNvGrpSpPr/>
          <p:nvPr/>
        </p:nvGrpSpPr>
        <p:grpSpPr>
          <a:xfrm>
            <a:off x="6212550" y="1020475"/>
            <a:ext cx="2632500" cy="3700800"/>
            <a:chOff x="6212550" y="1020475"/>
            <a:chExt cx="2632500" cy="3700800"/>
          </a:xfrm>
        </p:grpSpPr>
        <p:sp>
          <p:nvSpPr>
            <p:cNvPr id="130" name="Google Shape;130;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nvSpPr>
          <p:spPr>
            <a:xfrm>
              <a:off x="6212550" y="1020475"/>
              <a:ext cx="2632500" cy="74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8"/>
          <p:cNvSpPr txBox="1"/>
          <p:nvPr>
            <p:ph idx="4294967295" type="body"/>
          </p:nvPr>
        </p:nvSpPr>
        <p:spPr>
          <a:xfrm>
            <a:off x="6212550" y="1017800"/>
            <a:ext cx="2628900" cy="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700">
                <a:solidFill>
                  <a:schemeClr val="lt1"/>
                </a:solidFill>
              </a:rPr>
              <a:t>Support Vector Machine (SVM)</a:t>
            </a:r>
            <a:endParaRPr sz="1700">
              <a:solidFill>
                <a:schemeClr val="lt1"/>
              </a:solidFill>
            </a:endParaRPr>
          </a:p>
        </p:txBody>
      </p:sp>
      <p:sp>
        <p:nvSpPr>
          <p:cNvPr id="133" name="Google Shape;133;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zh-HK" sz="1700">
                <a:solidFill>
                  <a:schemeClr val="dk1"/>
                </a:solidFill>
              </a:rPr>
              <a:t>High accuracy</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Regularization</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Kernel trick</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zh-HK" sz="1700">
                <a:solidFill>
                  <a:schemeClr val="dk1"/>
                </a:solidFill>
              </a:rPr>
              <a:t>Weakness: Complexity and Memory usage</a:t>
            </a:r>
            <a:endParaRPr sz="1700">
              <a:solidFill>
                <a:schemeClr val="dk1"/>
              </a:solidFill>
            </a:endParaRPr>
          </a:p>
          <a:p>
            <a:pPr indent="0" lvl="0" marL="457200" rtl="0" algn="l">
              <a:lnSpc>
                <a:spcPct val="100000"/>
              </a:lnSpc>
              <a:spcBef>
                <a:spcPts val="0"/>
              </a:spcBef>
              <a:spcAft>
                <a:spcPts val="0"/>
              </a:spcAft>
              <a:buNone/>
            </a:pPr>
            <a:r>
              <a:t/>
            </a:r>
            <a:endParaRPr sz="1900">
              <a:solidFill>
                <a:schemeClr val="dk1"/>
              </a:solidFill>
            </a:endParaRPr>
          </a:p>
          <a:p>
            <a:pPr indent="0" lvl="0" marL="0" rtl="0" algn="l">
              <a:spcBef>
                <a:spcPts val="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Twitter Data EDA </a:t>
            </a:r>
            <a:endParaRPr/>
          </a:p>
        </p:txBody>
      </p:sp>
      <p:sp>
        <p:nvSpPr>
          <p:cNvPr id="139" name="Google Shape;139;p19"/>
          <p:cNvSpPr txBox="1"/>
          <p:nvPr>
            <p:ph type="title"/>
          </p:nvPr>
        </p:nvSpPr>
        <p:spPr>
          <a:xfrm>
            <a:off x="252975" y="1148350"/>
            <a:ext cx="5444700" cy="18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2400"/>
              <a:t>Training </a:t>
            </a:r>
            <a:r>
              <a:rPr lang="zh-HK" sz="2400"/>
              <a:t>and Validation </a:t>
            </a:r>
            <a:r>
              <a:rPr lang="zh-HK" sz="2400"/>
              <a:t>Datasets</a:t>
            </a:r>
            <a:endParaRPr sz="2400"/>
          </a:p>
          <a:p>
            <a:pPr indent="0" lvl="0" marL="0" rtl="0" algn="l">
              <a:spcBef>
                <a:spcPts val="0"/>
              </a:spcBef>
              <a:spcAft>
                <a:spcPts val="0"/>
              </a:spcAft>
              <a:buNone/>
            </a:pPr>
            <a:r>
              <a:t/>
            </a:r>
            <a:endParaRPr sz="1100"/>
          </a:p>
          <a:p>
            <a:pPr indent="-349250" lvl="0" marL="457200" rtl="0" algn="l">
              <a:spcBef>
                <a:spcPts val="0"/>
              </a:spcBef>
              <a:spcAft>
                <a:spcPts val="0"/>
              </a:spcAft>
              <a:buSzPts val="1900"/>
              <a:buChar char="●"/>
            </a:pPr>
            <a:r>
              <a:rPr lang="zh-HK" sz="1900"/>
              <a:t>Train</a:t>
            </a:r>
            <a:r>
              <a:rPr lang="zh-HK" sz="1900"/>
              <a:t>: 74682 rows, Validation 1000 </a:t>
            </a:r>
            <a:r>
              <a:rPr lang="zh-HK" sz="1900"/>
              <a:t>rows</a:t>
            </a:r>
            <a:endParaRPr sz="1900"/>
          </a:p>
          <a:p>
            <a:pPr indent="-349250" lvl="0" marL="457200" rtl="0" algn="l">
              <a:spcBef>
                <a:spcPts val="0"/>
              </a:spcBef>
              <a:spcAft>
                <a:spcPts val="0"/>
              </a:spcAft>
              <a:buSzPts val="1900"/>
              <a:buChar char="●"/>
            </a:pPr>
            <a:r>
              <a:rPr lang="zh-HK" sz="1900"/>
              <a:t>4 columns: id, information, type (label), text</a:t>
            </a:r>
            <a:endParaRPr sz="1900"/>
          </a:p>
          <a:p>
            <a:pPr indent="-349250" lvl="0" marL="457200" rtl="0" algn="l">
              <a:spcBef>
                <a:spcPts val="0"/>
              </a:spcBef>
              <a:spcAft>
                <a:spcPts val="0"/>
              </a:spcAft>
              <a:buSzPts val="1900"/>
              <a:buChar char="●"/>
            </a:pPr>
            <a:r>
              <a:rPr lang="zh-HK" sz="1900"/>
              <a:t>686 empty text rows  and capital words</a:t>
            </a:r>
            <a:endParaRPr sz="1900"/>
          </a:p>
          <a:p>
            <a:pPr indent="-349250" lvl="0" marL="457200" rtl="0" algn="l">
              <a:spcBef>
                <a:spcPts val="0"/>
              </a:spcBef>
              <a:spcAft>
                <a:spcPts val="0"/>
              </a:spcAft>
              <a:buSzPts val="1900"/>
              <a:buChar char="●"/>
            </a:pPr>
            <a:r>
              <a:rPr lang="zh-HK" sz="1900"/>
              <a:t>4 types of labels: word cloud visualization </a:t>
            </a:r>
            <a:endParaRPr sz="1900"/>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2400"/>
          </a:p>
        </p:txBody>
      </p:sp>
      <p:pic>
        <p:nvPicPr>
          <p:cNvPr id="140" name="Google Shape;140;p19"/>
          <p:cNvPicPr preferRelativeResize="0"/>
          <p:nvPr/>
        </p:nvPicPr>
        <p:blipFill>
          <a:blip r:embed="rId3">
            <a:alphaModFix/>
          </a:blip>
          <a:stretch>
            <a:fillRect/>
          </a:stretch>
        </p:blipFill>
        <p:spPr>
          <a:xfrm>
            <a:off x="5769150" y="650350"/>
            <a:ext cx="1466825" cy="1470478"/>
          </a:xfrm>
          <a:prstGeom prst="rect">
            <a:avLst/>
          </a:prstGeom>
          <a:noFill/>
          <a:ln>
            <a:noFill/>
          </a:ln>
        </p:spPr>
      </p:pic>
      <p:sp>
        <p:nvSpPr>
          <p:cNvPr id="141" name="Google Shape;141;p19"/>
          <p:cNvSpPr txBox="1"/>
          <p:nvPr>
            <p:ph type="title"/>
          </p:nvPr>
        </p:nvSpPr>
        <p:spPr>
          <a:xfrm>
            <a:off x="5697575" y="2141775"/>
            <a:ext cx="1538400" cy="3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t>word clouds: P</a:t>
            </a:r>
            <a:r>
              <a:rPr b="1" lang="zh-HK" sz="1100"/>
              <a:t>ositive </a:t>
            </a:r>
            <a:endParaRPr b="1" sz="1100"/>
          </a:p>
        </p:txBody>
      </p:sp>
      <p:sp>
        <p:nvSpPr>
          <p:cNvPr id="142" name="Google Shape;142;p19"/>
          <p:cNvSpPr txBox="1"/>
          <p:nvPr>
            <p:ph type="title"/>
          </p:nvPr>
        </p:nvSpPr>
        <p:spPr>
          <a:xfrm>
            <a:off x="7448350" y="2141775"/>
            <a:ext cx="1695600" cy="3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t>word clouds: Negative</a:t>
            </a:r>
            <a:endParaRPr b="1" sz="1100"/>
          </a:p>
        </p:txBody>
      </p:sp>
      <p:sp>
        <p:nvSpPr>
          <p:cNvPr id="143" name="Google Shape;143;p19"/>
          <p:cNvSpPr txBox="1"/>
          <p:nvPr>
            <p:ph type="title"/>
          </p:nvPr>
        </p:nvSpPr>
        <p:spPr>
          <a:xfrm>
            <a:off x="5734225" y="4297775"/>
            <a:ext cx="1695600" cy="3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t>word clouds: Irrelevant</a:t>
            </a:r>
            <a:endParaRPr b="1" sz="1100"/>
          </a:p>
        </p:txBody>
      </p:sp>
      <p:sp>
        <p:nvSpPr>
          <p:cNvPr id="144" name="Google Shape;144;p19"/>
          <p:cNvSpPr txBox="1"/>
          <p:nvPr>
            <p:ph type="title"/>
          </p:nvPr>
        </p:nvSpPr>
        <p:spPr>
          <a:xfrm>
            <a:off x="7481650" y="4297775"/>
            <a:ext cx="1538400" cy="3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t>word clouds: Neutral</a:t>
            </a:r>
            <a:endParaRPr b="1" sz="1100"/>
          </a:p>
        </p:txBody>
      </p:sp>
      <p:pic>
        <p:nvPicPr>
          <p:cNvPr id="145" name="Google Shape;145;p19"/>
          <p:cNvPicPr preferRelativeResize="0"/>
          <p:nvPr/>
        </p:nvPicPr>
        <p:blipFill>
          <a:blip r:embed="rId4">
            <a:alphaModFix/>
          </a:blip>
          <a:stretch>
            <a:fillRect/>
          </a:stretch>
        </p:blipFill>
        <p:spPr>
          <a:xfrm>
            <a:off x="698537" y="3305437"/>
            <a:ext cx="4072826" cy="1549213"/>
          </a:xfrm>
          <a:prstGeom prst="rect">
            <a:avLst/>
          </a:prstGeom>
          <a:noFill/>
          <a:ln>
            <a:noFill/>
          </a:ln>
        </p:spPr>
      </p:pic>
      <p:pic>
        <p:nvPicPr>
          <p:cNvPr id="146" name="Google Shape;146;p19"/>
          <p:cNvPicPr preferRelativeResize="0"/>
          <p:nvPr/>
        </p:nvPicPr>
        <p:blipFill>
          <a:blip r:embed="rId5">
            <a:alphaModFix/>
          </a:blip>
          <a:stretch>
            <a:fillRect/>
          </a:stretch>
        </p:blipFill>
        <p:spPr>
          <a:xfrm>
            <a:off x="7517425" y="650349"/>
            <a:ext cx="1466825" cy="1470451"/>
          </a:xfrm>
          <a:prstGeom prst="rect">
            <a:avLst/>
          </a:prstGeom>
          <a:noFill/>
          <a:ln>
            <a:noFill/>
          </a:ln>
        </p:spPr>
      </p:pic>
      <p:pic>
        <p:nvPicPr>
          <p:cNvPr id="147" name="Google Shape;147;p19"/>
          <p:cNvPicPr preferRelativeResize="0"/>
          <p:nvPr/>
        </p:nvPicPr>
        <p:blipFill>
          <a:blip r:embed="rId6">
            <a:alphaModFix/>
          </a:blip>
          <a:stretch>
            <a:fillRect/>
          </a:stretch>
        </p:blipFill>
        <p:spPr>
          <a:xfrm>
            <a:off x="5770012" y="2749885"/>
            <a:ext cx="1466825" cy="1470463"/>
          </a:xfrm>
          <a:prstGeom prst="rect">
            <a:avLst/>
          </a:prstGeom>
          <a:noFill/>
          <a:ln>
            <a:noFill/>
          </a:ln>
        </p:spPr>
      </p:pic>
      <p:pic>
        <p:nvPicPr>
          <p:cNvPr id="148" name="Google Shape;148;p19"/>
          <p:cNvPicPr preferRelativeResize="0"/>
          <p:nvPr/>
        </p:nvPicPr>
        <p:blipFill>
          <a:blip r:embed="rId7">
            <a:alphaModFix/>
          </a:blip>
          <a:stretch>
            <a:fillRect/>
          </a:stretch>
        </p:blipFill>
        <p:spPr>
          <a:xfrm>
            <a:off x="7505225" y="2768430"/>
            <a:ext cx="1466825" cy="1470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16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Twitter Data EDA</a:t>
            </a:r>
            <a:r>
              <a:rPr lang="zh-HK"/>
              <a:t> </a:t>
            </a:r>
            <a:endParaRPr/>
          </a:p>
        </p:txBody>
      </p:sp>
      <p:sp>
        <p:nvSpPr>
          <p:cNvPr id="154" name="Google Shape;154;p20"/>
          <p:cNvSpPr txBox="1"/>
          <p:nvPr>
            <p:ph type="title"/>
          </p:nvPr>
        </p:nvSpPr>
        <p:spPr>
          <a:xfrm>
            <a:off x="283300" y="1097550"/>
            <a:ext cx="8249100" cy="29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2200"/>
              <a:t>information column: brands of companies </a:t>
            </a:r>
            <a:endParaRPr sz="2200"/>
          </a:p>
        </p:txBody>
      </p:sp>
      <p:pic>
        <p:nvPicPr>
          <p:cNvPr id="155" name="Google Shape;155;p20"/>
          <p:cNvPicPr preferRelativeResize="0"/>
          <p:nvPr/>
        </p:nvPicPr>
        <p:blipFill>
          <a:blip r:embed="rId3">
            <a:alphaModFix/>
          </a:blip>
          <a:stretch>
            <a:fillRect/>
          </a:stretch>
        </p:blipFill>
        <p:spPr>
          <a:xfrm>
            <a:off x="421950" y="2159575"/>
            <a:ext cx="7819401" cy="278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176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How Much Text Data Are We Dealing With?</a:t>
            </a:r>
            <a:endParaRPr/>
          </a:p>
        </p:txBody>
      </p:sp>
      <p:pic>
        <p:nvPicPr>
          <p:cNvPr id="161" name="Google Shape;161;p21"/>
          <p:cNvPicPr preferRelativeResize="0"/>
          <p:nvPr/>
        </p:nvPicPr>
        <p:blipFill>
          <a:blip r:embed="rId3">
            <a:alphaModFix/>
          </a:blip>
          <a:stretch>
            <a:fillRect/>
          </a:stretch>
        </p:blipFill>
        <p:spPr>
          <a:xfrm>
            <a:off x="152400" y="943900"/>
            <a:ext cx="4957301" cy="2930500"/>
          </a:xfrm>
          <a:prstGeom prst="rect">
            <a:avLst/>
          </a:prstGeom>
          <a:noFill/>
          <a:ln>
            <a:noFill/>
          </a:ln>
        </p:spPr>
      </p:pic>
      <p:pic>
        <p:nvPicPr>
          <p:cNvPr id="162" name="Google Shape;162;p21"/>
          <p:cNvPicPr preferRelativeResize="0"/>
          <p:nvPr/>
        </p:nvPicPr>
        <p:blipFill>
          <a:blip r:embed="rId4">
            <a:alphaModFix/>
          </a:blip>
          <a:stretch>
            <a:fillRect/>
          </a:stretch>
        </p:blipFill>
        <p:spPr>
          <a:xfrm>
            <a:off x="5262101" y="936800"/>
            <a:ext cx="3540375" cy="405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