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sldIdLst>
    <p:sldId id="266" r:id="rId3"/>
    <p:sldId id="272" r:id="rId4"/>
    <p:sldId id="265" r:id="rId5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2"/>
  </p:normalViewPr>
  <p:slideViewPr>
    <p:cSldViewPr snapToGrid="0" snapToObjects="1" showGuides="1">
      <p:cViewPr>
        <p:scale>
          <a:sx n="100" d="100"/>
          <a:sy n="100" d="100"/>
        </p:scale>
        <p:origin x="58" y="-922"/>
      </p:cViewPr>
      <p:guideLst>
        <p:guide orient="horz" pos="2162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1.xml"/><Relationship Id="rId12" Type="http://schemas.openxmlformats.org/officeDocument/2006/relationships/customXml" Target="../customXml/item3.xml"/><Relationship Id="rId11" Type="http://schemas.openxmlformats.org/officeDocument/2006/relationships/customXml" Target="../customXml/item2.xml"/><Relationship Id="rId10" Type="http://schemas.openxmlformats.org/officeDocument/2006/relationships/customXml" Target="../customXml/item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8" name="Picture 7" descr="Graphical user interfac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  <a:endParaRPr lang="en-US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  <a:endParaRPr lang="en-US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13.xml"/><Relationship Id="rId7" Type="http://schemas.openxmlformats.org/officeDocument/2006/relationships/image" Target="../media/image6.png"/><Relationship Id="rId6" Type="http://schemas.openxmlformats.org/officeDocument/2006/relationships/tags" Target="../tags/tag12.xml"/><Relationship Id="rId5" Type="http://schemas.openxmlformats.org/officeDocument/2006/relationships/image" Target="../media/image5.png"/><Relationship Id="rId4" Type="http://schemas.openxmlformats.org/officeDocument/2006/relationships/tags" Target="../tags/tag11.xml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9.png"/><Relationship Id="rId3" Type="http://schemas.openxmlformats.org/officeDocument/2006/relationships/tags" Target="../tags/tag15.xml"/><Relationship Id="rId2" Type="http://schemas.openxmlformats.org/officeDocument/2006/relationships/image" Target="../media/image8.png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CA" altLang="en-US" b="1" dirty="0">
                <a:latin typeface="Segoe UI Semibold" panose="020B0702040204020203" pitchFamily="34" charset="0"/>
                <a:cs typeface="Segoe UI Semibold" panose="020B0702040204020203" pitchFamily="34" charset="0"/>
                <a:sym typeface="+mn-ea"/>
              </a:rPr>
              <a:t>Key trends over the 3 months</a:t>
            </a:r>
            <a:endParaRPr lang="en-CA" altLang="en-US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4500" y="1420495"/>
            <a:ext cx="4568825" cy="20078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b="1" dirty="0"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Overview</a:t>
            </a:r>
            <a:r>
              <a:rPr sz="1600" b="1" dirty="0"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: </a:t>
            </a:r>
            <a:endParaRPr sz="1600" b="1" dirty="0"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  <a:p>
            <a:pPr marL="0" indent="0">
              <a:buNone/>
            </a:pP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Total number of loans: 40395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  <a:p>
            <a:r>
              <a:rPr sz="1600" b="1" dirty="0"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Current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, Number: 40003, 99.03%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  <a:p>
            <a:r>
              <a:rPr sz="1600" b="1" dirty="0"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Delinquent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, Number: 349, Percentage: 0.86%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sz="1600" b="1" dirty="0"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WriteOff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, Number: 43, Percentage: 0.11%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  <a:p>
            <a:pPr marL="0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5945" y="3318510"/>
            <a:ext cx="4305935" cy="335534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5840" y="3432810"/>
            <a:ext cx="4390390" cy="3023235"/>
          </a:xfrm>
          <a:prstGeom prst="rect">
            <a:avLst/>
          </a:prstGeom>
        </p:spPr>
      </p:pic>
      <p:sp>
        <p:nvSpPr>
          <p:cNvPr id="40" name="Oval 39" descr="Small circle"/>
          <p:cNvSpPr>
            <a:spLocks noChangeAspect="1"/>
          </p:cNvSpPr>
          <p:nvPr>
            <p:custDataLst>
              <p:tags r:id="rId5"/>
            </p:custDataLst>
          </p:nvPr>
        </p:nvSpPr>
        <p:spPr bwMode="blackWhite">
          <a:xfrm>
            <a:off x="5228562" y="131455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1" name="TextBox 40" descr="Number 1"/>
          <p:cNvSpPr txBox="1">
            <a:spLocks noChangeAspect="1"/>
          </p:cNvSpPr>
          <p:nvPr>
            <p:custDataLst>
              <p:tags r:id="rId6"/>
            </p:custDataLst>
          </p:nvPr>
        </p:nvSpPr>
        <p:spPr bwMode="blackWhite">
          <a:xfrm>
            <a:off x="5155936" y="133095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  <a:endParaRPr lang="en-US" dirty="0">
              <a:solidFill>
                <a:schemeClr val="bg1"/>
              </a:solidFill>
              <a:cs typeface="Segoe UI Semibold" panose="020B0702040204020203" pitchFamily="34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857240" y="1314450"/>
            <a:ext cx="5654040" cy="646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altLang="en-US" sz="1600" b="1" dirty="0"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Total number of Loans drops in July and rises in August. </a:t>
            </a:r>
            <a:endParaRPr lang="en-CA" altLang="en-US" sz="1600" b="1" dirty="0"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  <a:p>
            <a:pPr marL="0" indent="0">
              <a:buNone/>
            </a:pPr>
            <a:r>
              <a:rPr lang="en-CA" altLang="en-US" sz="1600" b="1" dirty="0"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Total amount of Loans drops in July and rises in August. </a:t>
            </a:r>
            <a:endParaRPr lang="en-CA" altLang="en-US" sz="1600" b="1" dirty="0"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  <a:p>
            <a:pPr marL="0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42" descr="Small circle"/>
          <p:cNvSpPr>
            <a:spLocks noChangeAspect="1"/>
          </p:cNvSpPr>
          <p:nvPr>
            <p:custDataLst>
              <p:tags r:id="rId8"/>
            </p:custDataLst>
          </p:nvPr>
        </p:nvSpPr>
        <p:spPr bwMode="blackWhite">
          <a:xfrm>
            <a:off x="5176152" y="2642273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4" name="TextBox 43" descr="Number 2"/>
          <p:cNvSpPr txBox="1">
            <a:spLocks noChangeAspect="1"/>
          </p:cNvSpPr>
          <p:nvPr>
            <p:custDataLst>
              <p:tags r:id="rId9"/>
            </p:custDataLst>
          </p:nvPr>
        </p:nvSpPr>
        <p:spPr bwMode="blackWhite">
          <a:xfrm>
            <a:off x="5141539" y="2649311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cs typeface="Segoe UI Semibold" panose="020B0702040204020203" pitchFamily="34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5857240" y="2522855"/>
            <a:ext cx="5654040" cy="646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altLang="en-US" sz="1600" b="1" dirty="0"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WriteOff increases along with time as it marked as the LOSS loans.  </a:t>
            </a:r>
            <a:endParaRPr lang="en-CA" altLang="en-US" sz="1600" b="1" dirty="0"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  <a:p>
            <a:pPr marL="0" indent="0">
              <a:buNone/>
            </a:pPr>
            <a:endParaRPr lang="en-CA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CA" altLang="en-US" b="1" dirty="0">
                <a:latin typeface="Segoe UI Semibold" panose="020B0702040204020203" pitchFamily="34" charset="0"/>
                <a:cs typeface="Segoe UI Semibold" panose="020B0702040204020203" pitchFamily="34" charset="0"/>
                <a:sym typeface="+mn-ea"/>
              </a:rPr>
              <a:t>Key trends and insights over the 3 months</a:t>
            </a:r>
            <a:endParaRPr lang="en-US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3" name="Oval 42" descr="Small circle"/>
          <p:cNvSpPr>
            <a:spLocks noChangeAspect="1"/>
          </p:cNvSpPr>
          <p:nvPr/>
        </p:nvSpPr>
        <p:spPr bwMode="blackWhite">
          <a:xfrm>
            <a:off x="523507" y="256797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Number 2"/>
          <p:cNvSpPr txBox="1">
            <a:spLocks noChangeAspect="1"/>
          </p:cNvSpPr>
          <p:nvPr/>
        </p:nvSpPr>
        <p:spPr bwMode="blackWhite">
          <a:xfrm>
            <a:off x="488894" y="2575016"/>
            <a:ext cx="4939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  <a:endParaRPr lang="en-CA" altLang="en-US" dirty="0">
              <a:solidFill>
                <a:schemeClr val="bg1"/>
              </a:solidFill>
              <a:cs typeface="Segoe UI Semibold" panose="020B0702040204020203" pitchFamily="34" charset="0"/>
            </a:endParaRPr>
          </a:p>
        </p:txBody>
      </p:sp>
      <p:sp>
        <p:nvSpPr>
          <p:cNvPr id="45" name="Oval 44" descr="Small circle"/>
          <p:cNvSpPr>
            <a:spLocks noChangeAspect="1"/>
          </p:cNvSpPr>
          <p:nvPr/>
        </p:nvSpPr>
        <p:spPr bwMode="blackWhite">
          <a:xfrm>
            <a:off x="577724" y="1634925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 descr="Number 3"/>
          <p:cNvSpPr txBox="1">
            <a:spLocks noChangeAspect="1"/>
          </p:cNvSpPr>
          <p:nvPr/>
        </p:nvSpPr>
        <p:spPr bwMode="blackWhite">
          <a:xfrm>
            <a:off x="511175" y="165886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  <a:endParaRPr lang="en-US" dirty="0">
              <a:solidFill>
                <a:schemeClr val="bg1"/>
              </a:solidFill>
              <a:cs typeface="Segoe UI Semibold" panose="020B0702040204020203" pitchFamily="34" charset="0"/>
            </a:endParaRPr>
          </a:p>
        </p:txBody>
      </p:sp>
      <p:sp>
        <p:nvSpPr>
          <p:cNvPr id="48" name="Oval 47" descr="Small circle"/>
          <p:cNvSpPr>
            <a:spLocks noChangeAspect="1"/>
          </p:cNvSpPr>
          <p:nvPr/>
        </p:nvSpPr>
        <p:spPr bwMode="blackWhite">
          <a:xfrm>
            <a:off x="530159" y="355536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 descr="Number 4"/>
          <p:cNvSpPr txBox="1">
            <a:spLocks noChangeAspect="1"/>
          </p:cNvSpPr>
          <p:nvPr/>
        </p:nvSpPr>
        <p:spPr bwMode="blackWhite">
          <a:xfrm>
            <a:off x="449185" y="3575621"/>
            <a:ext cx="5581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5</a:t>
            </a:r>
            <a:endParaRPr lang="en-CA" altLang="en-US" dirty="0">
              <a:solidFill>
                <a:schemeClr val="bg1"/>
              </a:solidFill>
              <a:cs typeface="Segoe UI Semibold" panose="020B0702040204020203" pitchFamily="34" charset="0"/>
            </a:endParaRPr>
          </a:p>
        </p:txBody>
      </p:sp>
      <p:sp>
        <p:nvSpPr>
          <p:cNvPr id="51" name="Content Placeholder 7"/>
          <p:cNvSpPr txBox="1"/>
          <p:nvPr/>
        </p:nvSpPr>
        <p:spPr>
          <a:xfrm>
            <a:off x="1069340" y="1509395"/>
            <a:ext cx="5760085" cy="3103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CA" altLang="en-US" sz="1600" b="1" dirty="0">
                <a:solidFill>
                  <a:srgbClr val="FF0000"/>
                </a:solidFill>
                <a:uFillTx/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The Amount of delinquncy drops a little in July as the total loans drops, Bu increase dramatically in August. </a:t>
            </a:r>
            <a:endParaRPr sz="1600" b="1" dirty="0">
              <a:latin typeface="Segoe UI" panose="020B0502040204020203" pitchFamily="34" charset="0"/>
              <a:cs typeface="Segoe UI" panose="020B0502040204020203" pitchFamily="34" charset="0"/>
              <a:sym typeface="+mn-ea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CA" altLang="en-US" sz="1600" b="1" dirty="0">
                <a:solidFill>
                  <a:schemeClr val="tx1"/>
                </a:solidFill>
              </a:rPr>
              <a:t>The Amount and number of diferent loan types : Home Improvement and Veicle also drops and rise. But Veicle rise on both metrics more dramatically. </a:t>
            </a:r>
            <a:endParaRPr lang="en-CA" alt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CA" altLang="en-US" sz="1600" b="1" dirty="0">
                <a:solidFill>
                  <a:schemeClr val="tx1"/>
                </a:solidFill>
              </a:rPr>
              <a:t>The average amount of delinqucy loan per tranctions are similar among the months. But the </a:t>
            </a:r>
            <a:r>
              <a:rPr lang="en-CA" altLang="en-US" sz="1600" b="1" dirty="0">
                <a:solidFill>
                  <a:schemeClr val="tx1"/>
                </a:solidFill>
                <a:sym typeface="+mn-ea"/>
              </a:rPr>
              <a:t>delinquency of </a:t>
            </a:r>
            <a:r>
              <a:rPr lang="en-CA" altLang="en-US" sz="1600" b="1" dirty="0">
                <a:solidFill>
                  <a:schemeClr val="tx1"/>
                </a:solidFill>
              </a:rPr>
              <a:t>Home Improvement loan decreses per transaction over the months</a:t>
            </a:r>
            <a:endParaRPr lang="en-CA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1195" y="4609465"/>
            <a:ext cx="2529205" cy="378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CA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30185" y="1356360"/>
            <a:ext cx="4161790" cy="20732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30185" y="3891915"/>
            <a:ext cx="4222750" cy="20631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190365" y="4784725"/>
            <a:ext cx="4014470" cy="1956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83845" y="4801870"/>
            <a:ext cx="3894455" cy="1822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CA" altLang="en-US" b="1" dirty="0">
                <a:latin typeface="Segoe UI Semibold" panose="020B0702040204020203" pitchFamily="34" charset="0"/>
                <a:cs typeface="Segoe UI Semibold" panose="020B0702040204020203" pitchFamily="34" charset="0"/>
                <a:sym typeface="+mn-ea"/>
              </a:rPr>
              <a:t>Key trends and insights over the 3 months - Continued</a:t>
            </a:r>
            <a:endParaRPr lang="en-US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0" name="Oval 39" descr="Small circle"/>
          <p:cNvSpPr>
            <a:spLocks noChangeAspect="1"/>
          </p:cNvSpPr>
          <p:nvPr/>
        </p:nvSpPr>
        <p:spPr bwMode="blackWhite">
          <a:xfrm>
            <a:off x="530197" y="150378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 descr="Number 1"/>
          <p:cNvSpPr txBox="1">
            <a:spLocks noChangeAspect="1"/>
          </p:cNvSpPr>
          <p:nvPr/>
        </p:nvSpPr>
        <p:spPr bwMode="blackWhite">
          <a:xfrm>
            <a:off x="457571" y="1520182"/>
            <a:ext cx="5581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6</a:t>
            </a:r>
            <a:endParaRPr lang="en-CA" altLang="en-US" dirty="0">
              <a:solidFill>
                <a:schemeClr val="bg1"/>
              </a:solidFill>
              <a:cs typeface="Segoe UI Semibold" panose="020B0702040204020203" pitchFamily="34" charset="0"/>
            </a:endParaRPr>
          </a:p>
        </p:txBody>
      </p:sp>
      <p:sp>
        <p:nvSpPr>
          <p:cNvPr id="43" name="Oval 42" descr="Small circle"/>
          <p:cNvSpPr>
            <a:spLocks noChangeAspect="1"/>
          </p:cNvSpPr>
          <p:nvPr/>
        </p:nvSpPr>
        <p:spPr bwMode="blackWhite">
          <a:xfrm>
            <a:off x="523507" y="235461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Number 2"/>
          <p:cNvSpPr txBox="1">
            <a:spLocks noChangeAspect="1"/>
          </p:cNvSpPr>
          <p:nvPr/>
        </p:nvSpPr>
        <p:spPr bwMode="blackWhite">
          <a:xfrm>
            <a:off x="488894" y="2361656"/>
            <a:ext cx="4939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7</a:t>
            </a:r>
            <a:endParaRPr lang="en-CA" altLang="en-US" dirty="0">
              <a:solidFill>
                <a:schemeClr val="bg1"/>
              </a:solidFill>
              <a:cs typeface="Segoe UI Semibold" panose="020B0702040204020203" pitchFamily="34" charset="0"/>
            </a:endParaRPr>
          </a:p>
        </p:txBody>
      </p:sp>
      <p:sp>
        <p:nvSpPr>
          <p:cNvPr id="45" name="Oval 44" descr="Small circle"/>
          <p:cNvSpPr>
            <a:spLocks noChangeAspect="1"/>
          </p:cNvSpPr>
          <p:nvPr/>
        </p:nvSpPr>
        <p:spPr bwMode="blackWhite">
          <a:xfrm>
            <a:off x="511049" y="3544370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 descr="Number 3"/>
          <p:cNvSpPr txBox="1">
            <a:spLocks noChangeAspect="1"/>
          </p:cNvSpPr>
          <p:nvPr/>
        </p:nvSpPr>
        <p:spPr bwMode="blackWhite">
          <a:xfrm>
            <a:off x="444500" y="3568306"/>
            <a:ext cx="5581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8</a:t>
            </a:r>
            <a:endParaRPr lang="en-CA" altLang="en-US" dirty="0">
              <a:solidFill>
                <a:schemeClr val="bg1"/>
              </a:solidFill>
              <a:cs typeface="Segoe UI Semibold" panose="020B0702040204020203" pitchFamily="34" charset="0"/>
            </a:endParaRPr>
          </a:p>
        </p:txBody>
      </p:sp>
      <p:sp>
        <p:nvSpPr>
          <p:cNvPr id="51" name="Content Placeholder 7"/>
          <p:cNvSpPr txBox="1"/>
          <p:nvPr/>
        </p:nvSpPr>
        <p:spPr>
          <a:xfrm>
            <a:off x="1040130" y="1509395"/>
            <a:ext cx="4380230" cy="44176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CA" altLang="en-US" sz="1600" b="1" dirty="0">
                <a:solidFill>
                  <a:schemeClr val="tx1"/>
                </a:solidFill>
              </a:rPr>
              <a:t>Right charts show overall all provices are rise in August   </a:t>
            </a:r>
            <a:endParaRPr lang="en-CA" alt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CA" altLang="en-US" sz="1600" b="1" dirty="0">
                <a:solidFill>
                  <a:schemeClr val="tx1"/>
                </a:solidFill>
              </a:rPr>
              <a:t>AB province contributes most in the to the loans among all province. ON has less delinquncy amount per transaction than other province. </a:t>
            </a:r>
            <a:endParaRPr lang="en-CA" alt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CA" altLang="en-US" sz="1600" b="1" dirty="0">
                <a:solidFill>
                  <a:schemeClr val="tx1"/>
                </a:solidFill>
              </a:rPr>
              <a:t>Other provinces delinquncy loans increases slows for the months then is the BC province</a:t>
            </a:r>
            <a:endParaRPr lang="en-CA" alt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CA" altLang="en-US" sz="1600" b="1" dirty="0">
                <a:solidFill>
                  <a:schemeClr val="tx1"/>
                </a:solidFill>
              </a:rPr>
              <a:t>The delinquncy days increases as the time goes by, meaning the old delinqency are still and days extend</a:t>
            </a:r>
            <a:endParaRPr lang="en-CA" altLang="en-US" sz="1600" b="1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06820" y="4065270"/>
            <a:ext cx="5446395" cy="2180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78880" y="1170940"/>
            <a:ext cx="5474335" cy="2495550"/>
          </a:xfrm>
          <a:prstGeom prst="rect">
            <a:avLst/>
          </a:prstGeom>
        </p:spPr>
      </p:pic>
      <p:sp>
        <p:nvSpPr>
          <p:cNvPr id="9" name="Oval 44" descr="Small circle"/>
          <p:cNvSpPr>
            <a:spLocks noChangeAspect="1"/>
          </p:cNvSpPr>
          <p:nvPr>
            <p:custDataLst>
              <p:tags r:id="rId5"/>
            </p:custDataLst>
          </p:nvPr>
        </p:nvSpPr>
        <p:spPr bwMode="blackWhite">
          <a:xfrm>
            <a:off x="495809" y="4453690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0" name="TextBox 46" descr="Number 3"/>
          <p:cNvSpPr txBox="1">
            <a:spLocks noChangeAspect="1"/>
          </p:cNvSpPr>
          <p:nvPr>
            <p:custDataLst>
              <p:tags r:id="rId6"/>
            </p:custDataLst>
          </p:nvPr>
        </p:nvSpPr>
        <p:spPr bwMode="blackWhite">
          <a:xfrm>
            <a:off x="429260" y="4477626"/>
            <a:ext cx="5581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CA" alt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9</a:t>
            </a:r>
            <a:endParaRPr lang="en-CA" altLang="en-US" dirty="0">
              <a:solidFill>
                <a:schemeClr val="bg1"/>
              </a:solidFill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PP_MARK_KEY" val="dba3cccc-71e5-4dd5-8853-9fa2f48483ef"/>
  <p:tag name="COMMONDATA" val="eyJoZGlkIjoiNzU0MThiOTA4ZTM1MGVkNDczMzFjOTg2NmQ1Y2RiMG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6 "   m a : c o n t e n t T y p e D e s c r i p t i o n = " C r e a t e   a   n e w   d o c u m e n t . "   m a : c o n t e n t T y p e S c o p e = " "   m a : v e r s i o n I D = " a c 3 7 c 1 7 5 3 a c d 5 e 3 3 0 d 2 0 6 2 c c e c 2 6 e a 6 6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3 b 3 4 0 c 7 1 0 1 c 9 2 c 5 1 2 0 a b d 0 6 4 8 6 f 9 4 5 4 8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8.xml><?xml version="1.0" encoding="utf-8"?>
<ds:datastoreItem xmlns:ds="http://schemas.openxmlformats.org/officeDocument/2006/customXml" ds:itemID="{D8CC2A95-AB18-4E2B-BAAB-ED507F826E2F}">
  <ds:schemaRefs/>
</ds:datastoreItem>
</file>

<file path=customXml/itemProps19.xml><?xml version="1.0" encoding="utf-8"?>
<ds:datastoreItem xmlns:ds="http://schemas.openxmlformats.org/officeDocument/2006/customXml" ds:itemID="{1A1A6209-623F-4A40-A043-EF97F4DE5176}">
  <ds:schemaRefs/>
</ds:datastoreItem>
</file>

<file path=customXml/itemProps20.xml><?xml version="1.0" encoding="utf-8"?>
<ds:datastoreItem xmlns:ds="http://schemas.openxmlformats.org/officeDocument/2006/customXml" ds:itemID="{4478DEAE-E0CA-42BB-BA2E-F6A39AAEB4B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0</TotalTime>
  <Words>1272</Words>
  <Application>WPS 演示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Segoe UI</vt:lpstr>
      <vt:lpstr>Segoe UI Semibold</vt:lpstr>
      <vt:lpstr>Posterama</vt:lpstr>
      <vt:lpstr>NumberOnly</vt:lpstr>
      <vt:lpstr>微软雅黑</vt:lpstr>
      <vt:lpstr>Arial Unicode MS</vt:lpstr>
      <vt:lpstr>Calibri</vt:lpstr>
      <vt:lpstr>等线</vt:lpstr>
      <vt:lpstr>Office Theme</vt:lpstr>
      <vt:lpstr>Creating a mind map</vt:lpstr>
      <vt:lpstr>Key trends over the 3 months</vt:lpstr>
      <vt:lpstr>Try it 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vkuang</cp:lastModifiedBy>
  <cp:revision>5</cp:revision>
  <dcterms:created xsi:type="dcterms:W3CDTF">2023-05-01T17:37:00Z</dcterms:created>
  <dcterms:modified xsi:type="dcterms:W3CDTF">2023-07-25T22:37:07Z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887FE9A6E85246DA9B05953932FB6121_13</vt:lpwstr>
  </property>
  <property fmtid="{D5CDD505-2E9C-101B-9397-08002B2CF9AE}" pid="4" name="KSOProductBuildVer">
    <vt:lpwstr>2052-11.1.0.14309</vt:lpwstr>
  </property>
</Properties>
</file>