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B0293-3232-7B4D-A495-0E16A755AEE4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6947-5F20-0441-8B93-7EBA5C2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56947-5F20-0441-8B93-7EBA5C2CE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 3</a:t>
            </a:r>
          </a:p>
          <a:p>
            <a:endParaRPr lang="en-US" dirty="0"/>
          </a:p>
          <a:p>
            <a:r>
              <a:rPr lang="en-US" dirty="0"/>
              <a:t>Blood, testicle, leg wound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56947-5F20-0441-8B93-7EBA5C2CE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56947-5F20-0441-8B93-7EBA5C2CE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7D94-DD7B-5261-6F03-C9634F47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ED690-50B1-FBFA-D177-F58558C19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2F6E-87CB-5222-41DF-05CE12B1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08D5-17DD-AB16-D015-D6090415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CC3D-9FDF-FB24-1FC6-4CDB6119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F443-C96D-391E-508D-05D09748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7EDA-698D-1AFA-FB4D-479280EC0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5B10-B2DD-94BE-35AD-326D8D4A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8FEC7-E99A-1904-BF68-73D4C1C0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A328F-AE20-2794-58F2-01D9F4C1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46CD-3EFD-98A1-0C07-D39ED583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3434-2CBC-74EC-3DAF-8FD7599A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44779-5B2A-5A84-816D-E303C633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09CC-FC9D-F8F7-D576-EC554CD4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6E0C-082F-A0D6-CFFF-861649B9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D70B-B186-A9D7-909E-14A3FB87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62400-F699-4FA9-A369-4E6B76CA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32720" y="365125"/>
            <a:ext cx="1021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08D9-0386-8966-E937-3E53F1ED6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03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A757-A7D2-CBD5-5E7F-01E7ADF8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C235-EBAB-7D7A-9DE3-AB60631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69AE-BEAF-4776-F2FB-0EF91346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3092-989C-6E23-817C-5C4E2FA5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596D-3600-31D2-106A-8CC24F82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ACD5-E687-67B9-B338-16583E07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2A7D-FC6C-6C3A-662D-C4D3AD7E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1938-088D-E48C-0024-A80516D7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596D-3600-31D2-106A-8CC24F82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ACD5-E687-67B9-B338-16583E07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2A7D-FC6C-6C3A-662D-C4D3AD7E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1938-088D-E48C-0024-A80516D7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8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DD19-3982-1A44-A8B1-D66D4E5A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CFC1-251C-D25E-6462-DBA316D7D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9D3E-3540-E9DA-9293-E4788E0E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4AC5-E915-CAFD-782F-4728368F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4B80-A2A6-CBF6-F2E7-A5408ED5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4155-2029-E819-A647-E5FC5838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8390-746C-A9BC-6776-63B5B14DF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5680"/>
            <a:ext cx="5181600" cy="518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BBD7A-3404-7183-3D20-F79255BDB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5680"/>
            <a:ext cx="5181600" cy="518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01C5-3D18-1EE9-39EF-BEDBEF38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66B9-1AB9-8150-7A04-41BB7573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98B2A-8E0A-4E8D-BB42-F32F657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9373-0BFE-FEBE-3A9D-322F219E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08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C977B-748C-5501-0672-41166A601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06383"/>
            <a:ext cx="5157787" cy="508635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E0B1-63DF-CB49-2C39-BD2E5D97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47642"/>
            <a:ext cx="5157787" cy="4542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EE133-FC1E-69FA-9052-C14586C2E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6383"/>
            <a:ext cx="5183188" cy="508635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D88A2-A686-730B-CD36-48A8616DA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47642"/>
            <a:ext cx="5183188" cy="4542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B8236-F138-0431-2D7D-521B9AB0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456CD-052A-267F-2CC5-AA28A8B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1D9E6-EEAD-BFB2-12F3-5249AA1B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9AD2-A25D-1498-30B7-D6C19E85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B63C-DE2B-6B0C-08E3-6CCEF8CF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BDEF-08B5-6AC6-0E77-8643B8DA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051F4-5127-835B-4A9D-1DF054DE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00E99-B0D5-31E8-3DFC-EB0E1021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B3935-9478-C5F8-762D-D7C4C888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071BA-7B89-69E1-068A-9C36FED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E762-E54B-DA1F-6946-8C5C048A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A6EC-EBF5-4BB2-01C6-665E5423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04C-8F3D-7AB4-039A-80963F03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7476-A6D8-3DBA-49E7-4DFE7843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A5F68-4E51-E491-D221-E519AC38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EEF2B-F00D-33C5-2B2A-5819CD48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00523-7E2E-C6A3-B4C7-8BD8448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14A3-F323-2E89-6C77-5457E8D2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5360"/>
            <a:ext cx="10515600" cy="520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0579-F50B-CEF6-B1A3-EAFF20C6C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83C7-C139-A091-AAE9-A67447499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9F55-94A8-8E29-5AB2-001684493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2EA-EB4F-C6FB-50CB-6EE6EC611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sample sequencing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09627-C1FC-6593-CA3C-CC402613F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80FB-1445-166B-8372-D5F5FC0A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0EA7-37BE-3E8F-1698-DE644130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543"/>
            <a:ext cx="10515600" cy="4228420"/>
          </a:xfrm>
        </p:spPr>
        <p:txBody>
          <a:bodyPr/>
          <a:lstStyle/>
          <a:p>
            <a:r>
              <a:rPr lang="en-US" dirty="0"/>
              <a:t>Shotgun whole metagenome DNA sequencing on </a:t>
            </a:r>
            <a:r>
              <a:rPr lang="en-US" dirty="0" err="1"/>
              <a:t>MiSeq</a:t>
            </a:r>
            <a:r>
              <a:rPr lang="en-US" dirty="0"/>
              <a:t> (paired end 150-bp reads)</a:t>
            </a:r>
          </a:p>
          <a:p>
            <a:r>
              <a:rPr lang="en-US" dirty="0"/>
              <a:t>Adapter trimming, and filtered for quality and read length with </a:t>
            </a:r>
            <a:r>
              <a:rPr lang="en-US" dirty="0" err="1"/>
              <a:t>fastp</a:t>
            </a:r>
            <a:endParaRPr lang="en-US" dirty="0"/>
          </a:p>
          <a:p>
            <a:r>
              <a:rPr lang="en-US" dirty="0"/>
              <a:t>Taxonomic profiling with Kraken2 using standard </a:t>
            </a:r>
            <a:r>
              <a:rPr lang="en-US" dirty="0" err="1"/>
              <a:t>RefSeq</a:t>
            </a:r>
            <a:r>
              <a:rPr lang="en-US" dirty="0"/>
              <a:t> library (includes archaea, bacteria, viruses, human, plasmids)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8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384-8BB7-8F06-6548-6F77ECB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137-4291-89F3-AA79-538AC17A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Classified against standard </a:t>
            </a:r>
            <a:r>
              <a:rPr lang="en-US" dirty="0" err="1"/>
              <a:t>RefSeq</a:t>
            </a:r>
            <a:r>
              <a:rPr lang="en-US" dirty="0"/>
              <a:t> database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73B62-878A-7972-A58C-CDB12F4D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0263"/>
            <a:ext cx="5910409" cy="4019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0832F-9AA6-6E16-18B2-F733AEA6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1620589"/>
            <a:ext cx="4875847" cy="24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384-8BB7-8F06-6548-6F77ECB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137-4291-89F3-AA79-538AC17A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975342"/>
            <a:ext cx="3494315" cy="420779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Ice samples dominated by gamma-proteobacteria, particularly </a:t>
            </a:r>
            <a:r>
              <a:rPr lang="en-US" i="1" dirty="0"/>
              <a:t>Acinetobacter </a:t>
            </a:r>
            <a:r>
              <a:rPr lang="en-US" i="1" dirty="0" err="1"/>
              <a:t>johnsonii</a:t>
            </a:r>
            <a:r>
              <a:rPr lang="en-US" dirty="0"/>
              <a:t> (and other </a:t>
            </a:r>
            <a:r>
              <a:rPr lang="en-US" i="1" dirty="0" err="1"/>
              <a:t>Actinetobacter</a:t>
            </a:r>
            <a:r>
              <a:rPr lang="en-US" dirty="0"/>
              <a:t> species)</a:t>
            </a:r>
          </a:p>
          <a:p>
            <a:r>
              <a:rPr lang="en-US" dirty="0" err="1"/>
              <a:t>Actinetobacter</a:t>
            </a:r>
            <a:r>
              <a:rPr lang="en-US" dirty="0"/>
              <a:t> </a:t>
            </a:r>
            <a:r>
              <a:rPr lang="en-US" dirty="0" err="1"/>
              <a:t>johnsonii</a:t>
            </a:r>
            <a:r>
              <a:rPr lang="en-US" dirty="0"/>
              <a:t> found in many environments</a:t>
            </a:r>
          </a:p>
          <a:p>
            <a:pPr lvl="1"/>
            <a:r>
              <a:rPr lang="en-US" dirty="0"/>
              <a:t>Found in aquatic sources, human skin, animals. Can cause opportunistic infections (Castillo-Ramírez et al., 2020)</a:t>
            </a:r>
          </a:p>
          <a:p>
            <a:pPr lvl="1"/>
            <a:r>
              <a:rPr lang="en-US" dirty="0"/>
              <a:t>Previously found by a study of permafrost in Svalbard arctic (Singh et al, 2017)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502F-7CDD-BD3D-E29A-109D0FF97025}"/>
              </a:ext>
            </a:extLst>
          </p:cNvPr>
          <p:cNvSpPr txBox="1"/>
          <p:nvPr/>
        </p:nvSpPr>
        <p:spPr>
          <a:xfrm>
            <a:off x="707571" y="5449767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Layer/Bottle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Castillo-Ramírez et al.,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mSphere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2020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Singh et al.,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J. Basic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Microbiol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1A9907F-9FF5-E092-B7BD-F487038C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798" y="238682"/>
            <a:ext cx="10425231" cy="56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384-8BB7-8F06-6548-6F77ECB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137-4291-89F3-AA79-538AC17A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975342"/>
            <a:ext cx="3494315" cy="4207795"/>
          </a:xfrm>
        </p:spPr>
        <p:txBody>
          <a:bodyPr>
            <a:normAutofit/>
          </a:bodyPr>
          <a:lstStyle/>
          <a:p>
            <a:r>
              <a:rPr lang="en-US" i="1" dirty="0" err="1"/>
              <a:t>Epilithonimonas</a:t>
            </a:r>
            <a:r>
              <a:rPr lang="en-US" i="1" dirty="0"/>
              <a:t> </a:t>
            </a:r>
            <a:r>
              <a:rPr lang="en-US" i="1" dirty="0" err="1"/>
              <a:t>vandammei</a:t>
            </a:r>
            <a:r>
              <a:rPr lang="en-US" i="1" dirty="0"/>
              <a:t> </a:t>
            </a:r>
            <a:r>
              <a:rPr lang="en-US" dirty="0"/>
              <a:t>(aka. </a:t>
            </a:r>
            <a:r>
              <a:rPr lang="en-US" dirty="0" err="1"/>
              <a:t>Chryseobacterium</a:t>
            </a:r>
            <a:r>
              <a:rPr lang="en-US" dirty="0"/>
              <a:t> hominis) found only in outer layers </a:t>
            </a:r>
          </a:p>
          <a:p>
            <a:pPr lvl="1"/>
            <a:r>
              <a:rPr lang="en-US" dirty="0"/>
              <a:t>Isolated from human clinical specimens, causes infections (Nicholson et al., 2020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502F-7CDD-BD3D-E29A-109D0FF97025}"/>
              </a:ext>
            </a:extLst>
          </p:cNvPr>
          <p:cNvSpPr txBox="1"/>
          <p:nvPr/>
        </p:nvSpPr>
        <p:spPr>
          <a:xfrm>
            <a:off x="707571" y="5449767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Layer/Bottle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Castillo-Ramírez et al.,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mSphere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2020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Singh et al.,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J. Basic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Microbiol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30C674D-B97D-0ADB-BC46-49D4266DC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428" y="161425"/>
            <a:ext cx="9775372" cy="52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5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C3B-239F-2E16-9C2C-1F26E6C9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DEF4-38C8-C777-C050-C8B55064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effect from outer to inner layers (from left to right: layers 3, 5, 10)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101086F-844E-7CF0-810B-9364E90EE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69" r="26191"/>
          <a:stretch/>
        </p:blipFill>
        <p:spPr>
          <a:xfrm>
            <a:off x="4045494" y="1445468"/>
            <a:ext cx="4060371" cy="42077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B3F6272-E194-7121-3A16-9B575425A9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706"/>
          <a:stretch/>
        </p:blipFill>
        <p:spPr>
          <a:xfrm>
            <a:off x="-1547586" y="1674845"/>
            <a:ext cx="5852160" cy="420779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11BF5C7-C96B-D58C-9683-988EB7A84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160" y="1445468"/>
            <a:ext cx="7772400" cy="42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384-8BB7-8F06-6548-6F77ECB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137-4291-89F3-AA79-538AC17A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75360"/>
            <a:ext cx="3200400" cy="5201603"/>
          </a:xfrm>
        </p:spPr>
        <p:txBody>
          <a:bodyPr>
            <a:normAutofit/>
          </a:bodyPr>
          <a:lstStyle/>
          <a:p>
            <a:r>
              <a:rPr lang="en-US" sz="1600" dirty="0"/>
              <a:t>Large proportion of negative sample reads were unclassified</a:t>
            </a:r>
          </a:p>
          <a:p>
            <a:pPr lvl="1"/>
            <a:r>
              <a:rPr lang="en-US" sz="1600" dirty="0"/>
              <a:t>Classified majority from </a:t>
            </a:r>
            <a:r>
              <a:rPr lang="en-US" sz="1600" i="1" dirty="0"/>
              <a:t>Klebsiella pneumoniae and some </a:t>
            </a:r>
            <a:r>
              <a:rPr lang="en-US" sz="1600" dirty="0"/>
              <a:t>Pseudomonas species</a:t>
            </a:r>
            <a:endParaRPr lang="en-US" sz="1600" i="1" dirty="0"/>
          </a:p>
          <a:p>
            <a:pPr lvl="2"/>
            <a:r>
              <a:rPr lang="en-US" sz="1200" dirty="0"/>
              <a:t>Possible cross-contamination from other experiments during sequencing preparation</a:t>
            </a:r>
          </a:p>
          <a:p>
            <a:pPr lvl="1"/>
            <a:r>
              <a:rPr lang="en-US" sz="1600" dirty="0"/>
              <a:t>Negligible (&lt;200 reads) </a:t>
            </a:r>
            <a:r>
              <a:rPr lang="en-US" sz="1600" i="1" dirty="0"/>
              <a:t>A. </a:t>
            </a:r>
            <a:r>
              <a:rPr lang="en-US" sz="1600" i="1" dirty="0" err="1"/>
              <a:t>johnsonii</a:t>
            </a:r>
            <a:r>
              <a:rPr lang="en-US" sz="1600" i="1" dirty="0"/>
              <a:t>,</a:t>
            </a:r>
            <a:r>
              <a:rPr lang="en-US" sz="1600" dirty="0"/>
              <a:t> likely from index hopping or sequencing artifact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A430E1-77A7-807B-3BB5-96E847C00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6322" y="256494"/>
            <a:ext cx="10122857" cy="54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31217"/>
      </p:ext>
    </p:extLst>
  </p:cSld>
  <p:clrMapOvr>
    <a:masterClrMapping/>
  </p:clrMapOvr>
</p:sld>
</file>

<file path=ppt/theme/theme1.xml><?xml version="1.0" encoding="utf-8"?>
<a:theme xmlns:a="http://schemas.openxmlformats.org/drawingml/2006/main" name="Ari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" id="{D2895AB3-1DE2-7942-A1FF-4E98E47DFA40}" vid="{84DAAA0B-2B7A-964A-B6F7-41C019F59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</Template>
  <TotalTime>54</TotalTime>
  <Words>266</Words>
  <Application>Microsoft Macintosh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Arial</vt:lpstr>
      <vt:lpstr>Test sample sequencing results</vt:lpstr>
      <vt:lpstr>Processing pipeline</vt:lpstr>
      <vt:lpstr>Read processing</vt:lpstr>
      <vt:lpstr>Test samples</vt:lpstr>
      <vt:lpstr>Test samples</vt:lpstr>
      <vt:lpstr>PowerPoint Presentation</vt:lpstr>
      <vt:lpstr>Negative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Leung</dc:creator>
  <cp:lastModifiedBy>Vivian Leung</cp:lastModifiedBy>
  <cp:revision>6</cp:revision>
  <dcterms:created xsi:type="dcterms:W3CDTF">2024-01-05T06:25:54Z</dcterms:created>
  <dcterms:modified xsi:type="dcterms:W3CDTF">2024-01-05T08:10:04Z</dcterms:modified>
</cp:coreProperties>
</file>