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66" r:id="rId6"/>
    <p:sldId id="267" r:id="rId7"/>
    <p:sldId id="268" r:id="rId8"/>
    <p:sldId id="270" r:id="rId9"/>
    <p:sldId id="271" r:id="rId10"/>
    <p:sldId id="273" r:id="rId11"/>
    <p:sldId id="272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36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8E26-E144-499F-B96A-B1EE0CD6DE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F281-DB61-42E1-B4C1-DACFEB65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BARTi</a:t>
            </a:r>
            <a:r>
              <a:rPr lang="en-US" dirty="0" smtClean="0"/>
              <a:t> pipeline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2016-11-08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7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3:   Eliminate / “clean” less abundant, one-off barcodes.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03327" y="2107495"/>
            <a:ext cx="0" cy="387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460"/>
          <p:cNvSpPr/>
          <p:nvPr/>
        </p:nvSpPr>
        <p:spPr>
          <a:xfrm>
            <a:off x="7142928" y="1931830"/>
            <a:ext cx="448962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2400" dirty="0" smtClean="0"/>
              <a:t>For each barcode which passed the initial threshold,</a:t>
            </a:r>
          </a:p>
          <a:p>
            <a:pPr lvl="0">
              <a:defRPr sz="1800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We compare that lib ID/barcode to less abundant barcodes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If they differ by only one base, or have the same barcode but mismatched </a:t>
            </a:r>
            <a:r>
              <a:rPr lang="en-US" sz="2400" dirty="0" err="1" smtClean="0"/>
              <a:t>qtag</a:t>
            </a:r>
            <a:r>
              <a:rPr lang="en-US" sz="2400" dirty="0" smtClean="0"/>
              <a:t>, we eliminate that less-abundant barcode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86950" y="2594609"/>
            <a:ext cx="2529930" cy="41911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82505" y="2594609"/>
            <a:ext cx="204445" cy="194311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grpSp>
        <p:nvGrpSpPr>
          <p:cNvPr id="44" name="Group 811"/>
          <p:cNvGrpSpPr/>
          <p:nvPr/>
        </p:nvGrpSpPr>
        <p:grpSpPr>
          <a:xfrm>
            <a:off x="2508275" y="2177193"/>
            <a:ext cx="3221966" cy="3466031"/>
            <a:chOff x="0" y="0"/>
            <a:chExt cx="3453728" cy="3214581"/>
          </a:xfrm>
        </p:grpSpPr>
        <p:pic>
          <p:nvPicPr>
            <p:cNvPr id="45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50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51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52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53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3687047" y="3375595"/>
            <a:ext cx="0" cy="224955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5" idx="2"/>
          </p:cNvCxnSpPr>
          <p:nvPr/>
        </p:nvCxnSpPr>
        <p:spPr>
          <a:xfrm flipH="1">
            <a:off x="3227765" y="2788920"/>
            <a:ext cx="17322" cy="285430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2405" y="3393671"/>
            <a:ext cx="0" cy="22495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6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4:  </a:t>
            </a:r>
            <a:r>
              <a:rPr lang="en-US" sz="3200" b="1" dirty="0" err="1" smtClean="0"/>
              <a:t>Rethreshold</a:t>
            </a:r>
            <a:r>
              <a:rPr lang="en-US" sz="3200" b="1" dirty="0" smtClean="0"/>
              <a:t> “cleaned” barcode set</a:t>
            </a:r>
          </a:p>
        </p:txBody>
      </p:sp>
      <p:sp>
        <p:nvSpPr>
          <p:cNvPr id="16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17" name="Shape 538"/>
          <p:cNvSpPr/>
          <p:nvPr/>
        </p:nvSpPr>
        <p:spPr>
          <a:xfrm>
            <a:off x="3454591" y="5834910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  <p:grpSp>
        <p:nvGrpSpPr>
          <p:cNvPr id="18" name="Group 811"/>
          <p:cNvGrpSpPr/>
          <p:nvPr/>
        </p:nvGrpSpPr>
        <p:grpSpPr>
          <a:xfrm>
            <a:off x="2508275" y="2177193"/>
            <a:ext cx="3221966" cy="3466031"/>
            <a:chOff x="0" y="0"/>
            <a:chExt cx="3453728" cy="3214581"/>
          </a:xfrm>
        </p:grpSpPr>
        <p:pic>
          <p:nvPicPr>
            <p:cNvPr id="19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4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5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6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7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  <p:sp>
        <p:nvSpPr>
          <p:cNvPr id="28" name="Shape 460"/>
          <p:cNvSpPr/>
          <p:nvPr/>
        </p:nvSpPr>
        <p:spPr>
          <a:xfrm>
            <a:off x="7142928" y="1931830"/>
            <a:ext cx="448962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2400" dirty="0" smtClean="0"/>
              <a:t>If the new threshold is different from the previous, we repeat elimination, and then threshold again.</a:t>
            </a:r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When the previous and new thresholds are the same, we use that to separate “true” and erroneous barcodes.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03327" y="2107495"/>
            <a:ext cx="0" cy="387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27679" y="2107495"/>
            <a:ext cx="0" cy="387276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" y="1556568"/>
            <a:ext cx="6264265" cy="4176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/>
          <a:stretch/>
        </p:blipFill>
        <p:spPr>
          <a:xfrm>
            <a:off x="6400800" y="1681063"/>
            <a:ext cx="5791200" cy="4003456"/>
          </a:xfrm>
          <a:prstGeom prst="rect">
            <a:avLst/>
          </a:prstGeom>
        </p:spPr>
      </p:pic>
      <p:sp>
        <p:nvSpPr>
          <p:cNvPr id="4" name="Shape 460"/>
          <p:cNvSpPr/>
          <p:nvPr/>
        </p:nvSpPr>
        <p:spPr>
          <a:xfrm>
            <a:off x="410990" y="239459"/>
            <a:ext cx="1145716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Examples from re-infection monkey 18014 </a:t>
            </a:r>
            <a:r>
              <a:rPr lang="en-US" sz="3200" b="1" dirty="0" err="1" smtClean="0"/>
              <a:t>scrapates</a:t>
            </a:r>
            <a:endParaRPr lang="en-US" sz="3200" b="1" dirty="0" smtClean="0"/>
          </a:p>
        </p:txBody>
      </p:sp>
      <p:sp>
        <p:nvSpPr>
          <p:cNvPr id="5" name="Shape 538"/>
          <p:cNvSpPr/>
          <p:nvPr/>
        </p:nvSpPr>
        <p:spPr>
          <a:xfrm rot="16200000">
            <a:off x="-999717" y="3233454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6" name="Shape 538"/>
          <p:cNvSpPr/>
          <p:nvPr/>
        </p:nvSpPr>
        <p:spPr>
          <a:xfrm>
            <a:off x="4257805" y="5608248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5719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60"/>
          <p:cNvSpPr/>
          <p:nvPr/>
        </p:nvSpPr>
        <p:spPr>
          <a:xfrm>
            <a:off x="410990" y="239459"/>
            <a:ext cx="1145716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Examples from ratio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/>
          <a:stretch/>
        </p:blipFill>
        <p:spPr>
          <a:xfrm>
            <a:off x="6139570" y="1194468"/>
            <a:ext cx="5916407" cy="4132431"/>
          </a:xfrm>
          <a:prstGeom prst="rect">
            <a:avLst/>
          </a:prstGeom>
        </p:spPr>
      </p:pic>
      <p:sp>
        <p:nvSpPr>
          <p:cNvPr id="9" name="Shape 538"/>
          <p:cNvSpPr/>
          <p:nvPr/>
        </p:nvSpPr>
        <p:spPr>
          <a:xfrm>
            <a:off x="4074924" y="5789466"/>
            <a:ext cx="4383275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(7):  2 barcodes, 50:50</a:t>
            </a:r>
          </a:p>
          <a:p>
            <a:pPr lvl="0" algn="ctr">
              <a:defRPr sz="1800"/>
            </a:pPr>
            <a:r>
              <a:rPr lang="en-US" sz="2672" dirty="0" smtClean="0"/>
              <a:t>(12): 2 barcodes, 99:1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6"/>
          <a:stretch/>
        </p:blipFill>
        <p:spPr>
          <a:xfrm>
            <a:off x="0" y="1189634"/>
            <a:ext cx="5989320" cy="42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60"/>
          <p:cNvSpPr/>
          <p:nvPr/>
        </p:nvSpPr>
        <p:spPr>
          <a:xfrm>
            <a:off x="410990" y="239459"/>
            <a:ext cx="1145716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Examples from ratio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8566"/>
          <a:stretch/>
        </p:blipFill>
        <p:spPr>
          <a:xfrm>
            <a:off x="6266561" y="1126989"/>
            <a:ext cx="5455921" cy="4267390"/>
          </a:xfrm>
          <a:prstGeom prst="rect">
            <a:avLst/>
          </a:prstGeom>
        </p:spPr>
      </p:pic>
      <p:sp>
        <p:nvSpPr>
          <p:cNvPr id="9" name="Shape 538"/>
          <p:cNvSpPr/>
          <p:nvPr/>
        </p:nvSpPr>
        <p:spPr>
          <a:xfrm>
            <a:off x="3800604" y="5654283"/>
            <a:ext cx="4383275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(14):  3 barcodes, 33:33:33</a:t>
            </a:r>
          </a:p>
          <a:p>
            <a:pPr lvl="0" algn="ctr">
              <a:defRPr sz="1800"/>
            </a:pPr>
            <a:r>
              <a:rPr lang="en-US" sz="2672" dirty="0" smtClean="0"/>
              <a:t>(15):  3 barcodes, 50:25:25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8"/>
          <a:stretch/>
        </p:blipFill>
        <p:spPr>
          <a:xfrm>
            <a:off x="423010" y="1126989"/>
            <a:ext cx="5715625" cy="41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410990" y="239459"/>
            <a:ext cx="496680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STEP 1: READ AND FIND LIB ID/BARCODE /COUNTER SEQUENCES</a:t>
            </a:r>
            <a:endParaRPr sz="3200" b="1" dirty="0"/>
          </a:p>
        </p:txBody>
      </p:sp>
      <p:sp>
        <p:nvSpPr>
          <p:cNvPr id="462" name="Shape 462"/>
          <p:cNvSpPr/>
          <p:nvPr/>
        </p:nvSpPr>
        <p:spPr>
          <a:xfrm>
            <a:off x="1933980" y="2089545"/>
            <a:ext cx="4528961" cy="263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1822" indent="-401822">
              <a:spcBef>
                <a:spcPts val="703"/>
              </a:spcBef>
              <a:buSzPct val="100000"/>
              <a:buAutoNum type="arabicPeriod"/>
              <a:defRPr sz="1800"/>
            </a:pPr>
            <a:r>
              <a:rPr sz="2109" dirty="0"/>
              <a:t>Pair Reads 1 &amp; 2.</a:t>
            </a:r>
          </a:p>
          <a:p>
            <a:pPr marL="401822" indent="-401822">
              <a:spcBef>
                <a:spcPts val="703"/>
              </a:spcBef>
              <a:buSzPct val="100000"/>
              <a:buAutoNum type="arabicPeriod"/>
              <a:defRPr sz="1800"/>
            </a:pPr>
            <a:r>
              <a:rPr sz="2109" dirty="0"/>
              <a:t>Find </a:t>
            </a:r>
            <a:r>
              <a:rPr sz="2109" dirty="0">
                <a:solidFill>
                  <a:srgbClr val="00892A"/>
                </a:solidFill>
              </a:rPr>
              <a:t>Q-tag </a:t>
            </a:r>
            <a:r>
              <a:rPr sz="2109" dirty="0"/>
              <a:t>on Read 2.</a:t>
            </a:r>
          </a:p>
          <a:p>
            <a:pPr marL="401822" indent="-401822">
              <a:spcBef>
                <a:spcPts val="703"/>
              </a:spcBef>
              <a:buSzPct val="100000"/>
              <a:buAutoNum type="arabicPeriod"/>
              <a:defRPr sz="1800"/>
            </a:pPr>
            <a:r>
              <a:rPr sz="2109" dirty="0"/>
              <a:t>Find </a:t>
            </a:r>
            <a:r>
              <a:rPr sz="2109" dirty="0">
                <a:solidFill>
                  <a:srgbClr val="525860"/>
                </a:solidFill>
              </a:rPr>
              <a:t>constant handles</a:t>
            </a:r>
            <a:r>
              <a:rPr sz="2109" dirty="0"/>
              <a:t/>
            </a:r>
            <a:br>
              <a:rPr sz="2109" dirty="0"/>
            </a:br>
            <a:r>
              <a:rPr sz="2109" dirty="0"/>
              <a:t>on Read 1.</a:t>
            </a:r>
          </a:p>
          <a:p>
            <a:pPr marL="401822" indent="-401822">
              <a:spcBef>
                <a:spcPts val="703"/>
              </a:spcBef>
              <a:buSzPct val="100000"/>
              <a:buAutoNum type="arabicPeriod" startAt="4"/>
              <a:defRPr sz="1800"/>
            </a:pPr>
            <a:r>
              <a:rPr sz="2109" dirty="0"/>
              <a:t>Select </a:t>
            </a:r>
            <a:r>
              <a:rPr sz="2109" dirty="0">
                <a:solidFill>
                  <a:srgbClr val="00A6A7"/>
                </a:solidFill>
              </a:rPr>
              <a:t>molecular counter </a:t>
            </a:r>
            <a:br>
              <a:rPr sz="2109" dirty="0">
                <a:solidFill>
                  <a:srgbClr val="00A6A7"/>
                </a:solidFill>
              </a:rPr>
            </a:br>
            <a:r>
              <a:rPr sz="2109" dirty="0"/>
              <a:t>and</a:t>
            </a:r>
            <a:r>
              <a:rPr sz="2109" dirty="0">
                <a:solidFill>
                  <a:srgbClr val="00A6A7"/>
                </a:solidFill>
              </a:rPr>
              <a:t> </a:t>
            </a:r>
            <a:r>
              <a:rPr sz="2109" dirty="0">
                <a:solidFill>
                  <a:srgbClr val="C82506"/>
                </a:solidFill>
              </a:rPr>
              <a:t>g-tag</a:t>
            </a:r>
            <a:r>
              <a:rPr sz="2109" dirty="0"/>
              <a:t> based on handles.</a:t>
            </a:r>
          </a:p>
          <a:p>
            <a:pPr marL="401822" indent="-401822">
              <a:spcBef>
                <a:spcPts val="703"/>
              </a:spcBef>
              <a:buSzPct val="100000"/>
              <a:buAutoNum type="arabicPeriod" startAt="5"/>
              <a:defRPr sz="1800"/>
            </a:pPr>
            <a:r>
              <a:rPr sz="2109" dirty="0"/>
              <a:t>Bin </a:t>
            </a:r>
            <a:r>
              <a:rPr sz="2109" dirty="0">
                <a:solidFill>
                  <a:srgbClr val="00892A"/>
                </a:solidFill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rPr sz="2109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rPr sz="2109" dirty="0">
                <a:solidFill>
                  <a:srgbClr val="00A6A7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2109" dirty="0"/>
              <a:t> based on exact match.</a:t>
            </a:r>
          </a:p>
        </p:txBody>
      </p:sp>
      <p:pic>
        <p:nvPicPr>
          <p:cNvPr id="463" name="barcode_method-15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462941" y="1070455"/>
            <a:ext cx="4019541" cy="5013504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Shape 464"/>
          <p:cNvSpPr/>
          <p:nvPr/>
        </p:nvSpPr>
        <p:spPr>
          <a:xfrm>
            <a:off x="9237476" y="760242"/>
            <a:ext cx="711734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/>
              <a:t>Read 2</a:t>
            </a:r>
          </a:p>
        </p:txBody>
      </p:sp>
      <p:sp>
        <p:nvSpPr>
          <p:cNvPr id="465" name="Shape 465"/>
          <p:cNvSpPr/>
          <p:nvPr/>
        </p:nvSpPr>
        <p:spPr>
          <a:xfrm>
            <a:off x="6735062" y="760242"/>
            <a:ext cx="711734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/>
              <a:t>Read 1</a:t>
            </a:r>
          </a:p>
        </p:txBody>
      </p:sp>
      <p:sp>
        <p:nvSpPr>
          <p:cNvPr id="468" name="Shape 468"/>
          <p:cNvSpPr/>
          <p:nvPr/>
        </p:nvSpPr>
        <p:spPr>
          <a:xfrm>
            <a:off x="7480019" y="1619384"/>
            <a:ext cx="237245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/>
              <a:t>3.</a:t>
            </a:r>
          </a:p>
        </p:txBody>
      </p:sp>
      <p:sp>
        <p:nvSpPr>
          <p:cNvPr id="469" name="Shape 469"/>
          <p:cNvSpPr/>
          <p:nvPr/>
        </p:nvSpPr>
        <p:spPr>
          <a:xfrm>
            <a:off x="6793255" y="2614007"/>
            <a:ext cx="237245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/>
              <a:t>4.</a:t>
            </a:r>
          </a:p>
        </p:txBody>
      </p:sp>
      <p:sp>
        <p:nvSpPr>
          <p:cNvPr id="470" name="Shape 470"/>
          <p:cNvSpPr/>
          <p:nvPr/>
        </p:nvSpPr>
        <p:spPr>
          <a:xfrm>
            <a:off x="7669471" y="4851909"/>
            <a:ext cx="237245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77771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1825616" y="1473975"/>
            <a:ext cx="7737484" cy="210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marL="571500" indent="-571500" algn="l">
              <a:spcBef>
                <a:spcPts val="1000"/>
              </a:spcBef>
              <a:buSzPct val="100000"/>
              <a:buAutoNum type="arabicPeriod" startAt="6"/>
              <a:defRPr sz="3000"/>
            </a:lvl1pPr>
          </a:lstStyle>
          <a:p>
            <a:pPr marL="0" lvl="0" indent="0">
              <a:buNone/>
              <a:defRPr sz="1800"/>
            </a:pPr>
            <a:r>
              <a:rPr lang="en-US" sz="2800" b="1" dirty="0" smtClean="0"/>
              <a:t>For each </a:t>
            </a:r>
            <a:r>
              <a:rPr lang="en-US" sz="2800" b="1" u="sng" dirty="0" smtClean="0"/>
              <a:t>read</a:t>
            </a:r>
            <a:r>
              <a:rPr lang="en-US" sz="2800" b="1" dirty="0" smtClean="0"/>
              <a:t>:</a:t>
            </a:r>
          </a:p>
          <a:p>
            <a:pPr marL="0" lvl="0" indent="0">
              <a:buNone/>
              <a:defRPr sz="1800"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  For each </a:t>
            </a:r>
            <a:r>
              <a:rPr lang="en-US" sz="2800" b="1" u="sng" dirty="0" smtClean="0"/>
              <a:t>base</a:t>
            </a:r>
            <a:r>
              <a:rPr lang="en-US" sz="2800" b="1" dirty="0" smtClean="0"/>
              <a:t> in barcode region:</a:t>
            </a:r>
          </a:p>
          <a:p>
            <a:pPr marL="0" lvl="0" indent="0">
              <a:buNone/>
              <a:defRPr sz="1800"/>
            </a:pPr>
            <a:r>
              <a:rPr lang="en-US" sz="2800" b="1" dirty="0"/>
              <a:t>	</a:t>
            </a:r>
            <a:r>
              <a:rPr lang="en-US" sz="2800" b="1" dirty="0" smtClean="0"/>
              <a:t>			Is Q-Score &gt; 30??</a:t>
            </a:r>
          </a:p>
          <a:p>
            <a:pPr marL="0" lvl="0" indent="0">
              <a:buNone/>
              <a:defRPr sz="1800"/>
            </a:pPr>
            <a:endParaRPr lang="en-US" sz="2800" b="1" u="sng" dirty="0"/>
          </a:p>
        </p:txBody>
      </p:sp>
      <p:grpSp>
        <p:nvGrpSpPr>
          <p:cNvPr id="495" name="Group 495"/>
          <p:cNvGrpSpPr/>
          <p:nvPr/>
        </p:nvGrpSpPr>
        <p:grpSpPr>
          <a:xfrm>
            <a:off x="2406868" y="4548224"/>
            <a:ext cx="7369106" cy="1108339"/>
            <a:chOff x="0" y="-84"/>
            <a:chExt cx="10480504" cy="1576303"/>
          </a:xfrm>
        </p:grpSpPr>
        <p:sp>
          <p:nvSpPr>
            <p:cNvPr id="476" name="Shape 476"/>
            <p:cNvSpPr/>
            <p:nvPr/>
          </p:nvSpPr>
          <p:spPr>
            <a:xfrm>
              <a:off x="5483647" y="553861"/>
              <a:ext cx="826779" cy="964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800" i="1">
                  <a:solidFill>
                    <a:srgbClr val="79797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sz="1969" dirty="0"/>
                <a:t>All OK?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8759234" y="979235"/>
              <a:ext cx="172127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2800" b="1">
                  <a:solidFill>
                    <a:srgbClr val="FF93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969"/>
                <a:t>DISCARD</a:t>
              </a:r>
            </a:p>
          </p:txBody>
        </p:sp>
        <p:sp>
          <p:nvSpPr>
            <p:cNvPr id="478" name="Shape 478"/>
            <p:cNvSpPr/>
            <p:nvPr/>
          </p:nvSpPr>
          <p:spPr>
            <a:xfrm flipH="1" flipV="1">
              <a:off x="4721730" y="796561"/>
              <a:ext cx="634040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479" name="Shape 479"/>
            <p:cNvSpPr/>
            <p:nvPr/>
          </p:nvSpPr>
          <p:spPr>
            <a:xfrm flipH="1" flipV="1">
              <a:off x="6446740" y="796561"/>
              <a:ext cx="448600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480" name="Shape 480"/>
            <p:cNvSpPr/>
            <p:nvPr/>
          </p:nvSpPr>
          <p:spPr>
            <a:xfrm flipH="1" flipV="1">
              <a:off x="7974517" y="786780"/>
              <a:ext cx="445855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481" name="Shape 481"/>
            <p:cNvSpPr/>
            <p:nvPr/>
          </p:nvSpPr>
          <p:spPr>
            <a:xfrm>
              <a:off x="0" y="-84"/>
              <a:ext cx="473520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28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i="0"/>
              </a:pPr>
              <a:r>
                <a:rPr sz="1969" dirty="0"/>
                <a:t>For each base, “is QS &gt; 30?”</a:t>
              </a:r>
            </a:p>
          </p:txBody>
        </p:sp>
        <p:sp>
          <p:nvSpPr>
            <p:cNvPr id="482" name="Shape 482"/>
            <p:cNvSpPr/>
            <p:nvPr/>
          </p:nvSpPr>
          <p:spPr>
            <a:xfrm flipH="1" flipV="1">
              <a:off x="4721730" y="1246020"/>
              <a:ext cx="634040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483" name="Shape 483"/>
            <p:cNvSpPr/>
            <p:nvPr/>
          </p:nvSpPr>
          <p:spPr>
            <a:xfrm flipH="1" flipV="1">
              <a:off x="6440844" y="1290135"/>
              <a:ext cx="448599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484" name="Shape 484"/>
            <p:cNvSpPr/>
            <p:nvPr/>
          </p:nvSpPr>
          <p:spPr>
            <a:xfrm flipH="1" flipV="1">
              <a:off x="7974517" y="1246020"/>
              <a:ext cx="445855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  <a:head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pic>
          <p:nvPicPr>
            <p:cNvPr id="485" name="barcode_method-16.png"/>
            <p:cNvPicPr/>
            <p:nvPr/>
          </p:nvPicPr>
          <p:blipFill>
            <a:blip r:embed="rId2">
              <a:alphaModFix amt="40000"/>
              <a:extLst/>
            </a:blip>
            <a:stretch>
              <a:fillRect/>
            </a:stretch>
          </p:blipFill>
          <p:spPr>
            <a:xfrm>
              <a:off x="1542696" y="575078"/>
              <a:ext cx="3048616" cy="44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6" name="Shape 486"/>
            <p:cNvSpPr/>
            <p:nvPr/>
          </p:nvSpPr>
          <p:spPr>
            <a:xfrm>
              <a:off x="1603596" y="481979"/>
              <a:ext cx="3003017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300">
                  <a:solidFill>
                    <a:srgbClr val="79797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20"/>
                <a:t>························</a:t>
              </a:r>
            </a:p>
          </p:txBody>
        </p:sp>
        <p:pic>
          <p:nvPicPr>
            <p:cNvPr id="487" name="barcode_method-16.png"/>
            <p:cNvPicPr/>
            <p:nvPr/>
          </p:nvPicPr>
          <p:blipFill>
            <a:blip r:embed="rId2">
              <a:alphaModFix amt="40000"/>
              <a:extLst/>
            </a:blip>
            <a:stretch>
              <a:fillRect/>
            </a:stretch>
          </p:blipFill>
          <p:spPr>
            <a:xfrm>
              <a:off x="1542696" y="1059718"/>
              <a:ext cx="3048616" cy="44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8" name="Shape 488"/>
            <p:cNvSpPr/>
            <p:nvPr/>
          </p:nvSpPr>
          <p:spPr>
            <a:xfrm>
              <a:off x="1603596" y="966618"/>
              <a:ext cx="3003017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300">
                  <a:solidFill>
                    <a:srgbClr val="79797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20"/>
                <a:t>·············· ·········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3185239" y="979235"/>
              <a:ext cx="312337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1969"/>
                <a:t>×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7017321" y="519995"/>
              <a:ext cx="8267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800">
                  <a:solidFill>
                    <a:srgbClr val="00905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/>
                <a:t>YES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7017321" y="1023349"/>
              <a:ext cx="8267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/>
                <a:t>NO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8771027" y="519995"/>
              <a:ext cx="106012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2800" b="1">
                  <a:solidFill>
                    <a:srgbClr val="00905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969"/>
                <a:t>KEEP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155" y="550865"/>
              <a:ext cx="1381124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l">
                <a:defRPr sz="2400">
                  <a:solidFill>
                    <a:srgbClr val="79797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/>
                <a:t>Case A.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285155" y="1054218"/>
              <a:ext cx="1381124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l">
                <a:defRPr sz="2400">
                  <a:solidFill>
                    <a:srgbClr val="79797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/>
                <a:t>Case B.</a:t>
              </a:r>
            </a:p>
          </p:txBody>
        </p:sp>
      </p:grpSp>
      <p:sp>
        <p:nvSpPr>
          <p:cNvPr id="26" name="Shape 460"/>
          <p:cNvSpPr/>
          <p:nvPr/>
        </p:nvSpPr>
        <p:spPr>
          <a:xfrm>
            <a:off x="410990" y="239459"/>
            <a:ext cx="49668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STEP 2:  QUALITY FILTER 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66811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1690490" y="430195"/>
            <a:ext cx="88110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672" dirty="0"/>
              <a:t>After Step 2 (</a:t>
            </a:r>
            <a:r>
              <a:rPr sz="2672" i="1" dirty="0"/>
              <a:t>Quality Filter</a:t>
            </a:r>
            <a:r>
              <a:rPr sz="2672" dirty="0"/>
              <a:t>)…</a:t>
            </a:r>
          </a:p>
        </p:txBody>
      </p:sp>
      <p:sp>
        <p:nvSpPr>
          <p:cNvPr id="539" name="Shape 539"/>
          <p:cNvSpPr/>
          <p:nvPr/>
        </p:nvSpPr>
        <p:spPr>
          <a:xfrm flipV="1">
            <a:off x="4161651" y="3938157"/>
            <a:ext cx="2287351" cy="1494480"/>
          </a:xfrm>
          <a:prstGeom prst="line">
            <a:avLst/>
          </a:prstGeom>
          <a:ln w="63500">
            <a:solidFill>
              <a:srgbClr val="E0223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 sz="1687"/>
          </a:p>
        </p:txBody>
      </p:sp>
      <p:pic>
        <p:nvPicPr>
          <p:cNvPr id="540" name="typ_index_18014-14sc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118" y="1020088"/>
            <a:ext cx="3111044" cy="498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typical_index_filtered_18014-14sc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930" y="1019968"/>
            <a:ext cx="3264983" cy="4981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998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050466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</a:p>
          <a:p>
            <a:pPr lvl="0">
              <a:defRPr sz="1800"/>
            </a:pP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1:   Rank order barcodes in descending abundance </a:t>
            </a:r>
          </a:p>
        </p:txBody>
      </p:sp>
      <p:sp>
        <p:nvSpPr>
          <p:cNvPr id="16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17" name="Shape 538"/>
          <p:cNvSpPr/>
          <p:nvPr/>
        </p:nvSpPr>
        <p:spPr>
          <a:xfrm>
            <a:off x="2453000" y="5898029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  <p:grpSp>
        <p:nvGrpSpPr>
          <p:cNvPr id="18" name="Group 811"/>
          <p:cNvGrpSpPr/>
          <p:nvPr/>
        </p:nvGrpSpPr>
        <p:grpSpPr>
          <a:xfrm>
            <a:off x="2508275" y="2177193"/>
            <a:ext cx="3084806" cy="3466031"/>
            <a:chOff x="0" y="0"/>
            <a:chExt cx="3453728" cy="3214581"/>
          </a:xfrm>
        </p:grpSpPr>
        <p:pic>
          <p:nvPicPr>
            <p:cNvPr id="19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4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5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6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7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</p:spTree>
    <p:extLst>
      <p:ext uri="{BB962C8B-B14F-4D97-AF65-F5344CB8AC3E}">
        <p14:creationId xmlns:p14="http://schemas.microsoft.com/office/powerpoint/2010/main" val="23107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2:   Determine inflection point using a modified concavity function. </a:t>
            </a:r>
          </a:p>
        </p:txBody>
      </p:sp>
      <p:sp>
        <p:nvSpPr>
          <p:cNvPr id="16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17" name="Shape 538"/>
          <p:cNvSpPr/>
          <p:nvPr/>
        </p:nvSpPr>
        <p:spPr>
          <a:xfrm>
            <a:off x="2476937" y="5832737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  <p:grpSp>
        <p:nvGrpSpPr>
          <p:cNvPr id="18" name="Group 811"/>
          <p:cNvGrpSpPr/>
          <p:nvPr/>
        </p:nvGrpSpPr>
        <p:grpSpPr>
          <a:xfrm>
            <a:off x="2508275" y="2177193"/>
            <a:ext cx="3572486" cy="3466031"/>
            <a:chOff x="0" y="0"/>
            <a:chExt cx="3453728" cy="3214581"/>
          </a:xfrm>
        </p:grpSpPr>
        <p:pic>
          <p:nvPicPr>
            <p:cNvPr id="19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4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5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6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7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95826" y="2068830"/>
            <a:ext cx="0" cy="387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460"/>
          <p:cNvSpPr/>
          <p:nvPr/>
        </p:nvSpPr>
        <p:spPr>
          <a:xfrm>
            <a:off x="7142928" y="1931830"/>
            <a:ext cx="448962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Our modified concavity function also considers the magnitude of first derivatives,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places more weight on segments with larger absolute differences </a:t>
            </a:r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err="1" smtClean="0"/>
              <a:t>Thresholding</a:t>
            </a:r>
            <a:r>
              <a:rPr lang="en-US" sz="2400" dirty="0" smtClean="0"/>
              <a:t> does not rely on manual / arbitrary parameter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b="1" dirty="0" smtClean="0"/>
              <a:t>THIS IS AN </a:t>
            </a:r>
            <a:r>
              <a:rPr lang="en-US" sz="2400" b="1" u="sng" dirty="0" smtClean="0"/>
              <a:t>INITIAL</a:t>
            </a:r>
            <a:r>
              <a:rPr lang="en-US" sz="2400" b="1" dirty="0" smtClean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825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3:   Eliminate less abundant, one-off barcodes . </a:t>
            </a:r>
          </a:p>
        </p:txBody>
      </p:sp>
      <p:sp>
        <p:nvSpPr>
          <p:cNvPr id="28" name="Shape 460"/>
          <p:cNvSpPr/>
          <p:nvPr/>
        </p:nvSpPr>
        <p:spPr>
          <a:xfrm>
            <a:off x="2098488" y="2267110"/>
            <a:ext cx="827995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The probability of drawing two barcodes (of 20, say) differing by at most 1 base (edit distance &lt;=1) is very low (&lt;1%).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Thus, in the elimination, we only consider edit distance &lt;=1.</a:t>
            </a:r>
          </a:p>
        </p:txBody>
      </p:sp>
    </p:spTree>
    <p:extLst>
      <p:ext uri="{BB962C8B-B14F-4D97-AF65-F5344CB8AC3E}">
        <p14:creationId xmlns:p14="http://schemas.microsoft.com/office/powerpoint/2010/main" val="40128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3:   Eliminate less abundant, one-off barcodes . </a:t>
            </a:r>
          </a:p>
        </p:txBody>
      </p:sp>
      <p:sp>
        <p:nvSpPr>
          <p:cNvPr id="16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17" name="Shape 538"/>
          <p:cNvSpPr/>
          <p:nvPr/>
        </p:nvSpPr>
        <p:spPr>
          <a:xfrm>
            <a:off x="3454591" y="5834910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  <p:grpSp>
        <p:nvGrpSpPr>
          <p:cNvPr id="18" name="Group 811"/>
          <p:cNvGrpSpPr/>
          <p:nvPr/>
        </p:nvGrpSpPr>
        <p:grpSpPr>
          <a:xfrm>
            <a:off x="2508275" y="2177193"/>
            <a:ext cx="3221966" cy="3466031"/>
            <a:chOff x="0" y="0"/>
            <a:chExt cx="3453728" cy="3214581"/>
          </a:xfrm>
        </p:grpSpPr>
        <p:pic>
          <p:nvPicPr>
            <p:cNvPr id="19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4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5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6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7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403327" y="2107495"/>
            <a:ext cx="0" cy="387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460"/>
          <p:cNvSpPr/>
          <p:nvPr/>
        </p:nvSpPr>
        <p:spPr>
          <a:xfrm>
            <a:off x="7142928" y="1931830"/>
            <a:ext cx="448962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2400" dirty="0" smtClean="0"/>
              <a:t>For each barcode which passed the initial threshold,</a:t>
            </a:r>
          </a:p>
          <a:p>
            <a:pPr lvl="0">
              <a:defRPr sz="1800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We compare that lib ID/barcode to less abundant barcodes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If they differ by only one base, or have the same barcode but mismatched </a:t>
            </a:r>
            <a:r>
              <a:rPr lang="en-US" sz="2400" dirty="0" err="1" smtClean="0"/>
              <a:t>qtag</a:t>
            </a:r>
            <a:r>
              <a:rPr lang="en-US" sz="2400" dirty="0" smtClean="0"/>
              <a:t>, we eliminate that less-abundant barcode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8275" y="1931830"/>
            <a:ext cx="1861664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19393" y="3425350"/>
            <a:ext cx="1210849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/>
          <p:cNvSpPr/>
          <p:nvPr/>
        </p:nvSpPr>
        <p:spPr>
          <a:xfrm>
            <a:off x="410990" y="239459"/>
            <a:ext cx="1145716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3200" b="1" dirty="0" smtClean="0"/>
              <a:t>THRESHOLDING</a:t>
            </a:r>
            <a:endParaRPr lang="en-US" sz="3200" b="1" dirty="0"/>
          </a:p>
          <a:p>
            <a:pPr lvl="0">
              <a:defRPr sz="1800"/>
            </a:pPr>
            <a:r>
              <a:rPr lang="en-US" sz="3200" b="1" dirty="0" smtClean="0"/>
              <a:t>Step 3:   Eliminate less abundant, one-off barcodes . </a:t>
            </a:r>
          </a:p>
        </p:txBody>
      </p:sp>
      <p:sp>
        <p:nvSpPr>
          <p:cNvPr id="16" name="Shape 538"/>
          <p:cNvSpPr/>
          <p:nvPr/>
        </p:nvSpPr>
        <p:spPr>
          <a:xfrm rot="16200000">
            <a:off x="292292" y="3499007"/>
            <a:ext cx="3210320" cy="82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Molecular counters (log scale)</a:t>
            </a:r>
            <a:endParaRPr sz="2672" dirty="0"/>
          </a:p>
        </p:txBody>
      </p:sp>
      <p:sp>
        <p:nvSpPr>
          <p:cNvPr id="17" name="Shape 538"/>
          <p:cNvSpPr/>
          <p:nvPr/>
        </p:nvSpPr>
        <p:spPr>
          <a:xfrm>
            <a:off x="3454591" y="5834910"/>
            <a:ext cx="3210320" cy="4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672" dirty="0" smtClean="0"/>
              <a:t>Rank</a:t>
            </a:r>
            <a:endParaRPr sz="2672" dirty="0"/>
          </a:p>
        </p:txBody>
      </p:sp>
      <p:grpSp>
        <p:nvGrpSpPr>
          <p:cNvPr id="18" name="Group 811"/>
          <p:cNvGrpSpPr/>
          <p:nvPr/>
        </p:nvGrpSpPr>
        <p:grpSpPr>
          <a:xfrm>
            <a:off x="2508275" y="2177193"/>
            <a:ext cx="3221966" cy="3466031"/>
            <a:chOff x="0" y="0"/>
            <a:chExt cx="3453728" cy="3214581"/>
          </a:xfrm>
        </p:grpSpPr>
        <p:pic>
          <p:nvPicPr>
            <p:cNvPr id="19" name="badthresh_example_idx24-01.png"/>
            <p:cNvPicPr/>
            <p:nvPr/>
          </p:nvPicPr>
          <p:blipFill>
            <a:blip r:embed="rId2">
              <a:extLst/>
            </a:blip>
            <a:srcRect l="12338" t="21139" r="63734" b="12376"/>
            <a:stretch>
              <a:fillRect/>
            </a:stretch>
          </p:blipFill>
          <p:spPr>
            <a:xfrm>
              <a:off x="0" y="0"/>
              <a:ext cx="154248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badthresh_example_idx24-01.png"/>
            <p:cNvPicPr/>
            <p:nvPr/>
          </p:nvPicPr>
          <p:blipFill>
            <a:blip r:embed="rId2">
              <a:extLst/>
            </a:blip>
            <a:srcRect l="36885" t="21139" r="60450" b="12376"/>
            <a:stretch>
              <a:fillRect/>
            </a:stretch>
          </p:blipFill>
          <p:spPr>
            <a:xfrm>
              <a:off x="1521504" y="0"/>
              <a:ext cx="171729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badthresh_example_idx24-01.png"/>
            <p:cNvPicPr/>
            <p:nvPr/>
          </p:nvPicPr>
          <p:blipFill>
            <a:blip r:embed="rId2">
              <a:extLst/>
            </a:blip>
            <a:srcRect l="41148" t="21139" r="53621" b="12376"/>
            <a:stretch>
              <a:fillRect/>
            </a:stretch>
          </p:blipFill>
          <p:spPr>
            <a:xfrm>
              <a:off x="1675563" y="0"/>
              <a:ext cx="337150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badthresh_example_idx24-01.png"/>
            <p:cNvPicPr/>
            <p:nvPr/>
          </p:nvPicPr>
          <p:blipFill>
            <a:blip r:embed="rId2">
              <a:extLst/>
            </a:blip>
            <a:srcRect l="46735" t="21139" r="30646" b="12376"/>
            <a:stretch>
              <a:fillRect/>
            </a:stretch>
          </p:blipFill>
          <p:spPr>
            <a:xfrm>
              <a:off x="1995577" y="0"/>
              <a:ext cx="1458152" cy="321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Shape 806"/>
            <p:cNvSpPr/>
            <p:nvPr/>
          </p:nvSpPr>
          <p:spPr>
            <a:xfrm flipV="1">
              <a:off x="2115712" y="1480497"/>
              <a:ext cx="1" cy="1721293"/>
            </a:xfrm>
            <a:prstGeom prst="line">
              <a:avLst/>
            </a:prstGeom>
            <a:noFill/>
            <a:ln w="38100" cap="flat">
              <a:solidFill>
                <a:srgbClr val="FFE4B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4" name="Shape 807"/>
            <p:cNvSpPr/>
            <p:nvPr/>
          </p:nvSpPr>
          <p:spPr>
            <a:xfrm flipV="1">
              <a:off x="2131988" y="89730"/>
              <a:ext cx="1" cy="13726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5" name="Shape 808"/>
            <p:cNvSpPr/>
            <p:nvPr/>
          </p:nvSpPr>
          <p:spPr>
            <a:xfrm flipV="1">
              <a:off x="2123491" y="89730"/>
              <a:ext cx="1" cy="13726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6" name="Shape 809"/>
            <p:cNvSpPr/>
            <p:nvPr/>
          </p:nvSpPr>
          <p:spPr>
            <a:xfrm>
              <a:off x="2108194" y="1458467"/>
              <a:ext cx="47587" cy="1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  <p:sp>
          <p:nvSpPr>
            <p:cNvPr id="27" name="Shape 810"/>
            <p:cNvSpPr/>
            <p:nvPr/>
          </p:nvSpPr>
          <p:spPr>
            <a:xfrm flipV="1">
              <a:off x="2107216" y="1410871"/>
              <a:ext cx="1" cy="48826"/>
            </a:xfrm>
            <a:prstGeom prst="line">
              <a:avLst/>
            </a:prstGeom>
            <a:noFill/>
            <a:ln w="15240" cap="flat">
              <a:solidFill>
                <a:srgbClr val="FFA5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1687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403327" y="2107495"/>
            <a:ext cx="0" cy="387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460"/>
          <p:cNvSpPr/>
          <p:nvPr/>
        </p:nvSpPr>
        <p:spPr>
          <a:xfrm>
            <a:off x="7142928" y="1931830"/>
            <a:ext cx="448962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800"/>
            </a:lvl1pPr>
          </a:lstStyle>
          <a:p>
            <a:pPr lvl="0">
              <a:defRPr sz="1800"/>
            </a:pPr>
            <a:r>
              <a:rPr lang="en-US" sz="2400" dirty="0" smtClean="0"/>
              <a:t>For each barcode which passed the initial threshold,</a:t>
            </a:r>
          </a:p>
          <a:p>
            <a:pPr lvl="0">
              <a:defRPr sz="1800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We compare that lib ID/barcode to less abundant barcodes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 smtClean="0"/>
              <a:t>If they differ by only one base, or have the same barcode but mismatched </a:t>
            </a:r>
            <a:r>
              <a:rPr lang="en-US" sz="2400" dirty="0" err="1" smtClean="0"/>
              <a:t>qtag</a:t>
            </a:r>
            <a:r>
              <a:rPr lang="en-US" sz="2400" dirty="0" smtClean="0"/>
              <a:t>, we eliminate that less-abundant barcode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710" y="2594609"/>
            <a:ext cx="2621370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86265" y="2594609"/>
            <a:ext cx="204445" cy="1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687047" y="3375595"/>
            <a:ext cx="0" cy="224955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2"/>
          </p:cNvCxnSpPr>
          <p:nvPr/>
        </p:nvCxnSpPr>
        <p:spPr>
          <a:xfrm flipH="1">
            <a:off x="3227765" y="2788920"/>
            <a:ext cx="17322" cy="285430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BARTi pipeline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Vivian Wingsee</dc:creator>
  <cp:lastModifiedBy>Leung, Vivian Wingsee</cp:lastModifiedBy>
  <cp:revision>9</cp:revision>
  <dcterms:created xsi:type="dcterms:W3CDTF">2016-11-08T19:05:21Z</dcterms:created>
  <dcterms:modified xsi:type="dcterms:W3CDTF">2016-11-08T19:50:01Z</dcterms:modified>
</cp:coreProperties>
</file>