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6aa9b7946af6be5a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aa9b7946af6be5a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up: talking about our goals &amp; motivation for this research</a:t>
            </a:r>
            <a:endParaRPr/>
          </a:p>
          <a:p>
            <a:pPr indent="-298450" lvl="0" marL="457200" rtl="0" algn="l">
              <a:spcBef>
                <a:spcPts val="0"/>
              </a:spcBef>
              <a:spcAft>
                <a:spcPts val="0"/>
              </a:spcAft>
              <a:buSzPts val="1100"/>
              <a:buChar char="-"/>
            </a:pPr>
            <a:r>
              <a:rPr lang="en"/>
              <a:t>People dont believe in climate change</a:t>
            </a:r>
            <a:endParaRPr/>
          </a:p>
          <a:p>
            <a:pPr indent="-298450" lvl="0" marL="457200" rtl="0" algn="l">
              <a:spcBef>
                <a:spcPts val="0"/>
              </a:spcBef>
              <a:spcAft>
                <a:spcPts val="0"/>
              </a:spcAft>
              <a:buSzPts val="1100"/>
              <a:buChar char="-"/>
            </a:pPr>
            <a:r>
              <a:rPr lang="en"/>
              <a:t>Weird temp</a:t>
            </a:r>
            <a:endParaRPr/>
          </a:p>
          <a:p>
            <a:pPr indent="-298450" lvl="0" marL="457200" rtl="0" algn="l">
              <a:spcBef>
                <a:spcPts val="0"/>
              </a:spcBef>
              <a:spcAft>
                <a:spcPts val="0"/>
              </a:spcAft>
              <a:buSzPts val="1100"/>
              <a:buChar char="-"/>
            </a:pPr>
            <a:r>
              <a:rPr lang="en"/>
              <a:t>Boston cold rn</a:t>
            </a:r>
            <a:endParaRPr/>
          </a:p>
          <a:p>
            <a:pPr indent="-298450" lvl="0" marL="457200" rtl="0" algn="l">
              <a:spcBef>
                <a:spcPts val="0"/>
              </a:spcBef>
              <a:spcAft>
                <a:spcPts val="0"/>
              </a:spcAft>
              <a:buSzPts val="1100"/>
              <a:buChar char="-"/>
            </a:pPr>
            <a:r>
              <a:rPr lang="en"/>
              <a:t>Cali - reservoir water level was low </a:t>
            </a:r>
            <a:endParaRPr/>
          </a:p>
          <a:p>
            <a:pPr indent="-298450" lvl="0" marL="457200" rtl="0" algn="l">
              <a:spcBef>
                <a:spcPts val="0"/>
              </a:spcBef>
              <a:spcAft>
                <a:spcPts val="0"/>
              </a:spcAft>
              <a:buSzPts val="1100"/>
              <a:buChar char="-"/>
            </a:pPr>
            <a:r>
              <a:rPr lang="en"/>
              <a:t>Forest</a:t>
            </a:r>
            <a:r>
              <a:rPr lang="en"/>
              <a:t> fire</a:t>
            </a:r>
            <a:endParaRPr/>
          </a:p>
          <a:p>
            <a:pPr indent="-298450" lvl="0" marL="457200" rtl="0" algn="l">
              <a:spcBef>
                <a:spcPts val="0"/>
              </a:spcBef>
              <a:spcAft>
                <a:spcPts val="0"/>
              </a:spcAft>
              <a:buSzPts val="1100"/>
              <a:buChar char="-"/>
            </a:pPr>
            <a:r>
              <a:rPr lang="en"/>
              <a:t>Venice sinking</a:t>
            </a:r>
            <a:endParaRPr/>
          </a:p>
          <a:p>
            <a:pPr indent="0" lvl="0" marL="0" rtl="0" algn="l">
              <a:spcBef>
                <a:spcPts val="0"/>
              </a:spcBef>
              <a:spcAft>
                <a:spcPts val="0"/>
              </a:spcAft>
              <a:buNone/>
            </a:pPr>
            <a:r>
              <a:rPr lang="en"/>
              <a:t>Main problem: —</a:t>
            </a:r>
            <a:endParaRPr/>
          </a:p>
          <a:p>
            <a:pPr indent="0" lvl="0" marL="0" rtl="0" algn="l">
              <a:spcBef>
                <a:spcPts val="0"/>
              </a:spcBef>
              <a:spcAft>
                <a:spcPts val="0"/>
              </a:spcAft>
              <a:buNone/>
            </a:pPr>
            <a:r>
              <a:rPr lang="en"/>
              <a:t>What method we used &amp; what trials &amp; problems occurs:</a:t>
            </a:r>
            <a:endParaRPr/>
          </a:p>
          <a:p>
            <a:pPr indent="-298450" lvl="0" marL="457200" rtl="0" algn="l">
              <a:spcBef>
                <a:spcPts val="0"/>
              </a:spcBef>
              <a:spcAft>
                <a:spcPts val="0"/>
              </a:spcAft>
              <a:buSzPts val="1100"/>
              <a:buChar char="-"/>
            </a:pPr>
            <a:r>
              <a:rPr lang="en"/>
              <a:t>Time analysis graph - line plot</a:t>
            </a:r>
            <a:endParaRPr/>
          </a:p>
          <a:p>
            <a:pPr indent="-298450" lvl="0" marL="914400" rtl="0" algn="l">
              <a:spcBef>
                <a:spcPts val="0"/>
              </a:spcBef>
              <a:spcAft>
                <a:spcPts val="0"/>
              </a:spcAft>
              <a:buSzPts val="1100"/>
              <a:buChar char="-"/>
            </a:pPr>
            <a:r>
              <a:rPr lang="en"/>
              <a:t>Started w/ plotting stations temp = too messy</a:t>
            </a:r>
            <a:endParaRPr/>
          </a:p>
          <a:p>
            <a:pPr indent="-298450" lvl="0" marL="914400" rtl="0" algn="l">
              <a:spcBef>
                <a:spcPts val="0"/>
              </a:spcBef>
              <a:spcAft>
                <a:spcPts val="0"/>
              </a:spcAft>
              <a:buSzPts val="1100"/>
              <a:buChar char="-"/>
            </a:pPr>
            <a:r>
              <a:rPr lang="en"/>
              <a:t>Changed to average temp of all past years</a:t>
            </a:r>
            <a:endParaRPr/>
          </a:p>
          <a:p>
            <a:pPr indent="-298450" lvl="0" marL="914400" rtl="0" algn="l">
              <a:spcBef>
                <a:spcPts val="0"/>
              </a:spcBef>
              <a:spcAft>
                <a:spcPts val="0"/>
              </a:spcAft>
              <a:buSzPts val="1100"/>
              <a:buChar char="-"/>
            </a:pPr>
            <a:r>
              <a:rPr lang="en"/>
              <a:t>Did folium of the average temp to see temp of different areas</a:t>
            </a:r>
            <a:endParaRPr/>
          </a:p>
          <a:p>
            <a:pPr indent="0" lvl="0" marL="0" rtl="0" algn="l">
              <a:spcBef>
                <a:spcPts val="0"/>
              </a:spcBef>
              <a:spcAft>
                <a:spcPts val="0"/>
              </a:spcAft>
              <a:buNone/>
            </a:pPr>
            <a:r>
              <a:rPr lang="en"/>
              <a:t>Our </a:t>
            </a:r>
            <a:r>
              <a:rPr lang="en"/>
              <a:t>overall</a:t>
            </a:r>
            <a:r>
              <a:rPr lang="en"/>
              <a:t> results:</a:t>
            </a:r>
            <a:endParaRPr/>
          </a:p>
          <a:p>
            <a:pPr indent="-298450" lvl="0" marL="457200" rtl="0" algn="l">
              <a:spcBef>
                <a:spcPts val="0"/>
              </a:spcBef>
              <a:spcAft>
                <a:spcPts val="0"/>
              </a:spcAft>
              <a:buSzPts val="1100"/>
              <a:buChar char="-"/>
            </a:pPr>
            <a:r>
              <a:t/>
            </a:r>
            <a:endParaRPr/>
          </a:p>
          <a:p>
            <a:pPr indent="-298450" lvl="0" marL="457200" rtl="0" algn="l">
              <a:spcBef>
                <a:spcPts val="0"/>
              </a:spcBef>
              <a:spcAft>
                <a:spcPts val="0"/>
              </a:spcAft>
              <a:buSzPts val="1100"/>
              <a:buChar char="-"/>
            </a:pPr>
            <a:r>
              <a:rPr lang="en"/>
              <a:t>Looking at june &amp; july - generally the same regression slope changes (more on blue and green – cooler colors) </a:t>
            </a:r>
            <a:endParaRPr/>
          </a:p>
          <a:p>
            <a:pPr indent="-298450" lvl="0" marL="457200" rtl="0" algn="l">
              <a:spcBef>
                <a:spcPts val="0"/>
              </a:spcBef>
              <a:spcAft>
                <a:spcPts val="0"/>
              </a:spcAft>
              <a:buSzPts val="1100"/>
              <a:buChar char="-"/>
            </a:pPr>
            <a:r>
              <a:rPr lang="en"/>
              <a:t>Looking at jan &amp; feb (feb has more red values – meaning more changes in regression slope despite jan and feb being 1 month apart)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Blue </a:t>
            </a:r>
            <a:r>
              <a:rPr lang="en"/>
              <a:t>means negative regression slope (temp getting cooler) and red means positive slope (temp getting warmer)</a:t>
            </a:r>
            <a:endParaRPr/>
          </a:p>
          <a:p>
            <a:pPr indent="0" lvl="0" marL="0" rtl="0" algn="l">
              <a:spcBef>
                <a:spcPts val="0"/>
              </a:spcBef>
              <a:spcAft>
                <a:spcPts val="0"/>
              </a:spcAft>
              <a:buNone/>
            </a:pPr>
            <a:r>
              <a:rPr lang="en"/>
              <a:t>Some places got cooler and some got warmer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2.png"/><Relationship Id="rId7" Type="http://schemas.openxmlformats.org/officeDocument/2006/relationships/image" Target="../media/image1.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20475" y="737425"/>
            <a:ext cx="1410175" cy="1896943"/>
          </a:xfrm>
          <a:prstGeom prst="rect">
            <a:avLst/>
          </a:prstGeom>
          <a:noFill/>
          <a:ln>
            <a:noFill/>
          </a:ln>
        </p:spPr>
      </p:pic>
      <p:pic>
        <p:nvPicPr>
          <p:cNvPr id="55" name="Google Shape;55;p13"/>
          <p:cNvPicPr preferRelativeResize="0"/>
          <p:nvPr/>
        </p:nvPicPr>
        <p:blipFill>
          <a:blip r:embed="rId4">
            <a:alphaModFix/>
          </a:blip>
          <a:stretch>
            <a:fillRect/>
          </a:stretch>
        </p:blipFill>
        <p:spPr>
          <a:xfrm>
            <a:off x="220450" y="3362924"/>
            <a:ext cx="1410175" cy="1689375"/>
          </a:xfrm>
          <a:prstGeom prst="rect">
            <a:avLst/>
          </a:prstGeom>
          <a:noFill/>
          <a:ln>
            <a:noFill/>
          </a:ln>
        </p:spPr>
      </p:pic>
      <p:sp>
        <p:nvSpPr>
          <p:cNvPr id="56" name="Google Shape;56;p13"/>
          <p:cNvSpPr txBox="1"/>
          <p:nvPr/>
        </p:nvSpPr>
        <p:spPr>
          <a:xfrm>
            <a:off x="0" y="275725"/>
            <a:ext cx="1696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Top 9 states with the highest temperature regression value</a:t>
            </a:r>
            <a:endParaRPr sz="1000">
              <a:latin typeface="Times New Roman"/>
              <a:ea typeface="Times New Roman"/>
              <a:cs typeface="Times New Roman"/>
              <a:sym typeface="Times New Roman"/>
            </a:endParaRPr>
          </a:p>
        </p:txBody>
      </p:sp>
      <p:sp>
        <p:nvSpPr>
          <p:cNvPr id="57" name="Google Shape;57;p13"/>
          <p:cNvSpPr txBox="1"/>
          <p:nvPr/>
        </p:nvSpPr>
        <p:spPr>
          <a:xfrm>
            <a:off x="77125" y="2792238"/>
            <a:ext cx="1696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Top 9 states with the lowest temperature regression value</a:t>
            </a:r>
            <a:endParaRPr sz="1000">
              <a:latin typeface="Times New Roman"/>
              <a:ea typeface="Times New Roman"/>
              <a:cs typeface="Times New Roman"/>
              <a:sym typeface="Times New Roman"/>
            </a:endParaRPr>
          </a:p>
        </p:txBody>
      </p:sp>
      <p:sp>
        <p:nvSpPr>
          <p:cNvPr id="58" name="Google Shape;58;p13"/>
          <p:cNvSpPr txBox="1"/>
          <p:nvPr/>
        </p:nvSpPr>
        <p:spPr>
          <a:xfrm>
            <a:off x="1773925" y="330313"/>
            <a:ext cx="7178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u="sng">
                <a:latin typeface="Times New Roman"/>
                <a:ea typeface="Times New Roman"/>
                <a:cs typeface="Times New Roman"/>
                <a:sym typeface="Times New Roman"/>
              </a:rPr>
              <a:t>Main Research Question:</a:t>
            </a:r>
            <a:r>
              <a:rPr lang="en" sz="1200">
                <a:latin typeface="Times New Roman"/>
                <a:ea typeface="Times New Roman"/>
                <a:cs typeface="Times New Roman"/>
                <a:sym typeface="Times New Roman"/>
              </a:rPr>
              <a:t> </a:t>
            </a:r>
            <a:r>
              <a:rPr lang="en" sz="1200">
                <a:latin typeface="Times New Roman"/>
                <a:ea typeface="Times New Roman"/>
                <a:cs typeface="Times New Roman"/>
                <a:sym typeface="Times New Roman"/>
              </a:rPr>
              <a:t>How has the climate temperature in the United States change during the past decades?</a:t>
            </a:r>
            <a:endParaRPr sz="1200">
              <a:latin typeface="Times New Roman"/>
              <a:ea typeface="Times New Roman"/>
              <a:cs typeface="Times New Roman"/>
              <a:sym typeface="Times New Roman"/>
            </a:endParaRPr>
          </a:p>
        </p:txBody>
      </p:sp>
      <p:sp>
        <p:nvSpPr>
          <p:cNvPr id="59" name="Google Shape;59;p13"/>
          <p:cNvSpPr txBox="1"/>
          <p:nvPr/>
        </p:nvSpPr>
        <p:spPr>
          <a:xfrm>
            <a:off x="1880100" y="-66125"/>
            <a:ext cx="53838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latin typeface="Times New Roman"/>
                <a:ea typeface="Times New Roman"/>
                <a:cs typeface="Times New Roman"/>
                <a:sym typeface="Times New Roman"/>
              </a:rPr>
              <a:t>Temperature Trends and Climate Change (1920-2010)</a:t>
            </a:r>
            <a:endParaRPr b="1" sz="1500">
              <a:latin typeface="Times New Roman"/>
              <a:ea typeface="Times New Roman"/>
              <a:cs typeface="Times New Roman"/>
              <a:sym typeface="Times New Roman"/>
            </a:endParaRPr>
          </a:p>
        </p:txBody>
      </p:sp>
      <p:sp>
        <p:nvSpPr>
          <p:cNvPr id="60" name="Google Shape;60;p13"/>
          <p:cNvSpPr txBox="1"/>
          <p:nvPr/>
        </p:nvSpPr>
        <p:spPr>
          <a:xfrm>
            <a:off x="2965350" y="159638"/>
            <a:ext cx="3213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Times New Roman"/>
                <a:ea typeface="Times New Roman"/>
                <a:cs typeface="Times New Roman"/>
                <a:sym typeface="Times New Roman"/>
              </a:rPr>
              <a:t>By: Daniel Veretenov, Vivian Li, </a:t>
            </a:r>
            <a:r>
              <a:rPr lang="en" sz="1000">
                <a:solidFill>
                  <a:schemeClr val="dk1"/>
                </a:solidFill>
                <a:latin typeface="Times New Roman"/>
                <a:ea typeface="Times New Roman"/>
                <a:cs typeface="Times New Roman"/>
                <a:sym typeface="Times New Roman"/>
              </a:rPr>
              <a:t>Gianna Saw, </a:t>
            </a:r>
            <a:r>
              <a:rPr lang="en" sz="1000">
                <a:latin typeface="Times New Roman"/>
                <a:ea typeface="Times New Roman"/>
                <a:cs typeface="Times New Roman"/>
                <a:sym typeface="Times New Roman"/>
              </a:rPr>
              <a:t>Khushi Shah</a:t>
            </a:r>
            <a:endParaRPr sz="1000">
              <a:latin typeface="Times New Roman"/>
              <a:ea typeface="Times New Roman"/>
              <a:cs typeface="Times New Roman"/>
              <a:sym typeface="Times New Roman"/>
            </a:endParaRPr>
          </a:p>
        </p:txBody>
      </p:sp>
      <p:pic>
        <p:nvPicPr>
          <p:cNvPr id="61" name="Google Shape;61;p13"/>
          <p:cNvPicPr preferRelativeResize="0"/>
          <p:nvPr/>
        </p:nvPicPr>
        <p:blipFill rotWithShape="1">
          <a:blip r:embed="rId5">
            <a:alphaModFix/>
          </a:blip>
          <a:srcRect b="10144" l="0" r="0" t="0"/>
          <a:stretch/>
        </p:blipFill>
        <p:spPr>
          <a:xfrm>
            <a:off x="5239088" y="744212"/>
            <a:ext cx="3838454" cy="1802175"/>
          </a:xfrm>
          <a:prstGeom prst="rect">
            <a:avLst/>
          </a:prstGeom>
          <a:noFill/>
          <a:ln>
            <a:noFill/>
          </a:ln>
        </p:spPr>
      </p:pic>
      <p:pic>
        <p:nvPicPr>
          <p:cNvPr id="62" name="Google Shape;62;p13"/>
          <p:cNvPicPr preferRelativeResize="0"/>
          <p:nvPr/>
        </p:nvPicPr>
        <p:blipFill rotWithShape="1">
          <a:blip r:embed="rId6">
            <a:alphaModFix/>
          </a:blip>
          <a:srcRect b="11055" l="0" r="0" t="0"/>
          <a:stretch/>
        </p:blipFill>
        <p:spPr>
          <a:xfrm>
            <a:off x="1648713" y="744213"/>
            <a:ext cx="3590383" cy="1802175"/>
          </a:xfrm>
          <a:prstGeom prst="rect">
            <a:avLst/>
          </a:prstGeom>
          <a:noFill/>
          <a:ln>
            <a:noFill/>
          </a:ln>
        </p:spPr>
      </p:pic>
      <p:pic>
        <p:nvPicPr>
          <p:cNvPr id="63" name="Google Shape;63;p13"/>
          <p:cNvPicPr preferRelativeResize="0"/>
          <p:nvPr/>
        </p:nvPicPr>
        <p:blipFill rotWithShape="1">
          <a:blip r:embed="rId7">
            <a:alphaModFix/>
          </a:blip>
          <a:srcRect b="6156" l="0" r="0" t="0"/>
          <a:stretch/>
        </p:blipFill>
        <p:spPr>
          <a:xfrm>
            <a:off x="5287175" y="3211750"/>
            <a:ext cx="3590376" cy="1896950"/>
          </a:xfrm>
          <a:prstGeom prst="rect">
            <a:avLst/>
          </a:prstGeom>
          <a:noFill/>
          <a:ln>
            <a:noFill/>
          </a:ln>
        </p:spPr>
      </p:pic>
      <p:pic>
        <p:nvPicPr>
          <p:cNvPr id="64" name="Google Shape;64;p13"/>
          <p:cNvPicPr preferRelativeResize="0"/>
          <p:nvPr/>
        </p:nvPicPr>
        <p:blipFill rotWithShape="1">
          <a:blip r:embed="rId8">
            <a:alphaModFix/>
          </a:blip>
          <a:srcRect b="6261" l="0" r="0" t="0"/>
          <a:stretch/>
        </p:blipFill>
        <p:spPr>
          <a:xfrm>
            <a:off x="1696800" y="3211750"/>
            <a:ext cx="3590376" cy="1887595"/>
          </a:xfrm>
          <a:prstGeom prst="rect">
            <a:avLst/>
          </a:prstGeom>
          <a:noFill/>
          <a:ln>
            <a:noFill/>
          </a:ln>
        </p:spPr>
      </p:pic>
      <p:sp>
        <p:nvSpPr>
          <p:cNvPr id="65" name="Google Shape;65;p13"/>
          <p:cNvSpPr txBox="1"/>
          <p:nvPr/>
        </p:nvSpPr>
        <p:spPr>
          <a:xfrm>
            <a:off x="1630650" y="2448600"/>
            <a:ext cx="74469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highlight>
                  <a:schemeClr val="lt1"/>
                </a:highlight>
                <a:latin typeface="Times New Roman"/>
                <a:ea typeface="Times New Roman"/>
                <a:cs typeface="Times New Roman"/>
                <a:sym typeface="Times New Roman"/>
              </a:rPr>
              <a:t>As shown above, there is a significant average temperature change between January and February despite them being only one month apart within the same season. The South region experienced colder temperatures during the month of January, but witnessed a warming </a:t>
            </a:r>
            <a:r>
              <a:rPr lang="en" sz="900">
                <a:solidFill>
                  <a:schemeClr val="dk1"/>
                </a:solidFill>
                <a:highlight>
                  <a:schemeClr val="lt1"/>
                </a:highlight>
                <a:latin typeface="Times New Roman"/>
                <a:ea typeface="Times New Roman"/>
                <a:cs typeface="Times New Roman"/>
                <a:sym typeface="Times New Roman"/>
              </a:rPr>
              <a:t>trend</a:t>
            </a:r>
            <a:r>
              <a:rPr lang="en" sz="900">
                <a:solidFill>
                  <a:schemeClr val="dk1"/>
                </a:solidFill>
                <a:highlight>
                  <a:schemeClr val="lt1"/>
                </a:highlight>
                <a:latin typeface="Times New Roman"/>
                <a:ea typeface="Times New Roman"/>
                <a:cs typeface="Times New Roman"/>
                <a:sym typeface="Times New Roman"/>
              </a:rPr>
              <a:t> in February. The Midwest region experienced a drastic increase in temperature during February, as indicated by the bright red color. In contrast, the temperature change during June and July is relatively small, as displayed below. It is evident that several regions around the Midwest, Northeast, and the South experience cooler temperatures in July compared to June. Meanwhile, the West region and certain parts around Massachusetts and New York remained warm during this period.</a:t>
            </a:r>
            <a:endParaRPr sz="800">
              <a:solidFill>
                <a:schemeClr val="dk1"/>
              </a:solidFill>
              <a:highlight>
                <a:schemeClr val="lt1"/>
              </a:highlight>
              <a:latin typeface="Times New Roman"/>
              <a:ea typeface="Times New Roman"/>
              <a:cs typeface="Times New Roman"/>
              <a:sym typeface="Times New Roman"/>
            </a:endParaRPr>
          </a:p>
        </p:txBody>
      </p:sp>
      <p:sp>
        <p:nvSpPr>
          <p:cNvPr id="66" name="Google Shape;66;p13"/>
          <p:cNvSpPr txBox="1"/>
          <p:nvPr/>
        </p:nvSpPr>
        <p:spPr>
          <a:xfrm>
            <a:off x="1696800" y="2146175"/>
            <a:ext cx="48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chemeClr val="lt1"/>
                </a:highlight>
              </a:rPr>
              <a:t>Jan</a:t>
            </a:r>
            <a:endParaRPr>
              <a:highlight>
                <a:schemeClr val="lt1"/>
              </a:highlight>
            </a:endParaRPr>
          </a:p>
        </p:txBody>
      </p:sp>
      <p:sp>
        <p:nvSpPr>
          <p:cNvPr id="67" name="Google Shape;67;p13"/>
          <p:cNvSpPr txBox="1"/>
          <p:nvPr/>
        </p:nvSpPr>
        <p:spPr>
          <a:xfrm>
            <a:off x="5373625" y="2146175"/>
            <a:ext cx="61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highlight>
                  <a:schemeClr val="lt1"/>
                </a:highlight>
              </a:rPr>
              <a:t>Feb</a:t>
            </a:r>
            <a:endParaRPr>
              <a:solidFill>
                <a:schemeClr val="dk1"/>
              </a:solidFill>
              <a:highlight>
                <a:schemeClr val="lt1"/>
              </a:highlight>
            </a:endParaRPr>
          </a:p>
        </p:txBody>
      </p:sp>
      <p:sp>
        <p:nvSpPr>
          <p:cNvPr id="68" name="Google Shape;68;p13"/>
          <p:cNvSpPr txBox="1"/>
          <p:nvPr/>
        </p:nvSpPr>
        <p:spPr>
          <a:xfrm>
            <a:off x="1773925" y="4652100"/>
            <a:ext cx="69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chemeClr val="lt1"/>
                </a:highlight>
              </a:rPr>
              <a:t>June</a:t>
            </a:r>
            <a:endParaRPr>
              <a:highlight>
                <a:schemeClr val="lt1"/>
              </a:highlight>
            </a:endParaRPr>
          </a:p>
        </p:txBody>
      </p:sp>
      <p:sp>
        <p:nvSpPr>
          <p:cNvPr id="69" name="Google Shape;69;p13"/>
          <p:cNvSpPr txBox="1"/>
          <p:nvPr/>
        </p:nvSpPr>
        <p:spPr>
          <a:xfrm>
            <a:off x="5353350" y="4697100"/>
            <a:ext cx="61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highlight>
                  <a:schemeClr val="lt1"/>
                </a:highlight>
              </a:rPr>
              <a:t>July</a:t>
            </a:r>
            <a:endParaRPr/>
          </a:p>
        </p:txBody>
      </p:sp>
      <p:sp>
        <p:nvSpPr>
          <p:cNvPr id="70" name="Google Shape;70;p13"/>
          <p:cNvSpPr txBox="1"/>
          <p:nvPr/>
        </p:nvSpPr>
        <p:spPr>
          <a:xfrm>
            <a:off x="2469625" y="555063"/>
            <a:ext cx="5990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highlight>
                  <a:schemeClr val="lt1"/>
                </a:highlight>
                <a:latin typeface="Times New Roman"/>
                <a:ea typeface="Times New Roman"/>
                <a:cs typeface="Times New Roman"/>
                <a:sym typeface="Times New Roman"/>
              </a:rPr>
              <a:t>Folium Heatmap of Jan vs Feb and June vs July Regression Values</a:t>
            </a:r>
            <a:endParaRPr b="1">
              <a:highlight>
                <a:schemeClr val="lt1"/>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