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475450" y="57475"/>
            <a:ext cx="1893900" cy="692400"/>
          </a:xfrm>
          <a:prstGeom prst="rect">
            <a:avLst/>
          </a:prstGeom>
        </p:spPr>
        <p:txBody>
          <a:bodyPr anchorCtr="0" anchor="t" bIns="91425" lIns="91425" spcFirstLastPara="1" rIns="91425" wrap="square" tIns="91425">
            <a:normAutofit fontScale="32500"/>
          </a:bodyPr>
          <a:lstStyle/>
          <a:p>
            <a:pPr indent="0" lvl="0" marL="0" rtl="0" algn="ctr">
              <a:spcBef>
                <a:spcPts val="0"/>
              </a:spcBef>
              <a:spcAft>
                <a:spcPts val="0"/>
              </a:spcAft>
              <a:buNone/>
            </a:pPr>
            <a:r>
              <a:rPr b="1" lang="en" sz="10000">
                <a:solidFill>
                  <a:schemeClr val="dk1"/>
                </a:solidFill>
                <a:latin typeface="Times New Roman"/>
                <a:ea typeface="Times New Roman"/>
                <a:cs typeface="Times New Roman"/>
                <a:sym typeface="Times New Roman"/>
              </a:rPr>
              <a:t>Vivian Li</a:t>
            </a:r>
            <a:endParaRPr b="1" sz="10000">
              <a:solidFill>
                <a:schemeClr val="dk1"/>
              </a:solidFill>
              <a:latin typeface="Times New Roman"/>
              <a:ea typeface="Times New Roman"/>
              <a:cs typeface="Times New Roman"/>
              <a:sym typeface="Times New Roman"/>
            </a:endParaRPr>
          </a:p>
        </p:txBody>
      </p:sp>
      <p:sp>
        <p:nvSpPr>
          <p:cNvPr id="55" name="Google Shape;55;p13"/>
          <p:cNvSpPr txBox="1"/>
          <p:nvPr/>
        </p:nvSpPr>
        <p:spPr>
          <a:xfrm>
            <a:off x="475450" y="556625"/>
            <a:ext cx="7916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Research Question:</a:t>
            </a:r>
            <a:r>
              <a:rPr lang="en" sz="1600">
                <a:latin typeface="Times New Roman"/>
                <a:ea typeface="Times New Roman"/>
                <a:cs typeface="Times New Roman"/>
                <a:sym typeface="Times New Roman"/>
              </a:rPr>
              <a:t> </a:t>
            </a:r>
            <a:r>
              <a:rPr lang="en" sz="1600">
                <a:latin typeface="Times New Roman"/>
                <a:ea typeface="Times New Roman"/>
                <a:cs typeface="Times New Roman"/>
                <a:sym typeface="Times New Roman"/>
              </a:rPr>
              <a:t>Identify the top 300 genes with the highest number of total publications, and find the relationship between the DPI, DSI, and the number of publications of the gene.</a:t>
            </a:r>
            <a:endParaRPr sz="1600">
              <a:latin typeface="Times New Roman"/>
              <a:ea typeface="Times New Roman"/>
              <a:cs typeface="Times New Roman"/>
              <a:sym typeface="Times New Roman"/>
            </a:endParaRPr>
          </a:p>
        </p:txBody>
      </p:sp>
      <p:sp>
        <p:nvSpPr>
          <p:cNvPr id="56" name="Google Shape;56;p13"/>
          <p:cNvSpPr txBox="1"/>
          <p:nvPr/>
        </p:nvSpPr>
        <p:spPr>
          <a:xfrm>
            <a:off x="5532750" y="1449425"/>
            <a:ext cx="32613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Based on the scatterplot, the gene with the highest DPI and the lowest DSI has more publications than genes with the lowest DSI and DPI. Furthermore, the size of the plot is based on the number of unique diseases that is associated with each gene (scaled by 1/50). It demonstrated that a higher DPI would associate to more diseases related to the gene, which may correlate to an increase in the number of publications.</a:t>
            </a:r>
            <a:endParaRPr sz="1600">
              <a:latin typeface="Times New Roman"/>
              <a:ea typeface="Times New Roman"/>
              <a:cs typeface="Times New Roman"/>
              <a:sym typeface="Times New Roman"/>
            </a:endParaRPr>
          </a:p>
        </p:txBody>
      </p:sp>
      <p:pic>
        <p:nvPicPr>
          <p:cNvPr id="57" name="Google Shape;57;p13"/>
          <p:cNvPicPr preferRelativeResize="0"/>
          <p:nvPr/>
        </p:nvPicPr>
        <p:blipFill rotWithShape="1">
          <a:blip r:embed="rId3">
            <a:alphaModFix/>
          </a:blip>
          <a:srcRect b="0" l="0" r="3446" t="0"/>
          <a:stretch/>
        </p:blipFill>
        <p:spPr>
          <a:xfrm>
            <a:off x="475450" y="1233725"/>
            <a:ext cx="4949300" cy="3817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54"/>
                                        </p:tgtEl>
                                        <p:attrNameLst>
                                          <p:attrName>ppt_x</p:attrName>
                                        </p:attrNameLst>
                                      </p:cBhvr>
                                      <p:tavLst>
                                        <p:tav fmla="" tm="0">
                                          <p:val>
                                            <p:strVal val="#ppt_x"/>
                                          </p:val>
                                        </p:tav>
                                        <p:tav fmla="" tm="100000">
                                          <p:val>
                                            <p:strVal val="#ppt_x+1"/>
                                          </p:val>
                                        </p:tav>
                                      </p:tavLst>
                                    </p:anim>
                                    <p:set>
                                      <p:cBhvr>
                                        <p:cTn dur="1" fill="hold">
                                          <p:stCondLst>
                                            <p:cond delay="1000"/>
                                          </p:stCondLst>
                                        </p:cTn>
                                        <p:tgtEl>
                                          <p:spTgt spid="5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