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9144000" cy="6858000"/>
  <p:defaultTextStyle>
    <a:defPPr>
      <a:defRPr lang="en-US"/>
    </a:defPPr>
    <a:lvl1pPr marL="0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1pPr>
    <a:lvl2pPr marL="2194297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2pPr>
    <a:lvl3pPr marL="4388594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3pPr>
    <a:lvl4pPr marL="6582890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4pPr>
    <a:lvl5pPr marL="8777187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5pPr>
    <a:lvl6pPr marL="10971484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6pPr>
    <a:lvl7pPr marL="13165781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7pPr>
    <a:lvl8pPr marL="15360076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8pPr>
    <a:lvl9pPr marL="17554373" algn="l" defTabSz="4388594" rtl="0" eaLnBrk="1" latinLnBrk="0" hangingPunct="1">
      <a:defRPr sz="86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30" d="100"/>
          <a:sy n="30" d="100"/>
        </p:scale>
        <p:origin x="-1040" y="-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9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670" indent="0" algn="ctr">
              <a:buNone/>
              <a:defRPr sz="9600"/>
            </a:lvl2pPr>
            <a:lvl3pPr marL="4389339" indent="0" algn="ctr">
              <a:buNone/>
              <a:defRPr sz="8640"/>
            </a:lvl3pPr>
            <a:lvl4pPr marL="6584009" indent="0" algn="ctr">
              <a:buNone/>
              <a:defRPr sz="7680"/>
            </a:lvl4pPr>
            <a:lvl5pPr marL="8778680" indent="0" algn="ctr">
              <a:buNone/>
              <a:defRPr sz="7680"/>
            </a:lvl5pPr>
            <a:lvl6pPr marL="10973349" indent="0" algn="ctr">
              <a:buNone/>
              <a:defRPr sz="7680"/>
            </a:lvl6pPr>
            <a:lvl7pPr marL="13168019" indent="0" algn="ctr">
              <a:buNone/>
              <a:defRPr sz="7680"/>
            </a:lvl7pPr>
            <a:lvl8pPr marL="15362688" indent="0" algn="ctr">
              <a:buNone/>
              <a:defRPr sz="7680"/>
            </a:lvl8pPr>
            <a:lvl9pPr marL="17557358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1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1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50"/>
            <a:ext cx="37856160" cy="13693139"/>
          </a:xfrm>
        </p:spPr>
        <p:txBody>
          <a:bodyPr anchor="b"/>
          <a:lstStyle>
            <a:lvl1pPr>
              <a:defRPr sz="288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30"/>
            <a:ext cx="37856160" cy="7200899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6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339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400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334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801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268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735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8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3" y="8069582"/>
            <a:ext cx="18568032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3" y="12024361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2"/>
            <a:ext cx="18659477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1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8"/>
            <a:ext cx="22219920" cy="23393400"/>
          </a:xfrm>
        </p:spPr>
        <p:txBody>
          <a:bodyPr/>
          <a:lstStyle>
            <a:lvl1pPr>
              <a:defRPr sz="15362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8"/>
            <a:ext cx="22219920" cy="23393400"/>
          </a:xfrm>
        </p:spPr>
        <p:txBody>
          <a:bodyPr anchor="t"/>
          <a:lstStyle>
            <a:lvl1pPr marL="0" indent="0">
              <a:buNone/>
              <a:defRPr sz="15362"/>
            </a:lvl1pPr>
            <a:lvl2pPr marL="2194670" indent="0">
              <a:buNone/>
              <a:defRPr sz="13440"/>
            </a:lvl2pPr>
            <a:lvl3pPr marL="4389339" indent="0">
              <a:buNone/>
              <a:defRPr sz="11520"/>
            </a:lvl3pPr>
            <a:lvl4pPr marL="6584009" indent="0">
              <a:buNone/>
              <a:defRPr sz="9600"/>
            </a:lvl4pPr>
            <a:lvl5pPr marL="8778680" indent="0">
              <a:buNone/>
              <a:defRPr sz="9600"/>
            </a:lvl5pPr>
            <a:lvl6pPr marL="10973349" indent="0">
              <a:buNone/>
              <a:defRPr sz="9600"/>
            </a:lvl6pPr>
            <a:lvl7pPr marL="13168019" indent="0">
              <a:buNone/>
              <a:defRPr sz="9600"/>
            </a:lvl7pPr>
            <a:lvl8pPr marL="15362688" indent="0">
              <a:buNone/>
              <a:defRPr sz="9600"/>
            </a:lvl8pPr>
            <a:lvl9pPr marL="17557358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8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7360-5708-413B-9D06-EE6782BC0740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8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2798-672E-4B3B-B4EE-75B3DFD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339" rtl="0" eaLnBrk="1" latinLnBrk="0" hangingPunct="1">
        <a:lnSpc>
          <a:spcPct val="90000"/>
        </a:lnSpc>
        <a:spcBef>
          <a:spcPct val="0"/>
        </a:spcBef>
        <a:buNone/>
        <a:defRPr sz="21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6" indent="-1097336" algn="l" defTabSz="4389339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200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7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34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601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68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35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02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69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33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400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68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34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01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68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35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1"/>
          </a:p>
        </p:txBody>
      </p:sp>
      <p:sp>
        <p:nvSpPr>
          <p:cNvPr id="5" name="TextBox 4"/>
          <p:cNvSpPr txBox="1"/>
          <p:nvPr/>
        </p:nvSpPr>
        <p:spPr>
          <a:xfrm>
            <a:off x="4887676" y="294740"/>
            <a:ext cx="341943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Maryland Non-Tidal Angler Preference Survey</a:t>
            </a:r>
          </a:p>
          <a:p>
            <a:pPr>
              <a:spcBef>
                <a:spcPts val="1200"/>
              </a:spcBef>
            </a:pPr>
            <a:r>
              <a:rPr lang="en-US" sz="6000" b="1" i="1" dirty="0"/>
              <a:t>Scott Knoche</a:t>
            </a:r>
            <a:r>
              <a:rPr lang="en-US" sz="6000" i="1" dirty="0"/>
              <a:t>, Researcher, Morgan State University PEARL;  </a:t>
            </a:r>
            <a:r>
              <a:rPr lang="en-US" sz="6000" b="1" i="1" dirty="0"/>
              <a:t>Han Zhou</a:t>
            </a:r>
            <a:r>
              <a:rPr lang="en-US" sz="6000" i="1" dirty="0"/>
              <a:t>, Intern, Morgan State University PEARL; </a:t>
            </a:r>
          </a:p>
          <a:p>
            <a:r>
              <a:rPr lang="en-US" sz="6000" b="1" i="1" dirty="0"/>
              <a:t>Susan Rivers</a:t>
            </a:r>
            <a:r>
              <a:rPr lang="en-US" sz="6000" i="1" dirty="0"/>
              <a:t>, Maryland Department of Natural Resources Fisheries Service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1" y="5421437"/>
            <a:ext cx="11974880" cy="133165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274320" tIns="91440" rIns="274320" bIns="91440" rtlCol="0">
            <a:noAutofit/>
          </a:bodyPr>
          <a:lstStyle/>
          <a:p>
            <a:pPr algn="ctr"/>
            <a:r>
              <a:rPr lang="en-US" sz="7200" b="1" u="sng" dirty="0"/>
              <a:t>Introduction</a:t>
            </a:r>
          </a:p>
          <a:p>
            <a:pPr algn="ctr"/>
            <a:endParaRPr lang="en-US" sz="1400" b="1" u="sng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Maryland </a:t>
            </a:r>
            <a:r>
              <a:rPr lang="en-US" sz="4800" dirty="0" smtClean="0"/>
              <a:t>freshwater </a:t>
            </a:r>
            <a:r>
              <a:rPr lang="en-US" sz="4800" dirty="0"/>
              <a:t>fishing </a:t>
            </a:r>
            <a:r>
              <a:rPr lang="en-US" sz="4800" dirty="0" smtClean="0"/>
              <a:t>in </a:t>
            </a:r>
            <a:r>
              <a:rPr lang="en-US" sz="4800" dirty="0"/>
              <a:t>2011: 227,000 anglers; 2.5 million fishing trips; $400 million in </a:t>
            </a:r>
            <a:r>
              <a:rPr lang="en-US" sz="4800" dirty="0" smtClean="0"/>
              <a:t>expenditures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 smtClean="0"/>
              <a:t>Up-to-date </a:t>
            </a:r>
            <a:r>
              <a:rPr lang="en-US" sz="4800" dirty="0"/>
              <a:t>information on angler participation, preferences, and expenditures is lacking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This inhibits the effective management of public fishery resources for anglers and other stakeholders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Our survey and analysis will enable fisheries managers to create, maintain and enhance the fisheries resources most valued by stakeholders</a:t>
            </a:r>
          </a:p>
          <a:p>
            <a:endParaRPr lang="en-US" sz="4800" dirty="0"/>
          </a:p>
          <a:p>
            <a:r>
              <a:rPr lang="en-US" sz="4800" dirty="0"/>
              <a:t>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3656715" y="5421439"/>
            <a:ext cx="24409778" cy="270105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274320" tIns="91440" rIns="274320" bIns="91440" rtlCol="0">
            <a:noAutofit/>
          </a:bodyPr>
          <a:lstStyle/>
          <a:p>
            <a:pPr algn="ctr"/>
            <a:r>
              <a:rPr lang="en-US" sz="7200" b="1" u="sng" dirty="0"/>
              <a:t>Survey Focus and Questions</a:t>
            </a:r>
            <a:endParaRPr lang="en-US" sz="4800" dirty="0"/>
          </a:p>
          <a:p>
            <a:r>
              <a:rPr lang="en-US" sz="6000" b="1" u="sng" dirty="0"/>
              <a:t>Fishing Effort</a:t>
            </a:r>
            <a:r>
              <a:rPr lang="en-US" sz="6000" dirty="0"/>
              <a:t>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Examine fishing trip </a:t>
            </a:r>
            <a:r>
              <a:rPr lang="en-US" sz="4800" dirty="0" smtClean="0"/>
              <a:t>frequency,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location</a:t>
            </a:r>
            <a:r>
              <a:rPr lang="en-US" sz="4800" dirty="0"/>
              <a:t>, </a:t>
            </a:r>
            <a:r>
              <a:rPr lang="en-US" sz="4800" dirty="0" smtClean="0"/>
              <a:t>methods used</a:t>
            </a:r>
            <a:r>
              <a:rPr lang="en-US" sz="4800" dirty="0"/>
              <a:t>, and </a:t>
            </a:r>
            <a:endParaRPr lang="en-US" sz="4800" dirty="0" smtClean="0"/>
          </a:p>
          <a:p>
            <a:r>
              <a:rPr lang="en-US" sz="4800" dirty="0"/>
              <a:t> </a:t>
            </a:r>
            <a:r>
              <a:rPr lang="en-US" sz="4800" dirty="0" smtClean="0"/>
              <a:t>    species </a:t>
            </a:r>
            <a:r>
              <a:rPr lang="en-US" sz="4800" dirty="0"/>
              <a:t>targeted</a:t>
            </a:r>
            <a:endParaRPr lang="en-US" sz="5400" b="1" u="sng" dirty="0"/>
          </a:p>
          <a:p>
            <a:endParaRPr lang="en-US" sz="4800" dirty="0"/>
          </a:p>
          <a:p>
            <a:r>
              <a:rPr lang="en-US" sz="5400" b="1" u="sng" dirty="0"/>
              <a:t>   </a:t>
            </a:r>
          </a:p>
          <a:p>
            <a:r>
              <a:rPr lang="en-US" sz="6000" b="1" u="sng" dirty="0"/>
              <a:t>Fishing Trip Expenditures</a:t>
            </a:r>
            <a:r>
              <a:rPr lang="en-US" sz="6000" dirty="0"/>
              <a:t>  </a:t>
            </a:r>
            <a:endParaRPr lang="en-US" sz="6000" b="1" u="sng" dirty="0"/>
          </a:p>
          <a:p>
            <a:endParaRPr lang="en-US" sz="5400" b="1" u="sng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Estimate </a:t>
            </a:r>
            <a:r>
              <a:rPr lang="en-US" sz="4800" dirty="0" smtClean="0"/>
              <a:t>statewide </a:t>
            </a:r>
            <a:r>
              <a:rPr lang="en-US" sz="4800" dirty="0"/>
              <a:t>&amp;</a:t>
            </a:r>
          </a:p>
          <a:p>
            <a:r>
              <a:rPr lang="en-US" sz="4800" dirty="0"/>
              <a:t>     regional trip expenditures</a:t>
            </a:r>
          </a:p>
          <a:p>
            <a:endParaRPr lang="en-US" sz="4800" dirty="0"/>
          </a:p>
          <a:p>
            <a:endParaRPr lang="en-US" sz="4800" dirty="0"/>
          </a:p>
          <a:p>
            <a:r>
              <a:rPr lang="en-US" sz="6000" b="1" u="sng" dirty="0"/>
              <a:t>Stated Choice Experiment </a:t>
            </a:r>
            <a:r>
              <a:rPr lang="en-US" sz="6000" dirty="0"/>
              <a:t>  </a:t>
            </a:r>
            <a:endParaRPr lang="en-US" sz="6000" b="1" u="sng" dirty="0"/>
          </a:p>
          <a:p>
            <a:endParaRPr lang="en-US" sz="5400" b="1" u="sng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Each respondent faces 4 </a:t>
            </a:r>
          </a:p>
          <a:p>
            <a:r>
              <a:rPr lang="en-US" sz="4800" dirty="0"/>
              <a:t>     trout fishing site choice </a:t>
            </a:r>
          </a:p>
          <a:p>
            <a:r>
              <a:rPr lang="en-US" sz="4800" dirty="0"/>
              <a:t>     scenarios</a:t>
            </a:r>
          </a:p>
          <a:p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 smtClean="0"/>
              <a:t>Site characteristic </a:t>
            </a:r>
            <a:r>
              <a:rPr lang="en-US" sz="4800" dirty="0"/>
              <a:t>levels (X’s) </a:t>
            </a:r>
            <a:endParaRPr lang="en-US" sz="4800" dirty="0" smtClean="0"/>
          </a:p>
          <a:p>
            <a:r>
              <a:rPr lang="en-US" sz="4800" dirty="0"/>
              <a:t> </a:t>
            </a:r>
            <a:r>
              <a:rPr lang="en-US" sz="4800" dirty="0" smtClean="0"/>
              <a:t>    vary within </a:t>
            </a:r>
            <a:r>
              <a:rPr lang="en-US" sz="4800" dirty="0"/>
              <a:t>&amp; across surveys</a:t>
            </a:r>
          </a:p>
          <a:p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Statistical model developed </a:t>
            </a:r>
          </a:p>
          <a:p>
            <a:r>
              <a:rPr lang="en-US" sz="4800" dirty="0"/>
              <a:t>     which relates fishing site </a:t>
            </a:r>
          </a:p>
          <a:p>
            <a:r>
              <a:rPr lang="en-US" sz="4800" dirty="0"/>
              <a:t>     choice to site </a:t>
            </a:r>
            <a:r>
              <a:rPr lang="en-US" sz="4800" dirty="0" smtClean="0"/>
              <a:t>characteristics</a:t>
            </a:r>
            <a:endParaRPr lang="en-US" sz="4800" dirty="0"/>
          </a:p>
          <a:p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Identify determinants of </a:t>
            </a:r>
          </a:p>
          <a:p>
            <a:r>
              <a:rPr lang="en-US" sz="4800" dirty="0"/>
              <a:t>     fishing site selection and </a:t>
            </a:r>
          </a:p>
          <a:p>
            <a:r>
              <a:rPr lang="en-US" sz="4800" dirty="0"/>
              <a:t>     tradeoffs</a:t>
            </a:r>
          </a:p>
          <a:p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b="1" dirty="0"/>
              <a:t>For example: </a:t>
            </a:r>
            <a:r>
              <a:rPr lang="en-US" sz="4800" dirty="0"/>
              <a:t>Are anglers </a:t>
            </a:r>
          </a:p>
          <a:p>
            <a:r>
              <a:rPr lang="en-US" sz="4800" dirty="0"/>
              <a:t>     willing to drive further to </a:t>
            </a:r>
          </a:p>
          <a:p>
            <a:r>
              <a:rPr lang="en-US" sz="4800" dirty="0"/>
              <a:t>     catch more/bigger trout?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/>
          </a:p>
          <a:p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1" y="19400793"/>
            <a:ext cx="11974880" cy="91165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274320" tIns="91440" rIns="274320" bIns="91440" rtlCol="0">
            <a:noAutofit/>
          </a:bodyPr>
          <a:lstStyle/>
          <a:p>
            <a:pPr algn="ctr"/>
            <a:r>
              <a:rPr lang="en-US" sz="7200" b="1" u="sng" dirty="0"/>
              <a:t>Survey Methods</a:t>
            </a:r>
          </a:p>
          <a:p>
            <a:endParaRPr lang="en-US" sz="1400" b="1" u="sng" dirty="0"/>
          </a:p>
          <a:p>
            <a:r>
              <a:rPr lang="en-US" sz="4800" b="1" u="sng" dirty="0"/>
              <a:t>Mailing 1</a:t>
            </a:r>
            <a:r>
              <a:rPr lang="en-US" sz="4800" b="1" dirty="0"/>
              <a:t>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Letter w/ survey website (</a:t>
            </a:r>
            <a:r>
              <a:rPr lang="en-US" sz="4800" dirty="0" smtClean="0"/>
              <a:t>N = </a:t>
            </a:r>
            <a:r>
              <a:rPr lang="en-US" sz="4800" dirty="0"/>
              <a:t>4,300)</a:t>
            </a:r>
          </a:p>
          <a:p>
            <a:r>
              <a:rPr lang="en-US" sz="4800" b="1" u="sng" dirty="0"/>
              <a:t>Mailing 2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Small Postcard </a:t>
            </a:r>
          </a:p>
          <a:p>
            <a:r>
              <a:rPr lang="en-US" sz="4800" dirty="0"/>
              <a:t>     w/ survey website </a:t>
            </a:r>
          </a:p>
          <a:p>
            <a:r>
              <a:rPr lang="en-US" sz="4800" b="1" u="sng" dirty="0"/>
              <a:t>Mailing 3 </a:t>
            </a:r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Large Postcard</a:t>
            </a:r>
          </a:p>
          <a:p>
            <a:r>
              <a:rPr lang="en-US" sz="4800" dirty="0"/>
              <a:t>     w/ survey website</a:t>
            </a:r>
          </a:p>
          <a:p>
            <a:r>
              <a:rPr lang="en-US" sz="4800" b="1" u="sng" dirty="0"/>
              <a:t>Mailing 4 </a:t>
            </a:r>
            <a:endParaRPr lang="en-US" sz="4800" u="sng" dirty="0"/>
          </a:p>
          <a:p>
            <a:pPr marL="685835" indent="-685835">
              <a:buFont typeface="Arial" panose="020B0604020202020204" pitchFamily="34" charset="0"/>
              <a:buChar char="•"/>
            </a:pPr>
            <a:r>
              <a:rPr lang="en-US" sz="4800" dirty="0"/>
              <a:t>Hard Copy of Survey w/ return envelope</a:t>
            </a:r>
          </a:p>
          <a:p>
            <a:endParaRPr lang="en-US" sz="4800" u="sng" dirty="0"/>
          </a:p>
          <a:p>
            <a:endParaRPr lang="en-US" sz="4800" u="sng" dirty="0"/>
          </a:p>
          <a:p>
            <a:endParaRPr lang="en-US" sz="4800" u="sng" dirty="0"/>
          </a:p>
          <a:p>
            <a:endParaRPr lang="en-US" sz="4800" u="sng" dirty="0"/>
          </a:p>
          <a:p>
            <a:endParaRPr lang="en-US" sz="5400" b="1" u="sng" dirty="0"/>
          </a:p>
          <a:p>
            <a:endParaRPr lang="en-US" sz="5400" b="1" u="sng" dirty="0"/>
          </a:p>
          <a:p>
            <a:endParaRPr lang="en-US" sz="5400" b="1" u="sng" dirty="0"/>
          </a:p>
          <a:p>
            <a:endParaRPr lang="en-US" sz="5400" b="1" u="sng" dirty="0"/>
          </a:p>
          <a:p>
            <a:endParaRPr lang="en-US" sz="5400" b="1" u="sng" dirty="0"/>
          </a:p>
          <a:p>
            <a:endParaRPr lang="en-US" sz="5400" b="1" u="sng" dirty="0"/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35" indent="-685835">
              <a:buFont typeface="Arial" panose="020B0604020202020204" pitchFamily="34" charset="0"/>
              <a:buChar char="•"/>
            </a:pPr>
            <a:endParaRPr lang="en-US" sz="5400" b="1" u="sng" dirty="0"/>
          </a:p>
          <a:p>
            <a:endParaRPr lang="en-US" sz="5400" b="1" u="sng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522" y="22658354"/>
            <a:ext cx="5313425" cy="3425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https://c2.staticflickr.com/8/7753/26489897803_9ec76abb7b_z_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08" y="28868185"/>
            <a:ext cx="3346670" cy="35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2.staticflickr.com/8/7180/26782133930_49323c63e4_z_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533" y="5474897"/>
            <a:ext cx="4646570" cy="63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2.staticflickr.com/8/7404/26778941450_5c3df1db97_z_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7" y="28916369"/>
            <a:ext cx="6172089" cy="34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2.staticflickr.com/2/1575/26682450495_6e15466035_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837" y="20857719"/>
            <a:ext cx="4673318" cy="45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2.staticflickr.com/8/7121/26490325223_0071e65f89_z_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164" y="12550129"/>
            <a:ext cx="4743306" cy="753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6993" y="24780344"/>
            <a:ext cx="11900624" cy="7473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993" y="16980068"/>
            <a:ext cx="11900624" cy="6630813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>
            <a:off x="27369574" y="23721334"/>
            <a:ext cx="924299" cy="9485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571" y="26083639"/>
            <a:ext cx="4715862" cy="628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2" y="142601"/>
            <a:ext cx="4485293" cy="4515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24" y="142601"/>
            <a:ext cx="4515395" cy="45153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52646" y="6935996"/>
            <a:ext cx="13567181" cy="49580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352646" y="12416662"/>
            <a:ext cx="13567181" cy="3942569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>
          <a:xfrm>
            <a:off x="31321256" y="23721332"/>
            <a:ext cx="924299" cy="9485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1"/>
          </a:p>
        </p:txBody>
      </p:sp>
      <p:sp>
        <p:nvSpPr>
          <p:cNvPr id="31" name="Down Arrow 30"/>
          <p:cNvSpPr/>
          <p:nvPr/>
        </p:nvSpPr>
        <p:spPr>
          <a:xfrm>
            <a:off x="34840105" y="23721332"/>
            <a:ext cx="924299" cy="94855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1"/>
          </a:p>
        </p:txBody>
      </p:sp>
      <p:sp>
        <p:nvSpPr>
          <p:cNvPr id="15" name="Left Brace 14"/>
          <p:cNvSpPr/>
          <p:nvPr/>
        </p:nvSpPr>
        <p:spPr>
          <a:xfrm>
            <a:off x="22796364" y="7002425"/>
            <a:ext cx="1257300" cy="4825196"/>
          </a:xfrm>
          <a:prstGeom prst="leftBrac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1"/>
          </a:p>
        </p:txBody>
      </p:sp>
      <p:sp>
        <p:nvSpPr>
          <p:cNvPr id="35" name="Left Brace 34"/>
          <p:cNvSpPr/>
          <p:nvPr/>
        </p:nvSpPr>
        <p:spPr>
          <a:xfrm>
            <a:off x="22907073" y="12416662"/>
            <a:ext cx="1146591" cy="3942569"/>
          </a:xfrm>
          <a:prstGeom prst="leftBrac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1"/>
          </a:p>
        </p:txBody>
      </p:sp>
      <p:sp>
        <p:nvSpPr>
          <p:cNvPr id="36" name="Left Brace 35"/>
          <p:cNvSpPr/>
          <p:nvPr/>
        </p:nvSpPr>
        <p:spPr>
          <a:xfrm>
            <a:off x="22907072" y="16980068"/>
            <a:ext cx="1146593" cy="15274181"/>
          </a:xfrm>
          <a:prstGeom prst="leftBrac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1"/>
          </a:p>
        </p:txBody>
      </p:sp>
    </p:spTree>
    <p:extLst>
      <p:ext uri="{BB962C8B-B14F-4D97-AF65-F5344CB8AC3E}">
        <p14:creationId xmlns:p14="http://schemas.microsoft.com/office/powerpoint/2010/main" val="35830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a:spPr>
      <a:bodyPr wrap="square" rtlCol="0">
        <a:noAutofit/>
      </a:bodyPr>
      <a:lstStyle>
        <a:defPPr algn="ctr">
          <a:defRPr sz="7200" b="1" u="sng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25375</TotalTime>
  <Words>242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Daniel Knoche</dc:creator>
  <cp:lastModifiedBy>Vivian Zhou</cp:lastModifiedBy>
  <cp:revision>70</cp:revision>
  <dcterms:created xsi:type="dcterms:W3CDTF">2016-05-20T12:41:58Z</dcterms:created>
  <dcterms:modified xsi:type="dcterms:W3CDTF">2018-09-19T18:43:50Z</dcterms:modified>
</cp:coreProperties>
</file>