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9" r:id="rId4"/>
    <p:sldId id="258" r:id="rId5"/>
    <p:sldId id="259" r:id="rId6"/>
    <p:sldId id="260" r:id="rId7"/>
    <p:sldId id="280" r:id="rId8"/>
    <p:sldId id="261" r:id="rId9"/>
    <p:sldId id="267" r:id="rId10"/>
    <p:sldId id="262" r:id="rId11"/>
    <p:sldId id="268" r:id="rId12"/>
    <p:sldId id="263" r:id="rId13"/>
    <p:sldId id="265" r:id="rId14"/>
    <p:sldId id="266" r:id="rId15"/>
    <p:sldId id="269" r:id="rId16"/>
    <p:sldId id="274" r:id="rId17"/>
    <p:sldId id="276" r:id="rId18"/>
    <p:sldId id="277" r:id="rId19"/>
    <p:sldId id="272" r:id="rId20"/>
    <p:sldId id="273"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7"/>
    <p:restoredTop sz="94621"/>
  </p:normalViewPr>
  <p:slideViewPr>
    <p:cSldViewPr snapToGrid="0" snapToObjects="1">
      <p:cViewPr varScale="1">
        <p:scale>
          <a:sx n="79" d="100"/>
          <a:sy n="79" d="100"/>
        </p:scale>
        <p:origin x="24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B95F-B43F-3547-A1B6-5640E83F42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ECB25-B239-7044-B2AB-FCB4FDDF6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C7E8DF-D890-7841-AEA7-A78BD1446AD3}"/>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5" name="Footer Placeholder 4">
            <a:extLst>
              <a:ext uri="{FF2B5EF4-FFF2-40B4-BE49-F238E27FC236}">
                <a16:creationId xmlns:a16="http://schemas.microsoft.com/office/drawing/2014/main" id="{1A13C0BE-4553-424E-B3C9-5D8CC0D72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C0C0B-EA75-FE4A-8406-57FD28646C7F}"/>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87149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9741-A086-A841-9281-A603DA458B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7EF55-8C7F-664D-8243-994DE24FFB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F7C40-D83C-844D-807A-6AC062FAC341}"/>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5" name="Footer Placeholder 4">
            <a:extLst>
              <a:ext uri="{FF2B5EF4-FFF2-40B4-BE49-F238E27FC236}">
                <a16:creationId xmlns:a16="http://schemas.microsoft.com/office/drawing/2014/main" id="{6F142731-F2F8-3649-95AE-6E130A579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C52BC-CB9B-CE40-A69B-C3D5F868667A}"/>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329495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639E9-2D45-224D-AAB1-88E3FB1BF3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617A8-A22B-B14D-8F57-D99546C303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9E4ED-37C3-8047-AE85-C40157F7079D}"/>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5" name="Footer Placeholder 4">
            <a:extLst>
              <a:ext uri="{FF2B5EF4-FFF2-40B4-BE49-F238E27FC236}">
                <a16:creationId xmlns:a16="http://schemas.microsoft.com/office/drawing/2014/main" id="{DE159E3D-6C70-ED4D-B68A-1406707CD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E72FC-071C-ED43-A965-58F5CBCF34E3}"/>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11585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0626-34DA-6245-A544-CE700127F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950148-A45F-D940-BC7C-026A1FDF83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DA868-C806-1843-A0B7-C2A36109511C}"/>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5" name="Footer Placeholder 4">
            <a:extLst>
              <a:ext uri="{FF2B5EF4-FFF2-40B4-BE49-F238E27FC236}">
                <a16:creationId xmlns:a16="http://schemas.microsoft.com/office/drawing/2014/main" id="{90682AB8-109D-7F44-BDAC-1BB4700A6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86985-AA74-A945-BBFB-57B966A9160B}"/>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137806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4EDF-6951-4049-A993-F7E37B3C4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47FEB-35BB-AE4D-9DD8-1E4ACAE03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7B4DF2-FAAC-EC4A-9CF0-6CFF44FDD41B}"/>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5" name="Footer Placeholder 4">
            <a:extLst>
              <a:ext uri="{FF2B5EF4-FFF2-40B4-BE49-F238E27FC236}">
                <a16:creationId xmlns:a16="http://schemas.microsoft.com/office/drawing/2014/main" id="{7630246D-5C3E-8F4A-807C-724B4ECE2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7D330-ED93-7E4B-B55F-F95D22BCB4B5}"/>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398927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6D38-1873-E647-A934-ED4114D85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A2AA5-B6BB-AC4B-810F-A145750E9A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5A4A13-DBAC-EF4E-BE4B-C421C49601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BC9EA4-B4F2-9944-A5F8-CC6E35050F45}"/>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6" name="Footer Placeholder 5">
            <a:extLst>
              <a:ext uri="{FF2B5EF4-FFF2-40B4-BE49-F238E27FC236}">
                <a16:creationId xmlns:a16="http://schemas.microsoft.com/office/drawing/2014/main" id="{EEFB0F50-D6D6-7144-AD44-081010701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E775B-1C1A-4740-8BB6-68287AD65648}"/>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150771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C37E-D296-1646-B135-135EE79044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D50FF0-200A-5143-9DE7-FBDA97951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CCDACC-38EB-FB44-877C-FE16ED89FE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112AD-DC35-EA4B-9F6A-30C0102DC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AC269E-945B-7647-91C4-E8EFE5E2C2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0D9660-1079-E54B-9B2C-F4A1B7D19CAF}"/>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8" name="Footer Placeholder 7">
            <a:extLst>
              <a:ext uri="{FF2B5EF4-FFF2-40B4-BE49-F238E27FC236}">
                <a16:creationId xmlns:a16="http://schemas.microsoft.com/office/drawing/2014/main" id="{56BA7CE6-15FE-8346-B750-9967F1FC6A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0FE6A-5ADB-8F48-9FCA-8BF3D98D7A17}"/>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19986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F985-4ADD-9247-BC98-111B6146AA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8511A4-BACE-0948-90C9-13A9284E8A56}"/>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4" name="Footer Placeholder 3">
            <a:extLst>
              <a:ext uri="{FF2B5EF4-FFF2-40B4-BE49-F238E27FC236}">
                <a16:creationId xmlns:a16="http://schemas.microsoft.com/office/drawing/2014/main" id="{52AB20ED-2335-0B4A-9998-8F80D5B033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010CA-A395-084A-858E-E4C327E24861}"/>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292815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B4B99-C0D3-484F-A5F9-A6372FCC1060}"/>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3" name="Footer Placeholder 2">
            <a:extLst>
              <a:ext uri="{FF2B5EF4-FFF2-40B4-BE49-F238E27FC236}">
                <a16:creationId xmlns:a16="http://schemas.microsoft.com/office/drawing/2014/main" id="{CE9B8AF3-60DA-FA48-8095-72B9662A1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274471-6425-F44C-A7FF-36C3CD304CBA}"/>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345239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DC72-9D00-C340-B6C1-8B425BD4F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5E1B78-71F8-4A4F-8CBB-99AE03167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D680E0-9E2A-8A41-974F-943641F8E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97E523-82E0-1B48-AC80-046D4D24F755}"/>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6" name="Footer Placeholder 5">
            <a:extLst>
              <a:ext uri="{FF2B5EF4-FFF2-40B4-BE49-F238E27FC236}">
                <a16:creationId xmlns:a16="http://schemas.microsoft.com/office/drawing/2014/main" id="{8872C27A-E942-F54F-83C6-0B21402EA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96F5F-EB4A-A348-8F7D-C9FF812768A9}"/>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318266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5DF6-D79A-D640-86D0-2AFB30CA0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B6839B-5AAD-9B44-964B-9313BA749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E47357-0CF3-9B49-BE96-CFC046AD5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3489DB-8778-EE44-9525-3A8407CD3340}"/>
              </a:ext>
            </a:extLst>
          </p:cNvPr>
          <p:cNvSpPr>
            <a:spLocks noGrp="1"/>
          </p:cNvSpPr>
          <p:nvPr>
            <p:ph type="dt" sz="half" idx="10"/>
          </p:nvPr>
        </p:nvSpPr>
        <p:spPr/>
        <p:txBody>
          <a:bodyPr/>
          <a:lstStyle/>
          <a:p>
            <a:fld id="{A86908FE-6F1F-6341-B787-F69E74626222}" type="datetimeFigureOut">
              <a:rPr lang="en-US" smtClean="0"/>
              <a:t>1/11/19</a:t>
            </a:fld>
            <a:endParaRPr lang="en-US"/>
          </a:p>
        </p:txBody>
      </p:sp>
      <p:sp>
        <p:nvSpPr>
          <p:cNvPr id="6" name="Footer Placeholder 5">
            <a:extLst>
              <a:ext uri="{FF2B5EF4-FFF2-40B4-BE49-F238E27FC236}">
                <a16:creationId xmlns:a16="http://schemas.microsoft.com/office/drawing/2014/main" id="{24210EE0-9BD2-BC45-B91E-09DE997AD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C1AB0-33B6-B946-AD00-C06557CB15FA}"/>
              </a:ext>
            </a:extLst>
          </p:cNvPr>
          <p:cNvSpPr>
            <a:spLocks noGrp="1"/>
          </p:cNvSpPr>
          <p:nvPr>
            <p:ph type="sldNum" sz="quarter" idx="12"/>
          </p:nvPr>
        </p:nvSpPr>
        <p:spPr/>
        <p:txBody>
          <a:bodyPr/>
          <a:lstStyle/>
          <a:p>
            <a:fld id="{71E36A1A-08E8-CD42-9625-DE4D0B73E7BB}" type="slidenum">
              <a:rPr lang="en-US" smtClean="0"/>
              <a:t>‹#›</a:t>
            </a:fld>
            <a:endParaRPr lang="en-US"/>
          </a:p>
        </p:txBody>
      </p:sp>
    </p:spTree>
    <p:extLst>
      <p:ext uri="{BB962C8B-B14F-4D97-AF65-F5344CB8AC3E}">
        <p14:creationId xmlns:p14="http://schemas.microsoft.com/office/powerpoint/2010/main" val="112312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1607E-A249-244F-9A5D-9F1D82079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26E2B5-F234-7C49-9B53-786FE8E27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C7AFB-2B3A-244F-AA80-7236A8811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908FE-6F1F-6341-B787-F69E74626222}" type="datetimeFigureOut">
              <a:rPr lang="en-US" smtClean="0"/>
              <a:t>1/11/19</a:t>
            </a:fld>
            <a:endParaRPr lang="en-US"/>
          </a:p>
        </p:txBody>
      </p:sp>
      <p:sp>
        <p:nvSpPr>
          <p:cNvPr id="5" name="Footer Placeholder 4">
            <a:extLst>
              <a:ext uri="{FF2B5EF4-FFF2-40B4-BE49-F238E27FC236}">
                <a16:creationId xmlns:a16="http://schemas.microsoft.com/office/drawing/2014/main" id="{D9F7491A-A0EA-E140-9B64-2A063C0CB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FB86AD-87F0-A543-B382-89D82E84C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36A1A-08E8-CD42-9625-DE4D0B73E7BB}" type="slidenum">
              <a:rPr lang="en-US" smtClean="0"/>
              <a:t>‹#›</a:t>
            </a:fld>
            <a:endParaRPr lang="en-US"/>
          </a:p>
        </p:txBody>
      </p:sp>
    </p:spTree>
    <p:extLst>
      <p:ext uri="{BB962C8B-B14F-4D97-AF65-F5344CB8AC3E}">
        <p14:creationId xmlns:p14="http://schemas.microsoft.com/office/powerpoint/2010/main" val="195635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linkedin.com/in/vivian-ngo-a30bb5a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30C6-2ECB-C64A-8739-322B1F5B76C9}"/>
              </a:ext>
            </a:extLst>
          </p:cNvPr>
          <p:cNvSpPr>
            <a:spLocks noGrp="1"/>
          </p:cNvSpPr>
          <p:nvPr>
            <p:ph type="ctrTitle"/>
          </p:nvPr>
        </p:nvSpPr>
        <p:spPr/>
        <p:txBody>
          <a:bodyPr/>
          <a:lstStyle/>
          <a:p>
            <a:r>
              <a:rPr lang="en-US" dirty="0"/>
              <a:t>STA130 T0209</a:t>
            </a:r>
          </a:p>
        </p:txBody>
      </p:sp>
      <p:sp>
        <p:nvSpPr>
          <p:cNvPr id="3" name="Subtitle 2">
            <a:extLst>
              <a:ext uri="{FF2B5EF4-FFF2-40B4-BE49-F238E27FC236}">
                <a16:creationId xmlns:a16="http://schemas.microsoft.com/office/drawing/2014/main" id="{AFC0DDB4-B8D4-AA43-A176-627508AEE601}"/>
              </a:ext>
            </a:extLst>
          </p:cNvPr>
          <p:cNvSpPr>
            <a:spLocks noGrp="1"/>
          </p:cNvSpPr>
          <p:nvPr>
            <p:ph type="subTitle" idx="1"/>
          </p:nvPr>
        </p:nvSpPr>
        <p:spPr/>
        <p:txBody>
          <a:bodyPr/>
          <a:lstStyle/>
          <a:p>
            <a:r>
              <a:rPr lang="en-US" dirty="0"/>
              <a:t>Week 1: Data Visualization </a:t>
            </a:r>
          </a:p>
        </p:txBody>
      </p:sp>
    </p:spTree>
    <p:extLst>
      <p:ext uri="{BB962C8B-B14F-4D97-AF65-F5344CB8AC3E}">
        <p14:creationId xmlns:p14="http://schemas.microsoft.com/office/powerpoint/2010/main" val="115014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E4E9-D2AE-9948-9A07-84D21BEB252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85A2033-BF5E-EB4A-9D17-29056B424998}"/>
              </a:ext>
            </a:extLst>
          </p:cNvPr>
          <p:cNvPicPr>
            <a:picLocks noGrp="1" noChangeAspect="1"/>
          </p:cNvPicPr>
          <p:nvPr>
            <p:ph idx="1"/>
          </p:nvPr>
        </p:nvPicPr>
        <p:blipFill rotWithShape="1">
          <a:blip r:embed="rId2"/>
          <a:srcRect b="8551"/>
          <a:stretch/>
        </p:blipFill>
        <p:spPr>
          <a:xfrm>
            <a:off x="1453662" y="365126"/>
            <a:ext cx="8740408" cy="5585732"/>
          </a:xfrm>
          <a:prstGeom prst="rect">
            <a:avLst/>
          </a:prstGeom>
        </p:spPr>
      </p:pic>
      <p:sp>
        <p:nvSpPr>
          <p:cNvPr id="6" name="Content Placeholder 2">
            <a:extLst>
              <a:ext uri="{FF2B5EF4-FFF2-40B4-BE49-F238E27FC236}">
                <a16:creationId xmlns:a16="http://schemas.microsoft.com/office/drawing/2014/main" id="{AA1968FA-4267-E642-8262-FDD95BA556BD}"/>
              </a:ext>
            </a:extLst>
          </p:cNvPr>
          <p:cNvSpPr txBox="1">
            <a:spLocks/>
          </p:cNvSpPr>
          <p:nvPr/>
        </p:nvSpPr>
        <p:spPr>
          <a:xfrm>
            <a:off x="863600" y="5972403"/>
            <a:ext cx="10515600" cy="10500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Baby’s birthweight is left skewed since the left tail is longer than the right tail. There is one prominent peak  so the distribution is unimodal. The mode is around 7.5 pounds.</a:t>
            </a:r>
            <a:endParaRPr lang="en-US" dirty="0"/>
          </a:p>
        </p:txBody>
      </p:sp>
    </p:spTree>
    <p:extLst>
      <p:ext uri="{BB962C8B-B14F-4D97-AF65-F5344CB8AC3E}">
        <p14:creationId xmlns:p14="http://schemas.microsoft.com/office/powerpoint/2010/main" val="131963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3272-B040-1A40-B8AB-39835F264E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1BB663-BFB5-314B-B519-F791ED0CE4D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EFC06B-F51D-854C-AA3B-3E81C109D175}"/>
              </a:ext>
            </a:extLst>
          </p:cNvPr>
          <p:cNvPicPr>
            <a:picLocks noChangeAspect="1"/>
          </p:cNvPicPr>
          <p:nvPr/>
        </p:nvPicPr>
        <p:blipFill>
          <a:blip r:embed="rId2"/>
          <a:stretch>
            <a:fillRect/>
          </a:stretch>
        </p:blipFill>
        <p:spPr>
          <a:xfrm>
            <a:off x="1143202" y="0"/>
            <a:ext cx="10636977" cy="6604000"/>
          </a:xfrm>
          <a:prstGeom prst="rect">
            <a:avLst/>
          </a:prstGeom>
        </p:spPr>
      </p:pic>
    </p:spTree>
    <p:extLst>
      <p:ext uri="{BB962C8B-B14F-4D97-AF65-F5344CB8AC3E}">
        <p14:creationId xmlns:p14="http://schemas.microsoft.com/office/powerpoint/2010/main" val="263654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410-5D8D-6943-9CD1-03B9D2ADA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9F2B8-C034-A74A-917C-8A6074A3F2F1}"/>
              </a:ext>
            </a:extLst>
          </p:cNvPr>
          <p:cNvSpPr>
            <a:spLocks noGrp="1"/>
          </p:cNvSpPr>
          <p:nvPr>
            <p:ph idx="1"/>
          </p:nvPr>
        </p:nvSpPr>
        <p:spPr>
          <a:xfrm>
            <a:off x="838200" y="5807929"/>
            <a:ext cx="10515600" cy="1050071"/>
          </a:xfrm>
        </p:spPr>
        <p:txBody>
          <a:bodyPr>
            <a:normAutofit fontScale="92500" lnSpcReduction="20000"/>
          </a:bodyPr>
          <a:lstStyle/>
          <a:p>
            <a:r>
              <a:rPr lang="en-CA" dirty="0"/>
              <a:t>There is no strong association between the mother’s age and the baby’s weight. There is no obvious pattern in the dots which would suggest a relationship between these two variables.</a:t>
            </a:r>
            <a:endParaRPr lang="en-US" dirty="0"/>
          </a:p>
        </p:txBody>
      </p:sp>
      <p:pic>
        <p:nvPicPr>
          <p:cNvPr id="4" name="Picture 3">
            <a:extLst>
              <a:ext uri="{FF2B5EF4-FFF2-40B4-BE49-F238E27FC236}">
                <a16:creationId xmlns:a16="http://schemas.microsoft.com/office/drawing/2014/main" id="{B193DED8-1B81-E14B-94A0-E85BBBBDFE88}"/>
              </a:ext>
            </a:extLst>
          </p:cNvPr>
          <p:cNvPicPr>
            <a:picLocks noChangeAspect="1"/>
          </p:cNvPicPr>
          <p:nvPr/>
        </p:nvPicPr>
        <p:blipFill>
          <a:blip r:embed="rId2"/>
          <a:stretch>
            <a:fillRect/>
          </a:stretch>
        </p:blipFill>
        <p:spPr>
          <a:xfrm>
            <a:off x="1593145" y="0"/>
            <a:ext cx="9005709" cy="5591222"/>
          </a:xfrm>
          <a:prstGeom prst="rect">
            <a:avLst/>
          </a:prstGeom>
        </p:spPr>
      </p:pic>
    </p:spTree>
    <p:extLst>
      <p:ext uri="{BB962C8B-B14F-4D97-AF65-F5344CB8AC3E}">
        <p14:creationId xmlns:p14="http://schemas.microsoft.com/office/powerpoint/2010/main" val="42151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96E6-CBCB-0E46-8239-959192489CE3}"/>
              </a:ext>
            </a:extLst>
          </p:cNvPr>
          <p:cNvSpPr>
            <a:spLocks noGrp="1"/>
          </p:cNvSpPr>
          <p:nvPr>
            <p:ph type="title"/>
          </p:nvPr>
        </p:nvSpPr>
        <p:spPr/>
        <p:txBody>
          <a:bodyPr/>
          <a:lstStyle/>
          <a:p>
            <a:r>
              <a:rPr lang="en-US" b="1" dirty="0"/>
              <a:t>Group Discussion</a:t>
            </a:r>
          </a:p>
        </p:txBody>
      </p:sp>
      <p:sp>
        <p:nvSpPr>
          <p:cNvPr id="3" name="Content Placeholder 2">
            <a:extLst>
              <a:ext uri="{FF2B5EF4-FFF2-40B4-BE49-F238E27FC236}">
                <a16:creationId xmlns:a16="http://schemas.microsoft.com/office/drawing/2014/main" id="{1EA600EF-06B5-2448-A43B-566A7472F666}"/>
              </a:ext>
            </a:extLst>
          </p:cNvPr>
          <p:cNvSpPr>
            <a:spLocks noGrp="1"/>
          </p:cNvSpPr>
          <p:nvPr>
            <p:ph idx="1"/>
          </p:nvPr>
        </p:nvSpPr>
        <p:spPr/>
        <p:txBody>
          <a:bodyPr>
            <a:normAutofit fontScale="92500" lnSpcReduction="20000"/>
          </a:bodyPr>
          <a:lstStyle/>
          <a:p>
            <a:r>
              <a:rPr lang="en-CA" sz="3200" dirty="0">
                <a:effectLst/>
              </a:rPr>
              <a:t>Homework Question #2</a:t>
            </a:r>
          </a:p>
          <a:p>
            <a:pPr lvl="1"/>
            <a:endParaRPr lang="en-US" sz="3200" dirty="0"/>
          </a:p>
          <a:p>
            <a:pPr lvl="1"/>
            <a:r>
              <a:rPr lang="en-US" sz="3200" dirty="0"/>
              <a:t>Describe what the graphs are telling us; i.e., what type of relationships do you notice between parents’ height and that of their children? </a:t>
            </a:r>
            <a:endParaRPr lang="en-CA" sz="3200" dirty="0">
              <a:effectLst/>
            </a:endParaRPr>
          </a:p>
          <a:p>
            <a:pPr lvl="1"/>
            <a:r>
              <a:rPr lang="en-US" sz="3200" dirty="0"/>
              <a:t>Come up with a “story” of your main results, use a few of your graphs (you can make ones not originally asked in the question, if it will help and is appropriate).</a:t>
            </a:r>
            <a:endParaRPr lang="en-CA" sz="3200" dirty="0">
              <a:effectLst/>
            </a:endParaRPr>
          </a:p>
          <a:p>
            <a:pPr lvl="1"/>
            <a:r>
              <a:rPr lang="en-US" sz="3200" dirty="0"/>
              <a:t>Explain what logical order is the most effective to tell their stories.  </a:t>
            </a:r>
            <a:endParaRPr lang="en-CA" sz="3200" dirty="0">
              <a:effectLst/>
            </a:endParaRPr>
          </a:p>
          <a:p>
            <a:pPr lvl="1"/>
            <a:r>
              <a:rPr lang="en-US" sz="3200" dirty="0"/>
              <a:t>Tell the story to each other.</a:t>
            </a:r>
            <a:endParaRPr lang="en-CA" sz="3200" dirty="0">
              <a:effectLst/>
            </a:endParaRPr>
          </a:p>
          <a:p>
            <a:endParaRPr lang="en-US" dirty="0"/>
          </a:p>
        </p:txBody>
      </p:sp>
    </p:spTree>
    <p:extLst>
      <p:ext uri="{BB962C8B-B14F-4D97-AF65-F5344CB8AC3E}">
        <p14:creationId xmlns:p14="http://schemas.microsoft.com/office/powerpoint/2010/main" val="397312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7CB9-58DC-B74D-AC28-F6FB6F715FA4}"/>
              </a:ext>
            </a:extLst>
          </p:cNvPr>
          <p:cNvSpPr>
            <a:spLocks noGrp="1"/>
          </p:cNvSpPr>
          <p:nvPr>
            <p:ph type="title"/>
          </p:nvPr>
        </p:nvSpPr>
        <p:spPr/>
        <p:txBody>
          <a:bodyPr/>
          <a:lstStyle/>
          <a:p>
            <a:r>
              <a:rPr lang="en-US" dirty="0"/>
              <a:t>Writing example</a:t>
            </a:r>
          </a:p>
        </p:txBody>
      </p:sp>
      <p:pic>
        <p:nvPicPr>
          <p:cNvPr id="4" name="Content Placeholder 3">
            <a:extLst>
              <a:ext uri="{FF2B5EF4-FFF2-40B4-BE49-F238E27FC236}">
                <a16:creationId xmlns:a16="http://schemas.microsoft.com/office/drawing/2014/main" id="{A674EFCB-BE71-E648-860D-4B052E4ACE5D}"/>
              </a:ext>
            </a:extLst>
          </p:cNvPr>
          <p:cNvPicPr>
            <a:picLocks noGrp="1" noChangeAspect="1"/>
          </p:cNvPicPr>
          <p:nvPr>
            <p:ph idx="1"/>
          </p:nvPr>
        </p:nvPicPr>
        <p:blipFill>
          <a:blip r:embed="rId2"/>
          <a:stretch>
            <a:fillRect/>
          </a:stretch>
        </p:blipFill>
        <p:spPr>
          <a:xfrm>
            <a:off x="1957754" y="1425148"/>
            <a:ext cx="8276492" cy="5432852"/>
          </a:xfrm>
          <a:prstGeom prst="rect">
            <a:avLst/>
          </a:prstGeom>
        </p:spPr>
      </p:pic>
    </p:spTree>
    <p:extLst>
      <p:ext uri="{BB962C8B-B14F-4D97-AF65-F5344CB8AC3E}">
        <p14:creationId xmlns:p14="http://schemas.microsoft.com/office/powerpoint/2010/main" val="1874977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ED0D-B169-8C4D-858F-41989B2CDB94}"/>
              </a:ext>
            </a:extLst>
          </p:cNvPr>
          <p:cNvSpPr>
            <a:spLocks noGrp="1"/>
          </p:cNvSpPr>
          <p:nvPr>
            <p:ph type="title"/>
          </p:nvPr>
        </p:nvSpPr>
        <p:spPr/>
        <p:txBody>
          <a:bodyPr/>
          <a:lstStyle/>
          <a:p>
            <a:r>
              <a:rPr lang="en-US" dirty="0"/>
              <a:t>Writing example</a:t>
            </a:r>
          </a:p>
        </p:txBody>
      </p:sp>
      <p:pic>
        <p:nvPicPr>
          <p:cNvPr id="4" name="Content Placeholder 3">
            <a:extLst>
              <a:ext uri="{FF2B5EF4-FFF2-40B4-BE49-F238E27FC236}">
                <a16:creationId xmlns:a16="http://schemas.microsoft.com/office/drawing/2014/main" id="{BF091F87-A80B-7D4B-807B-87637DB795AF}"/>
              </a:ext>
            </a:extLst>
          </p:cNvPr>
          <p:cNvPicPr>
            <a:picLocks noGrp="1" noChangeAspect="1"/>
          </p:cNvPicPr>
          <p:nvPr>
            <p:ph idx="1"/>
          </p:nvPr>
        </p:nvPicPr>
        <p:blipFill>
          <a:blip r:embed="rId2"/>
          <a:stretch>
            <a:fillRect/>
          </a:stretch>
        </p:blipFill>
        <p:spPr>
          <a:xfrm>
            <a:off x="679031" y="1690688"/>
            <a:ext cx="10833937" cy="4414540"/>
          </a:xfrm>
          <a:prstGeom prst="rect">
            <a:avLst/>
          </a:prstGeom>
        </p:spPr>
      </p:pic>
    </p:spTree>
    <p:extLst>
      <p:ext uri="{BB962C8B-B14F-4D97-AF65-F5344CB8AC3E}">
        <p14:creationId xmlns:p14="http://schemas.microsoft.com/office/powerpoint/2010/main" val="51936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481B-F7F6-DF4C-B38D-E007FC9C8CC7}"/>
              </a:ext>
            </a:extLst>
          </p:cNvPr>
          <p:cNvSpPr>
            <a:spLocks noGrp="1"/>
          </p:cNvSpPr>
          <p:nvPr>
            <p:ph type="title"/>
          </p:nvPr>
        </p:nvSpPr>
        <p:spPr/>
        <p:txBody>
          <a:bodyPr/>
          <a:lstStyle/>
          <a:p>
            <a:r>
              <a:rPr lang="en-US" dirty="0"/>
              <a:t>Writing example #1</a:t>
            </a:r>
          </a:p>
        </p:txBody>
      </p:sp>
      <p:sp>
        <p:nvSpPr>
          <p:cNvPr id="3" name="Content Placeholder 2">
            <a:extLst>
              <a:ext uri="{FF2B5EF4-FFF2-40B4-BE49-F238E27FC236}">
                <a16:creationId xmlns:a16="http://schemas.microsoft.com/office/drawing/2014/main" id="{1705C924-DDC0-D24A-AB74-9AE884BB9F70}"/>
              </a:ext>
            </a:extLst>
          </p:cNvPr>
          <p:cNvSpPr>
            <a:spLocks noGrp="1"/>
          </p:cNvSpPr>
          <p:nvPr>
            <p:ph idx="1"/>
          </p:nvPr>
        </p:nvSpPr>
        <p:spPr/>
        <p:txBody>
          <a:bodyPr/>
          <a:lstStyle/>
          <a:p>
            <a:r>
              <a:rPr lang="en-US" dirty="0"/>
              <a:t>The </a:t>
            </a:r>
            <a:r>
              <a:rPr lang="en-US" i="1" dirty="0"/>
              <a:t>petal length of </a:t>
            </a:r>
            <a:r>
              <a:rPr lang="en-US" dirty="0"/>
              <a:t>Iris </a:t>
            </a:r>
            <a:r>
              <a:rPr lang="en-US" dirty="0" err="1"/>
              <a:t>setosa</a:t>
            </a:r>
            <a:r>
              <a:rPr lang="en-US" dirty="0"/>
              <a:t> distributes differently from Iris versicolor and Iris virginica. The density plot/histogram of petal length of Iris </a:t>
            </a:r>
            <a:r>
              <a:rPr lang="en-US" dirty="0" err="1"/>
              <a:t>setosa</a:t>
            </a:r>
            <a:r>
              <a:rPr lang="en-US" dirty="0"/>
              <a:t> has a sharp peak while the other two have a flatter distribution. </a:t>
            </a:r>
            <a:endParaRPr lang="en-CA" dirty="0">
              <a:solidFill>
                <a:srgbClr val="FF0000"/>
              </a:solidFill>
            </a:endParaRPr>
          </a:p>
          <a:p>
            <a:endParaRPr lang="en-US" dirty="0"/>
          </a:p>
        </p:txBody>
      </p:sp>
    </p:spTree>
    <p:extLst>
      <p:ext uri="{BB962C8B-B14F-4D97-AF65-F5344CB8AC3E}">
        <p14:creationId xmlns:p14="http://schemas.microsoft.com/office/powerpoint/2010/main" val="295527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B286-5D27-1B47-8C3F-6CE3ED9D738D}"/>
              </a:ext>
            </a:extLst>
          </p:cNvPr>
          <p:cNvSpPr>
            <a:spLocks noGrp="1"/>
          </p:cNvSpPr>
          <p:nvPr>
            <p:ph type="title"/>
          </p:nvPr>
        </p:nvSpPr>
        <p:spPr/>
        <p:txBody>
          <a:bodyPr/>
          <a:lstStyle/>
          <a:p>
            <a:r>
              <a:rPr lang="en-US" dirty="0"/>
              <a:t>Writing example #2</a:t>
            </a:r>
          </a:p>
        </p:txBody>
      </p:sp>
      <p:sp>
        <p:nvSpPr>
          <p:cNvPr id="3" name="Content Placeholder 2">
            <a:extLst>
              <a:ext uri="{FF2B5EF4-FFF2-40B4-BE49-F238E27FC236}">
                <a16:creationId xmlns:a16="http://schemas.microsoft.com/office/drawing/2014/main" id="{9C399D50-6693-D247-8D7A-35AA98D9BD85}"/>
              </a:ext>
            </a:extLst>
          </p:cNvPr>
          <p:cNvSpPr>
            <a:spLocks noGrp="1"/>
          </p:cNvSpPr>
          <p:nvPr>
            <p:ph idx="1"/>
          </p:nvPr>
        </p:nvSpPr>
        <p:spPr>
          <a:xfrm>
            <a:off x="838200" y="1825624"/>
            <a:ext cx="10515600" cy="5032375"/>
          </a:xfrm>
        </p:spPr>
        <p:txBody>
          <a:bodyPr>
            <a:normAutofit/>
          </a:bodyPr>
          <a:lstStyle/>
          <a:p>
            <a:r>
              <a:rPr lang="en-US" dirty="0"/>
              <a:t>We looked at the petal length of </a:t>
            </a:r>
            <a:r>
              <a:rPr lang="en-US" i="1" dirty="0"/>
              <a:t>Iris</a:t>
            </a:r>
            <a:r>
              <a:rPr lang="en-US" dirty="0"/>
              <a:t>.  Specifically, Iris versicolor and Iris virginica, despite having different </a:t>
            </a:r>
            <a:r>
              <a:rPr lang="en-US" dirty="0" err="1"/>
              <a:t>centres</a:t>
            </a:r>
            <a:r>
              <a:rPr lang="en-US" dirty="0"/>
              <a:t>, have similar spread in terms of their petal length. Interestingly, the shape of distribution also differs between the species. We conclude that the petal length of Iris </a:t>
            </a:r>
            <a:r>
              <a:rPr lang="en-US" dirty="0" err="1"/>
              <a:t>setosa</a:t>
            </a:r>
            <a:r>
              <a:rPr lang="en-US" dirty="0"/>
              <a:t>, Iris versicolor and Iris virginica are different in terms of their </a:t>
            </a:r>
            <a:r>
              <a:rPr lang="en-US" dirty="0" err="1"/>
              <a:t>centre</a:t>
            </a:r>
            <a:r>
              <a:rPr lang="en-US" dirty="0"/>
              <a:t>, spread and shape.</a:t>
            </a:r>
            <a:endParaRPr lang="en-CA" dirty="0"/>
          </a:p>
          <a:p>
            <a:endParaRPr lang="en-US" dirty="0"/>
          </a:p>
        </p:txBody>
      </p:sp>
    </p:spTree>
    <p:extLst>
      <p:ext uri="{BB962C8B-B14F-4D97-AF65-F5344CB8AC3E}">
        <p14:creationId xmlns:p14="http://schemas.microsoft.com/office/powerpoint/2010/main" val="82419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2B9D-486F-0840-ACE9-6C3A867D7354}"/>
              </a:ext>
            </a:extLst>
          </p:cNvPr>
          <p:cNvSpPr>
            <a:spLocks noGrp="1"/>
          </p:cNvSpPr>
          <p:nvPr>
            <p:ph type="title"/>
          </p:nvPr>
        </p:nvSpPr>
        <p:spPr/>
        <p:txBody>
          <a:bodyPr/>
          <a:lstStyle/>
          <a:p>
            <a:r>
              <a:rPr lang="en-US" dirty="0"/>
              <a:t>Writing Example #3</a:t>
            </a:r>
          </a:p>
        </p:txBody>
      </p:sp>
      <p:sp>
        <p:nvSpPr>
          <p:cNvPr id="3" name="Content Placeholder 2">
            <a:extLst>
              <a:ext uri="{FF2B5EF4-FFF2-40B4-BE49-F238E27FC236}">
                <a16:creationId xmlns:a16="http://schemas.microsoft.com/office/drawing/2014/main" id="{927C6239-9D38-8F4E-A2B8-9CB3B6031336}"/>
              </a:ext>
            </a:extLst>
          </p:cNvPr>
          <p:cNvSpPr>
            <a:spLocks noGrp="1"/>
          </p:cNvSpPr>
          <p:nvPr>
            <p:ph idx="1"/>
          </p:nvPr>
        </p:nvSpPr>
        <p:spPr>
          <a:xfrm>
            <a:off x="838200" y="1825624"/>
            <a:ext cx="10515600" cy="5032375"/>
          </a:xfrm>
        </p:spPr>
        <p:txBody>
          <a:bodyPr>
            <a:normAutofit/>
          </a:bodyPr>
          <a:lstStyle/>
          <a:p>
            <a:r>
              <a:rPr lang="en-US" dirty="0"/>
              <a:t>The </a:t>
            </a:r>
            <a:r>
              <a:rPr lang="en-US" i="1" dirty="0"/>
              <a:t>petal length in </a:t>
            </a:r>
            <a:r>
              <a:rPr lang="en-US" i="1" dirty="0" err="1"/>
              <a:t>c.m</a:t>
            </a:r>
            <a:r>
              <a:rPr lang="en-US" i="1" dirty="0"/>
              <a:t>.</a:t>
            </a:r>
            <a:r>
              <a:rPr lang="en-US" dirty="0"/>
              <a:t> of </a:t>
            </a:r>
            <a:r>
              <a:rPr lang="en-US" i="1" dirty="0"/>
              <a:t>50 samples from each of three species of Iris</a:t>
            </a:r>
            <a:r>
              <a:rPr lang="en-US" dirty="0"/>
              <a:t> (</a:t>
            </a:r>
            <a:r>
              <a:rPr lang="en-US" i="1" dirty="0"/>
              <a:t>Iris </a:t>
            </a:r>
            <a:r>
              <a:rPr lang="en-US" i="1" dirty="0" err="1"/>
              <a:t>setosa</a:t>
            </a:r>
            <a:r>
              <a:rPr lang="en-US" i="1" dirty="0"/>
              <a:t>, Iris virginica and Iris versicolor</a:t>
            </a:r>
            <a:r>
              <a:rPr lang="en-US" dirty="0"/>
              <a:t>) was investigated/examine/summarized. The graph suggested that </a:t>
            </a:r>
            <a:r>
              <a:rPr lang="en-US" i="1" dirty="0"/>
              <a:t>distribution of petal length is species dependent</a:t>
            </a:r>
            <a:r>
              <a:rPr lang="en-US" dirty="0"/>
              <a:t>. In particular, petal length of Iris </a:t>
            </a:r>
            <a:r>
              <a:rPr lang="en-US" dirty="0" err="1"/>
              <a:t>setosa</a:t>
            </a:r>
            <a:r>
              <a:rPr lang="en-US" dirty="0"/>
              <a:t> is shown to be less variable than Iris versicolor and Iris virginica. However, despite Iris versicolor having on average longer petals than Iris virginica, the range of petal length is similar for these two species. Further, the shape of distribution also differs according to species, with Iris </a:t>
            </a:r>
            <a:r>
              <a:rPr lang="en-US" dirty="0" err="1"/>
              <a:t>setosa</a:t>
            </a:r>
            <a:r>
              <a:rPr lang="en-US" dirty="0"/>
              <a:t> more or less symmetric about its </a:t>
            </a:r>
            <a:r>
              <a:rPr lang="en-US" dirty="0" err="1"/>
              <a:t>centre</a:t>
            </a:r>
            <a:r>
              <a:rPr lang="en-US" dirty="0"/>
              <a:t>, and versicolor and virginica skewed to the left and right, respectively.</a:t>
            </a:r>
          </a:p>
        </p:txBody>
      </p:sp>
    </p:spTree>
    <p:extLst>
      <p:ext uri="{BB962C8B-B14F-4D97-AF65-F5344CB8AC3E}">
        <p14:creationId xmlns:p14="http://schemas.microsoft.com/office/powerpoint/2010/main" val="3435579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481B-F7F6-DF4C-B38D-E007FC9C8CC7}"/>
              </a:ext>
            </a:extLst>
          </p:cNvPr>
          <p:cNvSpPr>
            <a:spLocks noGrp="1"/>
          </p:cNvSpPr>
          <p:nvPr>
            <p:ph type="title"/>
          </p:nvPr>
        </p:nvSpPr>
        <p:spPr/>
        <p:txBody>
          <a:bodyPr/>
          <a:lstStyle/>
          <a:p>
            <a:r>
              <a:rPr lang="en-US" dirty="0"/>
              <a:t>Writing example #1</a:t>
            </a:r>
          </a:p>
        </p:txBody>
      </p:sp>
      <p:sp>
        <p:nvSpPr>
          <p:cNvPr id="3" name="Content Placeholder 2">
            <a:extLst>
              <a:ext uri="{FF2B5EF4-FFF2-40B4-BE49-F238E27FC236}">
                <a16:creationId xmlns:a16="http://schemas.microsoft.com/office/drawing/2014/main" id="{1705C924-DDC0-D24A-AB74-9AE884BB9F70}"/>
              </a:ext>
            </a:extLst>
          </p:cNvPr>
          <p:cNvSpPr>
            <a:spLocks noGrp="1"/>
          </p:cNvSpPr>
          <p:nvPr>
            <p:ph idx="1"/>
          </p:nvPr>
        </p:nvSpPr>
        <p:spPr/>
        <p:txBody>
          <a:bodyPr/>
          <a:lstStyle/>
          <a:p>
            <a:r>
              <a:rPr lang="en-US" dirty="0"/>
              <a:t>The </a:t>
            </a:r>
            <a:r>
              <a:rPr lang="en-US" i="1" dirty="0"/>
              <a:t>petal length of </a:t>
            </a:r>
            <a:r>
              <a:rPr lang="en-US" dirty="0"/>
              <a:t>Iris </a:t>
            </a:r>
            <a:r>
              <a:rPr lang="en-US" dirty="0" err="1"/>
              <a:t>setosa</a:t>
            </a:r>
            <a:r>
              <a:rPr lang="en-US" dirty="0"/>
              <a:t> distributes differently from Iris versicolor and Iris virginica. The density plot/histogram of petal length of Iris </a:t>
            </a:r>
            <a:r>
              <a:rPr lang="en-US" dirty="0" err="1"/>
              <a:t>setosa</a:t>
            </a:r>
            <a:r>
              <a:rPr lang="en-US" dirty="0"/>
              <a:t> has a sharp peak while the other two have a flatter distribution. </a:t>
            </a:r>
          </a:p>
          <a:p>
            <a:endParaRPr lang="en-US" dirty="0"/>
          </a:p>
          <a:p>
            <a:r>
              <a:rPr lang="en-US" sz="2000" i="1" dirty="0">
                <a:solidFill>
                  <a:srgbClr val="FF0000"/>
                </a:solidFill>
              </a:rPr>
              <a:t>The context is missing and description of graphs is not specific and too vague (distributes differently in terms of what?). The most striking features of the graphs were not mentioned and the conclusion is missing or not supported by any statements. No transitions.</a:t>
            </a:r>
            <a:endParaRPr lang="en-CA" sz="2000" dirty="0">
              <a:solidFill>
                <a:srgbClr val="FF0000"/>
              </a:solidFill>
            </a:endParaRPr>
          </a:p>
          <a:p>
            <a:endParaRPr lang="en-CA" dirty="0">
              <a:solidFill>
                <a:srgbClr val="FF0000"/>
              </a:solidFill>
            </a:endParaRPr>
          </a:p>
          <a:p>
            <a:endParaRPr lang="en-US" dirty="0"/>
          </a:p>
        </p:txBody>
      </p:sp>
    </p:spTree>
    <p:extLst>
      <p:ext uri="{BB962C8B-B14F-4D97-AF65-F5344CB8AC3E}">
        <p14:creationId xmlns:p14="http://schemas.microsoft.com/office/powerpoint/2010/main" val="399921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A435-F4A9-2C48-A744-E9BC0B724CCB}"/>
              </a:ext>
            </a:extLst>
          </p:cNvPr>
          <p:cNvSpPr>
            <a:spLocks noGrp="1"/>
          </p:cNvSpPr>
          <p:nvPr>
            <p:ph type="title"/>
          </p:nvPr>
        </p:nvSpPr>
        <p:spPr/>
        <p:txBody>
          <a:bodyPr>
            <a:normAutofit/>
          </a:bodyPr>
          <a:lstStyle/>
          <a:p>
            <a:r>
              <a:rPr lang="en-US" sz="6000" dirty="0"/>
              <a:t>Agenda</a:t>
            </a:r>
          </a:p>
        </p:txBody>
      </p:sp>
      <p:sp>
        <p:nvSpPr>
          <p:cNvPr id="3" name="Content Placeholder 2">
            <a:extLst>
              <a:ext uri="{FF2B5EF4-FFF2-40B4-BE49-F238E27FC236}">
                <a16:creationId xmlns:a16="http://schemas.microsoft.com/office/drawing/2014/main" id="{98F8695C-6B11-494E-BE63-F2D5672ED557}"/>
              </a:ext>
            </a:extLst>
          </p:cNvPr>
          <p:cNvSpPr>
            <a:spLocks noGrp="1"/>
          </p:cNvSpPr>
          <p:nvPr>
            <p:ph idx="1"/>
          </p:nvPr>
        </p:nvSpPr>
        <p:spPr/>
        <p:txBody>
          <a:bodyPr>
            <a:normAutofit/>
          </a:bodyPr>
          <a:lstStyle/>
          <a:p>
            <a:r>
              <a:rPr lang="en-US" sz="4000" dirty="0"/>
              <a:t>Introduction </a:t>
            </a:r>
          </a:p>
          <a:p>
            <a:r>
              <a:rPr lang="en-US" sz="4000" dirty="0"/>
              <a:t>Visualizations and Vocabulary list</a:t>
            </a:r>
          </a:p>
          <a:p>
            <a:r>
              <a:rPr lang="en-US" sz="4000" dirty="0"/>
              <a:t>Group discussion</a:t>
            </a:r>
          </a:p>
          <a:p>
            <a:r>
              <a:rPr lang="en-US" sz="4000" dirty="0"/>
              <a:t>Writing example</a:t>
            </a:r>
          </a:p>
          <a:p>
            <a:r>
              <a:rPr lang="en-US" sz="4000" dirty="0"/>
              <a:t>Short writing exercise </a:t>
            </a:r>
          </a:p>
        </p:txBody>
      </p:sp>
    </p:spTree>
    <p:extLst>
      <p:ext uri="{BB962C8B-B14F-4D97-AF65-F5344CB8AC3E}">
        <p14:creationId xmlns:p14="http://schemas.microsoft.com/office/powerpoint/2010/main" val="3961287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B286-5D27-1B47-8C3F-6CE3ED9D738D}"/>
              </a:ext>
            </a:extLst>
          </p:cNvPr>
          <p:cNvSpPr>
            <a:spLocks noGrp="1"/>
          </p:cNvSpPr>
          <p:nvPr>
            <p:ph type="title"/>
          </p:nvPr>
        </p:nvSpPr>
        <p:spPr/>
        <p:txBody>
          <a:bodyPr/>
          <a:lstStyle/>
          <a:p>
            <a:r>
              <a:rPr lang="en-US" dirty="0"/>
              <a:t>Writing example #2</a:t>
            </a:r>
          </a:p>
        </p:txBody>
      </p:sp>
      <p:sp>
        <p:nvSpPr>
          <p:cNvPr id="3" name="Content Placeholder 2">
            <a:extLst>
              <a:ext uri="{FF2B5EF4-FFF2-40B4-BE49-F238E27FC236}">
                <a16:creationId xmlns:a16="http://schemas.microsoft.com/office/drawing/2014/main" id="{9C399D50-6693-D247-8D7A-35AA98D9BD85}"/>
              </a:ext>
            </a:extLst>
          </p:cNvPr>
          <p:cNvSpPr>
            <a:spLocks noGrp="1"/>
          </p:cNvSpPr>
          <p:nvPr>
            <p:ph idx="1"/>
          </p:nvPr>
        </p:nvSpPr>
        <p:spPr>
          <a:xfrm>
            <a:off x="838200" y="1825624"/>
            <a:ext cx="10515600" cy="5032375"/>
          </a:xfrm>
        </p:spPr>
        <p:txBody>
          <a:bodyPr>
            <a:normAutofit/>
          </a:bodyPr>
          <a:lstStyle/>
          <a:p>
            <a:r>
              <a:rPr lang="en-US" dirty="0"/>
              <a:t>We looked at the petal length of </a:t>
            </a:r>
            <a:r>
              <a:rPr lang="en-US" i="1" dirty="0"/>
              <a:t>Iris</a:t>
            </a:r>
            <a:r>
              <a:rPr lang="en-US" dirty="0"/>
              <a:t>.  Specifically, Iris versicolor and Iris virginica, despite having different </a:t>
            </a:r>
            <a:r>
              <a:rPr lang="en-US" dirty="0" err="1"/>
              <a:t>centres</a:t>
            </a:r>
            <a:r>
              <a:rPr lang="en-US" dirty="0"/>
              <a:t>, have similar spread in terms of their petal length. Interestingly, the shape of distribution also differs between the species. We conclude that the petal length of Iris </a:t>
            </a:r>
            <a:r>
              <a:rPr lang="en-US" dirty="0" err="1"/>
              <a:t>setosa</a:t>
            </a:r>
            <a:r>
              <a:rPr lang="en-US" dirty="0"/>
              <a:t>, Iris versicolor and Iris virginica are different in terms of their </a:t>
            </a:r>
            <a:r>
              <a:rPr lang="en-US" dirty="0" err="1"/>
              <a:t>centre</a:t>
            </a:r>
            <a:r>
              <a:rPr lang="en-US" dirty="0"/>
              <a:t>, spread and shape.</a:t>
            </a:r>
          </a:p>
          <a:p>
            <a:endParaRPr lang="en-CA" dirty="0"/>
          </a:p>
          <a:p>
            <a:r>
              <a:rPr lang="en-US" sz="2200" i="1" dirty="0">
                <a:solidFill>
                  <a:srgbClr val="FF0000"/>
                </a:solidFill>
              </a:rPr>
              <a:t>There was some context, but the connection to all variables used was not clear. </a:t>
            </a:r>
            <a:endParaRPr lang="en-CA" sz="2200" dirty="0">
              <a:solidFill>
                <a:srgbClr val="FF0000"/>
              </a:solidFill>
            </a:endParaRPr>
          </a:p>
          <a:p>
            <a:r>
              <a:rPr lang="en-US" sz="2200" i="1" dirty="0">
                <a:solidFill>
                  <a:srgbClr val="FF0000"/>
                </a:solidFill>
              </a:rPr>
              <a:t>The organization is logical and appropriate use of transitions.</a:t>
            </a:r>
            <a:endParaRPr lang="en-CA" sz="2200" dirty="0">
              <a:solidFill>
                <a:srgbClr val="FF0000"/>
              </a:solidFill>
            </a:endParaRPr>
          </a:p>
          <a:p>
            <a:r>
              <a:rPr lang="en-US" sz="2200" i="1" dirty="0">
                <a:solidFill>
                  <a:srgbClr val="FF0000"/>
                </a:solidFill>
              </a:rPr>
              <a:t>The feature statements contain some information but too vague.</a:t>
            </a:r>
            <a:endParaRPr lang="en-CA" sz="2200" dirty="0">
              <a:solidFill>
                <a:srgbClr val="FF0000"/>
              </a:solidFill>
            </a:endParaRPr>
          </a:p>
          <a:p>
            <a:r>
              <a:rPr lang="en-US" sz="2200" i="1" dirty="0">
                <a:solidFill>
                  <a:srgbClr val="FF0000"/>
                </a:solidFill>
              </a:rPr>
              <a:t>Descriptions of graphs somewhat support the conclusion.</a:t>
            </a:r>
            <a:endParaRPr lang="en-CA" sz="2200" dirty="0">
              <a:solidFill>
                <a:srgbClr val="FF0000"/>
              </a:solidFill>
            </a:endParaRPr>
          </a:p>
          <a:p>
            <a:endParaRPr lang="en-CA" dirty="0"/>
          </a:p>
          <a:p>
            <a:endParaRPr lang="en-US" dirty="0"/>
          </a:p>
        </p:txBody>
      </p:sp>
    </p:spTree>
    <p:extLst>
      <p:ext uri="{BB962C8B-B14F-4D97-AF65-F5344CB8AC3E}">
        <p14:creationId xmlns:p14="http://schemas.microsoft.com/office/powerpoint/2010/main" val="51043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2B9D-486F-0840-ACE9-6C3A867D7354}"/>
              </a:ext>
            </a:extLst>
          </p:cNvPr>
          <p:cNvSpPr>
            <a:spLocks noGrp="1"/>
          </p:cNvSpPr>
          <p:nvPr>
            <p:ph type="title"/>
          </p:nvPr>
        </p:nvSpPr>
        <p:spPr/>
        <p:txBody>
          <a:bodyPr/>
          <a:lstStyle/>
          <a:p>
            <a:r>
              <a:rPr lang="en-US" dirty="0"/>
              <a:t>Writing Example #3</a:t>
            </a:r>
          </a:p>
        </p:txBody>
      </p:sp>
      <p:sp>
        <p:nvSpPr>
          <p:cNvPr id="3" name="Content Placeholder 2">
            <a:extLst>
              <a:ext uri="{FF2B5EF4-FFF2-40B4-BE49-F238E27FC236}">
                <a16:creationId xmlns:a16="http://schemas.microsoft.com/office/drawing/2014/main" id="{927C6239-9D38-8F4E-A2B8-9CB3B6031336}"/>
              </a:ext>
            </a:extLst>
          </p:cNvPr>
          <p:cNvSpPr>
            <a:spLocks noGrp="1"/>
          </p:cNvSpPr>
          <p:nvPr>
            <p:ph idx="1"/>
          </p:nvPr>
        </p:nvSpPr>
        <p:spPr>
          <a:xfrm>
            <a:off x="838200" y="1825624"/>
            <a:ext cx="10515600" cy="5032375"/>
          </a:xfrm>
        </p:spPr>
        <p:txBody>
          <a:bodyPr>
            <a:normAutofit fontScale="92500"/>
          </a:bodyPr>
          <a:lstStyle/>
          <a:p>
            <a:r>
              <a:rPr lang="en-US" dirty="0"/>
              <a:t>The </a:t>
            </a:r>
            <a:r>
              <a:rPr lang="en-US" i="1" dirty="0"/>
              <a:t>petal length in </a:t>
            </a:r>
            <a:r>
              <a:rPr lang="en-US" i="1" dirty="0" err="1"/>
              <a:t>c.m</a:t>
            </a:r>
            <a:r>
              <a:rPr lang="en-US" i="1" dirty="0"/>
              <a:t>.</a:t>
            </a:r>
            <a:r>
              <a:rPr lang="en-US" dirty="0"/>
              <a:t> of </a:t>
            </a:r>
            <a:r>
              <a:rPr lang="en-US" i="1" dirty="0"/>
              <a:t>50 samples from each of three species of Iris</a:t>
            </a:r>
            <a:r>
              <a:rPr lang="en-US" dirty="0"/>
              <a:t> (</a:t>
            </a:r>
            <a:r>
              <a:rPr lang="en-US" i="1" dirty="0"/>
              <a:t>Iris </a:t>
            </a:r>
            <a:r>
              <a:rPr lang="en-US" i="1" dirty="0" err="1"/>
              <a:t>setosa</a:t>
            </a:r>
            <a:r>
              <a:rPr lang="en-US" i="1" dirty="0"/>
              <a:t>, Iris virginica and Iris versicolor</a:t>
            </a:r>
            <a:r>
              <a:rPr lang="en-US" dirty="0"/>
              <a:t>) was investigated/examine/summarized. The graph suggested that </a:t>
            </a:r>
            <a:r>
              <a:rPr lang="en-US" i="1" dirty="0"/>
              <a:t>distribution of petal length is species dependent</a:t>
            </a:r>
            <a:r>
              <a:rPr lang="en-US" dirty="0"/>
              <a:t>. In particular, petal length of Iris </a:t>
            </a:r>
            <a:r>
              <a:rPr lang="en-US" dirty="0" err="1"/>
              <a:t>setosa</a:t>
            </a:r>
            <a:r>
              <a:rPr lang="en-US" dirty="0"/>
              <a:t> is shown to be less variable than Iris versicolor and Iris virginica. However, despite Iris versicolor having on average longer petals than Iris virginica, the range of petal length is similar for these two species. Further, the shape of distribution also differs according to species, with Iris </a:t>
            </a:r>
            <a:r>
              <a:rPr lang="en-US" dirty="0" err="1"/>
              <a:t>setosa</a:t>
            </a:r>
            <a:r>
              <a:rPr lang="en-US" dirty="0"/>
              <a:t> more or less symmetric about its </a:t>
            </a:r>
            <a:r>
              <a:rPr lang="en-US" dirty="0" err="1"/>
              <a:t>centre</a:t>
            </a:r>
            <a:r>
              <a:rPr lang="en-US" dirty="0"/>
              <a:t>, and versicolor and virginica skewed to the left and right, respectively.</a:t>
            </a:r>
          </a:p>
          <a:p>
            <a:endParaRPr lang="en-US" dirty="0"/>
          </a:p>
          <a:p>
            <a:r>
              <a:rPr lang="en-US" sz="2400" i="1" dirty="0">
                <a:solidFill>
                  <a:srgbClr val="FF0000"/>
                </a:solidFill>
              </a:rPr>
              <a:t>Provided the context.</a:t>
            </a:r>
            <a:r>
              <a:rPr lang="en-CA" sz="2400" dirty="0">
                <a:solidFill>
                  <a:srgbClr val="FF0000"/>
                </a:solidFill>
              </a:rPr>
              <a:t> </a:t>
            </a:r>
            <a:r>
              <a:rPr lang="en-US" sz="2400" i="1" dirty="0">
                <a:solidFill>
                  <a:srgbClr val="FF0000"/>
                </a:solidFill>
              </a:rPr>
              <a:t>The organization is logical. The feature statements are detailed and informative.</a:t>
            </a:r>
            <a:r>
              <a:rPr lang="en-CA" sz="2400" dirty="0">
                <a:solidFill>
                  <a:srgbClr val="FF0000"/>
                </a:solidFill>
              </a:rPr>
              <a:t> </a:t>
            </a:r>
            <a:r>
              <a:rPr lang="en-US" sz="2400" i="1" dirty="0">
                <a:solidFill>
                  <a:srgbClr val="FF0000"/>
                </a:solidFill>
              </a:rPr>
              <a:t>Descriptions of graphs support the conclusion.</a:t>
            </a:r>
            <a:endParaRPr lang="en-CA" sz="2400" dirty="0">
              <a:solidFill>
                <a:srgbClr val="FF0000"/>
              </a:solidFill>
            </a:endParaRPr>
          </a:p>
        </p:txBody>
      </p:sp>
    </p:spTree>
    <p:extLst>
      <p:ext uri="{BB962C8B-B14F-4D97-AF65-F5344CB8AC3E}">
        <p14:creationId xmlns:p14="http://schemas.microsoft.com/office/powerpoint/2010/main" val="475804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4423-8B58-AC45-BBA0-DC7B502FB5CC}"/>
              </a:ext>
            </a:extLst>
          </p:cNvPr>
          <p:cNvSpPr>
            <a:spLocks noGrp="1"/>
          </p:cNvSpPr>
          <p:nvPr>
            <p:ph type="title"/>
          </p:nvPr>
        </p:nvSpPr>
        <p:spPr/>
        <p:txBody>
          <a:bodyPr/>
          <a:lstStyle/>
          <a:p>
            <a:r>
              <a:rPr lang="en-US" dirty="0"/>
              <a:t>Short writing exercise </a:t>
            </a:r>
          </a:p>
        </p:txBody>
      </p:sp>
      <p:sp>
        <p:nvSpPr>
          <p:cNvPr id="3" name="Content Placeholder 2">
            <a:extLst>
              <a:ext uri="{FF2B5EF4-FFF2-40B4-BE49-F238E27FC236}">
                <a16:creationId xmlns:a16="http://schemas.microsoft.com/office/drawing/2014/main" id="{6035297F-528D-D94A-B6D5-357DF1D48E6A}"/>
              </a:ext>
            </a:extLst>
          </p:cNvPr>
          <p:cNvSpPr>
            <a:spLocks noGrp="1"/>
          </p:cNvSpPr>
          <p:nvPr>
            <p:ph idx="1"/>
          </p:nvPr>
        </p:nvSpPr>
        <p:spPr>
          <a:xfrm>
            <a:off x="445477" y="1840646"/>
            <a:ext cx="3088542" cy="4351338"/>
          </a:xfrm>
        </p:spPr>
        <p:txBody>
          <a:bodyPr>
            <a:normAutofit fontScale="92500" lnSpcReduction="10000"/>
          </a:bodyPr>
          <a:lstStyle/>
          <a:p>
            <a:r>
              <a:rPr lang="en-US" dirty="0"/>
              <a:t>Write a short paragraph to describe coherently the graphs you produced and structure these graphs to tell a story. Use at least 3 graphs from question 2 to support the story. </a:t>
            </a:r>
          </a:p>
          <a:p>
            <a:r>
              <a:rPr lang="en-US" dirty="0"/>
              <a:t>Submit on Quercus</a:t>
            </a:r>
          </a:p>
        </p:txBody>
      </p:sp>
      <p:pic>
        <p:nvPicPr>
          <p:cNvPr id="4" name="Picture 3">
            <a:extLst>
              <a:ext uri="{FF2B5EF4-FFF2-40B4-BE49-F238E27FC236}">
                <a16:creationId xmlns:a16="http://schemas.microsoft.com/office/drawing/2014/main" id="{D88D552E-5E03-B84E-98C1-7DAB51509F36}"/>
              </a:ext>
            </a:extLst>
          </p:cNvPr>
          <p:cNvPicPr>
            <a:picLocks noChangeAspect="1"/>
          </p:cNvPicPr>
          <p:nvPr/>
        </p:nvPicPr>
        <p:blipFill>
          <a:blip r:embed="rId2"/>
          <a:stretch>
            <a:fillRect/>
          </a:stretch>
        </p:blipFill>
        <p:spPr>
          <a:xfrm>
            <a:off x="3534018" y="1361611"/>
            <a:ext cx="8657981" cy="5015377"/>
          </a:xfrm>
          <a:prstGeom prst="rect">
            <a:avLst/>
          </a:prstGeom>
        </p:spPr>
      </p:pic>
    </p:spTree>
    <p:extLst>
      <p:ext uri="{BB962C8B-B14F-4D97-AF65-F5344CB8AC3E}">
        <p14:creationId xmlns:p14="http://schemas.microsoft.com/office/powerpoint/2010/main" val="217091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B349-B94D-B049-86CF-5A980D067BD6}"/>
              </a:ext>
            </a:extLst>
          </p:cNvPr>
          <p:cNvSpPr>
            <a:spLocks noGrp="1"/>
          </p:cNvSpPr>
          <p:nvPr>
            <p:ph type="title"/>
          </p:nvPr>
        </p:nvSpPr>
        <p:spPr/>
        <p:txBody>
          <a:bodyPr>
            <a:normAutofit/>
          </a:bodyPr>
          <a:lstStyle/>
          <a:p>
            <a:r>
              <a:rPr lang="en-US" sz="7000" b="1" dirty="0"/>
              <a:t>Introduction</a:t>
            </a:r>
          </a:p>
        </p:txBody>
      </p:sp>
      <p:sp>
        <p:nvSpPr>
          <p:cNvPr id="3" name="Content Placeholder 2">
            <a:extLst>
              <a:ext uri="{FF2B5EF4-FFF2-40B4-BE49-F238E27FC236}">
                <a16:creationId xmlns:a16="http://schemas.microsoft.com/office/drawing/2014/main" id="{1A967F3D-560E-7544-B6B7-E89E43795EDE}"/>
              </a:ext>
            </a:extLst>
          </p:cNvPr>
          <p:cNvSpPr>
            <a:spLocks noGrp="1"/>
          </p:cNvSpPr>
          <p:nvPr>
            <p:ph idx="1"/>
          </p:nvPr>
        </p:nvSpPr>
        <p:spPr/>
        <p:txBody>
          <a:bodyPr/>
          <a:lstStyle/>
          <a:p>
            <a:r>
              <a:rPr lang="en-US" sz="4000" dirty="0"/>
              <a:t>L0201, Nathalie Moon, Monday 2-4pm </a:t>
            </a:r>
          </a:p>
          <a:p>
            <a:r>
              <a:rPr lang="en-US" sz="4000" dirty="0"/>
              <a:t>T0209, Vivian Ngo, Friday 2-4pm, AP124</a:t>
            </a:r>
          </a:p>
          <a:p>
            <a:endParaRPr lang="en-US" sz="4000" dirty="0"/>
          </a:p>
          <a:p>
            <a:r>
              <a:rPr lang="en-US" sz="4000" dirty="0"/>
              <a:t>TA: Vivian Ngo </a:t>
            </a:r>
          </a:p>
          <a:p>
            <a:r>
              <a:rPr lang="en-US" sz="4000" dirty="0"/>
              <a:t>Statistics Specialist, Mathematics Major</a:t>
            </a:r>
          </a:p>
          <a:p>
            <a:pPr fontAlgn="base"/>
            <a:r>
              <a:rPr lang="en-CA" sz="4000" dirty="0">
                <a:hlinkClick r:id="rId2"/>
              </a:rPr>
              <a:t>www.linkedin.com/in/vivian-ngo-a30bb5a8</a:t>
            </a:r>
            <a:endParaRPr lang="en-CA" sz="4000" dirty="0"/>
          </a:p>
          <a:p>
            <a:endParaRPr lang="en-US" dirty="0"/>
          </a:p>
        </p:txBody>
      </p:sp>
    </p:spTree>
    <p:extLst>
      <p:ext uri="{BB962C8B-B14F-4D97-AF65-F5344CB8AC3E}">
        <p14:creationId xmlns:p14="http://schemas.microsoft.com/office/powerpoint/2010/main" val="220456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B649-30D6-0248-BD7E-D15B5079202D}"/>
              </a:ext>
            </a:extLst>
          </p:cNvPr>
          <p:cNvSpPr>
            <a:spLocks noGrp="1"/>
          </p:cNvSpPr>
          <p:nvPr>
            <p:ph type="title"/>
          </p:nvPr>
        </p:nvSpPr>
        <p:spPr/>
        <p:txBody>
          <a:bodyPr/>
          <a:lstStyle/>
          <a:p>
            <a:r>
              <a:rPr lang="en-US" dirty="0"/>
              <a:t>Visualizations and Vocabulary list</a:t>
            </a:r>
          </a:p>
        </p:txBody>
      </p:sp>
      <p:pic>
        <p:nvPicPr>
          <p:cNvPr id="5" name="Content Placeholder 4">
            <a:extLst>
              <a:ext uri="{FF2B5EF4-FFF2-40B4-BE49-F238E27FC236}">
                <a16:creationId xmlns:a16="http://schemas.microsoft.com/office/drawing/2014/main" id="{53232F3F-A8D4-FB45-990D-7C1ABE86F734}"/>
              </a:ext>
            </a:extLst>
          </p:cNvPr>
          <p:cNvPicPr>
            <a:picLocks noGrp="1" noChangeAspect="1"/>
          </p:cNvPicPr>
          <p:nvPr>
            <p:ph idx="1"/>
          </p:nvPr>
        </p:nvPicPr>
        <p:blipFill>
          <a:blip r:embed="rId2"/>
          <a:stretch>
            <a:fillRect/>
          </a:stretch>
        </p:blipFill>
        <p:spPr>
          <a:xfrm>
            <a:off x="1044618" y="1442211"/>
            <a:ext cx="9576490" cy="5415789"/>
          </a:xfrm>
          <a:prstGeom prst="rect">
            <a:avLst/>
          </a:prstGeom>
        </p:spPr>
      </p:pic>
    </p:spTree>
    <p:extLst>
      <p:ext uri="{BB962C8B-B14F-4D97-AF65-F5344CB8AC3E}">
        <p14:creationId xmlns:p14="http://schemas.microsoft.com/office/powerpoint/2010/main" val="69641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FE9A-358A-B54E-B26E-496C1014E4DA}"/>
              </a:ext>
            </a:extLst>
          </p:cNvPr>
          <p:cNvSpPr>
            <a:spLocks noGrp="1"/>
          </p:cNvSpPr>
          <p:nvPr>
            <p:ph type="title"/>
          </p:nvPr>
        </p:nvSpPr>
        <p:spPr/>
        <p:txBody>
          <a:bodyPr/>
          <a:lstStyle/>
          <a:p>
            <a:r>
              <a:rPr lang="en-US" dirty="0"/>
              <a:t>Visualizations and Vocabulary list</a:t>
            </a:r>
          </a:p>
        </p:txBody>
      </p:sp>
      <p:pic>
        <p:nvPicPr>
          <p:cNvPr id="5" name="Content Placeholder 4">
            <a:extLst>
              <a:ext uri="{FF2B5EF4-FFF2-40B4-BE49-F238E27FC236}">
                <a16:creationId xmlns:a16="http://schemas.microsoft.com/office/drawing/2014/main" id="{04F7850D-3461-B34D-9906-31CBFA660042}"/>
              </a:ext>
            </a:extLst>
          </p:cNvPr>
          <p:cNvPicPr>
            <a:picLocks noGrp="1" noChangeAspect="1"/>
          </p:cNvPicPr>
          <p:nvPr>
            <p:ph idx="1"/>
          </p:nvPr>
        </p:nvPicPr>
        <p:blipFill>
          <a:blip r:embed="rId2"/>
          <a:stretch>
            <a:fillRect/>
          </a:stretch>
        </p:blipFill>
        <p:spPr>
          <a:xfrm>
            <a:off x="0" y="2297723"/>
            <a:ext cx="12382897" cy="3165231"/>
          </a:xfrm>
          <a:prstGeom prst="rect">
            <a:avLst/>
          </a:prstGeom>
        </p:spPr>
      </p:pic>
    </p:spTree>
    <p:extLst>
      <p:ext uri="{BB962C8B-B14F-4D97-AF65-F5344CB8AC3E}">
        <p14:creationId xmlns:p14="http://schemas.microsoft.com/office/powerpoint/2010/main" val="383867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2321-A354-A744-9DD1-B795495AF322}"/>
              </a:ext>
            </a:extLst>
          </p:cNvPr>
          <p:cNvSpPr>
            <a:spLocks noGrp="1"/>
          </p:cNvSpPr>
          <p:nvPr>
            <p:ph type="title"/>
          </p:nvPr>
        </p:nvSpPr>
        <p:spPr/>
        <p:txBody>
          <a:bodyPr/>
          <a:lstStyle/>
          <a:p>
            <a:r>
              <a:rPr lang="en-US" dirty="0"/>
              <a:t>Visualizations and Vocabulary list</a:t>
            </a:r>
          </a:p>
        </p:txBody>
      </p:sp>
      <p:pic>
        <p:nvPicPr>
          <p:cNvPr id="4" name="Picture 3">
            <a:extLst>
              <a:ext uri="{FF2B5EF4-FFF2-40B4-BE49-F238E27FC236}">
                <a16:creationId xmlns:a16="http://schemas.microsoft.com/office/drawing/2014/main" id="{DD5C7263-2191-BF4A-A9DD-296718EA3BF7}"/>
              </a:ext>
            </a:extLst>
          </p:cNvPr>
          <p:cNvPicPr>
            <a:picLocks noChangeAspect="1"/>
          </p:cNvPicPr>
          <p:nvPr/>
        </p:nvPicPr>
        <p:blipFill rotWithShape="1">
          <a:blip r:embed="rId2"/>
          <a:srcRect r="50091"/>
          <a:stretch/>
        </p:blipFill>
        <p:spPr>
          <a:xfrm>
            <a:off x="734869" y="1451326"/>
            <a:ext cx="10126719" cy="4459055"/>
          </a:xfrm>
          <a:prstGeom prst="rect">
            <a:avLst/>
          </a:prstGeom>
        </p:spPr>
      </p:pic>
    </p:spTree>
    <p:extLst>
      <p:ext uri="{BB962C8B-B14F-4D97-AF65-F5344CB8AC3E}">
        <p14:creationId xmlns:p14="http://schemas.microsoft.com/office/powerpoint/2010/main" val="30389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94E6-4871-FA40-A3EF-BF6485C8B73F}"/>
              </a:ext>
            </a:extLst>
          </p:cNvPr>
          <p:cNvSpPr>
            <a:spLocks noGrp="1"/>
          </p:cNvSpPr>
          <p:nvPr>
            <p:ph type="title"/>
          </p:nvPr>
        </p:nvSpPr>
        <p:spPr/>
        <p:txBody>
          <a:bodyPr/>
          <a:lstStyle/>
          <a:p>
            <a:r>
              <a:rPr lang="en-US" dirty="0"/>
              <a:t>Visualizations and Vocabulary list</a:t>
            </a:r>
          </a:p>
        </p:txBody>
      </p:sp>
      <p:pic>
        <p:nvPicPr>
          <p:cNvPr id="4" name="Content Placeholder 3">
            <a:extLst>
              <a:ext uri="{FF2B5EF4-FFF2-40B4-BE49-F238E27FC236}">
                <a16:creationId xmlns:a16="http://schemas.microsoft.com/office/drawing/2014/main" id="{825D25D9-1DB9-674C-A258-49DD719F1CB4}"/>
              </a:ext>
            </a:extLst>
          </p:cNvPr>
          <p:cNvPicPr>
            <a:picLocks noGrp="1" noChangeAspect="1"/>
          </p:cNvPicPr>
          <p:nvPr>
            <p:ph idx="1"/>
          </p:nvPr>
        </p:nvPicPr>
        <p:blipFill rotWithShape="1">
          <a:blip r:embed="rId2"/>
          <a:srcRect l="49686"/>
          <a:stretch/>
        </p:blipFill>
        <p:spPr>
          <a:xfrm>
            <a:off x="983099" y="1785831"/>
            <a:ext cx="10236836" cy="4471246"/>
          </a:xfrm>
          <a:prstGeom prst="rect">
            <a:avLst/>
          </a:prstGeom>
        </p:spPr>
      </p:pic>
    </p:spTree>
    <p:extLst>
      <p:ext uri="{BB962C8B-B14F-4D97-AF65-F5344CB8AC3E}">
        <p14:creationId xmlns:p14="http://schemas.microsoft.com/office/powerpoint/2010/main" val="223722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9001-24B5-FF41-817F-D82BBFD45A0B}"/>
              </a:ext>
            </a:extLst>
          </p:cNvPr>
          <p:cNvSpPr>
            <a:spLocks noGrp="1"/>
          </p:cNvSpPr>
          <p:nvPr>
            <p:ph type="title"/>
          </p:nvPr>
        </p:nvSpPr>
        <p:spPr/>
        <p:txBody>
          <a:bodyPr/>
          <a:lstStyle/>
          <a:p>
            <a:r>
              <a:rPr lang="en-US" dirty="0"/>
              <a:t>Visualizations and Vocabulary list</a:t>
            </a:r>
          </a:p>
        </p:txBody>
      </p:sp>
      <p:pic>
        <p:nvPicPr>
          <p:cNvPr id="4" name="Picture 3">
            <a:extLst>
              <a:ext uri="{FF2B5EF4-FFF2-40B4-BE49-F238E27FC236}">
                <a16:creationId xmlns:a16="http://schemas.microsoft.com/office/drawing/2014/main" id="{0074B77A-30B2-664A-9603-7BC5A9AF0A30}"/>
              </a:ext>
            </a:extLst>
          </p:cNvPr>
          <p:cNvPicPr>
            <a:picLocks noChangeAspect="1"/>
          </p:cNvPicPr>
          <p:nvPr/>
        </p:nvPicPr>
        <p:blipFill>
          <a:blip r:embed="rId2"/>
          <a:stretch>
            <a:fillRect/>
          </a:stretch>
        </p:blipFill>
        <p:spPr>
          <a:xfrm>
            <a:off x="297922" y="1976652"/>
            <a:ext cx="11894078" cy="2361162"/>
          </a:xfrm>
          <a:prstGeom prst="rect">
            <a:avLst/>
          </a:prstGeom>
        </p:spPr>
      </p:pic>
    </p:spTree>
    <p:extLst>
      <p:ext uri="{BB962C8B-B14F-4D97-AF65-F5344CB8AC3E}">
        <p14:creationId xmlns:p14="http://schemas.microsoft.com/office/powerpoint/2010/main" val="137604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B704-3440-F448-8D69-F5A3598613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86021D-D545-B541-8264-85C898EBC545}"/>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DB0C3EBE-9BDF-9E45-A4EB-A09AC615F5D3}"/>
              </a:ext>
            </a:extLst>
          </p:cNvPr>
          <p:cNvPicPr>
            <a:picLocks noChangeAspect="1"/>
          </p:cNvPicPr>
          <p:nvPr/>
        </p:nvPicPr>
        <p:blipFill rotWithShape="1">
          <a:blip r:embed="rId2"/>
          <a:srcRect b="8477"/>
          <a:stretch/>
        </p:blipFill>
        <p:spPr>
          <a:xfrm>
            <a:off x="1138249" y="365125"/>
            <a:ext cx="9890789" cy="6325960"/>
          </a:xfrm>
          <a:prstGeom prst="rect">
            <a:avLst/>
          </a:prstGeom>
        </p:spPr>
      </p:pic>
    </p:spTree>
    <p:extLst>
      <p:ext uri="{BB962C8B-B14F-4D97-AF65-F5344CB8AC3E}">
        <p14:creationId xmlns:p14="http://schemas.microsoft.com/office/powerpoint/2010/main" val="2230955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728</Words>
  <Application>Microsoft Macintosh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STA130 T0209</vt:lpstr>
      <vt:lpstr>Agenda</vt:lpstr>
      <vt:lpstr>Introduction</vt:lpstr>
      <vt:lpstr>Visualizations and Vocabulary list</vt:lpstr>
      <vt:lpstr>Visualizations and Vocabulary list</vt:lpstr>
      <vt:lpstr>Visualizations and Vocabulary list</vt:lpstr>
      <vt:lpstr>Visualizations and Vocabulary list</vt:lpstr>
      <vt:lpstr>Visualizations and Vocabulary list</vt:lpstr>
      <vt:lpstr>PowerPoint Presentation</vt:lpstr>
      <vt:lpstr>PowerPoint Presentation</vt:lpstr>
      <vt:lpstr>PowerPoint Presentation</vt:lpstr>
      <vt:lpstr>PowerPoint Presentation</vt:lpstr>
      <vt:lpstr>Group Discussion</vt:lpstr>
      <vt:lpstr>Writing example</vt:lpstr>
      <vt:lpstr>Writing example</vt:lpstr>
      <vt:lpstr>Writing example #1</vt:lpstr>
      <vt:lpstr>Writing example #2</vt:lpstr>
      <vt:lpstr>Writing Example #3</vt:lpstr>
      <vt:lpstr>Writing example #1</vt:lpstr>
      <vt:lpstr>Writing example #2</vt:lpstr>
      <vt:lpstr>Writing Example #3</vt:lpstr>
      <vt:lpstr>Short writing exercise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STA130 T0209</dc:title>
  <dc:creator>Microsoft Office User</dc:creator>
  <cp:lastModifiedBy>Microsoft Office User</cp:lastModifiedBy>
  <cp:revision>7</cp:revision>
  <dcterms:created xsi:type="dcterms:W3CDTF">2019-01-11T02:38:41Z</dcterms:created>
  <dcterms:modified xsi:type="dcterms:W3CDTF">2019-01-11T18:23:12Z</dcterms:modified>
</cp:coreProperties>
</file>