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67" r:id="rId17"/>
    <p:sldId id="266" r:id="rId18"/>
    <p:sldId id="268" r:id="rId1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95B2FA6-0105-4608-82FE-C9D1D57F26B9}">
          <p14:sldIdLst>
            <p14:sldId id="256"/>
            <p14:sldId id="257"/>
            <p14:sldId id="273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9"/>
            <p14:sldId id="270"/>
            <p14:sldId id="271"/>
            <p14:sldId id="272"/>
            <p14:sldId id="267"/>
            <p14:sldId id="266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0892-1026-4709-B7D9-AE635EF1FF0A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06D-E90F-410C-964A-F16CF6EF06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9751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0892-1026-4709-B7D9-AE635EF1FF0A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06D-E90F-410C-964A-F16CF6EF06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42835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0892-1026-4709-B7D9-AE635EF1FF0A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06D-E90F-410C-964A-F16CF6EF0685}" type="slidenum">
              <a:rPr lang="es-GT" smtClean="0"/>
              <a:t>‹Nº›</a:t>
            </a:fld>
            <a:endParaRPr lang="es-G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246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0892-1026-4709-B7D9-AE635EF1FF0A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06D-E90F-410C-964A-F16CF6EF06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4589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0892-1026-4709-B7D9-AE635EF1FF0A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06D-E90F-410C-964A-F16CF6EF0685}" type="slidenum">
              <a:rPr lang="es-GT" smtClean="0"/>
              <a:t>‹Nº›</a:t>
            </a:fld>
            <a:endParaRPr lang="es-G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703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0892-1026-4709-B7D9-AE635EF1FF0A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06D-E90F-410C-964A-F16CF6EF06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2899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0892-1026-4709-B7D9-AE635EF1FF0A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06D-E90F-410C-964A-F16CF6EF06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9108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0892-1026-4709-B7D9-AE635EF1FF0A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06D-E90F-410C-964A-F16CF6EF06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5490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0892-1026-4709-B7D9-AE635EF1FF0A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06D-E90F-410C-964A-F16CF6EF06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6322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0892-1026-4709-B7D9-AE635EF1FF0A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06D-E90F-410C-964A-F16CF6EF06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1136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0892-1026-4709-B7D9-AE635EF1FF0A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06D-E90F-410C-964A-F16CF6EF06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87748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0892-1026-4709-B7D9-AE635EF1FF0A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06D-E90F-410C-964A-F16CF6EF06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61390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0892-1026-4709-B7D9-AE635EF1FF0A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06D-E90F-410C-964A-F16CF6EF06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2294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0892-1026-4709-B7D9-AE635EF1FF0A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06D-E90F-410C-964A-F16CF6EF06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37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0892-1026-4709-B7D9-AE635EF1FF0A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06D-E90F-410C-964A-F16CF6EF06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76210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06D-E90F-410C-964A-F16CF6EF0685}" type="slidenum">
              <a:rPr lang="es-GT" smtClean="0"/>
              <a:t>‹Nº›</a:t>
            </a:fld>
            <a:endParaRPr lang="es-G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0892-1026-4709-B7D9-AE635EF1FF0A}" type="datetimeFigureOut">
              <a:rPr lang="es-GT" smtClean="0"/>
              <a:t>25/06/2018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6496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33000"/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00892-1026-4709-B7D9-AE635EF1FF0A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78606D-E90F-410C-964A-F16CF6EF06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2730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es.wikipedia.org/wiki/Capgemini#cite_note-capgeminiclub.com-9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800" b="1" cap="none" spc="50" dirty="0" err="1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Capgemini</a:t>
            </a:r>
            <a:endParaRPr lang="es-GT" sz="8800" b="1" cap="none" spc="50" dirty="0">
              <a:ln w="0"/>
              <a:solidFill>
                <a:schemeClr val="accent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GT" sz="3200" dirty="0" smtClean="0">
                <a:solidFill>
                  <a:schemeClr val="tx2">
                    <a:lumMod val="50000"/>
                  </a:schemeClr>
                </a:solidFill>
              </a:rPr>
              <a:t>Línea de tiempo</a:t>
            </a:r>
            <a:endParaRPr lang="es-GT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54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chemeClr val="tx2">
                    <a:lumMod val="50000"/>
                  </a:schemeClr>
                </a:solidFill>
              </a:rPr>
              <a:t>2000</a:t>
            </a:r>
            <a:endParaRPr lang="es-G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333" y="1797269"/>
            <a:ext cx="5045549" cy="4244092"/>
          </a:xfrm>
        </p:spPr>
        <p:txBody>
          <a:bodyPr>
            <a:noAutofit/>
          </a:bodyPr>
          <a:lstStyle/>
          <a:p>
            <a:r>
              <a:rPr lang="es-GT" sz="3200" dirty="0"/>
              <a:t>En 2000, </a:t>
            </a:r>
            <a:r>
              <a:rPr lang="es-GT" sz="3200" dirty="0" err="1"/>
              <a:t>Cap</a:t>
            </a:r>
            <a:r>
              <a:rPr lang="es-GT" sz="3200" dirty="0"/>
              <a:t> </a:t>
            </a:r>
            <a:r>
              <a:rPr lang="es-GT" sz="3200" dirty="0" err="1"/>
              <a:t>Gemini</a:t>
            </a:r>
            <a:r>
              <a:rPr lang="es-GT" sz="3200" dirty="0"/>
              <a:t> </a:t>
            </a:r>
            <a:r>
              <a:rPr lang="es-GT" sz="3200" dirty="0" smtClean="0"/>
              <a:t>Ernst &amp; Young adquirió </a:t>
            </a:r>
            <a:r>
              <a:rPr lang="es-GT" sz="3200" dirty="0" err="1"/>
              <a:t>Consulting</a:t>
            </a:r>
            <a:r>
              <a:rPr lang="es-GT" sz="3200" dirty="0"/>
              <a:t>. Al mismo tiempo se integra </a:t>
            </a:r>
            <a:r>
              <a:rPr lang="es-GT" sz="3200" dirty="0" err="1"/>
              <a:t>Gemini</a:t>
            </a:r>
            <a:r>
              <a:rPr lang="es-GT" sz="3200" dirty="0"/>
              <a:t> </a:t>
            </a:r>
            <a:r>
              <a:rPr lang="es-GT" sz="3200" dirty="0" err="1"/>
              <a:t>Consulting</a:t>
            </a:r>
            <a:r>
              <a:rPr lang="es-GT" sz="3200" dirty="0"/>
              <a:t> para formar </a:t>
            </a:r>
            <a:r>
              <a:rPr lang="es-GT" sz="3200" dirty="0" err="1"/>
              <a:t>Cap</a:t>
            </a:r>
            <a:r>
              <a:rPr lang="es-GT" sz="3200" dirty="0"/>
              <a:t> </a:t>
            </a:r>
            <a:r>
              <a:rPr lang="es-GT" sz="3200" dirty="0" err="1"/>
              <a:t>Gemini</a:t>
            </a:r>
            <a:r>
              <a:rPr lang="es-GT" sz="3200" dirty="0"/>
              <a:t> Ernst &amp; </a:t>
            </a:r>
            <a:r>
              <a:rPr lang="es-GT" sz="3200" dirty="0" smtClean="0"/>
              <a:t>Young.</a:t>
            </a:r>
            <a:endParaRPr lang="es-GT" sz="3200" dirty="0"/>
          </a:p>
        </p:txBody>
      </p:sp>
      <p:pic>
        <p:nvPicPr>
          <p:cNvPr id="7170" name="Picture 2" descr="Resultado de imagen para Capgemini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89" y="2224522"/>
            <a:ext cx="5272987" cy="338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53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2002</a:t>
            </a:r>
            <a:endParaRPr lang="es-GT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GT" sz="3200" dirty="0"/>
              <a:t> </a:t>
            </a:r>
            <a:r>
              <a:rPr lang="es-GT" sz="3200" dirty="0" err="1"/>
              <a:t>Cap</a:t>
            </a:r>
            <a:r>
              <a:rPr lang="es-GT" sz="3200" dirty="0"/>
              <a:t> </a:t>
            </a:r>
            <a:r>
              <a:rPr lang="es-GT" sz="3200" dirty="0" err="1"/>
              <a:t>Gemini</a:t>
            </a:r>
            <a:r>
              <a:rPr lang="es-GT" sz="3200" dirty="0"/>
              <a:t> relanzó su marca </a:t>
            </a:r>
            <a:r>
              <a:rPr lang="es-GT" sz="3200" dirty="0" err="1"/>
              <a:t>Sogeti</a:t>
            </a:r>
            <a:r>
              <a:rPr lang="es-GT" sz="3200" dirty="0"/>
              <a:t>, la creación de una nueva entidad jurídica que lleva el nombre original de la compañía, con sede en </a:t>
            </a:r>
            <a:r>
              <a:rPr lang="es-GT" sz="3200" dirty="0" smtClean="0"/>
              <a:t>Bruselas</a:t>
            </a:r>
            <a:r>
              <a:rPr lang="es-GT" sz="3200" dirty="0"/>
              <a:t>.</a:t>
            </a:r>
          </a:p>
        </p:txBody>
      </p:sp>
      <p:pic>
        <p:nvPicPr>
          <p:cNvPr id="9218" name="Picture 2" descr="Resultado de imagen para Capgemini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160588"/>
            <a:ext cx="38814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017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chemeClr val="tx2">
                    <a:lumMod val="50000"/>
                  </a:schemeClr>
                </a:solidFill>
              </a:rPr>
              <a:t>2003</a:t>
            </a:r>
            <a:endParaRPr lang="es-G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GT" sz="3200" dirty="0"/>
              <a:t>la empresa adquirió </a:t>
            </a:r>
            <a:r>
              <a:rPr lang="es-GT" sz="3200" dirty="0" err="1"/>
              <a:t>Transiciel</a:t>
            </a:r>
            <a:r>
              <a:rPr lang="es-GT" sz="3200" dirty="0"/>
              <a:t> y fusionó las dos prácticas en </a:t>
            </a:r>
            <a:r>
              <a:rPr lang="es-GT" sz="3200" dirty="0" err="1"/>
              <a:t>Sogeti-Transiciel</a:t>
            </a:r>
            <a:r>
              <a:rPr lang="es-GT" sz="3200" dirty="0"/>
              <a:t> (posteriormente consolidado dentro </a:t>
            </a:r>
            <a:r>
              <a:rPr lang="es-GT" sz="3200" dirty="0" err="1"/>
              <a:t>Sogeti</a:t>
            </a:r>
            <a:r>
              <a:rPr lang="es-GT" sz="3200" dirty="0"/>
              <a:t> en 2006).</a:t>
            </a:r>
          </a:p>
        </p:txBody>
      </p:sp>
      <p:pic>
        <p:nvPicPr>
          <p:cNvPr id="8194" name="Picture 2" descr="Imagen relacionad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971" y="1812370"/>
            <a:ext cx="4799815" cy="422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146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chemeClr val="tx2">
                    <a:lumMod val="50000"/>
                  </a:schemeClr>
                </a:solidFill>
              </a:rPr>
              <a:t>2004</a:t>
            </a:r>
            <a:endParaRPr lang="es-G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91766" y="1712315"/>
            <a:ext cx="5092845" cy="3880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6000" dirty="0" smtClean="0"/>
              <a:t>El </a:t>
            </a:r>
            <a:r>
              <a:rPr lang="es-GT" sz="6000" dirty="0"/>
              <a:t>Grupo volvió a </a:t>
            </a:r>
            <a:r>
              <a:rPr lang="es-GT" sz="6000" dirty="0" err="1"/>
              <a:t>Capgemini</a:t>
            </a:r>
            <a:r>
              <a:rPr lang="es-GT" sz="6000" dirty="0"/>
              <a:t> (su nombre actual</a:t>
            </a:r>
            <a:r>
              <a:rPr lang="es-GT" sz="6000" dirty="0" smtClean="0"/>
              <a:t>).</a:t>
            </a:r>
            <a:endParaRPr lang="es-GT" sz="6000" dirty="0"/>
          </a:p>
        </p:txBody>
      </p:sp>
      <p:pic>
        <p:nvPicPr>
          <p:cNvPr id="10242" name="Picture 2" descr="Resultado de imagen para Capgemini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865" y="1797269"/>
            <a:ext cx="4682412" cy="357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3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chemeClr val="tx2">
                    <a:lumMod val="50000"/>
                  </a:schemeClr>
                </a:solidFill>
              </a:rPr>
              <a:t>2005</a:t>
            </a:r>
            <a:endParaRPr lang="es-G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s-GT" sz="2400" dirty="0"/>
              <a:t>D</a:t>
            </a:r>
            <a:r>
              <a:rPr lang="es-GT" sz="2400" dirty="0" smtClean="0"/>
              <a:t>ebido </a:t>
            </a:r>
            <a:r>
              <a:rPr lang="es-GT" sz="2400" dirty="0"/>
              <a:t>a las grandes pérdidas financieras, </a:t>
            </a:r>
            <a:r>
              <a:rPr lang="es-GT" sz="2400" dirty="0" err="1"/>
              <a:t>Capgemini</a:t>
            </a:r>
            <a:r>
              <a:rPr lang="es-GT" sz="2400" dirty="0"/>
              <a:t> vendió su práctica de consultoría de la salud de América del Norte, incluyendo tanto las prácticas de pagadores y proveedores, a </a:t>
            </a:r>
            <a:r>
              <a:rPr lang="es-GT" sz="2400" dirty="0" err="1" smtClean="0"/>
              <a:t>Accenture</a:t>
            </a:r>
            <a:r>
              <a:rPr lang="es-GT" sz="2400" dirty="0" smtClean="0"/>
              <a:t>, </a:t>
            </a:r>
            <a:r>
              <a:rPr lang="es-GT" sz="2400" dirty="0"/>
              <a:t>pero conserva su práctica ciencias de la vida.</a:t>
            </a:r>
          </a:p>
        </p:txBody>
      </p:sp>
      <p:pic>
        <p:nvPicPr>
          <p:cNvPr id="11266" name="Picture 2" descr="Resultado de imagen para Capgemini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334" y="2453197"/>
            <a:ext cx="4433309" cy="27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29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chemeClr val="tx2">
                    <a:lumMod val="50000"/>
                  </a:schemeClr>
                </a:solidFill>
              </a:rPr>
              <a:t>2007</a:t>
            </a:r>
            <a:endParaRPr lang="es-G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485722" cy="3880772"/>
          </a:xfrm>
        </p:spPr>
        <p:txBody>
          <a:bodyPr>
            <a:noAutofit/>
          </a:bodyPr>
          <a:lstStyle/>
          <a:p>
            <a:r>
              <a:rPr lang="es-GT" sz="3200" dirty="0" err="1"/>
              <a:t>Capgemini</a:t>
            </a:r>
            <a:r>
              <a:rPr lang="es-GT" sz="3200" dirty="0"/>
              <a:t> ha anunciado la adquisición de Arquitectos de Software, una empresa de consultoría con sede en EE.UU., para expandir su negocio en Estados Unidos.</a:t>
            </a:r>
          </a:p>
        </p:txBody>
      </p:sp>
      <p:pic>
        <p:nvPicPr>
          <p:cNvPr id="12294" name="Picture 6" descr="Resultado de imagen para Capgemini 20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2532063"/>
            <a:ext cx="4184650" cy="313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9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chemeClr val="tx2">
                    <a:lumMod val="50000"/>
                  </a:schemeClr>
                </a:solidFill>
              </a:rPr>
              <a:t>2011</a:t>
            </a:r>
            <a:endParaRPr lang="es-G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5869770" cy="3880773"/>
          </a:xfrm>
        </p:spPr>
        <p:txBody>
          <a:bodyPr>
            <a:normAutofit/>
          </a:bodyPr>
          <a:lstStyle/>
          <a:p>
            <a:r>
              <a:rPr lang="es-GT" sz="3200" dirty="0" err="1"/>
              <a:t>Capgemini</a:t>
            </a:r>
            <a:r>
              <a:rPr lang="es-GT" sz="3200" dirty="0"/>
              <a:t> consiguió un contrato de tres años 63 millones dólares para prestar apoyo </a:t>
            </a:r>
            <a:r>
              <a:rPr lang="es-GT" sz="3200" dirty="0" err="1" smtClean="0"/>
              <a:t>alos</a:t>
            </a:r>
            <a:r>
              <a:rPr lang="es-GT" sz="3200" dirty="0" smtClean="0"/>
              <a:t> contadores inteligentes para utilidad de Canadá BC </a:t>
            </a:r>
            <a:r>
              <a:rPr lang="es-GT" sz="3200" dirty="0" err="1" smtClean="0"/>
              <a:t>Hydro</a:t>
            </a:r>
            <a:r>
              <a:rPr lang="es-GT" sz="3200" dirty="0" smtClean="0"/>
              <a:t> en la Columbia Británica.</a:t>
            </a:r>
            <a:endParaRPr lang="es-GT" sz="3200" dirty="0"/>
          </a:p>
        </p:txBody>
      </p:sp>
      <p:pic>
        <p:nvPicPr>
          <p:cNvPr id="13314" name="Picture 2" descr="Resultado de imagen para Capgemini 200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122" y="2160588"/>
            <a:ext cx="5019760" cy="37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12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chemeClr val="tx2">
                    <a:lumMod val="50000"/>
                  </a:schemeClr>
                </a:solidFill>
              </a:rPr>
              <a:t>2010</a:t>
            </a:r>
            <a:endParaRPr lang="es-G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s-GT" sz="3600" dirty="0"/>
              <a:t> </a:t>
            </a:r>
            <a:r>
              <a:rPr lang="es-GT" sz="3600" dirty="0" err="1"/>
              <a:t>Capgemini</a:t>
            </a:r>
            <a:r>
              <a:rPr lang="es-GT" sz="3600" dirty="0"/>
              <a:t> ha anunciado la adquisición de CPM </a:t>
            </a:r>
            <a:r>
              <a:rPr lang="es-GT" sz="3600" dirty="0" err="1"/>
              <a:t>Braxis</a:t>
            </a:r>
            <a:r>
              <a:rPr lang="es-GT" sz="3600" dirty="0"/>
              <a:t>, la mayor empresa consultora brasileña de TI</a:t>
            </a:r>
            <a:r>
              <a:rPr lang="es-GT" sz="3600" dirty="0" smtClean="0"/>
              <a:t>.</a:t>
            </a:r>
            <a:endParaRPr lang="es-GT" sz="3600" dirty="0"/>
          </a:p>
        </p:txBody>
      </p:sp>
      <p:pic>
        <p:nvPicPr>
          <p:cNvPr id="14342" name="Picture 6" descr="Resultado de imagen para Capgemini 20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28" y="1930400"/>
            <a:ext cx="5042027" cy="378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8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chemeClr val="tx2">
                    <a:lumMod val="50000"/>
                  </a:schemeClr>
                </a:solidFill>
              </a:rPr>
              <a:t>2014</a:t>
            </a:r>
            <a:endParaRPr lang="es-G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64367" y="1685101"/>
            <a:ext cx="6220481" cy="3880772"/>
          </a:xfrm>
        </p:spPr>
        <p:txBody>
          <a:bodyPr>
            <a:noAutofit/>
          </a:bodyPr>
          <a:lstStyle/>
          <a:p>
            <a:r>
              <a:rPr lang="es-GT" sz="3200" dirty="0" err="1"/>
              <a:t>Capgemini</a:t>
            </a:r>
            <a:r>
              <a:rPr lang="es-GT" sz="3200" dirty="0"/>
              <a:t> ha anunciado la adquisición de Sistemas y productos basados en Irving, Texas Estratégicos Corp. (SSP), un proveedor de soluciones para la industria del petróleo y del gas.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1403" y="1546352"/>
            <a:ext cx="4465197" cy="40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6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>
                <a:solidFill>
                  <a:schemeClr val="accent2">
                    <a:lumMod val="50000"/>
                  </a:schemeClr>
                </a:solidFill>
              </a:rPr>
              <a:t>Capgemini</a:t>
            </a:r>
            <a:endParaRPr lang="es-G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6696" y="1299412"/>
            <a:ext cx="9023158" cy="4948988"/>
          </a:xfrm>
        </p:spPr>
        <p:txBody>
          <a:bodyPr>
            <a:normAutofit/>
          </a:bodyPr>
          <a:lstStyle/>
          <a:p>
            <a:r>
              <a:rPr lang="es-GT" sz="3600" dirty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s-GT" sz="3600" dirty="0" smtClean="0">
                <a:solidFill>
                  <a:schemeClr val="tx2">
                    <a:lumMod val="50000"/>
                  </a:schemeClr>
                </a:solidFill>
              </a:rPr>
              <a:t>s una corporación multinacional francesa con sede en París , Francia.​ El programa proporciona servicios de TI y es una de las mayores compañías del mundo de consultoría, externalización y servicios profesionales con casi 190.000 empleados en más de 40 países</a:t>
            </a:r>
            <a:endParaRPr lang="es-GT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740" y="4733389"/>
            <a:ext cx="3078932" cy="124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8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chemeClr val="tx2">
                    <a:lumMod val="50000"/>
                  </a:schemeClr>
                </a:solidFill>
              </a:rPr>
              <a:t>Fundación de </a:t>
            </a:r>
            <a:r>
              <a:rPr lang="es-GT" dirty="0" err="1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s-GT" dirty="0" err="1" smtClean="0">
                <a:solidFill>
                  <a:schemeClr val="tx2">
                    <a:lumMod val="50000"/>
                  </a:schemeClr>
                </a:solidFill>
              </a:rPr>
              <a:t>apgemini</a:t>
            </a:r>
            <a:endParaRPr lang="es-GT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4190796"/>
            <a:ext cx="3414714" cy="2449527"/>
          </a:xfrm>
          <a:prstGeom prst="rect">
            <a:avLst/>
          </a:prstGeom>
        </p:spPr>
      </p:pic>
      <p:sp>
        <p:nvSpPr>
          <p:cNvPr id="6" name="Cinta hacia arriba 5"/>
          <p:cNvSpPr/>
          <p:nvPr/>
        </p:nvSpPr>
        <p:spPr>
          <a:xfrm>
            <a:off x="1200151" y="1388961"/>
            <a:ext cx="8991162" cy="2657475"/>
          </a:xfrm>
          <a:prstGeom prst="ribbon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GT" sz="2800" dirty="0" smtClean="0">
                <a:solidFill>
                  <a:schemeClr val="tx2">
                    <a:lumMod val="50000"/>
                  </a:schemeClr>
                </a:solidFill>
              </a:rPr>
              <a:t>1 de octubre de 1967, </a:t>
            </a:r>
            <a:r>
              <a:rPr lang="es-GT" sz="2800" dirty="0" err="1" smtClean="0">
                <a:solidFill>
                  <a:schemeClr val="tx2">
                    <a:lumMod val="50000"/>
                  </a:schemeClr>
                </a:solidFill>
              </a:rPr>
              <a:t>Grenoble</a:t>
            </a:r>
            <a:r>
              <a:rPr lang="es-GT" sz="2800" dirty="0" smtClean="0">
                <a:solidFill>
                  <a:schemeClr val="tx2">
                    <a:lumMod val="50000"/>
                  </a:schemeClr>
                </a:solidFill>
              </a:rPr>
              <a:t>, Francia</a:t>
            </a:r>
            <a:endParaRPr lang="es-GT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763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chemeClr val="tx2">
                    <a:lumMod val="50000"/>
                  </a:schemeClr>
                </a:solidFill>
              </a:rPr>
              <a:t>1973</a:t>
            </a:r>
            <a:endParaRPr lang="es-G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814554" y="1402849"/>
            <a:ext cx="4419598" cy="4966420"/>
          </a:xfrm>
        </p:spPr>
        <p:txBody>
          <a:bodyPr>
            <a:noAutofit/>
          </a:bodyPr>
          <a:lstStyle/>
          <a:p>
            <a:r>
              <a:rPr lang="es-GT" sz="3200" dirty="0" err="1" smtClean="0">
                <a:solidFill>
                  <a:schemeClr val="tx2">
                    <a:lumMod val="50000"/>
                  </a:schemeClr>
                </a:solidFill>
              </a:rPr>
              <a:t>Sogeti</a:t>
            </a:r>
            <a:r>
              <a:rPr lang="es-GT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GT" sz="3200" dirty="0">
                <a:solidFill>
                  <a:schemeClr val="tx2">
                    <a:lumMod val="50000"/>
                  </a:schemeClr>
                </a:solidFill>
              </a:rPr>
              <a:t>adquirió una participación mayoritaria en su principal competidor europeo de servicios de TI, CAP (Centro de Análisis y programación).</a:t>
            </a:r>
          </a:p>
        </p:txBody>
      </p:sp>
      <p:pic>
        <p:nvPicPr>
          <p:cNvPr id="1026" name="Picture 2" descr="Imagen relacionad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1213946"/>
            <a:ext cx="5212693" cy="40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459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chemeClr val="tx2">
                    <a:lumMod val="50000"/>
                  </a:schemeClr>
                </a:solidFill>
              </a:rPr>
              <a:t>1974</a:t>
            </a:r>
            <a:endParaRPr lang="es-G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998252" cy="3880772"/>
          </a:xfrm>
        </p:spPr>
        <p:txBody>
          <a:bodyPr>
            <a:noAutofit/>
          </a:bodyPr>
          <a:lstStyle/>
          <a:p>
            <a:r>
              <a:rPr lang="es-GT" sz="3200" dirty="0" smtClean="0">
                <a:solidFill>
                  <a:schemeClr val="tx2">
                    <a:lumMod val="50000"/>
                  </a:schemeClr>
                </a:solidFill>
              </a:rPr>
              <a:t>Adquirió </a:t>
            </a:r>
            <a:r>
              <a:rPr lang="es-GT" sz="3200" dirty="0" err="1">
                <a:solidFill>
                  <a:schemeClr val="tx2">
                    <a:lumMod val="50000"/>
                  </a:schemeClr>
                </a:solidFill>
              </a:rPr>
              <a:t>Gemini</a:t>
            </a:r>
            <a:r>
              <a:rPr lang="es-GT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GT" sz="3200" dirty="0" err="1">
                <a:solidFill>
                  <a:schemeClr val="tx2">
                    <a:lumMod val="50000"/>
                  </a:schemeClr>
                </a:solidFill>
              </a:rPr>
              <a:t>Sogeti</a:t>
            </a:r>
            <a:r>
              <a:rPr lang="es-GT" sz="3200" dirty="0">
                <a:solidFill>
                  <a:schemeClr val="tx2">
                    <a:lumMod val="50000"/>
                  </a:schemeClr>
                </a:solidFill>
              </a:rPr>
              <a:t> Computadoras </a:t>
            </a:r>
            <a:r>
              <a:rPr lang="es-GT" sz="3200" dirty="0" err="1">
                <a:solidFill>
                  <a:schemeClr val="tx2">
                    <a:lumMod val="50000"/>
                  </a:schemeClr>
                </a:solidFill>
              </a:rPr>
              <a:t>Systems</a:t>
            </a:r>
            <a:r>
              <a:rPr lang="es-GT" sz="3200" dirty="0">
                <a:solidFill>
                  <a:schemeClr val="tx2">
                    <a:lumMod val="50000"/>
                  </a:schemeClr>
                </a:solidFill>
              </a:rPr>
              <a:t>, una empresa estadounidense con sede en Nueva </a:t>
            </a:r>
            <a:r>
              <a:rPr lang="es-GT" sz="3200" dirty="0" smtClean="0">
                <a:solidFill>
                  <a:schemeClr val="tx2">
                    <a:lumMod val="50000"/>
                  </a:schemeClr>
                </a:solidFill>
              </a:rPr>
              <a:t>York.</a:t>
            </a:r>
            <a:r>
              <a:rPr lang="es-GT" sz="3200" baseline="30000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9</a:t>
            </a:r>
            <a:r>
              <a:rPr lang="es-GT" sz="32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s-GT" sz="3200" dirty="0" smtClean="0">
                <a:solidFill>
                  <a:schemeClr val="tx2">
                    <a:lumMod val="50000"/>
                  </a:schemeClr>
                </a:solidFill>
              </a:rPr>
            </a:br>
            <a:endParaRPr lang="es-GT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0" name="Picture 2" descr="Resultado de imagen para Capgemini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048" y="2160589"/>
            <a:ext cx="5461985" cy="250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18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chemeClr val="tx2">
                    <a:lumMod val="50000"/>
                  </a:schemeClr>
                </a:solidFill>
              </a:rPr>
              <a:t>1975</a:t>
            </a:r>
            <a:endParaRPr lang="es-G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124376" cy="3880772"/>
          </a:xfrm>
        </p:spPr>
        <p:txBody>
          <a:bodyPr>
            <a:noAutofit/>
          </a:bodyPr>
          <a:lstStyle/>
          <a:p>
            <a:r>
              <a:rPr lang="es-GT" sz="2400" dirty="0"/>
              <a:t>D</a:t>
            </a:r>
            <a:r>
              <a:rPr lang="es-GT" sz="2400" dirty="0" smtClean="0"/>
              <a:t>espués de haber hecho dos grandes adquisiciones de la PAC y </a:t>
            </a:r>
            <a:r>
              <a:rPr lang="es-GT" sz="2400" dirty="0" err="1" smtClean="0"/>
              <a:t>Gemini</a:t>
            </a:r>
            <a:r>
              <a:rPr lang="es-GT" sz="2400" dirty="0" smtClean="0"/>
              <a:t> Sistemas Informáticos, y tras la resolución de una disputa con el nombre similar CAP Reino Unido sobre el uso internacional de la denominación «PAC», </a:t>
            </a:r>
            <a:r>
              <a:rPr lang="es-GT" sz="2400" dirty="0" err="1" smtClean="0"/>
              <a:t>Sogeti</a:t>
            </a:r>
            <a:r>
              <a:rPr lang="es-GT" sz="2400" dirty="0" smtClean="0"/>
              <a:t> se renombró como CAP </a:t>
            </a:r>
            <a:r>
              <a:rPr lang="es-GT" sz="2400" dirty="0" err="1" smtClean="0"/>
              <a:t>Gemini</a:t>
            </a:r>
            <a:r>
              <a:rPr lang="es-GT" sz="2400" dirty="0" smtClean="0"/>
              <a:t> </a:t>
            </a:r>
            <a:r>
              <a:rPr lang="es-GT" sz="2400" dirty="0" err="1" smtClean="0"/>
              <a:t>Sogeti</a:t>
            </a:r>
            <a:r>
              <a:rPr lang="es-GT" sz="2400" dirty="0" smtClean="0"/>
              <a:t>.</a:t>
            </a:r>
            <a:endParaRPr lang="es-GT" sz="2400" dirty="0"/>
          </a:p>
        </p:txBody>
      </p:sp>
      <p:pic>
        <p:nvPicPr>
          <p:cNvPr id="3074" name="Picture 2" descr="Resultado de imagen para Capgemini 2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710" y="1686911"/>
            <a:ext cx="5600864" cy="373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571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chemeClr val="tx2">
                    <a:lumMod val="50000"/>
                  </a:schemeClr>
                </a:solidFill>
              </a:rPr>
              <a:t>1981</a:t>
            </a:r>
            <a:endParaRPr lang="es-G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333" y="1783444"/>
            <a:ext cx="5502749" cy="4635062"/>
          </a:xfrm>
        </p:spPr>
        <p:txBody>
          <a:bodyPr>
            <a:noAutofit/>
          </a:bodyPr>
          <a:lstStyle/>
          <a:p>
            <a:r>
              <a:rPr lang="es-GT" sz="2400" dirty="0"/>
              <a:t> </a:t>
            </a:r>
            <a:r>
              <a:rPr lang="es-GT" sz="2400" dirty="0" err="1"/>
              <a:t>Cap</a:t>
            </a:r>
            <a:r>
              <a:rPr lang="es-GT" sz="2400" dirty="0"/>
              <a:t> </a:t>
            </a:r>
            <a:r>
              <a:rPr lang="es-GT" sz="2400" dirty="0" err="1"/>
              <a:t>Gemini</a:t>
            </a:r>
            <a:r>
              <a:rPr lang="es-GT" sz="2400" dirty="0"/>
              <a:t> </a:t>
            </a:r>
            <a:r>
              <a:rPr lang="es-GT" sz="2400" dirty="0" err="1"/>
              <a:t>Sogeti</a:t>
            </a:r>
            <a:r>
              <a:rPr lang="es-GT" sz="2400" dirty="0"/>
              <a:t> lanzó operaciones en Estados Unidos a raíz de la adquisición de la sede en Milwaukee DASD </a:t>
            </a:r>
            <a:r>
              <a:rPr lang="es-GT" sz="2400" dirty="0" err="1"/>
              <a:t>Corporation</a:t>
            </a:r>
            <a:r>
              <a:rPr lang="es-GT" sz="2400" dirty="0"/>
              <a:t>, especializada en la conversión de datos y el empleo de 500 personas en 20 sucursales en todo los EE.UU.. Tras esta adquisición, la operación de Estados Unidos era conocido como </a:t>
            </a:r>
            <a:r>
              <a:rPr lang="es-GT" sz="2400" dirty="0" err="1"/>
              <a:t>Cap</a:t>
            </a:r>
            <a:r>
              <a:rPr lang="es-GT" sz="2400" dirty="0"/>
              <a:t> </a:t>
            </a:r>
            <a:r>
              <a:rPr lang="es-GT" sz="2400" dirty="0" err="1"/>
              <a:t>Gemini</a:t>
            </a:r>
            <a:r>
              <a:rPr lang="es-GT" sz="2400" dirty="0"/>
              <a:t> </a:t>
            </a:r>
            <a:r>
              <a:rPr lang="es-GT" sz="2400" dirty="0" smtClean="0"/>
              <a:t>DASD.</a:t>
            </a:r>
            <a:endParaRPr lang="es-GT" sz="2400" dirty="0"/>
          </a:p>
        </p:txBody>
      </p:sp>
      <p:pic>
        <p:nvPicPr>
          <p:cNvPr id="4098" name="Picture 2" descr="Resultado de imagen para Capgemini 2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17" y="2175450"/>
            <a:ext cx="3810000" cy="331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818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chemeClr val="tx2">
                    <a:lumMod val="50000"/>
                  </a:schemeClr>
                </a:solidFill>
              </a:rPr>
              <a:t>1986</a:t>
            </a:r>
            <a:endParaRPr lang="es-G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s-GT" sz="3200" dirty="0"/>
              <a:t>En 1986, </a:t>
            </a:r>
            <a:r>
              <a:rPr lang="es-GT" sz="3200" dirty="0" err="1"/>
              <a:t>Cap</a:t>
            </a:r>
            <a:r>
              <a:rPr lang="es-GT" sz="3200" dirty="0"/>
              <a:t> </a:t>
            </a:r>
            <a:r>
              <a:rPr lang="es-GT" sz="3200" dirty="0" err="1"/>
              <a:t>Gemini</a:t>
            </a:r>
            <a:r>
              <a:rPr lang="es-GT" sz="3200" dirty="0"/>
              <a:t> </a:t>
            </a:r>
            <a:r>
              <a:rPr lang="es-GT" sz="3200" dirty="0" err="1"/>
              <a:t>Sogeti</a:t>
            </a:r>
            <a:r>
              <a:rPr lang="es-GT" sz="3200" dirty="0"/>
              <a:t> adquirió la división de consultoría de la estadounidense CGA ordenador para crear </a:t>
            </a:r>
            <a:r>
              <a:rPr lang="es-GT" sz="3200" dirty="0" err="1"/>
              <a:t>Cap</a:t>
            </a:r>
            <a:r>
              <a:rPr lang="es-GT" sz="3200" dirty="0"/>
              <a:t> </a:t>
            </a:r>
            <a:r>
              <a:rPr lang="es-GT" sz="3200" dirty="0" err="1"/>
              <a:t>Gemini</a:t>
            </a:r>
            <a:r>
              <a:rPr lang="es-GT" sz="3200" dirty="0"/>
              <a:t> América.</a:t>
            </a:r>
          </a:p>
        </p:txBody>
      </p:sp>
      <p:pic>
        <p:nvPicPr>
          <p:cNvPr id="5124" name="Picture 4" descr="Imagen relacionada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86" y="1613085"/>
            <a:ext cx="3321207" cy="442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86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solidFill>
                  <a:schemeClr val="tx2">
                    <a:lumMod val="50000"/>
                  </a:schemeClr>
                </a:solidFill>
              </a:rPr>
              <a:t>1996</a:t>
            </a:r>
            <a:endParaRPr lang="es-G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s-GT" sz="2800" dirty="0" smtClean="0"/>
              <a:t>el </a:t>
            </a:r>
            <a:r>
              <a:rPr lang="es-GT" sz="2800" dirty="0"/>
              <a:t>nombre fue simplificado a </a:t>
            </a:r>
            <a:r>
              <a:rPr lang="es-GT" sz="2800" dirty="0" err="1"/>
              <a:t>Cap</a:t>
            </a:r>
            <a:r>
              <a:rPr lang="es-GT" sz="2800" dirty="0"/>
              <a:t> </a:t>
            </a:r>
            <a:r>
              <a:rPr lang="es-GT" sz="2800" dirty="0" err="1"/>
              <a:t>Gemini</a:t>
            </a:r>
            <a:r>
              <a:rPr lang="es-GT" sz="2800" dirty="0"/>
              <a:t> con un nuevo logotipo del grupo. Todas las empresas que operan en todo el mundo fueron re-marca para operar como </a:t>
            </a:r>
            <a:r>
              <a:rPr lang="es-GT" sz="2800" dirty="0" err="1"/>
              <a:t>Cap</a:t>
            </a:r>
            <a:r>
              <a:rPr lang="es-GT" sz="2800" dirty="0"/>
              <a:t> </a:t>
            </a:r>
            <a:r>
              <a:rPr lang="es-GT" sz="2800" dirty="0" err="1"/>
              <a:t>Gemini</a:t>
            </a:r>
            <a:r>
              <a:rPr lang="es-GT" sz="2800" dirty="0"/>
              <a:t>.</a:t>
            </a:r>
          </a:p>
        </p:txBody>
      </p:sp>
      <p:pic>
        <p:nvPicPr>
          <p:cNvPr id="6146" name="Picture 2" descr="Imagen relacionad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821" y="1930400"/>
            <a:ext cx="5934830" cy="335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48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352</Words>
  <Application>Microsoft Office PowerPoint</Application>
  <PresentationFormat>Panorámica</PresentationFormat>
  <Paragraphs>36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Faceta</vt:lpstr>
      <vt:lpstr>Capgemini</vt:lpstr>
      <vt:lpstr>Capgemini</vt:lpstr>
      <vt:lpstr>Fundación de Capgemini</vt:lpstr>
      <vt:lpstr>1973</vt:lpstr>
      <vt:lpstr>1974</vt:lpstr>
      <vt:lpstr>1975</vt:lpstr>
      <vt:lpstr>1981</vt:lpstr>
      <vt:lpstr>1986</vt:lpstr>
      <vt:lpstr>1996</vt:lpstr>
      <vt:lpstr>2000</vt:lpstr>
      <vt:lpstr>2002</vt:lpstr>
      <vt:lpstr>2003</vt:lpstr>
      <vt:lpstr>2004</vt:lpstr>
      <vt:lpstr>2005</vt:lpstr>
      <vt:lpstr>2007</vt:lpstr>
      <vt:lpstr>2011</vt:lpstr>
      <vt:lpstr>2010</vt:lpstr>
      <vt:lpstr>2014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</dc:title>
  <dc:creator>Estudiante</dc:creator>
  <cp:lastModifiedBy>Estudiante</cp:lastModifiedBy>
  <cp:revision>6</cp:revision>
  <dcterms:created xsi:type="dcterms:W3CDTF">2018-06-25T20:46:06Z</dcterms:created>
  <dcterms:modified xsi:type="dcterms:W3CDTF">2018-06-25T21:40:16Z</dcterms:modified>
</cp:coreProperties>
</file>