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AFC331-A7F8-4430-81B1-1B5CE457D8F4}">
  <a:tblStyle styleId="{C2AFC331-A7F8-4430-81B1-1B5CE457D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6ba306e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6ba306e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1f0a30b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1f0a30b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6ba306e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6ba306e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1f0a30b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1f0a30b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1f0a30b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1f0a30b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1f0a30b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1f0a30b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76ba306ea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76ba306e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76ba306e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76ba306e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76ba306ea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76ba306ea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1f0a30b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1f0a30b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6ba306e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6ba306e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6ba306e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6ba306e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6ba306e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6ba306e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6ba306e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76ba306e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1f0a30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1f0a30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6ba306e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6ba306e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6ba306e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6ba306e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1f0a30b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1f0a30b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Image Generation and Enhancement using Generative Adversarial Network</a:t>
            </a:r>
            <a:endParaRPr sz="27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681725"/>
            <a:ext cx="85206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Second Phase First Review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Date: 15/03/2021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Submitted by:										Guided by: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S. Hariviknesh (EC17B1043)						Dr. G Lakshmi Sutha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V Aman Babu (EC17B1057)							HOD, ECE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Vivian Roshan A (EC17B1061)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776" y="282000"/>
            <a:ext cx="1419350" cy="12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184525" y="672925"/>
            <a:ext cx="65721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2"/>
                </a:solidFill>
              </a:rPr>
              <a:t>National Institute of Technology Puducherry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2"/>
                </a:solidFill>
              </a:rPr>
              <a:t>Karaikal - 609609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Architecture</a:t>
            </a:r>
            <a:endParaRPr b="1"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added 4 additional Convolution layer in both generator and discriminator.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input given to the generator is 100 normalized noise samples.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input to the discriminator is 64, 64, 3 array.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Generator’s output is 64, 64, 3 array.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5825"/>
            <a:ext cx="88701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/>
          <p:nvPr/>
        </p:nvSpPr>
        <p:spPr>
          <a:xfrm>
            <a:off x="321475" y="576125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r>
              <a:rPr lang="en-GB"/>
              <a:t> 1:</a:t>
            </a:r>
            <a:endParaRPr/>
          </a:p>
        </p:txBody>
      </p:sp>
      <p:sp>
        <p:nvSpPr>
          <p:cNvPr id="168" name="Google Shape;168;p35"/>
          <p:cNvSpPr txBox="1"/>
          <p:nvPr/>
        </p:nvSpPr>
        <p:spPr>
          <a:xfrm>
            <a:off x="259575" y="1662125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r>
              <a:rPr lang="en-GB"/>
              <a:t> 100:</a:t>
            </a:r>
            <a:endParaRPr/>
          </a:p>
        </p:txBody>
      </p:sp>
      <p:pic>
        <p:nvPicPr>
          <p:cNvPr id="169" name="Google Shape;1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88" y="1979000"/>
            <a:ext cx="8741574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321475" y="274100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1000:</a:t>
            </a:r>
            <a:endParaRPr/>
          </a:p>
        </p:txBody>
      </p:sp>
      <p:pic>
        <p:nvPicPr>
          <p:cNvPr id="171" name="Google Shape;1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700" y="3134075"/>
            <a:ext cx="86879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321475" y="3972275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10000: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575" y="4289150"/>
            <a:ext cx="8591524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255975" y="75000"/>
            <a:ext cx="437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Results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2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6"/>
          <p:cNvSpPr txBox="1"/>
          <p:nvPr/>
        </p:nvSpPr>
        <p:spPr>
          <a:xfrm rot="-5400000">
            <a:off x="-359200" y="1075975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181" name="Google Shape;181;p36"/>
          <p:cNvSpPr txBox="1"/>
          <p:nvPr/>
        </p:nvSpPr>
        <p:spPr>
          <a:xfrm rot="-5400000">
            <a:off x="4111600" y="1168113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182" name="Google Shape;182;p36"/>
          <p:cNvSpPr txBox="1"/>
          <p:nvPr/>
        </p:nvSpPr>
        <p:spPr>
          <a:xfrm>
            <a:off x="1812125" y="24324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  <p:sp>
        <p:nvSpPr>
          <p:cNvPr id="183" name="Google Shape;183;p36"/>
          <p:cNvSpPr txBox="1"/>
          <p:nvPr/>
        </p:nvSpPr>
        <p:spPr>
          <a:xfrm>
            <a:off x="6536525" y="24324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54000"/>
            <a:ext cx="8795151" cy="20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/>
        </p:nvSpPr>
        <p:spPr>
          <a:xfrm rot="-5400000">
            <a:off x="-359200" y="3438175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186" name="Google Shape;186;p36"/>
          <p:cNvSpPr txBox="1"/>
          <p:nvPr/>
        </p:nvSpPr>
        <p:spPr>
          <a:xfrm rot="-5400000">
            <a:off x="4111600" y="3530313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187" name="Google Shape;187;p36"/>
          <p:cNvSpPr txBox="1"/>
          <p:nvPr/>
        </p:nvSpPr>
        <p:spPr>
          <a:xfrm>
            <a:off x="1812125" y="47946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6536525" y="47946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52400"/>
            <a:ext cx="8648699" cy="23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00" y="2525025"/>
            <a:ext cx="8573701" cy="22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 rot="-5400000">
            <a:off x="-206800" y="847375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196" name="Google Shape;196;p37"/>
          <p:cNvSpPr txBox="1"/>
          <p:nvPr/>
        </p:nvSpPr>
        <p:spPr>
          <a:xfrm rot="-5400000">
            <a:off x="4264000" y="939513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197" name="Google Shape;197;p37"/>
          <p:cNvSpPr txBox="1"/>
          <p:nvPr/>
        </p:nvSpPr>
        <p:spPr>
          <a:xfrm>
            <a:off x="1964525" y="22038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  <p:sp>
        <p:nvSpPr>
          <p:cNvPr id="198" name="Google Shape;198;p37"/>
          <p:cNvSpPr txBox="1"/>
          <p:nvPr/>
        </p:nvSpPr>
        <p:spPr>
          <a:xfrm>
            <a:off x="6688925" y="22038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  <p:sp>
        <p:nvSpPr>
          <p:cNvPr id="199" name="Google Shape;199;p37"/>
          <p:cNvSpPr txBox="1"/>
          <p:nvPr/>
        </p:nvSpPr>
        <p:spPr>
          <a:xfrm rot="-5400000">
            <a:off x="-130600" y="3361975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200" name="Google Shape;200;p37"/>
          <p:cNvSpPr txBox="1"/>
          <p:nvPr/>
        </p:nvSpPr>
        <p:spPr>
          <a:xfrm rot="-5400000">
            <a:off x="4340200" y="3454113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2040725" y="47184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6765125" y="47184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85800"/>
            <a:ext cx="8839200" cy="276214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/>
          <p:nvPr/>
        </p:nvSpPr>
        <p:spPr>
          <a:xfrm rot="-5400000">
            <a:off x="-253300" y="173457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209" name="Google Shape;209;p38"/>
          <p:cNvSpPr txBox="1"/>
          <p:nvPr/>
        </p:nvSpPr>
        <p:spPr>
          <a:xfrm rot="-5400000">
            <a:off x="4217500" y="1836981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1964525" y="32199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  <p:sp>
        <p:nvSpPr>
          <p:cNvPr id="211" name="Google Shape;211;p38"/>
          <p:cNvSpPr txBox="1"/>
          <p:nvPr/>
        </p:nvSpPr>
        <p:spPr>
          <a:xfrm>
            <a:off x="6688925" y="3219950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/>
              <a:t>Summary</a:t>
            </a:r>
            <a:endParaRPr b="1"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had re-designed our GAN architecture proposed in phase 1 by altering the dimensions and incorporating additional convolutional layers.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Optimised training and data processing mechanisms.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tudied in-depth about discriminator’s penalty in WGAN.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Incorporated Gradient penalty on our architecture by modifying loss functions and activation functions.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Generated images which are close to the real world images.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Future works</a:t>
            </a:r>
            <a:endParaRPr b="1"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 3 classifier networks to distinguish between land and water bodies; Using true satellite image dataset; Using dataset generated using GAN; Using both original and generated dataset together.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 the GAN for Indian water bodies dataset.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-GB"/>
              <a:t>Comparison</a:t>
            </a:r>
            <a:r>
              <a:rPr lang="en-GB"/>
              <a:t> of different image classification techniques against the ones </a:t>
            </a:r>
            <a:r>
              <a:rPr lang="en-GB"/>
              <a:t>augmented</a:t>
            </a:r>
            <a:r>
              <a:rPr lang="en-GB"/>
              <a:t> with GAN.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References</a:t>
            </a:r>
            <a:endParaRPr b="1"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636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GB" sz="1600"/>
              <a:t>Wei Han, Lizhe Wanga, Ruyi Feng, Lang Gao, Xiaodao Chen, Ze Deng &amp; Jia Chen, Peng Liu c, “Sample generation based on a supervised Wasserstein Generative Adversarial Network for high-resolution remote-sensing scene classification”, Information Sciences 539 (2020) 177–194, https://doi.org/10.1016/j.ins.2020.06.018</a:t>
            </a:r>
            <a:endParaRPr sz="1600"/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GB" sz="1600"/>
              <a:t>Martin Arjovsky, Soumith Chintala, and L´eon Bottou: Courant Institute of Mathematical Sciences, Facebook AI Research, “Wasserstein GAN”, arXiv:1701.07875v3 [stat.ML], 6 Dec 2017</a:t>
            </a:r>
            <a:endParaRPr sz="1600"/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GB" sz="1600"/>
              <a:t>Pegah Salehi, Abdolah Chalechale, Maryam Taghizadeh, “Generative Adversarial Networks (GANs): An Overview of Theoretical Model, Evaluation Metrics, and Recent Developments”,  arXiv:2005.13178 [cs.CV] </a:t>
            </a:r>
            <a:endParaRPr sz="1600"/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GB" sz="1600"/>
              <a:t>Ishaan Gulrajani, Faruk Ahmed, Martin Arjovsky, Vincent Dumoulin, Aaron Courville, “Improved Training of Wasserstein GANs”, arXiv:1704.00028v3 [cs.LG] 25 Dec 2017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>
                <a:solidFill>
                  <a:schemeClr val="dk2"/>
                </a:solidFill>
              </a:rPr>
              <a:t>THANK YOU</a:t>
            </a:r>
            <a:endParaRPr b="1"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Motivation</a:t>
            </a:r>
            <a:endParaRPr b="1"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192625" y="478375"/>
            <a:ext cx="8520600" cy="22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 accuracy and performance of Artificial Neural Networks is limited by number of training samples. </a:t>
            </a:r>
            <a:endParaRPr sz="1200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It is highly impossible to manually categorize/ label/ tag large no of samples manually to train these networks, limiting their possibilities. </a:t>
            </a:r>
            <a:endParaRPr sz="1200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Generative Adversarial Network (GAN) aims to solve these by generating large no of samples close to real-world dataset.</a:t>
            </a:r>
            <a:endParaRPr sz="1200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Images captured digitally (ex: satellite images, video calls) have limited resolution due to network bandwidth,hardware limitations etc. </a:t>
            </a:r>
            <a:endParaRPr sz="1200"/>
          </a:p>
          <a:p>
            <a:pPr indent="-304800" lvl="0" marL="457200" rtl="0" algn="just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GANs are capable of increasing the resolution making it highly useful in research.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26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Objectives</a:t>
            </a:r>
            <a:endParaRPr b="1"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235500" y="3165875"/>
            <a:ext cx="8520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 explore in depth about Generative Adversarial Network (GAN), their implementation and use-cases from the literature.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 discover different architectures and training methods, identify metrics for evaluation and compare different GANs to implement an optimal GAN.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 develop a GAN that would generate Artificial samples (dataset) which is highly indistinguishable from real dataset.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000075"/>
            <a:ext cx="85206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Generative Adversarial Network (GAN) consists of 2 competing Neural Networks (ie) Generator and Discriminator.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Generator when fed with a random input (Noise) generates an image after the random noise is passed through sequence of neurons.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Discriminator is responsible for correctly distinguishing original samples and fake samples generated by Generator. 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GB" sz="2000"/>
              <a:t>Generator and Discriminator are trained alternatively trying to fool each other.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Work done till Phase 1</a:t>
            </a:r>
            <a:endParaRPr b="1"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Used a real-world satellite image dataset of water bodies.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Implemented weight clipping technique (based on [3]) to force the weights of convolutional filter kernels to lie between - 0.01 to 0.01.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Trained the model using 3 different architecture.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AutoNum type="arabicPeriod"/>
            </a:pPr>
            <a:r>
              <a:rPr lang="en-GB"/>
              <a:t>Wasserstein GAN achieved the better stability in the three architectures.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 Details</a:t>
            </a:r>
            <a:endParaRPr b="1"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source Satellite Images of Water Bodies taken from Kaggle (franciscoescobar/satellite-images-of-water-bodies)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2,481 samples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656x657 resolution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RGB Images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Training with batch size of 100</a:t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00" y="950188"/>
            <a:ext cx="39035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graphicFrame>
        <p:nvGraphicFramePr>
          <p:cNvPr id="135" name="Google Shape;135;p30"/>
          <p:cNvGraphicFramePr/>
          <p:nvPr/>
        </p:nvGraphicFramePr>
        <p:xfrm>
          <a:off x="311700" y="119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{C2AFC331-A7F8-4430-81B1-1B5CE457D8F4}</a:tableStyleId>
              </a:tblPr>
              <a:tblGrid>
                <a:gridCol w="1701850"/>
                <a:gridCol w="1262500"/>
                <a:gridCol w="1823525"/>
                <a:gridCol w="1134550"/>
                <a:gridCol w="1395525"/>
                <a:gridCol w="1202650"/>
              </a:tblGrid>
              <a:tr h="7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 Architecture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Neural network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Cross-entropy Loss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Wasserstein Loss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18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CGAN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0.106053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1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86.62%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0.244365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18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DCGAN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1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88.80%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0.130959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18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WGAN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-250000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1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74.6 %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1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Generator Output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b="773" l="0" r="0" t="0"/>
          <a:stretch/>
        </p:blipFill>
        <p:spPr>
          <a:xfrm>
            <a:off x="1618363" y="844200"/>
            <a:ext cx="5907275" cy="41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/>
              <a:t>Work done Phase 2</a:t>
            </a:r>
            <a:endParaRPr b="1"/>
          </a:p>
        </p:txBody>
      </p:sp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Gradient Penalty</a:t>
            </a:r>
            <a:endParaRPr sz="2600"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Mild errors while training having significant impact on further training - Exploding and Vanishing Gradients , causing Instability.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Gradient Penalty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Technique to solve this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magnitude of Gradient  (Weights) to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Defined Mathematically as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0" l="16388" r="12543" t="0"/>
          <a:stretch/>
        </p:blipFill>
        <p:spPr>
          <a:xfrm>
            <a:off x="935225" y="3838375"/>
            <a:ext cx="6498302" cy="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Training Details</a:t>
            </a:r>
            <a:endParaRPr b="1"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Optimised dataset processing steps using low level libraries like tensorflow to speed up training.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Trained the model for 10,000 epochs using Sentinel-2 Satellite image dataset.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Penalty Coefficient (λ) = 10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 Batch Normalization layer in the discriminator.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GB"/>
              <a:t>Two sided penalty; The norm of the gradient should go towards 1 (two-sided penalty) instead of just staying below 1 (one-sided penalty).Optimal WGAN critic has gradients with norm 1.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